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63" r:id="rId3"/>
    <p:sldMasterId id="2147483666" r:id="rId4"/>
    <p:sldMasterId id="2147483669" r:id="rId5"/>
    <p:sldMasterId id="2147483672" r:id="rId6"/>
    <p:sldMasterId id="2147483684" r:id="rId7"/>
    <p:sldMasterId id="2147483692" r:id="rId8"/>
    <p:sldMasterId id="2147483695" r:id="rId9"/>
  </p:sldMasterIdLst>
  <p:notesMasterIdLst>
    <p:notesMasterId r:id="rId96"/>
  </p:notesMasterIdLst>
  <p:handoutMasterIdLst>
    <p:handoutMasterId r:id="rId97"/>
  </p:handoutMasterIdLst>
  <p:sldIdLst>
    <p:sldId id="256" r:id="rId10"/>
    <p:sldId id="1304" r:id="rId11"/>
    <p:sldId id="1235" r:id="rId12"/>
    <p:sldId id="1214" r:id="rId13"/>
    <p:sldId id="477" r:id="rId14"/>
    <p:sldId id="281" r:id="rId15"/>
    <p:sldId id="1226" r:id="rId16"/>
    <p:sldId id="1229" r:id="rId17"/>
    <p:sldId id="1282" r:id="rId18"/>
    <p:sldId id="1273" r:id="rId19"/>
    <p:sldId id="1274" r:id="rId20"/>
    <p:sldId id="1275" r:id="rId21"/>
    <p:sldId id="1288" r:id="rId22"/>
    <p:sldId id="1299" r:id="rId23"/>
    <p:sldId id="1300" r:id="rId24"/>
    <p:sldId id="1301" r:id="rId25"/>
    <p:sldId id="554" r:id="rId26"/>
    <p:sldId id="555" r:id="rId27"/>
    <p:sldId id="556" r:id="rId28"/>
    <p:sldId id="557" r:id="rId29"/>
    <p:sldId id="558" r:id="rId30"/>
    <p:sldId id="1289" r:id="rId31"/>
    <p:sldId id="1238" r:id="rId32"/>
    <p:sldId id="1239" r:id="rId33"/>
    <p:sldId id="1240" r:id="rId34"/>
    <p:sldId id="1241" r:id="rId35"/>
    <p:sldId id="1242" r:id="rId36"/>
    <p:sldId id="1294" r:id="rId37"/>
    <p:sldId id="1293" r:id="rId38"/>
    <p:sldId id="1298" r:id="rId39"/>
    <p:sldId id="1243" r:id="rId40"/>
    <p:sldId id="1284" r:id="rId41"/>
    <p:sldId id="1285" r:id="rId42"/>
    <p:sldId id="271" r:id="rId43"/>
    <p:sldId id="1236" r:id="rId44"/>
    <p:sldId id="293" r:id="rId45"/>
    <p:sldId id="294" r:id="rId46"/>
    <p:sldId id="1237" r:id="rId47"/>
    <p:sldId id="1246" r:id="rId48"/>
    <p:sldId id="1247" r:id="rId49"/>
    <p:sldId id="550" r:id="rId50"/>
    <p:sldId id="1248" r:id="rId51"/>
    <p:sldId id="1249" r:id="rId52"/>
    <p:sldId id="1250" r:id="rId53"/>
    <p:sldId id="1251" r:id="rId54"/>
    <p:sldId id="1252" r:id="rId55"/>
    <p:sldId id="1253" r:id="rId56"/>
    <p:sldId id="1290" r:id="rId57"/>
    <p:sldId id="1257" r:id="rId58"/>
    <p:sldId id="1258" r:id="rId59"/>
    <p:sldId id="1259" r:id="rId60"/>
    <p:sldId id="1260" r:id="rId61"/>
    <p:sldId id="1261" r:id="rId62"/>
    <p:sldId id="521" r:id="rId63"/>
    <p:sldId id="1262" r:id="rId64"/>
    <p:sldId id="523" r:id="rId65"/>
    <p:sldId id="524" r:id="rId66"/>
    <p:sldId id="525" r:id="rId67"/>
    <p:sldId id="1264" r:id="rId68"/>
    <p:sldId id="527" r:id="rId69"/>
    <p:sldId id="526" r:id="rId70"/>
    <p:sldId id="1263" r:id="rId71"/>
    <p:sldId id="528" r:id="rId72"/>
    <p:sldId id="1265" r:id="rId73"/>
    <p:sldId id="1266" r:id="rId74"/>
    <p:sldId id="1267" r:id="rId75"/>
    <p:sldId id="1268" r:id="rId76"/>
    <p:sldId id="1269" r:id="rId77"/>
    <p:sldId id="1270" r:id="rId78"/>
    <p:sldId id="513" r:id="rId79"/>
    <p:sldId id="1254" r:id="rId80"/>
    <p:sldId id="1255" r:id="rId81"/>
    <p:sldId id="302" r:id="rId82"/>
    <p:sldId id="1256" r:id="rId83"/>
    <p:sldId id="1295" r:id="rId84"/>
    <p:sldId id="514" r:id="rId85"/>
    <p:sldId id="1271" r:id="rId86"/>
    <p:sldId id="1296" r:id="rId87"/>
    <p:sldId id="1283" r:id="rId88"/>
    <p:sldId id="1276" r:id="rId89"/>
    <p:sldId id="1277" r:id="rId90"/>
    <p:sldId id="1278" r:id="rId91"/>
    <p:sldId id="1279" r:id="rId92"/>
    <p:sldId id="1280" r:id="rId93"/>
    <p:sldId id="1291" r:id="rId94"/>
    <p:sldId id="542" r:id="rId95"/>
  </p:sldIdLst>
  <p:sldSz cx="14630400" cy="8229600"/>
  <p:notesSz cx="7010400" cy="9296400"/>
  <p:defaultTex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e" initials="N" lastIdx="54" clrIdx="0">
    <p:extLst>
      <p:ext uri="{19B8F6BF-5375-455C-9EA6-DF929625EA0E}">
        <p15:presenceInfo xmlns:p15="http://schemas.microsoft.com/office/powerpoint/2012/main" userId="Nichole" providerId="None"/>
      </p:ext>
    </p:extLst>
  </p:cmAuthor>
  <p:cmAuthor id="2" name="Nichole Lainhart" initials="NL" lastIdx="11" clrIdx="1">
    <p:extLst>
      <p:ext uri="{19B8F6BF-5375-455C-9EA6-DF929625EA0E}">
        <p15:presenceInfo xmlns:p15="http://schemas.microsoft.com/office/powerpoint/2012/main" userId="Nichole Lainhart" providerId="None"/>
      </p:ext>
    </p:extLst>
  </p:cmAuthor>
  <p:cmAuthor id="3" name="Susan Gitzinger" initials="SG" lastIdx="35" clrIdx="2">
    <p:extLst>
      <p:ext uri="{19B8F6BF-5375-455C-9EA6-DF929625EA0E}">
        <p15:presenceInfo xmlns:p15="http://schemas.microsoft.com/office/powerpoint/2012/main" userId="S::sgitzinger@ceconcepts.com::78a3aaf9-dbad-4262-9562-90c16a36feef" providerId="AD"/>
      </p:ext>
    </p:extLst>
  </p:cmAuthor>
  <p:cmAuthor id="4" name="Joan Fowler" initials="JF" lastIdx="1" clrIdx="3">
    <p:extLst>
      <p:ext uri="{19B8F6BF-5375-455C-9EA6-DF929625EA0E}">
        <p15:presenceInfo xmlns:p15="http://schemas.microsoft.com/office/powerpoint/2012/main" userId="S-1-5-21-387588619-200281922-3100606948-1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48D"/>
    <a:srgbClr val="E1C7EB"/>
    <a:srgbClr val="B376CC"/>
    <a:srgbClr val="CBA0DC"/>
    <a:srgbClr val="F7971C"/>
    <a:srgbClr val="3A3896"/>
    <a:srgbClr val="8959A3"/>
    <a:srgbClr val="73A138"/>
    <a:srgbClr val="B0D236"/>
    <a:srgbClr val="35BF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8" autoAdjust="0"/>
    <p:restoredTop sz="94156" autoAdjust="0"/>
  </p:normalViewPr>
  <p:slideViewPr>
    <p:cSldViewPr snapToGrid="0" snapToObjects="1">
      <p:cViewPr varScale="1">
        <p:scale>
          <a:sx n="37" d="100"/>
          <a:sy n="37" d="100"/>
        </p:scale>
        <p:origin x="965" y="53"/>
      </p:cViewPr>
      <p:guideLst>
        <p:guide orient="horz" pos="672"/>
        <p:guide pos="4608"/>
      </p:guideLst>
    </p:cSldViewPr>
  </p:slideViewPr>
  <p:outlineViewPr>
    <p:cViewPr>
      <p:scale>
        <a:sx n="33" d="100"/>
        <a:sy n="33" d="100"/>
      </p:scale>
      <p:origin x="0" y="-240711"/>
    </p:cViewPr>
  </p:outlineViewPr>
  <p:notesTextViewPr>
    <p:cViewPr>
      <p:scale>
        <a:sx n="100" d="100"/>
        <a:sy n="100" d="100"/>
      </p:scale>
      <p:origin x="0" y="0"/>
    </p:cViewPr>
  </p:notesTextViewPr>
  <p:sorterViewPr>
    <p:cViewPr varScale="1">
      <p:scale>
        <a:sx n="1" d="1"/>
        <a:sy n="1" d="1"/>
      </p:scale>
      <p:origin x="0" y="-3139"/>
    </p:cViewPr>
  </p:sorterViewPr>
  <p:notesViewPr>
    <p:cSldViewPr snapToGrid="0" snapToObjects="1" showGuides="1">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Column3</c:v>
                </c:pt>
              </c:strCache>
            </c:strRef>
          </c:tx>
          <c:spPr>
            <a:solidFill>
              <a:srgbClr val="F7921E"/>
            </a:solidFill>
            <a:ln w="19050">
              <a:solidFill>
                <a:schemeClr val="bg1"/>
              </a:solidFill>
            </a:ln>
          </c:spPr>
          <c:dPt>
            <c:idx val="0"/>
            <c:bubble3D val="0"/>
            <c:spPr>
              <a:solidFill>
                <a:srgbClr val="F7921E"/>
              </a:solidFill>
              <a:ln w="19050">
                <a:solidFill>
                  <a:schemeClr val="bg1"/>
                </a:solidFill>
              </a:ln>
              <a:effectLst/>
            </c:spPr>
            <c:extLst>
              <c:ext xmlns:c16="http://schemas.microsoft.com/office/drawing/2014/chart" uri="{C3380CC4-5D6E-409C-BE32-E72D297353CC}">
                <c16:uniqueId val="{00000001-D8CE-4673-B268-1670C86ADA5C}"/>
              </c:ext>
            </c:extLst>
          </c:dPt>
          <c:dPt>
            <c:idx val="1"/>
            <c:bubble3D val="0"/>
            <c:spPr>
              <a:solidFill>
                <a:srgbClr val="8959A3"/>
              </a:solidFill>
              <a:ln w="19050">
                <a:solidFill>
                  <a:schemeClr val="bg1"/>
                </a:solidFill>
              </a:ln>
              <a:effectLst/>
            </c:spPr>
            <c:extLst>
              <c:ext xmlns:c16="http://schemas.microsoft.com/office/drawing/2014/chart" uri="{C3380CC4-5D6E-409C-BE32-E72D297353CC}">
                <c16:uniqueId val="{00000003-D8CE-4673-B268-1670C86ADA5C}"/>
              </c:ext>
            </c:extLst>
          </c:dPt>
          <c:dLbls>
            <c:dLbl>
              <c:idx val="0"/>
              <c:layout>
                <c:manualLayout>
                  <c:x val="-0.16469956901376917"/>
                  <c:y val="0.16211831190159035"/>
                </c:manualLayout>
              </c:layout>
              <c:spPr>
                <a:noFill/>
                <a:ln>
                  <a:noFill/>
                </a:ln>
                <a:effectLst/>
              </c:spPr>
              <c:txPr>
                <a:bodyPr rot="0" spcFirstLastPara="1" vertOverflow="ellipsis" vert="horz" wrap="square" lIns="38100" tIns="19050" rIns="38100" bIns="19050" anchor="ctr" anchorCtr="0">
                  <a:spAutoFit/>
                </a:bodyPr>
                <a:lstStyle/>
                <a:p>
                  <a:pPr algn="ctr">
                    <a:defRPr sz="2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CE-4673-B268-1670C86ADA5C}"/>
                </c:ext>
              </c:extLst>
            </c:dLbl>
            <c:dLbl>
              <c:idx val="1"/>
              <c:layout>
                <c:manualLayout>
                  <c:x val="0.2985559162655323"/>
                  <c:y val="-0.18738196159327836"/>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6164362476211798"/>
                      <c:h val="0.33132929994887533"/>
                    </c:manualLayout>
                  </c15:layout>
                </c:ext>
                <c:ext xmlns:c16="http://schemas.microsoft.com/office/drawing/2014/chart" uri="{C3380CC4-5D6E-409C-BE32-E72D297353CC}">
                  <c16:uniqueId val="{00000003-D8CE-4673-B268-1670C86ADA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SCLC
~15%</c:v>
                </c:pt>
                <c:pt idx="1">
                  <c:v>NSCLC
~85%</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D8CE-4673-B268-1670C86ADA5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8959A3"/>
            </a:solidFill>
          </c:spPr>
          <c:dPt>
            <c:idx val="0"/>
            <c:bubble3D val="0"/>
            <c:spPr>
              <a:solidFill>
                <a:srgbClr val="8959A3"/>
              </a:solidFill>
              <a:ln w="19050">
                <a:solidFill>
                  <a:schemeClr val="lt1"/>
                </a:solidFill>
              </a:ln>
              <a:effectLst/>
            </c:spPr>
            <c:extLst>
              <c:ext xmlns:c16="http://schemas.microsoft.com/office/drawing/2014/chart" uri="{C3380CC4-5D6E-409C-BE32-E72D297353CC}">
                <c16:uniqueId val="{00000001-A970-4FC8-8767-68E0C80D24E9}"/>
              </c:ext>
            </c:extLst>
          </c:dPt>
          <c:dPt>
            <c:idx val="1"/>
            <c:bubble3D val="0"/>
            <c:spPr>
              <a:solidFill>
                <a:srgbClr val="35BFD6"/>
              </a:solidFill>
              <a:ln w="19050">
                <a:solidFill>
                  <a:schemeClr val="lt1"/>
                </a:solidFill>
              </a:ln>
              <a:effectLst/>
            </c:spPr>
            <c:extLst>
              <c:ext xmlns:c16="http://schemas.microsoft.com/office/drawing/2014/chart" uri="{C3380CC4-5D6E-409C-BE32-E72D297353CC}">
                <c16:uniqueId val="{00000003-A970-4FC8-8767-68E0C80D24E9}"/>
              </c:ext>
            </c:extLst>
          </c:dPt>
          <c:dPt>
            <c:idx val="2"/>
            <c:bubble3D val="0"/>
            <c:spPr>
              <a:solidFill>
                <a:srgbClr val="F7921E"/>
              </a:solidFill>
              <a:ln w="19050">
                <a:solidFill>
                  <a:schemeClr val="lt1"/>
                </a:solidFill>
              </a:ln>
              <a:effectLst/>
            </c:spPr>
            <c:extLst>
              <c:ext xmlns:c16="http://schemas.microsoft.com/office/drawing/2014/chart" uri="{C3380CC4-5D6E-409C-BE32-E72D297353CC}">
                <c16:uniqueId val="{00000005-A970-4FC8-8767-68E0C80D24E9}"/>
              </c:ext>
            </c:extLst>
          </c:dPt>
          <c:dPt>
            <c:idx val="3"/>
            <c:bubble3D val="0"/>
            <c:spPr>
              <a:solidFill>
                <a:srgbClr val="B0D236"/>
              </a:solidFill>
              <a:ln w="19050">
                <a:solidFill>
                  <a:schemeClr val="lt1"/>
                </a:solidFill>
              </a:ln>
              <a:effectLst/>
            </c:spPr>
            <c:extLst>
              <c:ext xmlns:c16="http://schemas.microsoft.com/office/drawing/2014/chart" uri="{C3380CC4-5D6E-409C-BE32-E72D297353CC}">
                <c16:uniqueId val="{00000007-A970-4FC8-8767-68E0C80D24E9}"/>
              </c:ext>
            </c:extLst>
          </c:dPt>
          <c:dLbls>
            <c:dLbl>
              <c:idx val="0"/>
              <c:layout>
                <c:manualLayout>
                  <c:x val="-0.15882101708273674"/>
                  <c:y val="0.15012802737284306"/>
                </c:manualLayout>
              </c:layout>
              <c:showLegendKey val="0"/>
              <c:showVal val="0"/>
              <c:showCatName val="1"/>
              <c:showSerName val="0"/>
              <c:showPercent val="0"/>
              <c:showBubbleSize val="0"/>
              <c:extLst>
                <c:ext xmlns:c15="http://schemas.microsoft.com/office/drawing/2012/chart" uri="{CE6537A1-D6FC-4f65-9D91-7224C49458BB}">
                  <c15:layout>
                    <c:manualLayout>
                      <c:w val="0.33138835899394686"/>
                      <c:h val="0.14007916704900991"/>
                    </c:manualLayout>
                  </c15:layout>
                </c:ext>
                <c:ext xmlns:c16="http://schemas.microsoft.com/office/drawing/2014/chart" uri="{C3380CC4-5D6E-409C-BE32-E72D297353CC}">
                  <c16:uniqueId val="{00000001-A970-4FC8-8767-68E0C80D24E9}"/>
                </c:ext>
              </c:extLst>
            </c:dLbl>
            <c:dLbl>
              <c:idx val="1"/>
              <c:layout>
                <c:manualLayout>
                  <c:x val="4.382817189878524E-2"/>
                  <c:y val="-0.1993511421393170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70-4FC8-8767-68E0C80D24E9}"/>
                </c:ext>
              </c:extLst>
            </c:dLbl>
            <c:dLbl>
              <c:idx val="2"/>
              <c:layout>
                <c:manualLayout>
                  <c:x val="0.14843179839310655"/>
                  <c:y val="-7.053849431764615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5816276097708096"/>
                      <c:h val="0.16898054511880711"/>
                    </c:manualLayout>
                  </c15:layout>
                </c:ext>
                <c:ext xmlns:c16="http://schemas.microsoft.com/office/drawing/2014/chart" uri="{C3380CC4-5D6E-409C-BE32-E72D297353CC}">
                  <c16:uniqueId val="{00000005-A970-4FC8-8767-68E0C80D24E9}"/>
                </c:ext>
              </c:extLst>
            </c:dLbl>
            <c:dLbl>
              <c:idx val="3"/>
              <c:layout>
                <c:manualLayout>
                  <c:x val="0.21702593727193573"/>
                  <c:y val="0.24026394882424737"/>
                </c:manualLayout>
              </c:layout>
              <c:showLegendKey val="0"/>
              <c:showVal val="0"/>
              <c:showCatName val="1"/>
              <c:showSerName val="0"/>
              <c:showPercent val="0"/>
              <c:showBubbleSize val="0"/>
              <c:extLst>
                <c:ext xmlns:c15="http://schemas.microsoft.com/office/drawing/2012/chart" uri="{CE6537A1-D6FC-4f65-9D91-7224C49458BB}">
                  <c15:layout>
                    <c:manualLayout>
                      <c:w val="0.26291585439551063"/>
                      <c:h val="0.22006579236813556"/>
                    </c:manualLayout>
                  </c15:layout>
                </c:ext>
                <c:ext xmlns:c16="http://schemas.microsoft.com/office/drawing/2014/chart" uri="{C3380CC4-5D6E-409C-BE32-E72D297353CC}">
                  <c16:uniqueId val="{00000007-A970-4FC8-8767-68E0C80D24E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Adenocarcinoma
~40%</c:v>
                </c:pt>
                <c:pt idx="1">
                  <c:v>Other
~25%</c:v>
                </c:pt>
                <c:pt idx="2">
                  <c:v>Large Cell
~10%</c:v>
                </c:pt>
                <c:pt idx="3">
                  <c:v>Squamous
~25%</c:v>
                </c:pt>
              </c:strCache>
            </c:strRef>
          </c:cat>
          <c:val>
            <c:numRef>
              <c:f>Sheet1!$B$2:$B$5</c:f>
              <c:numCache>
                <c:formatCode>0%</c:formatCode>
                <c:ptCount val="4"/>
                <c:pt idx="0">
                  <c:v>0.4</c:v>
                </c:pt>
                <c:pt idx="1">
                  <c:v>0.25</c:v>
                </c:pt>
                <c:pt idx="2">
                  <c:v>0.1</c:v>
                </c:pt>
                <c:pt idx="3">
                  <c:v>0.25</c:v>
                </c:pt>
              </c:numCache>
            </c:numRef>
          </c:val>
          <c:extLst>
            <c:ext xmlns:c16="http://schemas.microsoft.com/office/drawing/2014/chart" uri="{C3380CC4-5D6E-409C-BE32-E72D297353CC}">
              <c16:uniqueId val="{00000008-A970-4FC8-8767-68E0C80D24E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8720762072760055"/>
          <c:y val="0.5121045722886185"/>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73348D"/>
              </a:solidFill>
              <a:latin typeface="+mn-lt"/>
              <a:ea typeface="+mn-ea"/>
              <a:cs typeface="+mn-cs"/>
            </a:defRPr>
          </a:pPr>
          <a:endParaRPr lang="en-US"/>
        </a:p>
      </c:txPr>
    </c:title>
    <c:autoTitleDeleted val="0"/>
    <c:plotArea>
      <c:layout/>
      <c:pieChart>
        <c:varyColors val="1"/>
        <c:ser>
          <c:idx val="0"/>
          <c:order val="0"/>
          <c:tx>
            <c:strRef>
              <c:f>Sheet1!$B$1</c:f>
              <c:strCache>
                <c:ptCount val="1"/>
                <c:pt idx="0">
                  <c:v>PD-L1 TPS
(Keynote 189)</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B82D-4DE1-A14A-B101A1611EAC}"/>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B82D-4DE1-A14A-B101A1611EAC}"/>
              </c:ext>
            </c:extLst>
          </c:dPt>
          <c:dPt>
            <c:idx val="2"/>
            <c:bubble3D val="0"/>
            <c:spPr>
              <a:solidFill>
                <a:srgbClr val="8959A3"/>
              </a:solidFill>
              <a:ln w="19050">
                <a:solidFill>
                  <a:schemeClr val="lt1"/>
                </a:solidFill>
              </a:ln>
              <a:effectLst/>
            </c:spPr>
            <c:extLst>
              <c:ext xmlns:c16="http://schemas.microsoft.com/office/drawing/2014/chart" uri="{C3380CC4-5D6E-409C-BE32-E72D297353CC}">
                <c16:uniqueId val="{00000005-B82D-4DE1-A14A-B101A1611EAC}"/>
              </c:ext>
            </c:extLst>
          </c:dPt>
          <c:dLbls>
            <c:dLbl>
              <c:idx val="0"/>
              <c:tx>
                <c:rich>
                  <a:bodyPr/>
                  <a:lstStyle/>
                  <a:p>
                    <a:fld id="{DA3D040E-8E34-412C-BFD8-DC1AB49F4739}" type="CATEGORYNAME">
                      <a:rPr lang="en-US" smtClean="0"/>
                      <a:pPr/>
                      <a:t>[CATEGORY NAME]</a:t>
                    </a:fld>
                    <a:endParaRPr lang="en-US" dirty="0"/>
                  </a:p>
                  <a:p>
                    <a:fld id="{1FA8320C-8C12-40DE-BD7D-AEFD3D14BB8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2D-4DE1-A14A-B101A1611EAC}"/>
                </c:ext>
              </c:extLst>
            </c:dLbl>
            <c:dLbl>
              <c:idx val="1"/>
              <c:tx>
                <c:rich>
                  <a:bodyPr/>
                  <a:lstStyle/>
                  <a:p>
                    <a:fld id="{2745F5C9-6611-4A64-AF7E-48C4324017D1}" type="CATEGORYNAME">
                      <a:rPr lang="en-US" smtClean="0"/>
                      <a:pPr/>
                      <a:t>[CATEGORY NAME]</a:t>
                    </a:fld>
                    <a:endParaRPr lang="en-US" dirty="0"/>
                  </a:p>
                  <a:p>
                    <a:fld id="{1CA2869A-BF8B-478E-8369-784EDAE28A4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2D-4DE1-A14A-B101A1611EAC}"/>
                </c:ext>
              </c:extLst>
            </c:dLbl>
            <c:dLbl>
              <c:idx val="2"/>
              <c:tx>
                <c:rich>
                  <a:bodyPr/>
                  <a:lstStyle/>
                  <a:p>
                    <a:fld id="{389094E7-A846-43BF-950D-62394BB17FE3}" type="CATEGORYNAME">
                      <a:rPr lang="en-US" smtClean="0"/>
                      <a:pPr/>
                      <a:t>[CATEGORY NAME]</a:t>
                    </a:fld>
                    <a:endParaRPr lang="en-US" baseline="0" dirty="0"/>
                  </a:p>
                  <a:p>
                    <a:r>
                      <a:rPr lang="en-US" baseline="0" dirty="0"/>
                      <a:t> </a:t>
                    </a:r>
                    <a:fld id="{56685B4F-D533-466C-B6A9-73D5B0188434}"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82D-4DE1-A14A-B101A1611EA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≥50%</c:v>
                </c:pt>
                <c:pt idx="1">
                  <c:v>&lt;1%</c:v>
                </c:pt>
                <c:pt idx="2">
                  <c:v>1%–49%</c:v>
                </c:pt>
              </c:strCache>
            </c:strRef>
          </c:cat>
          <c:val>
            <c:numRef>
              <c:f>Sheet1!$B$2:$B$4</c:f>
              <c:numCache>
                <c:formatCode>0%</c:formatCode>
                <c:ptCount val="3"/>
                <c:pt idx="0">
                  <c:v>0.34</c:v>
                </c:pt>
                <c:pt idx="1">
                  <c:v>0.31</c:v>
                </c:pt>
                <c:pt idx="2">
                  <c:v>0.63</c:v>
                </c:pt>
              </c:numCache>
            </c:numRef>
          </c:val>
          <c:extLst>
            <c:ext xmlns:c16="http://schemas.microsoft.com/office/drawing/2014/chart" uri="{C3380CC4-5D6E-409C-BE32-E72D297353CC}">
              <c16:uniqueId val="{00000006-B82D-4DE1-A14A-B101A1611EAC}"/>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73348D"/>
                </a:solidFill>
                <a:latin typeface="+mn-lt"/>
                <a:ea typeface="+mn-ea"/>
                <a:cs typeface="+mn-cs"/>
              </a:defRPr>
            </a:pPr>
            <a:r>
              <a:rPr lang="en-US" sz="2400" dirty="0">
                <a:solidFill>
                  <a:srgbClr val="73348D"/>
                </a:solidFill>
              </a:rPr>
              <a:t>Molecular</a:t>
            </a:r>
          </a:p>
          <a:p>
            <a:pPr>
              <a:defRPr sz="2400">
                <a:solidFill>
                  <a:srgbClr val="73348D"/>
                </a:solidFill>
              </a:defRPr>
            </a:pPr>
            <a:r>
              <a:rPr lang="en-US" sz="2400" dirty="0">
                <a:solidFill>
                  <a:srgbClr val="73348D"/>
                </a:solidFill>
              </a:rPr>
              <a:t>Profile</a:t>
            </a:r>
          </a:p>
        </c:rich>
      </c:tx>
      <c:layout>
        <c:manualLayout>
          <c:xMode val="edge"/>
          <c:yMode val="edge"/>
          <c:x val="0.72170983762162555"/>
          <c:y val="0.23923135959837119"/>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73348D"/>
              </a:solidFill>
              <a:latin typeface="+mn-lt"/>
              <a:ea typeface="+mn-ea"/>
              <a:cs typeface="+mn-cs"/>
            </a:defRPr>
          </a:pPr>
          <a:endParaRPr lang="en-US"/>
        </a:p>
      </c:txPr>
    </c:title>
    <c:autoTitleDeleted val="0"/>
    <c:plotArea>
      <c:layout/>
      <c:pieChart>
        <c:varyColors val="1"/>
        <c:ser>
          <c:idx val="0"/>
          <c:order val="0"/>
          <c:tx>
            <c:strRef>
              <c:f>Sheet1!$B$1</c:f>
              <c:strCache>
                <c:ptCount val="1"/>
                <c:pt idx="0">
                  <c:v>Molecular Profile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BB-4104-8494-38329D39D9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BB-4104-8494-38329D39D9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BB-4104-8494-38329D39D9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BB-4104-8494-38329D39D9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BB-4104-8494-38329D39D9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BB-4104-8494-38329D39D93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ABB-4104-8494-38329D39D93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ABB-4104-8494-38329D39D93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ABB-4104-8494-38329D39D93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ABB-4104-8494-38329D39D93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ABB-4104-8494-38329D39D93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ABB-4104-8494-38329D39D93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ABB-4104-8494-38329D39D93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ABB-4104-8494-38329D39D93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ABB-4104-8494-38329D39D93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ABB-4104-8494-38329D39D93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ABB-4104-8494-38329D39D93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ABB-4104-8494-38329D39D93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ABB-4104-8494-38329D39D932}"/>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ABB-4104-8494-38329D39D93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5ABB-4104-8494-38329D39D93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5ABB-4104-8494-38329D39D93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5ABB-4104-8494-38329D39D93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5ABB-4104-8494-38329D39D93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5ABB-4104-8494-38329D39D93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5ABB-4104-8494-38329D39D932}"/>
              </c:ext>
            </c:extLst>
          </c:dPt>
          <c:dLbls>
            <c:dLbl>
              <c:idx val="0"/>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fld id="{873CE4B9-7F07-4105-9A94-9803F7BCEA69}" type="CATEGORYNAME">
                      <a:rPr lang="en-US">
                        <a:solidFill>
                          <a:schemeClr val="bg1"/>
                        </a:solidFill>
                      </a:rPr>
                      <a:pPr>
                        <a:defRPr>
                          <a:solidFill>
                            <a:schemeClr val="bg1"/>
                          </a:solidFill>
                        </a:defRPr>
                      </a:pPr>
                      <a:t>[CATEGORY NAME]</a:t>
                    </a:fld>
                    <a:r>
                      <a:rPr lang="en-US" dirty="0">
                        <a:solidFill>
                          <a:schemeClr val="bg1"/>
                        </a:solidFill>
                      </a:rPr>
                      <a:t> </a:t>
                    </a:r>
                    <a:fld id="{EEEF3C8C-430C-4548-8CB0-FBB2E117C8AB}" type="VALUE">
                      <a:rPr lang="en-US">
                        <a:solidFill>
                          <a:schemeClr val="bg1"/>
                        </a:solidFill>
                      </a:rPr>
                      <a:pPr>
                        <a:defRPr>
                          <a:solidFill>
                            <a:schemeClr val="bg1"/>
                          </a:solidFill>
                        </a:defRPr>
                      </a:pPr>
                      <a:t>[VALUE]</a:t>
                    </a:fld>
                    <a:endParaRPr lang="en-US" dirty="0">
                      <a:solidFill>
                        <a:schemeClr val="bg1"/>
                      </a:solidFill>
                    </a:endParaRPr>
                  </a:p>
                </c:rich>
              </c:tx>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BB-4104-8494-38329D39D932}"/>
                </c:ext>
              </c:extLst>
            </c:dLbl>
            <c:dLbl>
              <c:idx val="1"/>
              <c:layout>
                <c:manualLayout>
                  <c:x val="-0.13534904061735048"/>
                  <c:y val="3.3702827827693141E-2"/>
                </c:manualLayout>
              </c:layout>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fld id="{FAAFB529-14A2-4BA0-8FF7-102AF2A6C095}" type="CATEGORYNAME">
                      <a:rPr lang="en-US">
                        <a:solidFill>
                          <a:schemeClr val="bg1"/>
                        </a:solidFill>
                      </a:rPr>
                      <a:pPr>
                        <a:defRPr>
                          <a:solidFill>
                            <a:schemeClr val="bg1"/>
                          </a:solidFill>
                        </a:defRPr>
                      </a:pPr>
                      <a:t>[CATEGORY NAME]</a:t>
                    </a:fld>
                    <a:endParaRPr lang="en-US" dirty="0">
                      <a:solidFill>
                        <a:schemeClr val="bg1"/>
                      </a:solidFill>
                    </a:endParaRPr>
                  </a:p>
                  <a:p>
                    <a:pPr>
                      <a:defRPr>
                        <a:solidFill>
                          <a:schemeClr val="bg1"/>
                        </a:solidFill>
                      </a:defRPr>
                    </a:pPr>
                    <a:r>
                      <a:rPr lang="en-US" dirty="0">
                        <a:solidFill>
                          <a:schemeClr val="bg1"/>
                        </a:solidFill>
                      </a:rPr>
                      <a:t> </a:t>
                    </a:r>
                    <a:fld id="{F5836905-E3DB-4B5C-AF93-EA0C02A6386C}" type="VALUE">
                      <a:rPr lang="en-US">
                        <a:solidFill>
                          <a:schemeClr val="bg1"/>
                        </a:solidFill>
                      </a:rPr>
                      <a:pPr>
                        <a:defRPr>
                          <a:solidFill>
                            <a:schemeClr val="bg1"/>
                          </a:solidFill>
                        </a:defRPr>
                      </a:pPr>
                      <a:t>[VALUE]</a:t>
                    </a:fld>
                    <a:endParaRPr lang="en-US" dirty="0">
                      <a:solidFill>
                        <a:schemeClr val="bg1"/>
                      </a:solidFill>
                    </a:endParaRPr>
                  </a:p>
                </c:rich>
              </c:tx>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BB-4104-8494-38329D39D932}"/>
                </c:ext>
              </c:extLst>
            </c:dLbl>
            <c:dLbl>
              <c:idx val="2"/>
              <c:layout>
                <c:manualLayout>
                  <c:x val="9.8982405986173063E-4"/>
                  <c:y val="-9.708559333862207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B-4104-8494-38329D39D932}"/>
                </c:ext>
              </c:extLst>
            </c:dLbl>
            <c:dLbl>
              <c:idx val="3"/>
              <c:layout>
                <c:manualLayout>
                  <c:x val="9.4804380133071513E-3"/>
                  <c:y val="-7.185498220161741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BB-4104-8494-38329D39D932}"/>
                </c:ext>
              </c:extLst>
            </c:dLbl>
            <c:dLbl>
              <c:idx val="4"/>
              <c:layout>
                <c:manualLayout>
                  <c:x val="2.1604232642294628E-2"/>
                  <c:y val="-7.668733008473831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BB-4104-8494-38329D39D932}"/>
                </c:ext>
              </c:extLst>
            </c:dLbl>
            <c:dLbl>
              <c:idx val="5"/>
              <c:layout>
                <c:manualLayout>
                  <c:x val="3.0923195958911021E-2"/>
                  <c:y val="-7.41213562292186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BB-4104-8494-38329D39D932}"/>
                </c:ext>
              </c:extLst>
            </c:dLbl>
            <c:dLbl>
              <c:idx val="6"/>
              <c:layout>
                <c:manualLayout>
                  <c:x val="4.8473543017373701E-2"/>
                  <c:y val="-7.781504536515486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BB-4104-8494-38329D39D932}"/>
                </c:ext>
              </c:extLst>
            </c:dLbl>
            <c:dLbl>
              <c:idx val="7"/>
              <c:layout>
                <c:manualLayout>
                  <c:x val="5.8518087078924058E-2"/>
                  <c:y val="-7.811841261605896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BB-4104-8494-38329D39D932}"/>
                </c:ext>
              </c:extLst>
            </c:dLbl>
            <c:dLbl>
              <c:idx val="8"/>
              <c:layout>
                <c:manualLayout>
                  <c:x val="8.3335718954873489E-2"/>
                  <c:y val="-7.970431829198676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BB-4104-8494-38329D39D932}"/>
                </c:ext>
              </c:extLst>
            </c:dLbl>
            <c:dLbl>
              <c:idx val="9"/>
              <c:layout>
                <c:manualLayout>
                  <c:x val="0.11560770355673072"/>
                  <c:y val="-8.006096766797593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ABB-4104-8494-38329D39D932}"/>
                </c:ext>
              </c:extLst>
            </c:dLbl>
            <c:dLbl>
              <c:idx val="10"/>
              <c:layout>
                <c:manualLayout>
                  <c:x val="0.10722764172405888"/>
                  <c:y val="-7.1821075394745193E-2"/>
                </c:manualLayout>
              </c:layout>
              <c:spPr>
                <a:noFill/>
                <a:ln>
                  <a:noFill/>
                </a:ln>
                <a:effectLst/>
              </c:spPr>
              <c:txPr>
                <a:bodyPr rot="0" spcFirstLastPara="1" vertOverflow="ellipsis" vert="horz" wrap="square" anchor="ctr" anchorCtr="0"/>
                <a:lstStyle/>
                <a:p>
                  <a:pPr algn="l">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01615208700109"/>
                      <c:h val="5.5251052097719057E-2"/>
                    </c:manualLayout>
                  </c15:layout>
                </c:ext>
                <c:ext xmlns:c16="http://schemas.microsoft.com/office/drawing/2014/chart" uri="{C3380CC4-5D6E-409C-BE32-E72D297353CC}">
                  <c16:uniqueId val="{00000015-5ABB-4104-8494-38329D39D932}"/>
                </c:ext>
              </c:extLst>
            </c:dLbl>
            <c:dLbl>
              <c:idx val="11"/>
              <c:layout>
                <c:manualLayout>
                  <c:x val="8.8656732366903634E-2"/>
                  <c:y val="-3.53210257006420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BB-4104-8494-38329D39D932}"/>
                </c:ext>
              </c:extLst>
            </c:dLbl>
            <c:dLbl>
              <c:idx val="12"/>
              <c:layout>
                <c:manualLayout>
                  <c:x val="1.1728023313568954E-2"/>
                  <c:y val="-1.322652509767492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6838090614481141"/>
                      <c:h val="5.2972658196782194E-2"/>
                    </c:manualLayout>
                  </c15:layout>
                </c:ext>
                <c:ext xmlns:c16="http://schemas.microsoft.com/office/drawing/2014/chart" uri="{C3380CC4-5D6E-409C-BE32-E72D297353CC}">
                  <c16:uniqueId val="{00000019-5ABB-4104-8494-38329D39D932}"/>
                </c:ext>
              </c:extLst>
            </c:dLbl>
            <c:dLbl>
              <c:idx val="14"/>
              <c:layout>
                <c:manualLayout>
                  <c:x val="-0.12721376334326501"/>
                  <c:y val="2.911338902660912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ABB-4104-8494-38329D39D932}"/>
                </c:ext>
              </c:extLst>
            </c:dLbl>
            <c:dLbl>
              <c:idx val="15"/>
              <c:layout>
                <c:manualLayout>
                  <c:x val="-0.19283897978070311"/>
                  <c:y val="-2.031896797008737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ABB-4104-8494-38329D39D932}"/>
                </c:ext>
              </c:extLst>
            </c:dLbl>
            <c:dLbl>
              <c:idx val="16"/>
              <c:layout>
                <c:manualLayout>
                  <c:x val="-0.22044422691680296"/>
                  <c:y val="-3.889361909774884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ABB-4104-8494-38329D39D932}"/>
                </c:ext>
              </c:extLst>
            </c:dLbl>
            <c:dLbl>
              <c:idx val="17"/>
              <c:layout>
                <c:manualLayout>
                  <c:x val="-0.20440269203648748"/>
                  <c:y val="-8.431618222989102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576257546864271"/>
                      <c:h val="4.8415870394908453E-2"/>
                    </c:manualLayout>
                  </c15:layout>
                </c:ext>
                <c:ext xmlns:c16="http://schemas.microsoft.com/office/drawing/2014/chart" uri="{C3380CC4-5D6E-409C-BE32-E72D297353CC}">
                  <c16:uniqueId val="{00000023-5ABB-4104-8494-38329D39D932}"/>
                </c:ext>
              </c:extLst>
            </c:dLbl>
            <c:dLbl>
              <c:idx val="18"/>
              <c:layout>
                <c:manualLayout>
                  <c:x val="0.17662403110234845"/>
                  <c:y val="-0.14491266934117819"/>
                </c:manualLayout>
              </c:layout>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fld id="{EB41A191-5B4B-4F63-832D-2CBAD7C2ACC5}" type="CATEGORYNAME">
                      <a:rPr lang="en-US">
                        <a:solidFill>
                          <a:schemeClr val="bg1"/>
                        </a:solidFill>
                      </a:rPr>
                      <a:pPr>
                        <a:defRPr>
                          <a:solidFill>
                            <a:schemeClr val="bg1"/>
                          </a:solidFill>
                        </a:defRPr>
                      </a:pPr>
                      <a:t>[CATEGORY NAME]</a:t>
                    </a:fld>
                    <a:endParaRPr lang="en-US" dirty="0">
                      <a:solidFill>
                        <a:schemeClr val="bg1"/>
                      </a:solidFill>
                    </a:endParaRPr>
                  </a:p>
                  <a:p>
                    <a:pPr>
                      <a:defRPr>
                        <a:solidFill>
                          <a:schemeClr val="bg1"/>
                        </a:solidFill>
                      </a:defRPr>
                    </a:pPr>
                    <a:fld id="{681F29E5-4C38-4670-918D-92F83F2BE98B}" type="VALUE">
                      <a:rPr lang="en-US">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5ABB-4104-8494-38329D39D932}"/>
                </c:ext>
              </c:extLst>
            </c:dLbl>
            <c:dLbl>
              <c:idx val="19"/>
              <c:layout>
                <c:manualLayout>
                  <c:x val="-4.142723051766229E-2"/>
                  <c:y val="-1.7046333203088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ABB-4104-8494-38329D39D932}"/>
                </c:ext>
              </c:extLst>
            </c:dLbl>
            <c:dLbl>
              <c:idx val="20"/>
              <c:layout>
                <c:manualLayout>
                  <c:x val="-1.7734512643904109E-3"/>
                  <c:y val="-1.611972654967566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1991072718361876"/>
                      <c:h val="5.5251052097719057E-2"/>
                    </c:manualLayout>
                  </c15:layout>
                </c:ext>
                <c:ext xmlns:c16="http://schemas.microsoft.com/office/drawing/2014/chart" uri="{C3380CC4-5D6E-409C-BE32-E72D297353CC}">
                  <c16:uniqueId val="{00000029-5ABB-4104-8494-38329D39D932}"/>
                </c:ext>
              </c:extLst>
            </c:dLbl>
            <c:dLbl>
              <c:idx val="21"/>
              <c:layout>
                <c:manualLayout>
                  <c:x val="-1.4079300698470409E-2"/>
                  <c:y val="-1.49023107219781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ABB-4104-8494-38329D39D932}"/>
                </c:ext>
              </c:extLst>
            </c:dLbl>
            <c:dLbl>
              <c:idx val="22"/>
              <c:layout>
                <c:manualLayout>
                  <c:x val="-1.1446761832078189E-2"/>
                  <c:y val="-2.369045274019025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ABB-4104-8494-38329D39D932}"/>
                </c:ext>
              </c:extLst>
            </c:dLbl>
            <c:dLbl>
              <c:idx val="23"/>
              <c:layout>
                <c:manualLayout>
                  <c:x val="6.5535112501294498E-3"/>
                  <c:y val="-3.06113881662014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ABB-4104-8494-38329D39D932}"/>
                </c:ext>
              </c:extLst>
            </c:dLbl>
            <c:dLbl>
              <c:idx val="24"/>
              <c:layout>
                <c:manualLayout>
                  <c:x val="7.9115873266109374E-2"/>
                  <c:y val="0.1156867958282787"/>
                </c:manualLayout>
              </c:layout>
              <c:tx>
                <c:rich>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fld id="{B1A62376-A580-4BA9-A2E1-5D0B06888BFC}" type="CATEGORYNAME">
                      <a:rPr lang="en-US">
                        <a:solidFill>
                          <a:schemeClr val="bg1"/>
                        </a:solidFill>
                      </a:rPr>
                      <a:pPr>
                        <a:defRPr>
                          <a:solidFill>
                            <a:schemeClr val="bg1"/>
                          </a:solidFill>
                        </a:defRPr>
                      </a:pPr>
                      <a:t>[CATEGORY NAME]</a:t>
                    </a:fld>
                    <a:endParaRPr lang="en-US" dirty="0">
                      <a:solidFill>
                        <a:schemeClr val="bg1"/>
                      </a:solidFill>
                    </a:endParaRPr>
                  </a:p>
                  <a:p>
                    <a:pPr>
                      <a:defRPr>
                        <a:solidFill>
                          <a:schemeClr val="bg1"/>
                        </a:solidFill>
                      </a:defRPr>
                    </a:pPr>
                    <a:fld id="{DA75D55E-0423-4956-8577-FF1A9928E6B1}" type="VALUE">
                      <a:rPr lang="en-US">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5ABB-4104-8494-38329D39D932}"/>
                </c:ext>
              </c:extLst>
            </c:dLbl>
            <c:dLbl>
              <c:idx val="25"/>
              <c:layout>
                <c:manualLayout>
                  <c:x val="-0.18349356574783959"/>
                  <c:y val="9.669360194700398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ABB-4104-8494-38329D39D932}"/>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Sheet1!$A$2:$A$27</c:f>
              <c:strCache>
                <c:ptCount val="26"/>
                <c:pt idx="0">
                  <c:v>EGFR sensitizing</c:v>
                </c:pt>
                <c:pt idx="1">
                  <c:v>EGFR T790M</c:v>
                </c:pt>
                <c:pt idx="2">
                  <c:v>EGFR exon20</c:v>
                </c:pt>
                <c:pt idx="3">
                  <c:v>EGFR WT amp</c:v>
                </c:pt>
                <c:pt idx="4">
                  <c:v>ALK fusion</c:v>
                </c:pt>
                <c:pt idx="5">
                  <c:v>ROS1 fusion</c:v>
                </c:pt>
                <c:pt idx="6">
                  <c:v>RET fusion</c:v>
                </c:pt>
                <c:pt idx="7">
                  <c:v>BRAF V600E</c:v>
                </c:pt>
                <c:pt idx="8">
                  <c:v>MET splice</c:v>
                </c:pt>
                <c:pt idx="9">
                  <c:v>MET amp </c:v>
                </c:pt>
                <c:pt idx="10">
                  <c:v>ERBB2 amp</c:v>
                </c:pt>
                <c:pt idx="11">
                  <c:v>BRCA1/2 loss</c:v>
                </c:pt>
                <c:pt idx="12">
                  <c:v>TSC1/2 loss</c:v>
                </c:pt>
                <c:pt idx="13">
                  <c:v>ERBB2 mut</c:v>
                </c:pt>
                <c:pt idx="14">
                  <c:v>MAP2K1</c:v>
                </c:pt>
                <c:pt idx="15">
                  <c:v>PIK3CA</c:v>
                </c:pt>
                <c:pt idx="16">
                  <c:v>NRAS</c:v>
                </c:pt>
                <c:pt idx="17">
                  <c:v>FGFR1/2</c:v>
                </c:pt>
                <c:pt idx="18">
                  <c:v>KRAS</c:v>
                </c:pt>
                <c:pt idx="19">
                  <c:v>NF1 loss</c:v>
                </c:pt>
                <c:pt idx="20">
                  <c:v>BRAF non-V600E</c:v>
                </c:pt>
                <c:pt idx="21">
                  <c:v>CDKN2A loss</c:v>
                </c:pt>
                <c:pt idx="22">
                  <c:v>PTEN loss</c:v>
                </c:pt>
                <c:pt idx="23">
                  <c:v>Other drivers</c:v>
                </c:pt>
                <c:pt idx="24">
                  <c:v>UMD</c:v>
                </c:pt>
                <c:pt idx="25">
                  <c:v>No mutations</c:v>
                </c:pt>
              </c:strCache>
            </c:strRef>
          </c:cat>
          <c:val>
            <c:numRef>
              <c:f>Sheet1!$B$2:$B$27</c:f>
              <c:numCache>
                <c:formatCode>0.0%</c:formatCode>
                <c:ptCount val="26"/>
                <c:pt idx="0">
                  <c:v>0.19400000000000001</c:v>
                </c:pt>
                <c:pt idx="1">
                  <c:v>5.5E-2</c:v>
                </c:pt>
                <c:pt idx="2">
                  <c:v>2.1000000000000001E-2</c:v>
                </c:pt>
                <c:pt idx="3">
                  <c:v>0.01</c:v>
                </c:pt>
                <c:pt idx="4">
                  <c:v>3.7999999999999999E-2</c:v>
                </c:pt>
                <c:pt idx="5">
                  <c:v>2.5999999999999999E-2</c:v>
                </c:pt>
                <c:pt idx="6">
                  <c:v>1.7000000000000001E-2</c:v>
                </c:pt>
                <c:pt idx="7">
                  <c:v>2.1000000000000001E-2</c:v>
                </c:pt>
                <c:pt idx="8">
                  <c:v>0.03</c:v>
                </c:pt>
                <c:pt idx="9">
                  <c:v>1.4E-2</c:v>
                </c:pt>
                <c:pt idx="10">
                  <c:v>1.4E-2</c:v>
                </c:pt>
                <c:pt idx="11">
                  <c:v>1.2999999999999999E-2</c:v>
                </c:pt>
                <c:pt idx="12">
                  <c:v>7.0000000000000001E-3</c:v>
                </c:pt>
                <c:pt idx="13">
                  <c:v>2.3E-2</c:v>
                </c:pt>
                <c:pt idx="14">
                  <c:v>7.0000000000000001E-3</c:v>
                </c:pt>
                <c:pt idx="15">
                  <c:v>0.02</c:v>
                </c:pt>
                <c:pt idx="16">
                  <c:v>1.2E-2</c:v>
                </c:pt>
                <c:pt idx="17">
                  <c:v>7.0000000000000001E-3</c:v>
                </c:pt>
                <c:pt idx="18">
                  <c:v>0.253</c:v>
                </c:pt>
                <c:pt idx="19">
                  <c:v>1.9E-2</c:v>
                </c:pt>
                <c:pt idx="20">
                  <c:v>1.2999999999999999E-2</c:v>
                </c:pt>
                <c:pt idx="21">
                  <c:v>1.9E-2</c:v>
                </c:pt>
                <c:pt idx="22">
                  <c:v>7.0000000000000001E-3</c:v>
                </c:pt>
                <c:pt idx="23">
                  <c:v>2.9000000000000001E-2</c:v>
                </c:pt>
                <c:pt idx="24">
                  <c:v>0.12</c:v>
                </c:pt>
                <c:pt idx="25">
                  <c:v>1.2E-2</c:v>
                </c:pt>
              </c:numCache>
            </c:numRef>
          </c:val>
          <c:extLst>
            <c:ext xmlns:c16="http://schemas.microsoft.com/office/drawing/2014/chart" uri="{C3380CC4-5D6E-409C-BE32-E72D297353CC}">
              <c16:uniqueId val="{00000034-5ABB-4104-8494-38329D39D9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ED451F-A24D-4924-ADD1-894BB9FF6F9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747" t="16701" r="1807" b="23522"/>
          <a:stretch/>
        </p:blipFill>
        <p:spPr>
          <a:xfrm>
            <a:off x="103859" y="136274"/>
            <a:ext cx="6815666" cy="729845"/>
          </a:xfrm>
          <a:prstGeom prst="rect">
            <a:avLst/>
          </a:prstGeom>
        </p:spPr>
      </p:pic>
      <p:pic>
        <p:nvPicPr>
          <p:cNvPr id="8" name="Picture 7">
            <a:extLst>
              <a:ext uri="{FF2B5EF4-FFF2-40B4-BE49-F238E27FC236}">
                <a16:creationId xmlns:a16="http://schemas.microsoft.com/office/drawing/2014/main" id="{F814075C-7DEA-4C0B-8477-33F9406A8E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77007" y="8410198"/>
            <a:ext cx="1281845" cy="530667"/>
          </a:xfrm>
          <a:prstGeom prst="rect">
            <a:avLst/>
          </a:prstGeom>
        </p:spPr>
      </p:pic>
      <p:sp>
        <p:nvSpPr>
          <p:cNvPr id="6" name="Slide Number Placeholder 4">
            <a:extLst>
              <a:ext uri="{FF2B5EF4-FFF2-40B4-BE49-F238E27FC236}">
                <a16:creationId xmlns:a16="http://schemas.microsoft.com/office/drawing/2014/main" id="{7A2F9AF6-587C-4BCE-9D6D-09B5A69F65FE}"/>
              </a:ext>
            </a:extLst>
          </p:cNvPr>
          <p:cNvSpPr>
            <a:spLocks noGrp="1"/>
          </p:cNvSpPr>
          <p:nvPr>
            <p:ph type="sldNum" sz="quarter" idx="3"/>
          </p:nvPr>
        </p:nvSpPr>
        <p:spPr>
          <a:xfrm>
            <a:off x="1962912" y="8786576"/>
            <a:ext cx="3240363" cy="489755"/>
          </a:xfrm>
          <a:prstGeom prst="rect">
            <a:avLst/>
          </a:prstGeom>
        </p:spPr>
        <p:txBody>
          <a:bodyPr vert="horz" lIns="98498" tIns="49249" rIns="98498" bIns="49249" rtlCol="0" anchor="b"/>
          <a:lstStyle>
            <a:lvl1pPr algn="r">
              <a:defRPr sz="1300"/>
            </a:lvl1pPr>
          </a:lstStyle>
          <a:p>
            <a:pPr algn="ctr"/>
            <a:fld id="{654D8BB8-CC0C-4420-BBED-491355D3F731}" type="slidenum">
              <a:rPr lang="en-US" sz="800"/>
              <a:pPr algn="ctr"/>
              <a:t>‹#›</a:t>
            </a:fld>
            <a:endParaRPr lang="en-US" dirty="0"/>
          </a:p>
        </p:txBody>
      </p:sp>
    </p:spTree>
    <p:extLst>
      <p:ext uri="{BB962C8B-B14F-4D97-AF65-F5344CB8AC3E}">
        <p14:creationId xmlns:p14="http://schemas.microsoft.com/office/powerpoint/2010/main" val="4283138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5A8C18-BB64-E843-876C-F68BF3DE84DF}" type="datetimeFigureOut">
              <a:rPr lang="en-US" smtClean="0"/>
              <a:t>8/27/2019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1D3658-505D-8147-AF5E-3032D04F79F0}"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65519">
              <a:defRPr/>
            </a:pPr>
            <a:fld id="{751D3658-505D-8147-AF5E-3032D04F79F0}" type="slidenum">
              <a:rPr lang="en-US">
                <a:solidFill>
                  <a:prstClr val="black"/>
                </a:solidFill>
                <a:latin typeface="Calibri" panose="020F0502020204030204"/>
              </a:rPr>
              <a:pPr defTabSz="665519">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22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538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12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29</a:t>
            </a:fld>
            <a:endParaRPr lang="en-US"/>
          </a:p>
        </p:txBody>
      </p:sp>
    </p:spTree>
    <p:extLst>
      <p:ext uri="{BB962C8B-B14F-4D97-AF65-F5344CB8AC3E}">
        <p14:creationId xmlns:p14="http://schemas.microsoft.com/office/powerpoint/2010/main" val="407551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30</a:t>
            </a:fld>
            <a:endParaRPr lang="en-US"/>
          </a:p>
        </p:txBody>
      </p:sp>
    </p:spTree>
    <p:extLst>
      <p:ext uri="{BB962C8B-B14F-4D97-AF65-F5344CB8AC3E}">
        <p14:creationId xmlns:p14="http://schemas.microsoft.com/office/powerpoint/2010/main" val="68047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12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101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50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22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5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872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Biomarker testing at the time of disease progression or acquired resistance</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17</a:t>
            </a:fld>
            <a:endParaRPr lang="en-US"/>
          </a:p>
        </p:txBody>
      </p:sp>
    </p:spTree>
    <p:extLst>
      <p:ext uri="{BB962C8B-B14F-4D97-AF65-F5344CB8AC3E}">
        <p14:creationId xmlns:p14="http://schemas.microsoft.com/office/powerpoint/2010/main" val="131120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Table 11.2.2.3, Table 11.2.2.2 Figure 11.2.2.4</a:t>
            </a:r>
            <a:endParaRPr lang="en-GB" dirty="0"/>
          </a:p>
        </p:txBody>
      </p:sp>
      <p:sp>
        <p:nvSpPr>
          <p:cNvPr id="4" name="Slide Number Placeholder 3"/>
          <p:cNvSpPr>
            <a:spLocks noGrp="1"/>
          </p:cNvSpPr>
          <p:nvPr>
            <p:ph type="sldNum" sz="quarter" idx="10"/>
          </p:nvPr>
        </p:nvSpPr>
        <p:spPr/>
        <p:txBody>
          <a:bodyPr/>
          <a:lstStyle/>
          <a:p>
            <a:fld id="{962069BF-6E27-4C15-9C19-390D152B581A}" type="slidenum">
              <a:rPr lang="en-GB" smtClean="0"/>
              <a:t>41</a:t>
            </a:fld>
            <a:endParaRPr lang="en-GB"/>
          </a:p>
        </p:txBody>
      </p:sp>
    </p:spTree>
    <p:extLst>
      <p:ext uri="{BB962C8B-B14F-4D97-AF65-F5344CB8AC3E}">
        <p14:creationId xmlns:p14="http://schemas.microsoft.com/office/powerpoint/2010/main" val="18659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99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80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2065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812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*Creative Commons Open Access paper*</a:t>
            </a:r>
          </a:p>
          <a:p>
            <a:r>
              <a:rPr lang="en-US" sz="1800" dirty="0"/>
              <a:t>A Japanese woman aged 70 years with no smoking history was diagnosed with stage IV lung adenocarcinoma and brain and lumbar vertebral metastases. Given that the primary tumour was found to harbour an EGFR</a:t>
            </a:r>
          </a:p>
          <a:p>
            <a:r>
              <a:rPr lang="en-US" sz="1800" dirty="0"/>
              <a:t>L858R mutation, the patient was treated with gefitinib as a first-line therapy and subsequently received erlotinib, the combination of pemetrexed and carboplatin, S-1, and docetaxel over the course of 4 years. She also underwent stereotactic radiosurgery for the brain metastasis four times during the treatment course. After subsequent disease progression, a rebiopsy of the primary lesion revealed the EGFR T790M mutation. Erlotinib was again administered for 8 months until disease progression in a clinical trial.</a:t>
            </a:r>
          </a:p>
          <a:p>
            <a:endParaRPr lang="en-US" sz="1800" dirty="0"/>
          </a:p>
          <a:p>
            <a:r>
              <a:rPr lang="en-US" sz="1800" dirty="0"/>
              <a:t>Six days after erlotinib discontinuation, the patient was urgently hospitalised as a result of severe fatigue, appetite loss and a slight headache. Her ECOG performance status (PS) had deteriorated to 3 on the day of admission. MRI of the brain revealed LMC and multiple brain metastases (figure 1A, B).</a:t>
            </a:r>
          </a:p>
          <a:p>
            <a:endParaRPr lang="en-US" sz="1800" dirty="0"/>
          </a:p>
          <a:p>
            <a:r>
              <a:rPr lang="en-US" sz="1800" dirty="0"/>
              <a:t>Progression at extracranial sites was not observed. As a seventh-line treatment, osimertinib was administered at</a:t>
            </a:r>
          </a:p>
          <a:p>
            <a:r>
              <a:rPr lang="en-US" sz="1800" dirty="0"/>
              <a:t>a dose of 80 mg, resulting in relief of symptoms within a few days. MRI at 7 weeks after initiation of osimertinib</a:t>
            </a:r>
          </a:p>
          <a:p>
            <a:r>
              <a:rPr lang="en-US" sz="1800" dirty="0"/>
              <a:t>showed shrinkage of the multiple nodular deposits in the brain (figure 1C, D), and treatment is currently ongoing and well tolerated.</a:t>
            </a:r>
            <a:endParaRPr lang="en-US" dirty="0"/>
          </a:p>
          <a:p>
            <a:endParaRPr lang="en-US" dirty="0"/>
          </a:p>
          <a:p>
            <a:r>
              <a:rPr lang="en-US" dirty="0"/>
              <a:t>Key: Brain MRI scans for the patient. (A,B) Brain MRI (fat-suppressed T1-weighted contrast MRI) before the initiation of osimertinib showed leptomeningeal enhancement, multiple nodular deposits in the subarachnoid space, and multiple nodules in the cerebral parenchyma. (C,D) A scan performed 7 weeks after the initiation of osimertinib revealed shrinkage of the multiple nodular deposits (arrows).</a:t>
            </a:r>
          </a:p>
        </p:txBody>
      </p:sp>
    </p:spTree>
    <p:extLst>
      <p:ext uri="{BB962C8B-B14F-4D97-AF65-F5344CB8AC3E}">
        <p14:creationId xmlns:p14="http://schemas.microsoft.com/office/powerpoint/2010/main" val="202740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23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Aberrant hair growth on the face</a:t>
            </a:r>
          </a:p>
          <a:p>
            <a:r>
              <a:rPr lang="en-US" dirty="0"/>
              <a:t>Thick and matted hair on the head</a:t>
            </a:r>
          </a:p>
          <a:p>
            <a:r>
              <a:rPr lang="en-US" dirty="0"/>
              <a:t>Scalp irritation </a:t>
            </a:r>
          </a:p>
          <a:p>
            <a:r>
              <a:rPr lang="en-US" dirty="0"/>
              <a:t> </a:t>
            </a:r>
          </a:p>
          <a:p>
            <a:endParaRPr lang="en-US" dirty="0"/>
          </a:p>
        </p:txBody>
      </p:sp>
    </p:spTree>
    <p:extLst>
      <p:ext uri="{BB962C8B-B14F-4D97-AF65-F5344CB8AC3E}">
        <p14:creationId xmlns:p14="http://schemas.microsoft.com/office/powerpoint/2010/main" val="2336789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0125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004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t>
            </a:r>
            <a:r>
              <a:rPr lang="en-US" dirty="0" err="1"/>
              <a:t>Crizotinib</a:t>
            </a:r>
            <a:endParaRPr lang="en-US" dirty="0"/>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18</a:t>
            </a:fld>
            <a:endParaRPr lang="en-US"/>
          </a:p>
        </p:txBody>
      </p:sp>
    </p:spTree>
    <p:extLst>
      <p:ext uri="{BB962C8B-B14F-4D97-AF65-F5344CB8AC3E}">
        <p14:creationId xmlns:p14="http://schemas.microsoft.com/office/powerpoint/2010/main" val="2696091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3156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764394" y="4713858"/>
            <a:ext cx="6115146" cy="4465758"/>
          </a:xfrm>
          <a:prstGeom prst="rect">
            <a:avLst/>
          </a:prstGeom>
          <a:noFill/>
          <a:ln>
            <a:noFill/>
          </a:ln>
        </p:spPr>
        <p:txBody>
          <a:bodyPr wrap="square" lIns="100339" tIns="100339" rIns="100339" bIns="100339" anchor="ctr" anchorCtr="0">
            <a:noAutofit/>
          </a:bodyPr>
          <a:lstStyle/>
          <a:p>
            <a:pPr>
              <a:buClr>
                <a:schemeClr val="dk1"/>
              </a:buClr>
              <a:buSzPct val="25000"/>
            </a:pPr>
            <a:endParaRPr sz="1300" dirty="0">
              <a:solidFill>
                <a:schemeClr val="dk1"/>
              </a:solidFill>
              <a:latin typeface="Calibri"/>
              <a:ea typeface="Calibri"/>
              <a:cs typeface="Calibri"/>
              <a:sym typeface="Calibri"/>
            </a:endParaRPr>
          </a:p>
        </p:txBody>
      </p:sp>
      <p:sp>
        <p:nvSpPr>
          <p:cNvPr id="577" name="Shape 577"/>
          <p:cNvSpPr>
            <a:spLocks noGrp="1" noRot="1" noChangeAspect="1"/>
          </p:cNvSpPr>
          <p:nvPr>
            <p:ph type="sldImg" idx="2"/>
          </p:nvPr>
        </p:nvSpPr>
        <p:spPr>
          <a:xfrm>
            <a:off x="512763" y="744538"/>
            <a:ext cx="6616700"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7657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764394" y="4713858"/>
            <a:ext cx="6115146" cy="4465758"/>
          </a:xfrm>
          <a:prstGeom prst="rect">
            <a:avLst/>
          </a:prstGeom>
          <a:noFill/>
          <a:ln>
            <a:noFill/>
          </a:ln>
        </p:spPr>
        <p:txBody>
          <a:bodyPr wrap="square" lIns="100339" tIns="100339" rIns="100339" bIns="100339" anchor="ctr" anchorCtr="0">
            <a:noAutofit/>
          </a:bodyPr>
          <a:lstStyle/>
          <a:p>
            <a:pPr>
              <a:buClr>
                <a:schemeClr val="dk1"/>
              </a:buClr>
              <a:buSzPct val="25000"/>
            </a:pPr>
            <a:endParaRPr sz="1300" dirty="0">
              <a:solidFill>
                <a:schemeClr val="dk1"/>
              </a:solidFill>
              <a:latin typeface="Calibri"/>
              <a:ea typeface="Calibri"/>
              <a:cs typeface="Calibri"/>
              <a:sym typeface="Calibri"/>
            </a:endParaRPr>
          </a:p>
        </p:txBody>
      </p:sp>
      <p:sp>
        <p:nvSpPr>
          <p:cNvPr id="598" name="Shape 598"/>
          <p:cNvSpPr>
            <a:spLocks noGrp="1" noRot="1" noChangeAspect="1"/>
          </p:cNvSpPr>
          <p:nvPr>
            <p:ph type="sldImg" idx="2"/>
          </p:nvPr>
        </p:nvSpPr>
        <p:spPr>
          <a:xfrm>
            <a:off x="512763" y="744538"/>
            <a:ext cx="6616700"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4807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08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716619" y="4489387"/>
            <a:ext cx="5732949" cy="4253103"/>
          </a:xfrm>
          <a:prstGeom prst="rect">
            <a:avLst/>
          </a:prstGeom>
          <a:noFill/>
          <a:ln>
            <a:noFill/>
          </a:ln>
        </p:spPr>
        <p:txBody>
          <a:bodyPr wrap="square" lIns="94932" tIns="94932" rIns="94932" bIns="94932" anchor="ctr" anchorCtr="0">
            <a:noAutofit/>
          </a:bodyPr>
          <a:lstStyle/>
          <a:p>
            <a:pPr>
              <a:buClr>
                <a:schemeClr val="dk1"/>
              </a:buClr>
              <a:buSzPct val="25000"/>
            </a:pPr>
            <a:endParaRPr sz="1200" dirty="0">
              <a:solidFill>
                <a:schemeClr val="dk1"/>
              </a:solidFill>
              <a:latin typeface="Calibri"/>
              <a:ea typeface="Calibri"/>
              <a:cs typeface="Calibri"/>
              <a:sym typeface="Calibri"/>
            </a:endParaRPr>
          </a:p>
        </p:txBody>
      </p:sp>
      <p:sp>
        <p:nvSpPr>
          <p:cNvPr id="631" name="Shape 631"/>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0431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441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716619" y="4489387"/>
            <a:ext cx="5732949" cy="4253103"/>
          </a:xfrm>
          <a:prstGeom prst="rect">
            <a:avLst/>
          </a:prstGeom>
          <a:noFill/>
          <a:ln>
            <a:noFill/>
          </a:ln>
        </p:spPr>
        <p:txBody>
          <a:bodyPr wrap="square" lIns="94932" tIns="94932" rIns="94932" bIns="94932" anchor="ctr" anchorCtr="0">
            <a:noAutofit/>
          </a:bodyPr>
          <a:lstStyle/>
          <a:p>
            <a:pPr>
              <a:buClr>
                <a:schemeClr val="dk1"/>
              </a:buClr>
              <a:buSzPct val="25000"/>
            </a:pPr>
            <a:endParaRPr sz="1200" dirty="0">
              <a:solidFill>
                <a:schemeClr val="dk1"/>
              </a:solidFill>
              <a:latin typeface="Calibri"/>
              <a:ea typeface="Calibri"/>
              <a:cs typeface="Calibri"/>
              <a:sym typeface="Calibri"/>
            </a:endParaRPr>
          </a:p>
        </p:txBody>
      </p:sp>
      <p:sp>
        <p:nvSpPr>
          <p:cNvPr id="644" name="Shape 644"/>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776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Aprepitant – small trial (N=45), Italy </a:t>
            </a:r>
            <a:r>
              <a:rPr lang="en-US" sz="1300" dirty="0"/>
              <a:t>Aprepitant (125 mg on day 1; 80 mg on day 3; 80 mg on day 5); still in clinical trials</a:t>
            </a:r>
            <a:endParaRPr lang="en-US" dirty="0"/>
          </a:p>
        </p:txBody>
      </p:sp>
    </p:spTree>
    <p:extLst>
      <p:ext uri="{BB962C8B-B14F-4D97-AF65-F5344CB8AC3E}">
        <p14:creationId xmlns:p14="http://schemas.microsoft.com/office/powerpoint/2010/main" val="408506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8851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764394" y="4713858"/>
            <a:ext cx="6115146" cy="4465758"/>
          </a:xfrm>
          <a:prstGeom prst="rect">
            <a:avLst/>
          </a:prstGeom>
          <a:noFill/>
          <a:ln>
            <a:noFill/>
          </a:ln>
        </p:spPr>
        <p:txBody>
          <a:bodyPr wrap="square" lIns="100339" tIns="100339" rIns="100339" bIns="100339" anchor="ctr" anchorCtr="0">
            <a:noAutofit/>
          </a:bodyPr>
          <a:lstStyle/>
          <a:p>
            <a:pPr>
              <a:buClr>
                <a:schemeClr val="dk1"/>
              </a:buClr>
              <a:buSzPct val="25000"/>
            </a:pPr>
            <a:endParaRPr sz="1300" dirty="0">
              <a:solidFill>
                <a:schemeClr val="dk1"/>
              </a:solidFill>
              <a:latin typeface="Calibri"/>
              <a:ea typeface="Calibri"/>
              <a:cs typeface="Calibri"/>
              <a:sym typeface="Calibri"/>
            </a:endParaRPr>
          </a:p>
        </p:txBody>
      </p:sp>
      <p:sp>
        <p:nvSpPr>
          <p:cNvPr id="605" name="Shape 605"/>
          <p:cNvSpPr>
            <a:spLocks noGrp="1" noRot="1" noChangeAspect="1"/>
          </p:cNvSpPr>
          <p:nvPr>
            <p:ph type="sldImg" idx="2"/>
          </p:nvPr>
        </p:nvSpPr>
        <p:spPr>
          <a:xfrm>
            <a:off x="512763" y="744538"/>
            <a:ext cx="6616700"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976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t>
            </a:r>
            <a:r>
              <a:rPr lang="en-US" dirty="0" err="1"/>
              <a:t>Osimertinib</a:t>
            </a:r>
            <a:endParaRPr lang="en-US" dirty="0"/>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19</a:t>
            </a:fld>
            <a:endParaRPr lang="en-US"/>
          </a:p>
        </p:txBody>
      </p:sp>
    </p:spTree>
    <p:extLst>
      <p:ext uri="{BB962C8B-B14F-4D97-AF65-F5344CB8AC3E}">
        <p14:creationId xmlns:p14="http://schemas.microsoft.com/office/powerpoint/2010/main" val="941487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764394" y="4713858"/>
            <a:ext cx="6115146" cy="4465758"/>
          </a:xfrm>
          <a:prstGeom prst="rect">
            <a:avLst/>
          </a:prstGeom>
          <a:noFill/>
          <a:ln>
            <a:noFill/>
          </a:ln>
        </p:spPr>
        <p:txBody>
          <a:bodyPr wrap="square" lIns="100339" tIns="100339" rIns="100339" bIns="100339" anchor="ctr" anchorCtr="0">
            <a:noAutofit/>
          </a:bodyPr>
          <a:lstStyle/>
          <a:p>
            <a:pPr>
              <a:buClr>
                <a:schemeClr val="dk1"/>
              </a:buClr>
              <a:buSzPct val="25000"/>
            </a:pPr>
            <a:endParaRPr sz="1300" dirty="0">
              <a:solidFill>
                <a:schemeClr val="dk1"/>
              </a:solidFill>
              <a:latin typeface="Calibri"/>
              <a:ea typeface="Calibri"/>
              <a:cs typeface="Calibri"/>
              <a:sym typeface="Calibri"/>
            </a:endParaRPr>
          </a:p>
        </p:txBody>
      </p:sp>
      <p:sp>
        <p:nvSpPr>
          <p:cNvPr id="613" name="Shape 613"/>
          <p:cNvSpPr>
            <a:spLocks noGrp="1" noRot="1" noChangeAspect="1"/>
          </p:cNvSpPr>
          <p:nvPr>
            <p:ph type="sldImg" idx="2"/>
          </p:nvPr>
        </p:nvSpPr>
        <p:spPr>
          <a:xfrm>
            <a:off x="512763" y="744538"/>
            <a:ext cx="6616700"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8388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1923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616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840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getting CT chest when mom was diagnosed</a:t>
            </a:r>
          </a:p>
        </p:txBody>
      </p:sp>
    </p:spTree>
    <p:extLst>
      <p:ext uri="{BB962C8B-B14F-4D97-AF65-F5344CB8AC3E}">
        <p14:creationId xmlns:p14="http://schemas.microsoft.com/office/powerpoint/2010/main" val="2021315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did not admit how miserable I was to my team.  I needed to be able to look my kids in the eyes and know I did everything in my power so I was determined. I did finally agree to lower the dose about 6 months in. And then after a year I took 50mg for the last 3 months. </a:t>
            </a:r>
          </a:p>
          <a:p>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A1B7761D-9CF3-4EA2-8D4C-753D3E8FC8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673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9279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65519">
              <a:defRPr/>
            </a:pPr>
            <a:fld id="{751D3658-505D-8147-AF5E-3032D04F79F0}" type="slidenum">
              <a:rPr lang="en-US">
                <a:solidFill>
                  <a:prstClr val="black"/>
                </a:solidFill>
                <a:latin typeface="Calibri" panose="020F0502020204030204"/>
              </a:rPr>
              <a:pPr defTabSz="665519">
                <a:defRPr/>
              </a:pPr>
              <a:t>75</a:t>
            </a:fld>
            <a:endParaRPr lang="en-US">
              <a:solidFill>
                <a:prstClr val="black"/>
              </a:solidFill>
              <a:latin typeface="Calibri" panose="020F0502020204030204"/>
            </a:endParaRPr>
          </a:p>
        </p:txBody>
      </p:sp>
    </p:spTree>
    <p:extLst>
      <p:ext uri="{BB962C8B-B14F-4D97-AF65-F5344CB8AC3E}">
        <p14:creationId xmlns:p14="http://schemas.microsoft.com/office/powerpoint/2010/main" val="2494940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65519">
              <a:defRPr/>
            </a:pPr>
            <a:fld id="{751D3658-505D-8147-AF5E-3032D04F79F0}" type="slidenum">
              <a:rPr lang="en-US">
                <a:solidFill>
                  <a:prstClr val="black"/>
                </a:solidFill>
                <a:latin typeface="Calibri" panose="020F0502020204030204"/>
              </a:rPr>
              <a:pPr defTabSz="665519">
                <a:defRPr/>
              </a:pPr>
              <a:t>76</a:t>
            </a:fld>
            <a:endParaRPr lang="en-US">
              <a:solidFill>
                <a:prstClr val="black"/>
              </a:solidFill>
              <a:latin typeface="Calibri" panose="020F0502020204030204"/>
            </a:endParaRPr>
          </a:p>
        </p:txBody>
      </p:sp>
    </p:spTree>
    <p:extLst>
      <p:ext uri="{BB962C8B-B14F-4D97-AF65-F5344CB8AC3E}">
        <p14:creationId xmlns:p14="http://schemas.microsoft.com/office/powerpoint/2010/main" val="964747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68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Acneiform rash</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20</a:t>
            </a:fld>
            <a:endParaRPr lang="en-US"/>
          </a:p>
        </p:txBody>
      </p:sp>
    </p:spTree>
    <p:extLst>
      <p:ext uri="{BB962C8B-B14F-4D97-AF65-F5344CB8AC3E}">
        <p14:creationId xmlns:p14="http://schemas.microsoft.com/office/powerpoint/2010/main" val="2315271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676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Biomarker testing at the time of disease progression or acquired resistance</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80</a:t>
            </a:fld>
            <a:endParaRPr lang="en-US"/>
          </a:p>
        </p:txBody>
      </p:sp>
    </p:spTree>
    <p:extLst>
      <p:ext uri="{BB962C8B-B14F-4D97-AF65-F5344CB8AC3E}">
        <p14:creationId xmlns:p14="http://schemas.microsoft.com/office/powerpoint/2010/main" val="2587568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t>
            </a:r>
            <a:r>
              <a:rPr lang="en-US" dirty="0" err="1"/>
              <a:t>Crizotinib</a:t>
            </a:r>
            <a:endParaRPr lang="en-US" dirty="0"/>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81</a:t>
            </a:fld>
            <a:endParaRPr lang="en-US"/>
          </a:p>
        </p:txBody>
      </p:sp>
    </p:spTree>
    <p:extLst>
      <p:ext uri="{BB962C8B-B14F-4D97-AF65-F5344CB8AC3E}">
        <p14:creationId xmlns:p14="http://schemas.microsoft.com/office/powerpoint/2010/main" val="3335881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t>
            </a:r>
            <a:r>
              <a:rPr lang="en-US" dirty="0" err="1"/>
              <a:t>Osimertinib</a:t>
            </a:r>
            <a:endParaRPr lang="en-US" dirty="0"/>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82</a:t>
            </a:fld>
            <a:endParaRPr lang="en-US"/>
          </a:p>
        </p:txBody>
      </p:sp>
    </p:spTree>
    <p:extLst>
      <p:ext uri="{BB962C8B-B14F-4D97-AF65-F5344CB8AC3E}">
        <p14:creationId xmlns:p14="http://schemas.microsoft.com/office/powerpoint/2010/main" val="94970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Acneiform rash</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83</a:t>
            </a:fld>
            <a:endParaRPr lang="en-US"/>
          </a:p>
        </p:txBody>
      </p:sp>
    </p:spTree>
    <p:extLst>
      <p:ext uri="{BB962C8B-B14F-4D97-AF65-F5344CB8AC3E}">
        <p14:creationId xmlns:p14="http://schemas.microsoft.com/office/powerpoint/2010/main" val="1510717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Soak feet in diluted vinegar</a:t>
            </a:r>
          </a:p>
        </p:txBody>
      </p:sp>
      <p:sp>
        <p:nvSpPr>
          <p:cNvPr id="4" name="Slide Number Placeholder 3"/>
          <p:cNvSpPr>
            <a:spLocks noGrp="1"/>
          </p:cNvSpPr>
          <p:nvPr>
            <p:ph type="sldNum" sz="quarter" idx="5"/>
          </p:nvPr>
        </p:nvSpPr>
        <p:spPr/>
        <p:txBody>
          <a:bodyPr/>
          <a:lstStyle/>
          <a:p>
            <a:fld id="{751D3658-505D-8147-AF5E-3032D04F79F0}" type="slidenum">
              <a:rPr lang="en-US" smtClean="0"/>
              <a:t>84</a:t>
            </a:fld>
            <a:endParaRPr lang="en-US"/>
          </a:p>
        </p:txBody>
      </p:sp>
    </p:spTree>
    <p:extLst>
      <p:ext uri="{BB962C8B-B14F-4D97-AF65-F5344CB8AC3E}">
        <p14:creationId xmlns:p14="http://schemas.microsoft.com/office/powerpoint/2010/main" val="44952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1038">
              <a:defRPr/>
            </a:pPr>
            <a:r>
              <a:rPr lang="en-US" dirty="0"/>
              <a:t>Correct Answer: Soak feet in diluted vinegar</a:t>
            </a:r>
          </a:p>
          <a:p>
            <a:endParaRPr lang="en-US" dirty="0"/>
          </a:p>
        </p:txBody>
      </p:sp>
      <p:sp>
        <p:nvSpPr>
          <p:cNvPr id="4" name="Slide Number Placeholder 3"/>
          <p:cNvSpPr>
            <a:spLocks noGrp="1"/>
          </p:cNvSpPr>
          <p:nvPr>
            <p:ph type="sldNum" sz="quarter" idx="5"/>
          </p:nvPr>
        </p:nvSpPr>
        <p:spPr/>
        <p:txBody>
          <a:bodyPr/>
          <a:lstStyle/>
          <a:p>
            <a:fld id="{751D3658-505D-8147-AF5E-3032D04F79F0}" type="slidenum">
              <a:rPr lang="en-US" smtClean="0"/>
              <a:t>21</a:t>
            </a:fld>
            <a:endParaRPr lang="en-US"/>
          </a:p>
        </p:txBody>
      </p:sp>
    </p:spTree>
    <p:extLst>
      <p:ext uri="{BB962C8B-B14F-4D97-AF65-F5344CB8AC3E}">
        <p14:creationId xmlns:p14="http://schemas.microsoft.com/office/powerpoint/2010/main" val="121857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71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616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trial data for new targeted therapies was presented at ASCO for KRAS, RET, MET, HER2, and exon 20, so stay tuned!</a:t>
            </a:r>
          </a:p>
        </p:txBody>
      </p:sp>
    </p:spTree>
    <p:extLst>
      <p:ext uri="{BB962C8B-B14F-4D97-AF65-F5344CB8AC3E}">
        <p14:creationId xmlns:p14="http://schemas.microsoft.com/office/powerpoint/2010/main" val="221628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015209"/>
            <a:ext cx="13167360"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731520" y="415187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234294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4868" y="32540"/>
            <a:ext cx="11404011"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2494866" y="2178300"/>
            <a:ext cx="11404011"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356265"/>
            <a:ext cx="13167360" cy="4995131"/>
          </a:xfrm>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2571871" y="32540"/>
            <a:ext cx="11327011"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4868" y="32540"/>
            <a:ext cx="11404011"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2494867" y="2791758"/>
            <a:ext cx="11404011"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916821"/>
            <a:ext cx="13167360" cy="4434576"/>
          </a:xfrm>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2571871" y="32540"/>
            <a:ext cx="11327011"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40"/>
            <a:ext cx="13167360" cy="1764030"/>
          </a:xfrm>
        </p:spPr>
        <p:txBody>
          <a:bodyPr/>
          <a:lstStyle>
            <a:lvl1pPr algn="ctr">
              <a:defRPr>
                <a:solidFill>
                  <a:srgbClr val="73348D"/>
                </a:solidFill>
              </a:defRPr>
            </a:lvl1pPr>
          </a:lstStyle>
          <a:p>
            <a:r>
              <a:rPr lang="en-US" dirty="0"/>
              <a:t>Click to edit Master title style</a:t>
            </a:r>
          </a:p>
        </p:txBody>
      </p:sp>
      <p:sp>
        <p:nvSpPr>
          <p:cNvPr id="3" name="Subtitle 2"/>
          <p:cNvSpPr>
            <a:spLocks noGrp="1"/>
          </p:cNvSpPr>
          <p:nvPr>
            <p:ph type="subTitle" idx="1"/>
          </p:nvPr>
        </p:nvSpPr>
        <p:spPr>
          <a:xfrm>
            <a:off x="731520" y="217830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731522" y="32540"/>
            <a:ext cx="13167360" cy="1764030"/>
          </a:xfrm>
        </p:spPr>
        <p:txBody>
          <a:bodyPr/>
          <a:lstStyle>
            <a:lvl1pPr algn="ctr">
              <a:defRPr>
                <a:solidFill>
                  <a:srgbClr val="73348D"/>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40"/>
            <a:ext cx="13167360" cy="1764030"/>
          </a:xfrm>
        </p:spPr>
        <p:txBody>
          <a:bodyPr/>
          <a:lstStyle>
            <a:lvl1pPr algn="ctr">
              <a:defRPr>
                <a:solidFill>
                  <a:srgbClr val="73348D"/>
                </a:solidFill>
              </a:defRPr>
            </a:lvl1pPr>
          </a:lstStyle>
          <a:p>
            <a:r>
              <a:rPr lang="en-US" dirty="0"/>
              <a:t>Click to edit Master title style</a:t>
            </a:r>
          </a:p>
        </p:txBody>
      </p:sp>
      <p:sp>
        <p:nvSpPr>
          <p:cNvPr id="3" name="Subtitle 2"/>
          <p:cNvSpPr>
            <a:spLocks noGrp="1"/>
          </p:cNvSpPr>
          <p:nvPr>
            <p:ph type="subTitle" idx="1"/>
          </p:nvPr>
        </p:nvSpPr>
        <p:spPr>
          <a:xfrm>
            <a:off x="731520" y="217830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731522" y="32540"/>
            <a:ext cx="13167360" cy="1764030"/>
          </a:xfrm>
        </p:spPr>
        <p:txBody>
          <a:bodyPr/>
          <a:lstStyle>
            <a:lvl1pPr algn="ctr">
              <a:defRPr>
                <a:solidFill>
                  <a:srgbClr val="73348D"/>
                </a:solidFill>
                <a:latin typeface="Calibri" charset="0"/>
                <a:ea typeface="Calibri" charset="0"/>
                <a:cs typeface="Calibri" charset="0"/>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40"/>
            <a:ext cx="13167360"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731520" y="217830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2FD3EC9-5C51-476C-98E0-4787393EEF46}" type="datetime1">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143887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AA7D78F-11AD-4F71-B34F-1EC56B945C20}" type="datetime1">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731522" y="32540"/>
            <a:ext cx="13167360"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53560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587364"/>
            <a:ext cx="13167360" cy="1764031"/>
          </a:xfrm>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731522" y="32540"/>
            <a:ext cx="13167360"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088436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2103120"/>
            <a:ext cx="6644640" cy="52120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76160" y="2103120"/>
            <a:ext cx="6644640" cy="52120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AE63D1A8-2D83-0A4B-85E3-C49BBA2E85FF}" type="slidenum">
              <a:rPr lang="en-US" smtClean="0"/>
              <a:t>‹#›</a:t>
            </a:fld>
            <a:endParaRPr lang="en-US" dirty="0"/>
          </a:p>
        </p:txBody>
      </p:sp>
    </p:spTree>
    <p:extLst>
      <p:ext uri="{BB962C8B-B14F-4D97-AF65-F5344CB8AC3E}">
        <p14:creationId xmlns:p14="http://schemas.microsoft.com/office/powerpoint/2010/main" val="339870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Only NO BA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7E65ABA9-FDBC-404A-8885-A9833F77867B}" type="slidenum">
              <a:rPr lang="en-GB" smtClean="0"/>
              <a:pPr/>
              <a:t>‹#›</a:t>
            </a:fld>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7"/>
          <p:cNvSpPr>
            <a:spLocks noGrp="1"/>
          </p:cNvSpPr>
          <p:nvPr>
            <p:ph type="body" sz="quarter" idx="13" hasCustomPrompt="1"/>
          </p:nvPr>
        </p:nvSpPr>
        <p:spPr>
          <a:xfrm>
            <a:off x="401321" y="7282180"/>
            <a:ext cx="13827760" cy="271934"/>
          </a:xfrm>
        </p:spPr>
        <p:txBody>
          <a:bodyPr lIns="0" tIns="0" rIns="0" bIns="0" anchor="b">
            <a:noAutofit/>
          </a:bodyPr>
          <a:lstStyle>
            <a:lvl1pPr marL="0" indent="0">
              <a:spcBef>
                <a:spcPts val="0"/>
              </a:spcBef>
              <a:buNone/>
              <a:defRPr sz="1600"/>
            </a:lvl1pPr>
            <a:lvl2pPr marL="548627" indent="0">
              <a:buNone/>
              <a:defRPr sz="1680"/>
            </a:lvl2pPr>
            <a:lvl3pPr marL="1097252" indent="0">
              <a:buNone/>
              <a:defRPr sz="1600"/>
            </a:lvl3pPr>
            <a:lvl4pPr marL="1645879" indent="0">
              <a:buNone/>
              <a:defRPr sz="1600"/>
            </a:lvl4pPr>
            <a:lvl5pPr marL="2194505" indent="0">
              <a:buNone/>
              <a:defRPr sz="1600"/>
            </a:lvl5pPr>
          </a:lstStyle>
          <a:p>
            <a:pPr lvl="0"/>
            <a:r>
              <a:rPr lang="en-US" dirty="0"/>
              <a:t>Click to add reference</a:t>
            </a:r>
          </a:p>
        </p:txBody>
      </p:sp>
      <p:pic>
        <p:nvPicPr>
          <p:cNvPr id="8" name="Picture 7"/>
          <p:cNvPicPr>
            <a:picLocks noChangeAspect="1"/>
          </p:cNvPicPr>
          <p:nvPr userDrawn="1"/>
        </p:nvPicPr>
        <p:blipFill>
          <a:blip r:embed="rId2"/>
          <a:stretch>
            <a:fillRect/>
          </a:stretch>
        </p:blipFill>
        <p:spPr>
          <a:xfrm>
            <a:off x="386160" y="164489"/>
            <a:ext cx="3063260" cy="633779"/>
          </a:xfrm>
          <a:prstGeom prst="rect">
            <a:avLst/>
          </a:prstGeom>
        </p:spPr>
      </p:pic>
    </p:spTree>
    <p:extLst>
      <p:ext uri="{BB962C8B-B14F-4D97-AF65-F5344CB8AC3E}">
        <p14:creationId xmlns:p14="http://schemas.microsoft.com/office/powerpoint/2010/main" val="3058641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CB801-A3D9-416E-9A03-A0EE4DAB67B2}"/>
              </a:ext>
            </a:extLst>
          </p:cNvPr>
          <p:cNvSpPr>
            <a:spLocks noGrp="1"/>
          </p:cNvSpPr>
          <p:nvPr>
            <p:ph type="dt" sz="half" idx="10"/>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fld id="{0FE4C5D8-661E-4847-ACA6-A8AE13D27A8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8/27/2019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4E3A41B-259C-498D-8241-DD7754C57B71}"/>
              </a:ext>
            </a:extLst>
          </p:cNvPr>
          <p:cNvSpPr>
            <a:spLocks noGrp="1"/>
          </p:cNvSpPr>
          <p:nvPr>
            <p:ph type="ftr" sz="quarter" idx="11"/>
          </p:nvPr>
        </p:nvSpPr>
        <p:spPr/>
        <p: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20E8A0-3953-4AB6-BB28-3BA91682613A}"/>
              </a:ext>
            </a:extLst>
          </p:cNvPr>
          <p:cNvSpPr>
            <a:spLocks noGrp="1"/>
          </p:cNvSpPr>
          <p:nvPr>
            <p:ph type="sldNum" sz="quarter" idx="12"/>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11091117-F7DC-4DB0-84C1-A516C5D51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8685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2600-93A0-4B58-820F-D6FCA7574B6C}"/>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A44E2-3D3A-4990-BBBA-E3B6707B34BC}"/>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a:extLst>
              <a:ext uri="{FF2B5EF4-FFF2-40B4-BE49-F238E27FC236}">
                <a16:creationId xmlns:a16="http://schemas.microsoft.com/office/drawing/2014/main" id="{601F8527-3973-4DBD-A858-F7CA37314857}"/>
              </a:ext>
            </a:extLst>
          </p:cNvPr>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7CE1E-4A96-4478-8693-769E9524FA24}"/>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a:extLst>
              <a:ext uri="{FF2B5EF4-FFF2-40B4-BE49-F238E27FC236}">
                <a16:creationId xmlns:a16="http://schemas.microsoft.com/office/drawing/2014/main" id="{412E9F0E-2F15-4FD1-8102-C8117A4437C1}"/>
              </a:ext>
            </a:extLst>
          </p:cNvPr>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F38E58-6C6C-4C8C-9C80-E1F0BD2E9491}"/>
              </a:ext>
            </a:extLst>
          </p:cNvPr>
          <p:cNvSpPr>
            <a:spLocks noGrp="1"/>
          </p:cNvSpPr>
          <p:nvPr>
            <p:ph type="dt" sz="half" idx="10"/>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fld id="{39CE240C-A21E-43E9-9DFC-D5698F11E96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8/27/2019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7499AB9C-8DDF-4B71-B17A-24B41FF91039}"/>
              </a:ext>
            </a:extLst>
          </p:cNvPr>
          <p:cNvSpPr>
            <a:spLocks noGrp="1"/>
          </p:cNvSpPr>
          <p:nvPr>
            <p:ph type="ftr" sz="quarter" idx="11"/>
          </p:nvPr>
        </p:nvSpPr>
        <p:spPr/>
        <p: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4128F895-8D2E-4A7A-91F2-922C23DAFCDA}"/>
              </a:ext>
            </a:extLst>
          </p:cNvPr>
          <p:cNvSpPr>
            <a:spLocks noGrp="1"/>
          </p:cNvSpPr>
          <p:nvPr>
            <p:ph type="sldNum" sz="quarter" idx="12"/>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11091117-F7DC-4DB0-84C1-A516C5D51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9063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4012-F4DC-48FB-8DA6-71CB4A3EE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6F80E6-9C3A-42E6-8E48-3F20FE691227}"/>
              </a:ext>
            </a:extLst>
          </p:cNvPr>
          <p:cNvSpPr>
            <a:spLocks noGrp="1"/>
          </p:cNvSpPr>
          <p:nvPr>
            <p:ph type="dt" sz="half" idx="10"/>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fld id="{3189B839-B047-43C6-86FD-60234E652B2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8/27/2019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D7849BA-3715-4E30-BD74-6761EF378E20}"/>
              </a:ext>
            </a:extLst>
          </p:cNvPr>
          <p:cNvSpPr>
            <a:spLocks noGrp="1"/>
          </p:cNvSpPr>
          <p:nvPr>
            <p:ph type="ftr" sz="quarter" idx="11"/>
          </p:nvPr>
        </p:nvSpPr>
        <p:spPr/>
        <p: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9F2A51E-166B-4B8E-9E6C-E82B413351B9}"/>
              </a:ext>
            </a:extLst>
          </p:cNvPr>
          <p:cNvSpPr>
            <a:spLocks noGrp="1"/>
          </p:cNvSpPr>
          <p:nvPr>
            <p:ph type="sldNum" sz="quarter" idx="12"/>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11091117-F7DC-4DB0-84C1-A516C5D51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5296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40"/>
            <a:ext cx="13167360" cy="1764030"/>
          </a:xfrm>
        </p:spPr>
        <p:txBody>
          <a:bodyPr/>
          <a:lstStyle>
            <a:lvl1pPr algn="ctr">
              <a:defRPr>
                <a:solidFill>
                  <a:srgbClr val="73348D"/>
                </a:solidFill>
              </a:defRPr>
            </a:lvl1pPr>
          </a:lstStyle>
          <a:p>
            <a:r>
              <a:rPr lang="en-US" dirty="0"/>
              <a:t>Click to edit Master title style</a:t>
            </a:r>
          </a:p>
        </p:txBody>
      </p:sp>
      <p:sp>
        <p:nvSpPr>
          <p:cNvPr id="3" name="Subtitle 2"/>
          <p:cNvSpPr>
            <a:spLocks noGrp="1"/>
          </p:cNvSpPr>
          <p:nvPr>
            <p:ph type="subTitle" idx="1"/>
          </p:nvPr>
        </p:nvSpPr>
        <p:spPr>
          <a:xfrm>
            <a:off x="731520" y="217830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CE11066-2BFA-4A98-998C-B514ECB79C61}" type="datetime1">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Tree>
    <p:extLst>
      <p:ext uri="{BB962C8B-B14F-4D97-AF65-F5344CB8AC3E}">
        <p14:creationId xmlns:p14="http://schemas.microsoft.com/office/powerpoint/2010/main" val="939734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E38B4A-A4C8-4DCA-A287-962A17C43890}" type="datetime1">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dirty="0"/>
          </a:p>
        </p:txBody>
      </p:sp>
      <p:sp>
        <p:nvSpPr>
          <p:cNvPr id="7" name="Title 1"/>
          <p:cNvSpPr>
            <a:spLocks noGrp="1"/>
          </p:cNvSpPr>
          <p:nvPr>
            <p:ph type="ctrTitle"/>
          </p:nvPr>
        </p:nvSpPr>
        <p:spPr>
          <a:xfrm>
            <a:off x="731522" y="32540"/>
            <a:ext cx="13167360" cy="1764030"/>
          </a:xfrm>
        </p:spPr>
        <p:txBody>
          <a:bodyPr/>
          <a:lstStyle>
            <a:lvl1pPr algn="ctr">
              <a:defRPr>
                <a:solidFill>
                  <a:srgbClr val="73348D"/>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390116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015210"/>
            <a:ext cx="13167360"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731520" y="4151870"/>
            <a:ext cx="13167360" cy="2103120"/>
          </a:xfrm>
        </p:spPr>
        <p:txBody>
          <a:bodyPr/>
          <a:lstStyle>
            <a:lvl1pPr marL="0" indent="0" algn="ctr">
              <a:buNone/>
              <a:defRPr>
                <a:solidFill>
                  <a:srgbClr val="B0D236"/>
                </a:solidFill>
                <a:latin typeface="Calibri" charset="0"/>
                <a:ea typeface="Calibri" charset="0"/>
                <a:cs typeface="Calibri"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340198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587365"/>
            <a:ext cx="13167360" cy="1764031"/>
          </a:xfrm>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731522" y="32541"/>
            <a:ext cx="13167360"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376249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85C87C2-36B3-432E-B864-90C6367E478C}" type="slidenum">
              <a:rPr lang="en-US"/>
              <a:pPr>
                <a:defRPr/>
              </a:pPr>
              <a:t>‹#›</a:t>
            </a:fld>
            <a:endParaRPr lang="en-US"/>
          </a:p>
        </p:txBody>
      </p:sp>
    </p:spTree>
    <p:extLst>
      <p:ext uri="{BB962C8B-B14F-4D97-AF65-F5344CB8AC3E}">
        <p14:creationId xmlns:p14="http://schemas.microsoft.com/office/powerpoint/2010/main" val="14872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85C87C2-36B3-432E-B864-90C6367E478C}" type="slidenum">
              <a:rPr lang="en-US"/>
              <a:pPr>
                <a:defRPr/>
              </a:pPr>
              <a:t>‹#›</a:t>
            </a:fld>
            <a:endParaRPr lang="en-US"/>
          </a:p>
        </p:txBody>
      </p:sp>
    </p:spTree>
    <p:extLst>
      <p:ext uri="{BB962C8B-B14F-4D97-AF65-F5344CB8AC3E}">
        <p14:creationId xmlns:p14="http://schemas.microsoft.com/office/powerpoint/2010/main" val="46918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2540"/>
            <a:ext cx="13167360" cy="1764030"/>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731520" y="2178300"/>
            <a:ext cx="13167360" cy="2103120"/>
          </a:xfrm>
        </p:spPr>
        <p:txBody>
          <a:bodyPr/>
          <a:lstStyle>
            <a:lvl1pPr marL="0" indent="0" algn="ctr">
              <a:buNone/>
              <a:defRPr>
                <a:solidFill>
                  <a:srgbClr val="B0D236"/>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16684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B0D236"/>
              </a:buClr>
              <a:defRPr>
                <a:solidFill>
                  <a:srgbClr val="73348D"/>
                </a:solidFill>
                <a:latin typeface="Calibri" charset="0"/>
                <a:ea typeface="Calibri" charset="0"/>
                <a:cs typeface="Calibri" charset="0"/>
              </a:defRPr>
            </a:lvl1pPr>
            <a:lvl2pPr>
              <a:buClr>
                <a:srgbClr val="B0D236"/>
              </a:buClr>
              <a:defRPr>
                <a:solidFill>
                  <a:srgbClr val="73348D"/>
                </a:solidFill>
                <a:latin typeface="Calibri" charset="0"/>
                <a:ea typeface="Calibri" charset="0"/>
                <a:cs typeface="Calibri" charset="0"/>
              </a:defRPr>
            </a:lvl2pPr>
            <a:lvl3pPr>
              <a:buClr>
                <a:srgbClr val="B0D236"/>
              </a:buClr>
              <a:defRPr>
                <a:solidFill>
                  <a:srgbClr val="73348D"/>
                </a:solidFill>
                <a:latin typeface="Calibri" charset="0"/>
                <a:ea typeface="Calibri" charset="0"/>
                <a:cs typeface="Calibri" charset="0"/>
              </a:defRPr>
            </a:lvl3pPr>
            <a:lvl4pPr>
              <a:buClr>
                <a:srgbClr val="B0D236"/>
              </a:buClr>
              <a:defRPr>
                <a:solidFill>
                  <a:srgbClr val="73348D"/>
                </a:solidFill>
                <a:latin typeface="Calibri" charset="0"/>
                <a:ea typeface="Calibri" charset="0"/>
                <a:cs typeface="Calibri" charset="0"/>
              </a:defRPr>
            </a:lvl4pPr>
            <a:lvl5pPr>
              <a:buClr>
                <a:srgbClr val="B0D236"/>
              </a:buClr>
              <a:defRPr>
                <a:solidFill>
                  <a:srgbClr val="73348D"/>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731522" y="32540"/>
            <a:ext cx="13167360" cy="1764030"/>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311172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2103120"/>
            <a:ext cx="6644640" cy="52120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76160" y="2103120"/>
            <a:ext cx="6644640" cy="52120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AE63D1A8-2D83-0A4B-85E3-C49BBA2E85FF}" type="slidenum">
              <a:rPr lang="en-US" smtClean="0"/>
              <a:t>‹#›</a:t>
            </a:fld>
            <a:endParaRPr lang="en-US"/>
          </a:p>
        </p:txBody>
      </p:sp>
    </p:spTree>
    <p:extLst>
      <p:ext uri="{BB962C8B-B14F-4D97-AF65-F5344CB8AC3E}">
        <p14:creationId xmlns:p14="http://schemas.microsoft.com/office/powerpoint/2010/main" val="227231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Only NO BA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7E65ABA9-FDBC-404A-8885-A9833F77867B}"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Text Placeholder 7"/>
          <p:cNvSpPr>
            <a:spLocks noGrp="1"/>
          </p:cNvSpPr>
          <p:nvPr>
            <p:ph type="body" sz="quarter" idx="13" hasCustomPrompt="1"/>
          </p:nvPr>
        </p:nvSpPr>
        <p:spPr>
          <a:xfrm>
            <a:off x="401321" y="7282180"/>
            <a:ext cx="13827760" cy="271934"/>
          </a:xfrm>
        </p:spPr>
        <p:txBody>
          <a:bodyPr lIns="0" tIns="0" rIns="0" bIns="0" anchor="b">
            <a:noAutofit/>
          </a:bodyPr>
          <a:lstStyle>
            <a:lvl1pPr marL="0" indent="0">
              <a:spcBef>
                <a:spcPts val="0"/>
              </a:spcBef>
              <a:buNone/>
              <a:defRPr sz="1600"/>
            </a:lvl1pPr>
            <a:lvl2pPr marL="548627" indent="0">
              <a:buNone/>
              <a:defRPr sz="1680"/>
            </a:lvl2pPr>
            <a:lvl3pPr marL="1097252" indent="0">
              <a:buNone/>
              <a:defRPr sz="1600"/>
            </a:lvl3pPr>
            <a:lvl4pPr marL="1645879" indent="0">
              <a:buNone/>
              <a:defRPr sz="1600"/>
            </a:lvl4pPr>
            <a:lvl5pPr marL="2194505" indent="0">
              <a:buNone/>
              <a:defRPr sz="1600"/>
            </a:lvl5pPr>
          </a:lstStyle>
          <a:p>
            <a:pPr lvl="0"/>
            <a:r>
              <a:rPr lang="en-US" dirty="0"/>
              <a:t>Click to add reference</a:t>
            </a:r>
          </a:p>
        </p:txBody>
      </p:sp>
      <p:pic>
        <p:nvPicPr>
          <p:cNvPr id="8" name="Picture 7"/>
          <p:cNvPicPr>
            <a:picLocks noChangeAspect="1"/>
          </p:cNvPicPr>
          <p:nvPr userDrawn="1"/>
        </p:nvPicPr>
        <p:blipFill>
          <a:blip r:embed="rId2"/>
          <a:stretch>
            <a:fillRect/>
          </a:stretch>
        </p:blipFill>
        <p:spPr>
          <a:xfrm>
            <a:off x="386160" y="164489"/>
            <a:ext cx="3063260" cy="633779"/>
          </a:xfrm>
          <a:prstGeom prst="rect">
            <a:avLst/>
          </a:prstGeom>
        </p:spPr>
      </p:pic>
    </p:spTree>
    <p:extLst>
      <p:ext uri="{BB962C8B-B14F-4D97-AF65-F5344CB8AC3E}">
        <p14:creationId xmlns:p14="http://schemas.microsoft.com/office/powerpoint/2010/main" val="197075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CB801-A3D9-416E-9A03-A0EE4DAB67B2}"/>
              </a:ext>
            </a:extLst>
          </p:cNvPr>
          <p:cNvSpPr>
            <a:spLocks noGrp="1"/>
          </p:cNvSpPr>
          <p:nvPr>
            <p:ph type="dt" sz="half" idx="10"/>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fld id="{7C2B5356-9E0E-4476-B33E-0DFFB76140F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53110" rtl="0" eaLnBrk="1" fontAlgn="auto" latinLnBrk="0" hangingPunct="1">
                <a:lnSpc>
                  <a:spcPct val="100000"/>
                </a:lnSpc>
                <a:spcBef>
                  <a:spcPts val="0"/>
                </a:spcBef>
                <a:spcAft>
                  <a:spcPts val="0"/>
                </a:spcAft>
                <a:buClrTx/>
                <a:buSzTx/>
                <a:buFontTx/>
                <a:buNone/>
                <a:tabLst/>
                <a:defRPr/>
              </a:pPr>
              <a:t>8/27/2019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4E3A41B-259C-498D-8241-DD7754C57B71}"/>
              </a:ext>
            </a:extLst>
          </p:cNvPr>
          <p:cNvSpPr>
            <a:spLocks noGrp="1"/>
          </p:cNvSpPr>
          <p:nvPr>
            <p:ph type="ftr" sz="quarter" idx="11"/>
          </p:nvPr>
        </p:nvSpPr>
        <p:spPr/>
        <p: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20E8A0-3953-4AB6-BB28-3BA91682613A}"/>
              </a:ext>
            </a:extLst>
          </p:cNvPr>
          <p:cNvSpPr>
            <a:spLocks noGrp="1"/>
          </p:cNvSpPr>
          <p:nvPr>
            <p:ph type="sldNum" sz="quarter" idx="12"/>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11091117-F7DC-4DB0-84C1-A516C5D51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546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4012-F4DC-48FB-8DA6-71CB4A3EE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6F80E6-9C3A-42E6-8E48-3F20FE691227}"/>
              </a:ext>
            </a:extLst>
          </p:cNvPr>
          <p:cNvSpPr>
            <a:spLocks noGrp="1"/>
          </p:cNvSpPr>
          <p:nvPr>
            <p:ph type="dt" sz="half" idx="10"/>
          </p:nvPr>
        </p:nvSpPr>
        <p:spPr/>
        <p:txBody>
          <a:bodyPr/>
          <a:lstStyle/>
          <a:p>
            <a:pPr marL="0" marR="0" lvl="0" indent="0" algn="l" defTabSz="653110" rtl="0" eaLnBrk="1" fontAlgn="auto" latinLnBrk="0" hangingPunct="1">
              <a:lnSpc>
                <a:spcPct val="100000"/>
              </a:lnSpc>
              <a:spcBef>
                <a:spcPts val="0"/>
              </a:spcBef>
              <a:spcAft>
                <a:spcPts val="0"/>
              </a:spcAft>
              <a:buClrTx/>
              <a:buSzTx/>
              <a:buFontTx/>
              <a:buNone/>
              <a:tabLst/>
              <a:defRPr/>
            </a:pPr>
            <a:fld id="{7C2B5356-9E0E-4476-B33E-0DFFB76140F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53110" rtl="0" eaLnBrk="1" fontAlgn="auto" latinLnBrk="0" hangingPunct="1">
                <a:lnSpc>
                  <a:spcPct val="100000"/>
                </a:lnSpc>
                <a:spcBef>
                  <a:spcPts val="0"/>
                </a:spcBef>
                <a:spcAft>
                  <a:spcPts val="0"/>
                </a:spcAft>
                <a:buClrTx/>
                <a:buSzTx/>
                <a:buFontTx/>
                <a:buNone/>
                <a:tabLst/>
                <a:defRPr/>
              </a:pPr>
              <a:t>8/27/2019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D7849BA-3715-4E30-BD74-6761EF378E20}"/>
              </a:ext>
            </a:extLst>
          </p:cNvPr>
          <p:cNvSpPr>
            <a:spLocks noGrp="1"/>
          </p:cNvSpPr>
          <p:nvPr>
            <p:ph type="ftr" sz="quarter" idx="11"/>
          </p:nvPr>
        </p:nvSpPr>
        <p:spPr/>
        <p: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9F2A51E-166B-4B8E-9E6C-E82B413351B9}"/>
              </a:ext>
            </a:extLst>
          </p:cNvPr>
          <p:cNvSpPr>
            <a:spLocks noGrp="1"/>
          </p:cNvSpPr>
          <p:nvPr>
            <p:ph type="sldNum" sz="quarter" idx="12"/>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11091117-F7DC-4DB0-84C1-A516C5D515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513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6.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B89CF8FB-2EC9-9240-9611-27AE3378A42F}"/>
              </a:ext>
            </a:extLst>
          </p:cNvPr>
          <p:cNvPicPr>
            <a:picLocks noChangeAspect="1"/>
          </p:cNvPicPr>
          <p:nvPr userDrawn="1"/>
        </p:nvPicPr>
        <p:blipFill>
          <a:blip r:embed="rId5"/>
          <a:stretch>
            <a:fillRect/>
          </a:stretch>
        </p:blipFill>
        <p:spPr>
          <a:xfrm>
            <a:off x="0" y="0"/>
            <a:ext cx="14630400" cy="8229600"/>
          </a:xfrm>
          <a:prstGeom prst="rect">
            <a:avLst/>
          </a:prstGeom>
        </p:spPr>
      </p:pic>
    </p:spTree>
    <p:extLst>
      <p:ext uri="{BB962C8B-B14F-4D97-AF65-F5344CB8AC3E}">
        <p14:creationId xmlns:p14="http://schemas.microsoft.com/office/powerpoint/2010/main" val="276004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B89CF8FB-2EC9-9240-9611-27AE3378A42F}"/>
              </a:ext>
            </a:extLst>
          </p:cNvPr>
          <p:cNvPicPr>
            <a:picLocks noChangeAspect="1"/>
          </p:cNvPicPr>
          <p:nvPr userDrawn="1"/>
        </p:nvPicPr>
        <p:blipFill>
          <a:blip r:embed="rId8"/>
          <a:stretch>
            <a:fillRect/>
          </a:stretch>
        </p:blipFill>
        <p:spPr>
          <a:xfrm>
            <a:off x="0" y="0"/>
            <a:ext cx="14630400" cy="8229600"/>
          </a:xfrm>
          <a:prstGeom prst="rect">
            <a:avLst/>
          </a:prstGeom>
        </p:spPr>
      </p:pic>
    </p:spTree>
    <p:extLst>
      <p:ext uri="{BB962C8B-B14F-4D97-AF65-F5344CB8AC3E}">
        <p14:creationId xmlns:p14="http://schemas.microsoft.com/office/powerpoint/2010/main" val="23158281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3AA8E755-5E9B-E449-9E6D-C8967735D88D}"/>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200650370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70D37816-EFCA-664E-80ED-34DB4BDDA978}"/>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1371977059"/>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1A260A5C-9A0D-9D47-90A1-8D2B0303CCE0}"/>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110875160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AFAED3CD-9E41-564E-94D4-54D98294FF88}"/>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107255298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548E3DED-7438-40A2-A843-AAE4C2F6D213}" type="datetime1">
              <a:rPr lang="en-US" smtClean="0"/>
              <a:t>8/27/2019</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8" name="Picture 7">
            <a:extLst>
              <a:ext uri="{FF2B5EF4-FFF2-40B4-BE49-F238E27FC236}">
                <a16:creationId xmlns:a16="http://schemas.microsoft.com/office/drawing/2014/main" id="{B89CF8FB-2EC9-9240-9611-27AE3378A42F}"/>
              </a:ext>
            </a:extLst>
          </p:cNvPr>
          <p:cNvPicPr>
            <a:picLocks noChangeAspect="1"/>
          </p:cNvPicPr>
          <p:nvPr userDrawn="1"/>
        </p:nvPicPr>
        <p:blipFill>
          <a:blip r:embed="rId9"/>
          <a:stretch>
            <a:fillRect/>
          </a:stretch>
        </p:blipFill>
        <p:spPr>
          <a:xfrm>
            <a:off x="0" y="0"/>
            <a:ext cx="14630400" cy="8229600"/>
          </a:xfrm>
          <a:prstGeom prst="rect">
            <a:avLst/>
          </a:prstGeom>
        </p:spPr>
      </p:pic>
    </p:spTree>
    <p:extLst>
      <p:ext uri="{BB962C8B-B14F-4D97-AF65-F5344CB8AC3E}">
        <p14:creationId xmlns:p14="http://schemas.microsoft.com/office/powerpoint/2010/main" val="36996754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103C0720-329C-4F44-AE2B-50BBF27AAFB6}" type="datetime1">
              <a:rPr lang="en-US" smtClean="0"/>
              <a:t>8/27/2019</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dirty="0"/>
          </a:p>
        </p:txBody>
      </p:sp>
      <p:pic>
        <p:nvPicPr>
          <p:cNvPr id="8" name="Picture 7">
            <a:extLst>
              <a:ext uri="{FF2B5EF4-FFF2-40B4-BE49-F238E27FC236}">
                <a16:creationId xmlns:a16="http://schemas.microsoft.com/office/drawing/2014/main" id="{1A260A5C-9A0D-9D47-90A1-8D2B0303CCE0}"/>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2179292415"/>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001512F7-0039-F249-B0ED-B0A545D7C127}" type="datetimeFigureOut">
              <a:rPr lang="en-US" smtClean="0"/>
              <a:t>8/27/2019</a:t>
            </a:fld>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C22BBC-CD36-E94C-B78A-FF1602AA487C}" type="slidenum">
              <a:rPr lang="en-US" smtClean="0"/>
              <a:t>‹#›</a:t>
            </a:fld>
            <a:endParaRPr lang="en-US"/>
          </a:p>
        </p:txBody>
      </p:sp>
      <p:pic>
        <p:nvPicPr>
          <p:cNvPr id="8" name="Picture 7">
            <a:extLst>
              <a:ext uri="{FF2B5EF4-FFF2-40B4-BE49-F238E27FC236}">
                <a16:creationId xmlns:a16="http://schemas.microsoft.com/office/drawing/2014/main" id="{B89CF8FB-2EC9-9240-9611-27AE3378A42F}"/>
              </a:ext>
            </a:extLst>
          </p:cNvPr>
          <p:cNvPicPr>
            <a:picLocks noChangeAspect="1"/>
          </p:cNvPicPr>
          <p:nvPr userDrawn="1"/>
        </p:nvPicPr>
        <p:blipFill>
          <a:blip r:embed="rId5"/>
          <a:stretch>
            <a:fillRect/>
          </a:stretch>
        </p:blipFill>
        <p:spPr>
          <a:xfrm>
            <a:off x="0" y="0"/>
            <a:ext cx="14630400" cy="8229600"/>
          </a:xfrm>
          <a:prstGeom prst="rect">
            <a:avLst/>
          </a:prstGeom>
        </p:spPr>
      </p:pic>
    </p:spTree>
    <p:extLst>
      <p:ext uri="{BB962C8B-B14F-4D97-AF65-F5344CB8AC3E}">
        <p14:creationId xmlns:p14="http://schemas.microsoft.com/office/powerpoint/2010/main" val="964908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457182" rtl="0" eaLnBrk="1" latinLnBrk="0" hangingPunct="1">
        <a:spcBef>
          <a:spcPct val="0"/>
        </a:spcBef>
        <a:buNone/>
        <a:defRPr sz="4400" kern="1200">
          <a:solidFill>
            <a:schemeClr val="tx1"/>
          </a:solidFill>
          <a:latin typeface="+mj-lt"/>
          <a:ea typeface="+mj-ea"/>
          <a:cs typeface="+mj-cs"/>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image" Target="../media/image57.png"/><Relationship Id="rId5" Type="http://schemas.openxmlformats.org/officeDocument/2006/relationships/image" Target="../media/image31.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jpeg"/></Relationships>
</file>

<file path=ppt/slides/_rels/slide76.xml.rels><?xml version="1.0" encoding="UTF-8" standalone="yes"?>
<Relationships xmlns="http://schemas.openxmlformats.org/package/2006/relationships"><Relationship Id="rId3" Type="http://schemas.openxmlformats.org/officeDocument/2006/relationships/hyperlink" Target="http://www.egfrcancer.org/"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mailto:EGFRResisters@gmail.com" TargetMode="External"/><Relationship Id="rId4" Type="http://schemas.openxmlformats.org/officeDocument/2006/relationships/hyperlink" Target="http://facebook.com/groups/EGFRResisters"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D2D294-9148-AB4B-BAC2-AA2C29C229F9}"/>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8268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573867"/>
            <a:ext cx="13167360" cy="5196629"/>
          </a:xfrm>
        </p:spPr>
        <p:txBody>
          <a:bodyPr>
            <a:normAutofit fontScale="92500" lnSpcReduction="20000"/>
          </a:bodyPr>
          <a:lstStyle/>
          <a:p>
            <a:pPr marL="514350" indent="-514350">
              <a:buFont typeface="+mj-lt"/>
              <a:buAutoNum type="alphaUcPeriod"/>
            </a:pPr>
            <a:r>
              <a:rPr lang="en-US" dirty="0"/>
              <a:t>Breast Cancer</a:t>
            </a:r>
          </a:p>
          <a:p>
            <a:pPr marL="514350" indent="-514350">
              <a:buFont typeface="+mj-lt"/>
              <a:buAutoNum type="alphaUcPeriod"/>
            </a:pPr>
            <a:r>
              <a:rPr lang="en-US" dirty="0"/>
              <a:t>Gastrointestinal Cancers</a:t>
            </a:r>
          </a:p>
          <a:p>
            <a:pPr marL="514350" indent="-514350">
              <a:buFont typeface="+mj-lt"/>
              <a:buAutoNum type="alphaUcPeriod"/>
            </a:pPr>
            <a:r>
              <a:rPr lang="en-US" dirty="0"/>
              <a:t>General Oncology</a:t>
            </a:r>
          </a:p>
          <a:p>
            <a:pPr marL="514350" indent="-514350">
              <a:buFont typeface="+mj-lt"/>
              <a:buAutoNum type="alphaUcPeriod"/>
            </a:pPr>
            <a:r>
              <a:rPr lang="en-US" dirty="0"/>
              <a:t>Genitourinary Cancers</a:t>
            </a:r>
          </a:p>
          <a:p>
            <a:pPr marL="514350" indent="-514350">
              <a:buFont typeface="+mj-lt"/>
              <a:buAutoNum type="alphaUcPeriod"/>
            </a:pPr>
            <a:r>
              <a:rPr lang="en-US" dirty="0"/>
              <a:t>Gynecologic Cancers</a:t>
            </a:r>
          </a:p>
          <a:p>
            <a:pPr marL="514350" indent="-514350">
              <a:buFont typeface="+mj-lt"/>
              <a:buAutoNum type="alphaUcPeriod"/>
            </a:pPr>
            <a:r>
              <a:rPr lang="en-US" dirty="0"/>
              <a:t>Head and Neck Cancers</a:t>
            </a:r>
          </a:p>
          <a:p>
            <a:pPr marL="514350" indent="-514350">
              <a:buFont typeface="+mj-lt"/>
              <a:buAutoNum type="alphaUcPeriod"/>
            </a:pPr>
            <a:r>
              <a:rPr lang="en-US" dirty="0"/>
              <a:t>Hematologic Cancers</a:t>
            </a:r>
          </a:p>
          <a:p>
            <a:pPr marL="514350" indent="-514350">
              <a:buFont typeface="+mj-lt"/>
              <a:buAutoNum type="alphaUcPeriod"/>
            </a:pPr>
            <a:r>
              <a:rPr lang="en-US" dirty="0"/>
              <a:t>Lung Cancer</a:t>
            </a:r>
          </a:p>
          <a:p>
            <a:pPr marL="514350" indent="-514350">
              <a:buFont typeface="+mj-lt"/>
              <a:buAutoNum type="alphaUcPeriod"/>
            </a:pPr>
            <a:r>
              <a:rPr lang="en-US" dirty="0"/>
              <a:t>Pediatric Cancers</a:t>
            </a:r>
          </a:p>
          <a:p>
            <a:pPr marL="514350" indent="-514350">
              <a:buFont typeface="+mj-lt"/>
              <a:buAutoNum type="alphaUcPeriod"/>
            </a:pPr>
            <a:r>
              <a:rPr lang="en-US" dirty="0"/>
              <a:t>Skin Cancers</a:t>
            </a:r>
          </a:p>
          <a:p>
            <a:pPr marL="514350" indent="-514350">
              <a:buFont typeface="+mj-lt"/>
              <a:buAutoNum type="alphaUcPeriod"/>
            </a:pPr>
            <a:r>
              <a:rPr lang="en-US" dirty="0"/>
              <a:t>Other</a:t>
            </a:r>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4000" b="1" dirty="0"/>
              <a:t>Current Practice Question</a:t>
            </a:r>
            <a:br>
              <a:rPr lang="en-US" sz="4000" b="1" dirty="0"/>
            </a:br>
            <a:r>
              <a:rPr lang="en-US" sz="4000" b="1" dirty="0"/>
              <a:t>My main specialty is:</a:t>
            </a:r>
          </a:p>
        </p:txBody>
      </p:sp>
    </p:spTree>
    <p:extLst>
      <p:ext uri="{BB962C8B-B14F-4D97-AF65-F5344CB8AC3E}">
        <p14:creationId xmlns:p14="http://schemas.microsoft.com/office/powerpoint/2010/main" val="124238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Academic Medical Center</a:t>
            </a:r>
          </a:p>
          <a:p>
            <a:pPr marL="514350" indent="-514350">
              <a:buFont typeface="+mj-lt"/>
              <a:buAutoNum type="alphaUcPeriod"/>
            </a:pPr>
            <a:r>
              <a:rPr lang="en-US" dirty="0"/>
              <a:t>Community Cancer Center/Hospital</a:t>
            </a:r>
          </a:p>
          <a:p>
            <a:pPr marL="514350" indent="-514350">
              <a:buFont typeface="+mj-lt"/>
              <a:buAutoNum type="alphaUcPeriod"/>
            </a:pPr>
            <a:r>
              <a:rPr lang="en-US" dirty="0"/>
              <a:t>Government (e.g., VA)</a:t>
            </a:r>
          </a:p>
          <a:p>
            <a:pPr marL="514350" indent="-514350">
              <a:buFont typeface="+mj-lt"/>
              <a:buAutoNum type="alphaUcPeriod"/>
            </a:pPr>
            <a:r>
              <a:rPr lang="en-US" dirty="0"/>
              <a:t>Private Practice</a:t>
            </a:r>
          </a:p>
          <a:p>
            <a:pPr marL="514350" indent="-514350">
              <a:buFont typeface="+mj-lt"/>
              <a:buAutoNum type="alphaUcPeriod"/>
            </a:pPr>
            <a:r>
              <a:rPr lang="en-US" dirty="0"/>
              <a:t>Other</a:t>
            </a:r>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4000" b="1" dirty="0"/>
              <a:t>Current Practice Question</a:t>
            </a:r>
            <a:br>
              <a:rPr lang="en-US" sz="4000" b="1" dirty="0"/>
            </a:br>
            <a:r>
              <a:rPr lang="en-US" sz="4000" b="1" dirty="0"/>
              <a:t>My main practice setting is:</a:t>
            </a:r>
          </a:p>
        </p:txBody>
      </p:sp>
    </p:spTree>
    <p:extLst>
      <p:ext uri="{BB962C8B-B14F-4D97-AF65-F5344CB8AC3E}">
        <p14:creationId xmlns:p14="http://schemas.microsoft.com/office/powerpoint/2010/main" val="84358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Biomarker testing </a:t>
            </a:r>
          </a:p>
          <a:p>
            <a:pPr marL="514350" indent="-514350">
              <a:buFont typeface="+mj-lt"/>
              <a:buAutoNum type="alphaUcPeriod"/>
            </a:pPr>
            <a:r>
              <a:rPr lang="en-US" dirty="0"/>
              <a:t>Decision making strategies for first-line treatment</a:t>
            </a:r>
          </a:p>
          <a:p>
            <a:pPr marL="514350" indent="-514350">
              <a:buFont typeface="+mj-lt"/>
              <a:buAutoNum type="alphaUcPeriod"/>
            </a:pPr>
            <a:r>
              <a:rPr lang="en-US" dirty="0"/>
              <a:t>The latest clinical trial data and treatment recommendations</a:t>
            </a:r>
          </a:p>
          <a:p>
            <a:pPr marL="514350" indent="-514350">
              <a:buFont typeface="+mj-lt"/>
              <a:buAutoNum type="alphaUcPeriod"/>
            </a:pPr>
            <a:r>
              <a:rPr lang="en-US" dirty="0"/>
              <a:t>Practical side effect management approaches for EGFR TKIs</a:t>
            </a:r>
          </a:p>
          <a:p>
            <a:pPr marL="514350" indent="-514350">
              <a:buFont typeface="+mj-lt"/>
              <a:buAutoNum type="alphaUcPeriod"/>
            </a:pPr>
            <a:r>
              <a:rPr lang="en-US" dirty="0"/>
              <a:t>Communication strategies for shared-decision making with patients </a:t>
            </a:r>
          </a:p>
          <a:p>
            <a:pPr marL="514350" indent="-514350">
              <a:buFont typeface="+mj-lt"/>
              <a:buAutoNum type="alphaUcPeriod"/>
            </a:pPr>
            <a:r>
              <a:rPr lang="en-US" dirty="0"/>
              <a:t>Early intervention with palliative care</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4000" b="1" dirty="0"/>
              <a:t>Current Practice Question</a:t>
            </a:r>
            <a:br>
              <a:rPr lang="en-US" sz="4000" b="1" dirty="0"/>
            </a:br>
            <a:r>
              <a:rPr lang="en-US" sz="4000" b="1" dirty="0"/>
              <a:t>My greatest </a:t>
            </a:r>
            <a:r>
              <a:rPr lang="en-US" sz="4000" b="1" u="sng" dirty="0"/>
              <a:t>educational</a:t>
            </a:r>
            <a:r>
              <a:rPr lang="en-US" sz="4000" b="1" dirty="0"/>
              <a:t> need related to </a:t>
            </a:r>
            <a:r>
              <a:rPr lang="en-US" sz="4000" b="1" i="1" dirty="0" err="1"/>
              <a:t>EGFR</a:t>
            </a:r>
            <a:r>
              <a:rPr lang="en-US" sz="4000" b="1" dirty="0" err="1"/>
              <a:t>m</a:t>
            </a:r>
            <a:r>
              <a:rPr lang="en-US" sz="4000" b="1" dirty="0"/>
              <a:t> NSCLC is: </a:t>
            </a:r>
          </a:p>
        </p:txBody>
      </p:sp>
    </p:spTree>
    <p:extLst>
      <p:ext uri="{BB962C8B-B14F-4D97-AF65-F5344CB8AC3E}">
        <p14:creationId xmlns:p14="http://schemas.microsoft.com/office/powerpoint/2010/main" val="384081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Tissue biopsy with NGS (next generation sequencing) with RNA analysis</a:t>
            </a:r>
          </a:p>
          <a:p>
            <a:pPr marL="514350" indent="-514350">
              <a:buFont typeface="+mj-lt"/>
              <a:buAutoNum type="alphaUcPeriod"/>
            </a:pPr>
            <a:r>
              <a:rPr lang="en-US" dirty="0"/>
              <a:t>Tissue biopsy with NGS-unsure how extensive</a:t>
            </a:r>
          </a:p>
          <a:p>
            <a:pPr marL="514350" indent="-514350">
              <a:buFont typeface="+mj-lt"/>
              <a:buAutoNum type="alphaUcPeriod"/>
            </a:pPr>
            <a:r>
              <a:rPr lang="en-US" dirty="0"/>
              <a:t>Tissue biopsy with reflex panels (is, EGFR/ALK/ROS first, then others if needed)</a:t>
            </a:r>
          </a:p>
          <a:p>
            <a:pPr marL="514350" indent="-514350">
              <a:buFont typeface="+mj-lt"/>
              <a:buAutoNum type="alphaUcPeriod"/>
            </a:pPr>
            <a:r>
              <a:rPr lang="en-US" dirty="0"/>
              <a:t>Liquid biopsy (blood test)</a:t>
            </a:r>
          </a:p>
          <a:p>
            <a:pPr marL="514350" indent="-514350">
              <a:buFont typeface="+mj-lt"/>
              <a:buAutoNum type="alphaUcPeriod"/>
            </a:pPr>
            <a:r>
              <a:rPr lang="en-US" dirty="0"/>
              <a:t>We don’t routinely test for biomarkers</a:t>
            </a:r>
          </a:p>
          <a:p>
            <a:pPr marL="514350" indent="-514350">
              <a:buFont typeface="+mj-lt"/>
              <a:buAutoNum type="alphaUcPeriod"/>
            </a:pPr>
            <a:r>
              <a:rPr lang="en-US" dirty="0"/>
              <a:t>Unsure of how we test for biomarkers at diagnosis </a:t>
            </a:r>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3200" b="1" dirty="0"/>
              <a:t>Current Practice Question</a:t>
            </a:r>
            <a:br>
              <a:rPr lang="en-US" sz="3200" b="1" dirty="0"/>
            </a:br>
            <a:r>
              <a:rPr lang="en-US" sz="3200" b="1" dirty="0"/>
              <a:t>At </a:t>
            </a:r>
            <a:r>
              <a:rPr lang="en-US" sz="3200" b="1" u="sng" dirty="0"/>
              <a:t>diagnosis</a:t>
            </a:r>
            <a:r>
              <a:rPr lang="en-US" sz="3200" b="1" dirty="0"/>
              <a:t> of locally advanced or widespread NSCLC, how does your facility approach biomarker testing? </a:t>
            </a:r>
          </a:p>
        </p:txBody>
      </p:sp>
    </p:spTree>
    <p:extLst>
      <p:ext uri="{BB962C8B-B14F-4D97-AF65-F5344CB8AC3E}">
        <p14:creationId xmlns:p14="http://schemas.microsoft.com/office/powerpoint/2010/main" val="101129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Until actionable biomarkers are known or negative (EGFR, ALK, </a:t>
            </a:r>
            <a:r>
              <a:rPr lang="en-US" dirty="0" err="1"/>
              <a:t>etc</a:t>
            </a:r>
            <a:r>
              <a:rPr lang="en-US" dirty="0"/>
              <a:t>)</a:t>
            </a:r>
          </a:p>
          <a:p>
            <a:pPr marL="514350" indent="-514350">
              <a:buFont typeface="+mj-lt"/>
              <a:buAutoNum type="alphaUcPeriod"/>
            </a:pPr>
            <a:r>
              <a:rPr lang="en-US" dirty="0"/>
              <a:t>Until PD-L1 status is known</a:t>
            </a:r>
          </a:p>
          <a:p>
            <a:pPr marL="514350" indent="-514350">
              <a:buFont typeface="+mj-lt"/>
              <a:buAutoNum type="alphaUcPeriod"/>
            </a:pPr>
            <a:r>
              <a:rPr lang="en-US" dirty="0"/>
              <a:t>Two weeks max</a:t>
            </a:r>
          </a:p>
          <a:p>
            <a:pPr marL="514350" indent="-514350">
              <a:buFont typeface="+mj-lt"/>
              <a:buAutoNum type="alphaUcPeriod"/>
            </a:pPr>
            <a:r>
              <a:rPr lang="en-US" dirty="0"/>
              <a:t>One week max</a:t>
            </a:r>
          </a:p>
          <a:p>
            <a:pPr marL="514350" indent="-514350">
              <a:buFont typeface="+mj-lt"/>
              <a:buAutoNum type="alphaUcPeriod"/>
            </a:pPr>
            <a:r>
              <a:rPr lang="en-US" dirty="0"/>
              <a:t>My patients are anxious and want treatment immediately </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fontScale="90000"/>
          </a:bodyPr>
          <a:lstStyle/>
          <a:p>
            <a:pPr algn="l">
              <a:lnSpc>
                <a:spcPct val="90000"/>
              </a:lnSpc>
            </a:pPr>
            <a:r>
              <a:rPr lang="en-US" sz="3600" b="1" dirty="0"/>
              <a:t>Current Practice Question</a:t>
            </a:r>
            <a:br>
              <a:rPr lang="en-US" sz="3600" b="1" dirty="0"/>
            </a:br>
            <a:r>
              <a:rPr lang="en-US" sz="3600" b="1" dirty="0"/>
              <a:t>If you responded that you test for biomarkers at diagnosis, how long do you find that most patients will wait before starting a treatment?</a:t>
            </a:r>
          </a:p>
        </p:txBody>
      </p:sp>
    </p:spTree>
    <p:extLst>
      <p:ext uri="{BB962C8B-B14F-4D97-AF65-F5344CB8AC3E}">
        <p14:creationId xmlns:p14="http://schemas.microsoft.com/office/powerpoint/2010/main" val="41105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Use both at new diagnosis and upon progression</a:t>
            </a:r>
          </a:p>
          <a:p>
            <a:pPr marL="514350" indent="-514350">
              <a:buFont typeface="+mj-lt"/>
              <a:buAutoNum type="alphaUcPeriod"/>
            </a:pPr>
            <a:r>
              <a:rPr lang="en-US" dirty="0"/>
              <a:t>Use only at new diagnosis</a:t>
            </a:r>
          </a:p>
          <a:p>
            <a:pPr marL="514350" indent="-514350">
              <a:buFont typeface="+mj-lt"/>
              <a:buAutoNum type="alphaUcPeriod"/>
            </a:pPr>
            <a:r>
              <a:rPr lang="en-US" dirty="0"/>
              <a:t>Use only at progression</a:t>
            </a:r>
          </a:p>
          <a:p>
            <a:pPr marL="514350" indent="-514350">
              <a:buFont typeface="+mj-lt"/>
              <a:buAutoNum type="alphaUcPeriod"/>
            </a:pPr>
            <a:r>
              <a:rPr lang="en-US" dirty="0"/>
              <a:t>Use throughout treatment in addition to scans to monitor progress</a:t>
            </a:r>
          </a:p>
          <a:p>
            <a:pPr marL="514350" indent="-514350">
              <a:buFont typeface="+mj-lt"/>
              <a:buAutoNum type="alphaUcPeriod"/>
            </a:pPr>
            <a:r>
              <a:rPr lang="en-US" dirty="0"/>
              <a:t>We don’t use liquid biopsy</a:t>
            </a:r>
          </a:p>
          <a:p>
            <a:pPr marL="514350" indent="-514350">
              <a:buFont typeface="+mj-lt"/>
              <a:buAutoNum type="alphaUcPeriod"/>
            </a:pPr>
            <a:r>
              <a:rPr lang="en-US" dirty="0"/>
              <a:t>None of the above</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3200" b="1" dirty="0"/>
              <a:t>Current Practice Question</a:t>
            </a:r>
            <a:br>
              <a:rPr lang="en-US" sz="3200" b="1" dirty="0"/>
            </a:br>
            <a:r>
              <a:rPr lang="en-US" sz="3200" b="1" dirty="0"/>
              <a:t>What best describes the use of blood-based biomarkers (“liquid biopsy”) for NSCLC in your facility?</a:t>
            </a:r>
          </a:p>
        </p:txBody>
      </p:sp>
    </p:spTree>
    <p:extLst>
      <p:ext uri="{BB962C8B-B14F-4D97-AF65-F5344CB8AC3E}">
        <p14:creationId xmlns:p14="http://schemas.microsoft.com/office/powerpoint/2010/main" val="160159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normAutofit/>
          </a:bodyPr>
          <a:lstStyle/>
          <a:p>
            <a:pPr marL="514350" indent="-514350">
              <a:buFont typeface="+mj-lt"/>
              <a:buAutoNum type="alphaUcPeriod"/>
            </a:pPr>
            <a:r>
              <a:rPr lang="en-US" dirty="0"/>
              <a:t>Yes</a:t>
            </a:r>
          </a:p>
          <a:p>
            <a:pPr marL="514350" indent="-514350">
              <a:buFont typeface="+mj-lt"/>
              <a:buAutoNum type="alphaUcPeriod"/>
            </a:pPr>
            <a:r>
              <a:rPr lang="en-US" dirty="0"/>
              <a:t>No</a:t>
            </a:r>
          </a:p>
          <a:p>
            <a:pPr marL="514350" indent="-514350">
              <a:buFont typeface="+mj-lt"/>
              <a:buAutoNum type="alphaUcPeriod"/>
            </a:pPr>
            <a:r>
              <a:rPr lang="en-US" dirty="0"/>
              <a:t>I am unsure</a:t>
            </a:r>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3200" b="1" dirty="0"/>
              <a:t>Current Practice Question</a:t>
            </a:r>
            <a:br>
              <a:rPr lang="en-US" sz="3200" b="1" dirty="0"/>
            </a:br>
            <a:r>
              <a:rPr lang="en-US" sz="3200" b="1" dirty="0"/>
              <a:t>Upon progression, if liquid biopsy is negative, does your institution do a tissue biopsy?  </a:t>
            </a:r>
          </a:p>
        </p:txBody>
      </p:sp>
    </p:spTree>
    <p:extLst>
      <p:ext uri="{BB962C8B-B14F-4D97-AF65-F5344CB8AC3E}">
        <p14:creationId xmlns:p14="http://schemas.microsoft.com/office/powerpoint/2010/main" val="37800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Biomarker testing at the time of disease progression or acquired resistance</a:t>
            </a:r>
          </a:p>
          <a:p>
            <a:pPr marL="514350" indent="-514350">
              <a:buFont typeface="+mj-lt"/>
              <a:buAutoNum type="alphaUcPeriod"/>
            </a:pPr>
            <a:r>
              <a:rPr lang="en-US" dirty="0"/>
              <a:t>To detect tumor burden in early stage NSCLC patients</a:t>
            </a:r>
          </a:p>
          <a:p>
            <a:pPr marL="514350" indent="-514350">
              <a:buFont typeface="+mj-lt"/>
              <a:buAutoNum type="alphaUcPeriod"/>
            </a:pPr>
            <a:r>
              <a:rPr lang="en-US" dirty="0"/>
              <a:t>Analysis for presence of PD-L1 biomarker</a:t>
            </a:r>
          </a:p>
          <a:p>
            <a:pPr marL="514350" indent="-514350">
              <a:buFont typeface="+mj-lt"/>
              <a:buAutoNum type="alphaUcPeriod"/>
            </a:pPr>
            <a:r>
              <a:rPr lang="en-US" dirty="0"/>
              <a:t>All of the above</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4000" b="1" dirty="0"/>
              <a:t>Pre-Test 1: For which of the following clinical applications can a liquid biopsy be used?</a:t>
            </a:r>
          </a:p>
        </p:txBody>
      </p:sp>
    </p:spTree>
    <p:extLst>
      <p:ext uri="{BB962C8B-B14F-4D97-AF65-F5344CB8AC3E}">
        <p14:creationId xmlns:p14="http://schemas.microsoft.com/office/powerpoint/2010/main" val="42433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Erlotinib</a:t>
            </a:r>
          </a:p>
          <a:p>
            <a:pPr marL="514350" indent="-514350">
              <a:buFont typeface="+mj-lt"/>
              <a:buAutoNum type="alphaUcPeriod"/>
            </a:pPr>
            <a:r>
              <a:rPr lang="en-US" dirty="0"/>
              <a:t>Afatinib</a:t>
            </a:r>
          </a:p>
          <a:p>
            <a:pPr marL="514350" indent="-514350">
              <a:buFont typeface="+mj-lt"/>
              <a:buAutoNum type="alphaUcPeriod"/>
            </a:pPr>
            <a:r>
              <a:rPr lang="en-US" dirty="0"/>
              <a:t>Crizotinib</a:t>
            </a:r>
          </a:p>
          <a:p>
            <a:pPr marL="514350" indent="-514350">
              <a:buFont typeface="+mj-lt"/>
              <a:buAutoNum type="alphaUcPeriod"/>
            </a:pPr>
            <a:r>
              <a:rPr lang="en-US" dirty="0"/>
              <a:t>Osimertinib</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fontScale="90000"/>
          </a:bodyPr>
          <a:lstStyle/>
          <a:p>
            <a:pPr algn="l">
              <a:lnSpc>
                <a:spcPct val="90000"/>
              </a:lnSpc>
            </a:pPr>
            <a:r>
              <a:rPr lang="en-US" b="1" dirty="0"/>
              <a:t>Pre-Test 2: Which of the following agents is NOT approved for first-line treatment in </a:t>
            </a:r>
            <a:r>
              <a:rPr lang="en-US" b="1" i="1" dirty="0"/>
              <a:t>EGFR</a:t>
            </a:r>
            <a:r>
              <a:rPr lang="en-US" b="1" dirty="0"/>
              <a:t>-mutant NSCLC?</a:t>
            </a:r>
          </a:p>
        </p:txBody>
      </p:sp>
    </p:spTree>
    <p:extLst>
      <p:ext uri="{BB962C8B-B14F-4D97-AF65-F5344CB8AC3E}">
        <p14:creationId xmlns:p14="http://schemas.microsoft.com/office/powerpoint/2010/main" val="161927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Erlotinib</a:t>
            </a:r>
          </a:p>
          <a:p>
            <a:pPr marL="514350" indent="-514350">
              <a:buFont typeface="+mj-lt"/>
              <a:buAutoNum type="alphaUcPeriod"/>
            </a:pPr>
            <a:r>
              <a:rPr lang="en-US" dirty="0"/>
              <a:t>Afatinib</a:t>
            </a:r>
          </a:p>
          <a:p>
            <a:pPr marL="514350" indent="-514350">
              <a:buFont typeface="+mj-lt"/>
              <a:buAutoNum type="alphaUcPeriod"/>
            </a:pPr>
            <a:r>
              <a:rPr lang="en-US" dirty="0"/>
              <a:t>Dacomitinib</a:t>
            </a:r>
          </a:p>
          <a:p>
            <a:pPr marL="514350" indent="-514350">
              <a:buFont typeface="+mj-lt"/>
              <a:buAutoNum type="alphaUcPeriod"/>
            </a:pPr>
            <a:r>
              <a:rPr lang="en-US" dirty="0"/>
              <a:t>Osimertinib</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a:bodyPr>
          <a:lstStyle/>
          <a:p>
            <a:pPr algn="l">
              <a:lnSpc>
                <a:spcPct val="90000"/>
              </a:lnSpc>
            </a:pPr>
            <a:r>
              <a:rPr lang="en-US" sz="3600" b="1" dirty="0"/>
              <a:t>Pre-Test 3: Which of the following agents best crosses into the CNS in treatment for brain </a:t>
            </a:r>
            <a:r>
              <a:rPr lang="en-US" sz="3600" b="1" dirty="0" err="1"/>
              <a:t>mets</a:t>
            </a:r>
            <a:r>
              <a:rPr lang="en-US" sz="3600" b="1" dirty="0"/>
              <a:t> with </a:t>
            </a:r>
            <a:r>
              <a:rPr lang="en-US" sz="3600" b="1" i="1" dirty="0"/>
              <a:t>EGFR</a:t>
            </a:r>
            <a:r>
              <a:rPr lang="en-US" sz="3600" b="1" dirty="0"/>
              <a:t>-mutant NSCLC?</a:t>
            </a:r>
          </a:p>
        </p:txBody>
      </p:sp>
    </p:spTree>
    <p:extLst>
      <p:ext uri="{BB962C8B-B14F-4D97-AF65-F5344CB8AC3E}">
        <p14:creationId xmlns:p14="http://schemas.microsoft.com/office/powerpoint/2010/main" val="202881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8720" y="377034"/>
            <a:ext cx="13167360" cy="1764030"/>
          </a:xfrm>
        </p:spPr>
        <p:txBody>
          <a:bodyPr>
            <a:normAutofit/>
          </a:bodyPr>
          <a:lstStyle/>
          <a:p>
            <a:pPr algn="r">
              <a:lnSpc>
                <a:spcPct val="90000"/>
              </a:lnSpc>
            </a:pPr>
            <a:r>
              <a:rPr lang="en-US" sz="6000" b="1" dirty="0">
                <a:latin typeface="Calibri" charset="0"/>
                <a:ea typeface="Calibri" charset="0"/>
                <a:cs typeface="Calibri" charset="0"/>
              </a:rPr>
              <a:t>Welcome &amp; Introductions/Pre-test</a:t>
            </a:r>
          </a:p>
        </p:txBody>
      </p:sp>
      <p:sp>
        <p:nvSpPr>
          <p:cNvPr id="2" name="Content Placeholder 1"/>
          <p:cNvSpPr>
            <a:spLocks noGrp="1"/>
          </p:cNvSpPr>
          <p:nvPr>
            <p:ph type="subTitle" idx="1"/>
          </p:nvPr>
        </p:nvSpPr>
        <p:spPr>
          <a:xfrm>
            <a:off x="3667124" y="3722024"/>
            <a:ext cx="10384155" cy="1694038"/>
          </a:xfrm>
        </p:spPr>
        <p:txBody>
          <a:bodyPr anchor="ctr">
            <a:normAutofit/>
          </a:bodyPr>
          <a:lstStyle/>
          <a:p>
            <a:pPr algn="l"/>
            <a:r>
              <a:rPr lang="en-US" sz="4400" b="1" dirty="0">
                <a:solidFill>
                  <a:schemeClr val="bg1"/>
                </a:solidFill>
              </a:rPr>
              <a:t>Suzanne Walker, MSN, CRNP, AOCN, BC</a:t>
            </a:r>
          </a:p>
        </p:txBody>
      </p:sp>
      <p:sp>
        <p:nvSpPr>
          <p:cNvPr id="4" name="TextBox 3"/>
          <p:cNvSpPr txBox="1"/>
          <p:nvPr/>
        </p:nvSpPr>
        <p:spPr>
          <a:xfrm>
            <a:off x="3686175" y="5603635"/>
            <a:ext cx="10944224" cy="1643527"/>
          </a:xfrm>
          <a:prstGeom prst="rect">
            <a:avLst/>
          </a:prstGeom>
          <a:noFill/>
        </p:spPr>
        <p:txBody>
          <a:bodyPr wrap="square" rtlCol="0">
            <a:spAutoFit/>
          </a:bodyPr>
          <a:lstStyle/>
          <a:p>
            <a:pPr lvl="0">
              <a:lnSpc>
                <a:spcPct val="90000"/>
              </a:lnSpc>
              <a:defRPr/>
            </a:pPr>
            <a:r>
              <a:rPr lang="en-US" sz="2800" dirty="0">
                <a:solidFill>
                  <a:srgbClr val="8959A3"/>
                </a:solidFill>
              </a:rPr>
              <a:t>Certified Registered Nurse Practitioner (CRNP), </a:t>
            </a:r>
          </a:p>
          <a:p>
            <a:pPr lvl="0">
              <a:lnSpc>
                <a:spcPct val="90000"/>
              </a:lnSpc>
              <a:defRPr/>
            </a:pPr>
            <a:r>
              <a:rPr lang="en-US" sz="2800" dirty="0">
                <a:solidFill>
                  <a:srgbClr val="8959A3"/>
                </a:solidFill>
              </a:rPr>
              <a:t>Coordinator for Thoracic Malignancies</a:t>
            </a:r>
          </a:p>
          <a:p>
            <a:pPr lvl="0">
              <a:lnSpc>
                <a:spcPct val="90000"/>
              </a:lnSpc>
              <a:defRPr/>
            </a:pPr>
            <a:r>
              <a:rPr lang="en-US" sz="2800" dirty="0">
                <a:solidFill>
                  <a:srgbClr val="8959A3"/>
                </a:solidFill>
              </a:rPr>
              <a:t>Abramson Cancer Center, Penn Presbyterian Medical Center</a:t>
            </a:r>
          </a:p>
          <a:p>
            <a:pPr lvl="0">
              <a:lnSpc>
                <a:spcPct val="90000"/>
              </a:lnSpc>
              <a:defRPr/>
            </a:pPr>
            <a:r>
              <a:rPr lang="en-US" sz="2800" dirty="0">
                <a:solidFill>
                  <a:srgbClr val="8959A3"/>
                </a:solidFill>
              </a:rPr>
              <a:t>Philadelphia, PA</a:t>
            </a:r>
            <a:endParaRPr lang="en-US" sz="2800" dirty="0">
              <a:solidFill>
                <a:srgbClr val="8959A3"/>
              </a:solidFill>
              <a:latin typeface="Calibri"/>
            </a:endParaRPr>
          </a:p>
        </p:txBody>
      </p:sp>
      <p:pic>
        <p:nvPicPr>
          <p:cNvPr id="7" name="Picture 6" descr="A person smiling for the camera&#10;&#10;Description automatically generated">
            <a:extLst>
              <a:ext uri="{FF2B5EF4-FFF2-40B4-BE49-F238E27FC236}">
                <a16:creationId xmlns:a16="http://schemas.microsoft.com/office/drawing/2014/main" id="{190B2648-D75A-42C4-9701-57E1B5415D5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783" y="2523019"/>
            <a:ext cx="3144189" cy="4724143"/>
          </a:xfrm>
          <a:prstGeom prst="rect">
            <a:avLst/>
          </a:prstGeom>
        </p:spPr>
      </p:pic>
    </p:spTree>
    <p:extLst>
      <p:ext uri="{BB962C8B-B14F-4D97-AF65-F5344CB8AC3E}">
        <p14:creationId xmlns:p14="http://schemas.microsoft.com/office/powerpoint/2010/main" val="98479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Acneiform rash</a:t>
            </a:r>
          </a:p>
          <a:p>
            <a:pPr marL="514350" indent="-514350">
              <a:buFont typeface="+mj-lt"/>
              <a:buAutoNum type="alphaUcPeriod"/>
            </a:pPr>
            <a:r>
              <a:rPr lang="en-US" dirty="0"/>
              <a:t>Peripheral neuropathy</a:t>
            </a:r>
          </a:p>
          <a:p>
            <a:pPr marL="514350" indent="-514350">
              <a:buFont typeface="+mj-lt"/>
              <a:buAutoNum type="alphaUcPeriod"/>
            </a:pPr>
            <a:r>
              <a:rPr lang="en-US" dirty="0"/>
              <a:t>Alopecia</a:t>
            </a:r>
          </a:p>
          <a:p>
            <a:pPr marL="514350" indent="-514350">
              <a:buFont typeface="+mj-lt"/>
              <a:buAutoNum type="alphaUcPeriod"/>
            </a:pPr>
            <a:r>
              <a:rPr lang="en-US" dirty="0"/>
              <a:t>Nausea/anorexia</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a:bodyPr>
          <a:lstStyle/>
          <a:p>
            <a:pPr algn="l">
              <a:lnSpc>
                <a:spcPct val="90000"/>
              </a:lnSpc>
            </a:pPr>
            <a:r>
              <a:rPr lang="en-US" sz="4000" b="1" dirty="0"/>
              <a:t>Pre-Test 4: Which of the following is a common side effect of EGFR TKIs in NSCLC?</a:t>
            </a:r>
          </a:p>
        </p:txBody>
      </p:sp>
    </p:spTree>
    <p:extLst>
      <p:ext uri="{BB962C8B-B14F-4D97-AF65-F5344CB8AC3E}">
        <p14:creationId xmlns:p14="http://schemas.microsoft.com/office/powerpoint/2010/main" val="132756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3164471"/>
            <a:ext cx="13167360" cy="4434576"/>
          </a:xfrm>
        </p:spPr>
        <p:txBody>
          <a:bodyPr/>
          <a:lstStyle/>
          <a:p>
            <a:pPr marL="514350" indent="-514350">
              <a:buFont typeface="+mj-lt"/>
              <a:buAutoNum type="alphaUcPeriod"/>
            </a:pPr>
            <a:r>
              <a:rPr lang="en-US" dirty="0"/>
              <a:t>Encourage more frequent pedicures</a:t>
            </a:r>
          </a:p>
          <a:p>
            <a:pPr marL="514350" indent="-514350">
              <a:buFont typeface="+mj-lt"/>
              <a:buAutoNum type="alphaUcPeriod"/>
            </a:pPr>
            <a:r>
              <a:rPr lang="en-US" dirty="0"/>
              <a:t>Start course of prophylactic antibiotics</a:t>
            </a:r>
          </a:p>
          <a:p>
            <a:pPr marL="514350" indent="-514350">
              <a:buFont typeface="+mj-lt"/>
              <a:buAutoNum type="alphaUcPeriod"/>
            </a:pPr>
            <a:r>
              <a:rPr lang="en-US" dirty="0"/>
              <a:t>Soak feet in diluted vinegar</a:t>
            </a:r>
          </a:p>
          <a:p>
            <a:pPr marL="514350" indent="-514350">
              <a:buFont typeface="+mj-lt"/>
              <a:buAutoNum type="alphaUcPeriod"/>
            </a:pPr>
            <a:r>
              <a:rPr lang="en-US" dirty="0"/>
              <a:t>Avoid hot showers or baths</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857375" y="396239"/>
            <a:ext cx="12468225" cy="1764030"/>
          </a:xfrm>
        </p:spPr>
        <p:txBody>
          <a:bodyPr>
            <a:normAutofit fontScale="90000"/>
          </a:bodyPr>
          <a:lstStyle/>
          <a:p>
            <a:pPr algn="l">
              <a:lnSpc>
                <a:spcPct val="90000"/>
              </a:lnSpc>
            </a:pPr>
            <a:r>
              <a:rPr lang="en-US" b="1" dirty="0"/>
              <a:t>Pre-Test 5: 67-yr old female who is taking erlotinib for </a:t>
            </a:r>
            <a:r>
              <a:rPr lang="en-US" b="1" i="1" dirty="0"/>
              <a:t>EGFR</a:t>
            </a:r>
            <a:r>
              <a:rPr lang="en-US" b="1" dirty="0"/>
              <a:t>m NSCLC comes to clinic with a painful R great toe. You explain that paronychia is a common side effect. </a:t>
            </a:r>
            <a:br>
              <a:rPr lang="en-US" b="1" dirty="0"/>
            </a:br>
            <a:r>
              <a:rPr lang="en-US" b="1" dirty="0"/>
              <a:t>As a nurse, what else may help your patient?</a:t>
            </a:r>
          </a:p>
        </p:txBody>
      </p:sp>
    </p:spTree>
    <p:extLst>
      <p:ext uri="{BB962C8B-B14F-4D97-AF65-F5344CB8AC3E}">
        <p14:creationId xmlns:p14="http://schemas.microsoft.com/office/powerpoint/2010/main" val="72249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8AD14-C4B0-4452-8B99-40FD0015E940}"/>
              </a:ext>
            </a:extLst>
          </p:cNvPr>
          <p:cNvSpPr>
            <a:spLocks noGrp="1"/>
          </p:cNvSpPr>
          <p:nvPr>
            <p:ph type="ctrTitle"/>
          </p:nvPr>
        </p:nvSpPr>
        <p:spPr>
          <a:xfrm>
            <a:off x="731520" y="2542653"/>
            <a:ext cx="13167360" cy="3480775"/>
          </a:xfrm>
        </p:spPr>
        <p:txBody>
          <a:bodyPr anchor="ctr">
            <a:normAutofit/>
          </a:bodyPr>
          <a:lstStyle/>
          <a:p>
            <a:pPr lvl="0">
              <a:spcBef>
                <a:spcPct val="20000"/>
              </a:spcBef>
            </a:pPr>
            <a:r>
              <a:rPr lang="en-US" sz="6000" b="1" dirty="0"/>
              <a:t>NSCLC and Precision Medicine:</a:t>
            </a:r>
            <a:br>
              <a:rPr lang="en-US" sz="6000" b="1" dirty="0"/>
            </a:br>
            <a:r>
              <a:rPr lang="en-US" sz="4800" b="1" i="1" dirty="0">
                <a:solidFill>
                  <a:srgbClr val="B0D236"/>
                </a:solidFill>
                <a:latin typeface="Calibri" charset="0"/>
              </a:rPr>
              <a:t>Implications and Recommendations for </a:t>
            </a:r>
            <a:br>
              <a:rPr lang="en-US" sz="4800" b="1" i="1" dirty="0">
                <a:solidFill>
                  <a:srgbClr val="B0D236"/>
                </a:solidFill>
                <a:latin typeface="Calibri" charset="0"/>
              </a:rPr>
            </a:br>
            <a:r>
              <a:rPr lang="en-US" sz="4800" b="1" i="1" dirty="0">
                <a:solidFill>
                  <a:srgbClr val="B0D236"/>
                </a:solidFill>
                <a:latin typeface="Calibri" charset="0"/>
              </a:rPr>
              <a:t>Molecular Testing in 2019</a:t>
            </a:r>
            <a:endParaRPr lang="en-US" sz="6000" b="1" dirty="0"/>
          </a:p>
        </p:txBody>
      </p:sp>
    </p:spTree>
    <p:extLst>
      <p:ext uri="{BB962C8B-B14F-4D97-AF65-F5344CB8AC3E}">
        <p14:creationId xmlns:p14="http://schemas.microsoft.com/office/powerpoint/2010/main" val="198856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7CEFAB-266A-42AB-BD0E-1C41346F0D22}"/>
              </a:ext>
            </a:extLst>
          </p:cNvPr>
          <p:cNvSpPr/>
          <p:nvPr/>
        </p:nvSpPr>
        <p:spPr>
          <a:xfrm rot="907202">
            <a:off x="6116953" y="4101682"/>
            <a:ext cx="1017270" cy="394334"/>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51612E48-F71B-4703-8485-32039248AB52}"/>
              </a:ext>
            </a:extLst>
          </p:cNvPr>
          <p:cNvSpPr/>
          <p:nvPr/>
        </p:nvSpPr>
        <p:spPr>
          <a:xfrm rot="21293279">
            <a:off x="6177912" y="6052402"/>
            <a:ext cx="977266" cy="156210"/>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81812C99-1AC3-415A-8DF9-2556D26D63FF}"/>
              </a:ext>
            </a:extLst>
          </p:cNvPr>
          <p:cNvSpPr txBox="1"/>
          <p:nvPr/>
        </p:nvSpPr>
        <p:spPr>
          <a:xfrm>
            <a:off x="4932043" y="5130346"/>
            <a:ext cx="1405890" cy="461665"/>
          </a:xfrm>
          <a:prstGeom prst="rect">
            <a:avLst/>
          </a:prstGeom>
          <a:noFill/>
        </p:spPr>
        <p:txBody>
          <a:bodyPr>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ucida Grande" charset="0"/>
                <a:ea typeface="MS PGothic" panose="020B0600070205080204" pitchFamily="34" charset="-128"/>
                <a:cs typeface="+mn-cs"/>
              </a:rPr>
              <a:t>Squamous</a:t>
            </a:r>
          </a:p>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ucida Grande" charset="0"/>
                <a:ea typeface="MS PGothic" panose="020B0600070205080204" pitchFamily="34" charset="-128"/>
                <a:cs typeface="+mn-cs"/>
              </a:rPr>
              <a:t>~25%</a:t>
            </a:r>
          </a:p>
        </p:txBody>
      </p:sp>
      <p:sp>
        <p:nvSpPr>
          <p:cNvPr id="16" name="TextBox 15">
            <a:extLst>
              <a:ext uri="{FF2B5EF4-FFF2-40B4-BE49-F238E27FC236}">
                <a16:creationId xmlns:a16="http://schemas.microsoft.com/office/drawing/2014/main" id="{AA5BC10F-86F3-4FA3-B8CC-16AE53E60DE9}"/>
              </a:ext>
            </a:extLst>
          </p:cNvPr>
          <p:cNvSpPr txBox="1"/>
          <p:nvPr/>
        </p:nvSpPr>
        <p:spPr>
          <a:xfrm>
            <a:off x="5103493" y="3568282"/>
            <a:ext cx="1405890" cy="461665"/>
          </a:xfrm>
          <a:prstGeom prst="rect">
            <a:avLst/>
          </a:prstGeom>
          <a:noFill/>
        </p:spPr>
        <p:txBody>
          <a:bodyPr>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ucida Grande" charset="0"/>
                <a:ea typeface="MS PGothic" panose="020B0600070205080204" pitchFamily="34" charset="-128"/>
                <a:cs typeface="+mn-cs"/>
              </a:rPr>
              <a:t>Other</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ucida Grande" charset="0"/>
                <a:ea typeface="MS PGothic" panose="020B0600070205080204" pitchFamily="34" charset="-128"/>
                <a:cs typeface="+mn-cs"/>
              </a:rPr>
              <a:t>~25%</a:t>
            </a:r>
          </a:p>
        </p:txBody>
      </p:sp>
      <p:sp>
        <p:nvSpPr>
          <p:cNvPr id="20" name="Rectangle 19">
            <a:extLst>
              <a:ext uri="{FF2B5EF4-FFF2-40B4-BE49-F238E27FC236}">
                <a16:creationId xmlns:a16="http://schemas.microsoft.com/office/drawing/2014/main" id="{AF90EBA7-BB52-4AF2-A977-7F5D9374C8F7}"/>
              </a:ext>
            </a:extLst>
          </p:cNvPr>
          <p:cNvSpPr/>
          <p:nvPr/>
        </p:nvSpPr>
        <p:spPr>
          <a:xfrm>
            <a:off x="9429747" y="4440770"/>
            <a:ext cx="196216" cy="243840"/>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0" fontAlgn="base" latinLnBrk="0" hangingPunct="0">
              <a:lnSpc>
                <a:spcPct val="100000"/>
              </a:lnSpc>
              <a:spcBef>
                <a:spcPct val="0"/>
              </a:spcBef>
              <a:spcAft>
                <a:spcPct val="0"/>
              </a:spcAft>
              <a:buClrTx/>
              <a:buSzTx/>
              <a:buFontTx/>
              <a:buNone/>
              <a:tabLst/>
              <a:defRPr/>
            </a:pPr>
            <a:endParaRPr kumimoji="0" lang="en-US" sz="2880" b="0" i="0" u="sng"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F806D25D-A84F-4DBF-827F-7F33554EC253}"/>
              </a:ext>
            </a:extLst>
          </p:cNvPr>
          <p:cNvSpPr/>
          <p:nvPr/>
        </p:nvSpPr>
        <p:spPr>
          <a:xfrm>
            <a:off x="13429337" y="5080852"/>
            <a:ext cx="182880" cy="579120"/>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0" fontAlgn="base" latinLnBrk="0" hangingPunct="0">
              <a:lnSpc>
                <a:spcPct val="100000"/>
              </a:lnSpc>
              <a:spcBef>
                <a:spcPct val="0"/>
              </a:spcBef>
              <a:spcAft>
                <a:spcPct val="0"/>
              </a:spcAft>
              <a:buClrTx/>
              <a:buSzTx/>
              <a:buFontTx/>
              <a:buNone/>
              <a:tabLst/>
              <a:defRPr/>
            </a:pPr>
            <a:endParaRPr kumimoji="0" lang="en-US" sz="2880" b="0" i="0" u="sng" strike="noStrike" kern="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A2179E4F-E6E7-458B-8D1E-5C7DD132C67E}"/>
              </a:ext>
            </a:extLst>
          </p:cNvPr>
          <p:cNvSpPr/>
          <p:nvPr/>
        </p:nvSpPr>
        <p:spPr>
          <a:xfrm>
            <a:off x="13335992" y="6286718"/>
            <a:ext cx="274320" cy="1230630"/>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0" fontAlgn="base" latinLnBrk="0" hangingPunct="0">
              <a:lnSpc>
                <a:spcPct val="100000"/>
              </a:lnSpc>
              <a:spcBef>
                <a:spcPct val="0"/>
              </a:spcBef>
              <a:spcAft>
                <a:spcPct val="0"/>
              </a:spcAft>
              <a:buClrTx/>
              <a:buSzTx/>
              <a:buFontTx/>
              <a:buNone/>
              <a:tabLst/>
              <a:defRPr/>
            </a:pPr>
            <a:endParaRPr kumimoji="0" lang="en-US" sz="2880" b="0" i="0" u="sng" strike="noStrike" kern="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924EE9E-272D-4854-8C20-0FFE46F333C8}"/>
              </a:ext>
            </a:extLst>
          </p:cNvPr>
          <p:cNvSpPr/>
          <p:nvPr/>
        </p:nvSpPr>
        <p:spPr>
          <a:xfrm>
            <a:off x="9284968" y="4326470"/>
            <a:ext cx="201930" cy="358140"/>
          </a:xfrm>
          <a:prstGeom prst="rect">
            <a:avLst/>
          </a:prstGeom>
          <a:solidFill>
            <a:srgbClr val="FFFFFF"/>
          </a:solidFill>
          <a:ln w="25400" cap="flat" cmpd="sng" algn="ctr">
            <a:solidFill>
              <a:srgbClr val="FFFFFF"/>
            </a:solidFill>
            <a:prstDash val="solid"/>
          </a:ln>
          <a:effectLst/>
        </p:spPr>
        <p:txBody>
          <a:bodyPr anchor="ctr"/>
          <a:lstStyle/>
          <a:p>
            <a:pPr marL="0" marR="0" lvl="0" indent="0" algn="ctr" defTabSz="1097280" rtl="0" eaLnBrk="0" fontAlgn="base" latinLnBrk="0" hangingPunct="0">
              <a:lnSpc>
                <a:spcPct val="100000"/>
              </a:lnSpc>
              <a:spcBef>
                <a:spcPct val="0"/>
              </a:spcBef>
              <a:spcAft>
                <a:spcPct val="0"/>
              </a:spcAft>
              <a:buClrTx/>
              <a:buSzTx/>
              <a:buFontTx/>
              <a:buNone/>
              <a:tabLst/>
              <a:defRPr/>
            </a:pPr>
            <a:endParaRPr kumimoji="0" lang="en-US" sz="2880" b="0" i="0" u="sng" strike="noStrike" kern="0" cap="none" spc="0" normalizeH="0" baseline="0" noProof="0" dirty="0">
              <a:ln>
                <a:noFill/>
              </a:ln>
              <a:solidFill>
                <a:srgbClr val="FFFFFF"/>
              </a:solidFill>
              <a:effectLst/>
              <a:uLnTx/>
              <a:uFillTx/>
              <a:latin typeface="Arial"/>
              <a:ea typeface="+mn-ea"/>
              <a:cs typeface="+mn-cs"/>
            </a:endParaRPr>
          </a:p>
        </p:txBody>
      </p:sp>
      <p:sp>
        <p:nvSpPr>
          <p:cNvPr id="33" name="Title 32">
            <a:extLst>
              <a:ext uri="{FF2B5EF4-FFF2-40B4-BE49-F238E27FC236}">
                <a16:creationId xmlns:a16="http://schemas.microsoft.com/office/drawing/2014/main" id="{8F9F8EC3-3F39-0D41-9699-EE3D05635254}"/>
              </a:ext>
            </a:extLst>
          </p:cNvPr>
          <p:cNvSpPr>
            <a:spLocks noGrp="1"/>
          </p:cNvSpPr>
          <p:nvPr>
            <p:ph type="ctrTitle" idx="4294967295"/>
          </p:nvPr>
        </p:nvSpPr>
        <p:spPr>
          <a:xfrm>
            <a:off x="0" y="384479"/>
            <a:ext cx="14630400" cy="893762"/>
          </a:xfrm>
        </p:spPr>
        <p:txBody>
          <a:bodyPr>
            <a:normAutofit/>
          </a:bodyPr>
          <a:lstStyle/>
          <a:p>
            <a:r>
              <a:rPr lang="en-US" sz="4800" b="1" dirty="0">
                <a:solidFill>
                  <a:schemeClr val="bg1"/>
                </a:solidFill>
              </a:rPr>
              <a:t>Why Is Biomarker Testing Important in NSCLC? </a:t>
            </a:r>
          </a:p>
        </p:txBody>
      </p:sp>
      <p:graphicFrame>
        <p:nvGraphicFramePr>
          <p:cNvPr id="36" name="Chart 35"/>
          <p:cNvGraphicFramePr/>
          <p:nvPr/>
        </p:nvGraphicFramePr>
        <p:xfrm>
          <a:off x="-63740" y="2938783"/>
          <a:ext cx="3573200" cy="3133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nvGraphicFramePr>
        <p:xfrm>
          <a:off x="2974090" y="2573857"/>
          <a:ext cx="4542305" cy="39776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p:cNvGraphicFramePr/>
          <p:nvPr>
            <p:extLst>
              <p:ext uri="{D42A27DB-BD31-4B8C-83A1-F6EECF244321}">
                <p14:modId xmlns:p14="http://schemas.microsoft.com/office/powerpoint/2010/main" val="2077606478"/>
              </p:ext>
            </p:extLst>
          </p:nvPr>
        </p:nvGraphicFramePr>
        <p:xfrm>
          <a:off x="7933160" y="405640"/>
          <a:ext cx="5795982" cy="29101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hart 47"/>
          <p:cNvGraphicFramePr/>
          <p:nvPr>
            <p:extLst>
              <p:ext uri="{D42A27DB-BD31-4B8C-83A1-F6EECF244321}">
                <p14:modId xmlns:p14="http://schemas.microsoft.com/office/powerpoint/2010/main" val="1283330492"/>
              </p:ext>
            </p:extLst>
          </p:nvPr>
        </p:nvGraphicFramePr>
        <p:xfrm>
          <a:off x="7070978" y="2293801"/>
          <a:ext cx="7580135" cy="5574102"/>
        </p:xfrm>
        <a:graphic>
          <a:graphicData uri="http://schemas.openxmlformats.org/drawingml/2006/chart">
            <c:chart xmlns:c="http://schemas.openxmlformats.org/drawingml/2006/chart" xmlns:r="http://schemas.openxmlformats.org/officeDocument/2006/relationships" r:id="rId6"/>
          </a:graphicData>
        </a:graphic>
      </p:graphicFrame>
      <p:cxnSp>
        <p:nvCxnSpPr>
          <p:cNvPr id="51" name="Straight Connector 50"/>
          <p:cNvCxnSpPr/>
          <p:nvPr/>
        </p:nvCxnSpPr>
        <p:spPr>
          <a:xfrm flipV="1">
            <a:off x="2819348" y="3170514"/>
            <a:ext cx="1326790" cy="64390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733379" y="5315282"/>
            <a:ext cx="1337676" cy="578369"/>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09383" y="2909742"/>
            <a:ext cx="1444673" cy="52154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77706" y="5723979"/>
            <a:ext cx="1484165" cy="46270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1BB23812-BE63-4055-9DB7-D955F58EAB61}"/>
              </a:ext>
            </a:extLst>
          </p:cNvPr>
          <p:cNvSpPr/>
          <p:nvPr/>
        </p:nvSpPr>
        <p:spPr>
          <a:xfrm>
            <a:off x="2153726" y="7863955"/>
            <a:ext cx="12458433"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Jordan EJ,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Cancer Discov</a:t>
            </a:r>
            <a:r>
              <a:rPr kumimoji="0" lang="en-US" sz="1600" b="0" i="0" u="none" strike="noStrike" kern="1200" cap="none" spc="0" normalizeH="0" baseline="0" noProof="0" dirty="0">
                <a:ln>
                  <a:noFill/>
                </a:ln>
                <a:solidFill>
                  <a:prstClr val="black"/>
                </a:solidFill>
                <a:effectLst/>
                <a:uLnTx/>
                <a:uFillTx/>
                <a:latin typeface="Calibri"/>
                <a:ea typeface="+mn-ea"/>
                <a:cs typeface="+mn-cs"/>
              </a:rPr>
              <a:t>. 2017.</a:t>
            </a:r>
          </a:p>
        </p:txBody>
      </p:sp>
    </p:spTree>
    <p:extLst>
      <p:ext uri="{BB962C8B-B14F-4D97-AF65-F5344CB8AC3E}">
        <p14:creationId xmlns:p14="http://schemas.microsoft.com/office/powerpoint/2010/main" val="24826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Graphic spid="4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D4C7-8B72-4546-82F6-295801CF7E2A}"/>
              </a:ext>
            </a:extLst>
          </p:cNvPr>
          <p:cNvSpPr>
            <a:spLocks noGrp="1"/>
          </p:cNvSpPr>
          <p:nvPr>
            <p:ph type="title"/>
          </p:nvPr>
        </p:nvSpPr>
        <p:spPr>
          <a:xfrm>
            <a:off x="0" y="49427"/>
            <a:ext cx="14630400" cy="1574805"/>
          </a:xfrm>
        </p:spPr>
        <p:txBody>
          <a:bodyPr>
            <a:normAutofit/>
          </a:bodyPr>
          <a:lstStyle/>
          <a:p>
            <a:r>
              <a:rPr lang="en-US" sz="4800" b="1" i="1" dirty="0">
                <a:solidFill>
                  <a:schemeClr val="bg1"/>
                </a:solidFill>
              </a:rPr>
              <a:t>Who</a:t>
            </a:r>
            <a:r>
              <a:rPr lang="en-US" sz="4800" b="1" dirty="0">
                <a:solidFill>
                  <a:schemeClr val="bg1"/>
                </a:solidFill>
              </a:rPr>
              <a:t> Should Get Tested? </a:t>
            </a:r>
          </a:p>
        </p:txBody>
      </p:sp>
      <p:pic>
        <p:nvPicPr>
          <p:cNvPr id="5" name="Content Placeholder 4" descr="A screenshot of text&#10;&#10;Description automatically generated">
            <a:extLst>
              <a:ext uri="{FF2B5EF4-FFF2-40B4-BE49-F238E27FC236}">
                <a16:creationId xmlns:a16="http://schemas.microsoft.com/office/drawing/2014/main" id="{08983EFA-9365-3D4E-8BD1-D3BD4CF1C4E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40728" y="1779103"/>
            <a:ext cx="13320769" cy="6062869"/>
          </a:xfrm>
        </p:spPr>
      </p:pic>
      <p:sp>
        <p:nvSpPr>
          <p:cNvPr id="4" name="Rectangle 3">
            <a:extLst>
              <a:ext uri="{FF2B5EF4-FFF2-40B4-BE49-F238E27FC236}">
                <a16:creationId xmlns:a16="http://schemas.microsoft.com/office/drawing/2014/main" id="{FC7F5AA9-63C0-C646-8404-E417BD3DCFBA}"/>
              </a:ext>
            </a:extLst>
          </p:cNvPr>
          <p:cNvSpPr/>
          <p:nvPr/>
        </p:nvSpPr>
        <p:spPr bwMode="auto">
          <a:xfrm>
            <a:off x="6599582" y="2295939"/>
            <a:ext cx="3044260" cy="2280788"/>
          </a:xfrm>
          <a:prstGeom prst="rect">
            <a:avLst/>
          </a:prstGeom>
          <a:noFill/>
          <a:ln w="5715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Lucida Grande" charset="0"/>
              <a:ea typeface="ＭＳ Ｐゴシック" charset="-128"/>
              <a:cs typeface="+mn-cs"/>
            </a:endParaRPr>
          </a:p>
        </p:txBody>
      </p:sp>
      <p:sp>
        <p:nvSpPr>
          <p:cNvPr id="6" name="Rectangle 5">
            <a:extLst>
              <a:ext uri="{FF2B5EF4-FFF2-40B4-BE49-F238E27FC236}">
                <a16:creationId xmlns:a16="http://schemas.microsoft.com/office/drawing/2014/main" id="{0DFA7EB9-F531-BA45-92AB-F6FE70F1EA56}"/>
              </a:ext>
            </a:extLst>
          </p:cNvPr>
          <p:cNvSpPr/>
          <p:nvPr/>
        </p:nvSpPr>
        <p:spPr bwMode="auto">
          <a:xfrm>
            <a:off x="6599582" y="4659466"/>
            <a:ext cx="3044260" cy="3212323"/>
          </a:xfrm>
          <a:prstGeom prst="rect">
            <a:avLst/>
          </a:prstGeom>
          <a:noFill/>
          <a:ln w="5715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Lucida Grande" charset="0"/>
              <a:ea typeface="ＭＳ Ｐゴシック" charset="-128"/>
              <a:cs typeface="+mn-cs"/>
            </a:endParaRPr>
          </a:p>
        </p:txBody>
      </p:sp>
      <p:sp>
        <p:nvSpPr>
          <p:cNvPr id="7" name="Rectangle 6">
            <a:extLst>
              <a:ext uri="{FF2B5EF4-FFF2-40B4-BE49-F238E27FC236}">
                <a16:creationId xmlns:a16="http://schemas.microsoft.com/office/drawing/2014/main" id="{168C62AE-80BE-4C44-81A4-D66080502705}"/>
              </a:ext>
            </a:extLst>
          </p:cNvPr>
          <p:cNvSpPr/>
          <p:nvPr/>
        </p:nvSpPr>
        <p:spPr bwMode="auto">
          <a:xfrm>
            <a:off x="6708909" y="3644132"/>
            <a:ext cx="2845459" cy="679390"/>
          </a:xfrm>
          <a:prstGeom prst="rect">
            <a:avLst/>
          </a:prstGeom>
          <a:solidFill>
            <a:srgbClr val="FFFF00">
              <a:alpha val="34902"/>
            </a:srgbClr>
          </a:solidFill>
          <a:ln w="57150" cap="flat" cmpd="sng" algn="ctr">
            <a:solidFill>
              <a:srgbClr val="FFFF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Lucida Grande" charset="0"/>
              <a:ea typeface="ＭＳ Ｐゴシック" charset="-128"/>
              <a:cs typeface="+mn-cs"/>
            </a:endParaRPr>
          </a:p>
        </p:txBody>
      </p:sp>
      <p:sp>
        <p:nvSpPr>
          <p:cNvPr id="8" name="Rectangle 7">
            <a:extLst>
              <a:ext uri="{FF2B5EF4-FFF2-40B4-BE49-F238E27FC236}">
                <a16:creationId xmlns:a16="http://schemas.microsoft.com/office/drawing/2014/main" id="{CA6C2C9C-360E-6749-817F-505259A5773C}"/>
              </a:ext>
            </a:extLst>
          </p:cNvPr>
          <p:cNvSpPr/>
          <p:nvPr/>
        </p:nvSpPr>
        <p:spPr bwMode="auto">
          <a:xfrm>
            <a:off x="6708910" y="6867940"/>
            <a:ext cx="2845458" cy="701483"/>
          </a:xfrm>
          <a:prstGeom prst="rect">
            <a:avLst/>
          </a:prstGeom>
          <a:solidFill>
            <a:srgbClr val="FFFF00">
              <a:alpha val="34902"/>
            </a:srgbClr>
          </a:solidFill>
          <a:ln w="57150" cap="flat" cmpd="sng" algn="ctr">
            <a:solidFill>
              <a:srgbClr val="FFFF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Lucida Grande" charset="0"/>
              <a:ea typeface="ＭＳ Ｐゴシック" charset="-128"/>
              <a:cs typeface="+mn-cs"/>
            </a:endParaRPr>
          </a:p>
        </p:txBody>
      </p:sp>
      <p:sp>
        <p:nvSpPr>
          <p:cNvPr id="3" name="TextBox 2">
            <a:extLst>
              <a:ext uri="{FF2B5EF4-FFF2-40B4-BE49-F238E27FC236}">
                <a16:creationId xmlns:a16="http://schemas.microsoft.com/office/drawing/2014/main" id="{3145A608-0254-7F43-B90A-B7D77A6E5E2D}"/>
              </a:ext>
            </a:extLst>
          </p:cNvPr>
          <p:cNvSpPr txBox="1"/>
          <p:nvPr/>
        </p:nvSpPr>
        <p:spPr>
          <a:xfrm>
            <a:off x="10302133" y="7891138"/>
            <a:ext cx="4327595"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NCCN. Non-small cell lung cancer. Version 3.2019.</a:t>
            </a:r>
          </a:p>
        </p:txBody>
      </p:sp>
    </p:spTree>
    <p:extLst>
      <p:ext uri="{BB962C8B-B14F-4D97-AF65-F5344CB8AC3E}">
        <p14:creationId xmlns:p14="http://schemas.microsoft.com/office/powerpoint/2010/main" val="71952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8714" y="322610"/>
            <a:ext cx="13032329" cy="1097280"/>
          </a:xfrm>
          <a:prstGeom prst="rect">
            <a:avLst/>
          </a:prstGeom>
        </p:spPr>
        <p:txBody>
          <a:bodyPr vert="horz" lIns="109726" tIns="54863" rIns="109726" bIns="54863" rtlCol="0" anchor="ctr">
            <a:noAutofit/>
          </a:bodyPr>
          <a:lstStyle>
            <a:lvl1pPr algn="ctr" defTabSz="914378" rtl="0" eaLnBrk="1" latinLnBrk="0" hangingPunct="1">
              <a:spcBef>
                <a:spcPct val="0"/>
              </a:spcBef>
              <a:buNone/>
              <a:defRPr sz="4000" kern="1200">
                <a:solidFill>
                  <a:schemeClr val="tx1"/>
                </a:solidFill>
                <a:latin typeface="Arial" pitchFamily="34" charset="0"/>
                <a:ea typeface="+mj-ea"/>
                <a:cs typeface="Arial" pitchFamily="34" charset="0"/>
              </a:defRPr>
            </a:lvl1pPr>
          </a:lstStyle>
          <a:p>
            <a:pPr marL="0" marR="0" lvl="0" indent="0" algn="ctr" defTabSz="914378"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Calibri"/>
                <a:ea typeface="+mj-ea"/>
                <a:cs typeface="Arial" pitchFamily="34" charset="0"/>
              </a:rPr>
              <a:t>2019 Targeted Therapies in the United States</a:t>
            </a:r>
          </a:p>
        </p:txBody>
      </p:sp>
      <p:sp>
        <p:nvSpPr>
          <p:cNvPr id="5" name="Content Placeholder 4"/>
          <p:cNvSpPr txBox="1">
            <a:spLocks/>
          </p:cNvSpPr>
          <p:nvPr/>
        </p:nvSpPr>
        <p:spPr>
          <a:xfrm>
            <a:off x="818714" y="1910315"/>
            <a:ext cx="4017981" cy="4896132"/>
          </a:xfrm>
          <a:prstGeom prst="rect">
            <a:avLst/>
          </a:prstGeom>
        </p:spPr>
        <p:txBody>
          <a:bodyPr vert="horz" lIns="109726" tIns="54863" rIns="109726" bIns="54863"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EGFR</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mutation</a:t>
            </a:r>
            <a:r>
              <a:rPr kumimoji="0" lang="en-US" altLang="en-US" sz="2880" b="1" i="0" u="none" strike="noStrike" kern="1200" cap="none" spc="0" normalizeH="0" baseline="30000" noProof="0" dirty="0">
                <a:ln>
                  <a:noFill/>
                </a:ln>
                <a:solidFill>
                  <a:prstClr val="black"/>
                </a:solidFill>
                <a:effectLst/>
                <a:uLnTx/>
                <a:uFillTx/>
                <a:latin typeface="Calibri"/>
                <a:ea typeface="+mn-ea"/>
                <a:cs typeface="Arial" pitchFamily="34" charset="0"/>
              </a:rPr>
              <a:t>#</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Erlotinib*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Gefitinib*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Afatinib*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Dacomitinib*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Osimertinib*</a:t>
            </a: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ALK</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rearrangement</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Crizotinib*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Ceritinib*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Alectinib*</a:t>
            </a:r>
            <a:endParaRPr kumimoji="0" lang="en-US" altLang="en-US" sz="24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Brigatinib</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Lorlatinib</a:t>
            </a:r>
          </a:p>
          <a:p>
            <a:pPr marL="342892" marR="0" lvl="0" indent="-342892"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 name="Content Placeholder 4"/>
          <p:cNvSpPr txBox="1">
            <a:spLocks/>
          </p:cNvSpPr>
          <p:nvPr/>
        </p:nvSpPr>
        <p:spPr>
          <a:xfrm>
            <a:off x="4993105" y="1910315"/>
            <a:ext cx="4434004" cy="5489106"/>
          </a:xfrm>
          <a:prstGeom prst="rect">
            <a:avLst/>
          </a:prstGeom>
        </p:spPr>
        <p:txBody>
          <a:bodyPr vert="horz" lIns="109726" tIns="54863" rIns="109726" bIns="54863"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ROS1</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rearrangement</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Crizotinib</a:t>
            </a:r>
            <a:endParaRPr kumimoji="0" lang="en-US" altLang="en-US" sz="2400" b="0" i="0" u="none" strike="noStrike" kern="1200" cap="none" spc="0" normalizeH="0" baseline="30000" noProof="0" dirty="0">
              <a:ln>
                <a:noFill/>
              </a:ln>
              <a:solidFill>
                <a:prstClr val="black"/>
              </a:solidFill>
              <a:effectLst/>
              <a:uLnTx/>
              <a:uFillTx/>
              <a:latin typeface="Calibri"/>
              <a:ea typeface="+mn-ea"/>
              <a:cs typeface="Arial" pitchFamily="34" charset="0"/>
            </a:endParaRP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endParaRPr kumimoji="0" lang="en-US" altLang="en-US" sz="36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BRAF</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V600E mutation</a:t>
            </a:r>
            <a:endParaRPr kumimoji="0" lang="en-US" altLang="en-US" sz="216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Dabrafenib + trametinib*</a:t>
            </a: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409576" marR="0" lvl="0" indent="-27622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MET</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amplification or </a:t>
            </a: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MET </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exon 14 mutation</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Crizotinib</a:t>
            </a:r>
            <a:r>
              <a:rPr kumimoji="0" lang="en-US" altLang="en-US" sz="2400" b="0" i="0" u="none" strike="noStrike" kern="1200" cap="none" spc="0" normalizeH="0" baseline="30000" noProof="0" dirty="0">
                <a:ln>
                  <a:noFill/>
                </a:ln>
                <a:solidFill>
                  <a:prstClr val="black"/>
                </a:solidFill>
                <a:effectLst/>
                <a:uLnTx/>
                <a:uFillTx/>
                <a:latin typeface="Calibri"/>
                <a:ea typeface="+mn-ea"/>
                <a:cs typeface="Arial" pitchFamily="34" charset="0"/>
              </a:rPr>
              <a:t>‡</a:t>
            </a:r>
          </a:p>
          <a:p>
            <a:pPr marL="548626" marR="0" lvl="1" indent="0" algn="l" defTabSz="914378" rtl="0" eaLnBrk="1" fontAlgn="auto" latinLnBrk="0" hangingPunct="1">
              <a:lnSpc>
                <a:spcPct val="90000"/>
              </a:lnSpc>
              <a:spcBef>
                <a:spcPts val="0"/>
              </a:spcBef>
              <a:spcAft>
                <a:spcPts val="0"/>
              </a:spcAft>
              <a:buClr>
                <a:srgbClr val="F79646"/>
              </a:buClr>
              <a:buSzTx/>
              <a:buFont typeface="Arial" pitchFamily="34" charset="0"/>
              <a:buNone/>
              <a:tabLst/>
              <a:defRPr/>
            </a:pPr>
            <a:endParaRPr kumimoji="0" lang="en-US" altLang="en-US" sz="216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7" name="Content Placeholder 4"/>
          <p:cNvSpPr txBox="1">
            <a:spLocks/>
          </p:cNvSpPr>
          <p:nvPr/>
        </p:nvSpPr>
        <p:spPr>
          <a:xfrm>
            <a:off x="9288379" y="1910315"/>
            <a:ext cx="5089357" cy="4870179"/>
          </a:xfrm>
          <a:prstGeom prst="rect">
            <a:avLst/>
          </a:prstGeom>
        </p:spPr>
        <p:txBody>
          <a:bodyPr vert="horz" lIns="109726" tIns="54863" rIns="109726" bIns="54863"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4830" marR="0" lvl="0" indent="-26860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HER2</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ERBB2</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mutations</a:t>
            </a:r>
          </a:p>
          <a:p>
            <a:pPr marL="885826" marR="0" lvl="1" indent="-19812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Ado-trastuzumab emtansine (TDM-1)</a:t>
            </a:r>
            <a:r>
              <a:rPr kumimoji="0" lang="en-US" altLang="en-US" sz="2400" b="0" i="0" u="none" strike="noStrike" kern="1200" cap="none" spc="0" normalizeH="0" baseline="30000" noProof="0" dirty="0">
                <a:ln>
                  <a:noFill/>
                </a:ln>
                <a:solidFill>
                  <a:prstClr val="black"/>
                </a:solidFill>
                <a:effectLst/>
                <a:uLnTx/>
                <a:uFillTx/>
                <a:latin typeface="Calibri"/>
                <a:ea typeface="+mn-ea"/>
                <a:cs typeface="Arial" pitchFamily="34" charset="0"/>
              </a:rPr>
              <a:t>‡</a:t>
            </a:r>
          </a:p>
          <a:p>
            <a:pPr marL="554356" marR="0" lvl="0" indent="-342900"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554356" marR="0" lvl="0" indent="-342900"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RET</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 rearrangement</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Cabozantinib</a:t>
            </a:r>
            <a:r>
              <a:rPr kumimoji="0" lang="en-US" altLang="en-US" sz="2400" b="0" i="0" u="none" strike="noStrike" kern="1200" cap="none" spc="0" normalizeH="0" baseline="30000" noProof="0" dirty="0">
                <a:ln>
                  <a:noFill/>
                </a:ln>
                <a:solidFill>
                  <a:prstClr val="black"/>
                </a:solidFill>
                <a:effectLst/>
                <a:uLnTx/>
                <a:uFillTx/>
                <a:latin typeface="Calibri"/>
                <a:ea typeface="+mn-ea"/>
                <a:cs typeface="Arial" pitchFamily="34" charset="0"/>
              </a:rPr>
              <a:t>‡</a:t>
            </a: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Vandetanib</a:t>
            </a:r>
            <a:r>
              <a:rPr kumimoji="0" lang="en-US" altLang="en-US" sz="2400" b="0" i="0" u="none" strike="noStrike" kern="1200" cap="none" spc="0" normalizeH="0" baseline="30000" noProof="0" dirty="0">
                <a:ln>
                  <a:noFill/>
                </a:ln>
                <a:solidFill>
                  <a:prstClr val="black"/>
                </a:solidFill>
                <a:effectLst/>
                <a:uLnTx/>
                <a:uFillTx/>
                <a:latin typeface="Calibri"/>
                <a:ea typeface="+mn-ea"/>
                <a:cs typeface="Arial" pitchFamily="34" charset="0"/>
              </a:rPr>
              <a:t>‡</a:t>
            </a:r>
          </a:p>
          <a:p>
            <a:pPr marL="342892" marR="0" lvl="0" indent="-342892"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endParaRPr kumimoji="0" lang="en-US" altLang="en-US" sz="288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544830" marR="0" lvl="0" indent="-268606" algn="l" defTabSz="914378" rtl="0" eaLnBrk="1" fontAlgn="auto" latinLnBrk="0" hangingPunct="1">
              <a:lnSpc>
                <a:spcPct val="90000"/>
              </a:lnSpc>
              <a:spcBef>
                <a:spcPts val="0"/>
              </a:spcBef>
              <a:spcAft>
                <a:spcPts val="0"/>
              </a:spcAft>
              <a:buClr>
                <a:srgbClr val="F79646"/>
              </a:buClr>
              <a:buSzTx/>
              <a:buFont typeface="Arial" pitchFamily="34" charset="0"/>
              <a:buChar char="•"/>
              <a:tabLst/>
              <a:defRPr/>
            </a:pPr>
            <a:r>
              <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rPr>
              <a:t>NTRK </a:t>
            </a:r>
            <a:r>
              <a:rPr kumimoji="0" lang="en-US" altLang="en-US" sz="2880" b="1" i="0" u="none" strike="noStrike" kern="1200" cap="none" spc="0" normalizeH="0" baseline="0" noProof="0" dirty="0">
                <a:ln>
                  <a:noFill/>
                </a:ln>
                <a:solidFill>
                  <a:prstClr val="black"/>
                </a:solidFill>
                <a:effectLst/>
                <a:uLnTx/>
                <a:uFillTx/>
                <a:latin typeface="Calibri"/>
                <a:ea typeface="+mn-ea"/>
                <a:cs typeface="Arial" pitchFamily="34" charset="0"/>
              </a:rPr>
              <a:t>gene fusion</a:t>
            </a:r>
            <a:endParaRPr kumimoji="0" lang="en-US" altLang="en-US" sz="288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889636" marR="0" lvl="1" indent="-201930" algn="l" defTabSz="914378" rtl="0" eaLnBrk="1" fontAlgn="auto" latinLnBrk="0" hangingPunct="1">
              <a:lnSpc>
                <a:spcPct val="90000"/>
              </a:lnSpc>
              <a:spcBef>
                <a:spcPts val="0"/>
              </a:spcBef>
              <a:spcAft>
                <a:spcPts val="0"/>
              </a:spcAft>
              <a:buClr>
                <a:srgbClr val="F79646"/>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Arial" pitchFamily="34" charset="0"/>
              </a:rPr>
              <a:t>Larotrectinib</a:t>
            </a:r>
          </a:p>
        </p:txBody>
      </p:sp>
      <p:sp>
        <p:nvSpPr>
          <p:cNvPr id="8" name="TextBox 7">
            <a:extLst>
              <a:ext uri="{FF2B5EF4-FFF2-40B4-BE49-F238E27FC236}">
                <a16:creationId xmlns:a16="http://schemas.microsoft.com/office/drawing/2014/main" id="{15580CCA-3B11-464C-BA06-DA89673BBA08}"/>
              </a:ext>
            </a:extLst>
          </p:cNvPr>
          <p:cNvSpPr txBox="1"/>
          <p:nvPr/>
        </p:nvSpPr>
        <p:spPr>
          <a:xfrm>
            <a:off x="6858638" y="7876740"/>
            <a:ext cx="7780271"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NCCN Guidelines Non–Small-Cell Lung Cancer. Version 2.2019; FDA Prescribing Information.</a:t>
            </a:r>
          </a:p>
        </p:txBody>
      </p:sp>
      <p:sp>
        <p:nvSpPr>
          <p:cNvPr id="2" name="TextBox 1">
            <a:extLst>
              <a:ext uri="{FF2B5EF4-FFF2-40B4-BE49-F238E27FC236}">
                <a16:creationId xmlns:a16="http://schemas.microsoft.com/office/drawing/2014/main" id="{1CF716BD-9735-48F0-A2DE-08F1C84A0584}"/>
              </a:ext>
            </a:extLst>
          </p:cNvPr>
          <p:cNvSpPr txBox="1"/>
          <p:nvPr/>
        </p:nvSpPr>
        <p:spPr>
          <a:xfrm>
            <a:off x="445168" y="6966772"/>
            <a:ext cx="10433121" cy="387798"/>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a:ea typeface="+mn-ea"/>
                <a:cs typeface="+mn-cs"/>
              </a:rPr>
              <a:t>*FDA approved in the first-line setting; </a:t>
            </a:r>
            <a:r>
              <a:rPr kumimoji="0" lang="en-US" sz="1920" b="0" i="0" u="none" strike="noStrike" kern="1200" cap="none" spc="0" normalizeH="0" baseline="30000" noProof="0" dirty="0">
                <a:ln>
                  <a:noFill/>
                </a:ln>
                <a:solidFill>
                  <a:prstClr val="black"/>
                </a:solidFill>
                <a:effectLst/>
                <a:uLnTx/>
                <a:uFillTx/>
                <a:latin typeface="Calibri"/>
                <a:ea typeface="+mn-ea"/>
                <a:cs typeface="+mn-cs"/>
              </a:rPr>
              <a:t>#</a:t>
            </a:r>
            <a:r>
              <a:rPr kumimoji="0" lang="en-US" sz="1920" b="0" i="0" u="none" strike="noStrike" kern="1200" cap="none" spc="0" normalizeH="0" baseline="0" noProof="0" dirty="0">
                <a:ln>
                  <a:noFill/>
                </a:ln>
                <a:solidFill>
                  <a:prstClr val="black"/>
                </a:solidFill>
                <a:effectLst/>
                <a:uLnTx/>
                <a:uFillTx/>
                <a:latin typeface="Calibri"/>
                <a:ea typeface="+mn-ea"/>
                <a:cs typeface="+mn-cs"/>
              </a:rPr>
              <a:t>EGFR exon 19 deletions and L858R; </a:t>
            </a:r>
            <a:r>
              <a:rPr kumimoji="0" lang="en-US" sz="1920" b="0" i="0" u="none" strike="noStrike" kern="1200" cap="none" spc="0" normalizeH="0" baseline="30000" noProof="0" dirty="0">
                <a:ln>
                  <a:noFill/>
                </a:ln>
                <a:solidFill>
                  <a:prstClr val="black"/>
                </a:solidFill>
                <a:effectLst/>
                <a:uLnTx/>
                <a:uFillTx/>
                <a:latin typeface="Calibri"/>
                <a:ea typeface="+mn-ea"/>
                <a:cs typeface="+mn-cs"/>
              </a:rPr>
              <a:t>‡</a:t>
            </a:r>
            <a:r>
              <a:rPr kumimoji="0" lang="en-US" sz="1920" b="0" i="0" u="none" strike="noStrike" kern="1200" cap="none" spc="0" normalizeH="0" baseline="0" noProof="0" dirty="0">
                <a:ln>
                  <a:noFill/>
                </a:ln>
                <a:solidFill>
                  <a:prstClr val="black"/>
                </a:solidFill>
                <a:effectLst/>
                <a:uLnTx/>
                <a:uFillTx/>
                <a:latin typeface="Calibri"/>
                <a:ea typeface="+mn-ea"/>
                <a:cs typeface="+mn-cs"/>
              </a:rPr>
              <a:t>off-label use</a:t>
            </a:r>
          </a:p>
        </p:txBody>
      </p:sp>
    </p:spTree>
    <p:extLst>
      <p:ext uri="{BB962C8B-B14F-4D97-AF65-F5344CB8AC3E}">
        <p14:creationId xmlns:p14="http://schemas.microsoft.com/office/powerpoint/2010/main" val="95936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579-0473-9E45-B5AC-68ECDB1EE6B7}"/>
              </a:ext>
            </a:extLst>
          </p:cNvPr>
          <p:cNvSpPr>
            <a:spLocks noGrp="1"/>
          </p:cNvSpPr>
          <p:nvPr>
            <p:ph type="title"/>
          </p:nvPr>
        </p:nvSpPr>
        <p:spPr>
          <a:xfrm>
            <a:off x="0" y="-1"/>
            <a:ext cx="14630400" cy="1560443"/>
          </a:xfrm>
        </p:spPr>
        <p:txBody>
          <a:bodyPr>
            <a:normAutofit/>
          </a:bodyPr>
          <a:lstStyle/>
          <a:p>
            <a:r>
              <a:rPr lang="en-US" sz="4800" b="1" dirty="0"/>
              <a:t>Barriers to Testing</a:t>
            </a:r>
          </a:p>
        </p:txBody>
      </p:sp>
      <p:sp>
        <p:nvSpPr>
          <p:cNvPr id="5" name="Content Placeholder 4">
            <a:extLst>
              <a:ext uri="{FF2B5EF4-FFF2-40B4-BE49-F238E27FC236}">
                <a16:creationId xmlns:a16="http://schemas.microsoft.com/office/drawing/2014/main" id="{61BED7B2-4B1B-2249-AD57-AB4A1B9D6768}"/>
              </a:ext>
            </a:extLst>
          </p:cNvPr>
          <p:cNvSpPr>
            <a:spLocks noGrp="1"/>
          </p:cNvSpPr>
          <p:nvPr>
            <p:ph idx="1"/>
          </p:nvPr>
        </p:nvSpPr>
        <p:spPr>
          <a:xfrm>
            <a:off x="581487" y="2198189"/>
            <a:ext cx="7474226" cy="5486400"/>
          </a:xfrm>
        </p:spPr>
        <p:txBody>
          <a:bodyPr>
            <a:normAutofit/>
          </a:bodyPr>
          <a:lstStyle/>
          <a:p>
            <a:pPr marL="365760" indent="-274320">
              <a:lnSpc>
                <a:spcPct val="90000"/>
              </a:lnSpc>
              <a:spcBef>
                <a:spcPts val="0"/>
              </a:spcBef>
              <a:spcAft>
                <a:spcPts val="600"/>
              </a:spcAft>
              <a:buClr>
                <a:srgbClr val="F7971C"/>
              </a:buClr>
            </a:pPr>
            <a:r>
              <a:rPr lang="en-US" sz="3600" dirty="0">
                <a:solidFill>
                  <a:schemeClr val="tx1"/>
                </a:solidFill>
              </a:rPr>
              <a:t>Bone biopsies (decalcification process degrades DNA)</a:t>
            </a:r>
          </a:p>
          <a:p>
            <a:pPr marL="365760" indent="-274320">
              <a:lnSpc>
                <a:spcPct val="90000"/>
              </a:lnSpc>
              <a:spcBef>
                <a:spcPts val="0"/>
              </a:spcBef>
              <a:spcAft>
                <a:spcPts val="600"/>
              </a:spcAft>
              <a:buClr>
                <a:srgbClr val="F7971C"/>
              </a:buClr>
            </a:pPr>
            <a:r>
              <a:rPr lang="en-US" sz="3600" dirty="0">
                <a:solidFill>
                  <a:schemeClr val="tx1"/>
                </a:solidFill>
              </a:rPr>
              <a:t>Anatomic location challenging for biopsy</a:t>
            </a:r>
          </a:p>
          <a:p>
            <a:pPr marL="365760" indent="-274320">
              <a:lnSpc>
                <a:spcPct val="90000"/>
              </a:lnSpc>
              <a:spcBef>
                <a:spcPts val="0"/>
              </a:spcBef>
              <a:spcAft>
                <a:spcPts val="600"/>
              </a:spcAft>
              <a:buClr>
                <a:srgbClr val="F7971C"/>
              </a:buClr>
            </a:pPr>
            <a:r>
              <a:rPr lang="en-US" sz="3600" dirty="0">
                <a:solidFill>
                  <a:schemeClr val="tx1"/>
                </a:solidFill>
              </a:rPr>
              <a:t>Insufficient tissue</a:t>
            </a:r>
          </a:p>
          <a:p>
            <a:pPr marL="365760" indent="-274320">
              <a:lnSpc>
                <a:spcPct val="90000"/>
              </a:lnSpc>
              <a:spcBef>
                <a:spcPts val="0"/>
              </a:spcBef>
              <a:spcAft>
                <a:spcPts val="600"/>
              </a:spcAft>
              <a:buClr>
                <a:srgbClr val="F7971C"/>
              </a:buClr>
            </a:pPr>
            <a:r>
              <a:rPr lang="en-US" sz="3600" dirty="0">
                <a:solidFill>
                  <a:schemeClr val="tx1"/>
                </a:solidFill>
              </a:rPr>
              <a:t>Patient comorbidities, which increase risk associated with biopsy (COPD, cardiac issues, etc.)</a:t>
            </a:r>
          </a:p>
        </p:txBody>
      </p:sp>
      <p:pic>
        <p:nvPicPr>
          <p:cNvPr id="6" name="Picture 2" descr="Image result for Tissue is the issue">
            <a:extLst>
              <a:ext uri="{FF2B5EF4-FFF2-40B4-BE49-F238E27FC236}">
                <a16:creationId xmlns:a16="http://schemas.microsoft.com/office/drawing/2014/main" id="{67FADAE9-F458-4BBB-BD82-F66D60DF86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7957" y="2519740"/>
            <a:ext cx="5618623" cy="421837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0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2813-6EB1-E84A-81D7-E30057499424}"/>
              </a:ext>
            </a:extLst>
          </p:cNvPr>
          <p:cNvSpPr>
            <a:spLocks noGrp="1"/>
          </p:cNvSpPr>
          <p:nvPr>
            <p:ph type="title"/>
          </p:nvPr>
        </p:nvSpPr>
        <p:spPr>
          <a:xfrm>
            <a:off x="0" y="61785"/>
            <a:ext cx="14630400" cy="1570383"/>
          </a:xfrm>
        </p:spPr>
        <p:txBody>
          <a:bodyPr>
            <a:normAutofit/>
          </a:bodyPr>
          <a:lstStyle/>
          <a:p>
            <a:r>
              <a:rPr lang="en-US" sz="4800" b="1">
                <a:solidFill>
                  <a:schemeClr val="bg1"/>
                </a:solidFill>
              </a:rPr>
              <a:t>Liquid </a:t>
            </a:r>
            <a:r>
              <a:rPr lang="en-US" sz="4800" b="1" dirty="0">
                <a:solidFill>
                  <a:schemeClr val="bg1"/>
                </a:solidFill>
              </a:rPr>
              <a:t>Biopsies in Biomarker Testing</a:t>
            </a:r>
          </a:p>
        </p:txBody>
      </p:sp>
      <p:sp>
        <p:nvSpPr>
          <p:cNvPr id="7" name="Content Placeholder 2">
            <a:extLst>
              <a:ext uri="{FF2B5EF4-FFF2-40B4-BE49-F238E27FC236}">
                <a16:creationId xmlns:a16="http://schemas.microsoft.com/office/drawing/2014/main" id="{F9E61A70-D023-B049-8AA8-BF53F8571152}"/>
              </a:ext>
            </a:extLst>
          </p:cNvPr>
          <p:cNvSpPr>
            <a:spLocks noGrp="1"/>
          </p:cNvSpPr>
          <p:nvPr>
            <p:ph idx="1"/>
          </p:nvPr>
        </p:nvSpPr>
        <p:spPr>
          <a:xfrm>
            <a:off x="637545" y="2303152"/>
            <a:ext cx="7198650" cy="4855124"/>
          </a:xfrm>
        </p:spPr>
        <p:txBody>
          <a:bodyPr>
            <a:noAutofit/>
          </a:bodyPr>
          <a:lstStyle/>
          <a:p>
            <a:pPr marL="365760" indent="-274320">
              <a:lnSpc>
                <a:spcPct val="90000"/>
              </a:lnSpc>
              <a:spcBef>
                <a:spcPts val="0"/>
              </a:spcBef>
              <a:spcAft>
                <a:spcPts val="1200"/>
              </a:spcAft>
              <a:buClr>
                <a:srgbClr val="F7971C"/>
              </a:buClr>
            </a:pPr>
            <a:r>
              <a:rPr lang="en-US" dirty="0">
                <a:solidFill>
                  <a:schemeClr val="tx1"/>
                </a:solidFill>
              </a:rPr>
              <a:t>A non-invasive approach to evaluation of tumor mutations (and other alterations)</a:t>
            </a:r>
          </a:p>
          <a:p>
            <a:pPr marL="365760" indent="-274320">
              <a:lnSpc>
                <a:spcPct val="90000"/>
              </a:lnSpc>
              <a:spcBef>
                <a:spcPts val="0"/>
              </a:spcBef>
              <a:spcAft>
                <a:spcPts val="1200"/>
              </a:spcAft>
              <a:buClr>
                <a:srgbClr val="F7971C"/>
              </a:buClr>
            </a:pPr>
            <a:r>
              <a:rPr lang="en-US" dirty="0">
                <a:solidFill>
                  <a:schemeClr val="tx1"/>
                </a:solidFill>
              </a:rPr>
              <a:t>Sequencing of circulating, cell-free circulating tumor DNA (</a:t>
            </a:r>
            <a:r>
              <a:rPr lang="en-US" dirty="0" err="1">
                <a:solidFill>
                  <a:schemeClr val="tx1"/>
                </a:solidFill>
              </a:rPr>
              <a:t>cfDNA</a:t>
            </a:r>
            <a:r>
              <a:rPr lang="en-US" dirty="0">
                <a:solidFill>
                  <a:schemeClr val="tx1"/>
                </a:solidFill>
              </a:rPr>
              <a:t>) released by cancers into the plasma</a:t>
            </a:r>
          </a:p>
          <a:p>
            <a:pPr marL="365760" indent="-274320">
              <a:lnSpc>
                <a:spcPct val="90000"/>
              </a:lnSpc>
              <a:spcBef>
                <a:spcPts val="0"/>
              </a:spcBef>
              <a:spcAft>
                <a:spcPts val="1200"/>
              </a:spcAft>
              <a:buClr>
                <a:srgbClr val="F7971C"/>
              </a:buClr>
            </a:pPr>
            <a:r>
              <a:rPr lang="en-US" dirty="0">
                <a:solidFill>
                  <a:schemeClr val="tx1"/>
                </a:solidFill>
              </a:rPr>
              <a:t>Multiple CLIA-certified clinical liquid biopsy assays exist; methods can be highly targeted or more comprehensive</a:t>
            </a:r>
            <a:endParaRPr lang="en-US" dirty="0"/>
          </a:p>
        </p:txBody>
      </p:sp>
      <p:sp>
        <p:nvSpPr>
          <p:cNvPr id="3" name="TextBox 2"/>
          <p:cNvSpPr txBox="1"/>
          <p:nvPr/>
        </p:nvSpPr>
        <p:spPr>
          <a:xfrm>
            <a:off x="8670175" y="1748739"/>
            <a:ext cx="5065072" cy="487954"/>
          </a:xfrm>
          <a:prstGeom prst="rect">
            <a:avLst/>
          </a:prstGeom>
          <a:noFill/>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srgbClr val="73348D"/>
                </a:solidFill>
                <a:effectLst/>
                <a:uLnTx/>
                <a:uFillTx/>
                <a:latin typeface="Calibri"/>
                <a:ea typeface="+mn-ea"/>
                <a:cs typeface="+mn-cs"/>
              </a:rPr>
              <a:t>Isolation and Analysis of </a:t>
            </a:r>
            <a:r>
              <a:rPr kumimoji="0" lang="en-US" sz="2571" b="1" i="0" u="none" strike="noStrike" kern="1200" cap="none" spc="0" normalizeH="0" baseline="0" noProof="0" dirty="0" err="1">
                <a:ln>
                  <a:noFill/>
                </a:ln>
                <a:solidFill>
                  <a:srgbClr val="73348D"/>
                </a:solidFill>
                <a:effectLst/>
                <a:uLnTx/>
                <a:uFillTx/>
                <a:latin typeface="Calibri"/>
                <a:ea typeface="+mn-ea"/>
                <a:cs typeface="+mn-cs"/>
              </a:rPr>
              <a:t>cfDNA</a:t>
            </a:r>
            <a:endParaRPr kumimoji="0" lang="en-US" sz="2571" b="1" i="0" u="none" strike="noStrike" kern="1200" cap="none" spc="0" normalizeH="0" baseline="0" noProof="0" dirty="0">
              <a:ln>
                <a:noFill/>
              </a:ln>
              <a:solidFill>
                <a:srgbClr val="73348D"/>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8911CB4-7D67-3A40-8914-347792F94F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70175" y="2415049"/>
            <a:ext cx="5065072" cy="5138716"/>
          </a:xfrm>
          <a:prstGeom prst="rect">
            <a:avLst/>
          </a:prstGeom>
          <a:ln w="19050" cap="flat">
            <a:solidFill>
              <a:srgbClr val="0C6566"/>
            </a:solidFill>
            <a:round/>
            <a:headEnd/>
            <a:tailEnd/>
          </a:ln>
          <a:effectLst/>
          <a:extLst>
            <a:ext uri="{909E8E84-426E-40DD-AFC4-6F175D3DCCD1}">
              <a14:hiddenFill xmlns:a14="http://schemas.microsoft.com/office/drawing/2010/main">
                <a:blipFill dpi="0" rotWithShape="0">
                  <a:blip/>
                  <a:srcRect/>
                  <a:stretch>
                    <a:fillRect/>
                  </a:stretch>
                </a:blipFill>
              </a14:hiddenFill>
            </a:ext>
          </a:extLst>
        </p:spPr>
      </p:pic>
      <p:sp>
        <p:nvSpPr>
          <p:cNvPr id="10" name="Rectangle 1">
            <a:extLst>
              <a:ext uri="{FF2B5EF4-FFF2-40B4-BE49-F238E27FC236}">
                <a16:creationId xmlns:a16="http://schemas.microsoft.com/office/drawing/2014/main" id="{2A45EF58-099D-7949-AA8B-F1868D039E22}"/>
              </a:ext>
            </a:extLst>
          </p:cNvPr>
          <p:cNvSpPr>
            <a:spLocks noChangeArrowheads="1"/>
          </p:cNvSpPr>
          <p:nvPr/>
        </p:nvSpPr>
        <p:spPr bwMode="auto">
          <a:xfrm>
            <a:off x="9986308" y="7887968"/>
            <a:ext cx="4644092" cy="35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marL="0" marR="0" lvl="0" indent="0" algn="r" defTabSz="65311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a:ea typeface="+mn-ea"/>
                <a:cs typeface="+mn-cs"/>
              </a:rPr>
              <a:t>O'Leary B, Turner NC. </a:t>
            </a:r>
            <a:r>
              <a:rPr kumimoji="0" lang="en-US" altLang="en-US" sz="1600" b="0" i="1" u="none" strike="noStrike" kern="1200" cap="none" spc="0" normalizeH="0" baseline="0" noProof="0" dirty="0">
                <a:ln>
                  <a:noFill/>
                </a:ln>
                <a:solidFill>
                  <a:srgbClr val="000000"/>
                </a:solidFill>
                <a:effectLst/>
                <a:uLnTx/>
                <a:uFillTx/>
                <a:latin typeface="Calibri"/>
                <a:ea typeface="+mn-ea"/>
                <a:cs typeface="+mn-cs"/>
              </a:rPr>
              <a:t>Clin Oncol (R Coll Radiol). </a:t>
            </a:r>
            <a:r>
              <a:rPr kumimoji="0" lang="en-US" altLang="en-US" sz="1600" b="0" i="0" u="none" strike="noStrike" kern="1200" cap="none" spc="0" normalizeH="0" baseline="0" noProof="0" dirty="0">
                <a:ln>
                  <a:noFill/>
                </a:ln>
                <a:solidFill>
                  <a:srgbClr val="000000"/>
                </a:solidFill>
                <a:effectLst/>
                <a:uLnTx/>
                <a:uFillTx/>
                <a:latin typeface="Calibri"/>
                <a:ea typeface="+mn-ea"/>
                <a:cs typeface="+mn-cs"/>
              </a:rPr>
              <a:t>2016</a:t>
            </a: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639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3679CE-5DC5-4699-AE45-0386CACB2DCB}"/>
              </a:ext>
            </a:extLst>
          </p:cNvPr>
          <p:cNvSpPr>
            <a:spLocks noGrp="1"/>
          </p:cNvSpPr>
          <p:nvPr>
            <p:ph idx="1"/>
          </p:nvPr>
        </p:nvSpPr>
        <p:spPr/>
        <p:txBody>
          <a:bodyPr>
            <a:normAutofit/>
          </a:bodyPr>
          <a:lstStyle/>
          <a:p>
            <a:r>
              <a:rPr lang="en-US" sz="2800" dirty="0">
                <a:solidFill>
                  <a:schemeClr val="tx1"/>
                </a:solidFill>
              </a:rPr>
              <a:t>General consensus among clinical practice guidelines to test eight biomarkers:</a:t>
            </a:r>
          </a:p>
          <a:p>
            <a:pPr lvl="1"/>
            <a:r>
              <a:rPr lang="en-US" sz="2400" i="1" dirty="0">
                <a:solidFill>
                  <a:schemeClr val="tx1"/>
                </a:solidFill>
              </a:rPr>
              <a:t>EGFR</a:t>
            </a:r>
            <a:r>
              <a:rPr lang="en-US" sz="2400" dirty="0">
                <a:solidFill>
                  <a:schemeClr val="tx1"/>
                </a:solidFill>
              </a:rPr>
              <a:t> mutations, </a:t>
            </a:r>
            <a:r>
              <a:rPr lang="fr-FR" sz="2400" i="1" dirty="0">
                <a:solidFill>
                  <a:schemeClr val="tx1"/>
                </a:solidFill>
              </a:rPr>
              <a:t>ALK</a:t>
            </a:r>
            <a:r>
              <a:rPr lang="fr-FR" sz="2400" dirty="0">
                <a:solidFill>
                  <a:schemeClr val="tx1"/>
                </a:solidFill>
              </a:rPr>
              <a:t> fusions, </a:t>
            </a:r>
            <a:r>
              <a:rPr lang="fr-FR" sz="2400" i="1" dirty="0">
                <a:solidFill>
                  <a:schemeClr val="tx1"/>
                </a:solidFill>
              </a:rPr>
              <a:t>ROS1</a:t>
            </a:r>
            <a:r>
              <a:rPr lang="fr-FR" sz="2400" dirty="0">
                <a:solidFill>
                  <a:schemeClr val="tx1"/>
                </a:solidFill>
              </a:rPr>
              <a:t> fusions, </a:t>
            </a:r>
            <a:r>
              <a:rPr lang="fr-FR" sz="2400" i="1" dirty="0">
                <a:solidFill>
                  <a:schemeClr val="tx1"/>
                </a:solidFill>
              </a:rPr>
              <a:t>BRAF</a:t>
            </a:r>
            <a:r>
              <a:rPr lang="fr-FR" sz="2400" dirty="0">
                <a:solidFill>
                  <a:schemeClr val="tx1"/>
                </a:solidFill>
              </a:rPr>
              <a:t> V600E mutation, </a:t>
            </a:r>
            <a:r>
              <a:rPr lang="fr-FR" sz="2400" i="1" dirty="0">
                <a:solidFill>
                  <a:schemeClr val="tx1"/>
                </a:solidFill>
              </a:rPr>
              <a:t>RET</a:t>
            </a:r>
            <a:r>
              <a:rPr lang="fr-FR" sz="2400" dirty="0">
                <a:solidFill>
                  <a:schemeClr val="tx1"/>
                </a:solidFill>
              </a:rPr>
              <a:t> </a:t>
            </a:r>
            <a:r>
              <a:rPr lang="en-US" sz="2400" dirty="0">
                <a:solidFill>
                  <a:schemeClr val="tx1"/>
                </a:solidFill>
              </a:rPr>
              <a:t>fusions, </a:t>
            </a:r>
            <a:r>
              <a:rPr lang="en-US" sz="2400" i="1" dirty="0">
                <a:solidFill>
                  <a:schemeClr val="tx1"/>
                </a:solidFill>
              </a:rPr>
              <a:t>MET</a:t>
            </a:r>
            <a:r>
              <a:rPr lang="en-US" sz="2400" dirty="0">
                <a:solidFill>
                  <a:schemeClr val="tx1"/>
                </a:solidFill>
              </a:rPr>
              <a:t> amplification and </a:t>
            </a:r>
            <a:r>
              <a:rPr lang="en-US" sz="2400" i="1" dirty="0">
                <a:solidFill>
                  <a:schemeClr val="tx1"/>
                </a:solidFill>
              </a:rPr>
              <a:t>MET</a:t>
            </a:r>
            <a:r>
              <a:rPr lang="en-US" sz="2400" dirty="0">
                <a:solidFill>
                  <a:schemeClr val="tx1"/>
                </a:solidFill>
              </a:rPr>
              <a:t> exon 14 skipping variants, and </a:t>
            </a:r>
            <a:r>
              <a:rPr lang="en-US" sz="2400" i="1" dirty="0">
                <a:solidFill>
                  <a:schemeClr val="tx1"/>
                </a:solidFill>
              </a:rPr>
              <a:t>ERBB2 (HER2) </a:t>
            </a:r>
            <a:r>
              <a:rPr lang="en-US" sz="2400" dirty="0">
                <a:solidFill>
                  <a:schemeClr val="tx1"/>
                </a:solidFill>
              </a:rPr>
              <a:t>mutations</a:t>
            </a:r>
          </a:p>
          <a:p>
            <a:pPr lvl="2"/>
            <a:r>
              <a:rPr lang="en-US" sz="2000" dirty="0">
                <a:solidFill>
                  <a:schemeClr val="tx1"/>
                </a:solidFill>
              </a:rPr>
              <a:t>The most recent NCCN guidelines also include NTRK fusion testing as well</a:t>
            </a:r>
          </a:p>
          <a:p>
            <a:r>
              <a:rPr lang="en-US" sz="2800" dirty="0">
                <a:solidFill>
                  <a:schemeClr val="tx1"/>
                </a:solidFill>
              </a:rPr>
              <a:t>Despite these recommendations, significant numbers of patients are not receiving complete genotyping, because of insufficient tissue for testing, or because sequential testing is being done, which leads to insufficient tissue available for testing   </a:t>
            </a:r>
          </a:p>
        </p:txBody>
      </p:sp>
      <p:sp>
        <p:nvSpPr>
          <p:cNvPr id="3" name="Title 2">
            <a:extLst>
              <a:ext uri="{FF2B5EF4-FFF2-40B4-BE49-F238E27FC236}">
                <a16:creationId xmlns:a16="http://schemas.microsoft.com/office/drawing/2014/main" id="{8207F6C6-D093-4BFE-AA3B-0A9AF46206E7}"/>
              </a:ext>
            </a:extLst>
          </p:cNvPr>
          <p:cNvSpPr>
            <a:spLocks noGrp="1"/>
          </p:cNvSpPr>
          <p:nvPr>
            <p:ph type="ctrTitle"/>
          </p:nvPr>
        </p:nvSpPr>
        <p:spPr>
          <a:xfrm>
            <a:off x="731522" y="32540"/>
            <a:ext cx="13167360" cy="1533213"/>
          </a:xfrm>
        </p:spPr>
        <p:txBody>
          <a:bodyPr vert="horz" lIns="91440" tIns="45720" rIns="91440" bIns="45720" rtlCol="0" anchor="ctr">
            <a:normAutofit/>
          </a:bodyPr>
          <a:lstStyle/>
          <a:p>
            <a:pPr>
              <a:lnSpc>
                <a:spcPct val="90000"/>
              </a:lnSpc>
            </a:pPr>
            <a:r>
              <a:rPr lang="en-US" sz="4800" b="1" dirty="0">
                <a:solidFill>
                  <a:prstClr val="white"/>
                </a:solidFill>
              </a:rPr>
              <a:t>NILE Study </a:t>
            </a:r>
            <a:br>
              <a:rPr lang="en-US" sz="4800" b="1" dirty="0">
                <a:solidFill>
                  <a:prstClr val="white"/>
                </a:solidFill>
              </a:rPr>
            </a:br>
            <a:r>
              <a:rPr lang="en-US" sz="4800" b="1" dirty="0">
                <a:solidFill>
                  <a:prstClr val="white"/>
                </a:solidFill>
              </a:rPr>
              <a:t>(</a:t>
            </a:r>
            <a:r>
              <a:rPr lang="en-US" sz="4800" b="1" u="sng" dirty="0">
                <a:solidFill>
                  <a:prstClr val="white"/>
                </a:solidFill>
              </a:rPr>
              <a:t>N</a:t>
            </a:r>
            <a:r>
              <a:rPr lang="en-US" sz="4800" b="1" dirty="0">
                <a:solidFill>
                  <a:prstClr val="white"/>
                </a:solidFill>
              </a:rPr>
              <a:t>on-invasive versus </a:t>
            </a:r>
            <a:r>
              <a:rPr lang="en-US" sz="4800" b="1" u="sng" dirty="0">
                <a:solidFill>
                  <a:prstClr val="white"/>
                </a:solidFill>
              </a:rPr>
              <a:t>I</a:t>
            </a:r>
            <a:r>
              <a:rPr lang="en-US" sz="4800" b="1" dirty="0">
                <a:solidFill>
                  <a:prstClr val="white"/>
                </a:solidFill>
              </a:rPr>
              <a:t>nvasive </a:t>
            </a:r>
            <a:r>
              <a:rPr lang="en-US" sz="4800" b="1" u="sng" dirty="0">
                <a:solidFill>
                  <a:prstClr val="white"/>
                </a:solidFill>
              </a:rPr>
              <a:t>L</a:t>
            </a:r>
            <a:r>
              <a:rPr lang="en-US" sz="4800" b="1" dirty="0">
                <a:solidFill>
                  <a:prstClr val="white"/>
                </a:solidFill>
              </a:rPr>
              <a:t>ung </a:t>
            </a:r>
            <a:r>
              <a:rPr lang="en-US" sz="4800" b="1" u="sng" dirty="0">
                <a:solidFill>
                  <a:prstClr val="white"/>
                </a:solidFill>
              </a:rPr>
              <a:t>E</a:t>
            </a:r>
            <a:r>
              <a:rPr lang="en-US" sz="4800" b="1" dirty="0">
                <a:solidFill>
                  <a:prstClr val="white"/>
                </a:solidFill>
              </a:rPr>
              <a:t>valuation)</a:t>
            </a:r>
          </a:p>
        </p:txBody>
      </p:sp>
      <p:sp>
        <p:nvSpPr>
          <p:cNvPr id="4" name="Rectangle 3">
            <a:extLst>
              <a:ext uri="{FF2B5EF4-FFF2-40B4-BE49-F238E27FC236}">
                <a16:creationId xmlns:a16="http://schemas.microsoft.com/office/drawing/2014/main" id="{65A4FACC-B4F1-4465-BEBF-3BE441EED4D1}"/>
              </a:ext>
            </a:extLst>
          </p:cNvPr>
          <p:cNvSpPr/>
          <p:nvPr/>
        </p:nvSpPr>
        <p:spPr>
          <a:xfrm>
            <a:off x="2153726" y="7863955"/>
            <a:ext cx="12458433"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Leighl</a:t>
            </a:r>
            <a:r>
              <a:rPr kumimoji="0" lang="en-US" sz="1600" b="0" i="0" u="none" strike="noStrike" kern="1200" cap="none" spc="0" normalizeH="0" baseline="0" noProof="0" dirty="0">
                <a:ln>
                  <a:noFill/>
                </a:ln>
                <a:solidFill>
                  <a:prstClr val="black"/>
                </a:solidFill>
                <a:effectLst/>
                <a:uLnTx/>
                <a:uFillTx/>
                <a:latin typeface="Calibri"/>
                <a:ea typeface="+mn-ea"/>
                <a:cs typeface="+mn-cs"/>
              </a:rPr>
              <a:t> NB,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Clin Cancer Res.</a:t>
            </a:r>
            <a:r>
              <a:rPr kumimoji="0" lang="en-US" sz="1600" b="0" i="0" u="none" strike="noStrike" kern="1200" cap="none" spc="0" normalizeH="0" baseline="0" noProof="0" dirty="0">
                <a:ln>
                  <a:noFill/>
                </a:ln>
                <a:solidFill>
                  <a:prstClr val="black"/>
                </a:solidFill>
                <a:effectLst/>
                <a:uLnTx/>
                <a:uFillTx/>
                <a:latin typeface="Calibri"/>
                <a:ea typeface="+mn-ea"/>
                <a:cs typeface="+mn-cs"/>
              </a:rPr>
              <a:t> 2019.</a:t>
            </a:r>
          </a:p>
        </p:txBody>
      </p:sp>
      <p:sp>
        <p:nvSpPr>
          <p:cNvPr id="5" name="Rectangle 4">
            <a:extLst>
              <a:ext uri="{FF2B5EF4-FFF2-40B4-BE49-F238E27FC236}">
                <a16:creationId xmlns:a16="http://schemas.microsoft.com/office/drawing/2014/main" id="{BF055C12-5150-46BF-A14A-8DCE179723D2}"/>
              </a:ext>
            </a:extLst>
          </p:cNvPr>
          <p:cNvSpPr/>
          <p:nvPr/>
        </p:nvSpPr>
        <p:spPr>
          <a:xfrm>
            <a:off x="444500" y="5412404"/>
            <a:ext cx="13741400" cy="1938992"/>
          </a:xfrm>
          <a:prstGeom prst="rect">
            <a:avLst/>
          </a:prstGeom>
        </p:spPr>
        <p:txBody>
          <a:bodyPr wrap="square">
            <a:spAutoFit/>
          </a:bodyPr>
          <a:lstStyle/>
          <a:p>
            <a:pPr algn="ctr"/>
            <a:r>
              <a:rPr lang="en-US" sz="2400" dirty="0">
                <a:latin typeface="Calibri" charset="0"/>
                <a:cs typeface="Calibri" charset="0"/>
              </a:rPr>
              <a:t>The NILE study was a head to head study comparison of </a:t>
            </a:r>
            <a:r>
              <a:rPr lang="en-US" sz="2400" dirty="0" err="1">
                <a:latin typeface="Calibri" charset="0"/>
                <a:cs typeface="Calibri" charset="0"/>
              </a:rPr>
              <a:t>cfDNA</a:t>
            </a:r>
            <a:r>
              <a:rPr lang="en-US" sz="2400" dirty="0">
                <a:latin typeface="Calibri" charset="0"/>
                <a:cs typeface="Calibri" charset="0"/>
              </a:rPr>
              <a:t> testing (liquid biopsy) vs. standard of care tissue biopsy to determine “in the clinical practice setting, whether a validated (17, 18) and highly sensitive comprehensive </a:t>
            </a:r>
            <a:r>
              <a:rPr lang="en-US" sz="2400" dirty="0" err="1">
                <a:latin typeface="Calibri" charset="0"/>
                <a:cs typeface="Calibri" charset="0"/>
              </a:rPr>
              <a:t>cfDNA</a:t>
            </a:r>
            <a:r>
              <a:rPr lang="en-US" sz="2400" dirty="0">
                <a:latin typeface="Calibri" charset="0"/>
                <a:cs typeface="Calibri" charset="0"/>
              </a:rPr>
              <a:t> test utilized at diagnosis of </a:t>
            </a:r>
            <a:r>
              <a:rPr lang="en-US" sz="2400" dirty="0" err="1">
                <a:latin typeface="Calibri" charset="0"/>
                <a:cs typeface="Calibri" charset="0"/>
              </a:rPr>
              <a:t>mNSCLC</a:t>
            </a:r>
            <a:r>
              <a:rPr lang="en-US" sz="2400" dirty="0">
                <a:latin typeface="Calibri" charset="0"/>
                <a:cs typeface="Calibri" charset="0"/>
              </a:rPr>
              <a:t> is noninferior to physician discretion SOC tissue genotyping to identify guideline recommended genomic biomarkers and to evaluate potential advantages of </a:t>
            </a:r>
            <a:r>
              <a:rPr lang="en-US" sz="2400" dirty="0" err="1">
                <a:latin typeface="Calibri" charset="0"/>
                <a:cs typeface="Calibri" charset="0"/>
              </a:rPr>
              <a:t>cfDNA</a:t>
            </a:r>
            <a:r>
              <a:rPr lang="en-US" sz="2400" dirty="0">
                <a:latin typeface="Calibri" charset="0"/>
                <a:cs typeface="Calibri" charset="0"/>
              </a:rPr>
              <a:t> testing over physician discretion SOC given the known challenges with tissue-based molecular testing.”</a:t>
            </a:r>
          </a:p>
        </p:txBody>
      </p:sp>
    </p:spTree>
    <p:extLst>
      <p:ext uri="{BB962C8B-B14F-4D97-AF65-F5344CB8AC3E}">
        <p14:creationId xmlns:p14="http://schemas.microsoft.com/office/powerpoint/2010/main" val="10561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3107B908-02FF-4592-9551-2B53B6F12280}"/>
              </a:ext>
            </a:extLst>
          </p:cNvPr>
          <p:cNvSpPr/>
          <p:nvPr/>
        </p:nvSpPr>
        <p:spPr>
          <a:xfrm rot="16200000">
            <a:off x="11237265" y="5726700"/>
            <a:ext cx="361065" cy="492370"/>
          </a:xfrm>
          <a:prstGeom prst="rect">
            <a:avLst/>
          </a:prstGeom>
          <a:solidFill>
            <a:srgbClr val="733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5A4FACC-B4F1-4465-BEBF-3BE441EED4D1}"/>
              </a:ext>
            </a:extLst>
          </p:cNvPr>
          <p:cNvSpPr/>
          <p:nvPr/>
        </p:nvSpPr>
        <p:spPr>
          <a:xfrm>
            <a:off x="2153726" y="7863955"/>
            <a:ext cx="12458433"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Leighl</a:t>
            </a:r>
            <a:r>
              <a:rPr kumimoji="0" lang="en-US" sz="1600" b="0" i="0" u="none" strike="noStrike" kern="1200" cap="none" spc="0" normalizeH="0" baseline="0" noProof="0" dirty="0">
                <a:ln>
                  <a:noFill/>
                </a:ln>
                <a:solidFill>
                  <a:prstClr val="black"/>
                </a:solidFill>
                <a:effectLst/>
                <a:uLnTx/>
                <a:uFillTx/>
                <a:latin typeface="Calibri"/>
                <a:ea typeface="+mn-ea"/>
                <a:cs typeface="+mn-cs"/>
              </a:rPr>
              <a:t> NB,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Clin Cancer Res.</a:t>
            </a:r>
            <a:r>
              <a:rPr kumimoji="0" lang="en-US" sz="1600" b="0" i="0" u="none" strike="noStrike" kern="1200" cap="none" spc="0" normalizeH="0" baseline="0" noProof="0" dirty="0">
                <a:ln>
                  <a:noFill/>
                </a:ln>
                <a:solidFill>
                  <a:prstClr val="black"/>
                </a:solidFill>
                <a:effectLst/>
                <a:uLnTx/>
                <a:uFillTx/>
                <a:latin typeface="Calibri"/>
                <a:ea typeface="+mn-ea"/>
                <a:cs typeface="+mn-cs"/>
              </a:rPr>
              <a:t> 2019.</a:t>
            </a:r>
          </a:p>
        </p:txBody>
      </p:sp>
      <p:sp>
        <p:nvSpPr>
          <p:cNvPr id="9" name="Title 2">
            <a:extLst>
              <a:ext uri="{FF2B5EF4-FFF2-40B4-BE49-F238E27FC236}">
                <a16:creationId xmlns:a16="http://schemas.microsoft.com/office/drawing/2014/main" id="{8D5B6E62-E5FC-4DDC-895A-3E43FDD346A2}"/>
              </a:ext>
            </a:extLst>
          </p:cNvPr>
          <p:cNvSpPr>
            <a:spLocks noGrp="1"/>
          </p:cNvSpPr>
          <p:nvPr>
            <p:ph type="ctrTitle"/>
          </p:nvPr>
        </p:nvSpPr>
        <p:spPr>
          <a:xfrm>
            <a:off x="731522" y="32540"/>
            <a:ext cx="13167360" cy="1533213"/>
          </a:xfrm>
        </p:spPr>
        <p:txBody>
          <a:bodyPr vert="horz" lIns="91440" tIns="45720" rIns="91440" bIns="45720" rtlCol="0" anchor="ctr">
            <a:normAutofit/>
          </a:bodyPr>
          <a:lstStyle/>
          <a:p>
            <a:pPr>
              <a:lnSpc>
                <a:spcPct val="90000"/>
              </a:lnSpc>
            </a:pPr>
            <a:r>
              <a:rPr lang="en-US" sz="4800" b="1" dirty="0">
                <a:solidFill>
                  <a:prstClr val="white"/>
                </a:solidFill>
              </a:rPr>
              <a:t>NILE Study </a:t>
            </a:r>
            <a:br>
              <a:rPr lang="en-US" sz="4800" b="1" dirty="0">
                <a:solidFill>
                  <a:prstClr val="white"/>
                </a:solidFill>
              </a:rPr>
            </a:br>
            <a:r>
              <a:rPr lang="en-US" sz="4800" b="1" dirty="0">
                <a:solidFill>
                  <a:prstClr val="white"/>
                </a:solidFill>
              </a:rPr>
              <a:t>(</a:t>
            </a:r>
            <a:r>
              <a:rPr lang="en-US" sz="4800" b="1" u="sng" dirty="0">
                <a:solidFill>
                  <a:prstClr val="white"/>
                </a:solidFill>
              </a:rPr>
              <a:t>N</a:t>
            </a:r>
            <a:r>
              <a:rPr lang="en-US" sz="4800" b="1" dirty="0">
                <a:solidFill>
                  <a:prstClr val="white"/>
                </a:solidFill>
              </a:rPr>
              <a:t>on-invasive versus </a:t>
            </a:r>
            <a:r>
              <a:rPr lang="en-US" sz="4800" b="1" u="sng" dirty="0">
                <a:solidFill>
                  <a:prstClr val="white"/>
                </a:solidFill>
              </a:rPr>
              <a:t>I</a:t>
            </a:r>
            <a:r>
              <a:rPr lang="en-US" sz="4800" b="1" dirty="0">
                <a:solidFill>
                  <a:prstClr val="white"/>
                </a:solidFill>
              </a:rPr>
              <a:t>nvasive </a:t>
            </a:r>
            <a:r>
              <a:rPr lang="en-US" sz="4800" b="1" u="sng" dirty="0">
                <a:solidFill>
                  <a:prstClr val="white"/>
                </a:solidFill>
              </a:rPr>
              <a:t>L</a:t>
            </a:r>
            <a:r>
              <a:rPr lang="en-US" sz="4800" b="1" dirty="0">
                <a:solidFill>
                  <a:prstClr val="white"/>
                </a:solidFill>
              </a:rPr>
              <a:t>ung </a:t>
            </a:r>
            <a:r>
              <a:rPr lang="en-US" sz="4800" b="1" u="sng" dirty="0">
                <a:solidFill>
                  <a:prstClr val="white"/>
                </a:solidFill>
              </a:rPr>
              <a:t>E</a:t>
            </a:r>
            <a:r>
              <a:rPr lang="en-US" sz="4800" b="1" dirty="0">
                <a:solidFill>
                  <a:prstClr val="white"/>
                </a:solidFill>
              </a:rPr>
              <a:t>valuation)</a:t>
            </a:r>
          </a:p>
        </p:txBody>
      </p:sp>
      <p:sp>
        <p:nvSpPr>
          <p:cNvPr id="10" name="Rectangle 9">
            <a:extLst>
              <a:ext uri="{FF2B5EF4-FFF2-40B4-BE49-F238E27FC236}">
                <a16:creationId xmlns:a16="http://schemas.microsoft.com/office/drawing/2014/main" id="{78802C9D-13DF-489C-8089-A6F1B008CF8F}"/>
              </a:ext>
            </a:extLst>
          </p:cNvPr>
          <p:cNvSpPr/>
          <p:nvPr/>
        </p:nvSpPr>
        <p:spPr>
          <a:xfrm>
            <a:off x="238464" y="6781867"/>
            <a:ext cx="14153472" cy="954107"/>
          </a:xfrm>
          <a:prstGeom prst="rect">
            <a:avLst/>
          </a:prstGeom>
        </p:spPr>
        <p:txBody>
          <a:bodyPr wrap="square">
            <a:spAutoFit/>
          </a:bodyPr>
          <a:lstStyle/>
          <a:p>
            <a:pPr algn="ctr"/>
            <a:r>
              <a:rPr lang="en-US" sz="1400" dirty="0">
                <a:latin typeface="+mj-lt"/>
              </a:rPr>
              <a:t>Percentage of patients with completed tissue assessment for the guideline-recommended biomarkers. Only 18% of patients had complete tissue genotyping for all eight guideline-recommended genomic biomarkers. Most patients completed testing for </a:t>
            </a:r>
            <a:r>
              <a:rPr lang="en-US" sz="1400" i="1" dirty="0">
                <a:latin typeface="+mj-lt"/>
              </a:rPr>
              <a:t>EGFR</a:t>
            </a:r>
            <a:r>
              <a:rPr lang="en-US" sz="1400" dirty="0">
                <a:latin typeface="+mj-lt"/>
              </a:rPr>
              <a:t> mutations and </a:t>
            </a:r>
            <a:r>
              <a:rPr lang="en-US" sz="1400" i="1" dirty="0">
                <a:latin typeface="+mj-lt"/>
              </a:rPr>
              <a:t>ALK</a:t>
            </a:r>
            <a:r>
              <a:rPr lang="en-US" sz="1400" dirty="0">
                <a:latin typeface="+mj-lt"/>
              </a:rPr>
              <a:t> fusions (83%, 80%), followed by </a:t>
            </a:r>
            <a:r>
              <a:rPr lang="en-US" sz="1400" i="1" dirty="0">
                <a:latin typeface="+mj-lt"/>
              </a:rPr>
              <a:t>ROS1</a:t>
            </a:r>
            <a:r>
              <a:rPr lang="en-US" sz="1400" dirty="0">
                <a:latin typeface="+mj-lt"/>
              </a:rPr>
              <a:t> fusions (58%). Complete testing for </a:t>
            </a:r>
            <a:r>
              <a:rPr lang="en-US" sz="1400" i="1" dirty="0">
                <a:latin typeface="+mj-lt"/>
              </a:rPr>
              <a:t>BRAF</a:t>
            </a:r>
            <a:r>
              <a:rPr lang="en-US" sz="1400" dirty="0">
                <a:latin typeface="+mj-lt"/>
              </a:rPr>
              <a:t> V600E mutation (35%), </a:t>
            </a:r>
            <a:r>
              <a:rPr lang="en-US" sz="1400" i="1" dirty="0">
                <a:latin typeface="+mj-lt"/>
              </a:rPr>
              <a:t>RET</a:t>
            </a:r>
            <a:r>
              <a:rPr lang="en-US" sz="1400" dirty="0">
                <a:latin typeface="+mj-lt"/>
              </a:rPr>
              <a:t> fusions (22%), </a:t>
            </a:r>
            <a:r>
              <a:rPr lang="en-US" sz="1400" i="1" dirty="0">
                <a:latin typeface="+mj-lt"/>
              </a:rPr>
              <a:t>MET</a:t>
            </a:r>
            <a:r>
              <a:rPr lang="en-US" sz="1400" dirty="0">
                <a:latin typeface="+mj-lt"/>
              </a:rPr>
              <a:t> amplifications (23%) and exon 14 skipping alterations (22%), and </a:t>
            </a:r>
            <a:r>
              <a:rPr lang="en-US" sz="1400" i="1" dirty="0">
                <a:latin typeface="+mj-lt"/>
              </a:rPr>
              <a:t>ERBB2 (HER2) </a:t>
            </a:r>
            <a:r>
              <a:rPr lang="en-US" sz="1400" dirty="0">
                <a:latin typeface="+mj-lt"/>
              </a:rPr>
              <a:t>mutations (20%) was rare. The QNS rates demonstrate where testing was attempted but was QNS for the biomarker of interest. For the eight guideline-recommended biomarker category, QNS denotes where tissue was QNS for all eight recommended biomarkers.</a:t>
            </a:r>
            <a:endParaRPr lang="en-US" sz="4800" dirty="0">
              <a:latin typeface="+mj-lt"/>
            </a:endParaRPr>
          </a:p>
        </p:txBody>
      </p:sp>
      <p:grpSp>
        <p:nvGrpSpPr>
          <p:cNvPr id="85" name="Group 84">
            <a:extLst>
              <a:ext uri="{FF2B5EF4-FFF2-40B4-BE49-F238E27FC236}">
                <a16:creationId xmlns:a16="http://schemas.microsoft.com/office/drawing/2014/main" id="{42E0C0F7-43D8-474C-A4C9-76BFA996B3CF}"/>
              </a:ext>
            </a:extLst>
          </p:cNvPr>
          <p:cNvGrpSpPr/>
          <p:nvPr/>
        </p:nvGrpSpPr>
        <p:grpSpPr>
          <a:xfrm>
            <a:off x="2193422" y="1845222"/>
            <a:ext cx="9864455" cy="4731749"/>
            <a:chOff x="2193422" y="2056236"/>
            <a:chExt cx="9864455" cy="4731749"/>
          </a:xfrm>
        </p:grpSpPr>
        <p:sp>
          <p:nvSpPr>
            <p:cNvPr id="6" name="Rectangle 5">
              <a:extLst>
                <a:ext uri="{FF2B5EF4-FFF2-40B4-BE49-F238E27FC236}">
                  <a16:creationId xmlns:a16="http://schemas.microsoft.com/office/drawing/2014/main" id="{BD9A285C-2F28-48EB-8C4D-F292720C4F11}"/>
                </a:ext>
              </a:extLst>
            </p:cNvPr>
            <p:cNvSpPr/>
            <p:nvPr/>
          </p:nvSpPr>
          <p:spPr>
            <a:xfrm rot="16200000">
              <a:off x="2745599" y="5878640"/>
              <a:ext cx="513241" cy="492370"/>
            </a:xfrm>
            <a:prstGeom prst="rect">
              <a:avLst/>
            </a:prstGeom>
            <a:solidFill>
              <a:srgbClr val="733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66E4302-6EB0-4D66-B87E-1D0C347E8A3A}"/>
                </a:ext>
              </a:extLst>
            </p:cNvPr>
            <p:cNvSpPr/>
            <p:nvPr/>
          </p:nvSpPr>
          <p:spPr>
            <a:xfrm rot="16200000">
              <a:off x="1493460" y="4113258"/>
              <a:ext cx="3017520"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3C0FD41C-F29A-4606-821A-F7B2BA42BEFB}"/>
                </a:ext>
              </a:extLst>
            </p:cNvPr>
            <p:cNvGrpSpPr/>
            <p:nvPr/>
          </p:nvGrpSpPr>
          <p:grpSpPr>
            <a:xfrm>
              <a:off x="2193422" y="2056236"/>
              <a:ext cx="565649" cy="4489438"/>
              <a:chOff x="1606062" y="1884378"/>
              <a:chExt cx="565649" cy="4489438"/>
            </a:xfrm>
          </p:grpSpPr>
          <p:sp>
            <p:nvSpPr>
              <p:cNvPr id="11" name="Rectangle 10">
                <a:extLst>
                  <a:ext uri="{FF2B5EF4-FFF2-40B4-BE49-F238E27FC236}">
                    <a16:creationId xmlns:a16="http://schemas.microsoft.com/office/drawing/2014/main" id="{68633DDF-46D0-47A7-B613-EAC0E40D4561}"/>
                  </a:ext>
                </a:extLst>
              </p:cNvPr>
              <p:cNvSpPr/>
              <p:nvPr/>
            </p:nvSpPr>
            <p:spPr>
              <a:xfrm>
                <a:off x="1606064" y="6119900"/>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2" name="Rectangle 11">
                <a:extLst>
                  <a:ext uri="{FF2B5EF4-FFF2-40B4-BE49-F238E27FC236}">
                    <a16:creationId xmlns:a16="http://schemas.microsoft.com/office/drawing/2014/main" id="{BECECDAC-9B37-498D-961F-81F5B927920A}"/>
                  </a:ext>
                </a:extLst>
              </p:cNvPr>
              <p:cNvSpPr/>
              <p:nvPr/>
            </p:nvSpPr>
            <p:spPr>
              <a:xfrm>
                <a:off x="1606064" y="5696347"/>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3" name="Rectangle 12">
                <a:extLst>
                  <a:ext uri="{FF2B5EF4-FFF2-40B4-BE49-F238E27FC236}">
                    <a16:creationId xmlns:a16="http://schemas.microsoft.com/office/drawing/2014/main" id="{09E14511-A9FF-48F4-ACCF-B3656DF88AD0}"/>
                  </a:ext>
                </a:extLst>
              </p:cNvPr>
              <p:cNvSpPr/>
              <p:nvPr/>
            </p:nvSpPr>
            <p:spPr>
              <a:xfrm>
                <a:off x="1606064" y="5272794"/>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4" name="Rectangle 13">
                <a:extLst>
                  <a:ext uri="{FF2B5EF4-FFF2-40B4-BE49-F238E27FC236}">
                    <a16:creationId xmlns:a16="http://schemas.microsoft.com/office/drawing/2014/main" id="{1890984D-DAD0-47B2-881C-05DB5F3BA4F0}"/>
                  </a:ext>
                </a:extLst>
              </p:cNvPr>
              <p:cNvSpPr/>
              <p:nvPr/>
            </p:nvSpPr>
            <p:spPr>
              <a:xfrm>
                <a:off x="1606064" y="4849242"/>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3</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 name="Rectangle 14">
                <a:extLst>
                  <a:ext uri="{FF2B5EF4-FFF2-40B4-BE49-F238E27FC236}">
                    <a16:creationId xmlns:a16="http://schemas.microsoft.com/office/drawing/2014/main" id="{5FF44A4A-3374-4FC5-AB8A-F6B147AC1F12}"/>
                  </a:ext>
                </a:extLst>
              </p:cNvPr>
              <p:cNvSpPr/>
              <p:nvPr/>
            </p:nvSpPr>
            <p:spPr>
              <a:xfrm>
                <a:off x="1606064" y="4425690"/>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4</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6" name="Rectangle 15">
                <a:extLst>
                  <a:ext uri="{FF2B5EF4-FFF2-40B4-BE49-F238E27FC236}">
                    <a16:creationId xmlns:a16="http://schemas.microsoft.com/office/drawing/2014/main" id="{86F0D1A9-488E-4AE6-897C-E6D1B7F01BF5}"/>
                  </a:ext>
                </a:extLst>
              </p:cNvPr>
              <p:cNvSpPr/>
              <p:nvPr/>
            </p:nvSpPr>
            <p:spPr>
              <a:xfrm>
                <a:off x="1606064" y="4002137"/>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5</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7" name="Rectangle 16">
                <a:extLst>
                  <a:ext uri="{FF2B5EF4-FFF2-40B4-BE49-F238E27FC236}">
                    <a16:creationId xmlns:a16="http://schemas.microsoft.com/office/drawing/2014/main" id="{7FAC421A-3C65-4B4A-A0D1-6FD47726D00D}"/>
                  </a:ext>
                </a:extLst>
              </p:cNvPr>
              <p:cNvSpPr/>
              <p:nvPr/>
            </p:nvSpPr>
            <p:spPr>
              <a:xfrm>
                <a:off x="1606064" y="3578585"/>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8" name="Rectangle 17">
                <a:extLst>
                  <a:ext uri="{FF2B5EF4-FFF2-40B4-BE49-F238E27FC236}">
                    <a16:creationId xmlns:a16="http://schemas.microsoft.com/office/drawing/2014/main" id="{313DB525-6E2B-4D3A-827D-268C0DA1ACD1}"/>
                  </a:ext>
                </a:extLst>
              </p:cNvPr>
              <p:cNvSpPr/>
              <p:nvPr/>
            </p:nvSpPr>
            <p:spPr>
              <a:xfrm>
                <a:off x="1606064" y="3155034"/>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7</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9" name="Rectangle 18">
                <a:extLst>
                  <a:ext uri="{FF2B5EF4-FFF2-40B4-BE49-F238E27FC236}">
                    <a16:creationId xmlns:a16="http://schemas.microsoft.com/office/drawing/2014/main" id="{FBE57337-0AF9-4748-9441-6AF45AC05517}"/>
                  </a:ext>
                </a:extLst>
              </p:cNvPr>
              <p:cNvSpPr/>
              <p:nvPr/>
            </p:nvSpPr>
            <p:spPr>
              <a:xfrm>
                <a:off x="1606064" y="2731482"/>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8</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0" name="Rectangle 19">
                <a:extLst>
                  <a:ext uri="{FF2B5EF4-FFF2-40B4-BE49-F238E27FC236}">
                    <a16:creationId xmlns:a16="http://schemas.microsoft.com/office/drawing/2014/main" id="{6D15DD25-807C-4CF1-96ED-F0DFEA99CD59}"/>
                  </a:ext>
                </a:extLst>
              </p:cNvPr>
              <p:cNvSpPr/>
              <p:nvPr/>
            </p:nvSpPr>
            <p:spPr>
              <a:xfrm>
                <a:off x="1606064" y="2307930"/>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Calibri"/>
                  </a:rPr>
                  <a:t>9</a:t>
                </a:r>
                <a:r>
                  <a:rPr kumimoji="0" lang="en-US" sz="105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1" name="Rectangle 20">
                <a:extLst>
                  <a:ext uri="{FF2B5EF4-FFF2-40B4-BE49-F238E27FC236}">
                    <a16:creationId xmlns:a16="http://schemas.microsoft.com/office/drawing/2014/main" id="{17DE2E0D-C8CF-4367-8EFA-805D1A07BDD6}"/>
                  </a:ext>
                </a:extLst>
              </p:cNvPr>
              <p:cNvSpPr/>
              <p:nvPr/>
            </p:nvSpPr>
            <p:spPr>
              <a:xfrm>
                <a:off x="1606062" y="1884378"/>
                <a:ext cx="565647" cy="25391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100%</a:t>
                </a:r>
              </a:p>
            </p:txBody>
          </p:sp>
        </p:grpSp>
        <p:sp>
          <p:nvSpPr>
            <p:cNvPr id="22" name="Rectangle 21">
              <a:extLst>
                <a:ext uri="{FF2B5EF4-FFF2-40B4-BE49-F238E27FC236}">
                  <a16:creationId xmlns:a16="http://schemas.microsoft.com/office/drawing/2014/main" id="{43F5C05C-3F3B-4F6E-AF4B-95F1245A9900}"/>
                </a:ext>
              </a:extLst>
            </p:cNvPr>
            <p:cNvSpPr/>
            <p:nvPr/>
          </p:nvSpPr>
          <p:spPr>
            <a:xfrm>
              <a:off x="2362140"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EGFR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Mutation</a:t>
              </a:r>
            </a:p>
          </p:txBody>
        </p:sp>
        <p:sp>
          <p:nvSpPr>
            <p:cNvPr id="27" name="Rectangle 26">
              <a:extLst>
                <a:ext uri="{FF2B5EF4-FFF2-40B4-BE49-F238E27FC236}">
                  <a16:creationId xmlns:a16="http://schemas.microsoft.com/office/drawing/2014/main" id="{C0FF19C8-218F-4CFF-A3FF-4D9A5C54F610}"/>
                </a:ext>
              </a:extLst>
            </p:cNvPr>
            <p:cNvSpPr/>
            <p:nvPr/>
          </p:nvSpPr>
          <p:spPr>
            <a:xfrm>
              <a:off x="3414087"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ALK</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Fusion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F847E726-36A3-4EB7-886E-E626152CF105}"/>
                </a:ext>
              </a:extLst>
            </p:cNvPr>
            <p:cNvSpPr/>
            <p:nvPr/>
          </p:nvSpPr>
          <p:spPr>
            <a:xfrm>
              <a:off x="4466034"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ROS1</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Fusion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1761D2C7-D5E0-405F-927A-96C23BB32DC8}"/>
                </a:ext>
              </a:extLst>
            </p:cNvPr>
            <p:cNvSpPr/>
            <p:nvPr/>
          </p:nvSpPr>
          <p:spPr>
            <a:xfrm>
              <a:off x="5517981"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BRAF</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V600E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A6C6FCE-310C-46FE-8FDB-A70DEE7E437B}"/>
                </a:ext>
              </a:extLst>
            </p:cNvPr>
            <p:cNvSpPr/>
            <p:nvPr/>
          </p:nvSpPr>
          <p:spPr>
            <a:xfrm>
              <a:off x="6569928"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RET</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Fusion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EB854178-8DF0-4646-BE0A-51A3BBC76857}"/>
                </a:ext>
              </a:extLst>
            </p:cNvPr>
            <p:cNvSpPr/>
            <p:nvPr/>
          </p:nvSpPr>
          <p:spPr>
            <a:xfrm>
              <a:off x="7621875"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MET</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Amplification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AE62ABBA-A239-43E1-928C-EF77403D01EA}"/>
                </a:ext>
              </a:extLst>
            </p:cNvPr>
            <p:cNvSpPr/>
            <p:nvPr/>
          </p:nvSpPr>
          <p:spPr>
            <a:xfrm>
              <a:off x="8673822"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MET</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Exon 14 skipping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D881D2AB-293E-4328-8F73-89BCF4F69560}"/>
                </a:ext>
              </a:extLst>
            </p:cNvPr>
            <p:cNvSpPr/>
            <p:nvPr/>
          </p:nvSpPr>
          <p:spPr>
            <a:xfrm>
              <a:off x="9725769"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ERBB2</a:t>
              </a:r>
            </a:p>
            <a:p>
              <a:pPr marL="0" marR="0" lvl="0" indent="0" algn="ctr" defTabSz="653110" rtl="0" eaLnBrk="1" fontAlgn="auto" latinLnBrk="0" hangingPunct="1">
                <a:lnSpc>
                  <a:spcPct val="90000"/>
                </a:lnSpc>
                <a:spcBef>
                  <a:spcPts val="0"/>
                </a:spcBef>
                <a:spcAft>
                  <a:spcPts val="0"/>
                </a:spcAft>
                <a:buClrTx/>
                <a:buSzTx/>
                <a:buFontTx/>
                <a:buNone/>
                <a:tabLst/>
                <a:defRPr/>
              </a:pPr>
              <a:r>
                <a:rPr lang="en-US" sz="1200" dirty="0">
                  <a:solidFill>
                    <a:prstClr val="black"/>
                  </a:solidFill>
                  <a:latin typeface="Calibri"/>
                </a:rPr>
                <a:t>Mutation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E383CC42-BB3A-4FCA-A7E2-296EE4447F74}"/>
                </a:ext>
              </a:extLst>
            </p:cNvPr>
            <p:cNvSpPr/>
            <p:nvPr/>
          </p:nvSpPr>
          <p:spPr>
            <a:xfrm>
              <a:off x="10777717" y="6363253"/>
              <a:ext cx="1280160" cy="424732"/>
            </a:xfrm>
            <a:prstGeom prst="rect">
              <a:avLst/>
            </a:prstGeom>
          </p:spPr>
          <p:txBody>
            <a:bodyPr wrap="square">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a:ea typeface="+mn-ea"/>
                  <a:cs typeface="+mn-cs"/>
                </a:rPr>
                <a:t>All 8 Guideline biomarkers</a:t>
              </a:r>
            </a:p>
          </p:txBody>
        </p:sp>
        <p:sp>
          <p:nvSpPr>
            <p:cNvPr id="56" name="Rectangle 55">
              <a:extLst>
                <a:ext uri="{FF2B5EF4-FFF2-40B4-BE49-F238E27FC236}">
                  <a16:creationId xmlns:a16="http://schemas.microsoft.com/office/drawing/2014/main" id="{4479A8E3-D8FB-4EE6-A610-3B3D160CBB0E}"/>
                </a:ext>
              </a:extLst>
            </p:cNvPr>
            <p:cNvSpPr>
              <a:spLocks/>
            </p:cNvSpPr>
            <p:nvPr/>
          </p:nvSpPr>
          <p:spPr>
            <a:xfrm>
              <a:off x="2756035" y="2444144"/>
              <a:ext cx="484632" cy="417594"/>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132D13C-8775-4648-B5E5-2CBC68780B4F}"/>
                </a:ext>
              </a:extLst>
            </p:cNvPr>
            <p:cNvSpPr/>
            <p:nvPr/>
          </p:nvSpPr>
          <p:spPr>
            <a:xfrm rot="16200000">
              <a:off x="2414184" y="4396209"/>
              <a:ext cx="3279966"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F4A91835-A4D0-45B2-BCCA-D93B4670B88A}"/>
                </a:ext>
              </a:extLst>
            </p:cNvPr>
            <p:cNvSpPr/>
            <p:nvPr/>
          </p:nvSpPr>
          <p:spPr>
            <a:xfrm rot="16200000">
              <a:off x="4004633" y="6085726"/>
              <a:ext cx="99069" cy="492370"/>
            </a:xfrm>
            <a:prstGeom prst="rect">
              <a:avLst/>
            </a:prstGeom>
            <a:solidFill>
              <a:srgbClr val="733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1BF41334-A36B-4F5C-AA77-8E103B7E2B6A}"/>
                </a:ext>
              </a:extLst>
            </p:cNvPr>
            <p:cNvSpPr>
              <a:spLocks/>
            </p:cNvSpPr>
            <p:nvPr/>
          </p:nvSpPr>
          <p:spPr>
            <a:xfrm>
              <a:off x="3811851" y="2518888"/>
              <a:ext cx="477727" cy="483522"/>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155B12EB-F794-47C2-97A4-486A2E891D97}"/>
                </a:ext>
              </a:extLst>
            </p:cNvPr>
            <p:cNvSpPr/>
            <p:nvPr/>
          </p:nvSpPr>
          <p:spPr>
            <a:xfrm rot="16200000">
              <a:off x="3923013" y="4938239"/>
              <a:ext cx="2360130"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27B43C-87AC-4E5A-9B37-386BEA01357B}"/>
                </a:ext>
              </a:extLst>
            </p:cNvPr>
            <p:cNvSpPr>
              <a:spLocks/>
            </p:cNvSpPr>
            <p:nvPr/>
          </p:nvSpPr>
          <p:spPr>
            <a:xfrm>
              <a:off x="4856893" y="3532128"/>
              <a:ext cx="484632" cy="483522"/>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6AC2735-9C1E-4A1A-8CCE-6CFC18DF2586}"/>
                </a:ext>
              </a:extLst>
            </p:cNvPr>
            <p:cNvSpPr/>
            <p:nvPr/>
          </p:nvSpPr>
          <p:spPr>
            <a:xfrm rot="16200000">
              <a:off x="5480010" y="5450443"/>
              <a:ext cx="1358302"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195BD0F-3920-4816-BA13-C13238E56564}"/>
                </a:ext>
              </a:extLst>
            </p:cNvPr>
            <p:cNvSpPr>
              <a:spLocks/>
            </p:cNvSpPr>
            <p:nvPr/>
          </p:nvSpPr>
          <p:spPr>
            <a:xfrm>
              <a:off x="5912976" y="4724399"/>
              <a:ext cx="484632" cy="284441"/>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34A546A-71DA-458F-9E5F-B6A1A010F199}"/>
                </a:ext>
              </a:extLst>
            </p:cNvPr>
            <p:cNvSpPr/>
            <p:nvPr/>
          </p:nvSpPr>
          <p:spPr>
            <a:xfrm rot="16200000">
              <a:off x="6729624" y="5658385"/>
              <a:ext cx="919837"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5D3B44B8-0F6C-496E-9430-EC3E5CEE85D5}"/>
                </a:ext>
              </a:extLst>
            </p:cNvPr>
            <p:cNvSpPr>
              <a:spLocks/>
            </p:cNvSpPr>
            <p:nvPr/>
          </p:nvSpPr>
          <p:spPr>
            <a:xfrm>
              <a:off x="6943357" y="5329161"/>
              <a:ext cx="484632" cy="226787"/>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835E7C2-1725-4197-9520-32F3A87443EC}"/>
                </a:ext>
              </a:extLst>
            </p:cNvPr>
            <p:cNvSpPr/>
            <p:nvPr/>
          </p:nvSpPr>
          <p:spPr>
            <a:xfrm rot="16200000">
              <a:off x="7847364" y="5708163"/>
              <a:ext cx="820284"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31C84159-CED1-4B65-9A93-895DF4E91094}"/>
                </a:ext>
              </a:extLst>
            </p:cNvPr>
            <p:cNvSpPr>
              <a:spLocks/>
            </p:cNvSpPr>
            <p:nvPr/>
          </p:nvSpPr>
          <p:spPr>
            <a:xfrm>
              <a:off x="8011320" y="5196409"/>
              <a:ext cx="484632" cy="347817"/>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3E0D1E75-A1BE-4EF3-AA40-3D10ACC077A2}"/>
                </a:ext>
              </a:extLst>
            </p:cNvPr>
            <p:cNvSpPr/>
            <p:nvPr/>
          </p:nvSpPr>
          <p:spPr>
            <a:xfrm rot="16200000">
              <a:off x="8919941" y="5711461"/>
              <a:ext cx="803397"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176920F0-6474-4CA3-B1DE-684EFE794CA9}"/>
                </a:ext>
              </a:extLst>
            </p:cNvPr>
            <p:cNvSpPr>
              <a:spLocks/>
            </p:cNvSpPr>
            <p:nvPr/>
          </p:nvSpPr>
          <p:spPr>
            <a:xfrm>
              <a:off x="9075454" y="5319317"/>
              <a:ext cx="484632" cy="243210"/>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BDA7B7E-5EAC-4B6B-951B-D0F9E7C72E71}"/>
                </a:ext>
              </a:extLst>
            </p:cNvPr>
            <p:cNvSpPr/>
            <p:nvPr/>
          </p:nvSpPr>
          <p:spPr>
            <a:xfrm rot="16200000">
              <a:off x="9893123" y="5672770"/>
              <a:ext cx="924982"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8CCC9F5-7D5F-4E30-AFC1-7E6B9238F0FF}"/>
                </a:ext>
              </a:extLst>
            </p:cNvPr>
            <p:cNvSpPr>
              <a:spLocks/>
            </p:cNvSpPr>
            <p:nvPr/>
          </p:nvSpPr>
          <p:spPr>
            <a:xfrm>
              <a:off x="10109428" y="5439507"/>
              <a:ext cx="484632" cy="180290"/>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45A3684-AF48-4A31-8AC1-BC7A432E5067}"/>
                </a:ext>
              </a:extLst>
            </p:cNvPr>
            <p:cNvSpPr/>
            <p:nvPr/>
          </p:nvSpPr>
          <p:spPr>
            <a:xfrm rot="16200000">
              <a:off x="11237264" y="5785314"/>
              <a:ext cx="361065" cy="492370"/>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6E9A2F3-666F-434E-8A4F-94F38EDCB5BE}"/>
                </a:ext>
              </a:extLst>
            </p:cNvPr>
            <p:cNvSpPr>
              <a:spLocks/>
            </p:cNvSpPr>
            <p:nvPr/>
          </p:nvSpPr>
          <p:spPr>
            <a:xfrm>
              <a:off x="11171611" y="5698568"/>
              <a:ext cx="484632" cy="169412"/>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BF804BB9-3CD6-4E27-BA46-34DD86282C60}"/>
              </a:ext>
            </a:extLst>
          </p:cNvPr>
          <p:cNvGrpSpPr/>
          <p:nvPr/>
        </p:nvGrpSpPr>
        <p:grpSpPr>
          <a:xfrm>
            <a:off x="12225330" y="4626033"/>
            <a:ext cx="2158886" cy="935128"/>
            <a:chOff x="12385734" y="5622475"/>
            <a:chExt cx="2855075" cy="935128"/>
          </a:xfrm>
        </p:grpSpPr>
        <p:grpSp>
          <p:nvGrpSpPr>
            <p:cNvPr id="3" name="Group 2">
              <a:extLst>
                <a:ext uri="{FF2B5EF4-FFF2-40B4-BE49-F238E27FC236}">
                  <a16:creationId xmlns:a16="http://schemas.microsoft.com/office/drawing/2014/main" id="{3D7EB59F-1E6A-4CD7-94CB-1C2ED2650015}"/>
                </a:ext>
              </a:extLst>
            </p:cNvPr>
            <p:cNvGrpSpPr/>
            <p:nvPr/>
          </p:nvGrpSpPr>
          <p:grpSpPr>
            <a:xfrm>
              <a:off x="12386936" y="5622475"/>
              <a:ext cx="2336588" cy="258532"/>
              <a:chOff x="10582243" y="2657743"/>
              <a:chExt cx="2336588" cy="258532"/>
            </a:xfrm>
          </p:grpSpPr>
          <p:sp>
            <p:nvSpPr>
              <p:cNvPr id="76" name="Rectangle 75">
                <a:extLst>
                  <a:ext uri="{FF2B5EF4-FFF2-40B4-BE49-F238E27FC236}">
                    <a16:creationId xmlns:a16="http://schemas.microsoft.com/office/drawing/2014/main" id="{3A87763A-D601-45B4-B8DA-D212CB6BF9DA}"/>
                  </a:ext>
                </a:extLst>
              </p:cNvPr>
              <p:cNvSpPr/>
              <p:nvPr/>
            </p:nvSpPr>
            <p:spPr>
              <a:xfrm rot="16200000">
                <a:off x="10582931" y="2683055"/>
                <a:ext cx="206533" cy="207909"/>
              </a:xfrm>
              <a:prstGeom prst="rect">
                <a:avLst/>
              </a:prstGeom>
              <a:solidFill>
                <a:srgbClr val="733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9021958-90A7-42BC-BCD4-B67B1DF8C06F}"/>
                  </a:ext>
                </a:extLst>
              </p:cNvPr>
              <p:cNvSpPr/>
              <p:nvPr/>
            </p:nvSpPr>
            <p:spPr>
              <a:xfrm>
                <a:off x="10777717" y="2657743"/>
                <a:ext cx="2141114" cy="258532"/>
              </a:xfrm>
              <a:prstGeom prst="rect">
                <a:avLst/>
              </a:prstGeom>
            </p:spPr>
            <p:txBody>
              <a:bodyPr wrap="square" anchor="ctr">
                <a:spAutoFit/>
              </a:bodyPr>
              <a:lstStyle/>
              <a:p>
                <a:pPr marL="0" marR="0" lvl="0" indent="0" defTabSz="653110" rtl="0" eaLnBrk="1" fontAlgn="auto" latinLnBrk="0" hangingPunct="1">
                  <a:lnSpc>
                    <a:spcPct val="9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a:ea typeface="+mn-ea"/>
                    <a:cs typeface="+mn-cs"/>
                  </a:rPr>
                  <a:t>Positive</a:t>
                </a:r>
              </a:p>
            </p:txBody>
          </p:sp>
        </p:grpSp>
        <p:grpSp>
          <p:nvGrpSpPr>
            <p:cNvPr id="82" name="Group 81">
              <a:extLst>
                <a:ext uri="{FF2B5EF4-FFF2-40B4-BE49-F238E27FC236}">
                  <a16:creationId xmlns:a16="http://schemas.microsoft.com/office/drawing/2014/main" id="{A255D277-1EB5-45A4-B8DF-A37C2E0496EA}"/>
                </a:ext>
              </a:extLst>
            </p:cNvPr>
            <p:cNvGrpSpPr/>
            <p:nvPr/>
          </p:nvGrpSpPr>
          <p:grpSpPr>
            <a:xfrm>
              <a:off x="12385734" y="5960773"/>
              <a:ext cx="2363881" cy="258532"/>
              <a:chOff x="10581041" y="3043815"/>
              <a:chExt cx="2363881" cy="258532"/>
            </a:xfrm>
          </p:grpSpPr>
          <p:sp>
            <p:nvSpPr>
              <p:cNvPr id="77" name="Rectangle 76">
                <a:extLst>
                  <a:ext uri="{FF2B5EF4-FFF2-40B4-BE49-F238E27FC236}">
                    <a16:creationId xmlns:a16="http://schemas.microsoft.com/office/drawing/2014/main" id="{6D0AB290-B44F-4D60-A0D1-C0A6706C3EA5}"/>
                  </a:ext>
                </a:extLst>
              </p:cNvPr>
              <p:cNvSpPr/>
              <p:nvPr/>
            </p:nvSpPr>
            <p:spPr>
              <a:xfrm rot="16200000">
                <a:off x="10581041" y="3067925"/>
                <a:ext cx="210312" cy="210312"/>
              </a:xfrm>
              <a:prstGeom prst="rect">
                <a:avLst/>
              </a:prstGeom>
              <a:solidFill>
                <a:srgbClr val="B37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EE21FCC-81DC-4685-9FA5-2411BB7FE2B2}"/>
                  </a:ext>
                </a:extLst>
              </p:cNvPr>
              <p:cNvSpPr/>
              <p:nvPr/>
            </p:nvSpPr>
            <p:spPr>
              <a:xfrm>
                <a:off x="10803808" y="3043815"/>
                <a:ext cx="2141114" cy="258532"/>
              </a:xfrm>
              <a:prstGeom prst="rect">
                <a:avLst/>
              </a:prstGeom>
            </p:spPr>
            <p:txBody>
              <a:bodyPr wrap="square" anchor="ctr">
                <a:spAutoFit/>
              </a:bodyPr>
              <a:lstStyle/>
              <a:p>
                <a:pPr marL="0" marR="0" lvl="0" indent="0" defTabSz="653110" rtl="0" eaLnBrk="1" fontAlgn="auto" latinLnBrk="0" hangingPunct="1">
                  <a:lnSpc>
                    <a:spcPct val="9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a:ea typeface="+mn-ea"/>
                    <a:cs typeface="+mn-cs"/>
                  </a:rPr>
                  <a:t>Negative</a:t>
                </a:r>
              </a:p>
            </p:txBody>
          </p:sp>
        </p:grpSp>
        <p:grpSp>
          <p:nvGrpSpPr>
            <p:cNvPr id="83" name="Group 82">
              <a:extLst>
                <a:ext uri="{FF2B5EF4-FFF2-40B4-BE49-F238E27FC236}">
                  <a16:creationId xmlns:a16="http://schemas.microsoft.com/office/drawing/2014/main" id="{4BA91570-23F1-4525-A6F3-33701E81BE53}"/>
                </a:ext>
              </a:extLst>
            </p:cNvPr>
            <p:cNvGrpSpPr/>
            <p:nvPr/>
          </p:nvGrpSpPr>
          <p:grpSpPr>
            <a:xfrm>
              <a:off x="12385734" y="6299071"/>
              <a:ext cx="2855075" cy="258532"/>
              <a:chOff x="10581041" y="3334339"/>
              <a:chExt cx="2855075" cy="258532"/>
            </a:xfrm>
          </p:grpSpPr>
          <p:sp>
            <p:nvSpPr>
              <p:cNvPr id="78" name="Rectangle 77">
                <a:extLst>
                  <a:ext uri="{FF2B5EF4-FFF2-40B4-BE49-F238E27FC236}">
                    <a16:creationId xmlns:a16="http://schemas.microsoft.com/office/drawing/2014/main" id="{626CFF39-1A2B-4659-A4E2-400933597026}"/>
                  </a:ext>
                </a:extLst>
              </p:cNvPr>
              <p:cNvSpPr>
                <a:spLocks/>
              </p:cNvSpPr>
              <p:nvPr/>
            </p:nvSpPr>
            <p:spPr>
              <a:xfrm>
                <a:off x="10581041" y="3358449"/>
                <a:ext cx="210312" cy="210312"/>
              </a:xfrm>
              <a:prstGeom prst="rect">
                <a:avLst/>
              </a:prstGeom>
              <a:solidFill>
                <a:srgbClr val="E1C7EB"/>
              </a:solidFill>
              <a:ln>
                <a:solidFill>
                  <a:srgbClr val="E1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5657BAE-9588-4E6B-A9A3-2F98C3A37CE8}"/>
                  </a:ext>
                </a:extLst>
              </p:cNvPr>
              <p:cNvSpPr/>
              <p:nvPr/>
            </p:nvSpPr>
            <p:spPr>
              <a:xfrm>
                <a:off x="10777717" y="3334339"/>
                <a:ext cx="2658399" cy="258532"/>
              </a:xfrm>
              <a:prstGeom prst="rect">
                <a:avLst/>
              </a:prstGeom>
            </p:spPr>
            <p:txBody>
              <a:bodyPr wrap="square" anchor="ctr">
                <a:spAutoFit/>
              </a:bodyPr>
              <a:lstStyle/>
              <a:p>
                <a:pPr marL="0" marR="0" lvl="0" indent="0" defTabSz="653110" rtl="0" eaLnBrk="1" fontAlgn="auto" latinLnBrk="0" hangingPunct="1">
                  <a:lnSpc>
                    <a:spcPct val="9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a:ea typeface="+mn-ea"/>
                    <a:cs typeface="+mn-cs"/>
                  </a:rPr>
                  <a:t>Quantity Not Sufficient (QNS)</a:t>
                </a:r>
              </a:p>
            </p:txBody>
          </p:sp>
        </p:grpSp>
      </p:grpSp>
      <p:sp>
        <p:nvSpPr>
          <p:cNvPr id="87" name="Rectangle 86">
            <a:extLst>
              <a:ext uri="{FF2B5EF4-FFF2-40B4-BE49-F238E27FC236}">
                <a16:creationId xmlns:a16="http://schemas.microsoft.com/office/drawing/2014/main" id="{584EE08A-676E-4957-B600-5F2EB84A8F3C}"/>
              </a:ext>
            </a:extLst>
          </p:cNvPr>
          <p:cNvSpPr/>
          <p:nvPr/>
        </p:nvSpPr>
        <p:spPr>
          <a:xfrm rot="16200000">
            <a:off x="9277591" y="5881280"/>
            <a:ext cx="88097" cy="492370"/>
          </a:xfrm>
          <a:prstGeom prst="rect">
            <a:avLst/>
          </a:prstGeom>
          <a:solidFill>
            <a:srgbClr val="733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6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BFD8-5DF5-41D1-A494-C33FA05FBD38}"/>
              </a:ext>
            </a:extLst>
          </p:cNvPr>
          <p:cNvSpPr>
            <a:spLocks noGrp="1"/>
          </p:cNvSpPr>
          <p:nvPr>
            <p:ph type="ctrTitle"/>
          </p:nvPr>
        </p:nvSpPr>
        <p:spPr>
          <a:xfrm>
            <a:off x="1263521" y="0"/>
            <a:ext cx="12079301" cy="1595121"/>
          </a:xfrm>
        </p:spPr>
        <p:txBody>
          <a:bodyPr>
            <a:normAutofit/>
          </a:bodyPr>
          <a:lstStyle/>
          <a:p>
            <a:r>
              <a:rPr lang="en-US" sz="4800" b="1" dirty="0"/>
              <a:t>Special Thanks!</a:t>
            </a:r>
          </a:p>
        </p:txBody>
      </p:sp>
      <p:sp>
        <p:nvSpPr>
          <p:cNvPr id="6" name="TextBox 5">
            <a:extLst>
              <a:ext uri="{FF2B5EF4-FFF2-40B4-BE49-F238E27FC236}">
                <a16:creationId xmlns:a16="http://schemas.microsoft.com/office/drawing/2014/main" id="{3581B8CC-4B5A-4BD4-9205-D5DB3922892C}"/>
              </a:ext>
            </a:extLst>
          </p:cNvPr>
          <p:cNvSpPr txBox="1"/>
          <p:nvPr/>
        </p:nvSpPr>
        <p:spPr>
          <a:xfrm>
            <a:off x="3681143" y="3286283"/>
            <a:ext cx="3634057" cy="830997"/>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2160"/>
              </a:spcAft>
              <a:buClr>
                <a:srgbClr val="41AD48"/>
              </a:buClr>
              <a:buSzTx/>
              <a:buFontTx/>
              <a:buNone/>
              <a:tabLst/>
              <a:defRPr/>
            </a:pPr>
            <a:r>
              <a:rPr kumimoji="0" lang="en-US" sz="4800" b="1" i="0" u="none" strike="noStrike" kern="1200" cap="none" spc="0" normalizeH="0" baseline="0" noProof="0" dirty="0">
                <a:ln>
                  <a:noFill/>
                </a:ln>
                <a:solidFill>
                  <a:srgbClr val="B0D236"/>
                </a:solidFill>
                <a:effectLst/>
                <a:uLnTx/>
                <a:uFillTx/>
                <a:latin typeface="Calibri" charset="0"/>
                <a:ea typeface="+mn-ea"/>
                <a:cs typeface="+mn-cs"/>
              </a:rPr>
              <a:t>Presented by</a:t>
            </a:r>
          </a:p>
        </p:txBody>
      </p:sp>
      <p:sp>
        <p:nvSpPr>
          <p:cNvPr id="7" name="Subtitle 2">
            <a:extLst>
              <a:ext uri="{FF2B5EF4-FFF2-40B4-BE49-F238E27FC236}">
                <a16:creationId xmlns:a16="http://schemas.microsoft.com/office/drawing/2014/main" id="{8D6A7803-603B-445E-9E58-3079C37110D2}"/>
              </a:ext>
            </a:extLst>
          </p:cNvPr>
          <p:cNvSpPr>
            <a:spLocks noGrp="1"/>
          </p:cNvSpPr>
          <p:nvPr>
            <p:ph type="subTitle" idx="1"/>
          </p:nvPr>
        </p:nvSpPr>
        <p:spPr>
          <a:xfrm>
            <a:off x="2428192" y="5900776"/>
            <a:ext cx="9774015" cy="807129"/>
          </a:xfrm>
        </p:spPr>
        <p:txBody>
          <a:bodyPr>
            <a:noAutofit/>
          </a:bodyPr>
          <a:lstStyle/>
          <a:p>
            <a:pPr>
              <a:lnSpc>
                <a:spcPct val="90000"/>
              </a:lnSpc>
            </a:pPr>
            <a:r>
              <a:rPr lang="en-US" sz="4000" b="1" dirty="0">
                <a:solidFill>
                  <a:srgbClr val="73348D"/>
                </a:solidFill>
                <a:ea typeface="+mn-ea"/>
                <a:cs typeface="+mn-cs"/>
              </a:rPr>
              <a:t>Supported by an independent </a:t>
            </a:r>
          </a:p>
          <a:p>
            <a:pPr>
              <a:lnSpc>
                <a:spcPct val="90000"/>
              </a:lnSpc>
            </a:pPr>
            <a:r>
              <a:rPr lang="en-US" sz="4000" b="1" dirty="0">
                <a:solidFill>
                  <a:srgbClr val="73348D"/>
                </a:solidFill>
                <a:ea typeface="+mn-ea"/>
                <a:cs typeface="+mn-cs"/>
              </a:rPr>
              <a:t>educational grant from AstraZeneca.</a:t>
            </a:r>
          </a:p>
        </p:txBody>
      </p:sp>
      <p:pic>
        <p:nvPicPr>
          <p:cNvPr id="8" name="Picture 7">
            <a:extLst>
              <a:ext uri="{FF2B5EF4-FFF2-40B4-BE49-F238E27FC236}">
                <a16:creationId xmlns:a16="http://schemas.microsoft.com/office/drawing/2014/main" id="{830A1C92-994D-4E0B-A56B-2C6B4ACB2B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79274" y="2671379"/>
            <a:ext cx="4887008" cy="2170746"/>
          </a:xfrm>
          <a:prstGeom prst="rect">
            <a:avLst/>
          </a:prstGeom>
        </p:spPr>
      </p:pic>
    </p:spTree>
    <p:extLst>
      <p:ext uri="{BB962C8B-B14F-4D97-AF65-F5344CB8AC3E}">
        <p14:creationId xmlns:p14="http://schemas.microsoft.com/office/powerpoint/2010/main" val="207150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3679CE-5DC5-4699-AE45-0386CACB2DCB}"/>
              </a:ext>
            </a:extLst>
          </p:cNvPr>
          <p:cNvSpPr>
            <a:spLocks noGrp="1"/>
          </p:cNvSpPr>
          <p:nvPr>
            <p:ph idx="1"/>
          </p:nvPr>
        </p:nvSpPr>
        <p:spPr>
          <a:xfrm>
            <a:off x="731520" y="1814733"/>
            <a:ext cx="13167360" cy="5431156"/>
          </a:xfrm>
        </p:spPr>
        <p:txBody>
          <a:bodyPr>
            <a:normAutofit/>
          </a:bodyPr>
          <a:lstStyle/>
          <a:p>
            <a:r>
              <a:rPr lang="en-US" dirty="0">
                <a:solidFill>
                  <a:schemeClr val="tx1"/>
                </a:solidFill>
              </a:rPr>
              <a:t>Results:</a:t>
            </a:r>
          </a:p>
          <a:p>
            <a:pPr lvl="1"/>
            <a:r>
              <a:rPr lang="en-US" dirty="0" err="1">
                <a:solidFill>
                  <a:schemeClr val="tx1"/>
                </a:solidFill>
              </a:rPr>
              <a:t>cfDNA</a:t>
            </a:r>
            <a:r>
              <a:rPr lang="en-US" dirty="0">
                <a:solidFill>
                  <a:schemeClr val="tx1"/>
                </a:solidFill>
              </a:rPr>
              <a:t> detected &gt;90% of guideline recommended biomarkers that have FDA approved treatments, which is a rate similar to tissue testing (</a:t>
            </a:r>
            <a:r>
              <a:rPr lang="en-US" i="1" dirty="0">
                <a:solidFill>
                  <a:schemeClr val="tx1"/>
                </a:solidFill>
              </a:rPr>
              <a:t>P</a:t>
            </a:r>
            <a:r>
              <a:rPr lang="en-US" dirty="0">
                <a:solidFill>
                  <a:schemeClr val="tx1"/>
                </a:solidFill>
              </a:rPr>
              <a:t>&lt;0.0001)</a:t>
            </a:r>
          </a:p>
          <a:p>
            <a:pPr lvl="2"/>
            <a:r>
              <a:rPr lang="en-US" dirty="0">
                <a:solidFill>
                  <a:schemeClr val="tx1"/>
                </a:solidFill>
              </a:rPr>
              <a:t>In the cohort looking at detection of the eight guideline-recommended biomarkers by tissue vs. </a:t>
            </a:r>
            <a:r>
              <a:rPr lang="en-US" dirty="0" err="1">
                <a:solidFill>
                  <a:schemeClr val="tx1"/>
                </a:solidFill>
              </a:rPr>
              <a:t>cfDNA</a:t>
            </a:r>
            <a:r>
              <a:rPr lang="en-US" dirty="0">
                <a:solidFill>
                  <a:schemeClr val="tx1"/>
                </a:solidFill>
              </a:rPr>
              <a:t> testing first: 67% of patients with a guideline-recommended biomarker would have been detected with 33% of patients identified on reflex </a:t>
            </a:r>
            <a:r>
              <a:rPr lang="en-US" dirty="0" err="1">
                <a:solidFill>
                  <a:schemeClr val="tx1"/>
                </a:solidFill>
              </a:rPr>
              <a:t>cfDNA</a:t>
            </a:r>
            <a:r>
              <a:rPr lang="en-US" dirty="0">
                <a:solidFill>
                  <a:schemeClr val="tx1"/>
                </a:solidFill>
              </a:rPr>
              <a:t> testing. If </a:t>
            </a:r>
            <a:r>
              <a:rPr lang="en-US" dirty="0" err="1">
                <a:solidFill>
                  <a:schemeClr val="tx1"/>
                </a:solidFill>
              </a:rPr>
              <a:t>cfDNA</a:t>
            </a:r>
            <a:r>
              <a:rPr lang="en-US" dirty="0">
                <a:solidFill>
                  <a:schemeClr val="tx1"/>
                </a:solidFill>
              </a:rPr>
              <a:t> was the first genomic testing modality, significantly more patients would be identified (87% detected with 13% identified on reflex tissue genotyping (</a:t>
            </a:r>
            <a:r>
              <a:rPr lang="en-US" i="1" dirty="0">
                <a:solidFill>
                  <a:schemeClr val="tx1"/>
                </a:solidFill>
              </a:rPr>
              <a:t>P</a:t>
            </a:r>
            <a:r>
              <a:rPr lang="en-US" dirty="0">
                <a:solidFill>
                  <a:schemeClr val="tx1"/>
                </a:solidFill>
              </a:rPr>
              <a:t>&lt;0.0001)</a:t>
            </a:r>
          </a:p>
          <a:p>
            <a:endParaRPr lang="en-US" dirty="0">
              <a:solidFill>
                <a:schemeClr val="tx1"/>
              </a:solidFill>
            </a:endParaRPr>
          </a:p>
        </p:txBody>
      </p:sp>
      <p:sp>
        <p:nvSpPr>
          <p:cNvPr id="4" name="Rectangle 3">
            <a:extLst>
              <a:ext uri="{FF2B5EF4-FFF2-40B4-BE49-F238E27FC236}">
                <a16:creationId xmlns:a16="http://schemas.microsoft.com/office/drawing/2014/main" id="{65A4FACC-B4F1-4465-BEBF-3BE441EED4D1}"/>
              </a:ext>
            </a:extLst>
          </p:cNvPr>
          <p:cNvSpPr/>
          <p:nvPr/>
        </p:nvSpPr>
        <p:spPr>
          <a:xfrm>
            <a:off x="2153726" y="7863955"/>
            <a:ext cx="12458433"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Leighl</a:t>
            </a:r>
            <a:r>
              <a:rPr kumimoji="0" lang="en-US" sz="1600" b="0" i="0" u="none" strike="noStrike" kern="1200" cap="none" spc="0" normalizeH="0" baseline="0" noProof="0" dirty="0">
                <a:ln>
                  <a:noFill/>
                </a:ln>
                <a:solidFill>
                  <a:prstClr val="black"/>
                </a:solidFill>
                <a:effectLst/>
                <a:uLnTx/>
                <a:uFillTx/>
                <a:latin typeface="Calibri"/>
                <a:ea typeface="+mn-ea"/>
                <a:cs typeface="+mn-cs"/>
              </a:rPr>
              <a:t> NB,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Clin Cancer Res.</a:t>
            </a:r>
            <a:r>
              <a:rPr kumimoji="0" lang="en-US" sz="1600" b="0" i="0" u="none" strike="noStrike" kern="1200" cap="none" spc="0" normalizeH="0" baseline="0" noProof="0" dirty="0">
                <a:ln>
                  <a:noFill/>
                </a:ln>
                <a:solidFill>
                  <a:prstClr val="black"/>
                </a:solidFill>
                <a:effectLst/>
                <a:uLnTx/>
                <a:uFillTx/>
                <a:latin typeface="Calibri"/>
                <a:ea typeface="+mn-ea"/>
                <a:cs typeface="+mn-cs"/>
              </a:rPr>
              <a:t> 2019.</a:t>
            </a:r>
          </a:p>
        </p:txBody>
      </p:sp>
      <p:sp>
        <p:nvSpPr>
          <p:cNvPr id="8" name="Title 2">
            <a:extLst>
              <a:ext uri="{FF2B5EF4-FFF2-40B4-BE49-F238E27FC236}">
                <a16:creationId xmlns:a16="http://schemas.microsoft.com/office/drawing/2014/main" id="{5625DC91-C767-4319-AAF0-77199345BF89}"/>
              </a:ext>
            </a:extLst>
          </p:cNvPr>
          <p:cNvSpPr>
            <a:spLocks noGrp="1"/>
          </p:cNvSpPr>
          <p:nvPr>
            <p:ph type="ctrTitle"/>
          </p:nvPr>
        </p:nvSpPr>
        <p:spPr>
          <a:xfrm>
            <a:off x="731522" y="32540"/>
            <a:ext cx="13167360" cy="1533213"/>
          </a:xfrm>
        </p:spPr>
        <p:txBody>
          <a:bodyPr vert="horz" lIns="91440" tIns="45720" rIns="91440" bIns="45720" rtlCol="0" anchor="ctr">
            <a:normAutofit/>
          </a:bodyPr>
          <a:lstStyle/>
          <a:p>
            <a:pPr>
              <a:lnSpc>
                <a:spcPct val="90000"/>
              </a:lnSpc>
            </a:pPr>
            <a:r>
              <a:rPr lang="en-US" sz="4800" b="1" dirty="0">
                <a:solidFill>
                  <a:prstClr val="white"/>
                </a:solidFill>
              </a:rPr>
              <a:t>NILE Study </a:t>
            </a:r>
            <a:br>
              <a:rPr lang="en-US" sz="4800" b="1" dirty="0">
                <a:solidFill>
                  <a:prstClr val="white"/>
                </a:solidFill>
              </a:rPr>
            </a:br>
            <a:r>
              <a:rPr lang="en-US" sz="4800" b="1" dirty="0">
                <a:solidFill>
                  <a:prstClr val="white"/>
                </a:solidFill>
              </a:rPr>
              <a:t>(</a:t>
            </a:r>
            <a:r>
              <a:rPr lang="en-US" sz="4800" b="1" u="sng" dirty="0">
                <a:solidFill>
                  <a:prstClr val="white"/>
                </a:solidFill>
              </a:rPr>
              <a:t>N</a:t>
            </a:r>
            <a:r>
              <a:rPr lang="en-US" sz="4800" b="1" dirty="0">
                <a:solidFill>
                  <a:prstClr val="white"/>
                </a:solidFill>
              </a:rPr>
              <a:t>on-invasive versus </a:t>
            </a:r>
            <a:r>
              <a:rPr lang="en-US" sz="4800" b="1" u="sng" dirty="0">
                <a:solidFill>
                  <a:prstClr val="white"/>
                </a:solidFill>
              </a:rPr>
              <a:t>I</a:t>
            </a:r>
            <a:r>
              <a:rPr lang="en-US" sz="4800" b="1" dirty="0">
                <a:solidFill>
                  <a:prstClr val="white"/>
                </a:solidFill>
              </a:rPr>
              <a:t>nvasive </a:t>
            </a:r>
            <a:r>
              <a:rPr lang="en-US" sz="4800" b="1" u="sng" dirty="0">
                <a:solidFill>
                  <a:prstClr val="white"/>
                </a:solidFill>
              </a:rPr>
              <a:t>L</a:t>
            </a:r>
            <a:r>
              <a:rPr lang="en-US" sz="4800" b="1" dirty="0">
                <a:solidFill>
                  <a:prstClr val="white"/>
                </a:solidFill>
              </a:rPr>
              <a:t>ung </a:t>
            </a:r>
            <a:r>
              <a:rPr lang="en-US" sz="4800" b="1" u="sng" dirty="0">
                <a:solidFill>
                  <a:prstClr val="white"/>
                </a:solidFill>
              </a:rPr>
              <a:t>E</a:t>
            </a:r>
            <a:r>
              <a:rPr lang="en-US" sz="4800" b="1" dirty="0">
                <a:solidFill>
                  <a:prstClr val="white"/>
                </a:solidFill>
              </a:rPr>
              <a:t>valuation)</a:t>
            </a:r>
          </a:p>
        </p:txBody>
      </p:sp>
      <p:grpSp>
        <p:nvGrpSpPr>
          <p:cNvPr id="5" name="Group 4">
            <a:extLst>
              <a:ext uri="{FF2B5EF4-FFF2-40B4-BE49-F238E27FC236}">
                <a16:creationId xmlns:a16="http://schemas.microsoft.com/office/drawing/2014/main" id="{FD289241-0AD8-4280-954D-B18C5F84CAEF}"/>
              </a:ext>
            </a:extLst>
          </p:cNvPr>
          <p:cNvGrpSpPr/>
          <p:nvPr/>
        </p:nvGrpSpPr>
        <p:grpSpPr>
          <a:xfrm>
            <a:off x="6172565" y="7674907"/>
            <a:ext cx="3484436" cy="338554"/>
            <a:chOff x="9189081" y="5189019"/>
            <a:chExt cx="3484436" cy="338554"/>
          </a:xfrm>
        </p:grpSpPr>
        <p:sp>
          <p:nvSpPr>
            <p:cNvPr id="18" name="Rectangle 17">
              <a:extLst>
                <a:ext uri="{FF2B5EF4-FFF2-40B4-BE49-F238E27FC236}">
                  <a16:creationId xmlns:a16="http://schemas.microsoft.com/office/drawing/2014/main" id="{2388363E-F533-4A4D-AD83-FD9DA078F2BE}"/>
                </a:ext>
              </a:extLst>
            </p:cNvPr>
            <p:cNvSpPr/>
            <p:nvPr/>
          </p:nvSpPr>
          <p:spPr>
            <a:xfrm>
              <a:off x="9189081" y="5263262"/>
              <a:ext cx="225706" cy="190069"/>
            </a:xfrm>
            <a:prstGeom prst="rect">
              <a:avLst/>
            </a:prstGeom>
            <a:solidFill>
              <a:srgbClr val="73348D"/>
            </a:solidFill>
            <a:ln>
              <a:solidFill>
                <a:srgbClr val="7334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28A13B-04E2-47FC-8581-84AB5965920E}"/>
                </a:ext>
              </a:extLst>
            </p:cNvPr>
            <p:cNvSpPr/>
            <p:nvPr/>
          </p:nvSpPr>
          <p:spPr>
            <a:xfrm>
              <a:off x="9414787" y="5189019"/>
              <a:ext cx="1903402" cy="338554"/>
            </a:xfrm>
            <a:prstGeom prst="rect">
              <a:avLst/>
            </a:prstGeom>
          </p:spPr>
          <p:txBody>
            <a:bodyPr wrap="square">
              <a:spAutoFit/>
            </a:bodyPr>
            <a:lstStyle/>
            <a:p>
              <a:pPr marL="0" marR="0" lvl="0" indent="0"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Detected</a:t>
              </a:r>
            </a:p>
          </p:txBody>
        </p:sp>
        <p:sp>
          <p:nvSpPr>
            <p:cNvPr id="20" name="Rectangle 19">
              <a:extLst>
                <a:ext uri="{FF2B5EF4-FFF2-40B4-BE49-F238E27FC236}">
                  <a16:creationId xmlns:a16="http://schemas.microsoft.com/office/drawing/2014/main" id="{5BCDAC98-1CD9-4866-9CBD-3008CB1D00AD}"/>
                </a:ext>
              </a:extLst>
            </p:cNvPr>
            <p:cNvSpPr/>
            <p:nvPr/>
          </p:nvSpPr>
          <p:spPr>
            <a:xfrm>
              <a:off x="10537063" y="5265990"/>
              <a:ext cx="225706" cy="184612"/>
            </a:xfrm>
            <a:prstGeom prst="rect">
              <a:avLst/>
            </a:prstGeom>
            <a:solidFill>
              <a:srgbClr val="F7971C"/>
            </a:solidFill>
            <a:ln>
              <a:solidFill>
                <a:srgbClr val="F797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102210-43F5-4FD6-8BA3-33341CC40352}"/>
                </a:ext>
              </a:extLst>
            </p:cNvPr>
            <p:cNvSpPr/>
            <p:nvPr/>
          </p:nvSpPr>
          <p:spPr>
            <a:xfrm>
              <a:off x="10770115" y="5189019"/>
              <a:ext cx="1903402" cy="338554"/>
            </a:xfrm>
            <a:prstGeom prst="rect">
              <a:avLst/>
            </a:prstGeom>
          </p:spPr>
          <p:txBody>
            <a:bodyPr wrap="square">
              <a:spAutoFit/>
            </a:bodyPr>
            <a:lstStyle/>
            <a:p>
              <a:pPr marL="0" marR="0" lvl="0" indent="0"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Incremental add</a:t>
              </a:r>
            </a:p>
          </p:txBody>
        </p:sp>
      </p:grpSp>
      <p:sp>
        <p:nvSpPr>
          <p:cNvPr id="3" name="Rectangle 2">
            <a:extLst>
              <a:ext uri="{FF2B5EF4-FFF2-40B4-BE49-F238E27FC236}">
                <a16:creationId xmlns:a16="http://schemas.microsoft.com/office/drawing/2014/main" id="{FDB45EF9-5392-4741-A775-326779D130CB}"/>
              </a:ext>
            </a:extLst>
          </p:cNvPr>
          <p:cNvSpPr/>
          <p:nvPr/>
        </p:nvSpPr>
        <p:spPr>
          <a:xfrm>
            <a:off x="4390037" y="5981955"/>
            <a:ext cx="4226425" cy="492370"/>
          </a:xfrm>
          <a:prstGeom prst="rect">
            <a:avLst/>
          </a:prstGeom>
          <a:solidFill>
            <a:srgbClr val="7334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6A4735-2844-4019-A2EE-B05BB505991C}"/>
              </a:ext>
            </a:extLst>
          </p:cNvPr>
          <p:cNvSpPr/>
          <p:nvPr/>
        </p:nvSpPr>
        <p:spPr>
          <a:xfrm>
            <a:off x="4390037" y="6648264"/>
            <a:ext cx="5502600" cy="492370"/>
          </a:xfrm>
          <a:prstGeom prst="rect">
            <a:avLst/>
          </a:prstGeom>
          <a:solidFill>
            <a:srgbClr val="7334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94D364-ED1E-4C29-B5D5-A86EE30BA6C8}"/>
              </a:ext>
            </a:extLst>
          </p:cNvPr>
          <p:cNvSpPr/>
          <p:nvPr/>
        </p:nvSpPr>
        <p:spPr>
          <a:xfrm>
            <a:off x="8616462" y="5981955"/>
            <a:ext cx="2111071" cy="492370"/>
          </a:xfrm>
          <a:prstGeom prst="rect">
            <a:avLst/>
          </a:prstGeom>
          <a:solidFill>
            <a:srgbClr val="F7971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3EA45F-ECEA-4AA4-87A0-A2335A6FBF4B}"/>
              </a:ext>
            </a:extLst>
          </p:cNvPr>
          <p:cNvSpPr/>
          <p:nvPr/>
        </p:nvSpPr>
        <p:spPr>
          <a:xfrm>
            <a:off x="9892637" y="6648264"/>
            <a:ext cx="834896" cy="492370"/>
          </a:xfrm>
          <a:prstGeom prst="rect">
            <a:avLst/>
          </a:prstGeom>
          <a:solidFill>
            <a:srgbClr val="F7971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86BFF5-C2DE-4CCE-A030-11AAFE1CBC87}"/>
              </a:ext>
            </a:extLst>
          </p:cNvPr>
          <p:cNvSpPr/>
          <p:nvPr/>
        </p:nvSpPr>
        <p:spPr>
          <a:xfrm>
            <a:off x="4390037" y="5397725"/>
            <a:ext cx="6345932" cy="584775"/>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Detection of the eight guideline-recommended biomarkers by </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tissue versus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cfDNA</a:t>
            </a:r>
            <a:r>
              <a:rPr kumimoji="0" lang="en-US" sz="1600" b="0" i="0" u="none" strike="noStrike" kern="1200" cap="none" spc="0" normalizeH="0" baseline="0" noProof="0" dirty="0">
                <a:ln>
                  <a:noFill/>
                </a:ln>
                <a:solidFill>
                  <a:prstClr val="black"/>
                </a:solidFill>
                <a:effectLst/>
                <a:uLnTx/>
                <a:uFillTx/>
                <a:latin typeface="Calibri"/>
                <a:ea typeface="+mn-ea"/>
                <a:cs typeface="+mn-cs"/>
              </a:rPr>
              <a:t> first</a:t>
            </a:r>
          </a:p>
        </p:txBody>
      </p:sp>
      <p:sp>
        <p:nvSpPr>
          <p:cNvPr id="13" name="Rectangle 12">
            <a:extLst>
              <a:ext uri="{FF2B5EF4-FFF2-40B4-BE49-F238E27FC236}">
                <a16:creationId xmlns:a16="http://schemas.microsoft.com/office/drawing/2014/main" id="{02436ABC-284E-4AB6-86D3-0608CDC1B3A7}"/>
              </a:ext>
            </a:extLst>
          </p:cNvPr>
          <p:cNvSpPr/>
          <p:nvPr/>
        </p:nvSpPr>
        <p:spPr>
          <a:xfrm>
            <a:off x="2527790" y="6725172"/>
            <a:ext cx="1903402"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cfDNA</a:t>
            </a:r>
            <a:r>
              <a:rPr kumimoji="0" lang="en-US" sz="1600" b="0" i="0" u="none" strike="noStrike" kern="1200" cap="none" spc="0" normalizeH="0" baseline="0" noProof="0" dirty="0">
                <a:ln>
                  <a:noFill/>
                </a:ln>
                <a:solidFill>
                  <a:prstClr val="black"/>
                </a:solidFill>
                <a:effectLst/>
                <a:uLnTx/>
                <a:uFillTx/>
                <a:latin typeface="Calibri"/>
                <a:ea typeface="+mn-ea"/>
                <a:cs typeface="+mn-cs"/>
              </a:rPr>
              <a:t> First</a:t>
            </a:r>
          </a:p>
        </p:txBody>
      </p:sp>
      <p:sp>
        <p:nvSpPr>
          <p:cNvPr id="14" name="Rectangle 13">
            <a:extLst>
              <a:ext uri="{FF2B5EF4-FFF2-40B4-BE49-F238E27FC236}">
                <a16:creationId xmlns:a16="http://schemas.microsoft.com/office/drawing/2014/main" id="{55D7DF96-DDD7-45D9-8422-C0C94BDFB3BE}"/>
              </a:ext>
            </a:extLst>
          </p:cNvPr>
          <p:cNvSpPr/>
          <p:nvPr/>
        </p:nvSpPr>
        <p:spPr>
          <a:xfrm>
            <a:off x="5551548" y="6058863"/>
            <a:ext cx="1903402"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67%</a:t>
            </a:r>
          </a:p>
        </p:txBody>
      </p:sp>
      <p:sp>
        <p:nvSpPr>
          <p:cNvPr id="15" name="Rectangle 14">
            <a:extLst>
              <a:ext uri="{FF2B5EF4-FFF2-40B4-BE49-F238E27FC236}">
                <a16:creationId xmlns:a16="http://schemas.microsoft.com/office/drawing/2014/main" id="{D686E43D-AC13-44D4-AA6F-7A2DA29A7334}"/>
              </a:ext>
            </a:extLst>
          </p:cNvPr>
          <p:cNvSpPr/>
          <p:nvPr/>
        </p:nvSpPr>
        <p:spPr>
          <a:xfrm>
            <a:off x="6189636" y="6725172"/>
            <a:ext cx="1903402"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alibri"/>
              </a:rPr>
              <a:t>8</a:t>
            </a:r>
            <a:r>
              <a:rPr kumimoji="0" lang="en-US" sz="1600" b="1" i="0" u="none" strike="noStrike" kern="1200" cap="none" spc="0" normalizeH="0" baseline="0" noProof="0" dirty="0">
                <a:ln>
                  <a:noFill/>
                </a:ln>
                <a:solidFill>
                  <a:schemeClr val="bg1"/>
                </a:solidFill>
                <a:effectLst/>
                <a:uLnTx/>
                <a:uFillTx/>
                <a:latin typeface="Calibri"/>
                <a:ea typeface="+mn-ea"/>
                <a:cs typeface="+mn-cs"/>
              </a:rPr>
              <a:t>7%</a:t>
            </a:r>
          </a:p>
        </p:txBody>
      </p:sp>
      <p:sp>
        <p:nvSpPr>
          <p:cNvPr id="16" name="Rectangle 15">
            <a:extLst>
              <a:ext uri="{FF2B5EF4-FFF2-40B4-BE49-F238E27FC236}">
                <a16:creationId xmlns:a16="http://schemas.microsoft.com/office/drawing/2014/main" id="{825F6B8B-E0F4-427A-9B12-8087488266C9}"/>
              </a:ext>
            </a:extLst>
          </p:cNvPr>
          <p:cNvSpPr/>
          <p:nvPr/>
        </p:nvSpPr>
        <p:spPr>
          <a:xfrm>
            <a:off x="9819954" y="6725172"/>
            <a:ext cx="980262"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alibri"/>
              </a:rPr>
              <a:t>13</a:t>
            </a:r>
            <a:r>
              <a:rPr kumimoji="0" lang="en-US" sz="1600" b="1" i="0" u="none" strike="noStrike" kern="1200" cap="none" spc="0" normalizeH="0" baseline="0" noProof="0" dirty="0">
                <a:ln>
                  <a:noFill/>
                </a:ln>
                <a:solidFill>
                  <a:schemeClr val="bg1"/>
                </a:solidFill>
                <a:effectLst/>
                <a:uLnTx/>
                <a:uFillTx/>
                <a:latin typeface="Calibri"/>
                <a:ea typeface="+mn-ea"/>
                <a:cs typeface="+mn-cs"/>
              </a:rPr>
              <a:t>%</a:t>
            </a:r>
          </a:p>
        </p:txBody>
      </p:sp>
      <p:sp>
        <p:nvSpPr>
          <p:cNvPr id="17" name="Rectangle 16">
            <a:extLst>
              <a:ext uri="{FF2B5EF4-FFF2-40B4-BE49-F238E27FC236}">
                <a16:creationId xmlns:a16="http://schemas.microsoft.com/office/drawing/2014/main" id="{14554F48-080A-4582-9D30-89B4A0DD845A}"/>
              </a:ext>
            </a:extLst>
          </p:cNvPr>
          <p:cNvSpPr/>
          <p:nvPr/>
        </p:nvSpPr>
        <p:spPr>
          <a:xfrm>
            <a:off x="9258066" y="6053687"/>
            <a:ext cx="827862" cy="348906"/>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mn-cs"/>
              </a:rPr>
              <a:t>33%</a:t>
            </a:r>
          </a:p>
        </p:txBody>
      </p:sp>
      <p:sp>
        <p:nvSpPr>
          <p:cNvPr id="22" name="Rectangle 21">
            <a:extLst>
              <a:ext uri="{FF2B5EF4-FFF2-40B4-BE49-F238E27FC236}">
                <a16:creationId xmlns:a16="http://schemas.microsoft.com/office/drawing/2014/main" id="{BBCFCABE-604D-4EE2-B179-64A43742C508}"/>
              </a:ext>
            </a:extLst>
          </p:cNvPr>
          <p:cNvSpPr/>
          <p:nvPr/>
        </p:nvSpPr>
        <p:spPr>
          <a:xfrm>
            <a:off x="2527790" y="6058863"/>
            <a:ext cx="1903402" cy="338554"/>
          </a:xfrm>
          <a:prstGeom prst="rect">
            <a:avLst/>
          </a:prstGeom>
        </p:spPr>
        <p:txBody>
          <a:bodyPr wrap="square">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Tissue First</a:t>
            </a:r>
          </a:p>
        </p:txBody>
      </p:sp>
      <p:grpSp>
        <p:nvGrpSpPr>
          <p:cNvPr id="6" name="Group 5">
            <a:extLst>
              <a:ext uri="{FF2B5EF4-FFF2-40B4-BE49-F238E27FC236}">
                <a16:creationId xmlns:a16="http://schemas.microsoft.com/office/drawing/2014/main" id="{F1AE1002-B933-47DD-916F-D6612AB88294}"/>
              </a:ext>
            </a:extLst>
          </p:cNvPr>
          <p:cNvGrpSpPr/>
          <p:nvPr/>
        </p:nvGrpSpPr>
        <p:grpSpPr>
          <a:xfrm>
            <a:off x="4076908" y="7198448"/>
            <a:ext cx="6972141" cy="338554"/>
            <a:chOff x="2781763" y="7686281"/>
            <a:chExt cx="6972141" cy="338554"/>
          </a:xfrm>
        </p:grpSpPr>
        <p:sp>
          <p:nvSpPr>
            <p:cNvPr id="23" name="Rectangle 22">
              <a:extLst>
                <a:ext uri="{FF2B5EF4-FFF2-40B4-BE49-F238E27FC236}">
                  <a16:creationId xmlns:a16="http://schemas.microsoft.com/office/drawing/2014/main" id="{4093BA08-3410-47D4-AF97-37319EE886A2}"/>
                </a:ext>
              </a:extLst>
            </p:cNvPr>
            <p:cNvSpPr/>
            <p:nvPr/>
          </p:nvSpPr>
          <p:spPr>
            <a:xfrm>
              <a:off x="278176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4" name="Rectangle 23">
              <a:extLst>
                <a:ext uri="{FF2B5EF4-FFF2-40B4-BE49-F238E27FC236}">
                  <a16:creationId xmlns:a16="http://schemas.microsoft.com/office/drawing/2014/main" id="{FAD1E131-150A-4198-9D99-7C68A5B89700}"/>
                </a:ext>
              </a:extLst>
            </p:cNvPr>
            <p:cNvSpPr/>
            <p:nvPr/>
          </p:nvSpPr>
          <p:spPr>
            <a:xfrm>
              <a:off x="341492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5" name="Rectangle 24">
              <a:extLst>
                <a:ext uri="{FF2B5EF4-FFF2-40B4-BE49-F238E27FC236}">
                  <a16:creationId xmlns:a16="http://schemas.microsoft.com/office/drawing/2014/main" id="{EF69A219-F252-4312-B7CD-AF69873DBD6E}"/>
                </a:ext>
              </a:extLst>
            </p:cNvPr>
            <p:cNvSpPr/>
            <p:nvPr/>
          </p:nvSpPr>
          <p:spPr>
            <a:xfrm>
              <a:off x="404808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26" name="Rectangle 25">
              <a:extLst>
                <a:ext uri="{FF2B5EF4-FFF2-40B4-BE49-F238E27FC236}">
                  <a16:creationId xmlns:a16="http://schemas.microsoft.com/office/drawing/2014/main" id="{96B27FCC-5CF9-42D9-8BBC-9DC26990CBC7}"/>
                </a:ext>
              </a:extLst>
            </p:cNvPr>
            <p:cNvSpPr/>
            <p:nvPr/>
          </p:nvSpPr>
          <p:spPr>
            <a:xfrm>
              <a:off x="468124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7" name="Rectangle 26">
              <a:extLst>
                <a:ext uri="{FF2B5EF4-FFF2-40B4-BE49-F238E27FC236}">
                  <a16:creationId xmlns:a16="http://schemas.microsoft.com/office/drawing/2014/main" id="{E208FF97-A537-412B-B1E0-70FCEF66E1CA}"/>
                </a:ext>
              </a:extLst>
            </p:cNvPr>
            <p:cNvSpPr/>
            <p:nvPr/>
          </p:nvSpPr>
          <p:spPr>
            <a:xfrm>
              <a:off x="531440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4</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8" name="Rectangle 27">
              <a:extLst>
                <a:ext uri="{FF2B5EF4-FFF2-40B4-BE49-F238E27FC236}">
                  <a16:creationId xmlns:a16="http://schemas.microsoft.com/office/drawing/2014/main" id="{C8ADD47A-328A-4208-91BD-866780A5443C}"/>
                </a:ext>
              </a:extLst>
            </p:cNvPr>
            <p:cNvSpPr/>
            <p:nvPr/>
          </p:nvSpPr>
          <p:spPr>
            <a:xfrm>
              <a:off x="594756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9" name="Rectangle 28">
              <a:extLst>
                <a:ext uri="{FF2B5EF4-FFF2-40B4-BE49-F238E27FC236}">
                  <a16:creationId xmlns:a16="http://schemas.microsoft.com/office/drawing/2014/main" id="{AC0F3859-A9CD-49F7-8EFA-97D30BA835DA}"/>
                </a:ext>
              </a:extLst>
            </p:cNvPr>
            <p:cNvSpPr/>
            <p:nvPr/>
          </p:nvSpPr>
          <p:spPr>
            <a:xfrm>
              <a:off x="658072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0" name="Rectangle 29">
              <a:extLst>
                <a:ext uri="{FF2B5EF4-FFF2-40B4-BE49-F238E27FC236}">
                  <a16:creationId xmlns:a16="http://schemas.microsoft.com/office/drawing/2014/main" id="{B90D94A8-87A5-4F37-A133-8295480E0DAA}"/>
                </a:ext>
              </a:extLst>
            </p:cNvPr>
            <p:cNvSpPr/>
            <p:nvPr/>
          </p:nvSpPr>
          <p:spPr>
            <a:xfrm>
              <a:off x="721388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7</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1" name="Rectangle 30">
              <a:extLst>
                <a:ext uri="{FF2B5EF4-FFF2-40B4-BE49-F238E27FC236}">
                  <a16:creationId xmlns:a16="http://schemas.microsoft.com/office/drawing/2014/main" id="{442A73ED-3109-4F8C-8696-5013CF88D215}"/>
                </a:ext>
              </a:extLst>
            </p:cNvPr>
            <p:cNvSpPr/>
            <p:nvPr/>
          </p:nvSpPr>
          <p:spPr>
            <a:xfrm>
              <a:off x="784704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8</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2" name="Rectangle 31">
              <a:extLst>
                <a:ext uri="{FF2B5EF4-FFF2-40B4-BE49-F238E27FC236}">
                  <a16:creationId xmlns:a16="http://schemas.microsoft.com/office/drawing/2014/main" id="{93F54CCC-F7D5-45AE-AD55-7C61B101E068}"/>
                </a:ext>
              </a:extLst>
            </p:cNvPr>
            <p:cNvSpPr/>
            <p:nvPr/>
          </p:nvSpPr>
          <p:spPr>
            <a:xfrm>
              <a:off x="8480203"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9</a:t>
              </a:r>
              <a:r>
                <a:rPr kumimoji="0" lang="en-US"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3" name="Rectangle 32">
              <a:extLst>
                <a:ext uri="{FF2B5EF4-FFF2-40B4-BE49-F238E27FC236}">
                  <a16:creationId xmlns:a16="http://schemas.microsoft.com/office/drawing/2014/main" id="{426CAB48-148A-4A3F-91E2-D388D75700FA}"/>
                </a:ext>
              </a:extLst>
            </p:cNvPr>
            <p:cNvSpPr/>
            <p:nvPr/>
          </p:nvSpPr>
          <p:spPr>
            <a:xfrm>
              <a:off x="9113364" y="7686281"/>
              <a:ext cx="640540" cy="338554"/>
            </a:xfrm>
            <a:prstGeom prst="rect">
              <a:avLst/>
            </a:prstGeom>
          </p:spPr>
          <p:txBody>
            <a:bodyPr wrap="square">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100%</a:t>
              </a:r>
            </a:p>
          </p:txBody>
        </p:sp>
      </p:grpSp>
    </p:spTree>
    <p:extLst>
      <p:ext uri="{BB962C8B-B14F-4D97-AF65-F5344CB8AC3E}">
        <p14:creationId xmlns:p14="http://schemas.microsoft.com/office/powerpoint/2010/main" val="186157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7F6CC-BEA5-334C-834A-DC969651BBA8}"/>
              </a:ext>
            </a:extLst>
          </p:cNvPr>
          <p:cNvSpPr>
            <a:spLocks noGrp="1"/>
          </p:cNvSpPr>
          <p:nvPr>
            <p:ph idx="1"/>
          </p:nvPr>
        </p:nvSpPr>
        <p:spPr>
          <a:xfrm>
            <a:off x="534368" y="1972492"/>
            <a:ext cx="6780831" cy="5431156"/>
          </a:xfrm>
        </p:spPr>
        <p:txBody>
          <a:bodyPr>
            <a:normAutofit lnSpcReduction="10000"/>
          </a:bodyPr>
          <a:lstStyle/>
          <a:p>
            <a:pPr marL="91440" indent="0">
              <a:lnSpc>
                <a:spcPct val="90000"/>
              </a:lnSpc>
              <a:spcBef>
                <a:spcPts val="0"/>
              </a:spcBef>
              <a:spcAft>
                <a:spcPts val="600"/>
              </a:spcAft>
              <a:buClr>
                <a:srgbClr val="F7971C"/>
              </a:buClr>
              <a:buNone/>
            </a:pPr>
            <a:r>
              <a:rPr lang="en-US" b="1" i="1" dirty="0">
                <a:solidFill>
                  <a:schemeClr val="tx1"/>
                </a:solidFill>
              </a:rPr>
              <a:t>When Should Liquid Biopsies Be Used?</a:t>
            </a:r>
          </a:p>
          <a:p>
            <a:pPr marL="91440" indent="0">
              <a:lnSpc>
                <a:spcPct val="90000"/>
              </a:lnSpc>
              <a:spcBef>
                <a:spcPts val="0"/>
              </a:spcBef>
              <a:spcAft>
                <a:spcPts val="600"/>
              </a:spcAft>
              <a:buClr>
                <a:srgbClr val="F7971C"/>
              </a:buClr>
              <a:buNone/>
            </a:pPr>
            <a:endParaRPr lang="en-US" u="sng" dirty="0">
              <a:solidFill>
                <a:schemeClr val="tx1"/>
              </a:solidFill>
            </a:endParaRPr>
          </a:p>
          <a:p>
            <a:pPr marL="365760" indent="-274320">
              <a:lnSpc>
                <a:spcPct val="90000"/>
              </a:lnSpc>
              <a:spcBef>
                <a:spcPts val="0"/>
              </a:spcBef>
              <a:spcAft>
                <a:spcPts val="600"/>
              </a:spcAft>
              <a:buClr>
                <a:srgbClr val="F7971C"/>
              </a:buClr>
            </a:pPr>
            <a:r>
              <a:rPr lang="en-US" dirty="0">
                <a:solidFill>
                  <a:schemeClr val="tx1"/>
                </a:solidFill>
              </a:rPr>
              <a:t>If tissue is insufficient for molecular testing at diagnosis</a:t>
            </a:r>
          </a:p>
          <a:p>
            <a:pPr marL="365760" indent="-274320">
              <a:lnSpc>
                <a:spcPct val="90000"/>
              </a:lnSpc>
              <a:spcBef>
                <a:spcPts val="0"/>
              </a:spcBef>
              <a:spcAft>
                <a:spcPts val="600"/>
              </a:spcAft>
              <a:buClr>
                <a:srgbClr val="F7971C"/>
              </a:buClr>
            </a:pPr>
            <a:endParaRPr lang="en-US" dirty="0">
              <a:solidFill>
                <a:schemeClr val="tx1"/>
              </a:solidFill>
            </a:endParaRPr>
          </a:p>
          <a:p>
            <a:pPr marL="365760" indent="-274320">
              <a:lnSpc>
                <a:spcPct val="90000"/>
              </a:lnSpc>
              <a:spcBef>
                <a:spcPts val="0"/>
              </a:spcBef>
              <a:spcAft>
                <a:spcPts val="600"/>
              </a:spcAft>
              <a:buClr>
                <a:srgbClr val="F7971C"/>
              </a:buClr>
            </a:pPr>
            <a:r>
              <a:rPr lang="en-US" dirty="0">
                <a:solidFill>
                  <a:schemeClr val="tx1"/>
                </a:solidFill>
              </a:rPr>
              <a:t>Liquid biopsies are increasingly used instead of a tissue biopsy at the time of acquired resistance</a:t>
            </a:r>
          </a:p>
          <a:p>
            <a:pPr marL="365760" indent="-274320">
              <a:lnSpc>
                <a:spcPct val="90000"/>
              </a:lnSpc>
              <a:spcBef>
                <a:spcPts val="0"/>
              </a:spcBef>
              <a:spcAft>
                <a:spcPts val="600"/>
              </a:spcAft>
              <a:buClr>
                <a:srgbClr val="F7971C"/>
              </a:buClr>
            </a:pPr>
            <a:endParaRPr lang="en-US" dirty="0">
              <a:solidFill>
                <a:schemeClr val="tx1"/>
              </a:solidFill>
            </a:endParaRPr>
          </a:p>
          <a:p>
            <a:pPr marL="365760" indent="-274320">
              <a:lnSpc>
                <a:spcPct val="90000"/>
              </a:lnSpc>
              <a:spcBef>
                <a:spcPts val="0"/>
              </a:spcBef>
              <a:spcAft>
                <a:spcPts val="600"/>
              </a:spcAft>
              <a:buClr>
                <a:srgbClr val="F7971C"/>
              </a:buClr>
            </a:pPr>
            <a:r>
              <a:rPr lang="en-US" dirty="0">
                <a:solidFill>
                  <a:schemeClr val="tx1"/>
                </a:solidFill>
              </a:rPr>
              <a:t>In patients who are not eligible for tissue biopsy</a:t>
            </a:r>
          </a:p>
          <a:p>
            <a:endParaRPr lang="en-US" dirty="0">
              <a:solidFill>
                <a:schemeClr val="tx1"/>
              </a:solidFill>
            </a:endParaRPr>
          </a:p>
        </p:txBody>
      </p:sp>
      <p:sp>
        <p:nvSpPr>
          <p:cNvPr id="5" name="Title 1">
            <a:extLst>
              <a:ext uri="{FF2B5EF4-FFF2-40B4-BE49-F238E27FC236}">
                <a16:creationId xmlns:a16="http://schemas.microsoft.com/office/drawing/2014/main" id="{746D5E31-9996-2E4E-B337-30A302430FE7}"/>
              </a:ext>
            </a:extLst>
          </p:cNvPr>
          <p:cNvSpPr txBox="1">
            <a:spLocks/>
          </p:cNvSpPr>
          <p:nvPr/>
        </p:nvSpPr>
        <p:spPr>
          <a:xfrm>
            <a:off x="0" y="37071"/>
            <a:ext cx="14630400" cy="15703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charset="0"/>
                <a:cs typeface="Calibri" charset="0"/>
              </a:rPr>
              <a:t>Role of Liquid Biopsies in Biomarker Testing</a:t>
            </a:r>
          </a:p>
        </p:txBody>
      </p:sp>
      <p:sp>
        <p:nvSpPr>
          <p:cNvPr id="8" name="Content Placeholder 1">
            <a:extLst>
              <a:ext uri="{FF2B5EF4-FFF2-40B4-BE49-F238E27FC236}">
                <a16:creationId xmlns:a16="http://schemas.microsoft.com/office/drawing/2014/main" id="{78213ED3-4AD9-754D-ABA4-60EADB847D1D}"/>
              </a:ext>
            </a:extLst>
          </p:cNvPr>
          <p:cNvSpPr txBox="1">
            <a:spLocks/>
          </p:cNvSpPr>
          <p:nvPr/>
        </p:nvSpPr>
        <p:spPr>
          <a:xfrm>
            <a:off x="7615645" y="1972492"/>
            <a:ext cx="6165669" cy="579990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rgbClr val="B0D236"/>
              </a:buClr>
              <a:buFont typeface="Arial"/>
              <a:buChar char="•"/>
              <a:defRPr sz="3200" kern="1200">
                <a:solidFill>
                  <a:srgbClr val="73348D"/>
                </a:solidFill>
                <a:latin typeface="Calibri" charset="0"/>
                <a:ea typeface="Calibri" charset="0"/>
                <a:cs typeface="Calibri" charset="0"/>
              </a:defRPr>
            </a:lvl1pPr>
            <a:lvl2pPr marL="742950" indent="-285750" algn="l" defTabSz="457200" rtl="0" eaLnBrk="1" latinLnBrk="0" hangingPunct="1">
              <a:spcBef>
                <a:spcPct val="20000"/>
              </a:spcBef>
              <a:buClr>
                <a:srgbClr val="B0D236"/>
              </a:buClr>
              <a:buFont typeface="Arial"/>
              <a:buChar char="–"/>
              <a:defRPr sz="2800" kern="1200">
                <a:solidFill>
                  <a:srgbClr val="73348D"/>
                </a:solidFill>
                <a:latin typeface="Calibri" charset="0"/>
                <a:ea typeface="Calibri" charset="0"/>
                <a:cs typeface="Calibri" charset="0"/>
              </a:defRPr>
            </a:lvl2pPr>
            <a:lvl3pPr marL="1143000" indent="-228600" algn="l" defTabSz="457200" rtl="0" eaLnBrk="1" latinLnBrk="0" hangingPunct="1">
              <a:spcBef>
                <a:spcPct val="20000"/>
              </a:spcBef>
              <a:buClr>
                <a:srgbClr val="B0D236"/>
              </a:buClr>
              <a:buFont typeface="Arial"/>
              <a:buChar char="•"/>
              <a:defRPr sz="2400" kern="1200">
                <a:solidFill>
                  <a:srgbClr val="73348D"/>
                </a:solidFill>
                <a:latin typeface="Calibri" charset="0"/>
                <a:ea typeface="Calibri" charset="0"/>
                <a:cs typeface="Calibri" charset="0"/>
              </a:defRPr>
            </a:lvl3pPr>
            <a:lvl4pPr marL="1600200" indent="-228600" algn="l" defTabSz="457200" rtl="0" eaLnBrk="1" latinLnBrk="0" hangingPunct="1">
              <a:spcBef>
                <a:spcPct val="20000"/>
              </a:spcBef>
              <a:buClr>
                <a:srgbClr val="B0D236"/>
              </a:buClr>
              <a:buFont typeface="Arial"/>
              <a:buChar char="–"/>
              <a:defRPr sz="2000" kern="1200">
                <a:solidFill>
                  <a:srgbClr val="73348D"/>
                </a:solidFill>
                <a:latin typeface="Calibri" charset="0"/>
                <a:ea typeface="Calibri" charset="0"/>
                <a:cs typeface="Calibri" charset="0"/>
              </a:defRPr>
            </a:lvl4pPr>
            <a:lvl5pPr marL="2057400" indent="-228600" algn="l" defTabSz="457200" rtl="0" eaLnBrk="1" latinLnBrk="0" hangingPunct="1">
              <a:spcBef>
                <a:spcPct val="20000"/>
              </a:spcBef>
              <a:buClr>
                <a:srgbClr val="B0D236"/>
              </a:buClr>
              <a:buFont typeface="Arial"/>
              <a:buChar char="»"/>
              <a:defRPr sz="2000" kern="1200">
                <a:solidFill>
                  <a:srgbClr val="73348D"/>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457200" rtl="0" eaLnBrk="1" fontAlgn="auto" latinLnBrk="0" hangingPunct="1">
              <a:lnSpc>
                <a:spcPct val="90000"/>
              </a:lnSpc>
              <a:spcBef>
                <a:spcPts val="0"/>
              </a:spcBef>
              <a:spcAft>
                <a:spcPts val="600"/>
              </a:spcAft>
              <a:buClr>
                <a:srgbClr val="F7971C"/>
              </a:buClr>
              <a:buSzTx/>
              <a:buFont typeface="Arial"/>
              <a:buNone/>
              <a:tabLst/>
              <a:defRPr/>
            </a:pPr>
            <a:r>
              <a:rPr kumimoji="0" lang="en-US" sz="3800" b="1" i="1" u="none" strike="noStrike" kern="1200" cap="none" spc="0" normalizeH="0" baseline="0" noProof="0" dirty="0">
                <a:ln>
                  <a:noFill/>
                </a:ln>
                <a:solidFill>
                  <a:prstClr val="black"/>
                </a:solidFill>
                <a:effectLst/>
                <a:uLnTx/>
                <a:uFillTx/>
                <a:latin typeface="Calibri" charset="0"/>
                <a:cs typeface="Calibri" charset="0"/>
              </a:rPr>
              <a:t>Limitations of Liquid Biopsies:</a:t>
            </a:r>
          </a:p>
          <a:p>
            <a:pPr marL="91440" marR="0" lvl="0" indent="0" algn="l" defTabSz="457200" rtl="0" eaLnBrk="1" fontAlgn="auto" latinLnBrk="0" hangingPunct="1">
              <a:lnSpc>
                <a:spcPct val="90000"/>
              </a:lnSpc>
              <a:spcBef>
                <a:spcPts val="0"/>
              </a:spcBef>
              <a:spcAft>
                <a:spcPts val="600"/>
              </a:spcAft>
              <a:buClr>
                <a:srgbClr val="F7971C"/>
              </a:buClr>
              <a:buSzTx/>
              <a:buFont typeface="Arial"/>
              <a:buNone/>
              <a:tabLst/>
              <a:defRPr/>
            </a:pPr>
            <a:endParaRPr kumimoji="0" lang="en-US" sz="3200" b="0" i="0" u="none" strike="noStrike" kern="1200" cap="none" spc="0" normalizeH="0" baseline="0" noProof="0" dirty="0">
              <a:ln>
                <a:noFill/>
              </a:ln>
              <a:solidFill>
                <a:prstClr val="black"/>
              </a:solidFill>
              <a:effectLst/>
              <a:uLnTx/>
              <a:uFillTx/>
              <a:latin typeface="Calibri" charset="0"/>
              <a:cs typeface="Calibri" charset="0"/>
            </a:endParaRPr>
          </a:p>
          <a:p>
            <a:pPr marL="365760" marR="0" lvl="0" indent="-274320" algn="l" defTabSz="457200" rtl="0" eaLnBrk="1" fontAlgn="auto" latinLnBrk="0" hangingPunct="1">
              <a:lnSpc>
                <a:spcPct val="110000"/>
              </a:lnSpc>
              <a:spcBef>
                <a:spcPts val="0"/>
              </a:spcBef>
              <a:spcAft>
                <a:spcPts val="600"/>
              </a:spcAft>
              <a:buClr>
                <a:srgbClr val="F7971C"/>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charset="0"/>
                <a:cs typeface="Calibri" charset="0"/>
              </a:rPr>
              <a:t>Liquid biopsies cannot be used to make a cancer diagnosis</a:t>
            </a:r>
          </a:p>
          <a:p>
            <a:pPr marL="365760" marR="0" lvl="0" indent="-274320" algn="l" defTabSz="457200" rtl="0" eaLnBrk="1" fontAlgn="auto" latinLnBrk="0" hangingPunct="1">
              <a:lnSpc>
                <a:spcPct val="110000"/>
              </a:lnSpc>
              <a:spcBef>
                <a:spcPts val="0"/>
              </a:spcBef>
              <a:spcAft>
                <a:spcPts val="600"/>
              </a:spcAft>
              <a:buClr>
                <a:srgbClr val="F7971C"/>
              </a:buClr>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charset="0"/>
              <a:cs typeface="Calibri" charset="0"/>
            </a:endParaRPr>
          </a:p>
          <a:p>
            <a:pPr marL="365760" marR="0" lvl="0" indent="-274320" algn="l" defTabSz="457200" rtl="0" eaLnBrk="1" fontAlgn="auto" latinLnBrk="0" hangingPunct="1">
              <a:lnSpc>
                <a:spcPct val="110000"/>
              </a:lnSpc>
              <a:spcBef>
                <a:spcPts val="0"/>
              </a:spcBef>
              <a:spcAft>
                <a:spcPts val="600"/>
              </a:spcAft>
              <a:buClr>
                <a:srgbClr val="F7971C"/>
              </a:buClr>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charset="0"/>
                <a:cs typeface="Calibri" charset="0"/>
              </a:rPr>
              <a:t>They cannot be used to:</a:t>
            </a:r>
          </a:p>
          <a:p>
            <a:pPr marL="765810" marR="0" lvl="1" indent="-274320" algn="l" defTabSz="457200" rtl="0" eaLnBrk="1" fontAlgn="auto" latinLnBrk="0" hangingPunct="1">
              <a:lnSpc>
                <a:spcPct val="110000"/>
              </a:lnSpc>
              <a:spcBef>
                <a:spcPts val="0"/>
              </a:spcBef>
              <a:spcAft>
                <a:spcPts val="600"/>
              </a:spcAft>
              <a:buClr>
                <a:srgbClr val="F7971C"/>
              </a:buClr>
              <a:buSzTx/>
              <a:buFont typeface="Arial"/>
              <a:buChar char="–"/>
              <a:tabLst/>
              <a:defRPr/>
            </a:pPr>
            <a:r>
              <a:rPr kumimoji="0" lang="en-US" sz="2800" b="1" i="0" u="none" strike="noStrike" kern="1200" cap="none" spc="0" normalizeH="0" baseline="0" noProof="0" dirty="0">
                <a:ln>
                  <a:noFill/>
                </a:ln>
                <a:solidFill>
                  <a:prstClr val="black"/>
                </a:solidFill>
                <a:effectLst/>
                <a:uLnTx/>
                <a:uFillTx/>
                <a:latin typeface="Calibri" charset="0"/>
                <a:cs typeface="Calibri" charset="0"/>
              </a:rPr>
              <a:t>Determine histology</a:t>
            </a:r>
            <a:r>
              <a:rPr kumimoji="0" lang="en-US" sz="2800" b="0" i="0" u="none" strike="noStrike" kern="1200" cap="none" spc="0" normalizeH="0" baseline="0" noProof="0" dirty="0">
                <a:ln>
                  <a:noFill/>
                </a:ln>
                <a:solidFill>
                  <a:prstClr val="black"/>
                </a:solidFill>
                <a:effectLst/>
                <a:uLnTx/>
                <a:uFillTx/>
                <a:latin typeface="Calibri" charset="0"/>
                <a:cs typeface="Calibri" charset="0"/>
              </a:rPr>
              <a:t> (adenocarcinoma, squamous cell, small cell, etc.)</a:t>
            </a:r>
          </a:p>
          <a:p>
            <a:pPr marL="765810" marR="0" lvl="1" indent="-274320" algn="l" defTabSz="457200" rtl="0" eaLnBrk="1" fontAlgn="auto" latinLnBrk="0" hangingPunct="1">
              <a:lnSpc>
                <a:spcPct val="110000"/>
              </a:lnSpc>
              <a:spcBef>
                <a:spcPts val="0"/>
              </a:spcBef>
              <a:spcAft>
                <a:spcPts val="600"/>
              </a:spcAft>
              <a:buClr>
                <a:srgbClr val="F7971C"/>
              </a:buClr>
              <a:buSzTx/>
              <a:buFont typeface="Arial"/>
              <a:buChar char="–"/>
              <a:tabLst/>
              <a:defRPr/>
            </a:pPr>
            <a:r>
              <a:rPr kumimoji="0" lang="en-US" sz="2800" b="1" i="0" u="none" strike="noStrike" kern="1200" cap="none" spc="0" normalizeH="0" baseline="0" noProof="0" dirty="0">
                <a:ln>
                  <a:noFill/>
                </a:ln>
                <a:solidFill>
                  <a:prstClr val="black"/>
                </a:solidFill>
                <a:effectLst/>
                <a:uLnTx/>
                <a:uFillTx/>
                <a:latin typeface="Calibri" charset="0"/>
                <a:cs typeface="Calibri" charset="0"/>
              </a:rPr>
              <a:t>Establish PD-L1 status</a:t>
            </a:r>
          </a:p>
          <a:p>
            <a:pPr marL="765810" marR="0" lvl="1" indent="-274320" algn="l" defTabSz="457200" rtl="0" eaLnBrk="1" fontAlgn="auto" latinLnBrk="0" hangingPunct="1">
              <a:lnSpc>
                <a:spcPct val="110000"/>
              </a:lnSpc>
              <a:spcBef>
                <a:spcPts val="0"/>
              </a:spcBef>
              <a:spcAft>
                <a:spcPts val="600"/>
              </a:spcAft>
              <a:buClr>
                <a:srgbClr val="F7971C"/>
              </a:buClr>
              <a:buSzTx/>
              <a:buFont typeface="Arial"/>
              <a:buChar char="–"/>
              <a:tabLst/>
              <a:defRPr/>
            </a:pPr>
            <a:endParaRPr kumimoji="0" lang="en-US" sz="2800" b="1" i="0" u="none" strike="noStrike" kern="1200" cap="none" spc="0" normalizeH="0" baseline="0" noProof="0" dirty="0">
              <a:ln>
                <a:noFill/>
              </a:ln>
              <a:solidFill>
                <a:prstClr val="black"/>
              </a:solidFill>
              <a:effectLst/>
              <a:uLnTx/>
              <a:uFillTx/>
              <a:latin typeface="Calibri" charset="0"/>
              <a:cs typeface="Calibri" charset="0"/>
            </a:endParaRPr>
          </a:p>
          <a:p>
            <a:pPr marL="365760" marR="0" lvl="0" indent="-274320" algn="l" defTabSz="457200" rtl="0" eaLnBrk="1" fontAlgn="auto" latinLnBrk="0" hangingPunct="1">
              <a:lnSpc>
                <a:spcPct val="110000"/>
              </a:lnSpc>
              <a:spcBef>
                <a:spcPts val="0"/>
              </a:spcBef>
              <a:spcAft>
                <a:spcPts val="600"/>
              </a:spcAft>
              <a:buClr>
                <a:srgbClr val="F7971C"/>
              </a:buClr>
              <a:buSzTx/>
              <a:buFont typeface="Arial"/>
              <a:buChar char="•"/>
              <a:tabLst/>
              <a:defRPr/>
            </a:pPr>
            <a:r>
              <a:rPr kumimoji="0" lang="en-US" sz="3200" b="1" i="0" u="none" strike="noStrike" kern="1200" cap="none" spc="0" normalizeH="0" baseline="0" noProof="0" dirty="0">
                <a:ln>
                  <a:noFill/>
                </a:ln>
                <a:solidFill>
                  <a:prstClr val="black"/>
                </a:solidFill>
                <a:effectLst/>
                <a:uLnTx/>
                <a:uFillTx/>
                <a:latin typeface="Calibri" charset="0"/>
                <a:cs typeface="Calibri" charset="0"/>
              </a:rPr>
              <a:t>“Non-shedders” </a:t>
            </a:r>
            <a:r>
              <a:rPr kumimoji="0" lang="en-US" sz="3200" b="0" i="0" u="none" strike="noStrike" kern="1200" cap="none" spc="0" normalizeH="0" baseline="0" noProof="0" dirty="0">
                <a:ln>
                  <a:noFill/>
                </a:ln>
                <a:solidFill>
                  <a:prstClr val="black"/>
                </a:solidFill>
                <a:effectLst/>
                <a:uLnTx/>
                <a:uFillTx/>
                <a:latin typeface="Calibri" charset="0"/>
                <a:cs typeface="Calibri" charset="0"/>
              </a:rPr>
              <a:t>A negative liquid biopsy may represent a false negative and </a:t>
            </a:r>
            <a:r>
              <a:rPr kumimoji="0" lang="en-US" sz="3200" b="1" i="0" u="none" strike="noStrike" kern="1200" cap="none" spc="0" normalizeH="0" baseline="0" noProof="0" dirty="0">
                <a:ln>
                  <a:noFill/>
                </a:ln>
                <a:solidFill>
                  <a:prstClr val="black"/>
                </a:solidFill>
                <a:effectLst/>
                <a:uLnTx/>
                <a:uFillTx/>
                <a:latin typeface="Calibri" charset="0"/>
                <a:cs typeface="Calibri" charset="0"/>
              </a:rPr>
              <a:t>should be followed by a tissue biopsy </a:t>
            </a:r>
          </a:p>
          <a:p>
            <a:pPr marL="342900" marR="0" lvl="0" indent="-342900" algn="l" defTabSz="457200" rtl="0" eaLnBrk="1" fontAlgn="auto" latinLnBrk="0" hangingPunct="1">
              <a:lnSpc>
                <a:spcPct val="100000"/>
              </a:lnSpc>
              <a:spcBef>
                <a:spcPct val="20000"/>
              </a:spcBef>
              <a:spcAft>
                <a:spcPts val="0"/>
              </a:spcAft>
              <a:buClr>
                <a:srgbClr val="B0D236"/>
              </a:buClr>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charset="0"/>
              <a:cs typeface="Calibri" charset="0"/>
            </a:endParaRPr>
          </a:p>
        </p:txBody>
      </p:sp>
    </p:spTree>
    <p:extLst>
      <p:ext uri="{BB962C8B-B14F-4D97-AF65-F5344CB8AC3E}">
        <p14:creationId xmlns:p14="http://schemas.microsoft.com/office/powerpoint/2010/main" val="266164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8AD14-C4B0-4452-8B99-40FD0015E940}"/>
              </a:ext>
            </a:extLst>
          </p:cNvPr>
          <p:cNvSpPr>
            <a:spLocks noGrp="1"/>
          </p:cNvSpPr>
          <p:nvPr>
            <p:ph type="ctrTitle"/>
          </p:nvPr>
        </p:nvSpPr>
        <p:spPr>
          <a:xfrm>
            <a:off x="731520" y="2542653"/>
            <a:ext cx="13167360" cy="3480775"/>
          </a:xfrm>
        </p:spPr>
        <p:txBody>
          <a:bodyPr anchor="ctr">
            <a:normAutofit/>
          </a:bodyPr>
          <a:lstStyle/>
          <a:p>
            <a:pPr lvl="0">
              <a:spcBef>
                <a:spcPct val="20000"/>
              </a:spcBef>
            </a:pPr>
            <a:r>
              <a:rPr lang="en-US" sz="6000" b="1" dirty="0"/>
              <a:t>EGFR-Targeted Therapies: </a:t>
            </a:r>
            <a:br>
              <a:rPr lang="en-US" sz="6000" b="1" dirty="0"/>
            </a:br>
            <a:r>
              <a:rPr lang="en-US" sz="4800" b="1" i="1" dirty="0">
                <a:solidFill>
                  <a:srgbClr val="B0D236"/>
                </a:solidFill>
                <a:latin typeface="Calibri" charset="0"/>
              </a:rPr>
              <a:t>Personalizing Patient Care in NSCLC</a:t>
            </a:r>
          </a:p>
        </p:txBody>
      </p:sp>
    </p:spTree>
    <p:extLst>
      <p:ext uri="{BB962C8B-B14F-4D97-AF65-F5344CB8AC3E}">
        <p14:creationId xmlns:p14="http://schemas.microsoft.com/office/powerpoint/2010/main" val="257458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0A14C2AC-E2C1-2F46-B8DB-622751FA9A76}"/>
              </a:ext>
            </a:extLst>
          </p:cNvPr>
          <p:cNvCxnSpPr/>
          <p:nvPr/>
        </p:nvCxnSpPr>
        <p:spPr>
          <a:xfrm flipV="1">
            <a:off x="1080868" y="4142807"/>
            <a:ext cx="0" cy="2170043"/>
          </a:xfrm>
          <a:prstGeom prst="straightConnector1">
            <a:avLst/>
          </a:prstGeom>
          <a:noFill/>
          <a:ln w="57150" cap="flat" cmpd="sng" algn="ctr">
            <a:solidFill>
              <a:srgbClr val="8959A3"/>
            </a:solidFill>
            <a:prstDash val="solid"/>
            <a:tailEnd type="arrow"/>
          </a:ln>
          <a:effectLst/>
        </p:spPr>
      </p:cxnSp>
      <p:cxnSp>
        <p:nvCxnSpPr>
          <p:cNvPr id="45" name="Straight Arrow Connector 44">
            <a:extLst>
              <a:ext uri="{FF2B5EF4-FFF2-40B4-BE49-F238E27FC236}">
                <a16:creationId xmlns:a16="http://schemas.microsoft.com/office/drawing/2014/main" id="{94F47728-7E29-4742-89F7-DB1EB382873E}"/>
              </a:ext>
            </a:extLst>
          </p:cNvPr>
          <p:cNvCxnSpPr>
            <a:stCxn id="47" idx="0"/>
          </p:cNvCxnSpPr>
          <p:nvPr/>
        </p:nvCxnSpPr>
        <p:spPr>
          <a:xfrm flipV="1">
            <a:off x="10958976" y="4155126"/>
            <a:ext cx="0" cy="1821160"/>
          </a:xfrm>
          <a:prstGeom prst="straightConnector1">
            <a:avLst/>
          </a:prstGeom>
          <a:noFill/>
          <a:ln w="57150" cap="flat" cmpd="sng" algn="ctr">
            <a:solidFill>
              <a:srgbClr val="8959A3"/>
            </a:solidFill>
            <a:prstDash val="solid"/>
            <a:tailEnd type="arrow"/>
          </a:ln>
          <a:effectLst/>
        </p:spPr>
      </p:cxnSp>
      <p:cxnSp>
        <p:nvCxnSpPr>
          <p:cNvPr id="9" name="Straight Arrow Connector 8">
            <a:extLst>
              <a:ext uri="{FF2B5EF4-FFF2-40B4-BE49-F238E27FC236}">
                <a16:creationId xmlns:a16="http://schemas.microsoft.com/office/drawing/2014/main" id="{B25208C3-43E8-D54C-ACF1-969CF2C24866}"/>
              </a:ext>
            </a:extLst>
          </p:cNvPr>
          <p:cNvCxnSpPr/>
          <p:nvPr/>
        </p:nvCxnSpPr>
        <p:spPr>
          <a:xfrm>
            <a:off x="2007981" y="2280465"/>
            <a:ext cx="0" cy="1043588"/>
          </a:xfrm>
          <a:prstGeom prst="straightConnector1">
            <a:avLst/>
          </a:prstGeom>
          <a:noFill/>
          <a:ln w="57150" cap="flat" cmpd="sng" algn="ctr">
            <a:solidFill>
              <a:srgbClr val="8959A3"/>
            </a:solidFill>
            <a:prstDash val="solid"/>
            <a:tailEnd type="arrow"/>
          </a:ln>
          <a:effectLst/>
        </p:spPr>
      </p:cxnSp>
      <p:cxnSp>
        <p:nvCxnSpPr>
          <p:cNvPr id="10" name="Straight Arrow Connector 9">
            <a:extLst>
              <a:ext uri="{FF2B5EF4-FFF2-40B4-BE49-F238E27FC236}">
                <a16:creationId xmlns:a16="http://schemas.microsoft.com/office/drawing/2014/main" id="{304C98B2-4D23-3849-BF9F-AD1162B7C68A}"/>
              </a:ext>
            </a:extLst>
          </p:cNvPr>
          <p:cNvCxnSpPr>
            <a:stCxn id="11" idx="0"/>
          </p:cNvCxnSpPr>
          <p:nvPr/>
        </p:nvCxnSpPr>
        <p:spPr>
          <a:xfrm flipH="1" flipV="1">
            <a:off x="2312419" y="4142808"/>
            <a:ext cx="712" cy="655058"/>
          </a:xfrm>
          <a:prstGeom prst="straightConnector1">
            <a:avLst/>
          </a:prstGeom>
          <a:noFill/>
          <a:ln w="57150" cap="flat" cmpd="sng" algn="ctr">
            <a:solidFill>
              <a:srgbClr val="8959A3"/>
            </a:solidFill>
            <a:prstDash val="solid"/>
            <a:tailEnd type="arrow"/>
          </a:ln>
          <a:effectLst/>
        </p:spPr>
      </p:cxnSp>
      <p:sp>
        <p:nvSpPr>
          <p:cNvPr id="11" name="TextBox 10">
            <a:extLst>
              <a:ext uri="{FF2B5EF4-FFF2-40B4-BE49-F238E27FC236}">
                <a16:creationId xmlns:a16="http://schemas.microsoft.com/office/drawing/2014/main" id="{A976C115-B364-A248-8E11-05A6688B5CD0}"/>
              </a:ext>
            </a:extLst>
          </p:cNvPr>
          <p:cNvSpPr txBox="1"/>
          <p:nvPr/>
        </p:nvSpPr>
        <p:spPr>
          <a:xfrm>
            <a:off x="1338630" y="4797866"/>
            <a:ext cx="1949001" cy="889987"/>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ERLOTINIB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approved for NSCLC after failure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of ≥1 prior therapy </a:t>
            </a:r>
          </a:p>
        </p:txBody>
      </p:sp>
      <p:sp>
        <p:nvSpPr>
          <p:cNvPr id="14" name="TextBox 13">
            <a:extLst>
              <a:ext uri="{FF2B5EF4-FFF2-40B4-BE49-F238E27FC236}">
                <a16:creationId xmlns:a16="http://schemas.microsoft.com/office/drawing/2014/main" id="{114B3FA1-903C-9F42-ACAC-214DE2F81D47}"/>
              </a:ext>
            </a:extLst>
          </p:cNvPr>
          <p:cNvSpPr txBox="1"/>
          <p:nvPr/>
        </p:nvSpPr>
        <p:spPr>
          <a:xfrm>
            <a:off x="3555258" y="6084044"/>
            <a:ext cx="2359927" cy="291747"/>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iPASS</a:t>
            </a:r>
            <a:r>
              <a:rPr kumimoji="0" lang="en-US" sz="1440" b="0" i="0" u="none" strike="noStrike" kern="0" cap="none" spc="0" normalizeH="0" baseline="30000" noProof="0" dirty="0">
                <a:ln>
                  <a:noFill/>
                </a:ln>
                <a:solidFill>
                  <a:prstClr val="black"/>
                </a:solidFill>
                <a:effectLst/>
                <a:uLnTx/>
                <a:uFillTx/>
                <a:latin typeface="Calibri"/>
                <a:ea typeface="+mn-ea"/>
                <a:cs typeface="+mn-cs"/>
              </a:rPr>
              <a:t>3</a:t>
            </a:r>
            <a:endParaRPr kumimoji="0" lang="en-US" sz="144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712E44C5-9055-1240-9764-E1B220272059}"/>
              </a:ext>
            </a:extLst>
          </p:cNvPr>
          <p:cNvCxnSpPr>
            <a:stCxn id="14" idx="0"/>
          </p:cNvCxnSpPr>
          <p:nvPr/>
        </p:nvCxnSpPr>
        <p:spPr>
          <a:xfrm flipH="1" flipV="1">
            <a:off x="4730310" y="4155126"/>
            <a:ext cx="4912" cy="1928918"/>
          </a:xfrm>
          <a:prstGeom prst="straightConnector1">
            <a:avLst/>
          </a:prstGeom>
          <a:noFill/>
          <a:ln w="57150" cap="flat" cmpd="sng" algn="ctr">
            <a:solidFill>
              <a:srgbClr val="8959A3"/>
            </a:solidFill>
            <a:prstDash val="solid"/>
            <a:tailEnd type="arrow"/>
          </a:ln>
          <a:effectLst/>
        </p:spPr>
      </p:cxnSp>
      <p:sp>
        <p:nvSpPr>
          <p:cNvPr id="17" name="TextBox 16">
            <a:extLst>
              <a:ext uri="{FF2B5EF4-FFF2-40B4-BE49-F238E27FC236}">
                <a16:creationId xmlns:a16="http://schemas.microsoft.com/office/drawing/2014/main" id="{E2B90914-92BD-C44F-BFCE-B4E261FD49B6}"/>
              </a:ext>
            </a:extLst>
          </p:cNvPr>
          <p:cNvSpPr txBox="1"/>
          <p:nvPr/>
        </p:nvSpPr>
        <p:spPr>
          <a:xfrm>
            <a:off x="616938" y="6032638"/>
            <a:ext cx="2044877" cy="128881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GEFITINIB</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accelerated FDA approval for NSCLC after failure of docetaxel (later lost full approval for this indication)</a:t>
            </a:r>
          </a:p>
        </p:txBody>
      </p:sp>
      <p:cxnSp>
        <p:nvCxnSpPr>
          <p:cNvPr id="20" name="Straight Arrow Connector 19">
            <a:extLst>
              <a:ext uri="{FF2B5EF4-FFF2-40B4-BE49-F238E27FC236}">
                <a16:creationId xmlns:a16="http://schemas.microsoft.com/office/drawing/2014/main" id="{384FAFD9-4810-C746-94E6-FE4F988226E7}"/>
              </a:ext>
            </a:extLst>
          </p:cNvPr>
          <p:cNvCxnSpPr/>
          <p:nvPr/>
        </p:nvCxnSpPr>
        <p:spPr>
          <a:xfrm>
            <a:off x="3149603" y="2891863"/>
            <a:ext cx="0" cy="432190"/>
          </a:xfrm>
          <a:prstGeom prst="straightConnector1">
            <a:avLst/>
          </a:prstGeom>
          <a:noFill/>
          <a:ln w="57150" cap="flat" cmpd="sng" algn="ctr">
            <a:solidFill>
              <a:srgbClr val="8959A3"/>
            </a:solidFill>
            <a:prstDash val="solid"/>
            <a:tailEnd type="arrow"/>
          </a:ln>
          <a:effectLst/>
        </p:spPr>
      </p:cxnSp>
      <p:sp>
        <p:nvSpPr>
          <p:cNvPr id="21" name="TextBox 20">
            <a:extLst>
              <a:ext uri="{FF2B5EF4-FFF2-40B4-BE49-F238E27FC236}">
                <a16:creationId xmlns:a16="http://schemas.microsoft.com/office/drawing/2014/main" id="{35753E5D-C5AB-B64A-84E8-BE13FCF395CE}"/>
              </a:ext>
            </a:extLst>
          </p:cNvPr>
          <p:cNvSpPr txBox="1"/>
          <p:nvPr/>
        </p:nvSpPr>
        <p:spPr>
          <a:xfrm>
            <a:off x="2168459" y="2372958"/>
            <a:ext cx="1974679" cy="491160"/>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T790M</a:t>
            </a:r>
            <a:r>
              <a:rPr kumimoji="0" lang="en-US" sz="1440" b="0" i="0" u="none" strike="noStrike" kern="0" cap="none" spc="0" normalizeH="0" baseline="0" noProof="0" dirty="0">
                <a:ln>
                  <a:noFill/>
                </a:ln>
                <a:solidFill>
                  <a:prstClr val="black"/>
                </a:solidFill>
                <a:effectLst/>
                <a:uLnTx/>
                <a:uFillTx/>
                <a:latin typeface="Calibri"/>
                <a:ea typeface="+mn-ea"/>
                <a:cs typeface="+mn-cs"/>
              </a:rPr>
              <a:t> resistance mutation described</a:t>
            </a:r>
            <a:r>
              <a:rPr kumimoji="0" lang="en-US" sz="1440" b="0" i="0" u="none" strike="noStrike" kern="0" cap="none" spc="0" normalizeH="0" baseline="30000" noProof="0" dirty="0">
                <a:ln>
                  <a:noFill/>
                </a:ln>
                <a:solidFill>
                  <a:prstClr val="black"/>
                </a:solidFill>
                <a:effectLst/>
                <a:uLnTx/>
                <a:uFillTx/>
                <a:latin typeface="Calibri"/>
                <a:ea typeface="+mn-ea"/>
                <a:cs typeface="+mn-cs"/>
              </a:rPr>
              <a:t>2</a:t>
            </a:r>
            <a:endParaRPr kumimoji="0" lang="en-US" sz="1440" b="0" i="0" u="none" strike="noStrike" kern="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43C82C9-1853-7B48-9E84-25DBC73FCDD0}"/>
              </a:ext>
            </a:extLst>
          </p:cNvPr>
          <p:cNvSpPr txBox="1"/>
          <p:nvPr/>
        </p:nvSpPr>
        <p:spPr>
          <a:xfrm>
            <a:off x="5344926" y="954936"/>
            <a:ext cx="2239047"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ERLOTINIB and AFATINIB </a:t>
            </a:r>
            <a:r>
              <a:rPr kumimoji="0" lang="en-US" sz="1440" b="0" i="0" u="none" strike="noStrike" kern="0" cap="none" spc="0" normalizeH="0" baseline="0" noProof="0" dirty="0">
                <a:ln>
                  <a:noFill/>
                </a:ln>
                <a:solidFill>
                  <a:prstClr val="black"/>
                </a:solidFill>
                <a:effectLst/>
                <a:uLnTx/>
                <a:uFillTx/>
                <a:latin typeface="Calibri"/>
                <a:ea typeface="+mn-ea"/>
                <a:cs typeface="+mn-cs"/>
              </a:rPr>
              <a:t>FDA approval for first-line </a:t>
            </a:r>
            <a:r>
              <a:rPr kumimoji="0" lang="en-US" sz="1440" b="0" i="1" u="none" strike="noStrike" kern="0" cap="none" spc="0" normalizeH="0" baseline="0" noProof="0" dirty="0">
                <a:ln>
                  <a:noFill/>
                </a:ln>
                <a:solidFill>
                  <a:prstClr val="black"/>
                </a:solidFill>
                <a:effectLst/>
                <a:uLnTx/>
                <a:uFillTx/>
                <a:latin typeface="Calibri"/>
                <a:ea typeface="+mn-ea"/>
                <a:cs typeface="+mn-cs"/>
              </a:rPr>
              <a:t>EGFR</a:t>
            </a:r>
            <a:r>
              <a:rPr kumimoji="0" lang="en-US" sz="1440" b="0" i="0" u="none" strike="noStrike" kern="0" cap="none" spc="0" normalizeH="0" baseline="0" noProof="0" dirty="0">
                <a:ln>
                  <a:noFill/>
                </a:ln>
                <a:solidFill>
                  <a:prstClr val="black"/>
                </a:solidFill>
                <a:effectLst/>
                <a:uLnTx/>
                <a:uFillTx/>
                <a:latin typeface="Calibri"/>
                <a:ea typeface="+mn-ea"/>
                <a:cs typeface="+mn-cs"/>
              </a:rPr>
              <a:t>m+ NSCLC</a:t>
            </a:r>
          </a:p>
        </p:txBody>
      </p:sp>
      <p:cxnSp>
        <p:nvCxnSpPr>
          <p:cNvPr id="24" name="Straight Arrow Connector 23">
            <a:extLst>
              <a:ext uri="{FF2B5EF4-FFF2-40B4-BE49-F238E27FC236}">
                <a16:creationId xmlns:a16="http://schemas.microsoft.com/office/drawing/2014/main" id="{B69C2992-6687-734A-B54F-A3DF1B7713DC}"/>
              </a:ext>
            </a:extLst>
          </p:cNvPr>
          <p:cNvCxnSpPr>
            <a:stCxn id="23" idx="2"/>
          </p:cNvCxnSpPr>
          <p:nvPr/>
        </p:nvCxnSpPr>
        <p:spPr>
          <a:xfrm>
            <a:off x="6464450" y="1645510"/>
            <a:ext cx="15969" cy="1678543"/>
          </a:xfrm>
          <a:prstGeom prst="straightConnector1">
            <a:avLst/>
          </a:prstGeom>
          <a:noFill/>
          <a:ln w="57150" cap="flat" cmpd="sng" algn="ctr">
            <a:solidFill>
              <a:srgbClr val="8959A3"/>
            </a:solidFill>
            <a:prstDash val="solid"/>
            <a:tailEnd type="arrow"/>
          </a:ln>
          <a:effectLst/>
        </p:spPr>
      </p:cxnSp>
      <p:cxnSp>
        <p:nvCxnSpPr>
          <p:cNvPr id="25" name="Straight Arrow Connector 24">
            <a:extLst>
              <a:ext uri="{FF2B5EF4-FFF2-40B4-BE49-F238E27FC236}">
                <a16:creationId xmlns:a16="http://schemas.microsoft.com/office/drawing/2014/main" id="{DD14BC2D-89CF-F242-9726-64AB6D02DAE7}"/>
              </a:ext>
            </a:extLst>
          </p:cNvPr>
          <p:cNvCxnSpPr>
            <a:stCxn id="26" idx="0"/>
          </p:cNvCxnSpPr>
          <p:nvPr/>
        </p:nvCxnSpPr>
        <p:spPr>
          <a:xfrm flipV="1">
            <a:off x="6248749" y="4155125"/>
            <a:ext cx="0" cy="653428"/>
          </a:xfrm>
          <a:prstGeom prst="straightConnector1">
            <a:avLst/>
          </a:prstGeom>
          <a:noFill/>
          <a:ln w="57150" cap="flat" cmpd="sng" algn="ctr">
            <a:solidFill>
              <a:srgbClr val="8959A3"/>
            </a:solidFill>
            <a:prstDash val="solid"/>
            <a:tailEnd type="arrow"/>
          </a:ln>
          <a:effectLst/>
        </p:spPr>
      </p:cxnSp>
      <p:sp>
        <p:nvSpPr>
          <p:cNvPr id="26" name="TextBox 25">
            <a:extLst>
              <a:ext uri="{FF2B5EF4-FFF2-40B4-BE49-F238E27FC236}">
                <a16:creationId xmlns:a16="http://schemas.microsoft.com/office/drawing/2014/main" id="{E7557D8A-6EE5-EC49-A566-E58152632782}"/>
              </a:ext>
            </a:extLst>
          </p:cNvPr>
          <p:cNvSpPr txBox="1"/>
          <p:nvPr/>
        </p:nvSpPr>
        <p:spPr>
          <a:xfrm>
            <a:off x="5025496" y="4808553"/>
            <a:ext cx="2446505"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Ph1 studies of T790M-specific  third-gen EGFR TKIs start (osimertinib, rociletinib)</a:t>
            </a:r>
          </a:p>
        </p:txBody>
      </p:sp>
      <p:cxnSp>
        <p:nvCxnSpPr>
          <p:cNvPr id="30" name="Straight Arrow Connector 29">
            <a:extLst>
              <a:ext uri="{FF2B5EF4-FFF2-40B4-BE49-F238E27FC236}">
                <a16:creationId xmlns:a16="http://schemas.microsoft.com/office/drawing/2014/main" id="{2218BBFB-2735-4F4D-ABA0-DC1E941DD5C9}"/>
              </a:ext>
            </a:extLst>
          </p:cNvPr>
          <p:cNvCxnSpPr/>
          <p:nvPr/>
        </p:nvCxnSpPr>
        <p:spPr>
          <a:xfrm flipV="1">
            <a:off x="9932465" y="4142807"/>
            <a:ext cx="0" cy="466039"/>
          </a:xfrm>
          <a:prstGeom prst="straightConnector1">
            <a:avLst/>
          </a:prstGeom>
          <a:noFill/>
          <a:ln w="57150" cap="flat" cmpd="sng" algn="ctr">
            <a:solidFill>
              <a:srgbClr val="8959A3"/>
            </a:solidFill>
            <a:prstDash val="solid"/>
            <a:tailEnd type="arrow"/>
          </a:ln>
          <a:effectLst/>
        </p:spPr>
      </p:cxnSp>
      <p:cxnSp>
        <p:nvCxnSpPr>
          <p:cNvPr id="33" name="Straight Arrow Connector 32">
            <a:extLst>
              <a:ext uri="{FF2B5EF4-FFF2-40B4-BE49-F238E27FC236}">
                <a16:creationId xmlns:a16="http://schemas.microsoft.com/office/drawing/2014/main" id="{67903052-583C-6942-A661-82A7F2323D80}"/>
              </a:ext>
            </a:extLst>
          </p:cNvPr>
          <p:cNvCxnSpPr/>
          <p:nvPr/>
        </p:nvCxnSpPr>
        <p:spPr>
          <a:xfrm flipV="1">
            <a:off x="8519768" y="4142807"/>
            <a:ext cx="0" cy="1801662"/>
          </a:xfrm>
          <a:prstGeom prst="straightConnector1">
            <a:avLst/>
          </a:prstGeom>
          <a:noFill/>
          <a:ln w="57150" cap="flat" cmpd="sng" algn="ctr">
            <a:solidFill>
              <a:srgbClr val="8959A3"/>
            </a:solidFill>
            <a:prstDash val="solid"/>
            <a:tailEnd type="arrow"/>
          </a:ln>
          <a:effectLst/>
        </p:spPr>
      </p:cxnSp>
      <p:sp>
        <p:nvSpPr>
          <p:cNvPr id="34" name="TextBox 33">
            <a:extLst>
              <a:ext uri="{FF2B5EF4-FFF2-40B4-BE49-F238E27FC236}">
                <a16:creationId xmlns:a16="http://schemas.microsoft.com/office/drawing/2014/main" id="{F6E9E6D2-CA46-9440-9030-BC3727318375}"/>
              </a:ext>
            </a:extLst>
          </p:cNvPr>
          <p:cNvSpPr txBox="1"/>
          <p:nvPr/>
        </p:nvSpPr>
        <p:spPr>
          <a:xfrm>
            <a:off x="6990553" y="5944469"/>
            <a:ext cx="2777264"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OSIMERTINIB</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approval for second-line, T790M+ </a:t>
            </a:r>
            <a:r>
              <a:rPr kumimoji="0" lang="en-US" sz="1440" b="0" i="1" u="none" strike="noStrike" kern="0" cap="none" spc="0" normalizeH="0" baseline="0" noProof="0" dirty="0">
                <a:ln>
                  <a:noFill/>
                </a:ln>
                <a:solidFill>
                  <a:prstClr val="black"/>
                </a:solidFill>
                <a:effectLst/>
                <a:uLnTx/>
                <a:uFillTx/>
                <a:latin typeface="Calibri"/>
                <a:ea typeface="+mn-ea"/>
                <a:cs typeface="+mn-cs"/>
              </a:rPr>
              <a:t>EGFR</a:t>
            </a:r>
            <a:r>
              <a:rPr kumimoji="0" lang="en-US" sz="1440" b="0" i="0" u="none" strike="noStrike" kern="0" cap="none" spc="0" normalizeH="0" baseline="0" noProof="0" dirty="0">
                <a:ln>
                  <a:noFill/>
                </a:ln>
                <a:solidFill>
                  <a:prstClr val="black"/>
                </a:solidFill>
                <a:effectLst/>
                <a:uLnTx/>
                <a:uFillTx/>
                <a:latin typeface="Calibri"/>
                <a:ea typeface="+mn-ea"/>
                <a:cs typeface="+mn-cs"/>
              </a:rPr>
              <a:t>m+ NSCLC</a:t>
            </a:r>
            <a:r>
              <a:rPr kumimoji="0" lang="en-US" sz="1680" b="0" i="0" u="none" strike="noStrike" kern="0" cap="none" spc="0" normalizeH="0" baseline="30000" noProof="0" dirty="0">
                <a:ln>
                  <a:noFill/>
                </a:ln>
                <a:solidFill>
                  <a:prstClr val="black"/>
                </a:solidFill>
                <a:effectLst/>
                <a:uLnTx/>
                <a:uFillTx/>
                <a:latin typeface="Calibri"/>
                <a:ea typeface="+mn-ea"/>
                <a:cs typeface="+mn-cs"/>
              </a:rPr>
              <a:t>4</a:t>
            </a:r>
            <a:endParaRPr kumimoji="0" lang="en-US" sz="1440" b="0" i="0" u="none" strike="noStrike" kern="0" cap="none" spc="0" normalizeH="0" baseline="30000" noProof="0" dirty="0">
              <a:ln>
                <a:noFill/>
              </a:ln>
              <a:solidFill>
                <a:prstClr val="black"/>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9581B1B1-8919-8A4E-A743-D0A16F79E937}"/>
              </a:ext>
            </a:extLst>
          </p:cNvPr>
          <p:cNvSpPr txBox="1"/>
          <p:nvPr/>
        </p:nvSpPr>
        <p:spPr>
          <a:xfrm>
            <a:off x="7318137" y="1852744"/>
            <a:ext cx="2024841"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GEFITINIB</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approval for first-line </a:t>
            </a:r>
            <a:r>
              <a:rPr kumimoji="0" lang="en-US" sz="1440" b="0" i="1" u="none" strike="noStrike" kern="0" cap="none" spc="0" normalizeH="0" baseline="0" noProof="0" dirty="0">
                <a:ln>
                  <a:noFill/>
                </a:ln>
                <a:solidFill>
                  <a:prstClr val="black"/>
                </a:solidFill>
                <a:effectLst/>
                <a:uLnTx/>
                <a:uFillTx/>
                <a:latin typeface="Calibri"/>
                <a:ea typeface="+mn-ea"/>
                <a:cs typeface="+mn-cs"/>
              </a:rPr>
              <a:t>EGFR</a:t>
            </a:r>
            <a:r>
              <a:rPr kumimoji="0" lang="en-US" sz="1440" b="0" i="0" u="none" strike="noStrike" kern="0" cap="none" spc="0" normalizeH="0" baseline="0" noProof="0" dirty="0">
                <a:ln>
                  <a:noFill/>
                </a:ln>
                <a:solidFill>
                  <a:prstClr val="black"/>
                </a:solidFill>
                <a:effectLst/>
                <a:uLnTx/>
                <a:uFillTx/>
                <a:latin typeface="Calibri"/>
                <a:ea typeface="+mn-ea"/>
                <a:cs typeface="+mn-cs"/>
              </a:rPr>
              <a:t>m+ NSCLC</a:t>
            </a:r>
          </a:p>
        </p:txBody>
      </p:sp>
      <p:cxnSp>
        <p:nvCxnSpPr>
          <p:cNvPr id="37" name="Straight Arrow Connector 36">
            <a:extLst>
              <a:ext uri="{FF2B5EF4-FFF2-40B4-BE49-F238E27FC236}">
                <a16:creationId xmlns:a16="http://schemas.microsoft.com/office/drawing/2014/main" id="{ADEAA5F1-0708-4542-8731-73A0E3B9B7E5}"/>
              </a:ext>
            </a:extLst>
          </p:cNvPr>
          <p:cNvCxnSpPr>
            <a:stCxn id="36" idx="2"/>
          </p:cNvCxnSpPr>
          <p:nvPr/>
        </p:nvCxnSpPr>
        <p:spPr>
          <a:xfrm>
            <a:off x="8330558" y="2543318"/>
            <a:ext cx="0" cy="780735"/>
          </a:xfrm>
          <a:prstGeom prst="straightConnector1">
            <a:avLst/>
          </a:prstGeom>
          <a:noFill/>
          <a:ln w="57150" cap="flat" cmpd="sng" algn="ctr">
            <a:solidFill>
              <a:srgbClr val="8959A3"/>
            </a:solidFill>
            <a:prstDash val="solid"/>
            <a:tailEnd type="arrow"/>
          </a:ln>
          <a:effectLst/>
        </p:spPr>
      </p:cxnSp>
      <p:sp>
        <p:nvSpPr>
          <p:cNvPr id="38" name="TextBox 37">
            <a:extLst>
              <a:ext uri="{FF2B5EF4-FFF2-40B4-BE49-F238E27FC236}">
                <a16:creationId xmlns:a16="http://schemas.microsoft.com/office/drawing/2014/main" id="{48623AD1-CF15-254A-9B68-A938816F14B6}"/>
              </a:ext>
            </a:extLst>
          </p:cNvPr>
          <p:cNvSpPr txBox="1"/>
          <p:nvPr/>
        </p:nvSpPr>
        <p:spPr>
          <a:xfrm>
            <a:off x="8080448" y="521359"/>
            <a:ext cx="2689489" cy="889987"/>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Plasma-based cobas v2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approved as companion diagnostic for </a:t>
            </a:r>
            <a:r>
              <a:rPr kumimoji="0" lang="en-US" sz="1440" b="1" i="0" u="none" strike="noStrike" kern="0" cap="none" spc="0" normalizeH="0" baseline="0" noProof="0" dirty="0">
                <a:ln>
                  <a:noFill/>
                </a:ln>
                <a:solidFill>
                  <a:prstClr val="black"/>
                </a:solidFill>
                <a:effectLst/>
                <a:uLnTx/>
                <a:uFillTx/>
                <a:latin typeface="Calibri"/>
                <a:ea typeface="+mn-ea"/>
                <a:cs typeface="+mn-cs"/>
              </a:rPr>
              <a:t>erlotinib (activating </a:t>
            </a:r>
            <a:r>
              <a:rPr kumimoji="0" lang="en-US" sz="1440" b="1" i="1" u="none" strike="noStrike" kern="0" cap="none" spc="0" normalizeH="0" baseline="0" noProof="0" dirty="0">
                <a:ln>
                  <a:noFill/>
                </a:ln>
                <a:solidFill>
                  <a:prstClr val="black"/>
                </a:solidFill>
                <a:effectLst/>
                <a:uLnTx/>
                <a:uFillTx/>
                <a:latin typeface="Calibri"/>
                <a:ea typeface="+mn-ea"/>
                <a:cs typeface="+mn-cs"/>
              </a:rPr>
              <a:t>EGFR</a:t>
            </a:r>
            <a:r>
              <a:rPr kumimoji="0" lang="en-US" sz="1440" b="1" i="0" u="none" strike="noStrike" kern="0" cap="none" spc="0" normalizeH="0" baseline="0" noProof="0" dirty="0">
                <a:ln>
                  <a:noFill/>
                </a:ln>
                <a:solidFill>
                  <a:prstClr val="black"/>
                </a:solidFill>
                <a:effectLst/>
                <a:uLnTx/>
                <a:uFillTx/>
                <a:latin typeface="Calibri"/>
                <a:ea typeface="+mn-ea"/>
                <a:cs typeface="+mn-cs"/>
              </a:rPr>
              <a:t> mutations)</a:t>
            </a:r>
          </a:p>
        </p:txBody>
      </p:sp>
      <p:sp>
        <p:nvSpPr>
          <p:cNvPr id="40" name="TextBox 39">
            <a:extLst>
              <a:ext uri="{FF2B5EF4-FFF2-40B4-BE49-F238E27FC236}">
                <a16:creationId xmlns:a16="http://schemas.microsoft.com/office/drawing/2014/main" id="{F2439F76-5D41-CE41-9BAD-0085B02A6548}"/>
              </a:ext>
            </a:extLst>
          </p:cNvPr>
          <p:cNvSpPr txBox="1"/>
          <p:nvPr/>
        </p:nvSpPr>
        <p:spPr>
          <a:xfrm>
            <a:off x="8844742" y="4608846"/>
            <a:ext cx="1951684" cy="1089401"/>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Plasma-based cobas v2 </a:t>
            </a:r>
            <a:r>
              <a:rPr kumimoji="0" lang="en-US" sz="1440" b="0" i="0" u="none" strike="noStrike" kern="0" cap="none" spc="0" normalizeH="0" baseline="0" noProof="0" dirty="0">
                <a:ln>
                  <a:noFill/>
                </a:ln>
                <a:solidFill>
                  <a:prstClr val="black"/>
                </a:solidFill>
                <a:effectLst/>
                <a:uLnTx/>
                <a:uFillTx/>
                <a:latin typeface="Calibri"/>
                <a:ea typeface="+mn-ea"/>
                <a:cs typeface="+mn-cs"/>
              </a:rPr>
              <a:t>FDA approved as companion diagnostic for </a:t>
            </a:r>
            <a:r>
              <a:rPr kumimoji="0" lang="en-US" sz="1440" b="1" i="0" u="none" strike="noStrike" kern="0" cap="none" spc="0" normalizeH="0" baseline="0" noProof="0" dirty="0">
                <a:ln>
                  <a:noFill/>
                </a:ln>
                <a:solidFill>
                  <a:prstClr val="black"/>
                </a:solidFill>
                <a:effectLst/>
                <a:uLnTx/>
                <a:uFillTx/>
                <a:latin typeface="Calibri"/>
                <a:ea typeface="+mn-ea"/>
                <a:cs typeface="+mn-cs"/>
              </a:rPr>
              <a:t>osimertinib (T790M)</a:t>
            </a:r>
          </a:p>
        </p:txBody>
      </p:sp>
      <p:sp>
        <p:nvSpPr>
          <p:cNvPr id="41" name="TextBox 40">
            <a:extLst>
              <a:ext uri="{FF2B5EF4-FFF2-40B4-BE49-F238E27FC236}">
                <a16:creationId xmlns:a16="http://schemas.microsoft.com/office/drawing/2014/main" id="{999199B4-447E-4941-8E19-7B328ABF8F4D}"/>
              </a:ext>
            </a:extLst>
          </p:cNvPr>
          <p:cNvSpPr txBox="1"/>
          <p:nvPr/>
        </p:nvSpPr>
        <p:spPr>
          <a:xfrm>
            <a:off x="616938" y="7466433"/>
            <a:ext cx="13486749" cy="757130"/>
          </a:xfrm>
          <a:prstGeom prst="rect">
            <a:avLst/>
          </a:prstGeom>
          <a:noFill/>
        </p:spPr>
        <p:txBody>
          <a:bodyPr wrap="square" rtlCol="0">
            <a:spAutoFit/>
          </a:bodyPr>
          <a:lstStyle/>
          <a:p>
            <a:pPr marL="0" marR="0" lvl="0" indent="0" algn="r" defTabSz="54864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Arial Narrow"/>
              </a:rPr>
              <a:t>1</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Lynch TJ, et al. </a:t>
            </a:r>
            <a:r>
              <a:rPr kumimoji="0" lang="en-US" sz="1600" b="0" i="1" u="none" strike="noStrike" kern="1200" cap="none" spc="0" normalizeH="0" baseline="0" noProof="0" dirty="0">
                <a:ln>
                  <a:noFill/>
                </a:ln>
                <a:solidFill>
                  <a:prstClr val="black"/>
                </a:solidFill>
                <a:effectLst/>
                <a:uLnTx/>
                <a:uFillTx/>
                <a:latin typeface="Calibri"/>
                <a:ea typeface="+mn-ea"/>
                <a:cs typeface="Arial Narrow"/>
              </a:rPr>
              <a:t>N Engl J Med</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 2004; </a:t>
            </a:r>
            <a:r>
              <a:rPr kumimoji="0" lang="en-US" sz="1600" b="0" i="0" u="none" strike="noStrike" kern="1200" cap="none" spc="0" normalizeH="0" baseline="30000" noProof="0" dirty="0">
                <a:ln>
                  <a:noFill/>
                </a:ln>
                <a:solidFill>
                  <a:prstClr val="black"/>
                </a:solidFill>
                <a:effectLst/>
                <a:uLnTx/>
                <a:uFillTx/>
                <a:latin typeface="Calibri"/>
                <a:ea typeface="+mn-ea"/>
                <a:cs typeface="Arial Narrow"/>
              </a:rPr>
              <a:t>2</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Pao W, et al. </a:t>
            </a:r>
            <a:r>
              <a:rPr kumimoji="0" lang="en-US" sz="1600" b="0" i="1" u="none" strike="noStrike" kern="1200" cap="none" spc="0" normalizeH="0" baseline="0" noProof="0" dirty="0">
                <a:ln>
                  <a:noFill/>
                </a:ln>
                <a:solidFill>
                  <a:prstClr val="black"/>
                </a:solidFill>
                <a:effectLst/>
                <a:uLnTx/>
                <a:uFillTx/>
                <a:latin typeface="Calibri"/>
                <a:ea typeface="+mn-ea"/>
                <a:cs typeface="Arial Narrow"/>
              </a:rPr>
              <a:t>PLoS Medicine</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 2005; </a:t>
            </a:r>
            <a:r>
              <a:rPr kumimoji="0" lang="en-US" sz="1600" b="0" i="0" u="none" strike="noStrike" kern="1200" cap="none" spc="0" normalizeH="0" baseline="30000" noProof="0" dirty="0">
                <a:ln>
                  <a:noFill/>
                </a:ln>
                <a:solidFill>
                  <a:prstClr val="black"/>
                </a:solidFill>
                <a:effectLst/>
                <a:uLnTx/>
                <a:uFillTx/>
                <a:latin typeface="Calibri"/>
                <a:ea typeface="+mn-ea"/>
                <a:cs typeface="Arial Narrow"/>
              </a:rPr>
              <a:t>3</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Mok TS, et al. </a:t>
            </a:r>
            <a:r>
              <a:rPr kumimoji="0" lang="en-US" sz="1600" b="0" i="1" u="none" strike="noStrike" kern="1200" cap="none" spc="0" normalizeH="0" baseline="0" noProof="0" dirty="0">
                <a:ln>
                  <a:noFill/>
                </a:ln>
                <a:solidFill>
                  <a:prstClr val="black"/>
                </a:solidFill>
                <a:effectLst/>
                <a:uLnTx/>
                <a:uFillTx/>
                <a:latin typeface="Calibri"/>
                <a:ea typeface="+mn-ea"/>
                <a:cs typeface="Arial Narrow"/>
              </a:rPr>
              <a:t>N Engl J Med</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 2009; </a:t>
            </a:r>
            <a:r>
              <a:rPr kumimoji="0" lang="en-US" sz="1600" b="0" i="0" u="none" strike="noStrike" kern="1200" cap="none" spc="0" normalizeH="0" baseline="30000" noProof="0" dirty="0">
                <a:ln>
                  <a:noFill/>
                </a:ln>
                <a:solidFill>
                  <a:prstClr val="black"/>
                </a:solidFill>
                <a:effectLst/>
                <a:uLnTx/>
                <a:uFillTx/>
                <a:latin typeface="Calibri"/>
                <a:ea typeface="+mn-ea"/>
                <a:cs typeface="Arial Narrow"/>
              </a:rPr>
              <a:t>4</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Jänne PA, et al. </a:t>
            </a:r>
            <a:r>
              <a:rPr kumimoji="0" lang="en-US" sz="1600" b="0" i="1" u="none" strike="noStrike" kern="1200" cap="none" spc="0" normalizeH="0" baseline="0" noProof="0" dirty="0">
                <a:ln>
                  <a:noFill/>
                </a:ln>
                <a:solidFill>
                  <a:prstClr val="black"/>
                </a:solidFill>
                <a:effectLst/>
                <a:uLnTx/>
                <a:uFillTx/>
                <a:latin typeface="Calibri"/>
                <a:ea typeface="+mn-ea"/>
                <a:cs typeface="Arial Narrow"/>
              </a:rPr>
              <a:t>N Engl J Med</a:t>
            </a:r>
            <a:r>
              <a:rPr kumimoji="0" lang="en-US" sz="1600" b="0" i="0" u="none" strike="noStrike" kern="1200" cap="none" spc="0" normalizeH="0" baseline="0" noProof="0" dirty="0">
                <a:ln>
                  <a:noFill/>
                </a:ln>
                <a:solidFill>
                  <a:prstClr val="black"/>
                </a:solidFill>
                <a:effectLst/>
                <a:uLnTx/>
                <a:uFillTx/>
                <a:latin typeface="Calibri"/>
                <a:ea typeface="+mn-ea"/>
                <a:cs typeface="Arial Narrow"/>
              </a:rPr>
              <a:t>. 2015; </a:t>
            </a:r>
            <a:r>
              <a:rPr kumimoji="0" lang="en-US" sz="1600" b="0" i="0" u="none" strike="noStrike" kern="1200" cap="none" spc="0" normalizeH="0" baseline="30000" noProof="0" dirty="0">
                <a:ln>
                  <a:noFill/>
                </a:ln>
                <a:solidFill>
                  <a:prstClr val="black"/>
                </a:solidFill>
                <a:effectLst/>
                <a:uLnTx/>
                <a:uFillTx/>
                <a:latin typeface="Calibri"/>
                <a:ea typeface="+mn-ea"/>
                <a:cs typeface="Arial Narrow"/>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https://www.fda.gov/drugs/informationondrugs/approveddrugs/ucm605113.htm; </a:t>
            </a:r>
            <a:r>
              <a:rPr kumimoji="0" lang="en-US" sz="1600" b="0" i="0" u="none" strike="noStrike" kern="1200" cap="none" spc="0" normalizeH="0" baseline="30000" noProof="0" dirty="0">
                <a:ln>
                  <a:noFill/>
                </a:ln>
                <a:solidFill>
                  <a:prstClr val="black"/>
                </a:solidFill>
                <a:effectLst/>
                <a:uLnTx/>
                <a:uFillTx/>
                <a:latin typeface="Calibri"/>
                <a:ea typeface="+mn-ea"/>
                <a:cs typeface="+mn-cs"/>
              </a:rPr>
              <a:t>6</a:t>
            </a:r>
            <a:r>
              <a:rPr kumimoji="0" lang="en-US" sz="1600" b="0" i="0" u="none" strike="noStrike" kern="1200" cap="none" spc="0" normalizeH="0" baseline="0" noProof="0" dirty="0">
                <a:ln>
                  <a:noFill/>
                </a:ln>
                <a:solidFill>
                  <a:prstClr val="black"/>
                </a:solidFill>
                <a:effectLst/>
                <a:uLnTx/>
                <a:uFillTx/>
                <a:latin typeface="Calibri"/>
                <a:ea typeface="+mn-ea"/>
                <a:cs typeface="+mn-cs"/>
              </a:rPr>
              <a:t>https://www.accessdata.fda.gov/drugsatfda_docs/nda/2018/211288Orig1s000TOC.cfm.</a:t>
            </a:r>
            <a:endParaRPr kumimoji="0" lang="en-US" sz="1600" b="0" i="0" u="none" strike="noStrike" kern="1200" cap="none" spc="0" normalizeH="0" baseline="0" noProof="0" dirty="0">
              <a:ln>
                <a:noFill/>
              </a:ln>
              <a:solidFill>
                <a:prstClr val="black"/>
              </a:solidFill>
              <a:effectLst/>
              <a:uLnTx/>
              <a:uFillTx/>
              <a:latin typeface="Calibri"/>
              <a:ea typeface="+mn-ea"/>
              <a:cs typeface="Arial Narrow"/>
            </a:endParaRPr>
          </a:p>
        </p:txBody>
      </p:sp>
      <p:sp>
        <p:nvSpPr>
          <p:cNvPr id="42" name="TextBox 41">
            <a:extLst>
              <a:ext uri="{FF2B5EF4-FFF2-40B4-BE49-F238E27FC236}">
                <a16:creationId xmlns:a16="http://schemas.microsoft.com/office/drawing/2014/main" id="{1B159295-70DE-B24B-AECF-2BC5FBC5581E}"/>
              </a:ext>
            </a:extLst>
          </p:cNvPr>
          <p:cNvSpPr txBox="1"/>
          <p:nvPr/>
        </p:nvSpPr>
        <p:spPr>
          <a:xfrm>
            <a:off x="634836" y="1744934"/>
            <a:ext cx="2967599" cy="491160"/>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1" u="none" strike="noStrike" kern="0" cap="none" spc="0" normalizeH="0" baseline="0" noProof="0" dirty="0">
                <a:ln>
                  <a:noFill/>
                </a:ln>
                <a:solidFill>
                  <a:prstClr val="black"/>
                </a:solidFill>
                <a:effectLst/>
                <a:uLnTx/>
                <a:uFillTx/>
                <a:latin typeface="Calibri"/>
                <a:ea typeface="+mn-ea"/>
                <a:cs typeface="+mn-cs"/>
              </a:rPr>
              <a:t>EGFR</a:t>
            </a:r>
            <a:r>
              <a:rPr kumimoji="0" lang="en-US" sz="1440" b="1" i="0" u="none" strike="noStrike" kern="0" cap="none" spc="0" normalizeH="0" baseline="0" noProof="0" dirty="0">
                <a:ln>
                  <a:noFill/>
                </a:ln>
                <a:solidFill>
                  <a:prstClr val="black"/>
                </a:solidFill>
                <a:effectLst/>
                <a:uLnTx/>
                <a:uFillTx/>
                <a:latin typeface="Calibri"/>
                <a:ea typeface="+mn-ea"/>
                <a:cs typeface="+mn-cs"/>
              </a:rPr>
              <a:t> mutations described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as oncogenic drivers of NSCLC</a:t>
            </a:r>
            <a:r>
              <a:rPr kumimoji="0" lang="en-US" sz="1440" b="0" i="0" u="none" strike="noStrike" kern="0" cap="none" spc="0" normalizeH="0" baseline="30000" noProof="0" dirty="0">
                <a:ln>
                  <a:noFill/>
                </a:ln>
                <a:solidFill>
                  <a:prstClr val="black"/>
                </a:solidFill>
                <a:effectLst/>
                <a:uLnTx/>
                <a:uFillTx/>
                <a:latin typeface="Calibri"/>
                <a:ea typeface="+mn-ea"/>
                <a:cs typeface="+mn-cs"/>
              </a:rPr>
              <a:t>1</a:t>
            </a:r>
            <a:endParaRPr kumimoji="0" lang="en-US" sz="1440" b="0" i="0" u="none" strike="noStrike" kern="0" cap="none" spc="0" normalizeH="0" baseline="0" noProof="0" dirty="0">
              <a:ln>
                <a:noFill/>
              </a:ln>
              <a:solidFill>
                <a:prstClr val="black"/>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47A10429-B655-374D-8F8E-9A931706C91C}"/>
              </a:ext>
            </a:extLst>
          </p:cNvPr>
          <p:cNvSpPr txBox="1"/>
          <p:nvPr/>
        </p:nvSpPr>
        <p:spPr>
          <a:xfrm>
            <a:off x="9888044" y="5976286"/>
            <a:ext cx="2141863" cy="491160"/>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FLAURA</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first-line Osimertinib</a:t>
            </a:r>
            <a:endParaRPr kumimoji="0" lang="en-US" sz="1440" b="0" i="0" u="none" strike="noStrike" kern="0" cap="none" spc="0" normalizeH="0" baseline="30000" noProof="0" dirty="0">
              <a:ln>
                <a:noFill/>
              </a:ln>
              <a:solidFill>
                <a:prstClr val="black"/>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366B5D7D-D28B-C64A-947A-E91D543F8AC6}"/>
              </a:ext>
            </a:extLst>
          </p:cNvPr>
          <p:cNvSpPr/>
          <p:nvPr/>
        </p:nvSpPr>
        <p:spPr bwMode="auto">
          <a:xfrm>
            <a:off x="11266412" y="166240"/>
            <a:ext cx="2526776" cy="1841452"/>
          </a:xfrm>
          <a:prstGeom prst="rect">
            <a:avLst/>
          </a:prstGeom>
          <a:solidFill>
            <a:srgbClr val="F7971C"/>
          </a:solidFill>
          <a:ln w="38100" cap="flat" cmpd="sng" algn="ctr">
            <a:solidFill>
              <a:schemeClr val="accent6">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09728" tIns="54864" rIns="109728" bIns="54864" numCol="1" rtlCol="0" anchor="ctr" anchorCtr="0" compatLnSpc="1">
            <a:prstTxWarp prst="textNoShape">
              <a:avLst/>
            </a:prstTxWarp>
          </a:bodyPr>
          <a:lstStyle/>
          <a:p>
            <a:pPr marL="0" marR="0" lvl="0" indent="0" algn="ctr" defTabSz="1097280" rtl="0" eaLnBrk="0" fontAlgn="base" latinLnBrk="0" hangingPunct="0">
              <a:lnSpc>
                <a:spcPct val="90000"/>
              </a:lnSpc>
              <a:spcBef>
                <a:spcPct val="0"/>
              </a:spcBef>
              <a:spcAft>
                <a:spcPts val="600"/>
              </a:spcAft>
              <a:buClrTx/>
              <a:buSzTx/>
              <a:buFontTx/>
              <a:buNone/>
              <a:tabLst/>
              <a:defRPr/>
            </a:pPr>
            <a:r>
              <a:rPr kumimoji="0" lang="en-US" sz="1600" b="1" i="0" u="sng" strike="noStrike" kern="1200" cap="none" spc="0" normalizeH="0" baseline="0" noProof="0" dirty="0">
                <a:ln>
                  <a:noFill/>
                </a:ln>
                <a:solidFill>
                  <a:prstClr val="white"/>
                </a:solidFill>
                <a:effectLst/>
                <a:uLnTx/>
                <a:uFillTx/>
                <a:latin typeface="Calibri"/>
                <a:ea typeface="ＭＳ Ｐゴシック" charset="-128"/>
                <a:cs typeface="+mn-cs"/>
              </a:rPr>
              <a:t>WHAT’S NEXT?</a:t>
            </a:r>
          </a:p>
          <a:p>
            <a:pPr marL="365760" marR="0" lvl="0" indent="-274320" algn="l" defTabSz="1097280" rtl="0" eaLnBrk="0" fontAlgn="base" latinLnBrk="0" hangingPunct="0">
              <a:lnSpc>
                <a:spcPct val="90000"/>
              </a:lnSpc>
              <a:spcBef>
                <a:spcPct val="0"/>
              </a:spcBef>
              <a:spcAft>
                <a:spcPts val="600"/>
              </a:spcAft>
              <a:buClr>
                <a:srgbClr val="8959A3"/>
              </a:buClr>
              <a:buSzTx/>
              <a:buFont typeface="Arial" charset="0"/>
              <a:buChar char="•"/>
              <a:tabLst/>
              <a:defRPr/>
            </a:pPr>
            <a:r>
              <a:rPr kumimoji="0" lang="en-US" sz="1600" b="1" i="0" u="none" strike="noStrike" kern="1200" cap="none" spc="0" normalizeH="0" baseline="0" noProof="0" dirty="0">
                <a:ln>
                  <a:noFill/>
                </a:ln>
                <a:solidFill>
                  <a:prstClr val="white"/>
                </a:solidFill>
                <a:effectLst/>
                <a:uLnTx/>
                <a:uFillTx/>
                <a:latin typeface="Calibri"/>
                <a:ea typeface="ＭＳ Ｐゴシック" charset="-128"/>
                <a:cs typeface="+mn-cs"/>
              </a:rPr>
              <a:t>Defining resistance to osimertinib</a:t>
            </a:r>
          </a:p>
          <a:p>
            <a:pPr marL="365760" marR="0" lvl="0" indent="-274320" algn="l" defTabSz="1097280" rtl="0" eaLnBrk="0" fontAlgn="base" latinLnBrk="0" hangingPunct="0">
              <a:lnSpc>
                <a:spcPct val="90000"/>
              </a:lnSpc>
              <a:spcBef>
                <a:spcPct val="0"/>
              </a:spcBef>
              <a:spcAft>
                <a:spcPts val="600"/>
              </a:spcAft>
              <a:buClr>
                <a:srgbClr val="8959A3"/>
              </a:buClr>
              <a:buSzTx/>
              <a:buFont typeface="Arial" charset="0"/>
              <a:buChar char="•"/>
              <a:tabLst/>
              <a:defRPr/>
            </a:pPr>
            <a:r>
              <a:rPr kumimoji="0" lang="en-US" sz="1600" b="1" i="0" u="none" strike="noStrike" kern="1200" cap="none" spc="0" normalizeH="0" baseline="0" noProof="0" dirty="0">
                <a:ln>
                  <a:noFill/>
                </a:ln>
                <a:solidFill>
                  <a:prstClr val="white"/>
                </a:solidFill>
                <a:effectLst/>
                <a:uLnTx/>
                <a:uFillTx/>
                <a:latin typeface="Calibri"/>
                <a:ea typeface="ＭＳ Ｐゴシック" charset="-128"/>
                <a:cs typeface="+mn-cs"/>
              </a:rPr>
              <a:t>Combination therapies</a:t>
            </a:r>
          </a:p>
          <a:p>
            <a:pPr marL="365760" marR="0" lvl="0" indent="-274320" algn="l" defTabSz="1097280" rtl="0" eaLnBrk="0" fontAlgn="base" latinLnBrk="0" hangingPunct="0">
              <a:lnSpc>
                <a:spcPct val="90000"/>
              </a:lnSpc>
              <a:spcBef>
                <a:spcPct val="0"/>
              </a:spcBef>
              <a:spcAft>
                <a:spcPts val="600"/>
              </a:spcAft>
              <a:buClr>
                <a:srgbClr val="8959A3"/>
              </a:buClr>
              <a:buSzTx/>
              <a:buFont typeface="Arial" charset="0"/>
              <a:buChar char="•"/>
              <a:tabLst/>
              <a:defRPr/>
            </a:pPr>
            <a:r>
              <a:rPr kumimoji="0" lang="en-US" sz="1600" b="1" i="0" u="none" strike="noStrike" kern="1200" cap="none" spc="0" normalizeH="0" baseline="0" noProof="0" dirty="0">
                <a:ln>
                  <a:noFill/>
                </a:ln>
                <a:solidFill>
                  <a:prstClr val="white"/>
                </a:solidFill>
                <a:effectLst/>
                <a:uLnTx/>
                <a:uFillTx/>
                <a:latin typeface="Calibri"/>
                <a:ea typeface="ＭＳ Ｐゴシック" charset="-128"/>
                <a:cs typeface="+mn-cs"/>
              </a:rPr>
              <a:t>Further improvement in first-line therapy</a:t>
            </a:r>
          </a:p>
        </p:txBody>
      </p:sp>
      <p:grpSp>
        <p:nvGrpSpPr>
          <p:cNvPr id="2" name="Group 1"/>
          <p:cNvGrpSpPr/>
          <p:nvPr/>
        </p:nvGrpSpPr>
        <p:grpSpPr>
          <a:xfrm>
            <a:off x="617577" y="2953526"/>
            <a:ext cx="13389041" cy="1563569"/>
            <a:chOff x="3263070" y="3133444"/>
            <a:chExt cx="10743548" cy="1043745"/>
          </a:xfrm>
        </p:grpSpPr>
        <p:sp>
          <p:nvSpPr>
            <p:cNvPr id="6" name="Right Arrow 5">
              <a:extLst>
                <a:ext uri="{FF2B5EF4-FFF2-40B4-BE49-F238E27FC236}">
                  <a16:creationId xmlns:a16="http://schemas.microsoft.com/office/drawing/2014/main" id="{28F2B1A7-37A2-9442-B347-01D31AFD103C}"/>
                </a:ext>
              </a:extLst>
            </p:cNvPr>
            <p:cNvSpPr/>
            <p:nvPr/>
          </p:nvSpPr>
          <p:spPr>
            <a:xfrm>
              <a:off x="3263070" y="3133444"/>
              <a:ext cx="10743548" cy="1043745"/>
            </a:xfrm>
            <a:prstGeom prst="rightArrow">
              <a:avLst/>
            </a:prstGeom>
            <a:gradFill flip="none" rotWithShape="1">
              <a:gsLst>
                <a:gs pos="0">
                  <a:srgbClr val="73A138">
                    <a:shade val="30000"/>
                    <a:satMod val="115000"/>
                  </a:srgbClr>
                </a:gs>
                <a:gs pos="50000">
                  <a:srgbClr val="73A138">
                    <a:shade val="67500"/>
                    <a:satMod val="115000"/>
                  </a:srgbClr>
                </a:gs>
                <a:gs pos="100000">
                  <a:srgbClr val="73A138">
                    <a:shade val="100000"/>
                    <a:satMod val="115000"/>
                  </a:srgbClr>
                </a:gs>
              </a:gsLst>
              <a:lin ang="10800000" scaled="1"/>
              <a:tileRect/>
            </a:gradFill>
            <a:ln w="25400" cap="flat" cmpd="sng" algn="ctr">
              <a:solidFill>
                <a:schemeClr val="accent3">
                  <a:lumMod val="50000"/>
                </a:schemeClr>
              </a:solidFill>
              <a:prstDash val="solid"/>
            </a:ln>
            <a:effectLst>
              <a:outerShdw blurRad="50800" dist="38100" dir="8100000" algn="tr" rotWithShape="0">
                <a:prstClr val="black">
                  <a:alpha val="40000"/>
                </a:prstClr>
              </a:outerShdw>
            </a:effectLst>
          </p:spPr>
          <p:txBody>
            <a:bodyPr rtlCol="0" anchor="ctr"/>
            <a:lstStyle/>
            <a:p>
              <a:pPr marL="0" marR="0" lvl="0" indent="0" algn="ctr" defTabSz="548640" rtl="0" eaLnBrk="1" fontAlgn="auto" latinLnBrk="0" hangingPunct="1">
                <a:lnSpc>
                  <a:spcPct val="9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white"/>
                </a:solidFill>
                <a:effectLst/>
                <a:uLnTx/>
                <a:uFillTx/>
                <a:latin typeface="Calibri"/>
                <a:ea typeface=""/>
                <a:cs typeface=""/>
              </a:endParaRPr>
            </a:p>
          </p:txBody>
        </p:sp>
        <p:sp>
          <p:nvSpPr>
            <p:cNvPr id="7" name="TextBox 6">
              <a:extLst>
                <a:ext uri="{FF2B5EF4-FFF2-40B4-BE49-F238E27FC236}">
                  <a16:creationId xmlns:a16="http://schemas.microsoft.com/office/drawing/2014/main" id="{44BA68DA-2530-C54F-8F33-4A7E4D902285}"/>
                </a:ext>
              </a:extLst>
            </p:cNvPr>
            <p:cNvSpPr txBox="1"/>
            <p:nvPr/>
          </p:nvSpPr>
          <p:spPr>
            <a:xfrm>
              <a:off x="4143915"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2004</a:t>
              </a:r>
            </a:p>
          </p:txBody>
        </p:sp>
        <p:sp>
          <p:nvSpPr>
            <p:cNvPr id="12" name="TextBox 11">
              <a:extLst>
                <a:ext uri="{FF2B5EF4-FFF2-40B4-BE49-F238E27FC236}">
                  <a16:creationId xmlns:a16="http://schemas.microsoft.com/office/drawing/2014/main" id="{ABEC785D-C535-5B4D-8C5D-4B109D97DA1E}"/>
                </a:ext>
              </a:extLst>
            </p:cNvPr>
            <p:cNvSpPr txBox="1"/>
            <p:nvPr/>
          </p:nvSpPr>
          <p:spPr>
            <a:xfrm>
              <a:off x="6241201" y="3517700"/>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2009</a:t>
              </a:r>
            </a:p>
          </p:txBody>
        </p:sp>
        <p:sp>
          <p:nvSpPr>
            <p:cNvPr id="16" name="TextBox 15">
              <a:extLst>
                <a:ext uri="{FF2B5EF4-FFF2-40B4-BE49-F238E27FC236}">
                  <a16:creationId xmlns:a16="http://schemas.microsoft.com/office/drawing/2014/main" id="{38403C28-7EEE-DF4B-87C1-071709867517}"/>
                </a:ext>
              </a:extLst>
            </p:cNvPr>
            <p:cNvSpPr txBox="1"/>
            <p:nvPr/>
          </p:nvSpPr>
          <p:spPr>
            <a:xfrm>
              <a:off x="3342759"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2003</a:t>
              </a:r>
            </a:p>
          </p:txBody>
        </p:sp>
        <p:sp>
          <p:nvSpPr>
            <p:cNvPr id="19" name="TextBox 18">
              <a:extLst>
                <a:ext uri="{FF2B5EF4-FFF2-40B4-BE49-F238E27FC236}">
                  <a16:creationId xmlns:a16="http://schemas.microsoft.com/office/drawing/2014/main" id="{CBFE3648-4315-4049-93AB-844F84F70564}"/>
                </a:ext>
              </a:extLst>
            </p:cNvPr>
            <p:cNvSpPr txBox="1"/>
            <p:nvPr/>
          </p:nvSpPr>
          <p:spPr>
            <a:xfrm>
              <a:off x="4967954"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2005</a:t>
              </a:r>
            </a:p>
          </p:txBody>
        </p:sp>
        <p:sp>
          <p:nvSpPr>
            <p:cNvPr id="22" name="TextBox 21">
              <a:extLst>
                <a:ext uri="{FF2B5EF4-FFF2-40B4-BE49-F238E27FC236}">
                  <a16:creationId xmlns:a16="http://schemas.microsoft.com/office/drawing/2014/main" id="{106A2079-8EE7-6840-A35F-FA59A31C2871}"/>
                </a:ext>
              </a:extLst>
            </p:cNvPr>
            <p:cNvSpPr txBox="1"/>
            <p:nvPr/>
          </p:nvSpPr>
          <p:spPr>
            <a:xfrm>
              <a:off x="7610208"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2013</a:t>
              </a:r>
            </a:p>
          </p:txBody>
        </p:sp>
        <p:sp>
          <p:nvSpPr>
            <p:cNvPr id="27" name="TextBox 26">
              <a:extLst>
                <a:ext uri="{FF2B5EF4-FFF2-40B4-BE49-F238E27FC236}">
                  <a16:creationId xmlns:a16="http://schemas.microsoft.com/office/drawing/2014/main" id="{5FF12420-F80F-B14D-9861-5321262CD9B2}"/>
                </a:ext>
              </a:extLst>
            </p:cNvPr>
            <p:cNvSpPr txBox="1"/>
            <p:nvPr/>
          </p:nvSpPr>
          <p:spPr>
            <a:xfrm>
              <a:off x="10090211"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2016</a:t>
              </a:r>
            </a:p>
          </p:txBody>
        </p:sp>
        <p:sp>
          <p:nvSpPr>
            <p:cNvPr id="28" name="TextBox 27">
              <a:extLst>
                <a:ext uri="{FF2B5EF4-FFF2-40B4-BE49-F238E27FC236}">
                  <a16:creationId xmlns:a16="http://schemas.microsoft.com/office/drawing/2014/main" id="{6BEC25D7-9B18-5A48-BA52-333AE740F3C8}"/>
                </a:ext>
              </a:extLst>
            </p:cNvPr>
            <p:cNvSpPr txBox="1"/>
            <p:nvPr/>
          </p:nvSpPr>
          <p:spPr>
            <a:xfrm>
              <a:off x="9264730"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2015</a:t>
              </a:r>
            </a:p>
          </p:txBody>
        </p:sp>
        <p:sp>
          <p:nvSpPr>
            <p:cNvPr id="29" name="TextBox 28">
              <a:extLst>
                <a:ext uri="{FF2B5EF4-FFF2-40B4-BE49-F238E27FC236}">
                  <a16:creationId xmlns:a16="http://schemas.microsoft.com/office/drawing/2014/main" id="{F6FA6F2D-3664-884D-995E-0B8C68100A1A}"/>
                </a:ext>
              </a:extLst>
            </p:cNvPr>
            <p:cNvSpPr txBox="1"/>
            <p:nvPr/>
          </p:nvSpPr>
          <p:spPr>
            <a:xfrm>
              <a:off x="8433981"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2014</a:t>
              </a:r>
            </a:p>
          </p:txBody>
        </p:sp>
        <p:sp>
          <p:nvSpPr>
            <p:cNvPr id="44" name="TextBox 43">
              <a:extLst>
                <a:ext uri="{FF2B5EF4-FFF2-40B4-BE49-F238E27FC236}">
                  <a16:creationId xmlns:a16="http://schemas.microsoft.com/office/drawing/2014/main" id="{B3157B6E-07A6-6D4C-81D0-AB1CC65E6C91}"/>
                </a:ext>
              </a:extLst>
            </p:cNvPr>
            <p:cNvSpPr txBox="1"/>
            <p:nvPr/>
          </p:nvSpPr>
          <p:spPr>
            <a:xfrm>
              <a:off x="10898691" y="3516626"/>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2017</a:t>
              </a:r>
            </a:p>
          </p:txBody>
        </p:sp>
        <p:sp>
          <p:nvSpPr>
            <p:cNvPr id="48" name="TextBox 47">
              <a:extLst>
                <a:ext uri="{FF2B5EF4-FFF2-40B4-BE49-F238E27FC236}">
                  <a16:creationId xmlns:a16="http://schemas.microsoft.com/office/drawing/2014/main" id="{341EEAA7-4373-0648-97A8-448A711FFDDF}"/>
                </a:ext>
              </a:extLst>
            </p:cNvPr>
            <p:cNvSpPr txBox="1"/>
            <p:nvPr/>
          </p:nvSpPr>
          <p:spPr>
            <a:xfrm>
              <a:off x="11716789" y="3514698"/>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2018</a:t>
              </a:r>
            </a:p>
          </p:txBody>
        </p:sp>
        <p:sp>
          <p:nvSpPr>
            <p:cNvPr id="50" name="TextBox 49">
              <a:extLst>
                <a:ext uri="{FF2B5EF4-FFF2-40B4-BE49-F238E27FC236}">
                  <a16:creationId xmlns:a16="http://schemas.microsoft.com/office/drawing/2014/main" id="{7E6B40D9-1DED-7B4F-973C-4448AEC92DA7}"/>
                </a:ext>
              </a:extLst>
            </p:cNvPr>
            <p:cNvSpPr txBox="1"/>
            <p:nvPr/>
          </p:nvSpPr>
          <p:spPr>
            <a:xfrm>
              <a:off x="12533617" y="3512249"/>
              <a:ext cx="647252" cy="283526"/>
            </a:xfrm>
            <a:prstGeom prst="rect">
              <a:avLst/>
            </a:prstGeom>
            <a:noFill/>
            <a:effectLst>
              <a:outerShdw blurRad="50800" dist="38100" dir="8100000" algn="tr" rotWithShape="0">
                <a:prstClr val="black">
                  <a:alpha val="40000"/>
                </a:prstClr>
              </a:outerShdw>
            </a:effectLst>
          </p:spPr>
          <p:txBody>
            <a:bodyPr wrap="none" rtlCol="0" anchor="ctr">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2019</a:t>
              </a:r>
            </a:p>
          </p:txBody>
        </p:sp>
      </p:grpSp>
      <p:sp>
        <p:nvSpPr>
          <p:cNvPr id="51" name="TextBox 50">
            <a:extLst>
              <a:ext uri="{FF2B5EF4-FFF2-40B4-BE49-F238E27FC236}">
                <a16:creationId xmlns:a16="http://schemas.microsoft.com/office/drawing/2014/main" id="{7B813C83-4DE3-174C-8775-B49B5348BA56}"/>
              </a:ext>
            </a:extLst>
          </p:cNvPr>
          <p:cNvSpPr txBox="1"/>
          <p:nvPr/>
        </p:nvSpPr>
        <p:spPr>
          <a:xfrm>
            <a:off x="11128822" y="4783650"/>
            <a:ext cx="1856181"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OSIMERTINIB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approval for first-line </a:t>
            </a:r>
            <a:r>
              <a:rPr kumimoji="0" lang="en-US" sz="1440" b="0" i="1" u="none" strike="noStrike" kern="0" cap="none" spc="0" normalizeH="0" baseline="0" noProof="0" dirty="0">
                <a:ln>
                  <a:noFill/>
                </a:ln>
                <a:solidFill>
                  <a:prstClr val="black"/>
                </a:solidFill>
                <a:effectLst/>
                <a:uLnTx/>
                <a:uFillTx/>
                <a:latin typeface="Calibri"/>
                <a:ea typeface="+mn-ea"/>
                <a:cs typeface="+mn-cs"/>
              </a:rPr>
              <a:t>EGFR</a:t>
            </a:r>
            <a:r>
              <a:rPr kumimoji="0" lang="en-US" sz="1440" b="0" i="0" u="none" strike="noStrike" kern="0" cap="none" spc="0" normalizeH="0" baseline="0" noProof="0" dirty="0">
                <a:ln>
                  <a:noFill/>
                </a:ln>
                <a:solidFill>
                  <a:prstClr val="black"/>
                </a:solidFill>
                <a:effectLst/>
                <a:uLnTx/>
                <a:uFillTx/>
                <a:latin typeface="Calibri"/>
                <a:ea typeface="+mn-ea"/>
                <a:cs typeface="+mn-cs"/>
              </a:rPr>
              <a:t>m+ NSCLC</a:t>
            </a:r>
            <a:r>
              <a:rPr kumimoji="0" lang="en-US" sz="1440" b="0" i="0" u="none" strike="noStrike" kern="0" cap="none" spc="0" normalizeH="0" baseline="30000" noProof="0" dirty="0">
                <a:ln>
                  <a:noFill/>
                </a:ln>
                <a:solidFill>
                  <a:prstClr val="black"/>
                </a:solidFill>
                <a:effectLst/>
                <a:uLnTx/>
                <a:uFillTx/>
                <a:latin typeface="Calibri"/>
                <a:ea typeface="+mn-ea"/>
                <a:cs typeface="+mn-cs"/>
              </a:rPr>
              <a:t>5</a:t>
            </a:r>
          </a:p>
        </p:txBody>
      </p:sp>
      <p:cxnSp>
        <p:nvCxnSpPr>
          <p:cNvPr id="52" name="Straight Arrow Connector 51">
            <a:extLst>
              <a:ext uri="{FF2B5EF4-FFF2-40B4-BE49-F238E27FC236}">
                <a16:creationId xmlns:a16="http://schemas.microsoft.com/office/drawing/2014/main" id="{AA3F9EA1-1E92-9248-B91E-805D706868C8}"/>
              </a:ext>
            </a:extLst>
          </p:cNvPr>
          <p:cNvCxnSpPr>
            <a:cxnSpLocks/>
          </p:cNvCxnSpPr>
          <p:nvPr/>
        </p:nvCxnSpPr>
        <p:spPr>
          <a:xfrm flipV="1">
            <a:off x="11950338" y="4155125"/>
            <a:ext cx="9234" cy="628526"/>
          </a:xfrm>
          <a:prstGeom prst="straightConnector1">
            <a:avLst/>
          </a:prstGeom>
          <a:noFill/>
          <a:ln w="57150" cap="flat" cmpd="sng" algn="ctr">
            <a:solidFill>
              <a:srgbClr val="8959A3"/>
            </a:solidFill>
            <a:prstDash val="solid"/>
            <a:tailEnd type="arrow"/>
          </a:ln>
          <a:effectLst/>
        </p:spPr>
      </p:cxnSp>
      <p:cxnSp>
        <p:nvCxnSpPr>
          <p:cNvPr id="53" name="Straight Arrow Connector 52">
            <a:extLst>
              <a:ext uri="{FF2B5EF4-FFF2-40B4-BE49-F238E27FC236}">
                <a16:creationId xmlns:a16="http://schemas.microsoft.com/office/drawing/2014/main" id="{ADEAA5F1-0708-4542-8731-73A0E3B9B7E5}"/>
              </a:ext>
            </a:extLst>
          </p:cNvPr>
          <p:cNvCxnSpPr>
            <a:stCxn id="38" idx="2"/>
          </p:cNvCxnSpPr>
          <p:nvPr/>
        </p:nvCxnSpPr>
        <p:spPr>
          <a:xfrm>
            <a:off x="9425193" y="1411346"/>
            <a:ext cx="8919" cy="1911112"/>
          </a:xfrm>
          <a:prstGeom prst="straightConnector1">
            <a:avLst/>
          </a:prstGeom>
          <a:noFill/>
          <a:ln w="57150" cap="flat" cmpd="sng" algn="ctr">
            <a:solidFill>
              <a:srgbClr val="8959A3"/>
            </a:solidFill>
            <a:prstDash val="solid"/>
            <a:tailEnd type="arrow"/>
          </a:ln>
          <a:effectLst/>
        </p:spPr>
      </p:cxnSp>
      <p:cxnSp>
        <p:nvCxnSpPr>
          <p:cNvPr id="60" name="Straight Arrow Connector 59">
            <a:extLst>
              <a:ext uri="{FF2B5EF4-FFF2-40B4-BE49-F238E27FC236}">
                <a16:creationId xmlns:a16="http://schemas.microsoft.com/office/drawing/2014/main" id="{F1A5DEF3-AD1C-4E00-A380-03846FFD4A98}"/>
              </a:ext>
            </a:extLst>
          </p:cNvPr>
          <p:cNvCxnSpPr/>
          <p:nvPr/>
        </p:nvCxnSpPr>
        <p:spPr>
          <a:xfrm>
            <a:off x="12262028" y="2541723"/>
            <a:ext cx="0" cy="780735"/>
          </a:xfrm>
          <a:prstGeom prst="straightConnector1">
            <a:avLst/>
          </a:prstGeom>
          <a:noFill/>
          <a:ln w="57150" cap="flat" cmpd="sng" algn="ctr">
            <a:solidFill>
              <a:srgbClr val="8959A3"/>
            </a:solidFill>
            <a:prstDash val="solid"/>
            <a:tailEnd type="arrow"/>
          </a:ln>
          <a:effectLst/>
        </p:spPr>
      </p:cxnSp>
      <p:sp>
        <p:nvSpPr>
          <p:cNvPr id="59" name="TextBox 58">
            <a:extLst>
              <a:ext uri="{FF2B5EF4-FFF2-40B4-BE49-F238E27FC236}">
                <a16:creationId xmlns:a16="http://schemas.microsoft.com/office/drawing/2014/main" id="{B64B2865-C4C7-4A6E-BD28-2DDEB75679C4}"/>
              </a:ext>
            </a:extLst>
          </p:cNvPr>
          <p:cNvSpPr txBox="1"/>
          <p:nvPr/>
        </p:nvSpPr>
        <p:spPr>
          <a:xfrm>
            <a:off x="11242814" y="2178545"/>
            <a:ext cx="1856181" cy="690574"/>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txBody>
          <a:bodyPr wrap="square" rtlCol="0">
            <a:spAutoFit/>
          </a:bodyPr>
          <a:lstStyle/>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black"/>
                </a:solidFill>
                <a:effectLst/>
                <a:uLnTx/>
                <a:uFillTx/>
                <a:latin typeface="Calibri"/>
                <a:ea typeface="+mn-ea"/>
                <a:cs typeface="+mn-cs"/>
              </a:rPr>
              <a:t>DACOMITINIB </a:t>
            </a:r>
          </a:p>
          <a:p>
            <a:pPr marL="0" marR="0" lvl="0" indent="0" algn="ctr" defTabSz="548640" rtl="0" eaLnBrk="1" fontAlgn="auto" latinLnBrk="0" hangingPunct="1">
              <a:lnSpc>
                <a:spcPct val="90000"/>
              </a:lnSpc>
              <a:spcBef>
                <a:spcPts val="0"/>
              </a:spcBef>
              <a:spcAft>
                <a:spcPts val="0"/>
              </a:spcAft>
              <a:buClrTx/>
              <a:buSzTx/>
              <a:buFontTx/>
              <a:buNone/>
              <a:tabLst/>
              <a:defRPr/>
            </a:pPr>
            <a:r>
              <a:rPr kumimoji="0" lang="en-US" sz="1440" b="0" i="0" u="none" strike="noStrike" kern="0" cap="none" spc="0" normalizeH="0" baseline="0" noProof="0" dirty="0">
                <a:ln>
                  <a:noFill/>
                </a:ln>
                <a:solidFill>
                  <a:prstClr val="black"/>
                </a:solidFill>
                <a:effectLst/>
                <a:uLnTx/>
                <a:uFillTx/>
                <a:latin typeface="Calibri"/>
                <a:ea typeface="+mn-ea"/>
                <a:cs typeface="+mn-cs"/>
              </a:rPr>
              <a:t>FDA approval for first-line </a:t>
            </a:r>
            <a:r>
              <a:rPr kumimoji="0" lang="en-US" sz="1440" b="0" i="1" u="none" strike="noStrike" kern="0" cap="none" spc="0" normalizeH="0" baseline="0" noProof="0" dirty="0">
                <a:ln>
                  <a:noFill/>
                </a:ln>
                <a:solidFill>
                  <a:prstClr val="black"/>
                </a:solidFill>
                <a:effectLst/>
                <a:uLnTx/>
                <a:uFillTx/>
                <a:latin typeface="Calibri"/>
                <a:ea typeface="+mn-ea"/>
                <a:cs typeface="+mn-cs"/>
              </a:rPr>
              <a:t>EGFR</a:t>
            </a:r>
            <a:r>
              <a:rPr kumimoji="0" lang="en-US" sz="1440" b="0" i="0" u="none" strike="noStrike" kern="0" cap="none" spc="0" normalizeH="0" baseline="0" noProof="0" dirty="0">
                <a:ln>
                  <a:noFill/>
                </a:ln>
                <a:solidFill>
                  <a:prstClr val="black"/>
                </a:solidFill>
                <a:effectLst/>
                <a:uLnTx/>
                <a:uFillTx/>
                <a:latin typeface="Calibri"/>
                <a:ea typeface="+mn-ea"/>
                <a:cs typeface="+mn-cs"/>
              </a:rPr>
              <a:t>m+ NSCLC</a:t>
            </a:r>
            <a:r>
              <a:rPr kumimoji="0" lang="en-US" sz="1440" b="0" i="0" u="none" strike="noStrike" kern="0" cap="none" spc="0" normalizeH="0" baseline="30000" noProof="0" dirty="0">
                <a:ln>
                  <a:noFill/>
                </a:ln>
                <a:solidFill>
                  <a:prstClr val="black"/>
                </a:solidFill>
                <a:effectLst/>
                <a:uLnTx/>
                <a:uFillTx/>
                <a:latin typeface="Calibri"/>
                <a:ea typeface="+mn-ea"/>
                <a:cs typeface="+mn-cs"/>
              </a:rPr>
              <a:t>6</a:t>
            </a:r>
          </a:p>
        </p:txBody>
      </p:sp>
      <p:sp>
        <p:nvSpPr>
          <p:cNvPr id="46" name="Rectangle 45">
            <a:extLst>
              <a:ext uri="{FF2B5EF4-FFF2-40B4-BE49-F238E27FC236}">
                <a16:creationId xmlns:a16="http://schemas.microsoft.com/office/drawing/2014/main" id="{26EFEB0E-347E-4AB7-B0C2-1FFFCEBB8AB7}"/>
              </a:ext>
            </a:extLst>
          </p:cNvPr>
          <p:cNvSpPr/>
          <p:nvPr/>
        </p:nvSpPr>
        <p:spPr>
          <a:xfrm>
            <a:off x="634835" y="237231"/>
            <a:ext cx="2967599" cy="1280160"/>
          </a:xfrm>
          <a:prstGeom prst="rect">
            <a:avLst/>
          </a:prstGeom>
          <a:solidFill>
            <a:schemeClr val="bg1"/>
          </a:solidFill>
          <a:ln w="38100">
            <a:solidFill>
              <a:srgbClr val="8959A3"/>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Lynch, et al. </a:t>
            </a:r>
            <a:r>
              <a:rPr kumimoji="0" lang="en-US" sz="1600" b="1" i="1" u="none" strike="noStrike" kern="1200" cap="none" spc="0" normalizeH="0" baseline="0" noProof="0" dirty="0">
                <a:ln>
                  <a:noFill/>
                </a:ln>
                <a:solidFill>
                  <a:srgbClr val="FF0000"/>
                </a:solidFill>
                <a:effectLst/>
                <a:uLnTx/>
                <a:uFillTx/>
                <a:latin typeface="Calibri"/>
                <a:ea typeface="+mn-ea"/>
                <a:cs typeface="+mn-cs"/>
              </a:rPr>
              <a:t>N </a:t>
            </a:r>
            <a:r>
              <a:rPr kumimoji="0" lang="en-US" sz="1600" b="1" i="1" u="none" strike="noStrike" kern="1200" cap="none" spc="0" normalizeH="0" baseline="0" noProof="0" dirty="0" err="1">
                <a:ln>
                  <a:noFill/>
                </a:ln>
                <a:solidFill>
                  <a:srgbClr val="FF0000"/>
                </a:solidFill>
                <a:effectLst/>
                <a:uLnTx/>
                <a:uFillTx/>
                <a:latin typeface="Calibri"/>
                <a:ea typeface="+mn-ea"/>
                <a:cs typeface="+mn-cs"/>
              </a:rPr>
              <a:t>Engl</a:t>
            </a:r>
            <a:r>
              <a:rPr kumimoji="0" lang="en-US" sz="1600" b="1" i="1" u="none" strike="noStrike" kern="1200" cap="none" spc="0" normalizeH="0" baseline="0" noProof="0" dirty="0">
                <a:ln>
                  <a:noFill/>
                </a:ln>
                <a:solidFill>
                  <a:srgbClr val="FF0000"/>
                </a:solidFill>
                <a:effectLst/>
                <a:uLnTx/>
                <a:uFillTx/>
                <a:latin typeface="Calibri"/>
                <a:ea typeface="+mn-ea"/>
                <a:cs typeface="+mn-cs"/>
              </a:rPr>
              <a:t> J Med. </a:t>
            </a:r>
            <a:r>
              <a:rPr kumimoji="0" lang="en-US" sz="1600" b="1" i="0" u="none" strike="noStrike" kern="1200" cap="none" spc="0" normalizeH="0" baseline="0" noProof="0" dirty="0">
                <a:ln>
                  <a:noFill/>
                </a:ln>
                <a:solidFill>
                  <a:srgbClr val="FF0000"/>
                </a:solidFill>
                <a:effectLst/>
                <a:uLnTx/>
                <a:uFillTx/>
                <a:latin typeface="Calibri"/>
                <a:ea typeface="+mn-ea"/>
                <a:cs typeface="+mn-cs"/>
              </a:rPr>
              <a:t>2004</a:t>
            </a:r>
            <a:r>
              <a:rPr kumimoji="0" lang="en-US" sz="1600" b="1" i="1"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Activating Mutations in the Epidermal Growth Factor Receptor Underlying Responsiveness on Non–Small-Cell Lung Cancer to Gefitinib.</a:t>
            </a:r>
          </a:p>
        </p:txBody>
      </p:sp>
    </p:spTree>
    <p:extLst>
      <p:ext uri="{BB962C8B-B14F-4D97-AF65-F5344CB8AC3E}">
        <p14:creationId xmlns:p14="http://schemas.microsoft.com/office/powerpoint/2010/main" val="140903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Ivy Elkins…"/>
          <p:cNvSpPr txBox="1"/>
          <p:nvPr/>
        </p:nvSpPr>
        <p:spPr>
          <a:xfrm>
            <a:off x="4382287" y="1719615"/>
            <a:ext cx="5878085" cy="1071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2863" tIns="42863" rIns="42863" bIns="42863"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sz="3400" b="1"/>
            </a:pPr>
            <a:r>
              <a:rPr kumimoji="0" sz="3200" b="1" i="0" u="none" strike="noStrike" kern="1200" cap="none" spc="0" normalizeH="0" baseline="0" noProof="0" dirty="0">
                <a:ln>
                  <a:noFill/>
                </a:ln>
                <a:solidFill>
                  <a:srgbClr val="73348D"/>
                </a:solidFill>
                <a:effectLst/>
                <a:uLnTx/>
                <a:uFillTx/>
                <a:latin typeface="Calibri"/>
                <a:ea typeface="+mn-ea"/>
                <a:cs typeface="+mn-cs"/>
              </a:rPr>
              <a:t>Ivy Elkins</a:t>
            </a:r>
          </a:p>
          <a:p>
            <a:pPr marL="0" marR="0" lvl="0" indent="0" algn="ctr" defTabSz="653110" rtl="0" eaLnBrk="1" fontAlgn="auto" latinLnBrk="0" hangingPunct="1">
              <a:lnSpc>
                <a:spcPct val="100000"/>
              </a:lnSpc>
              <a:spcBef>
                <a:spcPts val="0"/>
              </a:spcBef>
              <a:spcAft>
                <a:spcPts val="0"/>
              </a:spcAft>
              <a:buClrTx/>
              <a:buSzTx/>
              <a:buFontTx/>
              <a:buNone/>
              <a:tabLst/>
              <a:defRPr sz="3400" b="1"/>
            </a:pPr>
            <a:r>
              <a:rPr kumimoji="0" sz="3200" b="1" i="0" u="none" strike="noStrike" kern="1200" cap="none" spc="0" normalizeH="0" baseline="0" noProof="0" dirty="0">
                <a:ln>
                  <a:noFill/>
                </a:ln>
                <a:solidFill>
                  <a:srgbClr val="73348D"/>
                </a:solidFill>
                <a:effectLst/>
                <a:uLnTx/>
                <a:uFillTx/>
                <a:latin typeface="Calibri"/>
                <a:ea typeface="+mn-ea"/>
                <a:cs typeface="+mn-cs"/>
              </a:rPr>
              <a:t>Lung Cancer Patient and Advocate</a:t>
            </a:r>
          </a:p>
        </p:txBody>
      </p:sp>
      <p:sp>
        <p:nvSpPr>
          <p:cNvPr id="2" name="TextBox 1"/>
          <p:cNvSpPr txBox="1"/>
          <p:nvPr/>
        </p:nvSpPr>
        <p:spPr>
          <a:xfrm>
            <a:off x="0" y="423843"/>
            <a:ext cx="14630400" cy="830997"/>
          </a:xfrm>
          <a:prstGeom prst="rect">
            <a:avLst/>
          </a:prstGeom>
          <a:noFill/>
        </p:spPr>
        <p:txBody>
          <a:bodyPr wrap="square" rtlCol="0"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Patients Driving Research to Save Lives</a:t>
            </a:r>
          </a:p>
        </p:txBody>
      </p:sp>
      <p:pic>
        <p:nvPicPr>
          <p:cNvPr id="3" name="Picture 2"/>
          <p:cNvPicPr>
            <a:picLocks noChangeAspect="1"/>
          </p:cNvPicPr>
          <p:nvPr/>
        </p:nvPicPr>
        <p:blipFill>
          <a:blip r:embed="rId2"/>
          <a:stretch>
            <a:fillRect/>
          </a:stretch>
        </p:blipFill>
        <p:spPr>
          <a:xfrm>
            <a:off x="746980" y="3627676"/>
            <a:ext cx="2867025" cy="3362325"/>
          </a:xfrm>
          <a:prstGeom prst="rect">
            <a:avLst/>
          </a:prstGeom>
        </p:spPr>
      </p:pic>
      <p:pic>
        <p:nvPicPr>
          <p:cNvPr id="8" name="IMG_1633.JPG" descr="IMG_1633.JPG">
            <a:extLst>
              <a:ext uri="{FF2B5EF4-FFF2-40B4-BE49-F238E27FC236}">
                <a16:creationId xmlns:a16="http://schemas.microsoft.com/office/drawing/2014/main" id="{C28E0202-C264-40E5-9DDA-19A6978BCE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21011" y="2825995"/>
            <a:ext cx="2994132" cy="22455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G_1110.JPG" descr="IMG_1110.JPG">
            <a:extLst>
              <a:ext uri="{FF2B5EF4-FFF2-40B4-BE49-F238E27FC236}">
                <a16:creationId xmlns:a16="http://schemas.microsoft.com/office/drawing/2014/main" id="{C1CC5E81-1794-45D4-932E-6BE77FDF80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670842">
            <a:off x="11033896" y="5344851"/>
            <a:ext cx="2994132" cy="22437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G_8759.JPG" descr="IMG_8759.JPG">
            <a:extLst>
              <a:ext uri="{FF2B5EF4-FFF2-40B4-BE49-F238E27FC236}">
                <a16:creationId xmlns:a16="http://schemas.microsoft.com/office/drawing/2014/main" id="{938054C2-59BC-41E9-BEDD-C085CC5742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86292" y="3059194"/>
            <a:ext cx="5657816" cy="4499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57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0D41D-CCAD-4D9C-845B-B5EF6628FF7E}"/>
              </a:ext>
            </a:extLst>
          </p:cNvPr>
          <p:cNvSpPr>
            <a:spLocks noGrp="1"/>
          </p:cNvSpPr>
          <p:nvPr>
            <p:ph type="title"/>
          </p:nvPr>
        </p:nvSpPr>
        <p:spPr>
          <a:xfrm>
            <a:off x="0" y="61785"/>
            <a:ext cx="14630400" cy="1578708"/>
          </a:xfrm>
        </p:spPr>
        <p:txBody>
          <a:bodyPr>
            <a:normAutofit/>
          </a:bodyPr>
          <a:lstStyle/>
          <a:p>
            <a:pPr algn="ctr"/>
            <a:r>
              <a:rPr lang="en-US" sz="4800" b="1" dirty="0"/>
              <a:t>Case Study 1</a:t>
            </a:r>
          </a:p>
        </p:txBody>
      </p:sp>
      <p:sp>
        <p:nvSpPr>
          <p:cNvPr id="5" name="Content Placeholder 4">
            <a:extLst>
              <a:ext uri="{FF2B5EF4-FFF2-40B4-BE49-F238E27FC236}">
                <a16:creationId xmlns:a16="http://schemas.microsoft.com/office/drawing/2014/main" id="{9A8C7015-DB83-4197-9D20-1CE581685F0F}"/>
              </a:ext>
            </a:extLst>
          </p:cNvPr>
          <p:cNvSpPr>
            <a:spLocks noGrp="1"/>
          </p:cNvSpPr>
          <p:nvPr>
            <p:ph idx="1"/>
          </p:nvPr>
        </p:nvSpPr>
        <p:spPr>
          <a:xfrm>
            <a:off x="1609970" y="1920240"/>
            <a:ext cx="12551507" cy="6004560"/>
          </a:xfrm>
        </p:spPr>
        <p:txBody>
          <a:bodyPr>
            <a:normAutofit lnSpcReduction="10000"/>
          </a:bodyPr>
          <a:lstStyle/>
          <a:p>
            <a:pPr marL="0" indent="0">
              <a:buClr>
                <a:srgbClr val="F59616"/>
              </a:buClr>
              <a:buNone/>
            </a:pPr>
            <a:r>
              <a:rPr lang="en-US" dirty="0">
                <a:solidFill>
                  <a:schemeClr val="tx1"/>
                </a:solidFill>
              </a:rPr>
              <a:t>The patient is a 47-year-old female who previously worked in finance and marketing; currently staying home as a full-time mom. She enjoys traveling, reading, walking, and playing mahjong.</a:t>
            </a:r>
          </a:p>
          <a:p>
            <a:pPr marL="0" indent="0">
              <a:buClr>
                <a:srgbClr val="F59616"/>
              </a:buClr>
              <a:buNone/>
            </a:pPr>
            <a:endParaRPr lang="en-US" dirty="0">
              <a:solidFill>
                <a:schemeClr val="tx1"/>
              </a:solidFill>
            </a:endParaRPr>
          </a:p>
          <a:p>
            <a:pPr marL="0" indent="0">
              <a:buClr>
                <a:srgbClr val="F59616"/>
              </a:buClr>
              <a:buNone/>
            </a:pPr>
            <a:r>
              <a:rPr lang="en-US" dirty="0">
                <a:solidFill>
                  <a:schemeClr val="tx1"/>
                </a:solidFill>
              </a:rPr>
              <a:t>She has never smoked, and is married with 2 children (ages 10 and 13).</a:t>
            </a:r>
          </a:p>
          <a:p>
            <a:pPr marL="0" indent="0">
              <a:buClr>
                <a:srgbClr val="F59616"/>
              </a:buClr>
              <a:buNone/>
            </a:pPr>
            <a:endParaRPr lang="en-US" dirty="0">
              <a:solidFill>
                <a:schemeClr val="tx1"/>
              </a:solidFill>
            </a:endParaRPr>
          </a:p>
          <a:p>
            <a:pPr marL="0" indent="0">
              <a:buClr>
                <a:srgbClr val="F59616"/>
              </a:buClr>
              <a:buNone/>
            </a:pPr>
            <a:r>
              <a:rPr lang="en-US" dirty="0">
                <a:solidFill>
                  <a:schemeClr val="tx1"/>
                </a:solidFill>
              </a:rPr>
              <a:t>In summer 2013, she noted elbow and neck pain. Her PCP felt it was from overuse and ordered an x-ray of her elbow (negative) and MRI of her neck (showed some degenerative joint disease changes).  </a:t>
            </a:r>
          </a:p>
          <a:p>
            <a:pPr marL="0" indent="0">
              <a:buClr>
                <a:srgbClr val="F59616"/>
              </a:buClr>
              <a:buNone/>
            </a:pPr>
            <a:endParaRPr lang="en-US" dirty="0">
              <a:solidFill>
                <a:schemeClr val="tx1"/>
              </a:solidFill>
            </a:endParaRPr>
          </a:p>
          <a:p>
            <a:pPr marL="0" indent="0">
              <a:buClr>
                <a:srgbClr val="F59616"/>
              </a:buClr>
              <a:buNone/>
            </a:pPr>
            <a:r>
              <a:rPr lang="en-US" dirty="0">
                <a:solidFill>
                  <a:schemeClr val="tx1"/>
                </a:solidFill>
              </a:rPr>
              <a:t>The PCP prescribed ibuprofen and physical therapy.  </a:t>
            </a:r>
          </a:p>
        </p:txBody>
      </p:sp>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1" y="3591938"/>
            <a:ext cx="820375" cy="1011279"/>
          </a:xfrm>
          <a:prstGeom prst="rect">
            <a:avLst/>
          </a:prstGeom>
          <a:effectLst>
            <a:outerShdw blurRad="76200" dir="13500000" sy="23000" kx="1200000" algn="br" rotWithShape="0">
              <a:prstClr val="black">
                <a:alpha val="20000"/>
              </a:prstClr>
            </a:outerShdw>
          </a:effectLst>
        </p:spPr>
      </p:pic>
      <p:pic>
        <p:nvPicPr>
          <p:cNvPr id="32" name="Picture 31"/>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1" y="2212825"/>
            <a:ext cx="820375" cy="851529"/>
          </a:xfrm>
          <a:prstGeom prst="rect">
            <a:avLst/>
          </a:prstGeom>
          <a:effectLst>
            <a:outerShdw blurRad="76200" dir="13500000" sy="23000" kx="1200000" algn="br" rotWithShape="0">
              <a:prstClr val="black">
                <a:alpha val="20000"/>
              </a:prstClr>
            </a:outerShdw>
          </a:effectLst>
        </p:spPr>
      </p:pic>
      <p:pic>
        <p:nvPicPr>
          <p:cNvPr id="33" name="Picture 32"/>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5875" y="5134361"/>
            <a:ext cx="820375" cy="1046299"/>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A1CE033D-FB07-43E5-AAE0-5D6BCCCCAF91}"/>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8923" y="6631492"/>
            <a:ext cx="792918" cy="101127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703398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7675-E98F-460A-9962-51C42B0308AE}"/>
              </a:ext>
            </a:extLst>
          </p:cNvPr>
          <p:cNvSpPr>
            <a:spLocks noGrp="1"/>
          </p:cNvSpPr>
          <p:nvPr>
            <p:ph type="title"/>
          </p:nvPr>
        </p:nvSpPr>
        <p:spPr>
          <a:xfrm>
            <a:off x="731522" y="49428"/>
            <a:ext cx="13167360" cy="1570892"/>
          </a:xfrm>
        </p:spPr>
        <p:txBody>
          <a:bodyPr>
            <a:normAutofit/>
          </a:bodyPr>
          <a:lstStyle/>
          <a:p>
            <a:r>
              <a:rPr lang="en-US" sz="4800" b="1" dirty="0"/>
              <a:t>Case Study 1 (cont.)</a:t>
            </a:r>
          </a:p>
        </p:txBody>
      </p:sp>
      <p:sp>
        <p:nvSpPr>
          <p:cNvPr id="3" name="Content Placeholder 2">
            <a:extLst>
              <a:ext uri="{FF2B5EF4-FFF2-40B4-BE49-F238E27FC236}">
                <a16:creationId xmlns:a16="http://schemas.microsoft.com/office/drawing/2014/main" id="{146E2175-1C31-4BA3-A976-E5FE60429895}"/>
              </a:ext>
            </a:extLst>
          </p:cNvPr>
          <p:cNvSpPr>
            <a:spLocks noGrp="1"/>
          </p:cNvSpPr>
          <p:nvPr>
            <p:ph idx="1"/>
          </p:nvPr>
        </p:nvSpPr>
        <p:spPr>
          <a:xfrm>
            <a:off x="1616765" y="2027583"/>
            <a:ext cx="12563061" cy="5323813"/>
          </a:xfrm>
        </p:spPr>
        <p:txBody>
          <a:bodyPr>
            <a:normAutofit/>
          </a:bodyPr>
          <a:lstStyle/>
          <a:p>
            <a:pPr marL="0" indent="0">
              <a:lnSpc>
                <a:spcPct val="90000"/>
              </a:lnSpc>
              <a:spcBef>
                <a:spcPts val="0"/>
              </a:spcBef>
              <a:spcAft>
                <a:spcPts val="600"/>
              </a:spcAft>
              <a:buClr>
                <a:srgbClr val="F59616"/>
              </a:buClr>
              <a:buNone/>
            </a:pPr>
            <a:r>
              <a:rPr lang="en-US" sz="3600" dirty="0">
                <a:solidFill>
                  <a:schemeClr val="tx1"/>
                </a:solidFill>
              </a:rPr>
              <a:t>After several months of PT, there was improvement in her neck but not in her elbow.</a:t>
            </a:r>
          </a:p>
          <a:p>
            <a:pPr marL="0" indent="0">
              <a:lnSpc>
                <a:spcPct val="90000"/>
              </a:lnSpc>
              <a:spcBef>
                <a:spcPts val="0"/>
              </a:spcBef>
              <a:spcAft>
                <a:spcPts val="600"/>
              </a:spcAft>
              <a:buClr>
                <a:srgbClr val="F59616"/>
              </a:buClr>
              <a:buNone/>
            </a:pPr>
            <a:endParaRPr lang="en-US" sz="3600" dirty="0">
              <a:solidFill>
                <a:schemeClr val="tx1"/>
              </a:solidFill>
            </a:endParaRPr>
          </a:p>
          <a:p>
            <a:pPr marL="0" indent="0">
              <a:lnSpc>
                <a:spcPct val="90000"/>
              </a:lnSpc>
              <a:spcBef>
                <a:spcPts val="0"/>
              </a:spcBef>
              <a:spcAft>
                <a:spcPts val="600"/>
              </a:spcAft>
              <a:buClr>
                <a:srgbClr val="F59616"/>
              </a:buClr>
              <a:buNone/>
            </a:pPr>
            <a:r>
              <a:rPr lang="en-US" sz="3600" dirty="0">
                <a:solidFill>
                  <a:schemeClr val="tx1"/>
                </a:solidFill>
              </a:rPr>
              <a:t>She saw an orthopedist who found that besides having tennis elbow, she was “perfectly healthy.” The doctor prescribed additional PT. </a:t>
            </a:r>
          </a:p>
          <a:p>
            <a:pPr marL="0" indent="0">
              <a:lnSpc>
                <a:spcPct val="90000"/>
              </a:lnSpc>
              <a:spcBef>
                <a:spcPts val="0"/>
              </a:spcBef>
              <a:spcAft>
                <a:spcPts val="600"/>
              </a:spcAft>
              <a:buClr>
                <a:srgbClr val="F59616"/>
              </a:buClr>
              <a:buNone/>
            </a:pPr>
            <a:endParaRPr lang="en-US" sz="3600" dirty="0">
              <a:solidFill>
                <a:schemeClr val="tx1"/>
              </a:solidFill>
            </a:endParaRPr>
          </a:p>
          <a:p>
            <a:pPr marL="0" indent="0">
              <a:lnSpc>
                <a:spcPct val="90000"/>
              </a:lnSpc>
              <a:spcBef>
                <a:spcPts val="0"/>
              </a:spcBef>
              <a:spcAft>
                <a:spcPts val="600"/>
              </a:spcAft>
              <a:buClr>
                <a:srgbClr val="F59616"/>
              </a:buClr>
              <a:buNone/>
            </a:pPr>
            <a:r>
              <a:rPr lang="en-US" sz="3600" dirty="0">
                <a:solidFill>
                  <a:schemeClr val="tx1"/>
                </a:solidFill>
              </a:rPr>
              <a:t>The pain in her elbow persisted, so she sought another opinion from another orthopedist. An MRI of the elbow was ordered. </a:t>
            </a:r>
          </a:p>
        </p:txBody>
      </p:sp>
      <p:pic>
        <p:nvPicPr>
          <p:cNvPr id="5" name="Picture 4">
            <a:extLst>
              <a:ext uri="{FF2B5EF4-FFF2-40B4-BE49-F238E27FC236}">
                <a16:creationId xmlns:a16="http://schemas.microsoft.com/office/drawing/2014/main" id="{08C044E2-90A5-4056-B987-624B5C4484B1}"/>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9278" y="4024850"/>
            <a:ext cx="821858" cy="851529"/>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C48A9BC6-2EA3-4A7D-8384-C5DA5849C754}"/>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1" y="5801137"/>
            <a:ext cx="820375" cy="1001036"/>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168FE9BB-24B9-4ED2-9CF6-4F72D4F826A9}"/>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1" y="2121533"/>
            <a:ext cx="820375" cy="85152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82244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C4BE-2B4C-4329-88C0-10B060EF33B0}"/>
              </a:ext>
            </a:extLst>
          </p:cNvPr>
          <p:cNvSpPr>
            <a:spLocks noGrp="1"/>
          </p:cNvSpPr>
          <p:nvPr>
            <p:ph type="title"/>
          </p:nvPr>
        </p:nvSpPr>
        <p:spPr>
          <a:xfrm>
            <a:off x="0" y="37071"/>
            <a:ext cx="14630400" cy="1577009"/>
          </a:xfrm>
        </p:spPr>
        <p:txBody>
          <a:bodyPr>
            <a:normAutofit/>
          </a:bodyPr>
          <a:lstStyle/>
          <a:p>
            <a:pPr algn="ctr"/>
            <a:r>
              <a:rPr lang="en-US" sz="4800" b="1" dirty="0"/>
              <a:t>Case Study 1 Work-up</a:t>
            </a:r>
          </a:p>
        </p:txBody>
      </p:sp>
      <p:sp>
        <p:nvSpPr>
          <p:cNvPr id="3" name="Content Placeholder 2">
            <a:extLst>
              <a:ext uri="{FF2B5EF4-FFF2-40B4-BE49-F238E27FC236}">
                <a16:creationId xmlns:a16="http://schemas.microsoft.com/office/drawing/2014/main" id="{B54B139B-A070-43EF-99D6-5CD53A4E8D52}"/>
              </a:ext>
            </a:extLst>
          </p:cNvPr>
          <p:cNvSpPr>
            <a:spLocks noGrp="1"/>
          </p:cNvSpPr>
          <p:nvPr>
            <p:ph idx="1"/>
          </p:nvPr>
        </p:nvSpPr>
        <p:spPr>
          <a:xfrm>
            <a:off x="1880516" y="2067845"/>
            <a:ext cx="6954565" cy="5431156"/>
          </a:xfrm>
        </p:spPr>
        <p:txBody>
          <a:bodyPr>
            <a:normAutofit lnSpcReduction="10000"/>
          </a:bodyPr>
          <a:lstStyle/>
          <a:p>
            <a:pPr marL="0" indent="0">
              <a:buClr>
                <a:srgbClr val="F59616"/>
              </a:buClr>
              <a:buNone/>
            </a:pPr>
            <a:r>
              <a:rPr lang="en-US" sz="3600" dirty="0">
                <a:solidFill>
                  <a:schemeClr val="tx1"/>
                </a:solidFill>
              </a:rPr>
              <a:t>An MRI of the elbow showed a 1.5x3.7cm mass in the distal </a:t>
            </a:r>
            <a:r>
              <a:rPr lang="en-US" sz="3600" dirty="0" err="1">
                <a:solidFill>
                  <a:schemeClr val="tx1"/>
                </a:solidFill>
              </a:rPr>
              <a:t>humerus</a:t>
            </a:r>
            <a:r>
              <a:rPr lang="en-US" sz="3600" dirty="0">
                <a:solidFill>
                  <a:schemeClr val="tx1"/>
                </a:solidFill>
              </a:rPr>
              <a:t> with anterior cortical humeral breakthrough and extension into the joint space; a PET scan found a large right upper lobe mass, multiple bone </a:t>
            </a:r>
            <a:r>
              <a:rPr lang="en-US" sz="3600" dirty="0" err="1">
                <a:solidFill>
                  <a:schemeClr val="tx1"/>
                </a:solidFill>
              </a:rPr>
              <a:t>mets</a:t>
            </a:r>
            <a:r>
              <a:rPr lang="en-US" sz="3600" dirty="0">
                <a:solidFill>
                  <a:schemeClr val="tx1"/>
                </a:solidFill>
              </a:rPr>
              <a:t> (C2 and C3, 7th and 8th ribs, right iliac bone, and right </a:t>
            </a:r>
            <a:r>
              <a:rPr lang="en-US" sz="3600" dirty="0" err="1">
                <a:solidFill>
                  <a:schemeClr val="tx1"/>
                </a:solidFill>
              </a:rPr>
              <a:t>humerus</a:t>
            </a:r>
            <a:r>
              <a:rPr lang="en-US" sz="3600" dirty="0">
                <a:solidFill>
                  <a:schemeClr val="tx1"/>
                </a:solidFill>
              </a:rPr>
              <a:t>); and a brain MRI showed multiple brain metastases.</a:t>
            </a:r>
          </a:p>
          <a:p>
            <a:pPr>
              <a:buClr>
                <a:srgbClr val="F59616"/>
              </a:buClr>
              <a:buFont typeface="Arial" panose="020B0604020202020204" pitchFamily="34" charset="0"/>
              <a:buChar char="•"/>
            </a:pPr>
            <a:endParaRPr lang="en-US" sz="3600" dirty="0">
              <a:solidFill>
                <a:schemeClr val="tx1"/>
              </a:solidFill>
            </a:endParaRPr>
          </a:p>
        </p:txBody>
      </p:sp>
      <p:pic>
        <p:nvPicPr>
          <p:cNvPr id="4" name="Picture 3">
            <a:extLst>
              <a:ext uri="{FF2B5EF4-FFF2-40B4-BE49-F238E27FC236}">
                <a16:creationId xmlns:a16="http://schemas.microsoft.com/office/drawing/2014/main" id="{968B1ADF-AB5E-4AB2-B74A-C600DAA63A8A}"/>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5875" y="2208271"/>
            <a:ext cx="1236492" cy="1577009"/>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84AF20D0-3507-495E-950C-9BFAB496A73E}"/>
              </a:ext>
            </a:extLst>
          </p:cNvPr>
          <p:cNvPicPr>
            <a:picLocks noChangeAspect="1"/>
          </p:cNvPicPr>
          <p:nvPr/>
        </p:nvPicPr>
        <p:blipFill>
          <a:blip r:embed="rId3"/>
          <a:stretch>
            <a:fillRect/>
          </a:stretch>
        </p:blipFill>
        <p:spPr>
          <a:xfrm>
            <a:off x="9094703" y="2421925"/>
            <a:ext cx="5260459" cy="4213654"/>
          </a:xfrm>
          <a:prstGeom prst="rect">
            <a:avLst/>
          </a:prstGeom>
        </p:spPr>
      </p:pic>
    </p:spTree>
    <p:extLst>
      <p:ext uri="{BB962C8B-B14F-4D97-AF65-F5344CB8AC3E}">
        <p14:creationId xmlns:p14="http://schemas.microsoft.com/office/powerpoint/2010/main" val="335167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ED5D-5E6B-478A-A0EE-5BD5E0D76CE5}"/>
              </a:ext>
            </a:extLst>
          </p:cNvPr>
          <p:cNvSpPr>
            <a:spLocks noGrp="1"/>
          </p:cNvSpPr>
          <p:nvPr>
            <p:ph type="title"/>
          </p:nvPr>
        </p:nvSpPr>
        <p:spPr>
          <a:xfrm>
            <a:off x="0" y="68478"/>
            <a:ext cx="14630400" cy="1563757"/>
          </a:xfrm>
        </p:spPr>
        <p:txBody>
          <a:bodyPr>
            <a:normAutofit/>
          </a:bodyPr>
          <a:lstStyle/>
          <a:p>
            <a:pPr algn="ctr"/>
            <a:r>
              <a:rPr lang="en-US" sz="4800" b="1" dirty="0"/>
              <a:t>Case Study 1 Biopsy and Diagnosis</a:t>
            </a:r>
          </a:p>
        </p:txBody>
      </p:sp>
      <p:sp>
        <p:nvSpPr>
          <p:cNvPr id="3" name="Content Placeholder 2">
            <a:extLst>
              <a:ext uri="{FF2B5EF4-FFF2-40B4-BE49-F238E27FC236}">
                <a16:creationId xmlns:a16="http://schemas.microsoft.com/office/drawing/2014/main" id="{6551085D-F0EC-40E9-A9DE-3C131096FEF1}"/>
              </a:ext>
            </a:extLst>
          </p:cNvPr>
          <p:cNvSpPr>
            <a:spLocks noGrp="1"/>
          </p:cNvSpPr>
          <p:nvPr>
            <p:ph idx="1"/>
          </p:nvPr>
        </p:nvSpPr>
        <p:spPr>
          <a:xfrm>
            <a:off x="2099732" y="2769559"/>
            <a:ext cx="12085189" cy="1844971"/>
          </a:xfrm>
        </p:spPr>
        <p:txBody>
          <a:bodyPr>
            <a:normAutofit/>
          </a:bodyPr>
          <a:lstStyle/>
          <a:p>
            <a:pPr marL="0" indent="0">
              <a:buClr>
                <a:srgbClr val="F59616"/>
              </a:buClr>
              <a:buNone/>
            </a:pPr>
            <a:r>
              <a:rPr lang="en-US" sz="3600" dirty="0">
                <a:solidFill>
                  <a:schemeClr val="tx1"/>
                </a:solidFill>
              </a:rPr>
              <a:t>FNA of the distal humerus revealed adenocarcinoma of the lung (TTF-1+ and P63-). Molecular profiling found EGFR Exon 19 deletion.</a:t>
            </a:r>
          </a:p>
          <a:p>
            <a:pPr marL="0" indent="0">
              <a:buClr>
                <a:srgbClr val="F59616"/>
              </a:buClr>
              <a:buNone/>
            </a:pPr>
            <a:endParaRPr lang="en-US" sz="3600" dirty="0">
              <a:solidFill>
                <a:schemeClr val="tx1"/>
              </a:solidFill>
            </a:endParaRPr>
          </a:p>
          <a:p>
            <a:pPr>
              <a:buClr>
                <a:srgbClr val="F59616"/>
              </a:buClr>
              <a:buFont typeface="Arial" panose="020B0604020202020204" pitchFamily="34" charset="0"/>
              <a:buChar char="•"/>
            </a:pPr>
            <a:endParaRPr lang="en-US" sz="3600" dirty="0">
              <a:solidFill>
                <a:schemeClr val="tx1"/>
              </a:solidFill>
            </a:endParaRPr>
          </a:p>
        </p:txBody>
      </p:sp>
      <p:pic>
        <p:nvPicPr>
          <p:cNvPr id="6" name="Picture 5">
            <a:extLst>
              <a:ext uri="{FF2B5EF4-FFF2-40B4-BE49-F238E27FC236}">
                <a16:creationId xmlns:a16="http://schemas.microsoft.com/office/drawing/2014/main" id="{8065E8CF-B1C4-400D-A3AF-C5AEB6C9B4F1}"/>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809" y="2806962"/>
            <a:ext cx="1226099" cy="1563756"/>
          </a:xfrm>
          <a:prstGeom prst="rect">
            <a:avLst/>
          </a:prstGeom>
          <a:effectLst>
            <a:outerShdw blurRad="76200" dir="13500000" sy="23000" kx="1200000" algn="br" rotWithShape="0">
              <a:prstClr val="black">
                <a:alpha val="20000"/>
              </a:prstClr>
            </a:outerShdw>
          </a:effectLst>
        </p:spPr>
      </p:pic>
      <p:sp>
        <p:nvSpPr>
          <p:cNvPr id="5" name="Content Placeholder 2">
            <a:extLst>
              <a:ext uri="{FF2B5EF4-FFF2-40B4-BE49-F238E27FC236}">
                <a16:creationId xmlns:a16="http://schemas.microsoft.com/office/drawing/2014/main" id="{CA945F8F-8B9B-4B26-927B-25EC7518B0D7}"/>
              </a:ext>
            </a:extLst>
          </p:cNvPr>
          <p:cNvSpPr txBox="1">
            <a:spLocks/>
          </p:cNvSpPr>
          <p:nvPr/>
        </p:nvSpPr>
        <p:spPr>
          <a:xfrm>
            <a:off x="2099732" y="5583965"/>
            <a:ext cx="12085188" cy="1557868"/>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Clr>
                <a:srgbClr val="B0D236"/>
              </a:buClr>
              <a:buFont typeface="Arial"/>
              <a:buChar char="•"/>
              <a:defRPr sz="3200" kern="1200">
                <a:solidFill>
                  <a:srgbClr val="73348D"/>
                </a:solidFill>
                <a:latin typeface="Calibri" charset="0"/>
                <a:ea typeface="Calibri" charset="0"/>
                <a:cs typeface="Calibri" charset="0"/>
              </a:defRPr>
            </a:lvl1pPr>
            <a:lvl2pPr marL="742950" indent="-285750" algn="l" defTabSz="457200" rtl="0" eaLnBrk="1" latinLnBrk="0" hangingPunct="1">
              <a:spcBef>
                <a:spcPct val="20000"/>
              </a:spcBef>
              <a:buClr>
                <a:srgbClr val="B0D236"/>
              </a:buClr>
              <a:buFont typeface="Arial"/>
              <a:buChar char="–"/>
              <a:defRPr sz="2800" kern="1200">
                <a:solidFill>
                  <a:srgbClr val="73348D"/>
                </a:solidFill>
                <a:latin typeface="Calibri" charset="0"/>
                <a:ea typeface="Calibri" charset="0"/>
                <a:cs typeface="Calibri" charset="0"/>
              </a:defRPr>
            </a:lvl2pPr>
            <a:lvl3pPr marL="1143000" indent="-228600" algn="l" defTabSz="457200" rtl="0" eaLnBrk="1" latinLnBrk="0" hangingPunct="1">
              <a:spcBef>
                <a:spcPct val="20000"/>
              </a:spcBef>
              <a:buClr>
                <a:srgbClr val="B0D236"/>
              </a:buClr>
              <a:buFont typeface="Arial"/>
              <a:buChar char="•"/>
              <a:defRPr sz="2400" kern="1200">
                <a:solidFill>
                  <a:srgbClr val="73348D"/>
                </a:solidFill>
                <a:latin typeface="Calibri" charset="0"/>
                <a:ea typeface="Calibri" charset="0"/>
                <a:cs typeface="Calibri" charset="0"/>
              </a:defRPr>
            </a:lvl3pPr>
            <a:lvl4pPr marL="1600200" indent="-228600" algn="l" defTabSz="457200" rtl="0" eaLnBrk="1" latinLnBrk="0" hangingPunct="1">
              <a:spcBef>
                <a:spcPct val="20000"/>
              </a:spcBef>
              <a:buClr>
                <a:srgbClr val="B0D236"/>
              </a:buClr>
              <a:buFont typeface="Arial"/>
              <a:buChar char="–"/>
              <a:defRPr sz="2000" kern="1200">
                <a:solidFill>
                  <a:srgbClr val="73348D"/>
                </a:solidFill>
                <a:latin typeface="Calibri" charset="0"/>
                <a:ea typeface="Calibri" charset="0"/>
                <a:cs typeface="Calibri" charset="0"/>
              </a:defRPr>
            </a:lvl4pPr>
            <a:lvl5pPr marL="2057400" indent="-228600" algn="l" defTabSz="457200" rtl="0" eaLnBrk="1" latinLnBrk="0" hangingPunct="1">
              <a:spcBef>
                <a:spcPct val="20000"/>
              </a:spcBef>
              <a:buClr>
                <a:srgbClr val="B0D236"/>
              </a:buClr>
              <a:buFont typeface="Arial"/>
              <a:buChar char="»"/>
              <a:defRPr sz="2000" kern="1200">
                <a:solidFill>
                  <a:srgbClr val="73348D"/>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
                <a:srgbClr val="B0D236"/>
              </a:buClr>
              <a:buSzTx/>
              <a:buFont typeface="Arial"/>
              <a:buNone/>
              <a:tabLst/>
              <a:defRPr/>
            </a:pPr>
            <a:r>
              <a:rPr kumimoji="0" lang="en-US" sz="3600" b="0" i="0" u="none" strike="noStrike" kern="1200" cap="none" spc="0" normalizeH="0" baseline="0" noProof="0" dirty="0">
                <a:ln>
                  <a:noFill/>
                </a:ln>
                <a:solidFill>
                  <a:prstClr val="black"/>
                </a:solidFill>
                <a:effectLst/>
                <a:uLnTx/>
                <a:uFillTx/>
                <a:latin typeface="Calibri" charset="0"/>
                <a:cs typeface="Calibri" charset="0"/>
              </a:rPr>
              <a:t>Stage IV </a:t>
            </a:r>
            <a:r>
              <a:rPr kumimoji="0" lang="en-US" sz="3600" b="0" i="1" u="none" strike="noStrike" kern="1200" cap="none" spc="0" normalizeH="0" baseline="0" noProof="0" dirty="0">
                <a:ln>
                  <a:noFill/>
                </a:ln>
                <a:solidFill>
                  <a:prstClr val="black"/>
                </a:solidFill>
                <a:effectLst/>
                <a:uLnTx/>
                <a:uFillTx/>
                <a:latin typeface="Calibri" charset="0"/>
                <a:cs typeface="Calibri" charset="0"/>
              </a:rPr>
              <a:t>EGFR</a:t>
            </a:r>
            <a:r>
              <a:rPr kumimoji="0" lang="en-US" sz="3600" b="0" i="0" u="none" strike="noStrike" kern="1200" cap="none" spc="0" normalizeH="0" baseline="0" noProof="0" dirty="0">
                <a:ln>
                  <a:noFill/>
                </a:ln>
                <a:solidFill>
                  <a:prstClr val="black"/>
                </a:solidFill>
                <a:effectLst/>
                <a:uLnTx/>
                <a:uFillTx/>
                <a:latin typeface="Calibri" charset="0"/>
                <a:cs typeface="Calibri" charset="0"/>
              </a:rPr>
              <a:t>-mutant lung adenocarcinoma metastatic to bones and brain.</a:t>
            </a:r>
          </a:p>
        </p:txBody>
      </p:sp>
      <p:pic>
        <p:nvPicPr>
          <p:cNvPr id="7" name="Picture 6">
            <a:extLst>
              <a:ext uri="{FF2B5EF4-FFF2-40B4-BE49-F238E27FC236}">
                <a16:creationId xmlns:a16="http://schemas.microsoft.com/office/drawing/2014/main" id="{C13ADDB2-6C06-48F7-BC37-7086541C03DD}"/>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809" y="5583965"/>
            <a:ext cx="1224225" cy="156375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8834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70D-5057-3741-9AC5-80327566B500}"/>
              </a:ext>
            </a:extLst>
          </p:cNvPr>
          <p:cNvSpPr>
            <a:spLocks noGrp="1"/>
          </p:cNvSpPr>
          <p:nvPr>
            <p:ph type="title"/>
          </p:nvPr>
        </p:nvSpPr>
        <p:spPr>
          <a:xfrm>
            <a:off x="0" y="37071"/>
            <a:ext cx="14630400" cy="1579418"/>
          </a:xfrm>
        </p:spPr>
        <p:txBody>
          <a:bodyPr>
            <a:normAutofit/>
          </a:bodyPr>
          <a:lstStyle/>
          <a:p>
            <a:r>
              <a:rPr lang="en-US" sz="4800" b="1" dirty="0"/>
              <a:t>FDA-approved EGFR Inhibitors in 2019</a:t>
            </a:r>
          </a:p>
        </p:txBody>
      </p:sp>
      <p:graphicFrame>
        <p:nvGraphicFramePr>
          <p:cNvPr id="4" name="Content Placeholder 3">
            <a:extLst>
              <a:ext uri="{FF2B5EF4-FFF2-40B4-BE49-F238E27FC236}">
                <a16:creationId xmlns:a16="http://schemas.microsoft.com/office/drawing/2014/main" id="{3EE7A90E-95DF-824F-A4B4-422834CC27E5}"/>
              </a:ext>
            </a:extLst>
          </p:cNvPr>
          <p:cNvGraphicFramePr>
            <a:graphicFrameLocks noGrp="1"/>
          </p:cNvGraphicFramePr>
          <p:nvPr>
            <p:ph idx="1"/>
            <p:extLst>
              <p:ext uri="{D42A27DB-BD31-4B8C-83A1-F6EECF244321}">
                <p14:modId xmlns:p14="http://schemas.microsoft.com/office/powerpoint/2010/main" val="323546818"/>
              </p:ext>
            </p:extLst>
          </p:nvPr>
        </p:nvGraphicFramePr>
        <p:xfrm>
          <a:off x="473825" y="1764511"/>
          <a:ext cx="13715999" cy="5486400"/>
        </p:xfrm>
        <a:graphic>
          <a:graphicData uri="http://schemas.openxmlformats.org/drawingml/2006/table">
            <a:tbl>
              <a:tblPr firstRow="1" bandRow="1">
                <a:tableStyleId>{EB344D84-9AFB-497E-A393-DC336BA19D2E}</a:tableStyleId>
              </a:tblPr>
              <a:tblGrid>
                <a:gridCol w="1770611">
                  <a:extLst>
                    <a:ext uri="{9D8B030D-6E8A-4147-A177-3AD203B41FA5}">
                      <a16:colId xmlns:a16="http://schemas.microsoft.com/office/drawing/2014/main" val="1348723440"/>
                    </a:ext>
                  </a:extLst>
                </a:gridCol>
                <a:gridCol w="1853739">
                  <a:extLst>
                    <a:ext uri="{9D8B030D-6E8A-4147-A177-3AD203B41FA5}">
                      <a16:colId xmlns:a16="http://schemas.microsoft.com/office/drawing/2014/main" val="1318367784"/>
                    </a:ext>
                  </a:extLst>
                </a:gridCol>
                <a:gridCol w="2169621">
                  <a:extLst>
                    <a:ext uri="{9D8B030D-6E8A-4147-A177-3AD203B41FA5}">
                      <a16:colId xmlns:a16="http://schemas.microsoft.com/office/drawing/2014/main" val="235101620"/>
                    </a:ext>
                  </a:extLst>
                </a:gridCol>
                <a:gridCol w="1803862">
                  <a:extLst>
                    <a:ext uri="{9D8B030D-6E8A-4147-A177-3AD203B41FA5}">
                      <a16:colId xmlns:a16="http://schemas.microsoft.com/office/drawing/2014/main" val="2203508010"/>
                    </a:ext>
                  </a:extLst>
                </a:gridCol>
                <a:gridCol w="6118166">
                  <a:extLst>
                    <a:ext uri="{9D8B030D-6E8A-4147-A177-3AD203B41FA5}">
                      <a16:colId xmlns:a16="http://schemas.microsoft.com/office/drawing/2014/main" val="3454077891"/>
                    </a:ext>
                  </a:extLst>
                </a:gridCol>
              </a:tblGrid>
              <a:tr h="914400">
                <a:tc>
                  <a:txBody>
                    <a:bodyPr/>
                    <a:lstStyle/>
                    <a:p>
                      <a:pPr algn="ctr"/>
                      <a:r>
                        <a:rPr lang="en-US" sz="2200" b="1" dirty="0"/>
                        <a:t>Drug</a:t>
                      </a:r>
                    </a:p>
                  </a:txBody>
                  <a:tcPr marL="109728" marR="109728" marT="54864" marB="54864" anchor="ctr"/>
                </a:tc>
                <a:tc>
                  <a:txBody>
                    <a:bodyPr/>
                    <a:lstStyle/>
                    <a:p>
                      <a:pPr algn="ctr"/>
                      <a:r>
                        <a:rPr lang="en-US" sz="2200" dirty="0"/>
                        <a:t>Generation</a:t>
                      </a:r>
                    </a:p>
                  </a:txBody>
                  <a:tcPr marL="109728" marR="109728" marT="54864" marB="54864" anchor="ctr"/>
                </a:tc>
                <a:tc>
                  <a:txBody>
                    <a:bodyPr/>
                    <a:lstStyle/>
                    <a:p>
                      <a:pPr algn="ctr"/>
                      <a:r>
                        <a:rPr lang="en-US" sz="2200" dirty="0"/>
                        <a:t>Starting Dose</a:t>
                      </a:r>
                    </a:p>
                  </a:txBody>
                  <a:tcPr marL="109728" marR="109728" marT="54864" marB="54864" anchor="ctr"/>
                </a:tc>
                <a:tc>
                  <a:txBody>
                    <a:bodyPr/>
                    <a:lstStyle/>
                    <a:p>
                      <a:pPr algn="ctr"/>
                      <a:r>
                        <a:rPr lang="en-US" sz="2200" dirty="0"/>
                        <a:t>T790M Activity?</a:t>
                      </a:r>
                    </a:p>
                  </a:txBody>
                  <a:tcPr marL="109728" marR="109728" marT="54864" marB="54864" anchor="ctr"/>
                </a:tc>
                <a:tc>
                  <a:txBody>
                    <a:bodyPr/>
                    <a:lstStyle/>
                    <a:p>
                      <a:pPr algn="ctr"/>
                      <a:r>
                        <a:rPr lang="en-US" sz="2200" dirty="0"/>
                        <a:t>Major Toxicities </a:t>
                      </a:r>
                    </a:p>
                    <a:p>
                      <a:pPr algn="ctr"/>
                      <a:r>
                        <a:rPr lang="en-US" sz="2200" dirty="0"/>
                        <a:t>(% all grades/% Gr 3–5)</a:t>
                      </a:r>
                    </a:p>
                  </a:txBody>
                  <a:tcPr marL="109728" marR="109728" marT="54864" marB="54864" anchor="ctr"/>
                </a:tc>
                <a:extLst>
                  <a:ext uri="{0D108BD9-81ED-4DB2-BD59-A6C34878D82A}">
                    <a16:rowId xmlns:a16="http://schemas.microsoft.com/office/drawing/2014/main" val="2376286543"/>
                  </a:ext>
                </a:extLst>
              </a:tr>
              <a:tr h="914400">
                <a:tc>
                  <a:txBody>
                    <a:bodyPr/>
                    <a:lstStyle/>
                    <a:p>
                      <a:pPr algn="ctr"/>
                      <a:r>
                        <a:rPr lang="en-US" sz="1900" b="1" dirty="0"/>
                        <a:t>Erlotinib </a:t>
                      </a:r>
                      <a:r>
                        <a:rPr lang="en-US" sz="1900" b="0" dirty="0"/>
                        <a:t>(Tarceva)</a:t>
                      </a:r>
                    </a:p>
                  </a:txBody>
                  <a:tcPr marL="109728" marR="109728" marT="54864" marB="54864" anchor="ctr"/>
                </a:tc>
                <a:tc>
                  <a:txBody>
                    <a:bodyPr/>
                    <a:lstStyle/>
                    <a:p>
                      <a:pPr algn="ctr"/>
                      <a:r>
                        <a:rPr lang="en-US" sz="1900" dirty="0"/>
                        <a:t>1st</a:t>
                      </a:r>
                    </a:p>
                  </a:txBody>
                  <a:tcPr marL="109728" marR="109728" marT="54864" marB="54864" anchor="ctr"/>
                </a:tc>
                <a:tc>
                  <a:txBody>
                    <a:bodyPr/>
                    <a:lstStyle/>
                    <a:p>
                      <a:pPr algn="ctr"/>
                      <a:r>
                        <a:rPr lang="en-US" sz="1900" dirty="0"/>
                        <a:t>150 mg QD</a:t>
                      </a:r>
                    </a:p>
                  </a:txBody>
                  <a:tcPr marL="109728" marR="109728" marT="54864" marB="54864" anchor="ctr"/>
                </a:tc>
                <a:tc>
                  <a:txBody>
                    <a:bodyPr/>
                    <a:lstStyle/>
                    <a:p>
                      <a:pPr algn="ctr"/>
                      <a:r>
                        <a:rPr lang="en-US" sz="1900" dirty="0"/>
                        <a:t>No</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t>Rash (85/14), Diarrhea (62/5)</a:t>
                      </a:r>
                    </a:p>
                  </a:txBody>
                  <a:tcPr marL="109728" marR="109728" marT="54864" marB="54864" anchor="ctr"/>
                </a:tc>
                <a:extLst>
                  <a:ext uri="{0D108BD9-81ED-4DB2-BD59-A6C34878D82A}">
                    <a16:rowId xmlns:a16="http://schemas.microsoft.com/office/drawing/2014/main" val="3284872888"/>
                  </a:ext>
                </a:extLst>
              </a:tr>
              <a:tr h="914400">
                <a:tc>
                  <a:txBody>
                    <a:bodyPr/>
                    <a:lstStyle/>
                    <a:p>
                      <a:pPr algn="ctr"/>
                      <a:r>
                        <a:rPr lang="en-US" sz="1900" b="1" dirty="0"/>
                        <a:t>Gefitinib </a:t>
                      </a:r>
                      <a:r>
                        <a:rPr lang="en-US" sz="1900" b="0" dirty="0"/>
                        <a:t>(Iressa)</a:t>
                      </a:r>
                    </a:p>
                  </a:txBody>
                  <a:tcPr marL="109728" marR="109728" marT="54864" marB="54864" anchor="ctr"/>
                </a:tc>
                <a:tc>
                  <a:txBody>
                    <a:bodyPr/>
                    <a:lstStyle/>
                    <a:p>
                      <a:pPr algn="ctr"/>
                      <a:r>
                        <a:rPr lang="en-US" sz="1900" dirty="0"/>
                        <a:t>1st</a:t>
                      </a:r>
                    </a:p>
                  </a:txBody>
                  <a:tcPr marL="109728" marR="109728" marT="54864" marB="54864" anchor="ctr"/>
                </a:tc>
                <a:tc>
                  <a:txBody>
                    <a:bodyPr/>
                    <a:lstStyle/>
                    <a:p>
                      <a:pPr algn="ctr"/>
                      <a:r>
                        <a:rPr lang="en-US" sz="1900" dirty="0"/>
                        <a:t>250 mg QD</a:t>
                      </a:r>
                    </a:p>
                  </a:txBody>
                  <a:tcPr marL="109728" marR="109728" marT="54864" marB="54864" anchor="ctr"/>
                </a:tc>
                <a:tc>
                  <a:txBody>
                    <a:bodyPr/>
                    <a:lstStyle/>
                    <a:p>
                      <a:pPr algn="ctr"/>
                      <a:r>
                        <a:rPr lang="en-US" sz="1900" dirty="0"/>
                        <a:t>No</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t>Rash (47/2), Diarrhea (29/3)</a:t>
                      </a:r>
                    </a:p>
                  </a:txBody>
                  <a:tcPr marL="109728" marR="109728" marT="54864" marB="54864" anchor="ctr"/>
                </a:tc>
                <a:extLst>
                  <a:ext uri="{0D108BD9-81ED-4DB2-BD59-A6C34878D82A}">
                    <a16:rowId xmlns:a16="http://schemas.microsoft.com/office/drawing/2014/main" val="2443018125"/>
                  </a:ext>
                </a:extLst>
              </a:tr>
              <a:tr h="914400">
                <a:tc>
                  <a:txBody>
                    <a:bodyPr/>
                    <a:lstStyle/>
                    <a:p>
                      <a:pPr algn="ctr"/>
                      <a:r>
                        <a:rPr lang="en-US" sz="1900" b="1" dirty="0"/>
                        <a:t>Afatinib </a:t>
                      </a:r>
                      <a:r>
                        <a:rPr lang="en-US" sz="1900" b="0" dirty="0"/>
                        <a:t>(Gilotrif)</a:t>
                      </a:r>
                    </a:p>
                  </a:txBody>
                  <a:tcPr marL="109728" marR="109728" marT="54864" marB="54864" anchor="ctr"/>
                </a:tc>
                <a:tc>
                  <a:txBody>
                    <a:bodyPr/>
                    <a:lstStyle/>
                    <a:p>
                      <a:pPr algn="ctr"/>
                      <a:r>
                        <a:rPr lang="en-US" sz="1900" dirty="0"/>
                        <a:t>2nd</a:t>
                      </a:r>
                    </a:p>
                  </a:txBody>
                  <a:tcPr marL="109728" marR="109728" marT="54864" marB="54864" anchor="ctr"/>
                </a:tc>
                <a:tc>
                  <a:txBody>
                    <a:bodyPr/>
                    <a:lstStyle/>
                    <a:p>
                      <a:pPr algn="ctr"/>
                      <a:r>
                        <a:rPr lang="en-US" sz="1900" dirty="0"/>
                        <a:t>40 mg QD</a:t>
                      </a:r>
                    </a:p>
                  </a:txBody>
                  <a:tcPr marL="109728" marR="109728" marT="54864" marB="54864" anchor="ctr"/>
                </a:tc>
                <a:tc>
                  <a:txBody>
                    <a:bodyPr/>
                    <a:lstStyle/>
                    <a:p>
                      <a:pPr algn="ctr"/>
                      <a:r>
                        <a:rPr lang="en-US" sz="1900" dirty="0"/>
                        <a:t>No</a:t>
                      </a:r>
                    </a:p>
                  </a:txBody>
                  <a:tcPr marL="109728" marR="109728" marT="54864" marB="54864" anchor="ctr"/>
                </a:tc>
                <a:tc>
                  <a:txBody>
                    <a:bodyPr/>
                    <a:lstStyle/>
                    <a:p>
                      <a:pPr marL="0" indent="0" algn="ctr">
                        <a:buFont typeface="Arial" panose="020B0604020202020204" pitchFamily="34" charset="0"/>
                        <a:buNone/>
                      </a:pPr>
                      <a:r>
                        <a:rPr lang="en-US" sz="1900" dirty="0"/>
                        <a:t>Diarrhea (96/15), Rash (90/16), </a:t>
                      </a:r>
                    </a:p>
                    <a:p>
                      <a:pPr marL="0" indent="0" algn="ctr">
                        <a:buFont typeface="Arial" panose="020B0604020202020204" pitchFamily="34" charset="0"/>
                        <a:buNone/>
                      </a:pPr>
                      <a:r>
                        <a:rPr lang="en-US" sz="1900" dirty="0"/>
                        <a:t>Stomatitis (71/9), Paronychia (58/11)</a:t>
                      </a:r>
                      <a:endParaRPr lang="en-US" sz="1900" baseline="30000" dirty="0"/>
                    </a:p>
                  </a:txBody>
                  <a:tcPr marL="109728" marR="109728" marT="54864" marB="54864" anchor="ctr"/>
                </a:tc>
                <a:extLst>
                  <a:ext uri="{0D108BD9-81ED-4DB2-BD59-A6C34878D82A}">
                    <a16:rowId xmlns:a16="http://schemas.microsoft.com/office/drawing/2014/main" val="2867874796"/>
                  </a:ext>
                </a:extLst>
              </a:tr>
              <a:tr h="914400">
                <a:tc>
                  <a:txBody>
                    <a:bodyPr/>
                    <a:lstStyle/>
                    <a:p>
                      <a:pPr algn="ctr"/>
                      <a:r>
                        <a:rPr lang="en-US" sz="1900" b="1" dirty="0"/>
                        <a:t>Dacomitinib </a:t>
                      </a:r>
                      <a:r>
                        <a:rPr lang="en-US" sz="1900" b="0" dirty="0"/>
                        <a:t>(Vizimpro)</a:t>
                      </a:r>
                    </a:p>
                  </a:txBody>
                  <a:tcPr marL="109728" marR="109728" marT="54864" marB="54864" anchor="ctr"/>
                </a:tc>
                <a:tc>
                  <a:txBody>
                    <a:bodyPr/>
                    <a:lstStyle/>
                    <a:p>
                      <a:pPr algn="ctr"/>
                      <a:r>
                        <a:rPr lang="en-US" sz="1900" dirty="0"/>
                        <a:t>2nd</a:t>
                      </a:r>
                    </a:p>
                  </a:txBody>
                  <a:tcPr marL="109728" marR="109728" marT="54864" marB="54864" anchor="ctr"/>
                </a:tc>
                <a:tc>
                  <a:txBody>
                    <a:bodyPr/>
                    <a:lstStyle/>
                    <a:p>
                      <a:pPr algn="ctr"/>
                      <a:r>
                        <a:rPr lang="en-US" sz="1900" dirty="0"/>
                        <a:t>45 mg QD</a:t>
                      </a:r>
                    </a:p>
                  </a:txBody>
                  <a:tcPr marL="109728" marR="109728" marT="54864" marB="54864" anchor="ctr"/>
                </a:tc>
                <a:tc>
                  <a:txBody>
                    <a:bodyPr/>
                    <a:lstStyle/>
                    <a:p>
                      <a:pPr algn="ctr"/>
                      <a:r>
                        <a:rPr lang="en-US" sz="1900" dirty="0"/>
                        <a:t>No</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t>Diarrhea (87/8), Paronychia (64/8),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t>Rash (69/23), Stomatitis (45/4.4)</a:t>
                      </a:r>
                      <a:endParaRPr lang="en-US" sz="1900" baseline="30000" dirty="0"/>
                    </a:p>
                  </a:txBody>
                  <a:tcPr marL="109728" marR="109728" marT="54864" marB="54864" anchor="ctr"/>
                </a:tc>
                <a:extLst>
                  <a:ext uri="{0D108BD9-81ED-4DB2-BD59-A6C34878D82A}">
                    <a16:rowId xmlns:a16="http://schemas.microsoft.com/office/drawing/2014/main" val="1234061293"/>
                  </a:ext>
                </a:extLst>
              </a:tr>
              <a:tr h="914400">
                <a:tc>
                  <a:txBody>
                    <a:bodyPr/>
                    <a:lstStyle/>
                    <a:p>
                      <a:pPr algn="ctr"/>
                      <a:r>
                        <a:rPr lang="en-US" sz="1900" b="1" dirty="0"/>
                        <a:t>Osimertinib </a:t>
                      </a:r>
                      <a:r>
                        <a:rPr lang="en-US" sz="1900" b="0" dirty="0"/>
                        <a:t>(Tagrisso)</a:t>
                      </a:r>
                    </a:p>
                  </a:txBody>
                  <a:tcPr marL="109728" marR="109728" marT="54864" marB="54864" anchor="ctr"/>
                </a:tc>
                <a:tc>
                  <a:txBody>
                    <a:bodyPr/>
                    <a:lstStyle/>
                    <a:p>
                      <a:pPr algn="ctr"/>
                      <a:r>
                        <a:rPr lang="en-US" sz="1900" dirty="0"/>
                        <a:t>3rd</a:t>
                      </a:r>
                    </a:p>
                  </a:txBody>
                  <a:tcPr marL="109728" marR="109728" marT="54864" marB="54864" anchor="ctr"/>
                </a:tc>
                <a:tc>
                  <a:txBody>
                    <a:bodyPr/>
                    <a:lstStyle/>
                    <a:p>
                      <a:pPr algn="ctr"/>
                      <a:r>
                        <a:rPr lang="en-US" sz="1900" dirty="0"/>
                        <a:t>80 mg QD</a:t>
                      </a:r>
                    </a:p>
                  </a:txBody>
                  <a:tcPr marL="109728" marR="109728" marT="54864" marB="54864" anchor="ctr"/>
                </a:tc>
                <a:tc>
                  <a:txBody>
                    <a:bodyPr/>
                    <a:lstStyle/>
                    <a:p>
                      <a:pPr algn="ctr"/>
                      <a:r>
                        <a:rPr lang="en-US" sz="1900" dirty="0"/>
                        <a:t>Yes</a:t>
                      </a:r>
                    </a:p>
                  </a:txBody>
                  <a:tcPr marL="109728" marR="109728" marT="54864" marB="54864" anchor="ctr"/>
                </a:tc>
                <a:tc>
                  <a:txBody>
                    <a:bodyPr/>
                    <a:lstStyle/>
                    <a:p>
                      <a:pPr marL="0" indent="0" algn="ctr">
                        <a:buFont typeface="Arial" panose="020B0604020202020204" pitchFamily="34" charset="0"/>
                        <a:buNone/>
                      </a:pPr>
                      <a:r>
                        <a:rPr lang="en-US" sz="1900" dirty="0"/>
                        <a:t>Diarrhea (58/2.2), Dry skin (36/0.4), </a:t>
                      </a:r>
                    </a:p>
                    <a:p>
                      <a:pPr marL="0" indent="0" algn="ctr">
                        <a:buFont typeface="Arial" panose="020B0604020202020204" pitchFamily="34" charset="0"/>
                        <a:buNone/>
                      </a:pPr>
                      <a:r>
                        <a:rPr lang="en-US" sz="1900" dirty="0"/>
                        <a:t>Nail Toxicity (35/0.4), Stomatitis (29/0.7), Rash (58/1.1)</a:t>
                      </a:r>
                      <a:endParaRPr lang="en-US" sz="1900" baseline="30000" dirty="0"/>
                    </a:p>
                  </a:txBody>
                  <a:tcPr marL="109728" marR="109728" marT="54864" marB="54864" anchor="ctr"/>
                </a:tc>
                <a:extLst>
                  <a:ext uri="{0D108BD9-81ED-4DB2-BD59-A6C34878D82A}">
                    <a16:rowId xmlns:a16="http://schemas.microsoft.com/office/drawing/2014/main" val="1226031329"/>
                  </a:ext>
                </a:extLst>
              </a:tr>
            </a:tbl>
          </a:graphicData>
        </a:graphic>
      </p:graphicFrame>
      <p:sp>
        <p:nvSpPr>
          <p:cNvPr id="5" name="TextBox 4">
            <a:extLst>
              <a:ext uri="{FF2B5EF4-FFF2-40B4-BE49-F238E27FC236}">
                <a16:creationId xmlns:a16="http://schemas.microsoft.com/office/drawing/2014/main" id="{481BDA58-683C-084B-9E30-B4156AD1EB28}"/>
              </a:ext>
            </a:extLst>
          </p:cNvPr>
          <p:cNvSpPr txBox="1"/>
          <p:nvPr/>
        </p:nvSpPr>
        <p:spPr>
          <a:xfrm>
            <a:off x="382034" y="7265318"/>
            <a:ext cx="13433717" cy="400110"/>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Pneumonitis/ILD is a rare but serious side effect that can occur with any of the EGFR TKIs</a:t>
            </a:r>
          </a:p>
        </p:txBody>
      </p:sp>
      <p:sp>
        <p:nvSpPr>
          <p:cNvPr id="6" name="TextBox 5">
            <a:extLst>
              <a:ext uri="{FF2B5EF4-FFF2-40B4-BE49-F238E27FC236}">
                <a16:creationId xmlns:a16="http://schemas.microsoft.com/office/drawing/2014/main" id="{E9E0C117-64FD-48D6-B4AB-A2D670E6A3CB}"/>
              </a:ext>
            </a:extLst>
          </p:cNvPr>
          <p:cNvSpPr txBox="1"/>
          <p:nvPr/>
        </p:nvSpPr>
        <p:spPr>
          <a:xfrm>
            <a:off x="12064486" y="7876740"/>
            <a:ext cx="2574423"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FDA Prescribing Information.</a:t>
            </a:r>
          </a:p>
        </p:txBody>
      </p:sp>
    </p:spTree>
    <p:extLst>
      <p:ext uri="{BB962C8B-B14F-4D97-AF65-F5344CB8AC3E}">
        <p14:creationId xmlns:p14="http://schemas.microsoft.com/office/powerpoint/2010/main" val="7464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25CAC3E-4E66-4FEA-BF1B-EA93B9ED6AE3}"/>
              </a:ext>
            </a:extLst>
          </p:cNvPr>
          <p:cNvSpPr txBox="1">
            <a:spLocks/>
          </p:cNvSpPr>
          <p:nvPr/>
        </p:nvSpPr>
        <p:spPr>
          <a:xfrm>
            <a:off x="1004711" y="5155618"/>
            <a:ext cx="12620978" cy="2554824"/>
          </a:xfrm>
          <a:prstGeom prst="rect">
            <a:avLst/>
          </a:prstGeom>
        </p:spPr>
        <p:txBody>
          <a:bodyPr vert="horz" lIns="109507" tIns="54862" rIns="109507" bIns="54862" rtlCol="0">
            <a:noAutofit/>
          </a:bodyPr>
          <a:lstStyle>
            <a:lvl1pPr marL="342900" indent="-342900" algn="l" defTabSz="457200" rtl="0" eaLnBrk="1" latinLnBrk="0" hangingPunct="1">
              <a:spcBef>
                <a:spcPct val="20000"/>
              </a:spcBef>
              <a:buClr>
                <a:srgbClr val="C452BD"/>
              </a:buClr>
              <a:buFont typeface="Arial"/>
              <a:buChar char="•"/>
              <a:defRPr sz="3200" kern="1200">
                <a:solidFill>
                  <a:schemeClr val="bg1"/>
                </a:solidFill>
                <a:latin typeface="Calibri" charset="0"/>
                <a:ea typeface="Calibri" charset="0"/>
                <a:cs typeface="Calibri" charset="0"/>
              </a:defRPr>
            </a:lvl1pPr>
            <a:lvl2pPr marL="742950" indent="-285750" algn="l" defTabSz="457200" rtl="0" eaLnBrk="1" latinLnBrk="0" hangingPunct="1">
              <a:spcBef>
                <a:spcPct val="20000"/>
              </a:spcBef>
              <a:buClr>
                <a:srgbClr val="C452BD"/>
              </a:buClr>
              <a:buFont typeface="Arial"/>
              <a:buChar char="–"/>
              <a:defRPr sz="2800" kern="1200">
                <a:solidFill>
                  <a:schemeClr val="bg1"/>
                </a:solidFill>
                <a:latin typeface="Calibri" charset="0"/>
                <a:ea typeface="Calibri" charset="0"/>
                <a:cs typeface="Calibri" charset="0"/>
              </a:defRPr>
            </a:lvl2pPr>
            <a:lvl3pPr marL="1143000" indent="-228600" algn="l" defTabSz="457200" rtl="0" eaLnBrk="1" latinLnBrk="0" hangingPunct="1">
              <a:spcBef>
                <a:spcPct val="20000"/>
              </a:spcBef>
              <a:buClr>
                <a:srgbClr val="C452BD"/>
              </a:buClr>
              <a:buFont typeface="Arial"/>
              <a:buChar char="•"/>
              <a:defRPr sz="2400" kern="1200">
                <a:solidFill>
                  <a:schemeClr val="bg1"/>
                </a:solidFill>
                <a:latin typeface="Calibri" charset="0"/>
                <a:ea typeface="Calibri" charset="0"/>
                <a:cs typeface="Calibri" charset="0"/>
              </a:defRPr>
            </a:lvl3pPr>
            <a:lvl4pPr marL="1600200" indent="-228600" algn="l" defTabSz="457200" rtl="0" eaLnBrk="1" latinLnBrk="0" hangingPunct="1">
              <a:spcBef>
                <a:spcPct val="20000"/>
              </a:spcBef>
              <a:buClr>
                <a:srgbClr val="C452BD"/>
              </a:buClr>
              <a:buFont typeface="Arial"/>
              <a:buChar char="–"/>
              <a:defRPr sz="2000" kern="1200">
                <a:solidFill>
                  <a:schemeClr val="bg1"/>
                </a:solidFill>
                <a:latin typeface="Calibri" charset="0"/>
                <a:ea typeface="Calibri" charset="0"/>
                <a:cs typeface="Calibri" charset="0"/>
              </a:defRPr>
            </a:lvl4pPr>
            <a:lvl5pPr marL="2057400" indent="-228600" algn="l" defTabSz="457200" rtl="0" eaLnBrk="1" latinLnBrk="0" hangingPunct="1">
              <a:spcBef>
                <a:spcPct val="20000"/>
              </a:spcBef>
              <a:buClr>
                <a:srgbClr val="C452BD"/>
              </a:buClr>
              <a:buFont typeface="Arial"/>
              <a:buChar char="»"/>
              <a:defRPr sz="20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C452BD"/>
              </a:buClr>
              <a:buSzTx/>
              <a:buFont typeface="Arial"/>
              <a:buNone/>
              <a:tabLst/>
              <a:defRPr/>
            </a:pPr>
            <a:endParaRPr kumimoji="0" lang="en-US" sz="3200" b="0" i="0" u="none" strike="noStrike" kern="1200" cap="none" spc="0" normalizeH="0" baseline="0" noProof="0" dirty="0">
              <a:ln>
                <a:noFill/>
              </a:ln>
              <a:solidFill>
                <a:srgbClr val="7030A0"/>
              </a:solidFill>
              <a:effectLst/>
              <a:uLnTx/>
              <a:uFillTx/>
              <a:latin typeface="Calibri" charset="0"/>
              <a:cs typeface="Calibri" charset="0"/>
            </a:endParaRPr>
          </a:p>
          <a:p>
            <a:pPr marL="0" marR="0" lvl="0" indent="0" algn="ctr" defTabSz="457200" rtl="0" eaLnBrk="1" fontAlgn="auto" latinLnBrk="0" hangingPunct="1">
              <a:lnSpc>
                <a:spcPct val="100000"/>
              </a:lnSpc>
              <a:spcBef>
                <a:spcPts val="0"/>
              </a:spcBef>
              <a:spcAft>
                <a:spcPts val="600"/>
              </a:spcAft>
              <a:buClr>
                <a:srgbClr val="C452BD"/>
              </a:buClr>
              <a:buSzTx/>
              <a:buFont typeface="Arial"/>
              <a:buNone/>
              <a:tabLst/>
              <a:defRPr/>
            </a:pPr>
            <a:r>
              <a:rPr kumimoji="0" lang="en-US" sz="3200" b="1" i="0" u="none" strike="noStrike" kern="1200" cap="none" spc="0" normalizeH="0" baseline="0" noProof="0" dirty="0">
                <a:ln>
                  <a:noFill/>
                </a:ln>
                <a:solidFill>
                  <a:srgbClr val="7030A0"/>
                </a:solidFill>
                <a:effectLst/>
                <a:uLnTx/>
                <a:uFillTx/>
                <a:latin typeface="Calibri"/>
                <a:ea typeface="+mn-ea"/>
                <a:cs typeface="Calibri" charset="0"/>
              </a:rPr>
              <a:t>To receive up to 1.0 ANCC contact hour, please complete the CNE Request and Evaluation Form located in the pocket of your folder. </a:t>
            </a:r>
          </a:p>
          <a:p>
            <a:pPr marL="0" marR="0" lvl="0" indent="0" algn="ctr" defTabSz="457200" rtl="0" eaLnBrk="1" fontAlgn="auto" latinLnBrk="0" hangingPunct="1">
              <a:lnSpc>
                <a:spcPct val="100000"/>
              </a:lnSpc>
              <a:spcBef>
                <a:spcPct val="20000"/>
              </a:spcBef>
              <a:spcAft>
                <a:spcPts val="0"/>
              </a:spcAft>
              <a:buClr>
                <a:srgbClr val="C452BD"/>
              </a:buClr>
              <a:buSzTx/>
              <a:buFont typeface="Arial"/>
              <a:buNone/>
              <a:tabLst/>
              <a:defRPr/>
            </a:pPr>
            <a:r>
              <a:rPr kumimoji="0" lang="en-US" sz="3200" b="1" i="0" u="none" strike="noStrike" kern="1200" cap="none" spc="0" normalizeH="0" baseline="0" noProof="0" dirty="0">
                <a:ln>
                  <a:noFill/>
                </a:ln>
                <a:solidFill>
                  <a:srgbClr val="7030A0"/>
                </a:solidFill>
                <a:effectLst/>
                <a:uLnTx/>
                <a:uFillTx/>
                <a:latin typeface="Calibri"/>
                <a:ea typeface="+mn-ea"/>
                <a:cs typeface="Calibri" charset="0"/>
              </a:rPr>
              <a:t>You may return your completed form at the registration desk. </a:t>
            </a:r>
          </a:p>
        </p:txBody>
      </p:sp>
      <p:sp>
        <p:nvSpPr>
          <p:cNvPr id="6" name="Title 5">
            <a:extLst>
              <a:ext uri="{FF2B5EF4-FFF2-40B4-BE49-F238E27FC236}">
                <a16:creationId xmlns:a16="http://schemas.microsoft.com/office/drawing/2014/main" id="{C5A3C69C-7759-4825-91EE-32D6EB8A13D8}"/>
              </a:ext>
            </a:extLst>
          </p:cNvPr>
          <p:cNvSpPr>
            <a:spLocks noGrp="1"/>
          </p:cNvSpPr>
          <p:nvPr>
            <p:ph type="ctrTitle"/>
          </p:nvPr>
        </p:nvSpPr>
        <p:spPr>
          <a:xfrm>
            <a:off x="731522" y="7826"/>
            <a:ext cx="13167360" cy="1589620"/>
          </a:xfrm>
        </p:spPr>
        <p:txBody>
          <a:bodyPr>
            <a:normAutofit/>
          </a:bodyPr>
          <a:lstStyle/>
          <a:p>
            <a:r>
              <a:rPr lang="en-US" sz="4800" b="1" dirty="0"/>
              <a:t>Accreditation</a:t>
            </a:r>
          </a:p>
        </p:txBody>
      </p:sp>
      <p:pic>
        <p:nvPicPr>
          <p:cNvPr id="7" name="Picture 6" descr="A close up of a sign&#10;&#10;Description generated with very high confidence">
            <a:extLst>
              <a:ext uri="{FF2B5EF4-FFF2-40B4-BE49-F238E27FC236}">
                <a16:creationId xmlns:a16="http://schemas.microsoft.com/office/drawing/2014/main" id="{DD6CF7A8-309D-4F92-9524-DE1ED59ADD0F}"/>
              </a:ext>
            </a:extLst>
          </p:cNvPr>
          <p:cNvPicPr>
            <a:picLocks noChangeAspect="1"/>
          </p:cNvPicPr>
          <p:nvPr/>
        </p:nvPicPr>
        <p:blipFill>
          <a:blip r:embed="rId2">
            <a:duotone>
              <a:schemeClr val="accent4">
                <a:shade val="45000"/>
                <a:satMod val="135000"/>
              </a:schemeClr>
              <a:prstClr val="white"/>
            </a:duotone>
          </a:blip>
          <a:stretch>
            <a:fillRect/>
          </a:stretch>
        </p:blipFill>
        <p:spPr>
          <a:xfrm>
            <a:off x="5702283" y="1796570"/>
            <a:ext cx="3225834" cy="3282285"/>
          </a:xfrm>
          <a:prstGeom prst="rect">
            <a:avLst/>
          </a:prstGeom>
          <a:noFill/>
        </p:spPr>
      </p:pic>
    </p:spTree>
    <p:extLst>
      <p:ext uri="{BB962C8B-B14F-4D97-AF65-F5344CB8AC3E}">
        <p14:creationId xmlns:p14="http://schemas.microsoft.com/office/powerpoint/2010/main" val="4272144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0B31-7956-D14B-8EBE-03DA63E38084}"/>
              </a:ext>
            </a:extLst>
          </p:cNvPr>
          <p:cNvSpPr>
            <a:spLocks noGrp="1"/>
          </p:cNvSpPr>
          <p:nvPr>
            <p:ph type="title"/>
          </p:nvPr>
        </p:nvSpPr>
        <p:spPr>
          <a:xfrm>
            <a:off x="0" y="-712"/>
            <a:ext cx="14630400" cy="1580129"/>
          </a:xfrm>
        </p:spPr>
        <p:txBody>
          <a:bodyPr>
            <a:noAutofit/>
          </a:bodyPr>
          <a:lstStyle/>
          <a:p>
            <a:pPr>
              <a:lnSpc>
                <a:spcPct val="90000"/>
              </a:lnSpc>
            </a:pPr>
            <a:r>
              <a:rPr lang="en-US" sz="4800" b="1" dirty="0"/>
              <a:t>Selecting First-line Therapy</a:t>
            </a:r>
            <a:br>
              <a:rPr lang="en-US" sz="4800" b="1" dirty="0"/>
            </a:br>
            <a:r>
              <a:rPr lang="en-US" sz="4800" b="1" i="1" dirty="0"/>
              <a:t>FLAURA Trial</a:t>
            </a:r>
          </a:p>
        </p:txBody>
      </p:sp>
      <p:sp>
        <p:nvSpPr>
          <p:cNvPr id="3" name="TextBox 2"/>
          <p:cNvSpPr txBox="1"/>
          <p:nvPr/>
        </p:nvSpPr>
        <p:spPr>
          <a:xfrm>
            <a:off x="5003670" y="1649255"/>
            <a:ext cx="4972002" cy="487954"/>
          </a:xfrm>
          <a:prstGeom prst="rect">
            <a:avLst/>
          </a:prstGeom>
          <a:no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srgbClr val="73348D"/>
                </a:solidFill>
                <a:effectLst/>
                <a:uLnTx/>
                <a:uFillTx/>
                <a:latin typeface="Calibri"/>
                <a:ea typeface="+mn-ea"/>
                <a:cs typeface="+mn-cs"/>
              </a:rPr>
              <a:t>FLAURA Double-blind Study Design</a:t>
            </a:r>
          </a:p>
        </p:txBody>
      </p:sp>
      <p:sp>
        <p:nvSpPr>
          <p:cNvPr id="6" name="TextBox 5"/>
          <p:cNvSpPr txBox="1"/>
          <p:nvPr/>
        </p:nvSpPr>
        <p:spPr>
          <a:xfrm>
            <a:off x="4761147" y="2741320"/>
            <a:ext cx="2152997" cy="1477328"/>
          </a:xfrm>
          <a:prstGeom prst="rect">
            <a:avLst/>
          </a:prstGeom>
          <a:solidFill>
            <a:srgbClr val="73A138"/>
          </a:solidFill>
          <a:ln w="28575">
            <a:solidFill>
              <a:schemeClr val="accent3">
                <a:lumMod val="50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Stratification by </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mutation status</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(Exon 19 deletion/ L858R) and race (Asian/non-Asian)</a:t>
            </a:r>
          </a:p>
        </p:txBody>
      </p:sp>
      <p:sp>
        <p:nvSpPr>
          <p:cNvPr id="7" name="TextBox 6"/>
          <p:cNvSpPr txBox="1"/>
          <p:nvPr/>
        </p:nvSpPr>
        <p:spPr>
          <a:xfrm>
            <a:off x="7560490" y="2298266"/>
            <a:ext cx="2781467" cy="954107"/>
          </a:xfrm>
          <a:prstGeom prst="rect">
            <a:avLst/>
          </a:prstGeom>
          <a:solidFill>
            <a:srgbClr val="F7971C"/>
          </a:solidFill>
          <a:ln w="28575">
            <a:solidFill>
              <a:schemeClr val="accent6">
                <a:lumMod val="75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Osimertinib</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(80 mg PO QD)</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(n=279)</a:t>
            </a:r>
          </a:p>
        </p:txBody>
      </p:sp>
      <p:sp>
        <p:nvSpPr>
          <p:cNvPr id="8" name="TextBox 7"/>
          <p:cNvSpPr txBox="1"/>
          <p:nvPr/>
        </p:nvSpPr>
        <p:spPr>
          <a:xfrm>
            <a:off x="7533241" y="3599383"/>
            <a:ext cx="2835968" cy="1231106"/>
          </a:xfrm>
          <a:prstGeom prst="rect">
            <a:avLst/>
          </a:prstGeom>
          <a:solidFill>
            <a:srgbClr val="8959A3"/>
          </a:solidFill>
          <a:ln w="28575">
            <a:solidFill>
              <a:srgbClr val="73348D"/>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non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EGFR-TKI SoC</a:t>
            </a:r>
            <a:r>
              <a:rPr kumimoji="0" lang="en-US" sz="2000" b="0" i="0" u="none" strike="noStrike" kern="1200" cap="none" spc="0" normalizeH="0" baseline="30000" noProof="0" dirty="0">
                <a:ln>
                  <a:noFill/>
                </a:ln>
                <a:solidFill>
                  <a:prstClr val="white"/>
                </a:solidFill>
                <a:effectLst/>
                <a:uLnTx/>
                <a:uFillTx/>
                <a:latin typeface="Calibri"/>
                <a:ea typeface="+mn-ea"/>
                <a:cs typeface="+mn-cs"/>
              </a:rPr>
              <a:t>§</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Gefitinib</a:t>
            </a:r>
            <a:r>
              <a:rPr kumimoji="0" lang="en-US" sz="1800" b="0" i="0" u="none" strike="noStrike" kern="1200" cap="none" spc="0" normalizeH="0" baseline="0" noProof="0" dirty="0">
                <a:ln>
                  <a:noFill/>
                </a:ln>
                <a:solidFill>
                  <a:prstClr val="white"/>
                </a:solidFill>
                <a:effectLst/>
                <a:uLnTx/>
                <a:uFillTx/>
                <a:latin typeface="Calibri"/>
                <a:ea typeface="+mn-ea"/>
                <a:cs typeface="+mn-cs"/>
              </a:rPr>
              <a:t> (250 mg PO QD) or</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Erlotinib</a:t>
            </a:r>
            <a:r>
              <a:rPr kumimoji="0" lang="en-US" sz="1800" b="0" i="0" u="none" strike="noStrike" kern="1200" cap="none" spc="0" normalizeH="0" baseline="0" noProof="0" dirty="0">
                <a:ln>
                  <a:noFill/>
                </a:ln>
                <a:solidFill>
                  <a:prstClr val="white"/>
                </a:solidFill>
                <a:effectLst/>
                <a:uLnTx/>
                <a:uFillTx/>
                <a:latin typeface="Calibri"/>
                <a:ea typeface="+mn-ea"/>
                <a:cs typeface="+mn-cs"/>
              </a:rPr>
              <a:t> (150 mg PO QD)</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(n=277)</a:t>
            </a:r>
          </a:p>
        </p:txBody>
      </p:sp>
      <p:sp>
        <p:nvSpPr>
          <p:cNvPr id="9" name="TextBox 8"/>
          <p:cNvSpPr txBox="1"/>
          <p:nvPr/>
        </p:nvSpPr>
        <p:spPr>
          <a:xfrm>
            <a:off x="11228003" y="2329043"/>
            <a:ext cx="2959331" cy="923330"/>
          </a:xfrm>
          <a:prstGeom prst="rect">
            <a:avLst/>
          </a:prstGeom>
          <a:solidFill>
            <a:schemeClr val="accent6">
              <a:lumMod val="75000"/>
            </a:schemeClr>
          </a:solidFill>
          <a:ln w="28575">
            <a:solidFill>
              <a:schemeClr val="accent6">
                <a:lumMod val="50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RECIST 1.1 assessment every 6 weeks</a:t>
            </a:r>
            <a:r>
              <a:rPr kumimoji="0" lang="en-US" sz="1800" b="0" i="0" u="none" strike="noStrike" kern="1200" cap="none" spc="0" normalizeH="0" baseline="3000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 until objective progressive disease</a:t>
            </a:r>
          </a:p>
        </p:txBody>
      </p:sp>
      <p:sp>
        <p:nvSpPr>
          <p:cNvPr id="10" name="TextBox 9"/>
          <p:cNvSpPr txBox="1"/>
          <p:nvPr/>
        </p:nvSpPr>
        <p:spPr>
          <a:xfrm>
            <a:off x="11228003" y="3595473"/>
            <a:ext cx="2961822" cy="1754326"/>
          </a:xfrm>
          <a:prstGeom prst="rect">
            <a:avLst/>
          </a:prstGeom>
          <a:solidFill>
            <a:schemeClr val="accent4">
              <a:lumMod val="75000"/>
            </a:schemeClr>
          </a:solidFill>
          <a:ln w="28575">
            <a:solidFill>
              <a:schemeClr val="accent4">
                <a:lumMod val="50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Crossover was allowed for patients in the </a:t>
            </a:r>
            <a:r>
              <a:rPr kumimoji="0" lang="en-US" sz="1800" b="1" i="0" u="none" strike="noStrike" kern="1200" cap="none" spc="0" normalizeH="0" baseline="0" noProof="0" dirty="0">
                <a:ln>
                  <a:noFill/>
                </a:ln>
                <a:solidFill>
                  <a:prstClr val="white"/>
                </a:solidFill>
                <a:effectLst/>
                <a:uLnTx/>
                <a:uFillTx/>
                <a:latin typeface="Calibri"/>
                <a:ea typeface="+mn-ea"/>
                <a:cs typeface="+mn-cs"/>
              </a:rPr>
              <a:t>SoC</a:t>
            </a:r>
            <a:r>
              <a:rPr kumimoji="0" lang="en-US" sz="1800" b="0" i="0" u="none" strike="noStrike" kern="1200" cap="none" spc="0" normalizeH="0" baseline="0" noProof="0" dirty="0">
                <a:ln>
                  <a:noFill/>
                </a:ln>
                <a:solidFill>
                  <a:prstClr val="white"/>
                </a:solidFill>
                <a:effectLst/>
                <a:uLnTx/>
                <a:uFillTx/>
                <a:latin typeface="Calibri"/>
                <a:ea typeface="+mn-ea"/>
                <a:cs typeface="+mn-cs"/>
              </a:rPr>
              <a:t> arm, who could receive open-label osimertinib upon central confirmation of progression and T790M positivity</a:t>
            </a:r>
          </a:p>
        </p:txBody>
      </p:sp>
      <p:sp>
        <p:nvSpPr>
          <p:cNvPr id="11" name="TextBox 10"/>
          <p:cNvSpPr txBox="1"/>
          <p:nvPr/>
        </p:nvSpPr>
        <p:spPr>
          <a:xfrm>
            <a:off x="330949" y="5209623"/>
            <a:ext cx="13716001" cy="1769715"/>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
                <a:srgbClr val="F7971C"/>
              </a:buClr>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Endpoints</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Primary endpoint:</a:t>
            </a:r>
            <a:r>
              <a:rPr kumimoji="0" lang="en-US" sz="1800" b="0" i="0" u="none" strike="noStrike" kern="1200" cap="none" spc="0" normalizeH="0" baseline="0" noProof="0" dirty="0">
                <a:ln>
                  <a:noFill/>
                </a:ln>
                <a:solidFill>
                  <a:prstClr val="black"/>
                </a:solidFill>
                <a:effectLst/>
                <a:uLnTx/>
                <a:uFillTx/>
                <a:latin typeface="Calibri"/>
                <a:ea typeface="+mn-ea"/>
                <a:cs typeface="+mn-cs"/>
              </a:rPr>
              <a:t> PFS based on investigator assessment (according to RECIST 1.1)</a:t>
            </a:r>
          </a:p>
          <a:p>
            <a:pPr marL="1018870" marR="0" lvl="1"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study had a 90% power to detect a hazard ration of 0.71 (representing a 29% improvement in median PFS from 10 months to 14.1 months) at a 2-sided alpha level of 5%</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Secondary endpoints: </a:t>
            </a:r>
            <a:r>
              <a:rPr kumimoji="0" lang="en-US" sz="1800" b="0" i="0" u="none" strike="noStrike" kern="1200" cap="none" spc="0" normalizeH="0" baseline="0" noProof="0" dirty="0">
                <a:ln>
                  <a:noFill/>
                </a:ln>
                <a:solidFill>
                  <a:prstClr val="black"/>
                </a:solidFill>
                <a:effectLst/>
                <a:uLnTx/>
                <a:uFillTx/>
                <a:latin typeface="Calibri"/>
                <a:ea typeface="+mn-ea"/>
                <a:cs typeface="+mn-cs"/>
              </a:rPr>
              <a:t>objective response rate, duration of response, disease control rate, depth of response, overall survival, patient reported outcomes, safety</a:t>
            </a:r>
          </a:p>
        </p:txBody>
      </p:sp>
      <p:sp>
        <p:nvSpPr>
          <p:cNvPr id="12" name="TextBox 11"/>
          <p:cNvSpPr txBox="1"/>
          <p:nvPr/>
        </p:nvSpPr>
        <p:spPr>
          <a:xfrm>
            <a:off x="57389" y="6928517"/>
            <a:ext cx="13713510" cy="523220"/>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≥20 years in Japan; </a:t>
            </a:r>
            <a:r>
              <a:rPr kumimoji="0" lang="en-US" sz="1400" b="0" i="0" u="none" strike="noStrike" kern="1200" cap="none" spc="0" normalizeH="0" baseline="3000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With central laboratory assessment performed for sensitivity; </a:t>
            </a:r>
            <a:r>
              <a:rPr kumimoji="0" lang="en-US" sz="1400" b="0" i="0" u="none" strike="noStrike" kern="1200" cap="none" spc="0" normalizeH="0" baseline="3000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cobas EGFR Mutation Test (Roche Molecular Systems); </a:t>
            </a:r>
            <a:r>
              <a:rPr kumimoji="0" lang="en-US" sz="1400" b="0" i="0" u="none" strike="noStrike" kern="1200" cap="none" spc="0" normalizeH="0" baseline="3000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Sites to select either gefitinib or erlotinib as the sole comparator prior to site initiation;</a:t>
            </a:r>
            <a:r>
              <a:rPr kumimoji="0" lang="en-US" sz="1400" b="0" i="0" u="none" strike="noStrike" kern="1200" cap="none" spc="0" normalizeH="0" baseline="3000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Every 12 weeks after 18 months.</a:t>
            </a:r>
          </a:p>
        </p:txBody>
      </p:sp>
      <p:cxnSp>
        <p:nvCxnSpPr>
          <p:cNvPr id="18" name="Straight Arrow Connector 17"/>
          <p:cNvCxnSpPr>
            <a:cxnSpLocks/>
          </p:cNvCxnSpPr>
          <p:nvPr/>
        </p:nvCxnSpPr>
        <p:spPr>
          <a:xfrm>
            <a:off x="4054642" y="3479984"/>
            <a:ext cx="646345"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6" idx="3"/>
            <a:endCxn id="7" idx="1"/>
          </p:cNvCxnSpPr>
          <p:nvPr/>
        </p:nvCxnSpPr>
        <p:spPr>
          <a:xfrm flipV="1">
            <a:off x="6914144" y="2775320"/>
            <a:ext cx="646346" cy="704664"/>
          </a:xfrm>
          <a:prstGeom prst="bentConnector3">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6" idx="3"/>
            <a:endCxn id="8" idx="1"/>
          </p:cNvCxnSpPr>
          <p:nvPr/>
        </p:nvCxnSpPr>
        <p:spPr>
          <a:xfrm>
            <a:off x="6914144" y="3479984"/>
            <a:ext cx="619097" cy="734952"/>
          </a:xfrm>
          <a:prstGeom prst="bentConnector3">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3"/>
            <a:endCxn id="9" idx="1"/>
          </p:cNvCxnSpPr>
          <p:nvPr/>
        </p:nvCxnSpPr>
        <p:spPr>
          <a:xfrm>
            <a:off x="10341957" y="2775320"/>
            <a:ext cx="886046"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3"/>
          </p:cNvCxnSpPr>
          <p:nvPr/>
        </p:nvCxnSpPr>
        <p:spPr>
          <a:xfrm>
            <a:off x="10369209" y="4214936"/>
            <a:ext cx="858794"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Segnaposto testo 82">
            <a:extLst>
              <a:ext uri="{FF2B5EF4-FFF2-40B4-BE49-F238E27FC236}">
                <a16:creationId xmlns:a16="http://schemas.microsoft.com/office/drawing/2014/main" id="{39D89043-7F8F-496F-B642-0D364DA9DEC5}"/>
              </a:ext>
            </a:extLst>
          </p:cNvPr>
          <p:cNvSpPr txBox="1">
            <a:spLocks/>
          </p:cNvSpPr>
          <p:nvPr/>
        </p:nvSpPr>
        <p:spPr>
          <a:xfrm>
            <a:off x="5340201" y="7917804"/>
            <a:ext cx="9238526" cy="277000"/>
          </a:xfrm>
          <a:prstGeom prst="rect">
            <a:avLst/>
          </a:prstGeom>
        </p:spPr>
        <p:txBody>
          <a:bodyPr lIns="0" tIns="0" rIns="0" bIns="0">
            <a:noAutofit/>
          </a:bodyPr>
          <a:lstStyle>
            <a:lvl1pPr marL="0" indent="0" algn="l" defTabSz="914400" rtl="0" eaLnBrk="1" latinLnBrk="0" hangingPunct="1">
              <a:spcBef>
                <a:spcPct val="20000"/>
              </a:spcBef>
              <a:buFontTx/>
              <a:buNone/>
              <a:defRPr sz="12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1097254" rtl="0" eaLnBrk="1" fontAlgn="auto" latinLnBrk="0" hangingPunct="1">
              <a:lnSpc>
                <a:spcPct val="100000"/>
              </a:lnSpc>
              <a:spcBef>
                <a:spcPct val="20000"/>
              </a:spcBef>
              <a:spcAft>
                <a:spcPts val="0"/>
              </a:spcAft>
              <a:buClrTx/>
              <a:buSzTx/>
              <a:buFontTx/>
              <a:buNone/>
              <a:tabLst/>
              <a:defRPr/>
            </a:pPr>
            <a:r>
              <a:rPr kumimoji="0" lang="it-IT" sz="1600" b="0" i="0" u="none" strike="noStrike" kern="1200" cap="none" spc="0" normalizeH="0" baseline="0" noProof="0" dirty="0">
                <a:ln>
                  <a:noFill/>
                </a:ln>
                <a:solidFill>
                  <a:sysClr val="windowText" lastClr="000000"/>
                </a:solidFill>
                <a:effectLst/>
                <a:uLnTx/>
                <a:uFillTx/>
                <a:latin typeface="Calibri"/>
                <a:ea typeface="+mn-ea"/>
                <a:cs typeface="+mn-cs"/>
              </a:rPr>
              <a:t>Ramalingam SS, et al. ESMO. 2017. Abstract LBA2_PR; Soria JC, et al. </a:t>
            </a:r>
            <a:r>
              <a:rPr kumimoji="0" lang="it-IT" sz="1600" b="0" i="1" u="none" strike="noStrike" kern="1200" cap="none" spc="0" normalizeH="0" baseline="0" noProof="0" dirty="0">
                <a:ln>
                  <a:noFill/>
                </a:ln>
                <a:solidFill>
                  <a:sysClr val="windowText" lastClr="000000"/>
                </a:solidFill>
                <a:effectLst/>
                <a:uLnTx/>
                <a:uFillTx/>
                <a:latin typeface="Calibri"/>
                <a:ea typeface="+mn-ea"/>
                <a:cs typeface="+mn-cs"/>
              </a:rPr>
              <a:t>N Engl J Med. </a:t>
            </a:r>
            <a:r>
              <a:rPr kumimoji="0" lang="it-IT" sz="1600" b="0" i="0" u="none" strike="noStrike" kern="1200" cap="none" spc="0" normalizeH="0" baseline="0" noProof="0" dirty="0">
                <a:ln>
                  <a:noFill/>
                </a:ln>
                <a:solidFill>
                  <a:sysClr val="windowText" lastClr="000000"/>
                </a:solidFill>
                <a:effectLst/>
                <a:uLnTx/>
                <a:uFillTx/>
                <a:latin typeface="Calibri"/>
                <a:ea typeface="+mn-ea"/>
                <a:cs typeface="+mn-cs"/>
              </a:rPr>
              <a:t>2018.</a:t>
            </a:r>
          </a:p>
        </p:txBody>
      </p:sp>
      <p:sp>
        <p:nvSpPr>
          <p:cNvPr id="22" name="TextBox 21">
            <a:extLst>
              <a:ext uri="{FF2B5EF4-FFF2-40B4-BE49-F238E27FC236}">
                <a16:creationId xmlns:a16="http://schemas.microsoft.com/office/drawing/2014/main" id="{481D6AA1-0BE6-4CF1-83A2-6361E6B9ADED}"/>
              </a:ext>
            </a:extLst>
          </p:cNvPr>
          <p:cNvSpPr txBox="1"/>
          <p:nvPr/>
        </p:nvSpPr>
        <p:spPr>
          <a:xfrm>
            <a:off x="343743" y="1761072"/>
            <a:ext cx="3709470" cy="640080"/>
          </a:xfrm>
          <a:prstGeom prst="rect">
            <a:avLst/>
          </a:prstGeom>
          <a:solidFill>
            <a:schemeClr val="bg1">
              <a:lumMod val="85000"/>
            </a:schemeClr>
          </a:solidFill>
          <a:ln w="28575">
            <a:solidFill>
              <a:schemeClr val="bg1">
                <a:lumMod val="85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nchor="ctr">
            <a:spAutoFit/>
          </a:bodyPr>
          <a:lstStyle/>
          <a:p>
            <a:pPr marL="0" marR="0" lvl="0" indent="0" algn="ctr" defTabSz="653110" rtl="0" eaLnBrk="1" fontAlgn="auto" latinLnBrk="0" hangingPunct="1">
              <a:lnSpc>
                <a:spcPct val="90000"/>
              </a:lnSpc>
              <a:spcBef>
                <a:spcPts val="0"/>
              </a:spcBef>
              <a:spcAft>
                <a:spcPts val="0"/>
              </a:spcAft>
              <a:buClr>
                <a:srgbClr val="F7971C"/>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Patients with locally advanced </a:t>
            </a:r>
          </a:p>
          <a:p>
            <a:pPr marL="0" marR="0" lvl="0" indent="0" algn="ctr" defTabSz="653110" rtl="0" eaLnBrk="1" fontAlgn="auto" latinLnBrk="0" hangingPunct="1">
              <a:lnSpc>
                <a:spcPct val="90000"/>
              </a:lnSpc>
              <a:spcBef>
                <a:spcPts val="0"/>
              </a:spcBef>
              <a:spcAft>
                <a:spcPts val="1200"/>
              </a:spcAft>
              <a:buClr>
                <a:srgbClr val="F7971C"/>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or metastatic NSCLC</a:t>
            </a:r>
          </a:p>
        </p:txBody>
      </p:sp>
      <p:sp>
        <p:nvSpPr>
          <p:cNvPr id="24" name="TextBox 23">
            <a:extLst>
              <a:ext uri="{FF2B5EF4-FFF2-40B4-BE49-F238E27FC236}">
                <a16:creationId xmlns:a16="http://schemas.microsoft.com/office/drawing/2014/main" id="{584B91E7-380D-4F54-A547-899FD48554A7}"/>
              </a:ext>
            </a:extLst>
          </p:cNvPr>
          <p:cNvSpPr txBox="1"/>
          <p:nvPr/>
        </p:nvSpPr>
        <p:spPr>
          <a:xfrm>
            <a:off x="343743" y="2485431"/>
            <a:ext cx="3709470" cy="2671501"/>
          </a:xfrm>
          <a:prstGeom prst="rect">
            <a:avLst/>
          </a:prstGeom>
          <a:solidFill>
            <a:schemeClr val="bg1">
              <a:lumMod val="85000"/>
            </a:schemeClr>
          </a:solidFill>
          <a:ln w="28575">
            <a:solidFill>
              <a:schemeClr val="bg1">
                <a:lumMod val="85000"/>
              </a:schemeClr>
            </a:solidFill>
          </a:ln>
          <a:effectLst>
            <a:outerShdw blurRad="50800" dist="38100" dir="8100000" algn="tr" rotWithShape="0">
              <a:prstClr val="black">
                <a:alpha val="40000"/>
              </a:prstClr>
            </a:outerShdw>
          </a:effectLst>
          <a:scene3d>
            <a:camera prst="orthographicFront"/>
            <a:lightRig rig="threePt" dir="t"/>
          </a:scene3d>
          <a:sp3d>
            <a:bevelT w="139700" prst="cross"/>
          </a:sp3d>
        </p:spPr>
        <p:txBody>
          <a:bodyPr wrap="square" rtlCol="0">
            <a:spAutoFit/>
          </a:bodyPr>
          <a:lstStyle/>
          <a:p>
            <a:pPr marL="0" marR="0" lvl="0" indent="0" algn="l" defTabSz="653110" rtl="0" eaLnBrk="1" fontAlgn="auto" latinLnBrk="0" hangingPunct="1">
              <a:lnSpc>
                <a:spcPct val="100000"/>
              </a:lnSpc>
              <a:spcBef>
                <a:spcPts val="0"/>
              </a:spcBef>
              <a:spcAft>
                <a:spcPts val="0"/>
              </a:spcAft>
              <a:buClr>
                <a:srgbClr val="F7971C"/>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Key inclusion criteria</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≥18 years*</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WHO performance status 0/1</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Exon 19 deletion/L858R (enrollment by local</a:t>
            </a:r>
            <a:r>
              <a:rPr kumimoji="0" lang="en-US" sz="1800" b="0" i="0" u="none" strike="noStrike" kern="1200" cap="none" spc="0" normalizeH="0" baseline="3000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or central</a:t>
            </a:r>
            <a:r>
              <a:rPr kumimoji="0" lang="en-US" sz="1800" b="0" i="0" u="none" strike="noStrike" kern="1200" cap="none" spc="0" normalizeH="0" baseline="3000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EGFR testing) </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prior systemic anticancer/EGFR-TKI therapy</a:t>
            </a:r>
          </a:p>
          <a:p>
            <a:pPr marL="365760" marR="0" lvl="0" indent="-274320" algn="l" defTabSz="653110" rtl="0" eaLnBrk="1" fontAlgn="auto" latinLnBrk="0" hangingPunct="1">
              <a:lnSpc>
                <a:spcPct val="90000"/>
              </a:lnSpc>
              <a:spcBef>
                <a:spcPts val="0"/>
              </a:spcBef>
              <a:spcAft>
                <a:spcPts val="600"/>
              </a:spcAft>
              <a:buClr>
                <a:srgbClr val="F7971C"/>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Stable CNS metastases allowed</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3156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2" y="32540"/>
            <a:ext cx="13167360" cy="1592074"/>
          </a:xfrm>
        </p:spPr>
        <p:txBody>
          <a:bodyPr>
            <a:noAutofit/>
          </a:bodyPr>
          <a:lstStyle/>
          <a:p>
            <a:r>
              <a:rPr lang="en-GB" sz="4800" b="1" dirty="0">
                <a:latin typeface="+mn-lt"/>
              </a:rPr>
              <a:t>FLAURA: Progression Free Survival (PFS)</a:t>
            </a:r>
          </a:p>
        </p:txBody>
      </p:sp>
      <p:sp>
        <p:nvSpPr>
          <p:cNvPr id="16" name="TextBox 15"/>
          <p:cNvSpPr txBox="1"/>
          <p:nvPr/>
        </p:nvSpPr>
        <p:spPr>
          <a:xfrm>
            <a:off x="10183268" y="1475462"/>
            <a:ext cx="4641672" cy="387798"/>
          </a:xfrm>
          <a:prstGeom prst="rect">
            <a:avLst/>
          </a:prstGeom>
          <a:noFill/>
        </p:spPr>
        <p:txBody>
          <a:bodyPr wrap="square" rtlCol="0">
            <a:spAutoFit/>
          </a:bodyPr>
          <a:lstStyle/>
          <a:p>
            <a:pPr>
              <a:spcAft>
                <a:spcPts val="960"/>
              </a:spcAft>
            </a:pPr>
            <a:endParaRPr lang="en-GB" sz="1920" dirty="0"/>
          </a:p>
        </p:txBody>
      </p:sp>
      <p:sp>
        <p:nvSpPr>
          <p:cNvPr id="336" name="Segnaposto testo 82">
            <a:extLst>
              <a:ext uri="{FF2B5EF4-FFF2-40B4-BE49-F238E27FC236}">
                <a16:creationId xmlns:a16="http://schemas.microsoft.com/office/drawing/2014/main" id="{730BA822-B033-41B8-8FAB-8B8100C36699}"/>
              </a:ext>
            </a:extLst>
          </p:cNvPr>
          <p:cNvSpPr txBox="1">
            <a:spLocks/>
          </p:cNvSpPr>
          <p:nvPr/>
        </p:nvSpPr>
        <p:spPr>
          <a:xfrm>
            <a:off x="5347766" y="7954977"/>
            <a:ext cx="9238526" cy="277000"/>
          </a:xfrm>
          <a:prstGeom prst="rect">
            <a:avLst/>
          </a:prstGeom>
        </p:spPr>
        <p:txBody>
          <a:bodyPr lIns="0" tIns="0" rIns="0" bIns="0">
            <a:noAutofit/>
          </a:bodyPr>
          <a:lstStyle>
            <a:lvl1pPr marL="0" indent="0" algn="l" defTabSz="914400" rtl="0" eaLnBrk="1" latinLnBrk="0" hangingPunct="1">
              <a:spcBef>
                <a:spcPct val="20000"/>
              </a:spcBef>
              <a:buFontTx/>
              <a:buNone/>
              <a:defRPr sz="12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1097254">
              <a:defRPr/>
            </a:pPr>
            <a:r>
              <a:rPr lang="it-IT" sz="1600" dirty="0">
                <a:solidFill>
                  <a:sysClr val="windowText" lastClr="000000"/>
                </a:solidFill>
              </a:rPr>
              <a:t>Soria JC, et al. </a:t>
            </a:r>
            <a:r>
              <a:rPr lang="it-IT" sz="1600" i="1" dirty="0">
                <a:solidFill>
                  <a:sysClr val="windowText" lastClr="000000"/>
                </a:solidFill>
              </a:rPr>
              <a:t>N Engl J Med. </a:t>
            </a:r>
            <a:r>
              <a:rPr lang="it-IT" sz="1600" dirty="0">
                <a:solidFill>
                  <a:sysClr val="windowText" lastClr="000000"/>
                </a:solidFill>
              </a:rPr>
              <a:t>2018.</a:t>
            </a:r>
          </a:p>
        </p:txBody>
      </p:sp>
      <p:pic>
        <p:nvPicPr>
          <p:cNvPr id="5" name="Picture 4">
            <a:extLst>
              <a:ext uri="{FF2B5EF4-FFF2-40B4-BE49-F238E27FC236}">
                <a16:creationId xmlns:a16="http://schemas.microsoft.com/office/drawing/2014/main" id="{BFAE7490-E120-42F4-892D-2F10A5D41A07}"/>
              </a:ext>
            </a:extLst>
          </p:cNvPr>
          <p:cNvPicPr>
            <a:picLocks noChangeAspect="1"/>
          </p:cNvPicPr>
          <p:nvPr/>
        </p:nvPicPr>
        <p:blipFill rotWithShape="1">
          <a:blip r:embed="rId3"/>
          <a:srcRect b="8164"/>
          <a:stretch/>
        </p:blipFill>
        <p:spPr>
          <a:xfrm>
            <a:off x="2094015" y="1752180"/>
            <a:ext cx="10544873" cy="6108980"/>
          </a:xfrm>
          <a:prstGeom prst="rect">
            <a:avLst/>
          </a:prstGeom>
        </p:spPr>
      </p:pic>
    </p:spTree>
    <p:extLst>
      <p:ext uri="{BB962C8B-B14F-4D97-AF65-F5344CB8AC3E}">
        <p14:creationId xmlns:p14="http://schemas.microsoft.com/office/powerpoint/2010/main" val="204926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1FC7-15F4-5945-8E8A-C92D8BEA0338}"/>
              </a:ext>
            </a:extLst>
          </p:cNvPr>
          <p:cNvSpPr>
            <a:spLocks noGrp="1"/>
          </p:cNvSpPr>
          <p:nvPr>
            <p:ph type="title"/>
          </p:nvPr>
        </p:nvSpPr>
        <p:spPr>
          <a:xfrm>
            <a:off x="0" y="0"/>
            <a:ext cx="14630400" cy="1571020"/>
          </a:xfrm>
        </p:spPr>
        <p:txBody>
          <a:bodyPr>
            <a:normAutofit/>
          </a:bodyPr>
          <a:lstStyle/>
          <a:p>
            <a:r>
              <a:rPr lang="en-US" sz="4800" b="1" dirty="0">
                <a:latin typeface="+mn-lt"/>
              </a:rPr>
              <a:t>Management of </a:t>
            </a:r>
            <a:r>
              <a:rPr lang="en-US" sz="4800" b="1" i="1" dirty="0">
                <a:latin typeface="+mn-lt"/>
              </a:rPr>
              <a:t>EGFR</a:t>
            </a:r>
            <a:r>
              <a:rPr lang="en-US" sz="4800" b="1" dirty="0">
                <a:latin typeface="+mn-lt"/>
              </a:rPr>
              <a:t>-mutant NSCLC</a:t>
            </a:r>
          </a:p>
        </p:txBody>
      </p:sp>
      <p:sp>
        <p:nvSpPr>
          <p:cNvPr id="4" name="Pentagon 3">
            <a:extLst>
              <a:ext uri="{FF2B5EF4-FFF2-40B4-BE49-F238E27FC236}">
                <a16:creationId xmlns:a16="http://schemas.microsoft.com/office/drawing/2014/main" id="{FED54A18-82BC-3543-82AF-8F8483A7EE7C}"/>
              </a:ext>
            </a:extLst>
          </p:cNvPr>
          <p:cNvSpPr>
            <a:spLocks noChangeArrowheads="1"/>
          </p:cNvSpPr>
          <p:nvPr/>
        </p:nvSpPr>
        <p:spPr bwMode="auto">
          <a:xfrm>
            <a:off x="3439594" y="2913672"/>
            <a:ext cx="3276650" cy="1490832"/>
          </a:xfrm>
          <a:prstGeom prst="homePlate">
            <a:avLst>
              <a:gd name="adj" fmla="val 28720"/>
            </a:avLst>
          </a:prstGeom>
          <a:solidFill>
            <a:srgbClr val="92D050"/>
          </a:solidFill>
          <a:ln w="38100">
            <a:solidFill>
              <a:schemeClr val="accent3">
                <a:lumMod val="50000"/>
              </a:schemeClr>
            </a:solidFill>
            <a:miter lim="800000"/>
            <a:headEnd/>
            <a:tailEnd/>
          </a:ln>
          <a:effectLst>
            <a:outerShdw blurRad="76200" dist="12700" dir="8100000" sy="-23000" kx="800400" algn="br" rotWithShape="0">
              <a:prstClr val="black">
                <a:alpha val="20000"/>
              </a:prstClr>
            </a:outerShdw>
          </a:effectLst>
        </p:spPr>
        <p:txBody>
          <a:bodyPr anchor="ctr"/>
          <a:lstStyle/>
          <a:p>
            <a:pPr marL="0" marR="0" lvl="0" indent="0" algn="ctr" defTabSz="65311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w="0"/>
                <a:solidFill>
                  <a:prstClr val="white"/>
                </a:solidFill>
                <a:effectLst/>
                <a:uLnTx/>
                <a:uFillTx/>
                <a:latin typeface="Calibri"/>
                <a:ea typeface="+mn-ea"/>
                <a:cs typeface="+mn-cs"/>
              </a:rPr>
              <a:t>Erlotinib</a:t>
            </a:r>
          </a:p>
          <a:p>
            <a:pPr marL="0" marR="0" lvl="0" indent="0" algn="ctr" defTabSz="65311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w="0"/>
                <a:solidFill>
                  <a:prstClr val="white"/>
                </a:solidFill>
                <a:effectLst/>
                <a:uLnTx/>
                <a:uFillTx/>
                <a:latin typeface="Calibri"/>
                <a:ea typeface="+mn-ea"/>
                <a:cs typeface="+mn-cs"/>
              </a:rPr>
              <a:t>Gefitinib</a:t>
            </a:r>
          </a:p>
          <a:p>
            <a:pPr marL="0" marR="0" lvl="0" indent="0" algn="ctr" defTabSz="65311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w="0"/>
                <a:solidFill>
                  <a:prstClr val="white"/>
                </a:solidFill>
                <a:effectLst/>
                <a:uLnTx/>
                <a:uFillTx/>
                <a:latin typeface="Calibri"/>
                <a:ea typeface="+mn-ea"/>
                <a:cs typeface="+mn-cs"/>
              </a:rPr>
              <a:t>Afatinib</a:t>
            </a:r>
          </a:p>
        </p:txBody>
      </p:sp>
      <p:sp>
        <p:nvSpPr>
          <p:cNvPr id="5" name="TextBox 4">
            <a:extLst>
              <a:ext uri="{FF2B5EF4-FFF2-40B4-BE49-F238E27FC236}">
                <a16:creationId xmlns:a16="http://schemas.microsoft.com/office/drawing/2014/main" id="{6811DB05-9123-EF43-83F1-0316D35DB055}"/>
              </a:ext>
            </a:extLst>
          </p:cNvPr>
          <p:cNvSpPr txBox="1"/>
          <p:nvPr/>
        </p:nvSpPr>
        <p:spPr>
          <a:xfrm>
            <a:off x="3391105" y="2280246"/>
            <a:ext cx="3038781" cy="567078"/>
          </a:xfrm>
          <a:prstGeom prst="rect">
            <a:avLst/>
          </a:prstGeom>
          <a:no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73348D"/>
                </a:solidFill>
                <a:effectLst/>
                <a:uLnTx/>
                <a:uFillTx/>
                <a:latin typeface="Calibri"/>
                <a:ea typeface="+mn-ea"/>
                <a:cs typeface="+mn-cs"/>
              </a:rPr>
              <a:t>First-line Therapy</a:t>
            </a:r>
          </a:p>
        </p:txBody>
      </p:sp>
      <p:sp>
        <p:nvSpPr>
          <p:cNvPr id="6" name="Chevron 5">
            <a:extLst>
              <a:ext uri="{FF2B5EF4-FFF2-40B4-BE49-F238E27FC236}">
                <a16:creationId xmlns:a16="http://schemas.microsoft.com/office/drawing/2014/main" id="{99F53BED-4F8F-BA4C-B497-6C11D4D8FBFB}"/>
              </a:ext>
            </a:extLst>
          </p:cNvPr>
          <p:cNvSpPr/>
          <p:nvPr/>
        </p:nvSpPr>
        <p:spPr bwMode="auto">
          <a:xfrm>
            <a:off x="6403497" y="2913672"/>
            <a:ext cx="4660743" cy="1490832"/>
          </a:xfrm>
          <a:prstGeom prst="chevron">
            <a:avLst>
              <a:gd name="adj" fmla="val 27863"/>
            </a:avLst>
          </a:prstGeom>
          <a:solidFill>
            <a:srgbClr val="8959A3"/>
          </a:solidFill>
          <a:ln w="38100" cap="flat" cmpd="sng" algn="ctr">
            <a:solidFill>
              <a:schemeClr val="accent4">
                <a:lumMod val="50000"/>
              </a:schemeClr>
            </a:solidFill>
            <a:prstDash val="solid"/>
            <a:round/>
            <a:headEnd type="none" w="med" len="med"/>
            <a:tailEnd type="none" w="med" len="med"/>
          </a:ln>
          <a:effectLst>
            <a:outerShdw blurRad="76200" dist="12700" dir="8100000" sy="-23000" kx="800400" algn="br" rotWithShape="0">
              <a:prstClr val="black">
                <a:alpha val="20000"/>
              </a:prstClr>
            </a:outerShdw>
          </a:effectLst>
        </p:spPr>
        <p:txBody>
          <a:bodyPr vert="horz" wrap="square" lIns="109728" tIns="54864" rIns="109728" bIns="54864" numCol="1" rtlCol="0" anchor="ctr" anchorCtr="0" compatLnSpc="1">
            <a:prstTxWarp prst="textNoShape">
              <a:avLst/>
            </a:prstTxWarp>
          </a:bodyPr>
          <a:lstStyle/>
          <a:p>
            <a:pPr marL="0" marR="0" lvl="0" indent="0" algn="ctr" defTabSz="653110" rtl="0" eaLnBrk="0" fontAlgn="base" latinLnBrk="0" hangingPunct="0">
              <a:lnSpc>
                <a:spcPct val="90000"/>
              </a:lnSpc>
              <a:spcBef>
                <a:spcPct val="0"/>
              </a:spcBef>
              <a:spcAft>
                <a:spcPts val="600"/>
              </a:spcAft>
              <a:buClrTx/>
              <a:buSzTx/>
              <a:buFontTx/>
              <a:buNone/>
              <a:tabLst/>
              <a:defRPr/>
            </a:pPr>
            <a:r>
              <a:rPr kumimoji="0" lang="en-US" sz="3085" b="1" i="0" u="sng" strike="noStrike" kern="1200" cap="none" spc="0" normalizeH="0" baseline="0" noProof="0" dirty="0">
                <a:ln>
                  <a:noFill/>
                </a:ln>
                <a:solidFill>
                  <a:srgbClr val="FFFFFF"/>
                </a:solidFill>
                <a:effectLst/>
                <a:uLnTx/>
                <a:uFillTx/>
                <a:latin typeface="Calibri"/>
                <a:ea typeface="Calibri" charset="0"/>
                <a:cs typeface="Calibri" charset="0"/>
              </a:rPr>
              <a:t>T790M+</a:t>
            </a:r>
            <a:r>
              <a:rPr kumimoji="0" lang="en-US" sz="3085" b="1" i="0" u="none" strike="noStrike" kern="1200" cap="none" spc="0" normalizeH="0" baseline="0" noProof="0" dirty="0">
                <a:ln>
                  <a:noFill/>
                </a:ln>
                <a:solidFill>
                  <a:srgbClr val="FFFFFF"/>
                </a:solidFill>
                <a:effectLst/>
                <a:uLnTx/>
                <a:uFillTx/>
                <a:latin typeface="Calibri"/>
                <a:ea typeface="Calibri" charset="0"/>
                <a:cs typeface="Calibri" charset="0"/>
              </a:rPr>
              <a:t> : Osimertinib</a:t>
            </a:r>
          </a:p>
          <a:p>
            <a:pPr marL="0" marR="0" lvl="0" indent="0" algn="ctr" defTabSz="653110" rtl="0" eaLnBrk="0" fontAlgn="base" latinLnBrk="0" hangingPunct="0">
              <a:lnSpc>
                <a:spcPct val="90000"/>
              </a:lnSpc>
              <a:spcBef>
                <a:spcPct val="0"/>
              </a:spcBef>
              <a:spcAft>
                <a:spcPts val="60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libri"/>
                <a:ea typeface="Calibri" charset="0"/>
                <a:cs typeface="Calibri" charset="0"/>
              </a:rPr>
              <a:t>MET</a:t>
            </a:r>
            <a:r>
              <a:rPr kumimoji="0" lang="en-US" sz="1800" b="1" i="0" u="none" strike="noStrike" kern="1200" cap="none" spc="0" normalizeH="0" baseline="30000" noProof="0" dirty="0">
                <a:ln>
                  <a:noFill/>
                </a:ln>
                <a:solidFill>
                  <a:srgbClr val="FFFFFF"/>
                </a:solidFill>
                <a:effectLst/>
                <a:uLnTx/>
                <a:uFillTx/>
                <a:latin typeface="Calibri"/>
                <a:ea typeface="Calibri" charset="0"/>
                <a:cs typeface="Calibri" charset="0"/>
              </a:rPr>
              <a:t>amp</a:t>
            </a: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 EGFR + MET TKI</a:t>
            </a:r>
          </a:p>
          <a:p>
            <a:pPr marL="0" marR="0" lvl="0" indent="0" algn="ctr" defTabSz="653110" rtl="0" eaLnBrk="0" fontAlgn="base" latinLnBrk="0" hangingPunct="0">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Calibri" charset="0"/>
                <a:cs typeface="Calibri" charset="0"/>
              </a:rPr>
              <a:t>SCLC</a:t>
            </a: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 Platinum/Etoposide</a:t>
            </a:r>
          </a:p>
          <a:p>
            <a:pPr marL="0" marR="0" lvl="0" indent="0" algn="ctr" defTabSz="653110" rtl="0" eaLnBrk="0" fontAlgn="base" latinLnBrk="0" hangingPunct="0">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Calibri" charset="0"/>
                <a:cs typeface="Calibri" charset="0"/>
              </a:rPr>
              <a:t>Other</a:t>
            </a: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 Carboplatin/Pemetrexed</a:t>
            </a:r>
          </a:p>
        </p:txBody>
      </p:sp>
      <p:sp>
        <p:nvSpPr>
          <p:cNvPr id="7" name="TextBox 6">
            <a:extLst>
              <a:ext uri="{FF2B5EF4-FFF2-40B4-BE49-F238E27FC236}">
                <a16:creationId xmlns:a16="http://schemas.microsoft.com/office/drawing/2014/main" id="{643D4130-F0D4-794F-B0BD-812AA46DB3C6}"/>
              </a:ext>
            </a:extLst>
          </p:cNvPr>
          <p:cNvSpPr txBox="1"/>
          <p:nvPr/>
        </p:nvSpPr>
        <p:spPr>
          <a:xfrm>
            <a:off x="7037762" y="2280250"/>
            <a:ext cx="3518977" cy="567078"/>
          </a:xfrm>
          <a:prstGeom prst="rect">
            <a:avLst/>
          </a:prstGeom>
          <a:no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73348D"/>
                </a:solidFill>
                <a:effectLst/>
                <a:uLnTx/>
                <a:uFillTx/>
                <a:latin typeface="Calibri"/>
                <a:ea typeface="+mn-ea"/>
                <a:cs typeface="+mn-cs"/>
              </a:rPr>
              <a:t>Second-line Therapy</a:t>
            </a:r>
          </a:p>
        </p:txBody>
      </p:sp>
      <p:sp>
        <p:nvSpPr>
          <p:cNvPr id="8" name="Rectangle 7">
            <a:extLst>
              <a:ext uri="{FF2B5EF4-FFF2-40B4-BE49-F238E27FC236}">
                <a16:creationId xmlns:a16="http://schemas.microsoft.com/office/drawing/2014/main" id="{4DB1397C-D5A8-CC40-9A75-0A4CD9850456}"/>
              </a:ext>
            </a:extLst>
          </p:cNvPr>
          <p:cNvSpPr/>
          <p:nvPr/>
        </p:nvSpPr>
        <p:spPr bwMode="auto">
          <a:xfrm>
            <a:off x="1207009" y="2913672"/>
            <a:ext cx="2054276" cy="1490832"/>
          </a:xfrm>
          <a:prstGeom prst="rect">
            <a:avLst/>
          </a:prstGeom>
          <a:solidFill>
            <a:srgbClr val="8959A3"/>
          </a:solidFill>
          <a:ln w="38100" cap="flat" cmpd="sng" algn="ctr">
            <a:solidFill>
              <a:schemeClr val="accent4">
                <a:lumMod val="50000"/>
              </a:schemeClr>
            </a:solidFill>
            <a:prstDash val="solid"/>
            <a:round/>
            <a:headEnd type="none" w="med" len="med"/>
            <a:tailEnd type="none" w="med" len="med"/>
          </a:ln>
          <a:effectLst>
            <a:outerShdw blurRad="76200" dist="12700" dir="8100000" sy="-23000" kx="800400" algn="br" rotWithShape="0">
              <a:prstClr val="black">
                <a:alpha val="20000"/>
              </a:prstClr>
            </a:outerShdw>
          </a:effectLst>
        </p:spPr>
        <p:txBody>
          <a:bodyPr vert="horz" wrap="square" lIns="109728" tIns="54864" rIns="109728" bIns="54864" numCol="1" rtlCol="0" anchor="ctr" anchorCtr="0" compatLnSpc="1">
            <a:prstTxWarp prst="textNoShape">
              <a:avLst/>
            </a:prstTxWarp>
          </a:bodyPr>
          <a:lstStyle/>
          <a:p>
            <a:pPr marL="0" marR="0" lvl="0" indent="0" algn="l" defTabSz="653110" rtl="0" eaLnBrk="0" fontAlgn="base" latinLnBrk="0" hangingPunct="0">
              <a:lnSpc>
                <a:spcPct val="90000"/>
              </a:lnSpc>
              <a:spcBef>
                <a:spcPct val="0"/>
              </a:spcBef>
              <a:spcAft>
                <a:spcPts val="60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libri"/>
                <a:ea typeface="Calibri" charset="0"/>
                <a:cs typeface="Calibri" charset="0"/>
              </a:rPr>
              <a:t>EGFR</a:t>
            </a:r>
            <a:r>
              <a:rPr kumimoji="0" lang="en-US" sz="1800" b="1" i="0" u="none" strike="noStrike" kern="1200" cap="none" spc="0" normalizeH="0" baseline="0" noProof="0" dirty="0">
                <a:ln>
                  <a:noFill/>
                </a:ln>
                <a:solidFill>
                  <a:srgbClr val="FFFFFF"/>
                </a:solidFill>
                <a:effectLst/>
                <a:uLnTx/>
                <a:uFillTx/>
                <a:latin typeface="Calibri"/>
                <a:ea typeface="Calibri" charset="0"/>
                <a:cs typeface="Calibri" charset="0"/>
              </a:rPr>
              <a:t>m+ NSCLC</a:t>
            </a:r>
          </a:p>
          <a:p>
            <a:pPr marL="365760" marR="0" lvl="0" indent="-274320" algn="l" defTabSz="653110" rtl="0" eaLnBrk="0" fontAlgn="base" latinLnBrk="0" hangingPunct="0">
              <a:lnSpc>
                <a:spcPct val="90000"/>
              </a:lnSpc>
              <a:spcBef>
                <a:spcPct val="0"/>
              </a:spcBef>
              <a:spcAft>
                <a:spcPts val="60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Exon 19 deletion</a:t>
            </a:r>
          </a:p>
          <a:p>
            <a:pPr marL="365760" marR="0" lvl="0" indent="-274320" algn="l" defTabSz="653110" rtl="0" eaLnBrk="0" fontAlgn="base" latinLnBrk="0" hangingPunct="0">
              <a:lnSpc>
                <a:spcPct val="90000"/>
              </a:lnSpc>
              <a:spcBef>
                <a:spcPct val="0"/>
              </a:spcBef>
              <a:spcAft>
                <a:spcPts val="60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L858R</a:t>
            </a:r>
          </a:p>
        </p:txBody>
      </p:sp>
      <p:sp>
        <p:nvSpPr>
          <p:cNvPr id="9" name="TextBox 8">
            <a:extLst>
              <a:ext uri="{FF2B5EF4-FFF2-40B4-BE49-F238E27FC236}">
                <a16:creationId xmlns:a16="http://schemas.microsoft.com/office/drawing/2014/main" id="{8751B4EA-E936-FF4A-BA44-5A2B6B257F91}"/>
              </a:ext>
            </a:extLst>
          </p:cNvPr>
          <p:cNvSpPr txBox="1"/>
          <p:nvPr/>
        </p:nvSpPr>
        <p:spPr>
          <a:xfrm>
            <a:off x="151443" y="3369284"/>
            <a:ext cx="1032432" cy="567078"/>
          </a:xfrm>
          <a:prstGeom prst="rect">
            <a:avLst/>
          </a:prstGeom>
          <a:noFill/>
        </p:spPr>
        <p:txBody>
          <a:bodyPr wrap="square" rtlCol="0"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000000"/>
                </a:solidFill>
                <a:effectLst/>
                <a:uLnTx/>
                <a:uFillTx/>
                <a:latin typeface="Calibri"/>
                <a:ea typeface="+mn-ea"/>
                <a:cs typeface="+mn-cs"/>
              </a:rPr>
              <a:t>2016</a:t>
            </a:r>
          </a:p>
        </p:txBody>
      </p:sp>
      <p:sp>
        <p:nvSpPr>
          <p:cNvPr id="10" name="TextBox 9">
            <a:extLst>
              <a:ext uri="{FF2B5EF4-FFF2-40B4-BE49-F238E27FC236}">
                <a16:creationId xmlns:a16="http://schemas.microsoft.com/office/drawing/2014/main" id="{CEB3A006-EFDE-7A44-9A24-602297A96B3E}"/>
              </a:ext>
            </a:extLst>
          </p:cNvPr>
          <p:cNvSpPr txBox="1"/>
          <p:nvPr/>
        </p:nvSpPr>
        <p:spPr>
          <a:xfrm>
            <a:off x="1352345" y="1914484"/>
            <a:ext cx="1752403" cy="946926"/>
          </a:xfrm>
          <a:prstGeom prst="rect">
            <a:avLst/>
          </a:prstGeom>
          <a:noFill/>
        </p:spPr>
        <p:txBody>
          <a:bodyPr wrap="none" rtlCol="0">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73348D"/>
                </a:solidFill>
                <a:effectLst/>
                <a:uLnTx/>
                <a:uFillTx/>
                <a:latin typeface="Calibri"/>
                <a:ea typeface="+mn-ea"/>
                <a:cs typeface="+mn-cs"/>
              </a:rPr>
              <a:t>Initial </a:t>
            </a:r>
          </a:p>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73348D"/>
                </a:solidFill>
                <a:effectLst/>
                <a:uLnTx/>
                <a:uFillTx/>
                <a:latin typeface="Calibri"/>
                <a:ea typeface="+mn-ea"/>
                <a:cs typeface="+mn-cs"/>
              </a:rPr>
              <a:t>Diagnosis</a:t>
            </a:r>
          </a:p>
        </p:txBody>
      </p:sp>
      <p:sp>
        <p:nvSpPr>
          <p:cNvPr id="11" name="Chevron 10">
            <a:extLst>
              <a:ext uri="{FF2B5EF4-FFF2-40B4-BE49-F238E27FC236}">
                <a16:creationId xmlns:a16="http://schemas.microsoft.com/office/drawing/2014/main" id="{74D207C9-B931-EA42-8EC1-F8A84A4280F1}"/>
              </a:ext>
            </a:extLst>
          </p:cNvPr>
          <p:cNvSpPr/>
          <p:nvPr/>
        </p:nvSpPr>
        <p:spPr bwMode="auto">
          <a:xfrm>
            <a:off x="10734225" y="2913672"/>
            <a:ext cx="3538728" cy="1490832"/>
          </a:xfrm>
          <a:prstGeom prst="chevron">
            <a:avLst>
              <a:gd name="adj" fmla="val 27863"/>
            </a:avLst>
          </a:prstGeom>
          <a:solidFill>
            <a:srgbClr val="F7971C"/>
          </a:solidFill>
          <a:ln w="38100" cap="flat" cmpd="sng" algn="ctr">
            <a:solidFill>
              <a:schemeClr val="accent6">
                <a:lumMod val="75000"/>
              </a:schemeClr>
            </a:solidFill>
            <a:prstDash val="solid"/>
            <a:round/>
            <a:headEnd type="none" w="med" len="med"/>
            <a:tailEnd type="none" w="med" len="med"/>
          </a:ln>
          <a:effectLst>
            <a:outerShdw blurRad="76200" dist="12700" dir="8100000" sy="-23000" kx="800400" algn="br" rotWithShape="0">
              <a:prstClr val="black">
                <a:alpha val="20000"/>
              </a:prstClr>
            </a:outerShdw>
          </a:effectLst>
        </p:spPr>
        <p:txBody>
          <a:bodyPr vert="horz" wrap="square" lIns="109728" tIns="54864" rIns="109728" bIns="54864" numCol="1" rtlCol="0" anchor="ctr" anchorCtr="0" compatLnSpc="1">
            <a:prstTxWarp prst="textNoShape">
              <a:avLst/>
            </a:prstTxWarp>
          </a:bodyPr>
          <a:lstStyle/>
          <a:p>
            <a:pPr marL="0" marR="0" lvl="0" indent="0" algn="ctr" defTabSz="65311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Calibri" charset="0"/>
                <a:cs typeface="Calibri" charset="0"/>
              </a:rPr>
              <a:t>?</a:t>
            </a:r>
          </a:p>
        </p:txBody>
      </p:sp>
      <p:sp>
        <p:nvSpPr>
          <p:cNvPr id="12" name="TextBox 11">
            <a:extLst>
              <a:ext uri="{FF2B5EF4-FFF2-40B4-BE49-F238E27FC236}">
                <a16:creationId xmlns:a16="http://schemas.microsoft.com/office/drawing/2014/main" id="{7FD86026-E850-9447-8D09-4C7C00D0D836}"/>
              </a:ext>
            </a:extLst>
          </p:cNvPr>
          <p:cNvSpPr txBox="1"/>
          <p:nvPr/>
        </p:nvSpPr>
        <p:spPr>
          <a:xfrm>
            <a:off x="10700637" y="2288563"/>
            <a:ext cx="3223182" cy="567078"/>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73348D"/>
                </a:solidFill>
                <a:effectLst/>
                <a:uLnTx/>
                <a:uFillTx/>
                <a:latin typeface="Calibri"/>
                <a:ea typeface="+mn-ea"/>
                <a:cs typeface="+mn-cs"/>
              </a:rPr>
              <a:t>Third-line Therapy</a:t>
            </a:r>
          </a:p>
        </p:txBody>
      </p:sp>
      <p:sp>
        <p:nvSpPr>
          <p:cNvPr id="13" name="Pentagon 12">
            <a:extLst>
              <a:ext uri="{FF2B5EF4-FFF2-40B4-BE49-F238E27FC236}">
                <a16:creationId xmlns:a16="http://schemas.microsoft.com/office/drawing/2014/main" id="{0AFF8696-D990-9141-BBF6-7A55AA036DF3}"/>
              </a:ext>
            </a:extLst>
          </p:cNvPr>
          <p:cNvSpPr>
            <a:spLocks noChangeArrowheads="1"/>
          </p:cNvSpPr>
          <p:nvPr/>
        </p:nvSpPr>
        <p:spPr bwMode="auto">
          <a:xfrm>
            <a:off x="3439593" y="5122769"/>
            <a:ext cx="4940884" cy="1490832"/>
          </a:xfrm>
          <a:prstGeom prst="homePlate">
            <a:avLst>
              <a:gd name="adj" fmla="val 28720"/>
            </a:avLst>
          </a:prstGeom>
          <a:solidFill>
            <a:srgbClr val="92D050"/>
          </a:solidFill>
          <a:ln w="38100">
            <a:solidFill>
              <a:schemeClr val="accent3">
                <a:lumMod val="50000"/>
              </a:schemeClr>
            </a:solidFill>
            <a:miter lim="800000"/>
            <a:headEnd/>
            <a:tailEnd/>
          </a:ln>
          <a:effectLst>
            <a:outerShdw blurRad="76200" dist="12700" dir="8100000" sy="-23000" kx="800400" algn="br" rotWithShape="0">
              <a:prstClr val="black">
                <a:alpha val="20000"/>
              </a:prstClr>
            </a:outerShdw>
          </a:effectLst>
        </p:spPr>
        <p:txBody>
          <a:bodyPr anchor="ct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white"/>
                </a:solidFill>
                <a:effectLst/>
                <a:uLnTx/>
                <a:uFillTx/>
                <a:latin typeface="Calibri"/>
                <a:ea typeface="+mn-ea"/>
                <a:cs typeface="+mn-cs"/>
              </a:rPr>
              <a:t>Osimertinib</a:t>
            </a:r>
          </a:p>
        </p:txBody>
      </p:sp>
      <p:sp>
        <p:nvSpPr>
          <p:cNvPr id="14" name="Rectangle 13">
            <a:extLst>
              <a:ext uri="{FF2B5EF4-FFF2-40B4-BE49-F238E27FC236}">
                <a16:creationId xmlns:a16="http://schemas.microsoft.com/office/drawing/2014/main" id="{361FEE15-0064-6C44-954C-6F70DA8D9DFA}"/>
              </a:ext>
            </a:extLst>
          </p:cNvPr>
          <p:cNvSpPr/>
          <p:nvPr/>
        </p:nvSpPr>
        <p:spPr bwMode="auto">
          <a:xfrm>
            <a:off x="1207009" y="5122769"/>
            <a:ext cx="2054276" cy="1490832"/>
          </a:xfrm>
          <a:prstGeom prst="rect">
            <a:avLst/>
          </a:prstGeom>
          <a:solidFill>
            <a:srgbClr val="8959A3"/>
          </a:solidFill>
          <a:ln w="38100" cap="flat" cmpd="sng" algn="ctr">
            <a:solidFill>
              <a:schemeClr val="accent4">
                <a:lumMod val="50000"/>
              </a:schemeClr>
            </a:solidFill>
            <a:prstDash val="solid"/>
            <a:round/>
            <a:headEnd type="none" w="med" len="med"/>
            <a:tailEnd type="none" w="med" len="med"/>
          </a:ln>
          <a:effectLst>
            <a:outerShdw blurRad="76200" dist="12700" dir="8100000" sy="-23000" kx="800400" algn="br" rotWithShape="0">
              <a:prstClr val="black">
                <a:alpha val="20000"/>
              </a:prstClr>
            </a:outerShdw>
          </a:effectLst>
        </p:spPr>
        <p:txBody>
          <a:bodyPr vert="horz" wrap="square" lIns="109728" tIns="54864" rIns="109728" bIns="54864" numCol="1" rtlCol="0" anchor="ctr" anchorCtr="0" compatLnSpc="1">
            <a:prstTxWarp prst="textNoShape">
              <a:avLst/>
            </a:prstTxWarp>
          </a:bodyPr>
          <a:lstStyle/>
          <a:p>
            <a:pPr marL="0" marR="0" lvl="0" indent="0" algn="l" defTabSz="653110" rtl="0" eaLnBrk="0" fontAlgn="base" latinLnBrk="0" hangingPunct="0">
              <a:lnSpc>
                <a:spcPct val="90000"/>
              </a:lnSpc>
              <a:spcBef>
                <a:spcPct val="0"/>
              </a:spcBef>
              <a:spcAft>
                <a:spcPts val="60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libri"/>
                <a:ea typeface="Calibri" charset="0"/>
                <a:cs typeface="Calibri" charset="0"/>
              </a:rPr>
              <a:t>EGFR</a:t>
            </a:r>
            <a:r>
              <a:rPr kumimoji="0" lang="en-US" sz="1800" b="1" i="0" u="none" strike="noStrike" kern="1200" cap="none" spc="0" normalizeH="0" baseline="0" noProof="0" dirty="0">
                <a:ln>
                  <a:noFill/>
                </a:ln>
                <a:solidFill>
                  <a:srgbClr val="FFFFFF"/>
                </a:solidFill>
                <a:effectLst/>
                <a:uLnTx/>
                <a:uFillTx/>
                <a:latin typeface="Calibri"/>
                <a:ea typeface="Calibri" charset="0"/>
                <a:cs typeface="Calibri" charset="0"/>
              </a:rPr>
              <a:t>m+ NSCLC</a:t>
            </a:r>
          </a:p>
          <a:p>
            <a:pPr marL="377190" marR="0" lvl="0" indent="-285750" algn="l" defTabSz="653110"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Exon 19 deletion</a:t>
            </a:r>
          </a:p>
          <a:p>
            <a:pPr marL="377190" marR="0" lvl="0" indent="-285750" algn="l" defTabSz="653110" rtl="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a:ea typeface="Calibri" charset="0"/>
                <a:cs typeface="Calibri" charset="0"/>
              </a:rPr>
              <a:t>L858R</a:t>
            </a:r>
          </a:p>
        </p:txBody>
      </p:sp>
      <p:sp>
        <p:nvSpPr>
          <p:cNvPr id="15" name="TextBox 14">
            <a:extLst>
              <a:ext uri="{FF2B5EF4-FFF2-40B4-BE49-F238E27FC236}">
                <a16:creationId xmlns:a16="http://schemas.microsoft.com/office/drawing/2014/main" id="{7D0C83E6-993A-9A46-81EB-06ADA7E53081}"/>
              </a:ext>
            </a:extLst>
          </p:cNvPr>
          <p:cNvSpPr txBox="1"/>
          <p:nvPr/>
        </p:nvSpPr>
        <p:spPr>
          <a:xfrm>
            <a:off x="174575" y="5592963"/>
            <a:ext cx="986167" cy="567078"/>
          </a:xfrm>
          <a:prstGeom prst="rect">
            <a:avLst/>
          </a:prstGeom>
          <a:noFill/>
        </p:spPr>
        <p:txBody>
          <a:bodyPr wrap="none" rtlCol="0"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3085" b="1" i="0" u="none" strike="noStrike" kern="1200" cap="none" spc="0" normalizeH="0" baseline="0" noProof="0" dirty="0">
                <a:ln>
                  <a:noFill/>
                </a:ln>
                <a:solidFill>
                  <a:srgbClr val="000000"/>
                </a:solidFill>
                <a:effectLst/>
                <a:uLnTx/>
                <a:uFillTx/>
                <a:latin typeface="Calibri"/>
                <a:ea typeface="+mn-ea"/>
                <a:cs typeface="+mn-cs"/>
              </a:rPr>
              <a:t>2018</a:t>
            </a:r>
          </a:p>
        </p:txBody>
      </p:sp>
      <p:sp>
        <p:nvSpPr>
          <p:cNvPr id="16" name="Chevron 15">
            <a:extLst>
              <a:ext uri="{FF2B5EF4-FFF2-40B4-BE49-F238E27FC236}">
                <a16:creationId xmlns:a16="http://schemas.microsoft.com/office/drawing/2014/main" id="{88E43F41-4FEF-ED4B-8537-A80F631F7748}"/>
              </a:ext>
            </a:extLst>
          </p:cNvPr>
          <p:cNvSpPr/>
          <p:nvPr/>
        </p:nvSpPr>
        <p:spPr bwMode="auto">
          <a:xfrm>
            <a:off x="8057729" y="5131086"/>
            <a:ext cx="4498848" cy="1490832"/>
          </a:xfrm>
          <a:prstGeom prst="chevron">
            <a:avLst>
              <a:gd name="adj" fmla="val 27863"/>
            </a:avLst>
          </a:prstGeom>
          <a:solidFill>
            <a:srgbClr val="8959A3"/>
          </a:solidFill>
          <a:ln w="38100" cap="flat" cmpd="sng" algn="ctr">
            <a:solidFill>
              <a:schemeClr val="accent4">
                <a:lumMod val="50000"/>
              </a:schemeClr>
            </a:solidFill>
            <a:prstDash val="solid"/>
            <a:round/>
            <a:headEnd type="none" w="med" len="med"/>
            <a:tailEnd type="none" w="med" len="med"/>
          </a:ln>
          <a:effectLst>
            <a:outerShdw blurRad="76200" dist="12700" dir="8100000" sy="-23000" kx="800400" algn="br" rotWithShape="0">
              <a:prstClr val="black">
                <a:alpha val="20000"/>
              </a:prstClr>
            </a:outerShdw>
          </a:effectLst>
        </p:spPr>
        <p:txBody>
          <a:bodyPr vert="horz" wrap="square" lIns="109728" tIns="54864" rIns="109728" bIns="54864" numCol="1" rtlCol="0" anchor="ctr" anchorCtr="0" compatLnSpc="1">
            <a:prstTxWarp prst="textNoShape">
              <a:avLst/>
            </a:prstTxWarp>
          </a:bodyPr>
          <a:lstStyle/>
          <a:p>
            <a:pPr marL="0" marR="0" lvl="0" indent="0" algn="ctr" defTabSz="653110" rtl="0" eaLnBrk="0" fontAlgn="base" latinLnBrk="0" hangingPunct="0">
              <a:lnSpc>
                <a:spcPct val="100000"/>
              </a:lnSpc>
              <a:spcBef>
                <a:spcPct val="0"/>
              </a:spcBef>
              <a:spcAft>
                <a:spcPct val="0"/>
              </a:spcAft>
              <a:buClrTx/>
              <a:buSzTx/>
              <a:buFontTx/>
              <a:buNone/>
              <a:tabLst/>
              <a:defRPr/>
            </a:pPr>
            <a:r>
              <a:rPr kumimoji="0" lang="en-US" sz="1440" b="0" i="0" u="none" strike="noStrike" kern="1200" cap="none" spc="0" normalizeH="0" baseline="0" noProof="0" dirty="0">
                <a:ln>
                  <a:noFill/>
                </a:ln>
                <a:solidFill>
                  <a:srgbClr val="FFFFFF"/>
                </a:solidFill>
                <a:effectLst/>
                <a:uLnTx/>
                <a:uFillTx/>
                <a:latin typeface="Calibri"/>
                <a:ea typeface="Calibri" charset="0"/>
                <a:cs typeface="Calibri" charset="0"/>
              </a:rPr>
              <a:t> </a:t>
            </a:r>
            <a:r>
              <a:rPr kumimoji="0" lang="en-US" sz="3600" b="1" i="0" u="none" strike="noStrike" kern="1200" cap="none" spc="0" normalizeH="0" baseline="0" noProof="0" dirty="0">
                <a:ln>
                  <a:noFill/>
                </a:ln>
                <a:solidFill>
                  <a:srgbClr val="FFFFFF"/>
                </a:solidFill>
                <a:effectLst/>
                <a:uLnTx/>
                <a:uFillTx/>
                <a:latin typeface="Calibri"/>
                <a:ea typeface="Calibri" charset="0"/>
                <a:cs typeface="Calibri" charset="0"/>
              </a:rPr>
              <a:t>?</a:t>
            </a:r>
            <a:endParaRPr kumimoji="0" lang="en-US" sz="1920" b="1" i="0" u="none" strike="noStrike" kern="1200" cap="none" spc="0" normalizeH="0" baseline="0" noProof="0" dirty="0">
              <a:ln>
                <a:noFill/>
              </a:ln>
              <a:solidFill>
                <a:srgbClr val="FFFFFF"/>
              </a:solidFill>
              <a:effectLst/>
              <a:uLnTx/>
              <a:uFillTx/>
              <a:latin typeface="Calibri"/>
              <a:ea typeface="Calibri" charset="0"/>
              <a:cs typeface="Calibri" charset="0"/>
            </a:endParaRPr>
          </a:p>
        </p:txBody>
      </p:sp>
      <p:sp>
        <p:nvSpPr>
          <p:cNvPr id="17" name="Rectangle 16">
            <a:extLst>
              <a:ext uri="{FF2B5EF4-FFF2-40B4-BE49-F238E27FC236}">
                <a16:creationId xmlns:a16="http://schemas.microsoft.com/office/drawing/2014/main" id="{1F630FE5-A2A9-4DA0-BA6A-EF9CE0052756}"/>
              </a:ext>
            </a:extLst>
          </p:cNvPr>
          <p:cNvSpPr/>
          <p:nvPr/>
        </p:nvSpPr>
        <p:spPr>
          <a:xfrm>
            <a:off x="7282917" y="7874137"/>
            <a:ext cx="7315200" cy="338554"/>
          </a:xfrm>
          <a:prstGeom prst="rect">
            <a:avLst/>
          </a:prstGeom>
        </p:spPr>
        <p:txBody>
          <a:bodyPr>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Courtesy of Zofia Piotrowska, MD, MHS. </a:t>
            </a:r>
          </a:p>
        </p:txBody>
      </p:sp>
    </p:spTree>
    <p:extLst>
      <p:ext uri="{BB962C8B-B14F-4D97-AF65-F5344CB8AC3E}">
        <p14:creationId xmlns:p14="http://schemas.microsoft.com/office/powerpoint/2010/main" val="402134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0162-38F5-AD45-AE5B-16570EBBA712}"/>
              </a:ext>
            </a:extLst>
          </p:cNvPr>
          <p:cNvSpPr>
            <a:spLocks noGrp="1"/>
          </p:cNvSpPr>
          <p:nvPr>
            <p:ph type="title"/>
          </p:nvPr>
        </p:nvSpPr>
        <p:spPr>
          <a:xfrm>
            <a:off x="0" y="61785"/>
            <a:ext cx="14630032" cy="1563090"/>
          </a:xfrm>
        </p:spPr>
        <p:txBody>
          <a:bodyPr>
            <a:normAutofit/>
          </a:bodyPr>
          <a:lstStyle/>
          <a:p>
            <a:r>
              <a:rPr lang="en-US" sz="4800" b="1" dirty="0">
                <a:latin typeface="+mn-lt"/>
              </a:rPr>
              <a:t>Immunotherapy for </a:t>
            </a:r>
            <a:r>
              <a:rPr lang="en-US" sz="4800" b="1" i="1" dirty="0">
                <a:latin typeface="+mn-lt"/>
              </a:rPr>
              <a:t>EGFR</a:t>
            </a:r>
            <a:r>
              <a:rPr lang="en-US" sz="4800" b="1" dirty="0">
                <a:latin typeface="+mn-lt"/>
              </a:rPr>
              <a:t>-mutant Patients</a:t>
            </a:r>
          </a:p>
        </p:txBody>
      </p:sp>
      <p:pic>
        <p:nvPicPr>
          <p:cNvPr id="6" name="Picture 5" descr="A screenshot of a cell phone&#10;&#10;Description automatically generated">
            <a:extLst>
              <a:ext uri="{FF2B5EF4-FFF2-40B4-BE49-F238E27FC236}">
                <a16:creationId xmlns:a16="http://schemas.microsoft.com/office/drawing/2014/main" id="{01FD27E5-C318-864C-AAB4-265C076BA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21" y="2290295"/>
            <a:ext cx="8831407" cy="4006248"/>
          </a:xfrm>
          <a:prstGeom prst="rect">
            <a:avLst/>
          </a:prstGeom>
        </p:spPr>
      </p:pic>
      <p:sp>
        <p:nvSpPr>
          <p:cNvPr id="9" name="TextBox 8">
            <a:extLst>
              <a:ext uri="{FF2B5EF4-FFF2-40B4-BE49-F238E27FC236}">
                <a16:creationId xmlns:a16="http://schemas.microsoft.com/office/drawing/2014/main" id="{C44D17E1-D11D-864F-B156-1D9B454BDB85}"/>
              </a:ext>
            </a:extLst>
          </p:cNvPr>
          <p:cNvSpPr txBox="1"/>
          <p:nvPr/>
        </p:nvSpPr>
        <p:spPr>
          <a:xfrm>
            <a:off x="10651255" y="6432759"/>
            <a:ext cx="2708306" cy="535531"/>
          </a:xfrm>
          <a:prstGeom prst="rect">
            <a:avLst/>
          </a:prstGeom>
          <a:noFill/>
        </p:spPr>
        <p:txBody>
          <a:bodyPr wrap="none" rtlCol="0">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ORR to PD1/PD-L1 inhibitors </a:t>
            </a:r>
          </a:p>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(confirmed and unconfirmed)</a:t>
            </a: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EF557747-C31F-E94D-BF8E-D8ADB7A541A5}"/>
              </a:ext>
            </a:extLst>
          </p:cNvPr>
          <p:cNvSpPr txBox="1"/>
          <p:nvPr/>
        </p:nvSpPr>
        <p:spPr>
          <a:xfrm>
            <a:off x="1832511" y="6428956"/>
            <a:ext cx="5971159" cy="535531"/>
          </a:xfrm>
          <a:prstGeom prst="rect">
            <a:avLst/>
          </a:prstGeom>
          <a:noFill/>
        </p:spPr>
        <p:txBody>
          <a:bodyPr wrap="square" rtlCol="0">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Meta-Analysis of Outcomes across ph3 RCTs of Nivo (CM057), Pembro (KN010), Atezo (POPLAR) among </a:t>
            </a:r>
            <a:r>
              <a:rPr kumimoji="0" lang="en-US" sz="1600" b="0" i="1" u="none" strike="noStrike" kern="1200" cap="none" spc="0" normalizeH="0" baseline="0" noProof="0" dirty="0">
                <a:ln>
                  <a:noFill/>
                </a:ln>
                <a:solidFill>
                  <a:prstClr val="black"/>
                </a:solidFill>
                <a:effectLst/>
                <a:uLnTx/>
                <a:uFillTx/>
                <a:latin typeface="Calibri"/>
                <a:ea typeface="+mn-ea"/>
                <a:cs typeface="+mn-cs"/>
              </a:rPr>
              <a:t>EGFR</a:t>
            </a:r>
            <a:r>
              <a:rPr kumimoji="0" lang="en-US" sz="1600" b="0" i="0" u="none" strike="noStrike" kern="1200" cap="none" spc="0" normalizeH="0" baseline="0" noProof="0" dirty="0">
                <a:ln>
                  <a:noFill/>
                </a:ln>
                <a:solidFill>
                  <a:prstClr val="black"/>
                </a:solidFill>
                <a:effectLst/>
                <a:uLnTx/>
                <a:uFillTx/>
                <a:latin typeface="Calibri"/>
                <a:ea typeface="+mn-ea"/>
                <a:cs typeface="+mn-cs"/>
              </a:rPr>
              <a:t>+ vs </a:t>
            </a:r>
            <a:r>
              <a:rPr kumimoji="0" lang="en-US" sz="1600" b="0" i="1" u="none" strike="noStrike" kern="1200" cap="none" spc="0" normalizeH="0" baseline="0" noProof="0" dirty="0">
                <a:ln>
                  <a:noFill/>
                </a:ln>
                <a:solidFill>
                  <a:prstClr val="black"/>
                </a:solidFill>
                <a:effectLst/>
                <a:uLnTx/>
                <a:uFillTx/>
                <a:latin typeface="Calibri"/>
                <a:ea typeface="+mn-ea"/>
                <a:cs typeface="+mn-cs"/>
              </a:rPr>
              <a:t>EGFR</a:t>
            </a:r>
            <a:r>
              <a:rPr kumimoji="0" lang="en-US" sz="1600" b="0" i="0" u="none" strike="noStrike" kern="1200" cap="none" spc="0" normalizeH="0" baseline="0" noProof="0" dirty="0">
                <a:ln>
                  <a:noFill/>
                </a:ln>
                <a:solidFill>
                  <a:prstClr val="black"/>
                </a:solidFill>
                <a:effectLst/>
                <a:uLnTx/>
                <a:uFillTx/>
                <a:latin typeface="Calibri"/>
                <a:ea typeface="+mn-ea"/>
                <a:cs typeface="+mn-cs"/>
              </a:rPr>
              <a:t>-wt pts</a:t>
            </a:r>
            <a:r>
              <a:rPr kumimoji="0" lang="en-US" sz="1600" b="0" i="0" u="none" strike="noStrike" kern="1200" cap="none" spc="0" normalizeH="0" baseline="30000" noProof="0" dirty="0">
                <a:ln>
                  <a:noFill/>
                </a:ln>
                <a:solidFill>
                  <a:prstClr val="black"/>
                </a:solidFill>
                <a:effectLst/>
                <a:uLnTx/>
                <a:uFillTx/>
                <a:latin typeface="Calibri"/>
                <a:ea typeface="+mn-ea"/>
                <a:cs typeface="+mn-cs"/>
              </a:rPr>
              <a:t>1</a:t>
            </a:r>
          </a:p>
        </p:txBody>
      </p:sp>
      <p:sp>
        <p:nvSpPr>
          <p:cNvPr id="11" name="TextBox 10">
            <a:extLst>
              <a:ext uri="{FF2B5EF4-FFF2-40B4-BE49-F238E27FC236}">
                <a16:creationId xmlns:a16="http://schemas.microsoft.com/office/drawing/2014/main" id="{F69B9502-0DCB-D94A-A0DA-C561B40D2DE6}"/>
              </a:ext>
            </a:extLst>
          </p:cNvPr>
          <p:cNvSpPr txBox="1"/>
          <p:nvPr/>
        </p:nvSpPr>
        <p:spPr>
          <a:xfrm>
            <a:off x="8114786" y="7888998"/>
            <a:ext cx="6515246"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Lee CK,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J Thorac Oncol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2016; </a:t>
            </a: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Gainor JF,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Clin Cancer Res</a:t>
            </a:r>
            <a:r>
              <a:rPr kumimoji="0" lang="en-US" sz="1600" b="0" i="0" u="none" strike="noStrike" kern="1200" cap="none" spc="0" normalizeH="0" baseline="0" noProof="0" dirty="0">
                <a:ln>
                  <a:noFill/>
                </a:ln>
                <a:solidFill>
                  <a:prstClr val="black"/>
                </a:solidFill>
                <a:effectLst/>
                <a:uLnTx/>
                <a:uFillTx/>
                <a:latin typeface="Calibri"/>
                <a:ea typeface="+mn-ea"/>
                <a:cs typeface="+mn-cs"/>
              </a:rPr>
              <a:t>. 2016.</a:t>
            </a:r>
          </a:p>
        </p:txBody>
      </p:sp>
      <p:sp>
        <p:nvSpPr>
          <p:cNvPr id="12" name="Rectangle 11">
            <a:extLst>
              <a:ext uri="{FF2B5EF4-FFF2-40B4-BE49-F238E27FC236}">
                <a16:creationId xmlns:a16="http://schemas.microsoft.com/office/drawing/2014/main" id="{883A7795-9738-1248-918E-9DA8A09DB598}"/>
              </a:ext>
            </a:extLst>
          </p:cNvPr>
          <p:cNvSpPr/>
          <p:nvPr/>
        </p:nvSpPr>
        <p:spPr bwMode="auto">
          <a:xfrm>
            <a:off x="570287" y="3894518"/>
            <a:ext cx="8495608" cy="1371600"/>
          </a:xfrm>
          <a:prstGeom prst="rect">
            <a:avLst/>
          </a:prstGeom>
          <a:no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pSp>
        <p:nvGrpSpPr>
          <p:cNvPr id="3" name="Group 2"/>
          <p:cNvGrpSpPr/>
          <p:nvPr/>
        </p:nvGrpSpPr>
        <p:grpSpPr>
          <a:xfrm>
            <a:off x="9443251" y="2290295"/>
            <a:ext cx="4688379" cy="3603448"/>
            <a:chOff x="9642763" y="2082471"/>
            <a:chExt cx="4688379" cy="3603448"/>
          </a:xfrm>
        </p:grpSpPr>
        <p:pic>
          <p:nvPicPr>
            <p:cNvPr id="8" name="Picture 7" descr="A screenshot of a cell phone&#10;&#10;Description automatically generated">
              <a:extLst>
                <a:ext uri="{FF2B5EF4-FFF2-40B4-BE49-F238E27FC236}">
                  <a16:creationId xmlns:a16="http://schemas.microsoft.com/office/drawing/2014/main" id="{72F94042-DABA-1948-9B51-8ACA7E222B7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9642763" y="2082471"/>
              <a:ext cx="4688379" cy="3603448"/>
            </a:xfrm>
            <a:prstGeom prst="rect">
              <a:avLst/>
            </a:prstGeom>
          </p:spPr>
        </p:pic>
        <p:sp>
          <p:nvSpPr>
            <p:cNvPr id="14" name="TextBox 13">
              <a:extLst>
                <a:ext uri="{FF2B5EF4-FFF2-40B4-BE49-F238E27FC236}">
                  <a16:creationId xmlns:a16="http://schemas.microsoft.com/office/drawing/2014/main" id="{8E76444D-152A-E44F-9C84-7C213873BB9A}"/>
                </a:ext>
              </a:extLst>
            </p:cNvPr>
            <p:cNvSpPr txBox="1"/>
            <p:nvPr/>
          </p:nvSpPr>
          <p:spPr>
            <a:xfrm>
              <a:off x="11758324" y="2367415"/>
              <a:ext cx="893193" cy="609398"/>
            </a:xfrm>
            <a:prstGeom prst="rect">
              <a:avLst/>
            </a:prstGeom>
            <a:solidFill>
              <a:schemeClr val="bg1"/>
            </a:solid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680" b="0" i="1" u="none" strike="noStrike" kern="1200" cap="none" spc="0" normalizeH="0" baseline="0" noProof="0" dirty="0">
                  <a:ln>
                    <a:noFill/>
                  </a:ln>
                  <a:solidFill>
                    <a:prstClr val="black"/>
                  </a:solidFill>
                  <a:effectLst/>
                  <a:uLnTx/>
                  <a:uFillTx/>
                  <a:latin typeface="Calibri"/>
                  <a:ea typeface="+mn-ea"/>
                  <a:cs typeface="+mn-cs"/>
                </a:rPr>
                <a:t>P</a:t>
              </a:r>
              <a:r>
                <a:rPr kumimoji="0" lang="en-US" sz="1680" b="0" i="0" u="none" strike="noStrike" kern="1200" cap="none" spc="0" normalizeH="0" baseline="0" noProof="0" dirty="0">
                  <a:ln>
                    <a:noFill/>
                  </a:ln>
                  <a:solidFill>
                    <a:prstClr val="black"/>
                  </a:solidFill>
                  <a:effectLst/>
                  <a:uLnTx/>
                  <a:uFillTx/>
                  <a:latin typeface="Calibri"/>
                  <a:ea typeface="+mn-ea"/>
                  <a:cs typeface="+mn-cs"/>
                </a:rPr>
                <a:t>=0.053</a:t>
              </a:r>
              <a:endParaRPr kumimoji="0" lang="en-US" sz="168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680" b="0" i="0" u="none" strike="noStrike" kern="1200" cap="none" spc="0" normalizeH="0" baseline="0" noProof="0" dirty="0">
                  <a:ln>
                    <a:noFill/>
                  </a:ln>
                  <a:solidFill>
                    <a:prstClr val="black"/>
                  </a:solidFill>
                  <a:effectLst/>
                  <a:uLnTx/>
                  <a:uFillTx/>
                  <a:latin typeface="Calibri"/>
                  <a:ea typeface="+mn-ea"/>
                  <a:cs typeface="+mn-cs"/>
                </a:rPr>
                <a:t>n=28</a:t>
              </a:r>
            </a:p>
          </p:txBody>
        </p:sp>
      </p:grpSp>
      <p:sp>
        <p:nvSpPr>
          <p:cNvPr id="13" name="Rectangle 12">
            <a:extLst>
              <a:ext uri="{FF2B5EF4-FFF2-40B4-BE49-F238E27FC236}">
                <a16:creationId xmlns:a16="http://schemas.microsoft.com/office/drawing/2014/main" id="{843A3083-B6DD-7348-8522-1C28924AF05C}"/>
              </a:ext>
            </a:extLst>
          </p:cNvPr>
          <p:cNvSpPr/>
          <p:nvPr/>
        </p:nvSpPr>
        <p:spPr bwMode="auto">
          <a:xfrm>
            <a:off x="10208030" y="4779824"/>
            <a:ext cx="2069868" cy="1221971"/>
          </a:xfrm>
          <a:prstGeom prst="rect">
            <a:avLst/>
          </a:prstGeom>
          <a:no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sz="288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989421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A9BB-5C35-D545-B453-038994B730AD}"/>
              </a:ext>
            </a:extLst>
          </p:cNvPr>
          <p:cNvSpPr>
            <a:spLocks noGrp="1"/>
          </p:cNvSpPr>
          <p:nvPr>
            <p:ph type="title"/>
          </p:nvPr>
        </p:nvSpPr>
        <p:spPr>
          <a:xfrm>
            <a:off x="0" y="74142"/>
            <a:ext cx="14630400" cy="1587731"/>
          </a:xfrm>
        </p:spPr>
        <p:txBody>
          <a:bodyPr>
            <a:noAutofit/>
          </a:bodyPr>
          <a:lstStyle/>
          <a:p>
            <a:pPr>
              <a:lnSpc>
                <a:spcPct val="90000"/>
              </a:lnSpc>
            </a:pPr>
            <a:r>
              <a:rPr lang="en-US" sz="4800" b="1" dirty="0"/>
              <a:t>What About PD-L1–positive </a:t>
            </a:r>
            <a:r>
              <a:rPr lang="en-US" sz="4800" b="1" i="1" dirty="0"/>
              <a:t>EGFR</a:t>
            </a:r>
            <a:r>
              <a:rPr lang="en-US" sz="4800" b="1" dirty="0"/>
              <a:t>-mutant Patients?</a:t>
            </a:r>
          </a:p>
        </p:txBody>
      </p:sp>
      <p:sp>
        <p:nvSpPr>
          <p:cNvPr id="3" name="Content Placeholder 2">
            <a:extLst>
              <a:ext uri="{FF2B5EF4-FFF2-40B4-BE49-F238E27FC236}">
                <a16:creationId xmlns:a16="http://schemas.microsoft.com/office/drawing/2014/main" id="{9C607DC2-2C8C-0042-9A39-AA0E88493A14}"/>
              </a:ext>
            </a:extLst>
          </p:cNvPr>
          <p:cNvSpPr>
            <a:spLocks noGrp="1"/>
          </p:cNvSpPr>
          <p:nvPr>
            <p:ph idx="1"/>
          </p:nvPr>
        </p:nvSpPr>
        <p:spPr>
          <a:xfrm>
            <a:off x="465513" y="1778922"/>
            <a:ext cx="13699374" cy="3424844"/>
          </a:xfrm>
        </p:spPr>
        <p:txBody>
          <a:bodyPr>
            <a:normAutofit fontScale="92500"/>
          </a:bodyPr>
          <a:lstStyle/>
          <a:p>
            <a:pPr marL="365760" indent="-274320">
              <a:spcBef>
                <a:spcPts val="0"/>
              </a:spcBef>
              <a:spcAft>
                <a:spcPts val="600"/>
              </a:spcAft>
              <a:buClr>
                <a:srgbClr val="F7971C"/>
              </a:buClr>
              <a:buFont typeface="Arial" panose="020B0604020202020204" pitchFamily="34" charset="0"/>
              <a:buChar char="•"/>
            </a:pPr>
            <a:r>
              <a:rPr lang="en-US" dirty="0">
                <a:solidFill>
                  <a:schemeClr val="tx1"/>
                </a:solidFill>
              </a:rPr>
              <a:t>Lisberg Study (</a:t>
            </a:r>
            <a:r>
              <a:rPr lang="en-US" i="1" dirty="0">
                <a:solidFill>
                  <a:schemeClr val="tx1"/>
                </a:solidFill>
              </a:rPr>
              <a:t>J Thorac Oncol</a:t>
            </a:r>
            <a:r>
              <a:rPr lang="en-US" dirty="0">
                <a:solidFill>
                  <a:schemeClr val="tx1"/>
                </a:solidFill>
              </a:rPr>
              <a:t>, 2018)</a:t>
            </a:r>
          </a:p>
          <a:p>
            <a:pPr marL="731520" lvl="2" indent="-274320">
              <a:spcBef>
                <a:spcPts val="0"/>
              </a:spcBef>
              <a:spcAft>
                <a:spcPts val="600"/>
              </a:spcAft>
              <a:buClr>
                <a:srgbClr val="F7971C"/>
              </a:buClr>
              <a:buFont typeface="Arial" panose="020B0604020202020204" pitchFamily="34" charset="0"/>
              <a:buChar char="•"/>
            </a:pPr>
            <a:r>
              <a:rPr lang="en-US" dirty="0">
                <a:solidFill>
                  <a:schemeClr val="tx1"/>
                </a:solidFill>
              </a:rPr>
              <a:t>11 patients with </a:t>
            </a:r>
            <a:r>
              <a:rPr lang="en-US" i="1" dirty="0">
                <a:solidFill>
                  <a:schemeClr val="tx1"/>
                </a:solidFill>
              </a:rPr>
              <a:t>EGFR</a:t>
            </a:r>
            <a:r>
              <a:rPr lang="en-US" dirty="0">
                <a:solidFill>
                  <a:schemeClr val="tx1"/>
                </a:solidFill>
              </a:rPr>
              <a:t>-mutant NSCLC and PD-L1 &gt;50% received first-line pembrolizumab in a phase 2 trial </a:t>
            </a:r>
          </a:p>
          <a:p>
            <a:pPr marL="731520" lvl="2" indent="-274320">
              <a:spcBef>
                <a:spcPts val="0"/>
              </a:spcBef>
              <a:spcAft>
                <a:spcPts val="600"/>
              </a:spcAft>
              <a:buClr>
                <a:srgbClr val="F7971C"/>
              </a:buClr>
              <a:buFont typeface="Arial" panose="020B0604020202020204" pitchFamily="34" charset="0"/>
              <a:buChar char="•"/>
            </a:pPr>
            <a:r>
              <a:rPr lang="en-US" dirty="0">
                <a:solidFill>
                  <a:schemeClr val="tx1"/>
                </a:solidFill>
              </a:rPr>
              <a:t>1/11 patients responded, but was found NOT to have EGFR (hence, 0/10 responses in </a:t>
            </a:r>
            <a:r>
              <a:rPr lang="en-US" i="1" dirty="0">
                <a:solidFill>
                  <a:schemeClr val="tx1"/>
                </a:solidFill>
              </a:rPr>
              <a:t>EGFR</a:t>
            </a:r>
            <a:r>
              <a:rPr lang="en-US" dirty="0">
                <a:solidFill>
                  <a:schemeClr val="tx1"/>
                </a:solidFill>
              </a:rPr>
              <a:t>-mutants)</a:t>
            </a:r>
          </a:p>
          <a:p>
            <a:pPr marL="731520" lvl="2" indent="-274320">
              <a:spcBef>
                <a:spcPts val="0"/>
              </a:spcBef>
              <a:spcAft>
                <a:spcPts val="600"/>
              </a:spcAft>
              <a:buClr>
                <a:srgbClr val="F7971C"/>
              </a:buClr>
              <a:buFont typeface="Arial" panose="020B0604020202020204" pitchFamily="34" charset="0"/>
              <a:buChar char="•"/>
            </a:pPr>
            <a:r>
              <a:rPr lang="en-US" dirty="0">
                <a:solidFill>
                  <a:schemeClr val="tx1"/>
                </a:solidFill>
              </a:rPr>
              <a:t>2 patients died within 6 months, including one due to pneumonitis</a:t>
            </a:r>
          </a:p>
          <a:p>
            <a:pPr marL="731520" lvl="2" indent="-274320">
              <a:spcBef>
                <a:spcPts val="0"/>
              </a:spcBef>
              <a:spcAft>
                <a:spcPts val="600"/>
              </a:spcAft>
              <a:buClr>
                <a:srgbClr val="F7971C"/>
              </a:buClr>
              <a:buFont typeface="Arial" panose="020B0604020202020204" pitchFamily="34" charset="0"/>
              <a:buChar char="•"/>
            </a:pPr>
            <a:r>
              <a:rPr lang="en-US" b="1" dirty="0">
                <a:solidFill>
                  <a:srgbClr val="8959A3"/>
                </a:solidFill>
              </a:rPr>
              <a:t>Data suggests that </a:t>
            </a:r>
            <a:r>
              <a:rPr lang="en-US" b="1" i="1" dirty="0">
                <a:solidFill>
                  <a:srgbClr val="8959A3"/>
                </a:solidFill>
              </a:rPr>
              <a:t>EGFR</a:t>
            </a:r>
            <a:r>
              <a:rPr lang="en-US" b="1" dirty="0">
                <a:solidFill>
                  <a:srgbClr val="8959A3"/>
                </a:solidFill>
              </a:rPr>
              <a:t>-mutant PD-L1-positive pts should NOT get first-line pembrolizumab</a:t>
            </a:r>
          </a:p>
          <a:p>
            <a:pPr marL="365760" indent="-274320">
              <a:spcBef>
                <a:spcPts val="0"/>
              </a:spcBef>
              <a:spcAft>
                <a:spcPts val="600"/>
              </a:spcAft>
              <a:buClr>
                <a:srgbClr val="F7971C"/>
              </a:buClr>
              <a:buFont typeface="Arial" panose="020B0604020202020204" pitchFamily="34" charset="0"/>
              <a:buChar char="•"/>
            </a:pPr>
            <a:r>
              <a:rPr lang="en-US" dirty="0">
                <a:solidFill>
                  <a:schemeClr val="tx1"/>
                </a:solidFill>
              </a:rPr>
              <a:t>ATLANTIC trial (Durvalumab; Garassino, </a:t>
            </a:r>
            <a:r>
              <a:rPr lang="en-US" i="1" dirty="0">
                <a:solidFill>
                  <a:schemeClr val="tx1"/>
                </a:solidFill>
              </a:rPr>
              <a:t>Lancet Oncol</a:t>
            </a:r>
            <a:r>
              <a:rPr lang="en-US" dirty="0">
                <a:solidFill>
                  <a:schemeClr val="tx1"/>
                </a:solidFill>
              </a:rPr>
              <a:t>, 2017)</a:t>
            </a:r>
          </a:p>
          <a:p>
            <a:pPr marL="731520" lvl="2" indent="-274320">
              <a:spcBef>
                <a:spcPts val="0"/>
              </a:spcBef>
              <a:spcAft>
                <a:spcPts val="600"/>
              </a:spcAft>
              <a:buClr>
                <a:srgbClr val="F7971C"/>
              </a:buClr>
              <a:buFont typeface="Arial" panose="020B0604020202020204" pitchFamily="34" charset="0"/>
              <a:buChar char="•"/>
            </a:pPr>
            <a:r>
              <a:rPr lang="en-US" dirty="0">
                <a:solidFill>
                  <a:schemeClr val="tx1"/>
                </a:solidFill>
              </a:rPr>
              <a:t>ORR 9% among </a:t>
            </a:r>
            <a:r>
              <a:rPr lang="en-US" i="1" dirty="0">
                <a:solidFill>
                  <a:schemeClr val="tx1"/>
                </a:solidFill>
              </a:rPr>
              <a:t>EGFR</a:t>
            </a:r>
            <a:r>
              <a:rPr lang="en-US" dirty="0">
                <a:solidFill>
                  <a:schemeClr val="tx1"/>
                </a:solidFill>
              </a:rPr>
              <a:t>+/</a:t>
            </a:r>
            <a:r>
              <a:rPr lang="en-US" i="1" dirty="0">
                <a:solidFill>
                  <a:schemeClr val="tx1"/>
                </a:solidFill>
              </a:rPr>
              <a:t>ALK</a:t>
            </a:r>
            <a:r>
              <a:rPr lang="en-US" dirty="0">
                <a:solidFill>
                  <a:schemeClr val="tx1"/>
                </a:solidFill>
              </a:rPr>
              <a:t>+ with ≥25% (n=74)</a:t>
            </a:r>
          </a:p>
          <a:p>
            <a:pPr marL="365760" lvl="1" indent="-274320">
              <a:spcBef>
                <a:spcPts val="0"/>
              </a:spcBef>
              <a:spcAft>
                <a:spcPts val="600"/>
              </a:spcAft>
              <a:buClr>
                <a:srgbClr val="F7971C"/>
              </a:buClr>
              <a:buFont typeface="Arial" panose="020B0604020202020204" pitchFamily="34" charset="0"/>
              <a:buChar char="•"/>
            </a:pPr>
            <a:endParaRPr lang="en-US" dirty="0">
              <a:solidFill>
                <a:schemeClr val="tx1"/>
              </a:solidFill>
            </a:endParaRPr>
          </a:p>
          <a:p>
            <a:pPr marL="365760" indent="-274320">
              <a:spcBef>
                <a:spcPts val="0"/>
              </a:spcBef>
              <a:spcAft>
                <a:spcPts val="600"/>
              </a:spcAft>
              <a:buClr>
                <a:srgbClr val="F7971C"/>
              </a:buClr>
              <a:buFont typeface="Arial" panose="020B0604020202020204" pitchFamily="34" charset="0"/>
              <a:buChar char="•"/>
            </a:pPr>
            <a:endParaRPr lang="en-US" dirty="0">
              <a:solidFill>
                <a:schemeClr val="tx1"/>
              </a:solidFill>
            </a:endParaRPr>
          </a:p>
        </p:txBody>
      </p:sp>
      <p:sp>
        <p:nvSpPr>
          <p:cNvPr id="4" name="TextBox 3"/>
          <p:cNvSpPr txBox="1"/>
          <p:nvPr/>
        </p:nvSpPr>
        <p:spPr>
          <a:xfrm>
            <a:off x="8013468" y="7888776"/>
            <a:ext cx="6615529" cy="338554"/>
          </a:xfrm>
          <a:prstGeom prst="rect">
            <a:avLst/>
          </a:prstGeom>
          <a:no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Lisberg A,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J Thorac Oncol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2018; Garassino MC,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Lancet Oncol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2018.</a:t>
            </a:r>
          </a:p>
        </p:txBody>
      </p:sp>
      <p:grpSp>
        <p:nvGrpSpPr>
          <p:cNvPr id="8" name="Group 7"/>
          <p:cNvGrpSpPr/>
          <p:nvPr/>
        </p:nvGrpSpPr>
        <p:grpSpPr>
          <a:xfrm>
            <a:off x="2608459" y="4956980"/>
            <a:ext cx="9403429" cy="3022109"/>
            <a:chOff x="2658337" y="4940354"/>
            <a:chExt cx="9403429" cy="3022109"/>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67396" y="4940354"/>
              <a:ext cx="8994370" cy="3022109"/>
            </a:xfrm>
            <a:prstGeom prst="rect">
              <a:avLst/>
            </a:prstGeom>
          </p:spPr>
        </p:pic>
        <p:sp>
          <p:nvSpPr>
            <p:cNvPr id="7" name="TextBox 6"/>
            <p:cNvSpPr txBox="1"/>
            <p:nvPr/>
          </p:nvSpPr>
          <p:spPr>
            <a:xfrm rot="16200000">
              <a:off x="1637609" y="6101226"/>
              <a:ext cx="2576988" cy="535531"/>
            </a:xfrm>
            <a:prstGeom prst="rect">
              <a:avLst/>
            </a:prstGeom>
            <a:noFill/>
          </p:spPr>
          <p:txBody>
            <a:bodyPr wrap="none" rtlCol="0" anchor="ctr">
              <a:spAutoFit/>
            </a:bodyPr>
            <a:lstStyle/>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Best change from baseline in</a:t>
              </a:r>
            </a:p>
            <a:p>
              <a:pPr marL="0" marR="0" lvl="0" indent="0" algn="ct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Target lesion size (%)</a:t>
              </a:r>
            </a:p>
          </p:txBody>
        </p:sp>
      </p:grpSp>
    </p:spTree>
    <p:extLst>
      <p:ext uri="{BB962C8B-B14F-4D97-AF65-F5344CB8AC3E}">
        <p14:creationId xmlns:p14="http://schemas.microsoft.com/office/powerpoint/2010/main" val="2856694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0F2D-2DBB-CC40-9EC2-0424256661E1}"/>
              </a:ext>
            </a:extLst>
          </p:cNvPr>
          <p:cNvSpPr>
            <a:spLocks noGrp="1"/>
          </p:cNvSpPr>
          <p:nvPr>
            <p:ph type="title"/>
          </p:nvPr>
        </p:nvSpPr>
        <p:spPr>
          <a:xfrm>
            <a:off x="0" y="74142"/>
            <a:ext cx="14630400" cy="1579418"/>
          </a:xfrm>
        </p:spPr>
        <p:txBody>
          <a:bodyPr>
            <a:noAutofit/>
          </a:bodyPr>
          <a:lstStyle/>
          <a:p>
            <a:pPr>
              <a:lnSpc>
                <a:spcPct val="90000"/>
              </a:lnSpc>
            </a:pPr>
            <a:r>
              <a:rPr lang="en-US" sz="4600" b="1" dirty="0"/>
              <a:t>Osimertinib in </a:t>
            </a:r>
            <a:r>
              <a:rPr lang="en-US" sz="4600" b="1" i="1" dirty="0"/>
              <a:t>EGFR</a:t>
            </a:r>
            <a:r>
              <a:rPr lang="en-US" sz="4600" b="1" dirty="0"/>
              <a:t>-mutant NSCLC with Brain Metastases</a:t>
            </a:r>
          </a:p>
        </p:txBody>
      </p:sp>
      <p:sp>
        <p:nvSpPr>
          <p:cNvPr id="3" name="TextBox 2"/>
          <p:cNvSpPr txBox="1"/>
          <p:nvPr/>
        </p:nvSpPr>
        <p:spPr>
          <a:xfrm>
            <a:off x="1018189" y="1829822"/>
            <a:ext cx="12594025" cy="646331"/>
          </a:xfrm>
          <a:prstGeom prst="rect">
            <a:avLst/>
          </a:prstGeom>
          <a:noFill/>
        </p:spPr>
        <p:txBody>
          <a:bodyPr wrap="non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959A3"/>
                </a:solidFill>
                <a:effectLst/>
                <a:uLnTx/>
                <a:uFillTx/>
                <a:latin typeface="Calibri"/>
                <a:ea typeface="+mn-ea"/>
                <a:cs typeface="+mn-cs"/>
              </a:rPr>
              <a:t>PFS* in Patients with and without CNS Metastases at Study Entry</a:t>
            </a:r>
          </a:p>
        </p:txBody>
      </p:sp>
      <p:sp>
        <p:nvSpPr>
          <p:cNvPr id="6" name="TextBox 5"/>
          <p:cNvSpPr txBox="1"/>
          <p:nvPr/>
        </p:nvSpPr>
        <p:spPr>
          <a:xfrm>
            <a:off x="2069871" y="2513986"/>
            <a:ext cx="3200588" cy="883575"/>
          </a:xfrm>
          <a:prstGeom prst="rect">
            <a:avLst/>
          </a:prstGeom>
          <a:noFill/>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prstClr val="black"/>
                </a:solidFill>
                <a:effectLst/>
                <a:uLnTx/>
                <a:uFillTx/>
                <a:latin typeface="Calibri"/>
                <a:ea typeface="+mn-ea"/>
                <a:cs typeface="+mn-cs"/>
              </a:rPr>
              <a:t>With CNS metastases</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prstClr val="black"/>
                </a:solidFill>
                <a:effectLst/>
                <a:uLnTx/>
                <a:uFillTx/>
                <a:latin typeface="Calibri"/>
                <a:ea typeface="+mn-ea"/>
                <a:cs typeface="+mn-cs"/>
              </a:rPr>
              <a:t>(n=116)</a:t>
            </a:r>
          </a:p>
        </p:txBody>
      </p:sp>
      <p:sp>
        <p:nvSpPr>
          <p:cNvPr id="7" name="TextBox 6"/>
          <p:cNvSpPr txBox="1"/>
          <p:nvPr/>
        </p:nvSpPr>
        <p:spPr>
          <a:xfrm>
            <a:off x="9038706" y="2515544"/>
            <a:ext cx="3829394" cy="883575"/>
          </a:xfrm>
          <a:prstGeom prst="rect">
            <a:avLst/>
          </a:prstGeom>
          <a:noFill/>
        </p:spPr>
        <p:txBody>
          <a:bodyPr wrap="square" rtlCol="0">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prstClr val="black"/>
                </a:solidFill>
                <a:effectLst/>
                <a:uLnTx/>
                <a:uFillTx/>
                <a:latin typeface="Calibri"/>
                <a:ea typeface="+mn-ea"/>
                <a:cs typeface="+mn-cs"/>
              </a:rPr>
              <a:t>Without CNS metastases</a:t>
            </a:r>
          </a:p>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2571" b="1" i="0" u="none" strike="noStrike" kern="1200" cap="none" spc="0" normalizeH="0" baseline="0" noProof="0" dirty="0">
                <a:ln>
                  <a:noFill/>
                </a:ln>
                <a:solidFill>
                  <a:prstClr val="black"/>
                </a:solidFill>
                <a:effectLst/>
                <a:uLnTx/>
                <a:uFillTx/>
                <a:latin typeface="Calibri"/>
                <a:ea typeface="+mn-ea"/>
                <a:cs typeface="+mn-cs"/>
              </a:rPr>
              <a:t>(n=440)</a:t>
            </a:r>
          </a:p>
        </p:txBody>
      </p:sp>
      <p:pic>
        <p:nvPicPr>
          <p:cNvPr id="8" name="Picture 7">
            <a:extLst>
              <a:ext uri="{FF2B5EF4-FFF2-40B4-BE49-F238E27FC236}">
                <a16:creationId xmlns:a16="http://schemas.microsoft.com/office/drawing/2014/main" id="{7EC121F8-D763-9B46-9675-8102884F1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509" r="48359" b="13809"/>
          <a:stretch/>
        </p:blipFill>
        <p:spPr>
          <a:xfrm>
            <a:off x="418271" y="3532126"/>
            <a:ext cx="6503787" cy="4157156"/>
          </a:xfrm>
          <a:prstGeom prst="rect">
            <a:avLst/>
          </a:prstGeom>
        </p:spPr>
      </p:pic>
      <p:pic>
        <p:nvPicPr>
          <p:cNvPr id="4" name="Picture 3">
            <a:extLst>
              <a:ext uri="{FF2B5EF4-FFF2-40B4-BE49-F238E27FC236}">
                <a16:creationId xmlns:a16="http://schemas.microsoft.com/office/drawing/2014/main" id="{7EC121F8-D763-9B46-9675-8102884F1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515" t="27509" b="13809"/>
          <a:stretch/>
        </p:blipFill>
        <p:spPr>
          <a:xfrm>
            <a:off x="7900278" y="3532126"/>
            <a:ext cx="6106249" cy="4157156"/>
          </a:xfrm>
          <a:prstGeom prst="rect">
            <a:avLst/>
          </a:prstGeom>
        </p:spPr>
      </p:pic>
      <p:sp>
        <p:nvSpPr>
          <p:cNvPr id="9" name="Segnaposto testo 82">
            <a:extLst>
              <a:ext uri="{FF2B5EF4-FFF2-40B4-BE49-F238E27FC236}">
                <a16:creationId xmlns:a16="http://schemas.microsoft.com/office/drawing/2014/main" id="{A704F85F-26AC-4726-9EE6-B20CDD1A60F1}"/>
              </a:ext>
            </a:extLst>
          </p:cNvPr>
          <p:cNvSpPr txBox="1">
            <a:spLocks/>
          </p:cNvSpPr>
          <p:nvPr/>
        </p:nvSpPr>
        <p:spPr>
          <a:xfrm>
            <a:off x="5356655" y="7921610"/>
            <a:ext cx="9238526" cy="277000"/>
          </a:xfrm>
          <a:prstGeom prst="rect">
            <a:avLst/>
          </a:prstGeom>
        </p:spPr>
        <p:txBody>
          <a:bodyPr lIns="0" tIns="0" rIns="0" bIns="0">
            <a:noAutofit/>
          </a:bodyPr>
          <a:lstStyle>
            <a:lvl1pPr marL="0" indent="0" algn="l" defTabSz="914400" rtl="0" eaLnBrk="1" latinLnBrk="0" hangingPunct="1">
              <a:spcBef>
                <a:spcPct val="20000"/>
              </a:spcBef>
              <a:buFontTx/>
              <a:buNone/>
              <a:defRPr sz="12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1097254" rtl="0" eaLnBrk="1" fontAlgn="auto" latinLnBrk="0" hangingPunct="1">
              <a:lnSpc>
                <a:spcPct val="100000"/>
              </a:lnSpc>
              <a:spcBef>
                <a:spcPct val="20000"/>
              </a:spcBef>
              <a:spcAft>
                <a:spcPts val="0"/>
              </a:spcAft>
              <a:buClrTx/>
              <a:buSzTx/>
              <a:buFontTx/>
              <a:buNone/>
              <a:tabLst/>
              <a:defRPr/>
            </a:pPr>
            <a:r>
              <a:rPr kumimoji="0" lang="it-IT" sz="1600" b="0" i="0" u="none" strike="noStrike" kern="1200" cap="none" spc="0" normalizeH="0" baseline="0" noProof="0" dirty="0">
                <a:ln>
                  <a:noFill/>
                </a:ln>
                <a:solidFill>
                  <a:sysClr val="windowText" lastClr="000000"/>
                </a:solidFill>
                <a:effectLst/>
                <a:uLnTx/>
                <a:uFillTx/>
                <a:latin typeface="Calibri"/>
                <a:ea typeface="+mn-ea"/>
                <a:cs typeface="+mn-cs"/>
              </a:rPr>
              <a:t>Ramalingam SS, et al. ESMO. 2017. Abstract LBA2_PR; </a:t>
            </a:r>
            <a:r>
              <a:rPr kumimoji="0" lang="en-US" sz="1600" b="0" i="0" u="none" strike="noStrike" kern="1200" cap="none" spc="0" normalizeH="0" baseline="0" noProof="0" dirty="0">
                <a:ln>
                  <a:noFill/>
                </a:ln>
                <a:solidFill>
                  <a:prstClr val="black"/>
                </a:solidFill>
                <a:effectLst/>
                <a:uLnTx/>
                <a:uFillTx/>
                <a:latin typeface="Calibri"/>
                <a:ea typeface="+mn-ea"/>
                <a:cs typeface="+mn-cs"/>
              </a:rPr>
              <a:t>Vansteenkiste J,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Ann Oncol. </a:t>
            </a:r>
            <a:r>
              <a:rPr kumimoji="0" lang="en-US" sz="1600" b="0" i="0" u="none" strike="noStrike" kern="1200" cap="none" spc="0" normalizeH="0" baseline="0" noProof="0" dirty="0">
                <a:ln>
                  <a:noFill/>
                </a:ln>
                <a:solidFill>
                  <a:prstClr val="black"/>
                </a:solidFill>
                <a:effectLst/>
                <a:uLnTx/>
                <a:uFillTx/>
                <a:latin typeface="Calibri"/>
                <a:ea typeface="+mn-ea"/>
                <a:cs typeface="+mn-cs"/>
              </a:rPr>
              <a:t>2017.</a:t>
            </a:r>
            <a:endParaRPr kumimoji="0" lang="it-IT"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37210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560F2D-2DBB-CC40-9EC2-0424256661E1}"/>
              </a:ext>
            </a:extLst>
          </p:cNvPr>
          <p:cNvSpPr txBox="1">
            <a:spLocks/>
          </p:cNvSpPr>
          <p:nvPr/>
        </p:nvSpPr>
        <p:spPr>
          <a:xfrm>
            <a:off x="0" y="98856"/>
            <a:ext cx="14630400" cy="15794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600" b="1" i="0" u="none" strike="noStrike" kern="1200" cap="none" spc="0" normalizeH="0" baseline="0" noProof="0" dirty="0">
                <a:ln>
                  <a:noFill/>
                </a:ln>
                <a:solidFill>
                  <a:srgbClr val="FFFFFF"/>
                </a:solidFill>
                <a:effectLst/>
                <a:uLnTx/>
                <a:uFillTx/>
                <a:latin typeface="Calibri" charset="0"/>
                <a:cs typeface="Calibri" charset="0"/>
              </a:rPr>
              <a:t>Osimertinib in </a:t>
            </a:r>
            <a:r>
              <a:rPr kumimoji="0" lang="en-US" sz="4600" b="1" i="1" u="none" strike="noStrike" kern="1200" cap="none" spc="0" normalizeH="0" baseline="0" noProof="0" dirty="0">
                <a:ln>
                  <a:noFill/>
                </a:ln>
                <a:solidFill>
                  <a:srgbClr val="FFFFFF"/>
                </a:solidFill>
                <a:effectLst/>
                <a:uLnTx/>
                <a:uFillTx/>
                <a:latin typeface="Calibri" charset="0"/>
                <a:cs typeface="Calibri" charset="0"/>
              </a:rPr>
              <a:t>EGFR</a:t>
            </a:r>
            <a:r>
              <a:rPr kumimoji="0" lang="en-US" sz="4600" b="1" i="0" u="none" strike="noStrike" kern="1200" cap="none" spc="0" normalizeH="0" baseline="0" noProof="0" dirty="0">
                <a:ln>
                  <a:noFill/>
                </a:ln>
                <a:solidFill>
                  <a:srgbClr val="FFFFFF"/>
                </a:solidFill>
                <a:effectLst/>
                <a:uLnTx/>
                <a:uFillTx/>
                <a:latin typeface="Calibri" charset="0"/>
                <a:cs typeface="Calibri" charset="0"/>
              </a:rPr>
              <a:t>-mutant NSCLC with Brain Metastases</a:t>
            </a:r>
          </a:p>
        </p:txBody>
      </p:sp>
      <p:sp>
        <p:nvSpPr>
          <p:cNvPr id="2" name="Rectangle 1">
            <a:extLst>
              <a:ext uri="{FF2B5EF4-FFF2-40B4-BE49-F238E27FC236}">
                <a16:creationId xmlns:a16="http://schemas.microsoft.com/office/drawing/2014/main" id="{7FB51F4F-4BFB-4EB8-B566-050F54847E3C}"/>
              </a:ext>
            </a:extLst>
          </p:cNvPr>
          <p:cNvSpPr/>
          <p:nvPr/>
        </p:nvSpPr>
        <p:spPr>
          <a:xfrm>
            <a:off x="7339914" y="7874137"/>
            <a:ext cx="7315200" cy="338554"/>
          </a:xfrm>
          <a:prstGeom prst="rect">
            <a:avLst/>
          </a:prstGeom>
        </p:spPr>
        <p:txBody>
          <a:bodyPr>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Sakai H, et al. </a:t>
            </a:r>
            <a:r>
              <a:rPr kumimoji="0" lang="pt-BR" sz="1600" b="0" i="1" u="none" strike="noStrike" kern="1200" cap="none" spc="0" normalizeH="0" baseline="0" noProof="0" dirty="0">
                <a:ln>
                  <a:noFill/>
                </a:ln>
                <a:solidFill>
                  <a:prstClr val="black"/>
                </a:solidFill>
                <a:effectLst/>
                <a:uLnTx/>
                <a:uFillTx/>
                <a:latin typeface="Calibri"/>
                <a:ea typeface="+mn-ea"/>
                <a:cs typeface="+mn-cs"/>
              </a:rPr>
              <a:t>ESMO Open. </a:t>
            </a:r>
            <a:r>
              <a:rPr kumimoji="0" lang="pt-BR" sz="1600" b="0" i="0" u="none" strike="noStrike" kern="1200" cap="none" spc="0" normalizeH="0" baseline="0" noProof="0" dirty="0">
                <a:ln>
                  <a:noFill/>
                </a:ln>
                <a:solidFill>
                  <a:prstClr val="black"/>
                </a:solidFill>
                <a:effectLst/>
                <a:uLnTx/>
                <a:uFillTx/>
                <a:latin typeface="Calibri"/>
                <a:ea typeface="+mn-ea"/>
                <a:cs typeface="+mn-cs"/>
              </a:rPr>
              <a:t>2017.</a:t>
            </a:r>
          </a:p>
        </p:txBody>
      </p:sp>
      <p:pic>
        <p:nvPicPr>
          <p:cNvPr id="5" name="Picture 4">
            <a:extLst>
              <a:ext uri="{FF2B5EF4-FFF2-40B4-BE49-F238E27FC236}">
                <a16:creationId xmlns:a16="http://schemas.microsoft.com/office/drawing/2014/main" id="{9E5A202E-0FCF-4E1F-82F1-392DF5FC49AE}"/>
              </a:ext>
            </a:extLst>
          </p:cNvPr>
          <p:cNvPicPr>
            <a:picLocks noChangeAspect="1"/>
          </p:cNvPicPr>
          <p:nvPr/>
        </p:nvPicPr>
        <p:blipFill>
          <a:blip r:embed="rId3"/>
          <a:stretch>
            <a:fillRect/>
          </a:stretch>
        </p:blipFill>
        <p:spPr>
          <a:xfrm>
            <a:off x="2850525" y="1738380"/>
            <a:ext cx="9012477" cy="5974697"/>
          </a:xfrm>
          <a:prstGeom prst="rect">
            <a:avLst/>
          </a:prstGeom>
        </p:spPr>
      </p:pic>
    </p:spTree>
    <p:extLst>
      <p:ext uri="{BB962C8B-B14F-4D97-AF65-F5344CB8AC3E}">
        <p14:creationId xmlns:p14="http://schemas.microsoft.com/office/powerpoint/2010/main" val="2315555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5E1F-6B4B-424A-AE35-9C363A5534F6}"/>
              </a:ext>
            </a:extLst>
          </p:cNvPr>
          <p:cNvSpPr>
            <a:spLocks noGrp="1"/>
          </p:cNvSpPr>
          <p:nvPr>
            <p:ph type="title"/>
          </p:nvPr>
        </p:nvSpPr>
        <p:spPr>
          <a:xfrm>
            <a:off x="731522" y="37071"/>
            <a:ext cx="13167360" cy="1562791"/>
          </a:xfrm>
        </p:spPr>
        <p:txBody>
          <a:bodyPr>
            <a:normAutofit/>
          </a:bodyPr>
          <a:lstStyle/>
          <a:p>
            <a:r>
              <a:rPr lang="en-US" sz="4800" b="1" dirty="0"/>
              <a:t>Summary</a:t>
            </a:r>
          </a:p>
        </p:txBody>
      </p:sp>
      <p:sp>
        <p:nvSpPr>
          <p:cNvPr id="3" name="Content Placeholder 2">
            <a:extLst>
              <a:ext uri="{FF2B5EF4-FFF2-40B4-BE49-F238E27FC236}">
                <a16:creationId xmlns:a16="http://schemas.microsoft.com/office/drawing/2014/main" id="{7BC30953-DA9C-D74C-8F1A-E8F4D36D7F96}"/>
              </a:ext>
            </a:extLst>
          </p:cNvPr>
          <p:cNvSpPr>
            <a:spLocks noGrp="1"/>
          </p:cNvSpPr>
          <p:nvPr>
            <p:ph idx="1"/>
          </p:nvPr>
        </p:nvSpPr>
        <p:spPr>
          <a:xfrm>
            <a:off x="473825" y="1845425"/>
            <a:ext cx="13716000" cy="5935287"/>
          </a:xfrm>
        </p:spPr>
        <p:txBody>
          <a:bodyPr>
            <a:noAutofit/>
          </a:bodyPr>
          <a:lstStyle/>
          <a:p>
            <a:pPr marL="365760" indent="-274320">
              <a:lnSpc>
                <a:spcPct val="90000"/>
              </a:lnSpc>
              <a:spcBef>
                <a:spcPts val="0"/>
              </a:spcBef>
              <a:spcAft>
                <a:spcPts val="600"/>
              </a:spcAft>
              <a:buClr>
                <a:srgbClr val="F7971C"/>
              </a:buClr>
            </a:pPr>
            <a:r>
              <a:rPr lang="en-US" dirty="0">
                <a:solidFill>
                  <a:schemeClr val="tx1"/>
                </a:solidFill>
              </a:rPr>
              <a:t>Testing for </a:t>
            </a:r>
            <a:r>
              <a:rPr lang="en-US" b="1" i="1" dirty="0">
                <a:solidFill>
                  <a:srgbClr val="7030A0"/>
                </a:solidFill>
              </a:rPr>
              <a:t>EGFR</a:t>
            </a:r>
            <a:r>
              <a:rPr lang="en-US" b="1" dirty="0">
                <a:solidFill>
                  <a:srgbClr val="7030A0"/>
                </a:solidFill>
              </a:rPr>
              <a:t> and other targetable mutations </a:t>
            </a:r>
            <a:r>
              <a:rPr lang="en-US" dirty="0">
                <a:solidFill>
                  <a:schemeClr val="tx1"/>
                </a:solidFill>
              </a:rPr>
              <a:t>(</a:t>
            </a:r>
            <a:r>
              <a:rPr lang="en-US" i="1" dirty="0">
                <a:solidFill>
                  <a:schemeClr val="tx1"/>
                </a:solidFill>
              </a:rPr>
              <a:t>ALK, ROS1, BRAF, RET, MET</a:t>
            </a:r>
            <a:r>
              <a:rPr lang="en-US" dirty="0">
                <a:solidFill>
                  <a:schemeClr val="tx1"/>
                </a:solidFill>
              </a:rPr>
              <a:t>, and others) should be performed at diagnosis to guide treatment decisions in stage IV adenocarcinomas.</a:t>
            </a:r>
          </a:p>
          <a:p>
            <a:pPr marL="365760" indent="-274320">
              <a:lnSpc>
                <a:spcPct val="90000"/>
              </a:lnSpc>
              <a:spcBef>
                <a:spcPts val="0"/>
              </a:spcBef>
              <a:spcAft>
                <a:spcPts val="600"/>
              </a:spcAft>
              <a:buClr>
                <a:srgbClr val="F7971C"/>
              </a:buClr>
            </a:pPr>
            <a:r>
              <a:rPr lang="en-US" dirty="0">
                <a:solidFill>
                  <a:schemeClr val="tx1"/>
                </a:solidFill>
              </a:rPr>
              <a:t>Tissue testing is standard, but </a:t>
            </a:r>
            <a:r>
              <a:rPr lang="en-US" b="1" dirty="0">
                <a:solidFill>
                  <a:srgbClr val="7030A0"/>
                </a:solidFill>
              </a:rPr>
              <a:t>plasma-based “liquid biopsies” </a:t>
            </a:r>
            <a:r>
              <a:rPr lang="en-US" dirty="0">
                <a:solidFill>
                  <a:schemeClr val="tx1"/>
                </a:solidFill>
              </a:rPr>
              <a:t>can be used when tissue is unavailable (with an understanding of their limitations).</a:t>
            </a:r>
          </a:p>
          <a:p>
            <a:pPr marL="365760" indent="-274320">
              <a:lnSpc>
                <a:spcPct val="90000"/>
              </a:lnSpc>
              <a:spcBef>
                <a:spcPts val="0"/>
              </a:spcBef>
              <a:spcAft>
                <a:spcPts val="600"/>
              </a:spcAft>
              <a:buClr>
                <a:srgbClr val="F7971C"/>
              </a:buClr>
            </a:pPr>
            <a:r>
              <a:rPr lang="en-US" b="1" dirty="0">
                <a:solidFill>
                  <a:srgbClr val="7030A0"/>
                </a:solidFill>
              </a:rPr>
              <a:t>Five EGFR inhibitors are FDA-approved </a:t>
            </a:r>
            <a:r>
              <a:rPr lang="en-US" dirty="0">
                <a:solidFill>
                  <a:schemeClr val="tx1"/>
                </a:solidFill>
              </a:rPr>
              <a:t>in the United States.</a:t>
            </a:r>
          </a:p>
          <a:p>
            <a:pPr marL="365760" indent="-274320">
              <a:lnSpc>
                <a:spcPct val="90000"/>
              </a:lnSpc>
              <a:spcBef>
                <a:spcPts val="0"/>
              </a:spcBef>
              <a:spcAft>
                <a:spcPts val="600"/>
              </a:spcAft>
              <a:buClr>
                <a:srgbClr val="F7971C"/>
              </a:buClr>
            </a:pPr>
            <a:r>
              <a:rPr lang="en-US" dirty="0">
                <a:solidFill>
                  <a:schemeClr val="tx1"/>
                </a:solidFill>
              </a:rPr>
              <a:t>Osimertinib is well-tolerated, highly CNS penetrant, and is the preferred first-line therapy for </a:t>
            </a:r>
            <a:r>
              <a:rPr lang="en-US" i="1" dirty="0">
                <a:solidFill>
                  <a:schemeClr val="tx1"/>
                </a:solidFill>
              </a:rPr>
              <a:t>EGFR</a:t>
            </a:r>
            <a:r>
              <a:rPr lang="en-US" dirty="0">
                <a:solidFill>
                  <a:schemeClr val="tx1"/>
                </a:solidFill>
              </a:rPr>
              <a:t>-mutant NSCLC or upon </a:t>
            </a:r>
            <a:r>
              <a:rPr lang="en-US" b="1" dirty="0">
                <a:solidFill>
                  <a:srgbClr val="7030A0"/>
                </a:solidFill>
              </a:rPr>
              <a:t>T790 mutation</a:t>
            </a:r>
            <a:r>
              <a:rPr lang="en-US" dirty="0">
                <a:solidFill>
                  <a:srgbClr val="7030A0"/>
                </a:solidFill>
              </a:rPr>
              <a:t>. </a:t>
            </a:r>
          </a:p>
          <a:p>
            <a:pPr marL="365760" indent="-274320">
              <a:lnSpc>
                <a:spcPct val="90000"/>
              </a:lnSpc>
              <a:spcBef>
                <a:spcPts val="0"/>
              </a:spcBef>
              <a:spcAft>
                <a:spcPts val="600"/>
              </a:spcAft>
              <a:buClr>
                <a:srgbClr val="F7971C"/>
              </a:buClr>
            </a:pPr>
            <a:r>
              <a:rPr lang="en-US" dirty="0">
                <a:solidFill>
                  <a:schemeClr val="tx1"/>
                </a:solidFill>
              </a:rPr>
              <a:t>Osimertinib has </a:t>
            </a:r>
            <a:r>
              <a:rPr lang="en-US" b="1" dirty="0">
                <a:solidFill>
                  <a:srgbClr val="7030A0"/>
                </a:solidFill>
              </a:rPr>
              <a:t>excellent CNS activity</a:t>
            </a:r>
            <a:r>
              <a:rPr lang="en-US" dirty="0">
                <a:solidFill>
                  <a:srgbClr val="7030A0"/>
                </a:solidFill>
              </a:rPr>
              <a:t>.</a:t>
            </a:r>
          </a:p>
          <a:p>
            <a:pPr marL="365760" indent="-274320">
              <a:lnSpc>
                <a:spcPct val="90000"/>
              </a:lnSpc>
              <a:spcBef>
                <a:spcPts val="0"/>
              </a:spcBef>
              <a:spcAft>
                <a:spcPts val="600"/>
              </a:spcAft>
              <a:buClr>
                <a:srgbClr val="F7971C"/>
              </a:buClr>
            </a:pPr>
            <a:r>
              <a:rPr lang="en-US" b="1" dirty="0">
                <a:solidFill>
                  <a:srgbClr val="7030A0"/>
                </a:solidFill>
              </a:rPr>
              <a:t>Immunotherapy has limited activity </a:t>
            </a:r>
            <a:r>
              <a:rPr lang="en-US" dirty="0">
                <a:solidFill>
                  <a:schemeClr val="tx1"/>
                </a:solidFill>
              </a:rPr>
              <a:t>in </a:t>
            </a:r>
            <a:r>
              <a:rPr lang="en-US" i="1" dirty="0">
                <a:solidFill>
                  <a:schemeClr val="tx1"/>
                </a:solidFill>
              </a:rPr>
              <a:t>EGFR</a:t>
            </a:r>
            <a:r>
              <a:rPr lang="en-US" dirty="0">
                <a:solidFill>
                  <a:schemeClr val="tx1"/>
                </a:solidFill>
              </a:rPr>
              <a:t>-mutant NSCLC and should be avoided (or reserved to later lines of therapy).</a:t>
            </a:r>
          </a:p>
        </p:txBody>
      </p:sp>
    </p:spTree>
    <p:extLst>
      <p:ext uri="{BB962C8B-B14F-4D97-AF65-F5344CB8AC3E}">
        <p14:creationId xmlns:p14="http://schemas.microsoft.com/office/powerpoint/2010/main" val="1464481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8AD14-C4B0-4452-8B99-40FD0015E940}"/>
              </a:ext>
            </a:extLst>
          </p:cNvPr>
          <p:cNvSpPr>
            <a:spLocks noGrp="1"/>
          </p:cNvSpPr>
          <p:nvPr>
            <p:ph type="ctrTitle"/>
          </p:nvPr>
        </p:nvSpPr>
        <p:spPr>
          <a:xfrm>
            <a:off x="731520" y="2542653"/>
            <a:ext cx="13167360" cy="3480775"/>
          </a:xfrm>
        </p:spPr>
        <p:txBody>
          <a:bodyPr anchor="ctr">
            <a:normAutofit/>
          </a:bodyPr>
          <a:lstStyle/>
          <a:p>
            <a:pPr lvl="0">
              <a:spcBef>
                <a:spcPct val="20000"/>
              </a:spcBef>
            </a:pPr>
            <a:r>
              <a:rPr lang="en-US" sz="6000" b="1" dirty="0"/>
              <a:t>Optimizing Targeted Therapies in NSCLC: </a:t>
            </a:r>
            <a:br>
              <a:rPr lang="en-US" sz="6000" b="1" dirty="0"/>
            </a:br>
            <a:r>
              <a:rPr lang="en-US" sz="4800" b="1" i="1" dirty="0">
                <a:solidFill>
                  <a:srgbClr val="B0D236"/>
                </a:solidFill>
                <a:latin typeface="Calibri" charset="0"/>
              </a:rPr>
              <a:t>Key Strategies and Perspectives </a:t>
            </a:r>
            <a:br>
              <a:rPr lang="en-US" sz="4800" b="1" i="1" dirty="0">
                <a:solidFill>
                  <a:srgbClr val="B0D236"/>
                </a:solidFill>
                <a:latin typeface="Calibri" charset="0"/>
              </a:rPr>
            </a:br>
            <a:r>
              <a:rPr lang="en-US" sz="4800" b="1" i="1" dirty="0">
                <a:solidFill>
                  <a:srgbClr val="B0D236"/>
                </a:solidFill>
                <a:latin typeface="Calibri" charset="0"/>
              </a:rPr>
              <a:t>for the Oncology Nurse</a:t>
            </a:r>
          </a:p>
        </p:txBody>
      </p:sp>
    </p:spTree>
    <p:extLst>
      <p:ext uri="{BB962C8B-B14F-4D97-AF65-F5344CB8AC3E}">
        <p14:creationId xmlns:p14="http://schemas.microsoft.com/office/powerpoint/2010/main" val="2733516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1EA3-134F-4434-9D7E-DAE1CFF0ED4E}"/>
              </a:ext>
            </a:extLst>
          </p:cNvPr>
          <p:cNvSpPr>
            <a:spLocks noGrp="1"/>
          </p:cNvSpPr>
          <p:nvPr>
            <p:ph type="title"/>
          </p:nvPr>
        </p:nvSpPr>
        <p:spPr>
          <a:xfrm>
            <a:off x="0" y="74141"/>
            <a:ext cx="14630400" cy="1554693"/>
          </a:xfrm>
        </p:spPr>
        <p:txBody>
          <a:bodyPr>
            <a:normAutofit/>
          </a:bodyPr>
          <a:lstStyle/>
          <a:p>
            <a:pPr algn="ctr"/>
            <a:r>
              <a:rPr lang="en-US" sz="4800" b="1" dirty="0">
                <a:solidFill>
                  <a:schemeClr val="bg1"/>
                </a:solidFill>
              </a:rPr>
              <a:t>TKI Toxicities</a:t>
            </a:r>
          </a:p>
        </p:txBody>
      </p:sp>
      <p:sp>
        <p:nvSpPr>
          <p:cNvPr id="3" name="Content Placeholder 2">
            <a:extLst>
              <a:ext uri="{FF2B5EF4-FFF2-40B4-BE49-F238E27FC236}">
                <a16:creationId xmlns:a16="http://schemas.microsoft.com/office/drawing/2014/main" id="{3A0038F7-B635-42D0-89F4-EEC30656F176}"/>
              </a:ext>
            </a:extLst>
          </p:cNvPr>
          <p:cNvSpPr>
            <a:spLocks noGrp="1"/>
          </p:cNvSpPr>
          <p:nvPr>
            <p:ph sz="half" idx="2"/>
          </p:nvPr>
        </p:nvSpPr>
        <p:spPr>
          <a:xfrm>
            <a:off x="360947" y="2189496"/>
            <a:ext cx="14060827" cy="5463055"/>
          </a:xfrm>
        </p:spPr>
        <p:txBody>
          <a:bodyPr numCol="3">
            <a:normAutofit/>
          </a:bodyPr>
          <a:lstStyle/>
          <a:p>
            <a:pPr marL="0" indent="0">
              <a:buNone/>
            </a:pPr>
            <a:r>
              <a:rPr lang="en-US" b="1" dirty="0">
                <a:solidFill>
                  <a:srgbClr val="73348D"/>
                </a:solidFill>
              </a:rPr>
              <a:t>Most Common</a:t>
            </a:r>
          </a:p>
          <a:p>
            <a:pPr marL="0" indent="0">
              <a:buNone/>
            </a:pPr>
            <a:r>
              <a:rPr lang="en-US" sz="2800" dirty="0">
                <a:solidFill>
                  <a:srgbClr val="F59616"/>
                </a:solidFill>
              </a:rPr>
              <a:t>•  </a:t>
            </a:r>
            <a:r>
              <a:rPr lang="en-US" sz="2800" dirty="0"/>
              <a:t>Rash     </a:t>
            </a:r>
          </a:p>
          <a:p>
            <a:pPr marL="0" indent="0">
              <a:buNone/>
            </a:pPr>
            <a:r>
              <a:rPr lang="en-US" sz="2800" dirty="0">
                <a:solidFill>
                  <a:srgbClr val="F59616"/>
                </a:solidFill>
              </a:rPr>
              <a:t>•  </a:t>
            </a:r>
            <a:r>
              <a:rPr lang="en-US" sz="2800" dirty="0"/>
              <a:t>Diarrhea     </a:t>
            </a:r>
          </a:p>
          <a:p>
            <a:pPr marL="0" indent="0">
              <a:buNone/>
            </a:pPr>
            <a:r>
              <a:rPr lang="en-US" sz="2800" dirty="0">
                <a:solidFill>
                  <a:srgbClr val="F59616"/>
                </a:solidFill>
              </a:rPr>
              <a:t>•  </a:t>
            </a:r>
            <a:r>
              <a:rPr lang="en-US" sz="2800" dirty="0"/>
              <a:t>Paronychia</a:t>
            </a: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r>
              <a:rPr lang="en-US" b="1" dirty="0">
                <a:solidFill>
                  <a:srgbClr val="73348D"/>
                </a:solidFill>
              </a:rPr>
              <a:t>Common</a:t>
            </a:r>
          </a:p>
          <a:p>
            <a:pPr marL="0" indent="0">
              <a:buNone/>
            </a:pPr>
            <a:r>
              <a:rPr lang="en-US" sz="2800" dirty="0">
                <a:solidFill>
                  <a:srgbClr val="F59616"/>
                </a:solidFill>
              </a:rPr>
              <a:t>•  </a:t>
            </a:r>
            <a:r>
              <a:rPr lang="en-US" sz="2800" dirty="0"/>
              <a:t>Hair changes	</a:t>
            </a:r>
            <a:r>
              <a:rPr lang="en-US" sz="2800" dirty="0">
                <a:solidFill>
                  <a:srgbClr val="F59616"/>
                </a:solidFill>
              </a:rPr>
              <a:t>     </a:t>
            </a:r>
          </a:p>
          <a:p>
            <a:pPr marL="0" indent="0">
              <a:buNone/>
            </a:pPr>
            <a:r>
              <a:rPr lang="en-US" sz="2800" dirty="0">
                <a:solidFill>
                  <a:srgbClr val="F59616"/>
                </a:solidFill>
              </a:rPr>
              <a:t>•  </a:t>
            </a:r>
            <a:r>
              <a:rPr lang="en-US" sz="2800" dirty="0"/>
              <a:t>Xerosis     </a:t>
            </a:r>
          </a:p>
          <a:p>
            <a:pPr marL="0" indent="0">
              <a:buNone/>
            </a:pPr>
            <a:r>
              <a:rPr lang="en-US" sz="2800" dirty="0">
                <a:solidFill>
                  <a:srgbClr val="F59616"/>
                </a:solidFill>
              </a:rPr>
              <a:t>•  </a:t>
            </a:r>
            <a:r>
              <a:rPr lang="en-US" sz="2800" dirty="0"/>
              <a:t>Fissures of the skin    </a:t>
            </a:r>
          </a:p>
          <a:p>
            <a:pPr marL="0" indent="0">
              <a:buNone/>
            </a:pPr>
            <a:r>
              <a:rPr lang="en-US" sz="2800" dirty="0">
                <a:solidFill>
                  <a:srgbClr val="F59616"/>
                </a:solidFill>
              </a:rPr>
              <a:t>•  </a:t>
            </a:r>
            <a:r>
              <a:rPr lang="en-US" sz="2800" dirty="0"/>
              <a:t>Hypertrichosis</a:t>
            </a: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endParaRPr lang="en-US" b="1" dirty="0">
              <a:solidFill>
                <a:srgbClr val="73348D"/>
              </a:solidFill>
            </a:endParaRPr>
          </a:p>
          <a:p>
            <a:pPr marL="0" indent="0">
              <a:buNone/>
            </a:pPr>
            <a:r>
              <a:rPr lang="en-US" b="1" dirty="0">
                <a:solidFill>
                  <a:srgbClr val="73348D"/>
                </a:solidFill>
              </a:rPr>
              <a:t>Less Common</a:t>
            </a:r>
          </a:p>
          <a:p>
            <a:pPr marL="0" indent="0">
              <a:buNone/>
            </a:pPr>
            <a:r>
              <a:rPr lang="en-US" sz="2800" dirty="0">
                <a:solidFill>
                  <a:srgbClr val="F59616"/>
                </a:solidFill>
              </a:rPr>
              <a:t>•  </a:t>
            </a:r>
            <a:r>
              <a:rPr lang="en-US" sz="2800" dirty="0"/>
              <a:t>Mucositis     </a:t>
            </a:r>
          </a:p>
          <a:p>
            <a:pPr marL="0" indent="0">
              <a:buNone/>
            </a:pPr>
            <a:r>
              <a:rPr lang="en-US" sz="2800" dirty="0">
                <a:solidFill>
                  <a:srgbClr val="F59616"/>
                </a:solidFill>
              </a:rPr>
              <a:t>•  </a:t>
            </a:r>
            <a:r>
              <a:rPr lang="en-US" sz="2800" dirty="0"/>
              <a:t>Interstitial lung disease (ILD)     </a:t>
            </a:r>
          </a:p>
          <a:p>
            <a:pPr marL="0" indent="0">
              <a:buNone/>
            </a:pPr>
            <a:r>
              <a:rPr lang="en-US" sz="2800" dirty="0">
                <a:solidFill>
                  <a:srgbClr val="F59616"/>
                </a:solidFill>
              </a:rPr>
              <a:t>•  </a:t>
            </a:r>
            <a:r>
              <a:rPr lang="en-US" sz="2800" dirty="0"/>
              <a:t>Transaminitis     </a:t>
            </a:r>
          </a:p>
          <a:p>
            <a:pPr marL="0" indent="0">
              <a:buNone/>
            </a:pPr>
            <a:r>
              <a:rPr lang="en-US" sz="2800" dirty="0">
                <a:solidFill>
                  <a:srgbClr val="F59616"/>
                </a:solidFill>
              </a:rPr>
              <a:t>•  </a:t>
            </a:r>
            <a:r>
              <a:rPr lang="en-US" sz="2800" dirty="0"/>
              <a:t>Fatigue     </a:t>
            </a:r>
          </a:p>
          <a:p>
            <a:pPr marL="0" indent="0">
              <a:buNone/>
            </a:pPr>
            <a:r>
              <a:rPr lang="en-US" sz="2800" dirty="0">
                <a:solidFill>
                  <a:srgbClr val="F59616"/>
                </a:solidFill>
              </a:rPr>
              <a:t>•  </a:t>
            </a:r>
            <a:r>
              <a:rPr lang="en-US" sz="2800" dirty="0"/>
              <a:t>Cardiomyopathy</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4036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1EEB-EBB4-4FCF-AF5D-B900CADF6E4E}"/>
              </a:ext>
            </a:extLst>
          </p:cNvPr>
          <p:cNvSpPr>
            <a:spLocks noGrp="1"/>
          </p:cNvSpPr>
          <p:nvPr>
            <p:ph type="ctrTitle"/>
          </p:nvPr>
        </p:nvSpPr>
        <p:spPr>
          <a:xfrm>
            <a:off x="731520" y="0"/>
            <a:ext cx="13167360" cy="1575412"/>
          </a:xfrm>
        </p:spPr>
        <p:txBody>
          <a:bodyPr>
            <a:normAutofit/>
          </a:bodyPr>
          <a:lstStyle/>
          <a:p>
            <a:r>
              <a:rPr lang="en-US" sz="4800" b="1" dirty="0"/>
              <a:t>ONCC/ILNA Certification Information</a:t>
            </a:r>
          </a:p>
        </p:txBody>
      </p:sp>
      <p:sp>
        <p:nvSpPr>
          <p:cNvPr id="6" name="Content Placeholder 3">
            <a:extLst>
              <a:ext uri="{FF2B5EF4-FFF2-40B4-BE49-F238E27FC236}">
                <a16:creationId xmlns:a16="http://schemas.microsoft.com/office/drawing/2014/main" id="{FCA5204D-5B9C-48D3-BFCA-F96E8C1EFBCE}"/>
              </a:ext>
            </a:extLst>
          </p:cNvPr>
          <p:cNvSpPr txBox="1">
            <a:spLocks/>
          </p:cNvSpPr>
          <p:nvPr/>
        </p:nvSpPr>
        <p:spPr>
          <a:xfrm>
            <a:off x="505911" y="2432988"/>
            <a:ext cx="13618578" cy="3363624"/>
          </a:xfrm>
          <a:prstGeom prst="rect">
            <a:avLst/>
          </a:prstGeom>
        </p:spPr>
        <p:txBody>
          <a:bodyPr vert="horz" lIns="146304" tIns="73152" rIns="146304" bIns="73152" rtlCol="0">
            <a:normAutofit/>
          </a:bodyPr>
          <a:lstStyle>
            <a:lvl1pPr marL="0" indent="0" algn="ctr" defTabSz="457200" rtl="0" eaLnBrk="1" latinLnBrk="0" hangingPunct="1">
              <a:spcBef>
                <a:spcPct val="20000"/>
              </a:spcBef>
              <a:buFont typeface="Arial"/>
              <a:buNone/>
              <a:defRPr sz="3200" kern="1200">
                <a:solidFill>
                  <a:srgbClr val="C452BD"/>
                </a:solidFill>
                <a:latin typeface="Calibri" charset="0"/>
                <a:ea typeface="Calibri" charset="0"/>
                <a:cs typeface="Calibri"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defRPr/>
            </a:pPr>
            <a:r>
              <a:rPr kumimoji="0" lang="en-US" sz="3200" b="0" i="0" u="none" strike="noStrike" kern="1200" cap="none" spc="0" normalizeH="0" baseline="0" noProof="0" dirty="0">
                <a:ln>
                  <a:noFill/>
                </a:ln>
                <a:solidFill>
                  <a:srgbClr val="73348D"/>
                </a:solidFill>
                <a:effectLst/>
                <a:uLnTx/>
                <a:uFillTx/>
                <a:latin typeface="Calibri" charset="0"/>
                <a:ea typeface="+mn-ea"/>
                <a:cs typeface="Calibri" charset="0"/>
              </a:rPr>
              <a:t>The program content has been reviewed by the Oncology Nursing Certification Corporation (ONCC) and is acceptable for recertification points. OCN®, AOCNP®, and AOCNS® nurses may apply 1.0 points in Coordination of Care, </a:t>
            </a:r>
            <a:r>
              <a:rPr lang="en-US" dirty="0">
                <a:solidFill>
                  <a:srgbClr val="73348D"/>
                </a:solidFill>
                <a:ea typeface="+mn-ea"/>
              </a:rPr>
              <a:t>Disease-Related Biology, Health Promotion/Screening and Early Detection, Navigation, Oncologic Emergencies, Professional Practice, Psychosocial, Scientific Basis for Practice, Symptom Management, and Treatment categories.</a:t>
            </a:r>
            <a:endParaRPr kumimoji="0" lang="en-US" sz="3200" b="0" i="0" u="none" strike="noStrike" kern="1200" cap="none" spc="0" normalizeH="0" baseline="0" noProof="0" dirty="0">
              <a:ln>
                <a:noFill/>
              </a:ln>
              <a:solidFill>
                <a:srgbClr val="73348D"/>
              </a:solidFill>
              <a:effectLst/>
              <a:uLnTx/>
              <a:uFillTx/>
              <a:latin typeface="Calibri" charset="0"/>
              <a:ea typeface="+mn-ea"/>
              <a:cs typeface="Calibri" charset="0"/>
            </a:endParaRPr>
          </a:p>
        </p:txBody>
      </p:sp>
      <p:sp>
        <p:nvSpPr>
          <p:cNvPr id="5" name="TextBox 4">
            <a:extLst>
              <a:ext uri="{FF2B5EF4-FFF2-40B4-BE49-F238E27FC236}">
                <a16:creationId xmlns:a16="http://schemas.microsoft.com/office/drawing/2014/main" id="{C46D11E4-3762-40DC-B359-4817555AB059}"/>
              </a:ext>
            </a:extLst>
          </p:cNvPr>
          <p:cNvSpPr txBox="1"/>
          <p:nvPr/>
        </p:nvSpPr>
        <p:spPr>
          <a:xfrm>
            <a:off x="505912" y="5982720"/>
            <a:ext cx="13618577" cy="1815882"/>
          </a:xfrm>
          <a:prstGeom prst="rect">
            <a:avLst/>
          </a:prstGeom>
          <a:noFill/>
        </p:spPr>
        <p:txBody>
          <a:bodyPr wrap="square" rtlCol="0">
            <a:spAutoFit/>
          </a:bodyPr>
          <a:lstStyle/>
          <a:p>
            <a:pPr lvl="0" algn="ctr" defTabSz="1422400">
              <a:tabLst>
                <a:tab pos="916918" algn="l"/>
              </a:tabLst>
              <a:defRPr/>
            </a:pPr>
            <a:r>
              <a:rPr kumimoji="0" lang="en-US" sz="2240" b="1" i="1" u="none" strike="noStrike" kern="1200" cap="none" spc="0" normalizeH="0" baseline="0" noProof="0" dirty="0">
                <a:ln>
                  <a:noFill/>
                </a:ln>
                <a:solidFill>
                  <a:prstClr val="black"/>
                </a:solidFill>
                <a:effectLst/>
                <a:uLnTx/>
                <a:uFillTx/>
                <a:latin typeface="Calibri"/>
                <a:ea typeface="+mn-ea"/>
                <a:cs typeface="+mn-cs"/>
              </a:rPr>
              <a:t>Disclaimer</a:t>
            </a:r>
            <a:r>
              <a:rPr kumimoji="0" lang="en-US" sz="2240" b="0" i="0" u="none" strike="noStrike" kern="1200" cap="none" spc="0" normalizeH="0" baseline="0" noProof="0" dirty="0">
                <a:ln>
                  <a:noFill/>
                </a:ln>
                <a:solidFill>
                  <a:prstClr val="black"/>
                </a:solidFill>
                <a:effectLst/>
                <a:uLnTx/>
                <a:uFillTx/>
                <a:latin typeface="Calibri"/>
                <a:ea typeface="+mn-ea"/>
                <a:cs typeface="+mn-cs"/>
              </a:rPr>
              <a:t>: </a:t>
            </a:r>
            <a:r>
              <a:rPr lang="en-US" sz="2240" dirty="0">
                <a:solidFill>
                  <a:prstClr val="black"/>
                </a:solidFill>
              </a:rPr>
              <a:t>ONCC review is only for designating content to be used for ILNA points and is not for CNE accreditation. CNE programs must be formally approved for contact hours by an acceptable accreditor/approver of nursing CE to be used for recertification by ONCC. If the CNE provider fails to obtain formal approval to award contact hours by an acceptable accrediting/approval body, no information related to ONCC recertification or ILNA categories may be used in relation to the program.</a:t>
            </a:r>
            <a:endParaRPr lang="en-US" sz="2240" dirty="0">
              <a:solidFill>
                <a:prstClr val="black"/>
              </a:solidFill>
              <a:latin typeface="Calibri"/>
            </a:endParaRPr>
          </a:p>
        </p:txBody>
      </p:sp>
    </p:spTree>
    <p:custDataLst>
      <p:tags r:id="rId1"/>
    </p:custDataLst>
    <p:extLst>
      <p:ext uri="{BB962C8B-B14F-4D97-AF65-F5344CB8AC3E}">
        <p14:creationId xmlns:p14="http://schemas.microsoft.com/office/powerpoint/2010/main" val="3251843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FE90-89EC-4DFB-9AD2-28E749195442}"/>
              </a:ext>
            </a:extLst>
          </p:cNvPr>
          <p:cNvSpPr>
            <a:spLocks noGrp="1"/>
          </p:cNvSpPr>
          <p:nvPr>
            <p:ph type="title"/>
          </p:nvPr>
        </p:nvSpPr>
        <p:spPr>
          <a:xfrm>
            <a:off x="0" y="74143"/>
            <a:ext cx="14630400" cy="1558124"/>
          </a:xfrm>
        </p:spPr>
        <p:txBody>
          <a:bodyPr>
            <a:normAutofit/>
          </a:bodyPr>
          <a:lstStyle/>
          <a:p>
            <a:r>
              <a:rPr lang="en-US" sz="4800" b="1" dirty="0">
                <a:solidFill>
                  <a:schemeClr val="bg1"/>
                </a:solidFill>
              </a:rPr>
              <a:t>Why Does EGFR Inhibitor Rash Occur?</a:t>
            </a:r>
            <a:endParaRPr lang="en-US" sz="4800" dirty="0">
              <a:solidFill>
                <a:schemeClr val="bg1"/>
              </a:solidFill>
            </a:endParaRPr>
          </a:p>
        </p:txBody>
      </p:sp>
      <p:sp>
        <p:nvSpPr>
          <p:cNvPr id="3" name="Content Placeholder 2">
            <a:extLst>
              <a:ext uri="{FF2B5EF4-FFF2-40B4-BE49-F238E27FC236}">
                <a16:creationId xmlns:a16="http://schemas.microsoft.com/office/drawing/2014/main" id="{ABB1A5D8-1BB3-4257-8A69-6F5223883398}"/>
              </a:ext>
            </a:extLst>
          </p:cNvPr>
          <p:cNvSpPr txBox="1">
            <a:spLocks/>
          </p:cNvSpPr>
          <p:nvPr/>
        </p:nvSpPr>
        <p:spPr>
          <a:xfrm>
            <a:off x="491066" y="1890951"/>
            <a:ext cx="9076267" cy="6338730"/>
          </a:xfrm>
          <a:prstGeom prst="rect">
            <a:avLst/>
          </a:prstGeom>
          <a:ln>
            <a:noFill/>
          </a:ln>
        </p:spPr>
        <p:txBody>
          <a:bodyPr>
            <a:normAutofit/>
          </a:bodyPr>
          <a:lstStyle>
            <a:lvl1pPr marL="342900" indent="-342900" algn="l" rtl="0" eaLnBrk="1" fontAlgn="base" hangingPunct="1">
              <a:spcBef>
                <a:spcPct val="20000"/>
              </a:spcBef>
              <a:spcAft>
                <a:spcPct val="0"/>
              </a:spcAft>
              <a:buChar char="•"/>
              <a:defRPr sz="24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000">
                <a:solidFill>
                  <a:srgbClr val="FFFFFF"/>
                </a:solidFill>
                <a:latin typeface="+mn-lt"/>
                <a:ea typeface="+mn-ea"/>
              </a:defRPr>
            </a:lvl2pPr>
            <a:lvl3pPr marL="1143000" indent="-228600" algn="l" rtl="0" eaLnBrk="1" fontAlgn="base" hangingPunct="1">
              <a:spcBef>
                <a:spcPct val="20000"/>
              </a:spcBef>
              <a:spcAft>
                <a:spcPct val="0"/>
              </a:spcAft>
              <a:buChar char="•"/>
              <a:defRPr>
                <a:solidFill>
                  <a:srgbClr val="FFFFFF"/>
                </a:solidFill>
                <a:latin typeface="+mn-lt"/>
                <a:ea typeface="+mn-ea"/>
              </a:defRPr>
            </a:lvl3pPr>
            <a:lvl4pPr marL="1600200" indent="-228600" algn="l" rtl="0" eaLnBrk="1" fontAlgn="base" hangingPunct="1">
              <a:spcBef>
                <a:spcPct val="20000"/>
              </a:spcBef>
              <a:spcAft>
                <a:spcPct val="0"/>
              </a:spcAft>
              <a:defRPr sz="2000">
                <a:solidFill>
                  <a:srgbClr val="FFFFFF"/>
                </a:solidFill>
                <a:latin typeface="+mn-lt"/>
                <a:ea typeface="+mn-ea"/>
              </a:defRPr>
            </a:lvl4pPr>
            <a:lvl5pPr marL="2057400" indent="-228600" algn="l" rtl="0" eaLnBrk="1" fontAlgn="base" hangingPunct="1">
              <a:spcBef>
                <a:spcPct val="20000"/>
              </a:spcBef>
              <a:spcAft>
                <a:spcPct val="0"/>
              </a:spcAft>
              <a:buChar char="»"/>
              <a:defRPr sz="2000">
                <a:solidFill>
                  <a:srgbClr val="FFFFFF"/>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65760" marR="0" lvl="0" indent="-274320" algn="l" defTabSz="653110" rtl="0" eaLnBrk="1" fontAlgn="base" latinLnBrk="0" hangingPunct="1">
              <a:lnSpc>
                <a:spcPct val="100000"/>
              </a:lnSpc>
              <a:spcBef>
                <a:spcPts val="0"/>
              </a:spcBef>
              <a:spcAft>
                <a:spcPts val="600"/>
              </a:spcAft>
              <a:buClr>
                <a:srgbClr val="F59616"/>
              </a:buClr>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The epidermis relies on EGFR</a:t>
            </a:r>
          </a:p>
          <a:p>
            <a:pPr marL="365760" marR="0" lvl="0" indent="-274320" algn="l" defTabSz="653110" rtl="0" eaLnBrk="1" fontAlgn="base" latinLnBrk="0" hangingPunct="1">
              <a:lnSpc>
                <a:spcPct val="100000"/>
              </a:lnSpc>
              <a:spcBef>
                <a:spcPts val="0"/>
              </a:spcBef>
              <a:spcAft>
                <a:spcPts val="600"/>
              </a:spcAft>
              <a:buClr>
                <a:srgbClr val="F59616"/>
              </a:buClr>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The keratinocytes located in the basal layers of the epidermis express elevated level of EGFR</a:t>
            </a:r>
          </a:p>
          <a:p>
            <a:pPr marL="365760" marR="0" lvl="0" indent="-274320" algn="l" defTabSz="653110" rtl="0" eaLnBrk="1" fontAlgn="base" latinLnBrk="0" hangingPunct="1">
              <a:lnSpc>
                <a:spcPct val="100000"/>
              </a:lnSpc>
              <a:spcBef>
                <a:spcPts val="0"/>
              </a:spcBef>
              <a:spcAft>
                <a:spcPts val="600"/>
              </a:spcAft>
              <a:buClr>
                <a:srgbClr val="F59616"/>
              </a:buClr>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Inhibition of EGFR will result in negative effects on cell growth in this layer of the epidermis</a:t>
            </a:r>
          </a:p>
          <a:p>
            <a:pPr marL="365760" marR="0" lvl="0" indent="-274320" algn="l" defTabSz="653110" rtl="0" eaLnBrk="1" fontAlgn="base" latinLnBrk="0" hangingPunct="1">
              <a:lnSpc>
                <a:spcPct val="100000"/>
              </a:lnSpc>
              <a:spcBef>
                <a:spcPts val="0"/>
              </a:spcBef>
              <a:spcAft>
                <a:spcPts val="600"/>
              </a:spcAft>
              <a:buClr>
                <a:srgbClr val="F59616"/>
              </a:buClr>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This results in thinning, which decreases ability of skin to hold in moisture</a:t>
            </a:r>
          </a:p>
          <a:p>
            <a:pPr marL="365760" marR="0" lvl="0" indent="-274320" algn="l" defTabSz="653110" rtl="0" eaLnBrk="1" fontAlgn="base" latinLnBrk="0" hangingPunct="1">
              <a:lnSpc>
                <a:spcPct val="100000"/>
              </a:lnSpc>
              <a:spcBef>
                <a:spcPts val="0"/>
              </a:spcBef>
              <a:spcAft>
                <a:spcPts val="600"/>
              </a:spcAft>
              <a:buClr>
                <a:srgbClr val="F59616"/>
              </a:buClr>
              <a:buSzTx/>
              <a:buFont typeface="Arial" panose="020B0604020202020204" pitchFamily="34" charset="0"/>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mn-cs"/>
              </a:rPr>
              <a:t>The damage also causes recruitment of the immune system response and thus, a pustular eruption</a:t>
            </a:r>
          </a:p>
        </p:txBody>
      </p:sp>
      <p:pic>
        <p:nvPicPr>
          <p:cNvPr id="4" name="Picture 2">
            <a:extLst>
              <a:ext uri="{FF2B5EF4-FFF2-40B4-BE49-F238E27FC236}">
                <a16:creationId xmlns:a16="http://schemas.microsoft.com/office/drawing/2014/main" id="{AB8714E6-4FE5-4BBE-B834-FF7FD120FFD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75333" y="1774890"/>
            <a:ext cx="4064001" cy="6053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B51BDBE-6F5D-4C93-AA9D-4BA4744DA433}"/>
              </a:ext>
            </a:extLst>
          </p:cNvPr>
          <p:cNvSpPr txBox="1"/>
          <p:nvPr/>
        </p:nvSpPr>
        <p:spPr>
          <a:xfrm>
            <a:off x="9210101" y="7891447"/>
            <a:ext cx="5413808" cy="338234"/>
          </a:xfrm>
          <a:prstGeom prst="rect">
            <a:avLst/>
          </a:prstGeom>
          <a:noFill/>
        </p:spPr>
        <p:txBody>
          <a:bodyPr wrap="squar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598" b="0" i="0" u="none" strike="noStrike" kern="1200" cap="none" spc="0" normalizeH="0" baseline="0" noProof="0" dirty="0">
                <a:ln>
                  <a:noFill/>
                </a:ln>
                <a:solidFill>
                  <a:prstClr val="black"/>
                </a:solidFill>
                <a:effectLst/>
                <a:uLnTx/>
                <a:uFillTx/>
                <a:latin typeface="Calibri"/>
                <a:ea typeface="+mn-ea"/>
                <a:cs typeface="+mn-cs"/>
              </a:rPr>
              <a:t>Adapted from Lacouture ME. </a:t>
            </a:r>
            <a:r>
              <a:rPr kumimoji="0" lang="en-US" sz="1598" b="0" i="1" u="none" strike="noStrike" kern="1200" cap="none" spc="0" normalizeH="0" baseline="0" noProof="0" dirty="0">
                <a:ln>
                  <a:noFill/>
                </a:ln>
                <a:solidFill>
                  <a:prstClr val="black"/>
                </a:solidFill>
                <a:effectLst/>
                <a:uLnTx/>
                <a:uFillTx/>
                <a:latin typeface="Calibri"/>
                <a:ea typeface="+mn-ea"/>
                <a:cs typeface="+mn-cs"/>
              </a:rPr>
              <a:t>Nat Rev Cancer</a:t>
            </a:r>
            <a:r>
              <a:rPr kumimoji="0" lang="en-US" sz="1598" b="0" i="0" u="none" strike="noStrike" kern="1200" cap="none" spc="0" normalizeH="0" baseline="0" noProof="0" dirty="0">
                <a:ln>
                  <a:noFill/>
                </a:ln>
                <a:solidFill>
                  <a:prstClr val="black"/>
                </a:solidFill>
                <a:effectLst/>
                <a:uLnTx/>
                <a:uFillTx/>
                <a:latin typeface="Calibri"/>
                <a:ea typeface="+mn-ea"/>
                <a:cs typeface="+mn-cs"/>
              </a:rPr>
              <a:t>. 2006.</a:t>
            </a:r>
          </a:p>
        </p:txBody>
      </p:sp>
      <p:cxnSp>
        <p:nvCxnSpPr>
          <p:cNvPr id="6" name="Straight Arrow Connector 5">
            <a:extLst>
              <a:ext uri="{FF2B5EF4-FFF2-40B4-BE49-F238E27FC236}">
                <a16:creationId xmlns:a16="http://schemas.microsoft.com/office/drawing/2014/main" id="{8D67A5F5-AA28-4FB6-85DA-856F481D19E8}"/>
              </a:ext>
            </a:extLst>
          </p:cNvPr>
          <p:cNvCxnSpPr>
            <a:cxnSpLocks/>
            <a:stCxn id="3" idx="3"/>
          </p:cNvCxnSpPr>
          <p:nvPr/>
        </p:nvCxnSpPr>
        <p:spPr>
          <a:xfrm>
            <a:off x="9567333" y="5060316"/>
            <a:ext cx="1616723" cy="331118"/>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8278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4DDE-2B69-4B5E-8634-8BE82E2E4BA8}"/>
              </a:ext>
            </a:extLst>
          </p:cNvPr>
          <p:cNvSpPr>
            <a:spLocks noGrp="1"/>
          </p:cNvSpPr>
          <p:nvPr>
            <p:ph type="title"/>
          </p:nvPr>
        </p:nvSpPr>
        <p:spPr>
          <a:xfrm>
            <a:off x="0" y="49429"/>
            <a:ext cx="14630400" cy="1574800"/>
          </a:xfrm>
        </p:spPr>
        <p:txBody>
          <a:bodyPr>
            <a:normAutofit/>
          </a:bodyPr>
          <a:lstStyle/>
          <a:p>
            <a:r>
              <a:rPr lang="en-US" sz="4800" b="1" dirty="0"/>
              <a:t>EGFR TKI Rash</a:t>
            </a:r>
          </a:p>
        </p:txBody>
      </p:sp>
      <p:sp>
        <p:nvSpPr>
          <p:cNvPr id="3" name="Content Placeholder 2">
            <a:extLst>
              <a:ext uri="{FF2B5EF4-FFF2-40B4-BE49-F238E27FC236}">
                <a16:creationId xmlns:a16="http://schemas.microsoft.com/office/drawing/2014/main" id="{0A9B1900-DEB2-4FDA-9247-5F9FB267CB6F}"/>
              </a:ext>
            </a:extLst>
          </p:cNvPr>
          <p:cNvSpPr>
            <a:spLocks noGrp="1"/>
          </p:cNvSpPr>
          <p:nvPr>
            <p:ph idx="1"/>
          </p:nvPr>
        </p:nvSpPr>
        <p:spPr>
          <a:xfrm>
            <a:off x="961899" y="2277290"/>
            <a:ext cx="12706602" cy="5431156"/>
          </a:xfrm>
        </p:spPr>
        <p:txBody>
          <a:bodyPr>
            <a:normAutofit/>
          </a:bodyPr>
          <a:lstStyle/>
          <a:p>
            <a:pPr marL="365760" indent="-274320">
              <a:spcBef>
                <a:spcPts val="0"/>
              </a:spcBef>
              <a:spcAft>
                <a:spcPts val="1200"/>
              </a:spcAft>
              <a:buClr>
                <a:srgbClr val="F59616"/>
              </a:buClr>
              <a:buFont typeface="Arial" panose="020B0604020202020204" pitchFamily="34" charset="0"/>
              <a:buChar char="•"/>
            </a:pPr>
            <a:r>
              <a:rPr lang="en-US" sz="3600" dirty="0">
                <a:solidFill>
                  <a:schemeClr val="tx1"/>
                </a:solidFill>
              </a:rPr>
              <a:t>Most common “toxicity” associated with EGFR TKIs</a:t>
            </a:r>
          </a:p>
          <a:p>
            <a:pPr marL="365760" indent="-274320">
              <a:spcBef>
                <a:spcPts val="0"/>
              </a:spcBef>
              <a:spcAft>
                <a:spcPts val="1200"/>
              </a:spcAft>
              <a:buClr>
                <a:srgbClr val="F59616"/>
              </a:buClr>
              <a:buFont typeface="Arial" panose="020B0604020202020204" pitchFamily="34" charset="0"/>
              <a:buChar char="•"/>
            </a:pPr>
            <a:r>
              <a:rPr lang="en-US" sz="3600" dirty="0">
                <a:solidFill>
                  <a:schemeClr val="tx1"/>
                </a:solidFill>
              </a:rPr>
              <a:t>Tends to appear on the face and chest, but can be seen on any part of the body</a:t>
            </a:r>
          </a:p>
          <a:p>
            <a:pPr marL="365760" indent="-274320">
              <a:spcBef>
                <a:spcPts val="0"/>
              </a:spcBef>
              <a:spcAft>
                <a:spcPts val="1200"/>
              </a:spcAft>
              <a:buClr>
                <a:srgbClr val="F59616"/>
              </a:buClr>
              <a:buFont typeface="Arial" panose="020B0604020202020204" pitchFamily="34" charset="0"/>
              <a:buChar char="•"/>
            </a:pPr>
            <a:r>
              <a:rPr lang="en-US" sz="3600" dirty="0">
                <a:solidFill>
                  <a:schemeClr val="tx1"/>
                </a:solidFill>
              </a:rPr>
              <a:t>Can range from mild to severe</a:t>
            </a:r>
          </a:p>
          <a:p>
            <a:pPr marL="365760" indent="-274320">
              <a:spcBef>
                <a:spcPts val="0"/>
              </a:spcBef>
              <a:spcAft>
                <a:spcPts val="1200"/>
              </a:spcAft>
              <a:buClr>
                <a:srgbClr val="F59616"/>
              </a:buClr>
              <a:buFont typeface="Arial" panose="020B0604020202020204" pitchFamily="34" charset="0"/>
              <a:buChar char="•"/>
            </a:pPr>
            <a:r>
              <a:rPr lang="en-US" sz="3600" dirty="0">
                <a:solidFill>
                  <a:schemeClr val="tx1"/>
                </a:solidFill>
              </a:rPr>
              <a:t>Often described as a “papulopustular eruption”</a:t>
            </a:r>
          </a:p>
          <a:p>
            <a:pPr marL="365760" indent="-274320">
              <a:spcBef>
                <a:spcPts val="0"/>
              </a:spcBef>
              <a:spcAft>
                <a:spcPts val="1200"/>
              </a:spcAft>
              <a:buClr>
                <a:srgbClr val="F59616"/>
              </a:buClr>
              <a:buFont typeface="Arial" panose="020B0604020202020204" pitchFamily="34" charset="0"/>
              <a:buChar char="•"/>
            </a:pPr>
            <a:endParaRPr lang="en-US" sz="3600" dirty="0">
              <a:solidFill>
                <a:schemeClr val="tx1"/>
              </a:solidFill>
            </a:endParaRPr>
          </a:p>
        </p:txBody>
      </p:sp>
      <p:sp>
        <p:nvSpPr>
          <p:cNvPr id="4" name="Shape 601"/>
          <p:cNvSpPr txBox="1"/>
          <p:nvPr/>
        </p:nvSpPr>
        <p:spPr>
          <a:xfrm>
            <a:off x="4328201" y="7879743"/>
            <a:ext cx="10304953" cy="351958"/>
          </a:xfrm>
          <a:prstGeom prst="rect">
            <a:avLst/>
          </a:prstGeom>
          <a:noFill/>
          <a:ln>
            <a:noFill/>
          </a:ln>
        </p:spPr>
        <p:txBody>
          <a:bodyPr wrap="square" lIns="146280" tIns="73120" rIns="146280" bIns="73120" anchor="ctr" anchorCtr="0">
            <a:noAutofit/>
          </a:bodyPr>
          <a:lstStyle/>
          <a:p>
            <a:pPr marL="0" marR="0" lvl="0" indent="0" algn="r" defTabSz="653110" rtl="0" eaLnBrk="1" fontAlgn="auto" latinLnBrk="0" hangingPunct="1">
              <a:lnSpc>
                <a:spcPct val="100000"/>
              </a:lnSpc>
              <a:spcBef>
                <a:spcPts val="0"/>
              </a:spcBef>
              <a:spcAft>
                <a:spcPts val="0"/>
              </a:spcAft>
              <a:buClr>
                <a:srgbClr val="000000"/>
              </a:buClr>
              <a:buSzPct val="25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Lacouture ME, et al. </a:t>
            </a:r>
            <a:r>
              <a:rPr kumimoji="0" lang="en-US" sz="1600" b="0" i="1" u="none" strike="noStrike" kern="1200" cap="none" spc="0" normalizeH="0" baseline="0" noProof="0" dirty="0">
                <a:ln>
                  <a:noFill/>
                </a:ln>
                <a:solidFill>
                  <a:srgbClr val="000000"/>
                </a:solidFill>
                <a:effectLst/>
                <a:uLnTx/>
                <a:uFillTx/>
                <a:latin typeface="Calibri"/>
                <a:ea typeface="Arial"/>
                <a:cs typeface="Arial"/>
                <a:sym typeface="Arial"/>
              </a:rPr>
              <a:t>Support Care Cancer</a:t>
            </a: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 2011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33893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2C71-6E64-4B3C-A216-9567AA7A8E84}"/>
              </a:ext>
            </a:extLst>
          </p:cNvPr>
          <p:cNvSpPr>
            <a:spLocks noGrp="1"/>
          </p:cNvSpPr>
          <p:nvPr>
            <p:ph type="title"/>
          </p:nvPr>
        </p:nvSpPr>
        <p:spPr>
          <a:xfrm>
            <a:off x="0" y="1"/>
            <a:ext cx="14627006" cy="1557866"/>
          </a:xfrm>
        </p:spPr>
        <p:txBody>
          <a:bodyPr>
            <a:normAutofit/>
          </a:bodyPr>
          <a:lstStyle/>
          <a:p>
            <a:r>
              <a:rPr lang="en-US" sz="4800" b="1" dirty="0"/>
              <a:t>Rash Incidence by TKI</a:t>
            </a:r>
          </a:p>
        </p:txBody>
      </p:sp>
      <p:graphicFrame>
        <p:nvGraphicFramePr>
          <p:cNvPr id="4" name="Content Placeholder 3">
            <a:extLst>
              <a:ext uri="{FF2B5EF4-FFF2-40B4-BE49-F238E27FC236}">
                <a16:creationId xmlns:a16="http://schemas.microsoft.com/office/drawing/2014/main" id="{2493D9C4-322F-4919-B1F3-FDA94AED8211}"/>
              </a:ext>
            </a:extLst>
          </p:cNvPr>
          <p:cNvGraphicFramePr>
            <a:graphicFrameLocks noGrp="1"/>
          </p:cNvGraphicFramePr>
          <p:nvPr>
            <p:ph idx="1"/>
          </p:nvPr>
        </p:nvGraphicFramePr>
        <p:xfrm>
          <a:off x="914400" y="2319867"/>
          <a:ext cx="12801601" cy="4978398"/>
        </p:xfrm>
        <a:graphic>
          <a:graphicData uri="http://schemas.openxmlformats.org/drawingml/2006/table">
            <a:tbl>
              <a:tblPr firstRow="1" firstCol="1" bandRow="1">
                <a:tableStyleId>{EB344D84-9AFB-497E-A393-DC336BA19D2E}</a:tableStyleId>
              </a:tblPr>
              <a:tblGrid>
                <a:gridCol w="3561686">
                  <a:extLst>
                    <a:ext uri="{9D8B030D-6E8A-4147-A177-3AD203B41FA5}">
                      <a16:colId xmlns:a16="http://schemas.microsoft.com/office/drawing/2014/main" val="2942548959"/>
                    </a:ext>
                  </a:extLst>
                </a:gridCol>
                <a:gridCol w="4972715">
                  <a:extLst>
                    <a:ext uri="{9D8B030D-6E8A-4147-A177-3AD203B41FA5}">
                      <a16:colId xmlns:a16="http://schemas.microsoft.com/office/drawing/2014/main" val="4038085026"/>
                    </a:ext>
                  </a:extLst>
                </a:gridCol>
                <a:gridCol w="4267200">
                  <a:extLst>
                    <a:ext uri="{9D8B030D-6E8A-4147-A177-3AD203B41FA5}">
                      <a16:colId xmlns:a16="http://schemas.microsoft.com/office/drawing/2014/main" val="157891220"/>
                    </a:ext>
                  </a:extLst>
                </a:gridCol>
              </a:tblGrid>
              <a:tr h="829733">
                <a:tc>
                  <a:txBody>
                    <a:bodyPr/>
                    <a:lstStyle/>
                    <a:p>
                      <a:pPr marL="0" marR="0" algn="ctr">
                        <a:spcBef>
                          <a:spcPts val="0"/>
                        </a:spcBef>
                        <a:spcAft>
                          <a:spcPts val="0"/>
                        </a:spcAft>
                      </a:pPr>
                      <a:r>
                        <a:rPr lang="en-US" sz="3200" dirty="0">
                          <a:effectLst/>
                        </a:rPr>
                        <a:t>EGFR inhibitor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3200" dirty="0">
                          <a:effectLst/>
                        </a:rPr>
                        <a:t>Any grade rash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3200" dirty="0">
                          <a:effectLst/>
                        </a:rPr>
                        <a:t>Grade 3/4 rash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1104884989"/>
                  </a:ext>
                </a:extLst>
              </a:tr>
              <a:tr h="829733">
                <a:tc>
                  <a:txBody>
                    <a:bodyPr/>
                    <a:lstStyle/>
                    <a:p>
                      <a:pPr marL="0" marR="0" algn="ctr">
                        <a:spcBef>
                          <a:spcPts val="0"/>
                        </a:spcBef>
                        <a:spcAft>
                          <a:spcPts val="0"/>
                        </a:spcAft>
                      </a:pPr>
                      <a:r>
                        <a:rPr lang="en-US" sz="2800" dirty="0">
                          <a:solidFill>
                            <a:sysClr val="windowText" lastClr="000000"/>
                          </a:solidFill>
                          <a:effectLst/>
                        </a:rPr>
                        <a:t>Gefitinib</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800" dirty="0">
                          <a:effectLst/>
                        </a:rPr>
                        <a:t>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800150022"/>
                  </a:ext>
                </a:extLst>
              </a:tr>
              <a:tr h="829733">
                <a:tc>
                  <a:txBody>
                    <a:bodyPr/>
                    <a:lstStyle/>
                    <a:p>
                      <a:pPr marL="0" marR="0" algn="ctr">
                        <a:spcBef>
                          <a:spcPts val="0"/>
                        </a:spcBef>
                        <a:spcAft>
                          <a:spcPts val="0"/>
                        </a:spcAft>
                      </a:pPr>
                      <a:r>
                        <a:rPr lang="en-US" sz="2800" dirty="0">
                          <a:solidFill>
                            <a:sysClr val="windowText" lastClr="000000"/>
                          </a:solidFill>
                          <a:effectLst/>
                        </a:rPr>
                        <a:t>Erlotinib</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chemeClr val="bg1"/>
                    </a:solidFill>
                  </a:tcPr>
                </a:tc>
                <a:tc>
                  <a:txBody>
                    <a:bodyPr/>
                    <a:lstStyle/>
                    <a:p>
                      <a:pPr marL="0" marR="0" algn="ctr">
                        <a:spcBef>
                          <a:spcPts val="0"/>
                        </a:spcBef>
                        <a:spcAft>
                          <a:spcPts val="0"/>
                        </a:spcAft>
                      </a:pPr>
                      <a:r>
                        <a:rPr lang="en-US" sz="2800" dirty="0">
                          <a:effectLst/>
                        </a:rPr>
                        <a:t>85%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2377657078"/>
                  </a:ext>
                </a:extLst>
              </a:tr>
              <a:tr h="829733">
                <a:tc>
                  <a:txBody>
                    <a:bodyPr/>
                    <a:lstStyle/>
                    <a:p>
                      <a:pPr marL="0" marR="0" algn="ctr">
                        <a:spcBef>
                          <a:spcPts val="0"/>
                        </a:spcBef>
                        <a:spcAft>
                          <a:spcPts val="0"/>
                        </a:spcAft>
                      </a:pPr>
                      <a:r>
                        <a:rPr lang="en-US" sz="2800" dirty="0">
                          <a:solidFill>
                            <a:sysClr val="windowText" lastClr="000000"/>
                          </a:solidFill>
                          <a:effectLst/>
                        </a:rPr>
                        <a:t>Afatinib</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800" dirty="0">
                          <a:effectLst/>
                        </a:rPr>
                        <a:t>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1034507693"/>
                  </a:ext>
                </a:extLst>
              </a:tr>
              <a:tr h="829733">
                <a:tc>
                  <a:txBody>
                    <a:bodyPr/>
                    <a:lstStyle/>
                    <a:p>
                      <a:pPr marL="0" marR="0" algn="ctr">
                        <a:spcBef>
                          <a:spcPts val="0"/>
                        </a:spcBef>
                        <a:spcAft>
                          <a:spcPts val="0"/>
                        </a:spcAft>
                      </a:pPr>
                      <a:r>
                        <a:rPr lang="en-US" sz="2800" dirty="0">
                          <a:solidFill>
                            <a:sysClr val="windowText" lastClr="000000"/>
                          </a:solidFill>
                          <a:effectLst/>
                        </a:rPr>
                        <a:t>Osimertinib</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chemeClr val="bg1"/>
                    </a:solidFill>
                  </a:tcPr>
                </a:tc>
                <a:tc>
                  <a:txBody>
                    <a:bodyPr/>
                    <a:lstStyle/>
                    <a:p>
                      <a:pPr marL="0" marR="0" algn="ctr">
                        <a:spcBef>
                          <a:spcPts val="0"/>
                        </a:spcBef>
                        <a:spcAft>
                          <a:spcPts val="0"/>
                        </a:spcAft>
                      </a:pPr>
                      <a:r>
                        <a:rPr lang="en-US" sz="2800" dirty="0">
                          <a:effectLst/>
                        </a:rPr>
                        <a:t>58%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785079536"/>
                  </a:ext>
                </a:extLst>
              </a:tr>
              <a:tr h="829733">
                <a:tc>
                  <a:txBody>
                    <a:bodyPr/>
                    <a:lstStyle/>
                    <a:p>
                      <a:pPr marL="0" marR="0" algn="ctr">
                        <a:spcBef>
                          <a:spcPts val="0"/>
                        </a:spcBef>
                        <a:spcAft>
                          <a:spcPts val="0"/>
                        </a:spcAft>
                      </a:pPr>
                      <a:r>
                        <a:rPr lang="en-US" sz="2800" dirty="0">
                          <a:solidFill>
                            <a:sysClr val="windowText" lastClr="000000"/>
                          </a:solidFill>
                          <a:effectLst/>
                        </a:rPr>
                        <a:t>Dacomitinib</a:t>
                      </a:r>
                      <a:endParaRPr lang="en-US" sz="2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800" dirty="0">
                          <a:effectLst/>
                        </a:rPr>
                        <a:t>69%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594298605"/>
                  </a:ext>
                </a:extLst>
              </a:tr>
            </a:tbl>
          </a:graphicData>
        </a:graphic>
      </p:graphicFrame>
      <p:sp>
        <p:nvSpPr>
          <p:cNvPr id="5" name="TextBox 4">
            <a:extLst>
              <a:ext uri="{FF2B5EF4-FFF2-40B4-BE49-F238E27FC236}">
                <a16:creationId xmlns:a16="http://schemas.microsoft.com/office/drawing/2014/main" id="{56A84FC7-5B68-49C0-B242-C219866F6E83}"/>
              </a:ext>
            </a:extLst>
          </p:cNvPr>
          <p:cNvSpPr txBox="1"/>
          <p:nvPr/>
        </p:nvSpPr>
        <p:spPr>
          <a:xfrm>
            <a:off x="12046673" y="7872126"/>
            <a:ext cx="2574424"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FDA Prescribing Information.</a:t>
            </a:r>
          </a:p>
        </p:txBody>
      </p:sp>
    </p:spTree>
    <p:extLst>
      <p:ext uri="{BB962C8B-B14F-4D97-AF65-F5344CB8AC3E}">
        <p14:creationId xmlns:p14="http://schemas.microsoft.com/office/powerpoint/2010/main" val="1105261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4858"/>
            <a:ext cx="14630400" cy="1562530"/>
          </a:xfrm>
          <a:prstGeom prst="rect">
            <a:avLst/>
          </a:prstGeom>
          <a:no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800" b="1" dirty="0">
                <a:solidFill>
                  <a:schemeClr val="bg1"/>
                </a:solidFill>
                <a:latin typeface="+mn-lt"/>
                <a:ea typeface="Georgia"/>
                <a:cs typeface="Georgia"/>
                <a:sym typeface="Georgia"/>
              </a:rPr>
              <a:t>EGFR TKI Toxicity (CTCAE v5.0)</a:t>
            </a:r>
            <a:br>
              <a:rPr lang="en-US" sz="4800" b="1" dirty="0">
                <a:solidFill>
                  <a:schemeClr val="bg1"/>
                </a:solidFill>
                <a:latin typeface="+mn-lt"/>
                <a:ea typeface="Georgia"/>
                <a:cs typeface="Georgia"/>
                <a:sym typeface="Georgia"/>
              </a:rPr>
            </a:br>
            <a:r>
              <a:rPr lang="en-US" sz="4800" b="1" dirty="0">
                <a:solidFill>
                  <a:schemeClr val="bg1"/>
                </a:solidFill>
                <a:latin typeface="+mn-lt"/>
                <a:ea typeface="Georgia"/>
                <a:cs typeface="Georgia"/>
                <a:sym typeface="Georgia"/>
              </a:rPr>
              <a:t>Rash acneiform</a:t>
            </a:r>
            <a:r>
              <a:rPr lang="en-US" sz="4800" b="1" i="1" dirty="0">
                <a:solidFill>
                  <a:schemeClr val="bg1"/>
                </a:solidFill>
                <a:latin typeface="+mn-lt"/>
                <a:ea typeface="Georgia"/>
                <a:cs typeface="Georgia"/>
                <a:sym typeface="Georgia"/>
              </a:rPr>
              <a:t>*</a:t>
            </a:r>
          </a:p>
        </p:txBody>
      </p:sp>
      <p:graphicFrame>
        <p:nvGraphicFramePr>
          <p:cNvPr id="580" name="Shape 580"/>
          <p:cNvGraphicFramePr/>
          <p:nvPr/>
        </p:nvGraphicFramePr>
        <p:xfrm>
          <a:off x="485030" y="2565349"/>
          <a:ext cx="13700097" cy="4569845"/>
        </p:xfrm>
        <a:graphic>
          <a:graphicData uri="http://schemas.openxmlformats.org/drawingml/2006/table">
            <a:tbl>
              <a:tblPr firstRow="1" bandRow="1">
                <a:tableStyleId>{EB344D84-9AFB-497E-A393-DC336BA19D2E}</a:tableStyleId>
              </a:tblPr>
              <a:tblGrid>
                <a:gridCol w="2234316">
                  <a:extLst>
                    <a:ext uri="{9D8B030D-6E8A-4147-A177-3AD203B41FA5}">
                      <a16:colId xmlns:a16="http://schemas.microsoft.com/office/drawing/2014/main" val="20000"/>
                    </a:ext>
                  </a:extLst>
                </a:gridCol>
                <a:gridCol w="3108960">
                  <a:extLst>
                    <a:ext uri="{9D8B030D-6E8A-4147-A177-3AD203B41FA5}">
                      <a16:colId xmlns:a16="http://schemas.microsoft.com/office/drawing/2014/main" val="20001"/>
                    </a:ext>
                  </a:extLst>
                </a:gridCol>
                <a:gridCol w="3116911">
                  <a:extLst>
                    <a:ext uri="{9D8B030D-6E8A-4147-A177-3AD203B41FA5}">
                      <a16:colId xmlns:a16="http://schemas.microsoft.com/office/drawing/2014/main" val="20002"/>
                    </a:ext>
                  </a:extLst>
                </a:gridCol>
                <a:gridCol w="2989691">
                  <a:extLst>
                    <a:ext uri="{9D8B030D-6E8A-4147-A177-3AD203B41FA5}">
                      <a16:colId xmlns:a16="http://schemas.microsoft.com/office/drawing/2014/main" val="20003"/>
                    </a:ext>
                  </a:extLst>
                </a:gridCol>
                <a:gridCol w="2250219">
                  <a:extLst>
                    <a:ext uri="{9D8B030D-6E8A-4147-A177-3AD203B41FA5}">
                      <a16:colId xmlns:a16="http://schemas.microsoft.com/office/drawing/2014/main" val="20004"/>
                    </a:ext>
                  </a:extLst>
                </a:gridCol>
              </a:tblGrid>
              <a:tr h="402368">
                <a:tc>
                  <a:txBody>
                    <a:bodyPr/>
                    <a:lstStyle/>
                    <a:p>
                      <a:pPr marL="0" marR="0" lvl="0" indent="0" algn="ctr" rtl="0">
                        <a:lnSpc>
                          <a:spcPct val="100000"/>
                        </a:lnSpc>
                        <a:spcBef>
                          <a:spcPts val="0"/>
                        </a:spcBef>
                        <a:spcAft>
                          <a:spcPts val="0"/>
                        </a:spcAft>
                        <a:buClr>
                          <a:srgbClr val="002054"/>
                        </a:buClr>
                        <a:buSzPct val="25000"/>
                        <a:buFont typeface="Arial"/>
                        <a:buNone/>
                      </a:pPr>
                      <a:r>
                        <a:rPr lang="en-US" sz="2400" u="none" strike="noStrike" cap="none" dirty="0">
                          <a:sym typeface="Arial"/>
                        </a:rPr>
                        <a:t>Grade 1</a:t>
                      </a:r>
                      <a:endParaRPr lang="en-US" sz="24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2054"/>
                        </a:buClr>
                        <a:buSzPct val="25000"/>
                        <a:buFont typeface="Arial"/>
                        <a:buNone/>
                      </a:pPr>
                      <a:r>
                        <a:rPr lang="en-US" sz="2400" u="none" strike="noStrike" cap="none" dirty="0">
                          <a:sym typeface="Arial"/>
                        </a:rPr>
                        <a:t>Grade 2</a:t>
                      </a:r>
                      <a:endParaRPr lang="en-US" sz="24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2054"/>
                        </a:buClr>
                        <a:buSzPct val="25000"/>
                        <a:buFont typeface="Arial"/>
                        <a:buNone/>
                      </a:pPr>
                      <a:r>
                        <a:rPr lang="en-US" sz="2400" u="none" strike="noStrike" cap="none" dirty="0">
                          <a:sym typeface="Arial"/>
                        </a:rPr>
                        <a:t>Grade 3</a:t>
                      </a:r>
                      <a:endParaRPr lang="en-US" sz="24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2054"/>
                        </a:buClr>
                        <a:buSzPct val="25000"/>
                        <a:buFont typeface="Arial"/>
                        <a:buNone/>
                      </a:pPr>
                      <a:r>
                        <a:rPr lang="en-US" sz="2400" u="none" strike="noStrike" cap="none" dirty="0">
                          <a:sym typeface="Arial"/>
                        </a:rPr>
                        <a:t>Grade 4</a:t>
                      </a:r>
                      <a:endParaRPr lang="en-US" sz="24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2054"/>
                        </a:buClr>
                        <a:buSzPct val="25000"/>
                        <a:buFont typeface="Arial"/>
                        <a:buNone/>
                      </a:pPr>
                      <a:r>
                        <a:rPr lang="en-US" sz="2400" u="none" strike="noStrike" cap="none" dirty="0">
                          <a:sym typeface="Arial"/>
                        </a:rPr>
                        <a:t>Grade 5</a:t>
                      </a:r>
                      <a:endParaRPr lang="en-US" sz="2400" b="1" i="0" u="none" strike="noStrike" cap="none" dirty="0">
                        <a:solidFill>
                          <a:srgbClr val="002054"/>
                        </a:solidFill>
                        <a:latin typeface="+mn-lt"/>
                        <a:ea typeface="Arial"/>
                        <a:cs typeface="Arial"/>
                        <a:sym typeface="Arial"/>
                      </a:endParaRPr>
                    </a:p>
                  </a:txBody>
                  <a:tcPr marL="146320" marR="146320" marT="54880" marB="54880" anchor="ctr"/>
                </a:tc>
                <a:extLst>
                  <a:ext uri="{0D108BD9-81ED-4DB2-BD59-A6C34878D82A}">
                    <a16:rowId xmlns:a16="http://schemas.microsoft.com/office/drawing/2014/main" val="10000"/>
                  </a:ext>
                </a:extLst>
              </a:tr>
              <a:tr h="1064254">
                <a:tc>
                  <a:txBody>
                    <a:bodyPr/>
                    <a:lstStyle/>
                    <a:p>
                      <a:pPr marL="0" marR="0" lvl="0" indent="0" algn="ctr" rtl="0">
                        <a:lnSpc>
                          <a:spcPct val="100000"/>
                        </a:lnSpc>
                        <a:spcBef>
                          <a:spcPts val="0"/>
                        </a:spcBef>
                        <a:spcAft>
                          <a:spcPts val="0"/>
                        </a:spcAft>
                        <a:buClr>
                          <a:srgbClr val="000000"/>
                        </a:buClr>
                        <a:buSzPct val="25000"/>
                        <a:buFont typeface="Arial"/>
                        <a:buNone/>
                      </a:pPr>
                      <a:r>
                        <a:rPr lang="en-US" sz="1900" u="none" strike="noStrike" cap="none" dirty="0">
                          <a:sym typeface="Arial"/>
                        </a:rPr>
                        <a:t>Mild</a:t>
                      </a:r>
                      <a:endParaRPr lang="en-US" sz="19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900" u="none" strike="noStrike" cap="none" dirty="0">
                          <a:sym typeface="Arial"/>
                        </a:rPr>
                        <a:t>Moderate</a:t>
                      </a:r>
                      <a:endParaRPr lang="en-US" sz="19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900" u="none" strike="noStrike" cap="none" dirty="0">
                          <a:sym typeface="Arial"/>
                        </a:rPr>
                        <a:t>Severe or medically significant, but not immediately life-threatening</a:t>
                      </a:r>
                      <a:endParaRPr lang="en-US" sz="1900" b="0" i="0" u="none" strike="noStrike" cap="none" dirty="0">
                        <a:solidFill>
                          <a:srgbClr val="000000"/>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900" u="none" strike="noStrike" cap="none" dirty="0">
                          <a:sym typeface="Arial"/>
                        </a:rPr>
                        <a:t>Life-threatening consequences</a:t>
                      </a:r>
                      <a:endParaRPr lang="en-US" sz="1900" b="0" i="0" u="none" strike="noStrike" cap="none" dirty="0">
                        <a:solidFill>
                          <a:srgbClr val="000000"/>
                        </a:solidFill>
                        <a:latin typeface="+mn-lt"/>
                        <a:ea typeface="Arial"/>
                        <a:cs typeface="Arial"/>
                        <a:sym typeface="Arial"/>
                      </a:endParaRPr>
                    </a:p>
                  </a:txBody>
                  <a:tcPr marL="146320" marR="146320" marT="54880" marB="54880"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900" u="none" strike="noStrike" cap="none" dirty="0">
                          <a:sym typeface="Arial"/>
                        </a:rPr>
                        <a:t>Death related to AE</a:t>
                      </a:r>
                      <a:endParaRPr lang="en-US" sz="1900" b="0" i="0" u="none" strike="noStrike" cap="none" dirty="0">
                        <a:solidFill>
                          <a:srgbClr val="000000"/>
                        </a:solidFill>
                        <a:latin typeface="+mn-lt"/>
                        <a:ea typeface="Arial"/>
                        <a:cs typeface="Arial"/>
                        <a:sym typeface="Arial"/>
                      </a:endParaRPr>
                    </a:p>
                  </a:txBody>
                  <a:tcPr marL="146320" marR="146320" marT="54880" marB="54880" anchor="ctr"/>
                </a:tc>
                <a:extLst>
                  <a:ext uri="{0D108BD9-81ED-4DB2-BD59-A6C34878D82A}">
                    <a16:rowId xmlns:a16="http://schemas.microsoft.com/office/drawing/2014/main" val="10001"/>
                  </a:ext>
                </a:extLst>
              </a:tr>
              <a:tr h="3030071">
                <a:tc>
                  <a:txBody>
                    <a:bodyPr/>
                    <a:lstStyle/>
                    <a:p>
                      <a:pPr marL="0" marR="0" lvl="0" indent="0" algn="ctr" rtl="0">
                        <a:lnSpc>
                          <a:spcPct val="90000"/>
                        </a:lnSpc>
                        <a:spcBef>
                          <a:spcPts val="0"/>
                        </a:spcBef>
                        <a:spcAft>
                          <a:spcPts val="600"/>
                        </a:spcAft>
                        <a:buClr>
                          <a:srgbClr val="F59616"/>
                        </a:buClr>
                        <a:buSzPct val="100000"/>
                        <a:buFont typeface="Arial"/>
                        <a:buNone/>
                      </a:pPr>
                      <a:r>
                        <a:rPr lang="en-US" sz="1900" u="none" strike="noStrike" cap="none" dirty="0">
                          <a:sym typeface="Arial"/>
                        </a:rPr>
                        <a:t>Papules and/or pustules covering &lt;10% BSA, which may or may not be associated with symptoms of pruritus or tenderness</a:t>
                      </a:r>
                      <a:endParaRPr sz="1900" b="0" i="0" u="none" strike="noStrike" cap="none" dirty="0">
                        <a:latin typeface="+mn-lt"/>
                        <a:ea typeface="Arial"/>
                        <a:cs typeface="Arial"/>
                        <a:sym typeface="Arial"/>
                      </a:endParaRPr>
                    </a:p>
                  </a:txBody>
                  <a:tcPr marL="146320" marR="146320" marT="54880" marB="54880"/>
                </a:tc>
                <a:tc>
                  <a:txBody>
                    <a:bodyPr/>
                    <a:lstStyle/>
                    <a:p>
                      <a:pPr marL="0" marR="0" lvl="0" indent="0" algn="ctr" rtl="0">
                        <a:lnSpc>
                          <a:spcPct val="90000"/>
                        </a:lnSpc>
                        <a:spcBef>
                          <a:spcPts val="0"/>
                        </a:spcBef>
                        <a:spcAft>
                          <a:spcPts val="600"/>
                        </a:spcAft>
                        <a:buClr>
                          <a:srgbClr val="F59616"/>
                        </a:buClr>
                        <a:buSzPct val="100000"/>
                        <a:buFont typeface="Arial"/>
                        <a:buNone/>
                      </a:pPr>
                      <a:r>
                        <a:rPr lang="en-US" sz="1900" u="none" strike="noStrike" cap="none" dirty="0">
                          <a:sym typeface="Arial"/>
                        </a:rPr>
                        <a:t>Papules and/or pustules covering 10%–30% BSA, which may or may not be associated with symptoms of pruritus or tenderness; associated with psychosocial impact; limiting instrumental ADL; papules and/or pustules covering &gt;30% BSA with or without mild symptoms</a:t>
                      </a:r>
                      <a:endParaRPr sz="1900" b="0" i="0" u="none" strike="noStrike" cap="none" dirty="0">
                        <a:latin typeface="+mn-lt"/>
                        <a:ea typeface="Arial"/>
                        <a:cs typeface="Arial"/>
                        <a:sym typeface="Arial"/>
                      </a:endParaRPr>
                    </a:p>
                  </a:txBody>
                  <a:tcPr marL="146320" marR="146320" marT="54880" marB="54880"/>
                </a:tc>
                <a:tc>
                  <a:txBody>
                    <a:bodyPr/>
                    <a:lstStyle/>
                    <a:p>
                      <a:pPr marL="0" marR="0" lvl="0" indent="0" algn="ctr" rtl="0">
                        <a:lnSpc>
                          <a:spcPct val="90000"/>
                        </a:lnSpc>
                        <a:spcBef>
                          <a:spcPts val="0"/>
                        </a:spcBef>
                        <a:spcAft>
                          <a:spcPts val="600"/>
                        </a:spcAft>
                        <a:buClr>
                          <a:srgbClr val="F59616"/>
                        </a:buClr>
                        <a:buSzPct val="100000"/>
                        <a:buFont typeface="Arial"/>
                        <a:buNone/>
                      </a:pPr>
                      <a:r>
                        <a:rPr lang="en-US" sz="1900" u="none" strike="noStrike" cap="none" dirty="0">
                          <a:sym typeface="Arial"/>
                        </a:rPr>
                        <a:t>Papules and/or pustules covering &gt;30% BSA with moderate or severe symptoms; limiting self-care ADL; associated with local superinfection with oral antibiotics indicated</a:t>
                      </a:r>
                      <a:endParaRPr lang="en-US" sz="1900" b="0" i="0" u="none" strike="noStrike" cap="none" dirty="0">
                        <a:latin typeface="+mn-lt"/>
                        <a:ea typeface="Arial"/>
                        <a:cs typeface="Arial"/>
                        <a:sym typeface="Arial"/>
                      </a:endParaRPr>
                    </a:p>
                  </a:txBody>
                  <a:tcPr marL="146320" marR="146320" marT="54880" marB="54880"/>
                </a:tc>
                <a:tc>
                  <a:txBody>
                    <a:bodyPr/>
                    <a:lstStyle/>
                    <a:p>
                      <a:pPr marL="0" marR="0" lvl="0" indent="0" algn="ctr" rtl="0">
                        <a:lnSpc>
                          <a:spcPct val="90000"/>
                        </a:lnSpc>
                        <a:spcBef>
                          <a:spcPts val="0"/>
                        </a:spcBef>
                        <a:spcAft>
                          <a:spcPts val="600"/>
                        </a:spcAft>
                        <a:buClr>
                          <a:srgbClr val="F59616"/>
                        </a:buClr>
                        <a:buSzPct val="100000"/>
                        <a:buFont typeface="Arial"/>
                        <a:buNone/>
                      </a:pPr>
                      <a:r>
                        <a:rPr lang="en-US" sz="1900" u="none" strike="noStrike" cap="none" dirty="0">
                          <a:sym typeface="Arial"/>
                        </a:rPr>
                        <a:t>Life-threatening consequences; papules and/or pustules covering any % BSA, which may or may not be associated with symptoms of pruritus or tenderness and are associated with extensive superinfection with IV antibiotics indicated</a:t>
                      </a:r>
                      <a:endParaRPr sz="1900" b="0" i="0" u="none" strike="noStrike" cap="none" dirty="0">
                        <a:latin typeface="+mn-lt"/>
                        <a:ea typeface="Arial"/>
                        <a:cs typeface="Arial"/>
                        <a:sym typeface="Arial"/>
                      </a:endParaRPr>
                    </a:p>
                  </a:txBody>
                  <a:tcPr marL="146320" marR="146320" marT="54880" marB="54880"/>
                </a:tc>
                <a:tc>
                  <a:txBody>
                    <a:bodyPr/>
                    <a:lstStyle/>
                    <a:p>
                      <a:pPr marL="0" marR="0" lvl="0" indent="0" algn="ctr" rtl="0">
                        <a:lnSpc>
                          <a:spcPct val="90000"/>
                        </a:lnSpc>
                        <a:spcBef>
                          <a:spcPts val="0"/>
                        </a:spcBef>
                        <a:spcAft>
                          <a:spcPts val="600"/>
                        </a:spcAft>
                        <a:buClr>
                          <a:srgbClr val="F59616"/>
                        </a:buClr>
                        <a:buSzPct val="100000"/>
                        <a:buFont typeface="Arial"/>
                        <a:buNone/>
                      </a:pPr>
                      <a:r>
                        <a:rPr lang="en-US" sz="1900" u="none" strike="noStrike" cap="none" dirty="0">
                          <a:sym typeface="Arial"/>
                        </a:rPr>
                        <a:t>Death</a:t>
                      </a:r>
                    </a:p>
                    <a:p>
                      <a:pPr marL="0" marR="0" lvl="0" indent="0" algn="ctr" rtl="0">
                        <a:lnSpc>
                          <a:spcPct val="90000"/>
                        </a:lnSpc>
                        <a:spcBef>
                          <a:spcPts val="0"/>
                        </a:spcBef>
                        <a:spcAft>
                          <a:spcPts val="600"/>
                        </a:spcAft>
                        <a:buClr>
                          <a:srgbClr val="F59616"/>
                        </a:buClr>
                        <a:buSzPct val="25000"/>
                        <a:buFont typeface="Arial" panose="020B0604020202020204" pitchFamily="34" charset="0"/>
                        <a:buNone/>
                      </a:pPr>
                      <a:endParaRPr sz="1900" b="0" i="0" u="none" strike="noStrike" cap="none" dirty="0">
                        <a:latin typeface="+mn-lt"/>
                        <a:ea typeface="Arial"/>
                        <a:cs typeface="Arial"/>
                        <a:sym typeface="Arial"/>
                      </a:endParaRPr>
                    </a:p>
                  </a:txBody>
                  <a:tcPr marL="146320" marR="146320" marT="54880" marB="54880"/>
                </a:tc>
                <a:extLst>
                  <a:ext uri="{0D108BD9-81ED-4DB2-BD59-A6C34878D82A}">
                    <a16:rowId xmlns:a16="http://schemas.microsoft.com/office/drawing/2014/main" val="10002"/>
                  </a:ext>
                </a:extLst>
              </a:tr>
            </a:tbl>
          </a:graphicData>
        </a:graphic>
      </p:graphicFrame>
      <p:sp>
        <p:nvSpPr>
          <p:cNvPr id="581" name="Shape 581"/>
          <p:cNvSpPr txBox="1"/>
          <p:nvPr/>
        </p:nvSpPr>
        <p:spPr>
          <a:xfrm>
            <a:off x="1816043" y="7072002"/>
            <a:ext cx="10998314" cy="689280"/>
          </a:xfrm>
          <a:prstGeom prst="rect">
            <a:avLst/>
          </a:prstGeom>
          <a:noFill/>
          <a:ln>
            <a:noFill/>
          </a:ln>
        </p:spPr>
        <p:txBody>
          <a:bodyPr wrap="square" lIns="146280" tIns="73120" rIns="146280" bIns="73120" anchor="t" anchorCtr="0">
            <a:noAutofit/>
          </a:bodyPr>
          <a:lstStyle/>
          <a:p>
            <a:pPr marL="0" marR="0" lvl="0" indent="0" algn="l" defTabSz="653110" rtl="0" eaLnBrk="1" fontAlgn="auto" latinLnBrk="0" hangingPunct="1">
              <a:lnSpc>
                <a:spcPct val="100000"/>
              </a:lnSpc>
              <a:spcBef>
                <a:spcPts val="0"/>
              </a:spcBef>
              <a:spcAft>
                <a:spcPts val="0"/>
              </a:spcAft>
              <a:buClr>
                <a:srgbClr val="002054"/>
              </a:buClr>
              <a:buSzPct val="25000"/>
              <a:buFontTx/>
              <a:buNone/>
              <a:tabLst/>
              <a:defRPr/>
            </a:pPr>
            <a:r>
              <a:rPr kumimoji="0" lang="en-US" sz="1760" b="1" i="0" u="none" strike="noStrike" kern="1200" cap="none" spc="0" normalizeH="0" baseline="0" noProof="0" dirty="0">
                <a:ln>
                  <a:noFill/>
                </a:ln>
                <a:solidFill>
                  <a:prstClr val="black"/>
                </a:solidFill>
                <a:effectLst/>
                <a:uLnTx/>
                <a:uFillTx/>
                <a:latin typeface="Calibri"/>
                <a:ea typeface="Arial"/>
                <a:cs typeface="Arial"/>
                <a:sym typeface="Arial"/>
              </a:rPr>
              <a:t>Instrumental ADL</a:t>
            </a:r>
            <a:r>
              <a:rPr kumimoji="0" lang="en-US" sz="1760" b="0" i="0" u="none" strike="noStrike" kern="1200" cap="none" spc="0" normalizeH="0" baseline="0" noProof="0" dirty="0">
                <a:ln>
                  <a:noFill/>
                </a:ln>
                <a:solidFill>
                  <a:prstClr val="black"/>
                </a:solidFill>
                <a:effectLst/>
                <a:uLnTx/>
                <a:uFillTx/>
                <a:latin typeface="Calibri"/>
                <a:ea typeface="Arial"/>
                <a:cs typeface="Arial"/>
                <a:sym typeface="Arial"/>
              </a:rPr>
              <a:t>—preparing meals, shopping for groceries or clothes, using the telephone, managing money, etc. </a:t>
            </a:r>
          </a:p>
          <a:p>
            <a:pPr marL="0" marR="0" lvl="0" indent="0" algn="l" defTabSz="653110" rtl="0" eaLnBrk="1" fontAlgn="auto" latinLnBrk="0" hangingPunct="1">
              <a:lnSpc>
                <a:spcPct val="100000"/>
              </a:lnSpc>
              <a:spcBef>
                <a:spcPts val="0"/>
              </a:spcBef>
              <a:spcAft>
                <a:spcPts val="0"/>
              </a:spcAft>
              <a:buClr>
                <a:srgbClr val="002054"/>
              </a:buClr>
              <a:buSzPct val="25000"/>
              <a:buFontTx/>
              <a:buNone/>
              <a:tabLst/>
              <a:defRPr/>
            </a:pPr>
            <a:r>
              <a:rPr kumimoji="0" lang="en-US" sz="1760" b="1" i="0" u="none" strike="noStrike" kern="1200" cap="none" spc="0" normalizeH="0" baseline="0" noProof="0" dirty="0">
                <a:ln>
                  <a:noFill/>
                </a:ln>
                <a:solidFill>
                  <a:prstClr val="black"/>
                </a:solidFill>
                <a:effectLst/>
                <a:uLnTx/>
                <a:uFillTx/>
                <a:latin typeface="Calibri"/>
                <a:ea typeface="Arial"/>
                <a:cs typeface="Arial"/>
                <a:sym typeface="Arial"/>
              </a:rPr>
              <a:t>Self-care ADL</a:t>
            </a:r>
            <a:r>
              <a:rPr kumimoji="0" lang="en-US" sz="1760" b="0" i="0" u="none" strike="noStrike" kern="1200" cap="none" spc="0" normalizeH="0" baseline="0" noProof="0" dirty="0">
                <a:ln>
                  <a:noFill/>
                </a:ln>
                <a:solidFill>
                  <a:prstClr val="black"/>
                </a:solidFill>
                <a:effectLst/>
                <a:uLnTx/>
                <a:uFillTx/>
                <a:latin typeface="Calibri"/>
                <a:ea typeface="Arial"/>
                <a:cs typeface="Arial"/>
                <a:sym typeface="Arial"/>
              </a:rPr>
              <a:t>—bathing, dressing and undressing, feeding self, using the toilet, taking medications, and not bedridden. </a:t>
            </a:r>
          </a:p>
        </p:txBody>
      </p:sp>
      <p:sp>
        <p:nvSpPr>
          <p:cNvPr id="2" name="Rectangle 1">
            <a:extLst>
              <a:ext uri="{FF2B5EF4-FFF2-40B4-BE49-F238E27FC236}">
                <a16:creationId xmlns:a16="http://schemas.microsoft.com/office/drawing/2014/main" id="{76A46175-EFC9-4E50-B8A3-2A6BBF21205A}"/>
              </a:ext>
            </a:extLst>
          </p:cNvPr>
          <p:cNvSpPr/>
          <p:nvPr/>
        </p:nvSpPr>
        <p:spPr>
          <a:xfrm>
            <a:off x="2200812" y="1643083"/>
            <a:ext cx="10628923" cy="890115"/>
          </a:xfrm>
          <a:prstGeom prst="rect">
            <a:avLst/>
          </a:prstGeom>
        </p:spPr>
        <p:txBody>
          <a:bodyPr wrap="square" anchor="ctr">
            <a:spAutoFit/>
          </a:bodyPr>
          <a:lstStyle/>
          <a:p>
            <a:pPr marL="0" marR="0" lvl="0" indent="0" algn="l" defTabSz="653110" rtl="0" eaLnBrk="1" fontAlgn="auto" latinLnBrk="0" hangingPunct="1">
              <a:lnSpc>
                <a:spcPct val="9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Calibri"/>
                <a:ea typeface="+mn-ea"/>
                <a:cs typeface="+mn-cs"/>
              </a:rPr>
              <a:t>*</a:t>
            </a:r>
            <a:r>
              <a:rPr kumimoji="0" lang="en-US" sz="2880" b="1" i="0" u="none" strike="noStrike" kern="1200" cap="none" spc="0" normalizeH="0" baseline="0" noProof="0" dirty="0">
                <a:ln>
                  <a:noFill/>
                </a:ln>
                <a:solidFill>
                  <a:prstClr val="black"/>
                </a:solidFill>
                <a:effectLst/>
                <a:uLnTx/>
                <a:uFillTx/>
                <a:latin typeface="Calibri"/>
                <a:ea typeface="+mn-ea"/>
                <a:cs typeface="+mn-cs"/>
              </a:rPr>
              <a:t>Rash </a:t>
            </a:r>
            <a:r>
              <a:rPr kumimoji="0" lang="en-US" sz="2880" b="0" i="0" u="none" strike="noStrike" kern="1200" cap="none" spc="0" normalizeH="0" baseline="0" noProof="0" dirty="0">
                <a:ln>
                  <a:noFill/>
                </a:ln>
                <a:solidFill>
                  <a:prstClr val="black"/>
                </a:solidFill>
                <a:effectLst/>
                <a:uLnTx/>
                <a:uFillTx/>
                <a:latin typeface="Calibri"/>
                <a:ea typeface="+mn-ea"/>
                <a:cs typeface="+mn-cs"/>
              </a:rPr>
              <a:t>is defined as a disorder characterized by an eruption of papules and pustules, typically appearing in face, scalp, upper chest, and back.</a:t>
            </a:r>
          </a:p>
        </p:txBody>
      </p:sp>
      <p:sp>
        <p:nvSpPr>
          <p:cNvPr id="3" name="TextBox 2"/>
          <p:cNvSpPr txBox="1"/>
          <p:nvPr/>
        </p:nvSpPr>
        <p:spPr>
          <a:xfrm>
            <a:off x="4695281" y="7900099"/>
            <a:ext cx="9914445"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https://ctep.cancer.gov/protocoldevelopment/electronic_applications/docs/CTCAE_v5_Quick_Reference_8.5x11.pdf.</a:t>
            </a:r>
          </a:p>
        </p:txBody>
      </p:sp>
    </p:spTree>
    <p:extLst>
      <p:ext uri="{BB962C8B-B14F-4D97-AF65-F5344CB8AC3E}">
        <p14:creationId xmlns:p14="http://schemas.microsoft.com/office/powerpoint/2010/main" val="265225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6E9A-9520-4FEC-B087-A3051378594E}"/>
              </a:ext>
            </a:extLst>
          </p:cNvPr>
          <p:cNvSpPr txBox="1">
            <a:spLocks/>
          </p:cNvSpPr>
          <p:nvPr/>
        </p:nvSpPr>
        <p:spPr>
          <a:xfrm>
            <a:off x="0" y="53268"/>
            <a:ext cx="14630399" cy="1574358"/>
          </a:xfrm>
          <a:prstGeom prst="rect">
            <a:avLst/>
          </a:prstGeom>
        </p:spPr>
        <p:txBody>
          <a:bodyPr anchor="ctr"/>
          <a:lstStyle>
            <a:lvl1pPr algn="ctr" rtl="0" eaLnBrk="1" fontAlgn="base" hangingPunct="1">
              <a:spcBef>
                <a:spcPct val="0"/>
              </a:spcBef>
              <a:spcAft>
                <a:spcPct val="0"/>
              </a:spcAft>
              <a:defRPr sz="3600" i="1">
                <a:solidFill>
                  <a:srgbClr val="FDF7BB"/>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2pPr>
            <a:lvl3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3pPr>
            <a:lvl4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4pPr>
            <a:lvl5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9pPr>
          </a:lstStyle>
          <a:p>
            <a:pPr>
              <a:defRPr/>
            </a:pPr>
            <a:r>
              <a:rPr lang="en-US" sz="4800" b="1" i="0" kern="0" dirty="0">
                <a:solidFill>
                  <a:schemeClr val="bg1"/>
                </a:solidFill>
              </a:rPr>
              <a:t>Suggestions for Rash Prevention</a:t>
            </a:r>
          </a:p>
        </p:txBody>
      </p:sp>
      <p:sp>
        <p:nvSpPr>
          <p:cNvPr id="3" name="Content Placeholder 2">
            <a:extLst>
              <a:ext uri="{FF2B5EF4-FFF2-40B4-BE49-F238E27FC236}">
                <a16:creationId xmlns:a16="http://schemas.microsoft.com/office/drawing/2014/main" id="{5C8EA9F2-80C3-4332-B380-E9DE7B3E7098}"/>
              </a:ext>
            </a:extLst>
          </p:cNvPr>
          <p:cNvSpPr txBox="1">
            <a:spLocks/>
          </p:cNvSpPr>
          <p:nvPr/>
        </p:nvSpPr>
        <p:spPr>
          <a:xfrm>
            <a:off x="521468" y="2007914"/>
            <a:ext cx="13585151" cy="5648726"/>
          </a:xfrm>
          <a:prstGeom prst="rect">
            <a:avLst/>
          </a:prstGeom>
        </p:spPr>
        <p:txBody>
          <a:bodyPr lIns="0" rIns="0">
            <a:normAutofit/>
          </a:bodyPr>
          <a:lstStyle>
            <a:lvl1pPr marL="342900" indent="-342900" algn="l" rtl="0" eaLnBrk="1" fontAlgn="base" hangingPunct="1">
              <a:spcBef>
                <a:spcPct val="20000"/>
              </a:spcBef>
              <a:spcAft>
                <a:spcPct val="0"/>
              </a:spcAft>
              <a:buChar char="•"/>
              <a:defRPr sz="24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000">
                <a:solidFill>
                  <a:srgbClr val="FFFFFF"/>
                </a:solidFill>
                <a:latin typeface="+mn-lt"/>
                <a:ea typeface="+mn-ea"/>
              </a:defRPr>
            </a:lvl2pPr>
            <a:lvl3pPr marL="1143000" indent="-228600" algn="l" rtl="0" eaLnBrk="1" fontAlgn="base" hangingPunct="1">
              <a:spcBef>
                <a:spcPct val="20000"/>
              </a:spcBef>
              <a:spcAft>
                <a:spcPct val="0"/>
              </a:spcAft>
              <a:buChar char="•"/>
              <a:defRPr>
                <a:solidFill>
                  <a:srgbClr val="FFFFFF"/>
                </a:solidFill>
                <a:latin typeface="+mn-lt"/>
                <a:ea typeface="+mn-ea"/>
              </a:defRPr>
            </a:lvl3pPr>
            <a:lvl4pPr marL="1600200" indent="-228600" algn="l" rtl="0" eaLnBrk="1" fontAlgn="base" hangingPunct="1">
              <a:spcBef>
                <a:spcPct val="20000"/>
              </a:spcBef>
              <a:spcAft>
                <a:spcPct val="0"/>
              </a:spcAft>
              <a:defRPr sz="2000">
                <a:solidFill>
                  <a:srgbClr val="FFFFFF"/>
                </a:solidFill>
                <a:latin typeface="+mn-lt"/>
                <a:ea typeface="+mn-ea"/>
              </a:defRPr>
            </a:lvl4pPr>
            <a:lvl5pPr marL="2057400" indent="-228600" algn="l" rtl="0" eaLnBrk="1" fontAlgn="base" hangingPunct="1">
              <a:spcBef>
                <a:spcPct val="20000"/>
              </a:spcBef>
              <a:spcAft>
                <a:spcPct val="0"/>
              </a:spcAft>
              <a:buChar char="»"/>
              <a:defRPr sz="2000">
                <a:solidFill>
                  <a:srgbClr val="FFFFFF"/>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65760" indent="-274320">
              <a:lnSpc>
                <a:spcPct val="90000"/>
              </a:lnSpc>
              <a:spcBef>
                <a:spcPts val="0"/>
              </a:spcBef>
              <a:spcAft>
                <a:spcPts val="600"/>
              </a:spcAft>
              <a:buClr>
                <a:srgbClr val="F59616"/>
              </a:buClr>
              <a:buFont typeface="Arial" panose="020B0604020202020204" pitchFamily="34" charset="0"/>
              <a:buChar char="•"/>
            </a:pPr>
            <a:r>
              <a:rPr lang="en-US" altLang="en-US" sz="3360" kern="0" dirty="0">
                <a:solidFill>
                  <a:schemeClr val="tx1"/>
                </a:solidFill>
                <a:ea typeface="ＭＳ Ｐゴシック" pitchFamily="34" charset="-128"/>
              </a:rPr>
              <a:t>Moisturizers </a:t>
            </a:r>
            <a:r>
              <a:rPr lang="en-US" sz="3360" dirty="0">
                <a:solidFill>
                  <a:schemeClr val="tx1"/>
                </a:solidFill>
              </a:rPr>
              <a:t>and/or urea-containing skin care products</a:t>
            </a:r>
            <a:r>
              <a:rPr lang="en-US" altLang="en-US" sz="3360" kern="0" dirty="0">
                <a:solidFill>
                  <a:schemeClr val="tx1"/>
                </a:solidFill>
                <a:ea typeface="ＭＳ Ｐゴシック" pitchFamily="34" charset="-128"/>
              </a:rPr>
              <a:t>: ointments/creams without dyes or fragrances (e.g., Eucerin, Aveeno, Sarna Ultra, Neutrogena)—no lotions or gels</a:t>
            </a:r>
          </a:p>
          <a:p>
            <a:pPr marL="731520" lvl="2" indent="-274320">
              <a:lnSpc>
                <a:spcPct val="90000"/>
              </a:lnSpc>
              <a:spcBef>
                <a:spcPts val="0"/>
              </a:spcBef>
              <a:spcAft>
                <a:spcPts val="600"/>
              </a:spcAft>
              <a:buClr>
                <a:srgbClr val="F59616"/>
              </a:buClr>
              <a:buFont typeface="Arial" panose="020B0604020202020204" pitchFamily="34" charset="0"/>
              <a:buChar char="•"/>
            </a:pPr>
            <a:r>
              <a:rPr lang="en-US" altLang="en-US" sz="3200" kern="0" dirty="0">
                <a:solidFill>
                  <a:schemeClr val="tx1"/>
                </a:solidFill>
                <a:ea typeface="ＭＳ Ｐゴシック" pitchFamily="34" charset="-128"/>
              </a:rPr>
              <a:t>SPF 15 or higher with zinc recommended </a:t>
            </a:r>
          </a:p>
          <a:p>
            <a:pPr marL="365760" indent="-274320">
              <a:lnSpc>
                <a:spcPct val="90000"/>
              </a:lnSpc>
              <a:spcBef>
                <a:spcPts val="0"/>
              </a:spcBef>
              <a:spcAft>
                <a:spcPts val="600"/>
              </a:spcAft>
              <a:buClr>
                <a:srgbClr val="F59616"/>
              </a:buClr>
              <a:buFont typeface="Arial" panose="020B0604020202020204" pitchFamily="34" charset="0"/>
              <a:buChar char="•"/>
            </a:pPr>
            <a:r>
              <a:rPr lang="en-US" altLang="en-US" sz="3360" kern="0" dirty="0">
                <a:solidFill>
                  <a:schemeClr val="tx1"/>
                </a:solidFill>
                <a:ea typeface="ＭＳ Ｐゴシック" pitchFamily="34" charset="-128"/>
              </a:rPr>
              <a:t>Avoid very hot showers or baths, try lukewarm water with bath oils</a:t>
            </a:r>
          </a:p>
          <a:p>
            <a:pPr marL="365760" indent="-274320">
              <a:lnSpc>
                <a:spcPct val="90000"/>
              </a:lnSpc>
              <a:spcBef>
                <a:spcPts val="0"/>
              </a:spcBef>
              <a:spcAft>
                <a:spcPts val="600"/>
              </a:spcAft>
              <a:buClr>
                <a:srgbClr val="F59616"/>
              </a:buClr>
              <a:buFont typeface="Arial" panose="020B0604020202020204" pitchFamily="34" charset="0"/>
              <a:buChar char="•"/>
            </a:pPr>
            <a:r>
              <a:rPr lang="en-US" altLang="en-US" sz="3360" kern="0" dirty="0">
                <a:solidFill>
                  <a:schemeClr val="tx1"/>
                </a:solidFill>
                <a:ea typeface="ＭＳ Ｐゴシック" pitchFamily="34" charset="-128"/>
              </a:rPr>
              <a:t>Generally avoid direct sunlight and extreme temperatures; wear protective clothing</a:t>
            </a:r>
          </a:p>
          <a:p>
            <a:pPr marL="365760" indent="-274320">
              <a:lnSpc>
                <a:spcPct val="90000"/>
              </a:lnSpc>
              <a:spcBef>
                <a:spcPts val="0"/>
              </a:spcBef>
              <a:spcAft>
                <a:spcPts val="600"/>
              </a:spcAft>
              <a:buClr>
                <a:srgbClr val="F59616"/>
              </a:buClr>
              <a:buFont typeface="Arial" panose="020B0604020202020204" pitchFamily="34" charset="0"/>
              <a:buChar char="•"/>
            </a:pPr>
            <a:r>
              <a:rPr lang="en-US" sz="3360" dirty="0">
                <a:solidFill>
                  <a:schemeClr val="tx1"/>
                </a:solidFill>
              </a:rPr>
              <a:t>Avoid activities that mechanically stress the skin (e.g., garden work, carrying heavy objects, hot hair drying)</a:t>
            </a:r>
          </a:p>
          <a:p>
            <a:pPr marL="365760" indent="-274320">
              <a:lnSpc>
                <a:spcPct val="90000"/>
              </a:lnSpc>
              <a:spcBef>
                <a:spcPts val="0"/>
              </a:spcBef>
              <a:spcAft>
                <a:spcPts val="600"/>
              </a:spcAft>
              <a:buClr>
                <a:srgbClr val="F59616"/>
              </a:buClr>
              <a:buFont typeface="Arial" panose="020B0604020202020204" pitchFamily="34" charset="0"/>
              <a:buChar char="•"/>
            </a:pPr>
            <a:endParaRPr lang="en-US" altLang="en-US" sz="3836" kern="0" dirty="0">
              <a:solidFill>
                <a:schemeClr val="tx1"/>
              </a:solidFill>
              <a:ea typeface="ＭＳ Ｐゴシック" pitchFamily="34" charset="-128"/>
            </a:endParaRPr>
          </a:p>
        </p:txBody>
      </p:sp>
    </p:spTree>
    <p:extLst>
      <p:ext uri="{BB962C8B-B14F-4D97-AF65-F5344CB8AC3E}">
        <p14:creationId xmlns:p14="http://schemas.microsoft.com/office/powerpoint/2010/main" val="1476110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0" y="44390"/>
            <a:ext cx="14630400" cy="1557529"/>
          </a:xfrm>
          <a:prstGeom prst="rect">
            <a:avLst/>
          </a:prstGeom>
          <a:no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000" b="1" dirty="0">
                <a:solidFill>
                  <a:schemeClr val="bg1"/>
                </a:solidFill>
                <a:latin typeface="+mn-lt"/>
                <a:ea typeface="Georgia"/>
                <a:cs typeface="Georgia"/>
                <a:sym typeface="Georgia"/>
              </a:rPr>
              <a:t>Multinational Association of Supportive Care in Cancer (MASCC) Rash Prevention and Treatment Guideline</a:t>
            </a:r>
          </a:p>
        </p:txBody>
      </p:sp>
      <p:sp>
        <p:nvSpPr>
          <p:cNvPr id="601" name="Shape 601"/>
          <p:cNvSpPr txBox="1"/>
          <p:nvPr/>
        </p:nvSpPr>
        <p:spPr>
          <a:xfrm>
            <a:off x="4328201" y="7879743"/>
            <a:ext cx="10304953" cy="351958"/>
          </a:xfrm>
          <a:prstGeom prst="rect">
            <a:avLst/>
          </a:prstGeom>
          <a:noFill/>
          <a:ln>
            <a:noFill/>
          </a:ln>
        </p:spPr>
        <p:txBody>
          <a:bodyPr wrap="square" lIns="146280" tIns="73120" rIns="146280" bIns="73120" anchor="ctr" anchorCtr="0">
            <a:noAutofit/>
          </a:bodyPr>
          <a:lstStyle/>
          <a:p>
            <a:pPr marL="0" marR="0" lvl="0" indent="0" algn="r" defTabSz="653110" rtl="0" eaLnBrk="1" fontAlgn="auto" latinLnBrk="0" hangingPunct="1">
              <a:lnSpc>
                <a:spcPct val="100000"/>
              </a:lnSpc>
              <a:spcBef>
                <a:spcPts val="0"/>
              </a:spcBef>
              <a:spcAft>
                <a:spcPts val="0"/>
              </a:spcAft>
              <a:buClr>
                <a:srgbClr val="000000"/>
              </a:buClr>
              <a:buSzPct val="25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Lacouture ME, et al. </a:t>
            </a:r>
            <a:r>
              <a:rPr kumimoji="0" lang="en-US" sz="1600" b="0" i="1" u="none" strike="noStrike" kern="1200" cap="none" spc="0" normalizeH="0" baseline="0" noProof="0" dirty="0">
                <a:ln>
                  <a:noFill/>
                </a:ln>
                <a:solidFill>
                  <a:srgbClr val="000000"/>
                </a:solidFill>
                <a:effectLst/>
                <a:uLnTx/>
                <a:uFillTx/>
                <a:latin typeface="Calibri"/>
                <a:ea typeface="Arial"/>
                <a:cs typeface="Arial"/>
                <a:sym typeface="Arial"/>
              </a:rPr>
              <a:t>Support Care Cancer</a:t>
            </a: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 2011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aphicFrame>
        <p:nvGraphicFramePr>
          <p:cNvPr id="602" name="Shape 602"/>
          <p:cNvGraphicFramePr/>
          <p:nvPr/>
        </p:nvGraphicFramePr>
        <p:xfrm>
          <a:off x="469127" y="1779341"/>
          <a:ext cx="13840751" cy="6018999"/>
        </p:xfrm>
        <a:graphic>
          <a:graphicData uri="http://schemas.openxmlformats.org/drawingml/2006/table">
            <a:tbl>
              <a:tblPr firstRow="1" bandRow="1">
                <a:tableStyleId>{EB344D84-9AFB-497E-A393-DC336BA19D2E}</a:tableStyleId>
              </a:tblPr>
              <a:tblGrid>
                <a:gridCol w="1173584">
                  <a:extLst>
                    <a:ext uri="{9D8B030D-6E8A-4147-A177-3AD203B41FA5}">
                      <a16:colId xmlns:a16="http://schemas.microsoft.com/office/drawing/2014/main" val="20000"/>
                    </a:ext>
                  </a:extLst>
                </a:gridCol>
                <a:gridCol w="3199633">
                  <a:extLst>
                    <a:ext uri="{9D8B030D-6E8A-4147-A177-3AD203B41FA5}">
                      <a16:colId xmlns:a16="http://schemas.microsoft.com/office/drawing/2014/main" val="20001"/>
                    </a:ext>
                  </a:extLst>
                </a:gridCol>
                <a:gridCol w="2767054">
                  <a:extLst>
                    <a:ext uri="{9D8B030D-6E8A-4147-A177-3AD203B41FA5}">
                      <a16:colId xmlns:a16="http://schemas.microsoft.com/office/drawing/2014/main" val="20002"/>
                    </a:ext>
                  </a:extLst>
                </a:gridCol>
                <a:gridCol w="1478943">
                  <a:extLst>
                    <a:ext uri="{9D8B030D-6E8A-4147-A177-3AD203B41FA5}">
                      <a16:colId xmlns:a16="http://schemas.microsoft.com/office/drawing/2014/main" val="20003"/>
                    </a:ext>
                  </a:extLst>
                </a:gridCol>
                <a:gridCol w="2164024">
                  <a:extLst>
                    <a:ext uri="{9D8B030D-6E8A-4147-A177-3AD203B41FA5}">
                      <a16:colId xmlns:a16="http://schemas.microsoft.com/office/drawing/2014/main" val="20004"/>
                    </a:ext>
                  </a:extLst>
                </a:gridCol>
                <a:gridCol w="3057513">
                  <a:extLst>
                    <a:ext uri="{9D8B030D-6E8A-4147-A177-3AD203B41FA5}">
                      <a16:colId xmlns:a16="http://schemas.microsoft.com/office/drawing/2014/main" val="20005"/>
                    </a:ext>
                  </a:extLst>
                </a:gridCol>
              </a:tblGrid>
              <a:tr h="773736">
                <a:tc>
                  <a:txBody>
                    <a:bodyPr/>
                    <a:lstStyle/>
                    <a:p>
                      <a:pPr marL="0" marR="0" lvl="0" indent="0" algn="ctr" rtl="0">
                        <a:lnSpc>
                          <a:spcPct val="90000"/>
                        </a:lnSpc>
                        <a:spcBef>
                          <a:spcPts val="0"/>
                        </a:spcBef>
                        <a:spcAft>
                          <a:spcPts val="600"/>
                        </a:spcAft>
                        <a:buClr>
                          <a:srgbClr val="000000"/>
                        </a:buClr>
                        <a:buSzPct val="25000"/>
                        <a:buFont typeface="Arial"/>
                        <a:buNone/>
                      </a:pPr>
                      <a:endParaRPr sz="20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2054"/>
                        </a:buClr>
                        <a:buSzPct val="25000"/>
                        <a:buFont typeface="Arial"/>
                        <a:buNone/>
                      </a:pPr>
                      <a:r>
                        <a:rPr lang="en-US" sz="2000" b="1" u="none" strike="noStrike" cap="none" dirty="0">
                          <a:sym typeface="Arial"/>
                        </a:rPr>
                        <a:t>Recommended</a:t>
                      </a:r>
                      <a:endParaRPr lang="en-US" sz="20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2054"/>
                        </a:buClr>
                        <a:buSzPct val="25000"/>
                        <a:buFont typeface="Arial"/>
                        <a:buNone/>
                      </a:pPr>
                      <a:r>
                        <a:rPr lang="en-US" sz="2000" b="1" u="none" strike="noStrike" cap="none" dirty="0">
                          <a:sym typeface="Arial"/>
                        </a:rPr>
                        <a:t>Not Recommended</a:t>
                      </a:r>
                      <a:endParaRPr lang="en-US" sz="20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2054"/>
                        </a:buClr>
                        <a:buSzPct val="25000"/>
                        <a:buFont typeface="Arial"/>
                        <a:buNone/>
                      </a:pPr>
                      <a:r>
                        <a:rPr lang="en-US" sz="2000" b="1" u="none" strike="noStrike" cap="none" dirty="0">
                          <a:sym typeface="Arial"/>
                        </a:rPr>
                        <a:t>Level of Evidence</a:t>
                      </a:r>
                      <a:endParaRPr lang="en-US" sz="20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2054"/>
                        </a:buClr>
                        <a:buSzPct val="25000"/>
                        <a:buFont typeface="Arial"/>
                        <a:buNone/>
                      </a:pPr>
                      <a:r>
                        <a:rPr lang="en-US" sz="2000" b="1" u="none" strike="noStrike" cap="none" dirty="0">
                          <a:sym typeface="Arial"/>
                        </a:rPr>
                        <a:t>Recommendation Grades</a:t>
                      </a:r>
                      <a:endParaRPr lang="en-US" sz="2000" b="1" i="0" u="none" strike="noStrike" cap="none" dirty="0">
                        <a:solidFill>
                          <a:srgbClr val="002054"/>
                        </a:solidFill>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2054"/>
                        </a:buClr>
                        <a:buSzPct val="25000"/>
                        <a:buFont typeface="Arial"/>
                        <a:buNone/>
                      </a:pPr>
                      <a:r>
                        <a:rPr lang="en-US" sz="2000" b="1" u="none" strike="noStrike" cap="none" dirty="0">
                          <a:sym typeface="Arial"/>
                        </a:rPr>
                        <a:t>Comments</a:t>
                      </a:r>
                      <a:endParaRPr lang="en-US" sz="2000" b="1" i="0" u="none" strike="noStrike" cap="none" dirty="0">
                        <a:solidFill>
                          <a:srgbClr val="002054"/>
                        </a:solidFill>
                        <a:latin typeface="+mn-lt"/>
                        <a:ea typeface="Arial"/>
                        <a:cs typeface="Arial"/>
                        <a:sym typeface="Arial"/>
                      </a:endParaRPr>
                    </a:p>
                  </a:txBody>
                  <a:tcPr marL="146320" marR="146320" marT="54880" marB="54880" anchor="ctr"/>
                </a:tc>
                <a:extLst>
                  <a:ext uri="{0D108BD9-81ED-4DB2-BD59-A6C34878D82A}">
                    <a16:rowId xmlns:a16="http://schemas.microsoft.com/office/drawing/2014/main" val="10000"/>
                  </a:ext>
                </a:extLst>
              </a:tr>
              <a:tr h="354101">
                <a:tc gridSpan="6">
                  <a:txBody>
                    <a:bodyPr/>
                    <a:lstStyle/>
                    <a:p>
                      <a:pPr marL="0" marR="0" lvl="0" indent="0" algn="l" rtl="0">
                        <a:lnSpc>
                          <a:spcPct val="90000"/>
                        </a:lnSpc>
                        <a:spcBef>
                          <a:spcPts val="0"/>
                        </a:spcBef>
                        <a:spcAft>
                          <a:spcPts val="600"/>
                        </a:spcAft>
                        <a:buClr>
                          <a:srgbClr val="000000"/>
                        </a:buClr>
                        <a:buSzPct val="25000"/>
                        <a:buFont typeface="Arial"/>
                        <a:buNone/>
                      </a:pPr>
                      <a:r>
                        <a:rPr lang="en-US" sz="1800" b="1" u="none" strike="noStrike" cap="none" dirty="0">
                          <a:solidFill>
                            <a:schemeClr val="bg1"/>
                          </a:solidFill>
                          <a:sym typeface="Arial"/>
                        </a:rPr>
                        <a:t>Preventive</a:t>
                      </a:r>
                      <a:endParaRPr lang="en-US" sz="1800" b="1" i="0" u="none" strike="noStrike" cap="none" dirty="0">
                        <a:solidFill>
                          <a:schemeClr val="bg1"/>
                        </a:solidFill>
                        <a:latin typeface="+mn-lt"/>
                        <a:ea typeface="Arial"/>
                        <a:cs typeface="Arial"/>
                        <a:sym typeface="Arial"/>
                      </a:endParaRPr>
                    </a:p>
                  </a:txBody>
                  <a:tcPr marL="146320" marR="146320" marT="54880" marB="54880" anchor="ctr">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6191">
                <a:tc>
                  <a:txBody>
                    <a:bodyPr/>
                    <a:lstStyle/>
                    <a:p>
                      <a:pPr marL="0" marR="0" lvl="0" indent="0" algn="l" rtl="0">
                        <a:lnSpc>
                          <a:spcPct val="90000"/>
                        </a:lnSpc>
                        <a:spcBef>
                          <a:spcPts val="0"/>
                        </a:spcBef>
                        <a:spcAft>
                          <a:spcPts val="600"/>
                        </a:spcAft>
                        <a:buClr>
                          <a:srgbClr val="000000"/>
                        </a:buClr>
                        <a:buSzPct val="25000"/>
                        <a:buFont typeface="Arial"/>
                        <a:buNone/>
                      </a:pPr>
                      <a:r>
                        <a:rPr lang="en-US" sz="1700" b="1" u="none" strike="noStrike" cap="none" dirty="0">
                          <a:sym typeface="Arial"/>
                        </a:rPr>
                        <a:t>Topical</a:t>
                      </a:r>
                      <a:endParaRPr lang="en-US" sz="1700" b="1" i="0" u="none" strike="noStrike" cap="none" dirty="0">
                        <a:latin typeface="+mn-lt"/>
                        <a:ea typeface="Arial"/>
                        <a:cs typeface="Arial"/>
                        <a:sym typeface="Arial"/>
                      </a:endParaRPr>
                    </a:p>
                  </a:txBody>
                  <a:tcPr marL="146320" marR="146320" marT="54880" marB="54880" anchor="ctr"/>
                </a:tc>
                <a:tc>
                  <a:txBody>
                    <a:bodyPr/>
                    <a:lstStyle/>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Hydrocortisone 1% cream with moisturizer and sunscreen BID </a:t>
                      </a:r>
                      <a:endParaRPr lang="en-US" sz="1700" b="0" i="0" u="none" strike="noStrike" cap="none" dirty="0">
                        <a:latin typeface="+mn-lt"/>
                        <a:ea typeface="Arial"/>
                        <a:cs typeface="Arial"/>
                        <a:sym typeface="Arial"/>
                      </a:endParaRPr>
                    </a:p>
                  </a:txBody>
                  <a:tcPr marL="146320" marR="146320" marT="54880" marB="54880" anchor="ctr"/>
                </a:tc>
                <a:tc>
                  <a:txBody>
                    <a:bodyPr/>
                    <a:lstStyle/>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Pimecrolimus 1% cream</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Tazarotene 0.05% cream</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Sunscreen as single agent</a:t>
                      </a:r>
                      <a:endParaRPr lang="en-US" sz="17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II</a:t>
                      </a:r>
                      <a:r>
                        <a:rPr lang="en-US" sz="1700" u="none" strike="noStrike" cap="none" baseline="30000" dirty="0">
                          <a:sym typeface="Arial"/>
                        </a:rPr>
                        <a:t>a</a:t>
                      </a:r>
                      <a:r>
                        <a:rPr lang="en-US" sz="1700" u="none" strike="noStrike" cap="none" dirty="0">
                          <a:sym typeface="Arial"/>
                        </a:rPr>
                        <a:t>   </a:t>
                      </a:r>
                      <a:endParaRPr lang="en-US" sz="17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C</a:t>
                      </a:r>
                      <a:endParaRPr lang="en-US" sz="1700" b="0" i="0" u="none" strike="noStrike" cap="none" dirty="0">
                        <a:latin typeface="+mn-lt"/>
                        <a:ea typeface="Arial"/>
                        <a:cs typeface="Arial"/>
                        <a:sym typeface="Arial"/>
                      </a:endParaRPr>
                    </a:p>
                  </a:txBody>
                  <a:tcPr marL="146320" marR="146320" marT="54880" marB="54880" anchor="ctr"/>
                </a:tc>
                <a:tc>
                  <a:txBody>
                    <a:bodyPr/>
                    <a:lstStyle/>
                    <a:p>
                      <a:pPr>
                        <a:lnSpc>
                          <a:spcPct val="90000"/>
                        </a:lnSpc>
                        <a:spcAft>
                          <a:spcPts val="600"/>
                        </a:spcAft>
                      </a:pPr>
                      <a:endParaRPr lang="en-US" dirty="0"/>
                    </a:p>
                  </a:txBody>
                  <a:tcPr marL="146320" marR="146320" marT="54880" marB="54880" anchor="ctr"/>
                </a:tc>
                <a:extLst>
                  <a:ext uri="{0D108BD9-81ED-4DB2-BD59-A6C34878D82A}">
                    <a16:rowId xmlns:a16="http://schemas.microsoft.com/office/drawing/2014/main" val="10002"/>
                  </a:ext>
                </a:extLst>
              </a:tr>
              <a:tr h="1195755">
                <a:tc>
                  <a:txBody>
                    <a:bodyPr/>
                    <a:lstStyle/>
                    <a:p>
                      <a:pPr marL="0" marR="0" lvl="0" indent="0" algn="l" rtl="0">
                        <a:lnSpc>
                          <a:spcPct val="90000"/>
                        </a:lnSpc>
                        <a:spcBef>
                          <a:spcPts val="0"/>
                        </a:spcBef>
                        <a:spcAft>
                          <a:spcPts val="600"/>
                        </a:spcAft>
                        <a:buClr>
                          <a:srgbClr val="000000"/>
                        </a:buClr>
                        <a:buSzPct val="25000"/>
                        <a:buFont typeface="Arial"/>
                        <a:buNone/>
                      </a:pPr>
                      <a:r>
                        <a:rPr lang="en-US" sz="1700" b="1" u="none" strike="noStrike" cap="none" dirty="0">
                          <a:sym typeface="Arial"/>
                        </a:rPr>
                        <a:t>Systemic</a:t>
                      </a:r>
                      <a:endParaRPr lang="en-US" sz="1700" b="1" i="0" u="none" strike="noStrike" cap="none" dirty="0">
                        <a:latin typeface="+mn-lt"/>
                        <a:ea typeface="Arial"/>
                        <a:cs typeface="Arial"/>
                        <a:sym typeface="Arial"/>
                      </a:endParaRPr>
                    </a:p>
                  </a:txBody>
                  <a:tcPr marL="146320" marR="146320" marT="54880" marB="54880" anchor="ctr"/>
                </a:tc>
                <a:tc>
                  <a:txBody>
                    <a:bodyPr/>
                    <a:lstStyle/>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Minocycline 100 mg daily</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Doxycycline 100 mg BID</a:t>
                      </a:r>
                      <a:endParaRPr lang="en-US" sz="17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Tetracycline 550 mg BID</a:t>
                      </a:r>
                      <a:endParaRPr lang="en-US" sz="1700" b="0" i="0" u="none" strike="noStrike" cap="none" dirty="0">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II</a:t>
                      </a:r>
                      <a:r>
                        <a:rPr lang="en-US" sz="1700" u="none" strike="noStrike" cap="none" baseline="30000" dirty="0">
                          <a:sym typeface="Arial"/>
                        </a:rPr>
                        <a:t>a</a:t>
                      </a:r>
                      <a:endParaRPr lang="en-US" sz="1700" b="0" i="0" u="none" strike="noStrike" cap="none" baseline="30000" dirty="0">
                        <a:latin typeface="+mn-lt"/>
                        <a:ea typeface="Arial"/>
                        <a:cs typeface="Arial"/>
                        <a:sym typeface="Arial"/>
                      </a:endParaRPr>
                    </a:p>
                  </a:txBody>
                  <a:tcPr marL="146320" marR="146320" marT="54880" marB="54880" anchor="ct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A</a:t>
                      </a:r>
                      <a:endParaRPr lang="en-US" sz="1700" b="0" i="0" u="none" strike="noStrike" cap="none" dirty="0">
                        <a:latin typeface="+mn-lt"/>
                        <a:ea typeface="Arial"/>
                        <a:cs typeface="Arial"/>
                        <a:sym typeface="Arial"/>
                      </a:endParaRPr>
                    </a:p>
                  </a:txBody>
                  <a:tcPr marL="146320" marR="146320" marT="54880" marB="54880" anchor="ctr"/>
                </a:tc>
                <a:tc>
                  <a:txBody>
                    <a:bodyPr/>
                    <a:lstStyle/>
                    <a:p>
                      <a:pPr marL="0" marR="0" lvl="0" indent="0" algn="l" rtl="0">
                        <a:lnSpc>
                          <a:spcPct val="90000"/>
                        </a:lnSpc>
                        <a:spcBef>
                          <a:spcPts val="0"/>
                        </a:spcBef>
                        <a:spcAft>
                          <a:spcPts val="600"/>
                        </a:spcAft>
                        <a:buClr>
                          <a:srgbClr val="000000"/>
                        </a:buClr>
                        <a:buSzPct val="25000"/>
                        <a:buFont typeface="Arial"/>
                        <a:buNone/>
                      </a:pPr>
                      <a:r>
                        <a:rPr lang="en-US" sz="1700" u="none" strike="noStrike" cap="none" dirty="0">
                          <a:sym typeface="Arial"/>
                        </a:rPr>
                        <a:t>Doxycycline is preferred in patients with renal impairment. Minocycline is less photosensitizing.</a:t>
                      </a:r>
                      <a:endParaRPr lang="en-US" sz="1700" b="0" i="0" u="none" strike="noStrike" cap="none" dirty="0">
                        <a:latin typeface="+mn-lt"/>
                        <a:ea typeface="Arial"/>
                        <a:cs typeface="Arial"/>
                        <a:sym typeface="Arial"/>
                      </a:endParaRPr>
                    </a:p>
                  </a:txBody>
                  <a:tcPr marL="146320" marR="146320" marT="54880" marB="54880" anchor="ctr"/>
                </a:tc>
                <a:extLst>
                  <a:ext uri="{0D108BD9-81ED-4DB2-BD59-A6C34878D82A}">
                    <a16:rowId xmlns:a16="http://schemas.microsoft.com/office/drawing/2014/main" val="10003"/>
                  </a:ext>
                </a:extLst>
              </a:tr>
              <a:tr h="354101">
                <a:tc gridSpan="6">
                  <a:txBody>
                    <a:bodyPr/>
                    <a:lstStyle/>
                    <a:p>
                      <a:pPr marL="0" marR="0" lvl="0" indent="0" algn="l" rtl="0">
                        <a:lnSpc>
                          <a:spcPct val="90000"/>
                        </a:lnSpc>
                        <a:spcBef>
                          <a:spcPts val="0"/>
                        </a:spcBef>
                        <a:spcAft>
                          <a:spcPts val="600"/>
                        </a:spcAft>
                        <a:buClr>
                          <a:srgbClr val="000000"/>
                        </a:buClr>
                        <a:buSzPct val="25000"/>
                        <a:buFont typeface="Arial"/>
                        <a:buNone/>
                      </a:pPr>
                      <a:r>
                        <a:rPr lang="en-US" sz="1800" b="1" u="none" strike="noStrike" cap="none" dirty="0">
                          <a:solidFill>
                            <a:schemeClr val="bg1"/>
                          </a:solidFill>
                          <a:sym typeface="Arial"/>
                        </a:rPr>
                        <a:t>Treatment</a:t>
                      </a:r>
                      <a:endParaRPr lang="en-US" sz="1800" b="1" i="0" u="none" strike="noStrike" cap="none" dirty="0">
                        <a:solidFill>
                          <a:schemeClr val="bg1"/>
                        </a:solidFill>
                        <a:latin typeface="+mn-lt"/>
                        <a:ea typeface="Arial"/>
                        <a:cs typeface="Arial"/>
                        <a:sym typeface="Arial"/>
                      </a:endParaRPr>
                    </a:p>
                  </a:txBody>
                  <a:tcPr marL="146320" marR="146320" marT="54880" marB="54880" anchor="ctr">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179688">
                <a:tc>
                  <a:txBody>
                    <a:bodyPr/>
                    <a:lstStyle/>
                    <a:p>
                      <a:pPr marL="0" marR="0" lvl="0" indent="0" algn="l" rtl="0">
                        <a:lnSpc>
                          <a:spcPct val="90000"/>
                        </a:lnSpc>
                        <a:spcBef>
                          <a:spcPts val="0"/>
                        </a:spcBef>
                        <a:spcAft>
                          <a:spcPts val="600"/>
                        </a:spcAft>
                        <a:buClr>
                          <a:srgbClr val="000000"/>
                        </a:buClr>
                        <a:buSzPct val="25000"/>
                        <a:buFont typeface="Arial"/>
                        <a:buNone/>
                      </a:pPr>
                      <a:r>
                        <a:rPr lang="en-US" sz="1700" b="1" u="none" strike="noStrike" cap="none" dirty="0">
                          <a:sym typeface="Arial"/>
                        </a:rPr>
                        <a:t>Topical</a:t>
                      </a:r>
                      <a:endParaRPr lang="en-US" sz="1700" b="1" i="0" u="none" strike="noStrike" cap="none" dirty="0">
                        <a:latin typeface="+mn-lt"/>
                        <a:ea typeface="Arial"/>
                        <a:cs typeface="Arial"/>
                        <a:sym typeface="Arial"/>
                      </a:endParaRPr>
                    </a:p>
                  </a:txBody>
                  <a:tcPr marL="146320" marR="146320" marT="54880" marB="54880" anchor="ctr">
                    <a:noFill/>
                  </a:tcPr>
                </a:tc>
                <a:tc>
                  <a:txBody>
                    <a:bodyPr/>
                    <a:lstStyle/>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Alclometasone 0.05% cream</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Fluocinonide 0.05% cream BID</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Clindamycin 1%</a:t>
                      </a:r>
                      <a:endParaRPr lang="en-US" sz="1700" b="0" i="0" u="none" strike="noStrike" cap="none" dirty="0">
                        <a:latin typeface="+mn-lt"/>
                        <a:ea typeface="Arial"/>
                        <a:cs typeface="Arial"/>
                        <a:sym typeface="Arial"/>
                      </a:endParaRPr>
                    </a:p>
                  </a:txBody>
                  <a:tcPr marL="146320" marR="146320" marT="54880" marB="54880" anchor="ctr">
                    <a:no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Vitamin K1 cream</a:t>
                      </a:r>
                      <a:endParaRPr lang="en-US" sz="1700" b="0" i="0" u="none" strike="noStrike" cap="none" dirty="0">
                        <a:latin typeface="+mn-lt"/>
                        <a:ea typeface="Arial"/>
                        <a:cs typeface="Arial"/>
                        <a:sym typeface="Arial"/>
                      </a:endParaRPr>
                    </a:p>
                  </a:txBody>
                  <a:tcPr marL="146320" marR="146320" marT="54880" marB="54880" anchor="ctr">
                    <a:no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IV</a:t>
                      </a:r>
                      <a:r>
                        <a:rPr lang="en-US" sz="1700" u="none" strike="noStrike" cap="none" baseline="30000" dirty="0">
                          <a:sym typeface="Arial"/>
                        </a:rPr>
                        <a:t>a</a:t>
                      </a:r>
                      <a:endParaRPr lang="en-US" sz="1700" b="0" i="0" u="none" strike="noStrike" cap="none" baseline="30000" dirty="0">
                        <a:latin typeface="+mn-lt"/>
                        <a:ea typeface="Arial"/>
                        <a:cs typeface="Arial"/>
                        <a:sym typeface="Arial"/>
                      </a:endParaRPr>
                    </a:p>
                  </a:txBody>
                  <a:tcPr marL="146320" marR="146320" marT="54880" marB="54880" anchor="ctr">
                    <a:no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C</a:t>
                      </a:r>
                      <a:endParaRPr lang="en-US" sz="1700" b="0" i="0" u="none" strike="noStrike" cap="none" dirty="0">
                        <a:latin typeface="+mn-lt"/>
                        <a:ea typeface="Arial"/>
                        <a:cs typeface="Arial"/>
                        <a:sym typeface="Arial"/>
                      </a:endParaRPr>
                    </a:p>
                  </a:txBody>
                  <a:tcPr marL="146320" marR="146320" marT="54880" marB="54880" anchor="ctr">
                    <a:noFill/>
                  </a:tcPr>
                </a:tc>
                <a:tc>
                  <a:txBody>
                    <a:bodyPr/>
                    <a:lstStyle/>
                    <a:p>
                      <a:pPr marL="0" marR="0" lvl="0" indent="0" algn="l" rtl="0">
                        <a:lnSpc>
                          <a:spcPct val="90000"/>
                        </a:lnSpc>
                        <a:spcBef>
                          <a:spcPts val="0"/>
                        </a:spcBef>
                        <a:spcAft>
                          <a:spcPts val="600"/>
                        </a:spcAft>
                        <a:buClr>
                          <a:srgbClr val="000000"/>
                        </a:buClr>
                        <a:buSzPct val="25000"/>
                        <a:buFont typeface="Arial"/>
                        <a:buNone/>
                      </a:pPr>
                      <a:r>
                        <a:rPr lang="en-US" sz="1700" u="none" strike="noStrike" cap="none" dirty="0">
                          <a:sym typeface="Arial"/>
                        </a:rPr>
                        <a:t>Fluocinonide 0.05% cream BID should not be used on the face for more than 2 weeks at a time.</a:t>
                      </a:r>
                      <a:endParaRPr lang="en-US" sz="1700" b="0" i="0" u="none" strike="noStrike" cap="none" dirty="0">
                        <a:latin typeface="+mn-lt"/>
                        <a:ea typeface="Arial"/>
                        <a:cs typeface="Arial"/>
                        <a:sym typeface="Arial"/>
                      </a:endParaRPr>
                    </a:p>
                  </a:txBody>
                  <a:tcPr marL="146320" marR="146320" marT="54880" marB="54880" anchor="ctr">
                    <a:noFill/>
                  </a:tcPr>
                </a:tc>
                <a:extLst>
                  <a:ext uri="{0D108BD9-81ED-4DB2-BD59-A6C34878D82A}">
                    <a16:rowId xmlns:a16="http://schemas.microsoft.com/office/drawing/2014/main" val="10005"/>
                  </a:ext>
                </a:extLst>
              </a:tr>
              <a:tr h="1192696">
                <a:tc>
                  <a:txBody>
                    <a:bodyPr/>
                    <a:lstStyle/>
                    <a:p>
                      <a:pPr marL="0" marR="0" lvl="0" indent="0" algn="l" rtl="0">
                        <a:lnSpc>
                          <a:spcPct val="90000"/>
                        </a:lnSpc>
                        <a:spcBef>
                          <a:spcPts val="0"/>
                        </a:spcBef>
                        <a:spcAft>
                          <a:spcPts val="600"/>
                        </a:spcAft>
                        <a:buClr>
                          <a:srgbClr val="000000"/>
                        </a:buClr>
                        <a:buSzPct val="25000"/>
                        <a:buFont typeface="Arial"/>
                        <a:buNone/>
                      </a:pPr>
                      <a:r>
                        <a:rPr lang="en-US" sz="1700" b="1" u="none" strike="noStrike" cap="none" dirty="0">
                          <a:sym typeface="Arial"/>
                        </a:rPr>
                        <a:t>Systemic</a:t>
                      </a:r>
                      <a:endParaRPr lang="en-US" sz="1700" b="1" i="0" u="none" strike="noStrike" cap="none" dirty="0">
                        <a:latin typeface="+mn-lt"/>
                        <a:ea typeface="Arial"/>
                        <a:cs typeface="Arial"/>
                        <a:sym typeface="Arial"/>
                      </a:endParaRPr>
                    </a:p>
                  </a:txBody>
                  <a:tcPr marL="146320" marR="146320" marT="54880" marB="54880" anchor="ctr">
                    <a:solidFill>
                      <a:srgbClr val="E7E7E7"/>
                    </a:solidFill>
                  </a:tcPr>
                </a:tc>
                <a:tc>
                  <a:txBody>
                    <a:bodyPr/>
                    <a:lstStyle/>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Doxycycline 100 mg BID</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Minocycline 100 mg daily</a:t>
                      </a:r>
                    </a:p>
                    <a:p>
                      <a:pPr marL="182880" marR="0" lvl="0" indent="-182880" algn="l" rtl="0">
                        <a:lnSpc>
                          <a:spcPct val="90000"/>
                        </a:lnSpc>
                        <a:spcBef>
                          <a:spcPts val="0"/>
                        </a:spcBef>
                        <a:spcAft>
                          <a:spcPts val="600"/>
                        </a:spcAft>
                        <a:buClr>
                          <a:srgbClr val="F59616"/>
                        </a:buClr>
                        <a:buSzPct val="100000"/>
                        <a:buFont typeface="Arial" panose="020B0604020202020204" pitchFamily="34" charset="0"/>
                        <a:buChar char="•"/>
                      </a:pPr>
                      <a:r>
                        <a:rPr lang="en-US" sz="1700" u="none" strike="noStrike" cap="none" dirty="0">
                          <a:sym typeface="Arial"/>
                        </a:rPr>
                        <a:t>Isotretinoin at low doses</a:t>
                      </a:r>
                      <a:r>
                        <a:rPr lang="en-US" sz="1700" u="none" strike="noStrike" cap="none" baseline="0" dirty="0">
                          <a:sym typeface="Arial"/>
                        </a:rPr>
                        <a:t>     </a:t>
                      </a:r>
                      <a:r>
                        <a:rPr lang="en-US" sz="1700" u="none" strike="noStrike" cap="none" dirty="0">
                          <a:sym typeface="Arial"/>
                        </a:rPr>
                        <a:t>(20–30 mg/d)</a:t>
                      </a:r>
                      <a:endParaRPr lang="en-US" sz="1700" b="0" i="0" u="none" strike="noStrike" cap="none" dirty="0">
                        <a:latin typeface="+mn-lt"/>
                        <a:ea typeface="Arial"/>
                        <a:cs typeface="Arial"/>
                        <a:sym typeface="Arial"/>
                      </a:endParaRPr>
                    </a:p>
                  </a:txBody>
                  <a:tcPr marL="146320" marR="146320" marT="54880" marB="54880" anchor="ctr">
                    <a:solidFill>
                      <a:srgbClr val="E7E7E7"/>
                    </a:solid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Acitretin</a:t>
                      </a:r>
                      <a:endParaRPr lang="en-US" sz="1700" b="0" i="0" u="none" strike="noStrike" cap="none" dirty="0">
                        <a:latin typeface="+mn-lt"/>
                        <a:ea typeface="Arial"/>
                        <a:cs typeface="Arial"/>
                        <a:sym typeface="Arial"/>
                      </a:endParaRPr>
                    </a:p>
                  </a:txBody>
                  <a:tcPr marL="146320" marR="146320" marT="54880" marB="54880" anchor="ctr">
                    <a:solidFill>
                      <a:srgbClr val="E7E7E7"/>
                    </a:solid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IV</a:t>
                      </a:r>
                      <a:r>
                        <a:rPr lang="en-US" sz="1700" u="none" strike="noStrike" cap="none" baseline="30000" dirty="0">
                          <a:sym typeface="Arial"/>
                        </a:rPr>
                        <a:t>a</a:t>
                      </a:r>
                      <a:endParaRPr lang="en-US" sz="1700" b="0" i="0" u="none" strike="noStrike" cap="none" baseline="30000" dirty="0">
                        <a:latin typeface="+mn-lt"/>
                        <a:ea typeface="Arial"/>
                        <a:cs typeface="Arial"/>
                        <a:sym typeface="Arial"/>
                      </a:endParaRPr>
                    </a:p>
                  </a:txBody>
                  <a:tcPr marL="146320" marR="146320" marT="54880" marB="54880" anchor="ctr">
                    <a:solidFill>
                      <a:srgbClr val="E7E7E7"/>
                    </a:solidFill>
                  </a:tcPr>
                </a:tc>
                <a:tc>
                  <a:txBody>
                    <a:bodyPr/>
                    <a:lstStyle/>
                    <a:p>
                      <a:pPr marL="0" marR="0" lvl="0" indent="0" algn="ctr" rtl="0">
                        <a:lnSpc>
                          <a:spcPct val="90000"/>
                        </a:lnSpc>
                        <a:spcBef>
                          <a:spcPts val="0"/>
                        </a:spcBef>
                        <a:spcAft>
                          <a:spcPts val="600"/>
                        </a:spcAft>
                        <a:buClr>
                          <a:srgbClr val="000000"/>
                        </a:buClr>
                        <a:buSzPct val="25000"/>
                        <a:buFont typeface="Arial"/>
                        <a:buNone/>
                      </a:pPr>
                      <a:r>
                        <a:rPr lang="en-US" sz="1700" u="none" strike="noStrike" cap="none" dirty="0">
                          <a:sym typeface="Arial"/>
                        </a:rPr>
                        <a:t>C</a:t>
                      </a:r>
                      <a:endParaRPr lang="en-US" sz="1700" b="0" i="0" u="none" strike="noStrike" cap="none" dirty="0">
                        <a:latin typeface="+mn-lt"/>
                        <a:ea typeface="Arial"/>
                        <a:cs typeface="Arial"/>
                        <a:sym typeface="Arial"/>
                      </a:endParaRPr>
                    </a:p>
                  </a:txBody>
                  <a:tcPr marL="146320" marR="146320" marT="54880" marB="54880" anchor="ctr">
                    <a:solidFill>
                      <a:srgbClr val="E7E7E7"/>
                    </a:solidFill>
                  </a:tcPr>
                </a:tc>
                <a:tc>
                  <a:txBody>
                    <a:bodyPr/>
                    <a:lstStyle/>
                    <a:p>
                      <a:pPr marL="0" marR="0" lvl="0" indent="0" algn="l" rtl="0">
                        <a:lnSpc>
                          <a:spcPct val="90000"/>
                        </a:lnSpc>
                        <a:spcBef>
                          <a:spcPts val="0"/>
                        </a:spcBef>
                        <a:spcAft>
                          <a:spcPts val="600"/>
                        </a:spcAft>
                        <a:buClr>
                          <a:srgbClr val="000000"/>
                        </a:buClr>
                        <a:buSzPct val="25000"/>
                        <a:buFont typeface="Arial"/>
                        <a:buNone/>
                      </a:pPr>
                      <a:r>
                        <a:rPr lang="en-US" sz="1700" u="none" strike="noStrike" cap="none" dirty="0">
                          <a:sym typeface="Arial"/>
                        </a:rPr>
                        <a:t>Isotretinoin is photosensitizing and can cause xerosis. Monitor lipids and liver enzymes with retinoids.</a:t>
                      </a:r>
                      <a:endParaRPr lang="en-US" sz="1700" b="0" i="0" u="none" strike="noStrike" cap="none" dirty="0">
                        <a:latin typeface="+mn-lt"/>
                        <a:ea typeface="Arial"/>
                        <a:cs typeface="Arial"/>
                        <a:sym typeface="Arial"/>
                      </a:endParaRPr>
                    </a:p>
                  </a:txBody>
                  <a:tcPr marL="146320" marR="146320" marT="54880" marB="54880" anchor="ctr">
                    <a:solidFill>
                      <a:srgbClr val="E7E7E7"/>
                    </a:solidFill>
                  </a:tcPr>
                </a:tc>
                <a:extLst>
                  <a:ext uri="{0D108BD9-81ED-4DB2-BD59-A6C34878D82A}">
                    <a16:rowId xmlns:a16="http://schemas.microsoft.com/office/drawing/2014/main" val="10006"/>
                  </a:ext>
                </a:extLst>
              </a:tr>
            </a:tbl>
          </a:graphicData>
        </a:graphic>
      </p:graphicFrame>
      <p:sp>
        <p:nvSpPr>
          <p:cNvPr id="5" name="Shape 601">
            <a:extLst>
              <a:ext uri="{FF2B5EF4-FFF2-40B4-BE49-F238E27FC236}">
                <a16:creationId xmlns:a16="http://schemas.microsoft.com/office/drawing/2014/main" id="{CBCDFA9D-8FBD-4BFC-93B1-7E59B0B30BF2}"/>
              </a:ext>
            </a:extLst>
          </p:cNvPr>
          <p:cNvSpPr txBox="1"/>
          <p:nvPr/>
        </p:nvSpPr>
        <p:spPr>
          <a:xfrm>
            <a:off x="365801" y="7856164"/>
            <a:ext cx="1412199" cy="351958"/>
          </a:xfrm>
          <a:prstGeom prst="rect">
            <a:avLst/>
          </a:prstGeom>
          <a:noFill/>
          <a:ln>
            <a:noFill/>
          </a:ln>
        </p:spPr>
        <p:txBody>
          <a:bodyPr wrap="square" lIns="146280" tIns="73120" rIns="146280" bIns="73120" anchor="ctr" anchorCtr="0">
            <a:noAutofit/>
          </a:bodyPr>
          <a:lstStyle/>
          <a:p>
            <a:pPr marL="0" marR="0" lvl="0" indent="0" algn="l" defTabSz="653110" rtl="0" eaLnBrk="1" fontAlgn="auto" latinLnBrk="0" hangingPunct="1">
              <a:lnSpc>
                <a:spcPct val="100000"/>
              </a:lnSpc>
              <a:spcBef>
                <a:spcPts val="0"/>
              </a:spcBef>
              <a:spcAft>
                <a:spcPts val="0"/>
              </a:spcAft>
              <a:buClr>
                <a:srgbClr val="000000"/>
              </a:buClr>
              <a:buSzPct val="25000"/>
              <a:buFontTx/>
              <a:buNone/>
              <a:tabLst/>
              <a:defRPr/>
            </a:pPr>
            <a:r>
              <a:rPr kumimoji="0" lang="en-US" sz="1400" b="0" i="0" u="none" strike="noStrike" kern="1200" cap="none" spc="0" normalizeH="0" baseline="30000" noProof="0" dirty="0">
                <a:ln>
                  <a:noFill/>
                </a:ln>
                <a:solidFill>
                  <a:srgbClr val="000000"/>
                </a:solidFill>
                <a:effectLst/>
                <a:uLnTx/>
                <a:uFillTx/>
                <a:latin typeface="Calibri"/>
                <a:ea typeface="Arial"/>
                <a:cs typeface="Arial"/>
                <a:sym typeface="Arial"/>
              </a:rPr>
              <a:t>a</a:t>
            </a:r>
            <a:r>
              <a:rPr kumimoji="0" lang="en-US" sz="1400" b="0" i="0" u="none" strike="noStrike" kern="1200" cap="none" spc="0" normalizeH="0" baseline="0" noProof="0" dirty="0">
                <a:ln>
                  <a:noFill/>
                </a:ln>
                <a:solidFill>
                  <a:srgbClr val="000000"/>
                </a:solidFill>
                <a:effectLst/>
                <a:uLnTx/>
                <a:uFillTx/>
                <a:latin typeface="Calibri"/>
                <a:ea typeface="Arial"/>
                <a:cs typeface="Arial"/>
                <a:sym typeface="Arial"/>
              </a:rPr>
              <a:t>EGFRI study</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795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52A2-3B4B-4B40-95CB-0F46C47E0931}"/>
              </a:ext>
            </a:extLst>
          </p:cNvPr>
          <p:cNvSpPr>
            <a:spLocks noGrp="1"/>
          </p:cNvSpPr>
          <p:nvPr>
            <p:ph type="title"/>
          </p:nvPr>
        </p:nvSpPr>
        <p:spPr>
          <a:xfrm>
            <a:off x="0" y="49428"/>
            <a:ext cx="14630400" cy="1557726"/>
          </a:xfrm>
        </p:spPr>
        <p:txBody>
          <a:bodyPr>
            <a:normAutofit/>
          </a:bodyPr>
          <a:lstStyle/>
          <a:p>
            <a:r>
              <a:rPr lang="en-US" sz="4800" b="1" dirty="0">
                <a:solidFill>
                  <a:schemeClr val="bg1"/>
                </a:solidFill>
              </a:rPr>
              <a:t>Mild to Moderate EGFR TKI Rash</a:t>
            </a:r>
          </a:p>
        </p:txBody>
      </p:sp>
      <p:sp>
        <p:nvSpPr>
          <p:cNvPr id="12" name="Rectangle 11">
            <a:extLst>
              <a:ext uri="{FF2B5EF4-FFF2-40B4-BE49-F238E27FC236}">
                <a16:creationId xmlns:a16="http://schemas.microsoft.com/office/drawing/2014/main" id="{2AA8E327-BF40-4162-A19A-C0C1AA64E506}"/>
              </a:ext>
            </a:extLst>
          </p:cNvPr>
          <p:cNvSpPr/>
          <p:nvPr/>
        </p:nvSpPr>
        <p:spPr>
          <a:xfrm>
            <a:off x="701077" y="2143008"/>
            <a:ext cx="8739653" cy="2450414"/>
          </a:xfrm>
          <a:prstGeom prst="rect">
            <a:avLst/>
          </a:prstGeom>
        </p:spPr>
        <p:txBody>
          <a:bodyPr wrap="square">
            <a:spAutoFit/>
          </a:bodyPr>
          <a:lstStyle/>
          <a:p>
            <a:pPr marL="365760" indent="-274320">
              <a:lnSpc>
                <a:spcPct val="90000"/>
              </a:lnSpc>
              <a:spcAft>
                <a:spcPts val="600"/>
              </a:spcAft>
              <a:buClr>
                <a:srgbClr val="F59616"/>
              </a:buClr>
              <a:buFont typeface="Arial" panose="020B0604020202020204" pitchFamily="34" charset="0"/>
              <a:buChar char="•"/>
            </a:pPr>
            <a:r>
              <a:rPr lang="en-US" sz="3840" dirty="0"/>
              <a:t>Grade 1 rash on chin and cheeks</a:t>
            </a:r>
          </a:p>
          <a:p>
            <a:pPr marL="365760" indent="-274320">
              <a:lnSpc>
                <a:spcPct val="90000"/>
              </a:lnSpc>
              <a:spcAft>
                <a:spcPts val="600"/>
              </a:spcAft>
              <a:buClr>
                <a:srgbClr val="F59616"/>
              </a:buClr>
              <a:buFont typeface="Arial" panose="020B0604020202020204" pitchFamily="34" charset="0"/>
              <a:buChar char="•"/>
            </a:pPr>
            <a:r>
              <a:rPr lang="en-US" sz="3840" dirty="0"/>
              <a:t>Continue TKI</a:t>
            </a:r>
          </a:p>
          <a:p>
            <a:pPr marL="365760" indent="-274320">
              <a:lnSpc>
                <a:spcPct val="90000"/>
              </a:lnSpc>
              <a:spcAft>
                <a:spcPts val="600"/>
              </a:spcAft>
              <a:buClr>
                <a:srgbClr val="F59616"/>
              </a:buClr>
              <a:buFont typeface="Arial" panose="020B0604020202020204" pitchFamily="34" charset="0"/>
              <a:buChar char="•"/>
            </a:pPr>
            <a:r>
              <a:rPr lang="en-US" sz="3840" dirty="0"/>
              <a:t>Prescribe topical clindamycin gel 1%</a:t>
            </a:r>
          </a:p>
          <a:p>
            <a:pPr marL="365760" indent="-274320">
              <a:lnSpc>
                <a:spcPct val="90000"/>
              </a:lnSpc>
              <a:spcAft>
                <a:spcPts val="600"/>
              </a:spcAft>
              <a:buClr>
                <a:srgbClr val="F59616"/>
              </a:buClr>
              <a:buFont typeface="Arial" panose="020B0604020202020204" pitchFamily="34" charset="0"/>
              <a:buChar char="•"/>
            </a:pPr>
            <a:r>
              <a:rPr lang="en-US" sz="3840" dirty="0"/>
              <a:t>Encourage to moisturize</a:t>
            </a:r>
          </a:p>
        </p:txBody>
      </p:sp>
      <p:pic>
        <p:nvPicPr>
          <p:cNvPr id="10" name="Content Placeholder 7">
            <a:extLst>
              <a:ext uri="{FF2B5EF4-FFF2-40B4-BE49-F238E27FC236}">
                <a16:creationId xmlns:a16="http://schemas.microsoft.com/office/drawing/2014/main" id="{D1DD5A67-52D0-4C46-BDD8-FC019BA099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28789" y="4857638"/>
            <a:ext cx="3657600" cy="2743200"/>
          </a:xfrm>
          <a:prstGeom prst="rect">
            <a:avLst/>
          </a:prstGeom>
          <a:ln>
            <a:noFill/>
          </a:ln>
          <a:effectLst>
            <a:outerShdw blurRad="292100" dist="139700" dir="2700000" algn="tl" rotWithShape="0">
              <a:srgbClr val="333333">
                <a:alpha val="65000"/>
              </a:srgbClr>
            </a:outerShdw>
          </a:effectLst>
        </p:spPr>
      </p:pic>
      <p:pic>
        <p:nvPicPr>
          <p:cNvPr id="11" name="Content Placeholder 5">
            <a:extLst>
              <a:ext uri="{FF2B5EF4-FFF2-40B4-BE49-F238E27FC236}">
                <a16:creationId xmlns:a16="http://schemas.microsoft.com/office/drawing/2014/main" id="{4A56E46C-F921-4904-8647-B20536A03D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2672" y="1804953"/>
            <a:ext cx="3280586" cy="3950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2627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0793CF4-2FAF-4CAB-A9C5-6E7F3A1B7FCF}"/>
              </a:ext>
            </a:extLst>
          </p:cNvPr>
          <p:cNvGrpSpPr/>
          <p:nvPr/>
        </p:nvGrpSpPr>
        <p:grpSpPr>
          <a:xfrm>
            <a:off x="8351157" y="2131093"/>
            <a:ext cx="5570999" cy="5145873"/>
            <a:chOff x="8351157" y="2131093"/>
            <a:chExt cx="5570999" cy="5145873"/>
          </a:xfrm>
        </p:grpSpPr>
        <p:pic>
          <p:nvPicPr>
            <p:cNvPr id="10" name="Picture 2" descr="C:\Users\Beth Sandy\Documents\toxicity talk for PENN CME program\DB tarceva rash after held 7 d.jpg">
              <a:extLst>
                <a:ext uri="{FF2B5EF4-FFF2-40B4-BE49-F238E27FC236}">
                  <a16:creationId xmlns:a16="http://schemas.microsoft.com/office/drawing/2014/main" id="{8DACFE53-A8D5-4E5F-BFEE-D586876A3F1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51157" y="2131093"/>
              <a:ext cx="5570999" cy="514587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0096341-10A8-4906-8744-C0390C3E2B1F}"/>
                </a:ext>
              </a:extLst>
            </p:cNvPr>
            <p:cNvSpPr/>
            <p:nvPr/>
          </p:nvSpPr>
          <p:spPr>
            <a:xfrm>
              <a:off x="9783344" y="3905128"/>
              <a:ext cx="3107868" cy="653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8" dirty="0"/>
            </a:p>
          </p:txBody>
        </p:sp>
      </p:grpSp>
      <p:grpSp>
        <p:nvGrpSpPr>
          <p:cNvPr id="12" name="Group 11">
            <a:extLst>
              <a:ext uri="{FF2B5EF4-FFF2-40B4-BE49-F238E27FC236}">
                <a16:creationId xmlns:a16="http://schemas.microsoft.com/office/drawing/2014/main" id="{FB98E85B-C4C3-4C28-8A21-FEF6C1F1EF12}"/>
              </a:ext>
            </a:extLst>
          </p:cNvPr>
          <p:cNvGrpSpPr/>
          <p:nvPr/>
        </p:nvGrpSpPr>
        <p:grpSpPr>
          <a:xfrm>
            <a:off x="485726" y="2131093"/>
            <a:ext cx="5416708" cy="5145873"/>
            <a:chOff x="485726" y="2131093"/>
            <a:chExt cx="5416708" cy="5145873"/>
          </a:xfrm>
        </p:grpSpPr>
        <p:pic>
          <p:nvPicPr>
            <p:cNvPr id="11" name="Picture 2" descr="C:\Users\Beth Sandy\Documents\toxicity talk for PENN CME program\DB tarceva rash after 2 weeks on drug.JPG">
              <a:extLst>
                <a:ext uri="{FF2B5EF4-FFF2-40B4-BE49-F238E27FC236}">
                  <a16:creationId xmlns:a16="http://schemas.microsoft.com/office/drawing/2014/main" id="{BFFDF1D8-D799-4F21-9867-1CEAB954BFA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5726" y="2131093"/>
              <a:ext cx="5416708" cy="514587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D4078B71-CB9B-46C2-BCC6-A310C929AAF5}"/>
                </a:ext>
              </a:extLst>
            </p:cNvPr>
            <p:cNvSpPr/>
            <p:nvPr/>
          </p:nvSpPr>
          <p:spPr>
            <a:xfrm>
              <a:off x="2085205" y="3905128"/>
              <a:ext cx="2877655" cy="5833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8" dirty="0"/>
            </a:p>
          </p:txBody>
        </p:sp>
      </p:grpSp>
      <p:sp>
        <p:nvSpPr>
          <p:cNvPr id="6" name="Title 5">
            <a:extLst>
              <a:ext uri="{FF2B5EF4-FFF2-40B4-BE49-F238E27FC236}">
                <a16:creationId xmlns:a16="http://schemas.microsoft.com/office/drawing/2014/main" id="{DBAEE24A-D99C-4BEE-8D82-86C3739CAEE3}"/>
              </a:ext>
            </a:extLst>
          </p:cNvPr>
          <p:cNvSpPr>
            <a:spLocks noGrp="1"/>
          </p:cNvSpPr>
          <p:nvPr>
            <p:ph type="title"/>
          </p:nvPr>
        </p:nvSpPr>
        <p:spPr>
          <a:xfrm>
            <a:off x="0" y="49428"/>
            <a:ext cx="14630400" cy="1566693"/>
          </a:xfrm>
        </p:spPr>
        <p:txBody>
          <a:bodyPr>
            <a:normAutofit/>
          </a:bodyPr>
          <a:lstStyle/>
          <a:p>
            <a:r>
              <a:rPr lang="en-US" sz="4800" b="1" dirty="0">
                <a:solidFill>
                  <a:schemeClr val="bg1"/>
                </a:solidFill>
              </a:rPr>
              <a:t>EGFR TKI Rash Grade 3 to Grade 1 or 2</a:t>
            </a:r>
          </a:p>
        </p:txBody>
      </p:sp>
      <p:sp>
        <p:nvSpPr>
          <p:cNvPr id="7" name="Arrow: Right 6">
            <a:extLst>
              <a:ext uri="{FF2B5EF4-FFF2-40B4-BE49-F238E27FC236}">
                <a16:creationId xmlns:a16="http://schemas.microsoft.com/office/drawing/2014/main" id="{F7BD1C34-8F3D-47DB-9BF8-B7C3EB1B71A7}"/>
              </a:ext>
            </a:extLst>
          </p:cNvPr>
          <p:cNvSpPr/>
          <p:nvPr/>
        </p:nvSpPr>
        <p:spPr bwMode="auto">
          <a:xfrm>
            <a:off x="6344793" y="4316682"/>
            <a:ext cx="1564004" cy="774694"/>
          </a:xfrm>
          <a:prstGeom prst="rightArrow">
            <a:avLst/>
          </a:prstGeom>
          <a:gradFill flip="none" rotWithShape="1">
            <a:gsLst>
              <a:gs pos="0">
                <a:srgbClr val="F59616">
                  <a:shade val="30000"/>
                  <a:satMod val="115000"/>
                </a:srgbClr>
              </a:gs>
              <a:gs pos="50000">
                <a:srgbClr val="F59616">
                  <a:shade val="67500"/>
                  <a:satMod val="115000"/>
                </a:srgbClr>
              </a:gs>
              <a:gs pos="100000">
                <a:srgbClr val="F59616">
                  <a:shade val="100000"/>
                  <a:satMod val="115000"/>
                </a:srgbClr>
              </a:gs>
            </a:gsLst>
            <a:lin ang="10800000" scaled="1"/>
            <a:tileRect/>
          </a:gradFill>
          <a:ln w="9525" cap="flat" cmpd="sng" algn="ctr">
            <a:solidFill>
              <a:schemeClr val="accent6">
                <a:lumMod val="75000"/>
              </a:schemeClr>
            </a:solidFill>
            <a:prstDash val="solid"/>
            <a:round/>
            <a:headEnd type="none" w="med" len="med"/>
            <a:tailEnd type="none" w="med" len="med"/>
          </a:ln>
          <a:effectLst/>
        </p:spPr>
        <p:txBody>
          <a:bodyPr vert="horz" wrap="square" lIns="146168" tIns="73085" rIns="146168" bIns="73085" numCol="1" rtlCol="0" anchor="t" anchorCtr="0" compatLnSpc="1">
            <a:prstTxWarp prst="textNoShape">
              <a:avLst/>
            </a:prstTxWarp>
          </a:bodyPr>
          <a:lstStyle/>
          <a:p>
            <a:pPr defTabSz="1461686" eaLnBrk="0" fontAlgn="base" hangingPunct="0">
              <a:spcBef>
                <a:spcPct val="0"/>
              </a:spcBef>
              <a:spcAft>
                <a:spcPct val="0"/>
              </a:spcAft>
            </a:pPr>
            <a:endParaRPr lang="en-US" sz="3836" dirty="0">
              <a:latin typeface="Arial" pitchFamily="-72" charset="0"/>
              <a:ea typeface="ＭＳ Ｐゴシック" pitchFamily="-72" charset="-128"/>
              <a:cs typeface="ＭＳ Ｐゴシック" pitchFamily="-72" charset="-128"/>
            </a:endParaRPr>
          </a:p>
        </p:txBody>
      </p:sp>
      <p:sp>
        <p:nvSpPr>
          <p:cNvPr id="8" name="TextBox 7">
            <a:extLst>
              <a:ext uri="{FF2B5EF4-FFF2-40B4-BE49-F238E27FC236}">
                <a16:creationId xmlns:a16="http://schemas.microsoft.com/office/drawing/2014/main" id="{87334C25-3366-4B10-BB80-E9757CF456FE}"/>
              </a:ext>
            </a:extLst>
          </p:cNvPr>
          <p:cNvSpPr txBox="1"/>
          <p:nvPr/>
        </p:nvSpPr>
        <p:spPr>
          <a:xfrm>
            <a:off x="5902433" y="2984453"/>
            <a:ext cx="2466075" cy="1272849"/>
          </a:xfrm>
          <a:prstGeom prst="rect">
            <a:avLst/>
          </a:prstGeom>
          <a:noFill/>
        </p:spPr>
        <p:txBody>
          <a:bodyPr wrap="square" rtlCol="0">
            <a:spAutoFit/>
          </a:bodyPr>
          <a:lstStyle/>
          <a:p>
            <a:pPr algn="ctr"/>
            <a:r>
              <a:rPr lang="en-US" sz="2557" dirty="0"/>
              <a:t>Treated with oral </a:t>
            </a:r>
          </a:p>
          <a:p>
            <a:pPr algn="ctr"/>
            <a:r>
              <a:rPr lang="en-US" sz="2557" dirty="0"/>
              <a:t>doxycycline and </a:t>
            </a:r>
          </a:p>
          <a:p>
            <a:pPr algn="ctr"/>
            <a:r>
              <a:rPr lang="en-US" sz="2557" dirty="0"/>
              <a:t>topicals. </a:t>
            </a:r>
          </a:p>
        </p:txBody>
      </p:sp>
      <p:sp>
        <p:nvSpPr>
          <p:cNvPr id="9" name="Footer Placeholder 8">
            <a:extLst>
              <a:ext uri="{FF2B5EF4-FFF2-40B4-BE49-F238E27FC236}">
                <a16:creationId xmlns:a16="http://schemas.microsoft.com/office/drawing/2014/main" id="{326B5588-8C75-42E7-AAD2-E287B2522AAF}"/>
              </a:ext>
            </a:extLst>
          </p:cNvPr>
          <p:cNvSpPr>
            <a:spLocks noGrp="1"/>
          </p:cNvSpPr>
          <p:nvPr>
            <p:ph type="ftr" sz="quarter" idx="11"/>
          </p:nvPr>
        </p:nvSpPr>
        <p:spPr>
          <a:xfrm>
            <a:off x="5424256" y="7906871"/>
            <a:ext cx="9197181" cy="322729"/>
          </a:xfrm>
        </p:spPr>
        <p:txBody>
          <a:bodyPr/>
          <a:lstStyle/>
          <a:p>
            <a:pPr algn="r"/>
            <a:r>
              <a:rPr lang="en-US" sz="1600" dirty="0">
                <a:solidFill>
                  <a:schemeClr val="tx1"/>
                </a:solidFill>
              </a:rPr>
              <a:t>Pictures courtesy of Beth Eaby-Sandy, MSN, CRNP. Abramson Cancer Center, University of Pennsylvania.</a:t>
            </a:r>
          </a:p>
        </p:txBody>
      </p:sp>
    </p:spTree>
    <p:extLst>
      <p:ext uri="{BB962C8B-B14F-4D97-AF65-F5344CB8AC3E}">
        <p14:creationId xmlns:p14="http://schemas.microsoft.com/office/powerpoint/2010/main" val="3023946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D26D3-94DA-4E3C-AF82-FF6C4F42A225}"/>
              </a:ext>
            </a:extLst>
          </p:cNvPr>
          <p:cNvSpPr>
            <a:spLocks noGrp="1"/>
          </p:cNvSpPr>
          <p:nvPr>
            <p:ph type="title"/>
          </p:nvPr>
        </p:nvSpPr>
        <p:spPr>
          <a:xfrm>
            <a:off x="-1" y="72570"/>
            <a:ext cx="14621437" cy="1557731"/>
          </a:xfrm>
        </p:spPr>
        <p:txBody>
          <a:bodyPr>
            <a:normAutofit/>
          </a:bodyPr>
          <a:lstStyle/>
          <a:p>
            <a:r>
              <a:rPr lang="en-US" sz="4800" b="1" dirty="0">
                <a:solidFill>
                  <a:schemeClr val="bg1"/>
                </a:solidFill>
              </a:rPr>
              <a:t>Grade 3/4 EGFR Rash</a:t>
            </a:r>
          </a:p>
        </p:txBody>
      </p:sp>
      <p:sp>
        <p:nvSpPr>
          <p:cNvPr id="5" name="Content Placeholder 4">
            <a:extLst>
              <a:ext uri="{FF2B5EF4-FFF2-40B4-BE49-F238E27FC236}">
                <a16:creationId xmlns:a16="http://schemas.microsoft.com/office/drawing/2014/main" id="{D258660A-1087-4AEE-8CE7-456E42686474}"/>
              </a:ext>
            </a:extLst>
          </p:cNvPr>
          <p:cNvSpPr>
            <a:spLocks noGrp="1"/>
          </p:cNvSpPr>
          <p:nvPr>
            <p:ph sz="half" idx="1"/>
          </p:nvPr>
        </p:nvSpPr>
        <p:spPr>
          <a:xfrm>
            <a:off x="468922" y="2215494"/>
            <a:ext cx="6616065" cy="4944577"/>
          </a:xfrm>
        </p:spPr>
        <p:txBody>
          <a:bodyPr>
            <a:no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200" dirty="0"/>
              <a:t>Grade 3 rash with significant erythema</a:t>
            </a:r>
          </a:p>
          <a:p>
            <a:pPr marL="365760" indent="-274320">
              <a:lnSpc>
                <a:spcPct val="90000"/>
              </a:lnSpc>
              <a:spcBef>
                <a:spcPts val="0"/>
              </a:spcBef>
              <a:spcAft>
                <a:spcPts val="600"/>
              </a:spcAft>
              <a:buClr>
                <a:srgbClr val="F59616"/>
              </a:buClr>
              <a:buFont typeface="Arial" panose="020B0604020202020204" pitchFamily="34" charset="0"/>
              <a:buChar char="•"/>
            </a:pPr>
            <a:r>
              <a:rPr lang="en-US" sz="3200" dirty="0"/>
              <a:t>Recommendation is to hold TKI and treat with oral minocycline (if not started prophylactically) and change topical hydrocortisone cream to </a:t>
            </a:r>
            <a:r>
              <a:rPr lang="en-US" sz="3200" dirty="0">
                <a:cs typeface="Arial"/>
                <a:sym typeface="Arial"/>
              </a:rPr>
              <a:t>a</a:t>
            </a:r>
            <a:r>
              <a:rPr lang="en-US" sz="3200" dirty="0">
                <a:ea typeface="Arial"/>
                <a:cs typeface="Arial"/>
                <a:sym typeface="Arial"/>
              </a:rPr>
              <a:t>lclometasone 0.05% cream</a:t>
            </a:r>
            <a:endParaRPr lang="en-US" sz="3200" dirty="0"/>
          </a:p>
          <a:p>
            <a:pPr marL="365760" indent="-274320">
              <a:lnSpc>
                <a:spcPct val="90000"/>
              </a:lnSpc>
              <a:spcBef>
                <a:spcPts val="0"/>
              </a:spcBef>
              <a:spcAft>
                <a:spcPts val="600"/>
              </a:spcAft>
              <a:buClr>
                <a:srgbClr val="F59616"/>
              </a:buClr>
              <a:buFont typeface="Arial" panose="020B0604020202020204" pitchFamily="34" charset="0"/>
              <a:buChar char="•"/>
            </a:pPr>
            <a:r>
              <a:rPr lang="en-US" sz="3200" dirty="0"/>
              <a:t>Restart agent at decreased dose</a:t>
            </a:r>
          </a:p>
          <a:p>
            <a:pPr marL="365760" indent="-274320">
              <a:lnSpc>
                <a:spcPct val="90000"/>
              </a:lnSpc>
              <a:spcBef>
                <a:spcPts val="0"/>
              </a:spcBef>
              <a:spcAft>
                <a:spcPts val="600"/>
              </a:spcAft>
              <a:buClr>
                <a:srgbClr val="F59616"/>
              </a:buClr>
              <a:buFont typeface="Arial" panose="020B0604020202020204" pitchFamily="34" charset="0"/>
              <a:buChar char="•"/>
            </a:pPr>
            <a:r>
              <a:rPr lang="en-US" sz="3200" dirty="0"/>
              <a:t>Be sure the patient is using sunscreen</a:t>
            </a:r>
          </a:p>
          <a:p>
            <a:pPr marL="365760" indent="-274320">
              <a:lnSpc>
                <a:spcPct val="90000"/>
              </a:lnSpc>
              <a:spcBef>
                <a:spcPts val="0"/>
              </a:spcBef>
              <a:spcAft>
                <a:spcPts val="600"/>
              </a:spcAft>
              <a:buClr>
                <a:srgbClr val="F59616"/>
              </a:buClr>
              <a:buFont typeface="Arial" panose="020B0604020202020204" pitchFamily="34" charset="0"/>
              <a:buChar char="•"/>
            </a:pPr>
            <a:endParaRPr lang="en-US" dirty="0"/>
          </a:p>
        </p:txBody>
      </p:sp>
      <p:pic>
        <p:nvPicPr>
          <p:cNvPr id="6" name="Picture 2" descr="C:\Documents and Settings\eabyb\Desktop\tarceva rash.jpg">
            <a:extLst>
              <a:ext uri="{FF2B5EF4-FFF2-40B4-BE49-F238E27FC236}">
                <a16:creationId xmlns:a16="http://schemas.microsoft.com/office/drawing/2014/main" id="{F11FA87F-5DC1-405F-BDAC-0C60F36B7F7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7437008" y="2084868"/>
            <a:ext cx="6669460" cy="4751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54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180F-AD86-4C22-8AB1-94BCF298CD9F}"/>
              </a:ext>
            </a:extLst>
          </p:cNvPr>
          <p:cNvSpPr>
            <a:spLocks noGrp="1"/>
          </p:cNvSpPr>
          <p:nvPr>
            <p:ph type="title"/>
          </p:nvPr>
        </p:nvSpPr>
        <p:spPr>
          <a:xfrm>
            <a:off x="731520" y="0"/>
            <a:ext cx="13167360" cy="1557729"/>
          </a:xfrm>
        </p:spPr>
        <p:txBody>
          <a:bodyPr>
            <a:noAutofit/>
          </a:bodyPr>
          <a:lstStyle/>
          <a:p>
            <a:pPr>
              <a:lnSpc>
                <a:spcPct val="90000"/>
              </a:lnSpc>
            </a:pPr>
            <a:r>
              <a:rPr lang="en-US" sz="5400" b="1" dirty="0">
                <a:solidFill>
                  <a:schemeClr val="bg1"/>
                </a:solidFill>
              </a:rPr>
              <a:t>EGFR TKI</a:t>
            </a:r>
            <a:br>
              <a:rPr lang="en-US" sz="5400" b="1" dirty="0">
                <a:solidFill>
                  <a:schemeClr val="bg1"/>
                </a:solidFill>
              </a:rPr>
            </a:br>
            <a:r>
              <a:rPr lang="en-US" sz="4800" b="1" i="1" dirty="0">
                <a:solidFill>
                  <a:schemeClr val="bg1"/>
                </a:solidFill>
              </a:rPr>
              <a:t>Scalp Rash</a:t>
            </a:r>
          </a:p>
        </p:txBody>
      </p:sp>
      <p:sp>
        <p:nvSpPr>
          <p:cNvPr id="3" name="Content Placeholder 2">
            <a:extLst>
              <a:ext uri="{FF2B5EF4-FFF2-40B4-BE49-F238E27FC236}">
                <a16:creationId xmlns:a16="http://schemas.microsoft.com/office/drawing/2014/main" id="{9C6CE197-1B4E-4C04-89A8-FD163B9635F5}"/>
              </a:ext>
            </a:extLst>
          </p:cNvPr>
          <p:cNvSpPr>
            <a:spLocks noGrp="1"/>
          </p:cNvSpPr>
          <p:nvPr>
            <p:ph sz="half" idx="1"/>
          </p:nvPr>
        </p:nvSpPr>
        <p:spPr>
          <a:xfrm>
            <a:off x="476738" y="3571315"/>
            <a:ext cx="6747022" cy="2381249"/>
          </a:xfrm>
        </p:spPr>
        <p:txBody>
          <a:bodyPr>
            <a:norm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Systemic rash management</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Selenium-based shampoos</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Fluocinonide solution/shampoo</a:t>
            </a:r>
          </a:p>
        </p:txBody>
      </p:sp>
      <p:sp>
        <p:nvSpPr>
          <p:cNvPr id="9" name="TextBox 8">
            <a:extLst>
              <a:ext uri="{FF2B5EF4-FFF2-40B4-BE49-F238E27FC236}">
                <a16:creationId xmlns:a16="http://schemas.microsoft.com/office/drawing/2014/main" id="{9F6CAA21-D325-48E4-A469-A79D9C2F70DD}"/>
              </a:ext>
            </a:extLst>
          </p:cNvPr>
          <p:cNvSpPr txBox="1"/>
          <p:nvPr/>
        </p:nvSpPr>
        <p:spPr>
          <a:xfrm>
            <a:off x="3078686" y="7567987"/>
            <a:ext cx="4358321" cy="362856"/>
          </a:xfrm>
          <a:prstGeom prst="rect">
            <a:avLst/>
          </a:prstGeom>
          <a:noFill/>
        </p:spPr>
        <p:txBody>
          <a:bodyPr wrap="square" lIns="0" rIns="0"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758" b="0" i="0" u="none" strike="noStrike" kern="1200" cap="none" spc="0" normalizeH="0" baseline="0" noProof="0" dirty="0">
                <a:ln>
                  <a:noFill/>
                </a:ln>
                <a:solidFill>
                  <a:srgbClr val="FFFFFF"/>
                </a:solidFill>
                <a:effectLst/>
                <a:uLnTx/>
                <a:uFillTx/>
                <a:latin typeface="Calibri"/>
                <a:ea typeface="+mn-ea"/>
                <a:cs typeface="+mn-cs"/>
              </a:rPr>
              <a:t>Lacouture et al, 2011; </a:t>
            </a:r>
          </a:p>
        </p:txBody>
      </p:sp>
      <p:sp>
        <p:nvSpPr>
          <p:cNvPr id="7" name="Footer Placeholder 8">
            <a:extLst>
              <a:ext uri="{FF2B5EF4-FFF2-40B4-BE49-F238E27FC236}">
                <a16:creationId xmlns:a16="http://schemas.microsoft.com/office/drawing/2014/main" id="{326B5588-8C75-42E7-AAD2-E287B2522AAF}"/>
              </a:ext>
            </a:extLst>
          </p:cNvPr>
          <p:cNvSpPr txBox="1">
            <a:spLocks/>
          </p:cNvSpPr>
          <p:nvPr/>
        </p:nvSpPr>
        <p:spPr>
          <a:xfrm>
            <a:off x="4355432" y="7682753"/>
            <a:ext cx="10266005" cy="544383"/>
          </a:xfrm>
          <a:prstGeom prst="rect">
            <a:avLst/>
          </a:prstGeom>
        </p:spPr>
        <p:txBody>
          <a:bodyPr vert="horz" lIns="91440" tIns="45720" rIns="91440" bIns="45720" rtlCol="0" anchor="ctr"/>
          <a:lstStyle>
            <a:defPPr>
              <a:defRPr lang="en-US"/>
            </a:defPPr>
            <a:lvl1pPr marL="0" algn="ctr" defTabSz="653110" rtl="0" eaLnBrk="1" latinLnBrk="0" hangingPunct="1">
              <a:defRPr sz="1200" kern="1200">
                <a:solidFill>
                  <a:schemeClr val="tx1">
                    <a:tint val="75000"/>
                  </a:schemeClr>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marL="0" marR="0" lvl="0" indent="0" algn="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Lacouture ME,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Support Care Cancer.</a:t>
            </a:r>
            <a:r>
              <a:rPr kumimoji="0" lang="en-US" sz="1600" b="0" i="0" u="none" strike="noStrike" kern="1200" cap="none" spc="0" normalizeH="0" baseline="0" noProof="0" dirty="0">
                <a:ln>
                  <a:noFill/>
                </a:ln>
                <a:solidFill>
                  <a:prstClr val="black"/>
                </a:solidFill>
                <a:effectLst/>
                <a:uLnTx/>
                <a:uFillTx/>
                <a:latin typeface="Calibri"/>
                <a:ea typeface="+mn-ea"/>
                <a:cs typeface="+mn-cs"/>
              </a:rPr>
              <a:t> 2011; Eaby-Sandy B,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J Adv Pract Oncol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2012; </a:t>
            </a:r>
          </a:p>
          <a:p>
            <a:pPr marL="0" marR="0" lvl="0" indent="0" algn="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Picture courtesy of Beth Eaby-Sandy, MSN, CRNP. Abramson Cancer Center, University of Pennsylvania.</a:t>
            </a:r>
          </a:p>
        </p:txBody>
      </p:sp>
      <p:pic>
        <p:nvPicPr>
          <p:cNvPr id="10" name="Content Placeholder 5">
            <a:extLst>
              <a:ext uri="{FF2B5EF4-FFF2-40B4-BE49-F238E27FC236}">
                <a16:creationId xmlns:a16="http://schemas.microsoft.com/office/drawing/2014/main" id="{6430DC40-77D9-465C-A25D-7D2C0F615FDD}"/>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8064542" y="2382856"/>
            <a:ext cx="6090361" cy="4567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131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76250" y="2019094"/>
            <a:ext cx="13696950" cy="5876874"/>
          </a:xfrm>
        </p:spPr>
        <p:txBody>
          <a:bodyPr>
            <a:normAutofit fontScale="92500" lnSpcReduction="10000"/>
          </a:bodyPr>
          <a:lstStyle/>
          <a:p>
            <a:pPr marL="514350" lvl="0" indent="-514350">
              <a:spcBef>
                <a:spcPts val="0"/>
              </a:spcBef>
              <a:spcAft>
                <a:spcPts val="1200"/>
              </a:spcAft>
              <a:buFont typeface="+mj-lt"/>
              <a:buAutoNum type="arabicPeriod"/>
            </a:pPr>
            <a:r>
              <a:rPr lang="en-US" sz="2600" dirty="0"/>
              <a:t>Review the molecular pathology of advanced non-small cell lung cancer (NSCLC) and identify clinically relevant mutations that impact treatment selection.</a:t>
            </a:r>
          </a:p>
          <a:p>
            <a:pPr marL="514350" lvl="0" indent="-514350">
              <a:spcBef>
                <a:spcPts val="0"/>
              </a:spcBef>
              <a:spcAft>
                <a:spcPts val="1200"/>
              </a:spcAft>
              <a:buFont typeface="+mj-lt"/>
              <a:buAutoNum type="arabicPeriod"/>
            </a:pPr>
            <a:r>
              <a:rPr lang="en-US" sz="2600" dirty="0"/>
              <a:t>Examine strategies oncology nurses can employ to help coordinate care in the community setting to improve adherence to guideline recommendations for molecular testing in NSCLC and discuss the utility of newer technologies, such as next generation sequencing and </a:t>
            </a:r>
            <a:r>
              <a:rPr lang="en-US" sz="2600" dirty="0" err="1"/>
              <a:t>ctDNA</a:t>
            </a:r>
            <a:r>
              <a:rPr lang="en-US" sz="2600" dirty="0"/>
              <a:t> liquid biopsy, in clinical practice.</a:t>
            </a:r>
          </a:p>
          <a:p>
            <a:pPr marL="514350" lvl="0" indent="-514350">
              <a:spcBef>
                <a:spcPts val="0"/>
              </a:spcBef>
              <a:spcAft>
                <a:spcPts val="1200"/>
              </a:spcAft>
              <a:buFont typeface="+mj-lt"/>
              <a:buAutoNum type="arabicPeriod"/>
            </a:pPr>
            <a:r>
              <a:rPr lang="en-US" sz="2600" dirty="0"/>
              <a:t>Evaluate targeted treatment options for </a:t>
            </a:r>
            <a:r>
              <a:rPr lang="en-US" sz="2600" i="1" dirty="0" err="1"/>
              <a:t>EGFR</a:t>
            </a:r>
            <a:r>
              <a:rPr lang="en-US" sz="2600" dirty="0" err="1"/>
              <a:t>m</a:t>
            </a:r>
            <a:r>
              <a:rPr lang="en-US" sz="2600" dirty="0"/>
              <a:t> NSCLC, focusing on differences in safety and efficacy profiles of EGFR tyrosine kinase inhibitors (TKIs) and appropriate selection of </a:t>
            </a:r>
            <a:r>
              <a:rPr lang="en-US" sz="2600" i="1" dirty="0"/>
              <a:t>EGFR</a:t>
            </a:r>
            <a:r>
              <a:rPr lang="en-US" sz="2600" dirty="0"/>
              <a:t>-TKI therapy in the first-line setting.</a:t>
            </a:r>
          </a:p>
          <a:p>
            <a:pPr marL="514350" lvl="0" indent="-514350">
              <a:spcBef>
                <a:spcPts val="0"/>
              </a:spcBef>
              <a:spcAft>
                <a:spcPts val="1200"/>
              </a:spcAft>
              <a:buFont typeface="+mj-lt"/>
              <a:buAutoNum type="arabicPeriod"/>
            </a:pPr>
            <a:r>
              <a:rPr lang="en-US" sz="2600" dirty="0"/>
              <a:t>Identify current barriers to targeted therapy in the management of advanced NSCLC and discuss strategies nurses can employ to optimize therapy, anticipate and manage toxicities, improve quality of life, and patient adherence to oral chemotherapies. </a:t>
            </a:r>
          </a:p>
          <a:p>
            <a:pPr marL="514350" lvl="0" indent="-514350">
              <a:spcBef>
                <a:spcPts val="0"/>
              </a:spcBef>
              <a:spcAft>
                <a:spcPts val="1200"/>
              </a:spcAft>
              <a:buFont typeface="+mj-lt"/>
              <a:buAutoNum type="arabicPeriod"/>
            </a:pPr>
            <a:r>
              <a:rPr lang="en-US" sz="2600" dirty="0"/>
              <a:t>Effectively educate NSCLC patients and caregivers on disease diagnosis, testing, and treatment recommendations to enable patients to actively participate in shared decision-making regarding treatment selection and care.</a:t>
            </a:r>
          </a:p>
          <a:p>
            <a:pPr marL="0" indent="0">
              <a:buClr>
                <a:srgbClr val="002060"/>
              </a:buClr>
              <a:buNone/>
            </a:pPr>
            <a:endParaRPr lang="en-US" dirty="0">
              <a:solidFill>
                <a:srgbClr val="002060"/>
              </a:solidFill>
            </a:endParaRPr>
          </a:p>
        </p:txBody>
      </p:sp>
      <p:sp>
        <p:nvSpPr>
          <p:cNvPr id="2" name="Title 1"/>
          <p:cNvSpPr>
            <a:spLocks noGrp="1"/>
          </p:cNvSpPr>
          <p:nvPr>
            <p:ph type="ctrTitle"/>
          </p:nvPr>
        </p:nvSpPr>
        <p:spPr>
          <a:xfrm>
            <a:off x="731522" y="0"/>
            <a:ext cx="13167360" cy="1564395"/>
          </a:xfrm>
        </p:spPr>
        <p:txBody>
          <a:bodyPr>
            <a:normAutofit/>
          </a:bodyPr>
          <a:lstStyle/>
          <a:p>
            <a:r>
              <a:rPr lang="en-US" sz="4800" b="1" dirty="0"/>
              <a:t>Learning Objectives</a:t>
            </a:r>
          </a:p>
        </p:txBody>
      </p:sp>
    </p:spTree>
    <p:extLst>
      <p:ext uri="{BB962C8B-B14F-4D97-AF65-F5344CB8AC3E}">
        <p14:creationId xmlns:p14="http://schemas.microsoft.com/office/powerpoint/2010/main" val="1279974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0" y="20759"/>
            <a:ext cx="14630400" cy="1557029"/>
          </a:xfrm>
          <a:prstGeom prst="rect">
            <a:avLst/>
          </a:prstGeom>
          <a:solidFill>
            <a:srgbClr val="54BBBE">
              <a:alpha val="10588"/>
            </a:srgbClr>
          </a:solid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800" b="1" dirty="0">
                <a:solidFill>
                  <a:schemeClr val="bg1"/>
                </a:solidFill>
                <a:latin typeface="+mn-lt"/>
                <a:ea typeface="Georgia"/>
                <a:cs typeface="Georgia"/>
                <a:sym typeface="Georgia"/>
              </a:rPr>
              <a:t>EGFR TKI Toxicity</a:t>
            </a:r>
            <a:br>
              <a:rPr lang="en-US" sz="4800" b="1" i="1" dirty="0">
                <a:solidFill>
                  <a:schemeClr val="bg1"/>
                </a:solidFill>
                <a:latin typeface="+mn-lt"/>
                <a:ea typeface="Georgia"/>
                <a:cs typeface="Georgia"/>
                <a:sym typeface="Georgia"/>
              </a:rPr>
            </a:br>
            <a:r>
              <a:rPr lang="en-US" sz="4800" b="1" i="1" dirty="0">
                <a:solidFill>
                  <a:schemeClr val="bg1"/>
                </a:solidFill>
                <a:latin typeface="+mn-lt"/>
                <a:ea typeface="Georgia"/>
                <a:cs typeface="Georgia"/>
                <a:sym typeface="Georgia"/>
              </a:rPr>
              <a:t>Paronychia</a:t>
            </a:r>
          </a:p>
        </p:txBody>
      </p:sp>
      <p:sp>
        <p:nvSpPr>
          <p:cNvPr id="8" name="Footer Placeholder 8">
            <a:extLst>
              <a:ext uri="{FF2B5EF4-FFF2-40B4-BE49-F238E27FC236}">
                <a16:creationId xmlns:a16="http://schemas.microsoft.com/office/drawing/2014/main" id="{326B5588-8C75-42E7-AAD2-E287B2522AAF}"/>
              </a:ext>
            </a:extLst>
          </p:cNvPr>
          <p:cNvSpPr>
            <a:spLocks noGrp="1"/>
          </p:cNvSpPr>
          <p:nvPr>
            <p:ph type="ftr" sz="quarter" idx="11"/>
          </p:nvPr>
        </p:nvSpPr>
        <p:spPr>
          <a:xfrm>
            <a:off x="4961106" y="7867962"/>
            <a:ext cx="9660331" cy="301970"/>
          </a:xfrm>
        </p:spPr>
        <p:txBody>
          <a:bodyPr/>
          <a:lstStyle/>
          <a:p>
            <a:pPr algn="r"/>
            <a:r>
              <a:rPr lang="en-US" sz="1600" dirty="0">
                <a:solidFill>
                  <a:schemeClr val="tx1"/>
                </a:solidFill>
              </a:rPr>
              <a:t>Pictures courtesy of Beth Eaby-Sandy, MSN, CRNP. Abramson Cancer Center, University of Pennsylvania.</a:t>
            </a:r>
          </a:p>
        </p:txBody>
      </p:sp>
      <p:pic>
        <p:nvPicPr>
          <p:cNvPr id="9" name="Content Placeholder 6">
            <a:extLst>
              <a:ext uri="{FF2B5EF4-FFF2-40B4-BE49-F238E27FC236}">
                <a16:creationId xmlns:a16="http://schemas.microsoft.com/office/drawing/2014/main" id="{10FF11B3-C4AB-4A45-BF6F-1F8F74904BA0}"/>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463931" y="1898323"/>
            <a:ext cx="6107197" cy="5480246"/>
          </a:xfrm>
          <a:prstGeom prst="rect">
            <a:avLst/>
          </a:prstGeom>
          <a:ln>
            <a:noFill/>
          </a:ln>
          <a:effectLst>
            <a:outerShdw blurRad="292100" dist="139700" dir="2700000" algn="tl" rotWithShape="0">
              <a:srgbClr val="333333">
                <a:alpha val="65000"/>
              </a:srgbClr>
            </a:outerShdw>
          </a:effectLst>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ma14="http://schemas.microsoft.com/office/mac/drawingml/2011/main" xmlns="" xmlns:lc="http://schemas.openxmlformats.org/drawingml/2006/lockedCanvas" val="1"/>
            </a:ext>
          </a:extLst>
        </p:spPr>
      </p:pic>
      <p:pic>
        <p:nvPicPr>
          <p:cNvPr id="10" name="Picture 9" descr="F:\EGFR pics\IMG_0026.jpg">
            <a:extLst>
              <a:ext uri="{FF2B5EF4-FFF2-40B4-BE49-F238E27FC236}">
                <a16:creationId xmlns:a16="http://schemas.microsoft.com/office/drawing/2014/main" id="{6F0EECE1-AF29-40C1-9963-7BDD280A4A78}"/>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7987553" y="1898322"/>
            <a:ext cx="6177203" cy="5479631"/>
          </a:xfrm>
          <a:prstGeom prst="rect">
            <a:avLst/>
          </a:prstGeom>
          <a:ln>
            <a:noFill/>
          </a:ln>
          <a:effectLst>
            <a:outerShdw blurRad="292100" dist="139700" dir="2700000" algn="tl" rotWithShape="0">
              <a:srgbClr val="333333">
                <a:alpha val="65000"/>
              </a:srgbClr>
            </a:outerShdw>
          </a:effectLst>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ma14="http://schemas.microsoft.com/office/mac/drawingml/2011/main" xmlns="" xmlns:lc="http://schemas.openxmlformats.org/drawingml/2006/lockedCanvas" val="1"/>
            </a:ext>
          </a:extLst>
        </p:spPr>
      </p:pic>
    </p:spTree>
    <p:extLst>
      <p:ext uri="{BB962C8B-B14F-4D97-AF65-F5344CB8AC3E}">
        <p14:creationId xmlns:p14="http://schemas.microsoft.com/office/powerpoint/2010/main" val="2271736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8F00B-A351-49FC-B750-13873426C543}"/>
              </a:ext>
            </a:extLst>
          </p:cNvPr>
          <p:cNvSpPr>
            <a:spLocks noGrp="1"/>
          </p:cNvSpPr>
          <p:nvPr>
            <p:ph idx="1"/>
          </p:nvPr>
        </p:nvSpPr>
        <p:spPr>
          <a:xfrm>
            <a:off x="785849" y="2266469"/>
            <a:ext cx="12876886" cy="5431156"/>
          </a:xfrm>
        </p:spPr>
        <p:txBody>
          <a:bodyPr>
            <a:norm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Diluted vinegar soaks</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Mostly inflammatory, but still important to culture bacterial component to guide systemic therapy</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Topical steroids or cauterization with silver nitrate sticks may be used for inflammation</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For difficult cases, consult dermatologist or podiatrist for consideration of nail avulsion</a:t>
            </a:r>
          </a:p>
          <a:p>
            <a:pPr marL="365760" indent="-274320">
              <a:lnSpc>
                <a:spcPct val="90000"/>
              </a:lnSpc>
              <a:spcBef>
                <a:spcPts val="0"/>
              </a:spcBef>
              <a:spcAft>
                <a:spcPts val="600"/>
              </a:spcAft>
              <a:buClr>
                <a:srgbClr val="F59616"/>
              </a:buClr>
              <a:buFont typeface="Arial" panose="020B0604020202020204" pitchFamily="34" charset="0"/>
              <a:buChar char="•"/>
            </a:pPr>
            <a:endParaRPr lang="en-US" sz="3600" dirty="0">
              <a:solidFill>
                <a:schemeClr val="tx1"/>
              </a:solidFill>
            </a:endParaRPr>
          </a:p>
        </p:txBody>
      </p:sp>
      <p:sp>
        <p:nvSpPr>
          <p:cNvPr id="4" name="Title 1">
            <a:extLst>
              <a:ext uri="{FF2B5EF4-FFF2-40B4-BE49-F238E27FC236}">
                <a16:creationId xmlns:a16="http://schemas.microsoft.com/office/drawing/2014/main" id="{577EAE1B-815B-4780-BB57-35BDDAA6F560}"/>
              </a:ext>
            </a:extLst>
          </p:cNvPr>
          <p:cNvSpPr>
            <a:spLocks noGrp="1"/>
          </p:cNvSpPr>
          <p:nvPr>
            <p:ph type="title"/>
          </p:nvPr>
        </p:nvSpPr>
        <p:spPr>
          <a:xfrm>
            <a:off x="0" y="-3320"/>
            <a:ext cx="14630400" cy="1572144"/>
          </a:xfrm>
        </p:spPr>
        <p:txBody>
          <a:bodyPr>
            <a:normAutofit/>
          </a:bodyPr>
          <a:lstStyle/>
          <a:p>
            <a:r>
              <a:rPr lang="en-US" sz="4800" b="1" dirty="0"/>
              <a:t>Paronychia with EGFR Inhibitors</a:t>
            </a:r>
          </a:p>
        </p:txBody>
      </p:sp>
      <p:sp>
        <p:nvSpPr>
          <p:cNvPr id="2" name="TextBox 1"/>
          <p:cNvSpPr txBox="1"/>
          <p:nvPr/>
        </p:nvSpPr>
        <p:spPr>
          <a:xfrm>
            <a:off x="10478819" y="7933767"/>
            <a:ext cx="4147674" cy="338554"/>
          </a:xfrm>
          <a:prstGeom prst="rect">
            <a:avLst/>
          </a:prstGeom>
          <a:noFill/>
        </p:spPr>
        <p:txBody>
          <a:bodyPr wrap="none" rtlCol="0">
            <a:spAutoFit/>
          </a:bodyPr>
          <a:lstStyle/>
          <a:p>
            <a:pPr algn="r"/>
            <a:r>
              <a:rPr lang="en-US" sz="1600" dirty="0" err="1"/>
              <a:t>Lacouture</a:t>
            </a:r>
            <a:r>
              <a:rPr lang="en-US" sz="1600" dirty="0"/>
              <a:t> ME, et al. </a:t>
            </a:r>
            <a:r>
              <a:rPr lang="en-US" sz="1600" i="1" dirty="0"/>
              <a:t>Support Care Cancer.</a:t>
            </a:r>
            <a:r>
              <a:rPr lang="en-US" sz="1600" dirty="0"/>
              <a:t> 2011.</a:t>
            </a:r>
          </a:p>
        </p:txBody>
      </p:sp>
    </p:spTree>
    <p:extLst>
      <p:ext uri="{BB962C8B-B14F-4D97-AF65-F5344CB8AC3E}">
        <p14:creationId xmlns:p14="http://schemas.microsoft.com/office/powerpoint/2010/main" val="494685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0CB8-184F-4028-8E32-D760657F4893}"/>
              </a:ext>
            </a:extLst>
          </p:cNvPr>
          <p:cNvSpPr>
            <a:spLocks noGrp="1"/>
          </p:cNvSpPr>
          <p:nvPr>
            <p:ph type="title"/>
          </p:nvPr>
        </p:nvSpPr>
        <p:spPr>
          <a:xfrm>
            <a:off x="731520" y="0"/>
            <a:ext cx="13167360" cy="1566693"/>
          </a:xfrm>
        </p:spPr>
        <p:txBody>
          <a:bodyPr>
            <a:normAutofit/>
          </a:bodyPr>
          <a:lstStyle/>
          <a:p>
            <a:r>
              <a:rPr lang="en-US" sz="4800" b="1" dirty="0">
                <a:solidFill>
                  <a:schemeClr val="bg1"/>
                </a:solidFill>
              </a:rPr>
              <a:t>Fissures/Cracking</a:t>
            </a:r>
          </a:p>
        </p:txBody>
      </p:sp>
      <p:sp>
        <p:nvSpPr>
          <p:cNvPr id="3" name="Content Placeholder 2">
            <a:extLst>
              <a:ext uri="{FF2B5EF4-FFF2-40B4-BE49-F238E27FC236}">
                <a16:creationId xmlns:a16="http://schemas.microsoft.com/office/drawing/2014/main" id="{199CCC1A-1DFB-4AA4-9619-95B86248F833}"/>
              </a:ext>
            </a:extLst>
          </p:cNvPr>
          <p:cNvSpPr>
            <a:spLocks noGrp="1"/>
          </p:cNvSpPr>
          <p:nvPr>
            <p:ph sz="half" idx="1"/>
          </p:nvPr>
        </p:nvSpPr>
        <p:spPr>
          <a:xfrm>
            <a:off x="793305" y="2783815"/>
            <a:ext cx="6260478" cy="3886623"/>
          </a:xfrm>
        </p:spPr>
        <p:txBody>
          <a:bodyPr>
            <a:norm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Moisturize with thick cream </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Protect the areas</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Glue together with agent of choice</a:t>
            </a:r>
          </a:p>
          <a:p>
            <a:pPr marL="731520" lvl="2" indent="-274320">
              <a:lnSpc>
                <a:spcPct val="90000"/>
              </a:lnSpc>
              <a:spcBef>
                <a:spcPts val="0"/>
              </a:spcBef>
              <a:spcAft>
                <a:spcPts val="600"/>
              </a:spcAft>
              <a:buClr>
                <a:srgbClr val="F59616"/>
              </a:buClr>
              <a:buFont typeface="Arial" panose="020B0604020202020204" pitchFamily="34" charset="0"/>
              <a:buChar char="•"/>
            </a:pPr>
            <a:r>
              <a:rPr lang="en-US" sz="3200" dirty="0"/>
              <a:t>Liquid bandages</a:t>
            </a:r>
          </a:p>
          <a:p>
            <a:pPr marL="731520" lvl="2" indent="-274320">
              <a:lnSpc>
                <a:spcPct val="90000"/>
              </a:lnSpc>
              <a:spcBef>
                <a:spcPts val="0"/>
              </a:spcBef>
              <a:spcAft>
                <a:spcPts val="600"/>
              </a:spcAft>
              <a:buClr>
                <a:srgbClr val="F59616"/>
              </a:buClr>
              <a:buFont typeface="Arial" panose="020B0604020202020204" pitchFamily="34" charset="0"/>
              <a:buChar char="•"/>
            </a:pPr>
            <a:r>
              <a:rPr lang="en-US" sz="3200" dirty="0"/>
              <a:t>Superglue, etc.</a:t>
            </a:r>
          </a:p>
        </p:txBody>
      </p:sp>
      <p:sp>
        <p:nvSpPr>
          <p:cNvPr id="8" name="Footer Placeholder 8">
            <a:extLst>
              <a:ext uri="{FF2B5EF4-FFF2-40B4-BE49-F238E27FC236}">
                <a16:creationId xmlns:a16="http://schemas.microsoft.com/office/drawing/2014/main" id="{326B5588-8C75-42E7-AAD2-E287B2522AAF}"/>
              </a:ext>
            </a:extLst>
          </p:cNvPr>
          <p:cNvSpPr txBox="1">
            <a:spLocks/>
          </p:cNvSpPr>
          <p:nvPr/>
        </p:nvSpPr>
        <p:spPr>
          <a:xfrm>
            <a:off x="4451684" y="7682753"/>
            <a:ext cx="10169753" cy="544383"/>
          </a:xfrm>
          <a:prstGeom prst="rect">
            <a:avLst/>
          </a:prstGeom>
        </p:spPr>
        <p:txBody>
          <a:bodyPr vert="horz" lIns="91440" tIns="45720" rIns="91440" bIns="45720" rtlCol="0" anchor="ctr"/>
          <a:lstStyle>
            <a:defPPr>
              <a:defRPr lang="en-US"/>
            </a:defPPr>
            <a:lvl1pPr marL="0" algn="ctr" defTabSz="653110" rtl="0" eaLnBrk="1" latinLnBrk="0" hangingPunct="1">
              <a:defRPr sz="1200" kern="1200">
                <a:solidFill>
                  <a:schemeClr val="tx1">
                    <a:tint val="75000"/>
                  </a:schemeClr>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marL="0" marR="0" lvl="0" indent="0" algn="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Lacouture ME,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Support Care Cancer.</a:t>
            </a:r>
            <a:r>
              <a:rPr kumimoji="0" lang="en-US" sz="1600" b="0" i="0" u="none" strike="noStrike" kern="1200" cap="none" spc="0" normalizeH="0" baseline="0" noProof="0" dirty="0">
                <a:ln>
                  <a:noFill/>
                </a:ln>
                <a:solidFill>
                  <a:prstClr val="black"/>
                </a:solidFill>
                <a:effectLst/>
                <a:uLnTx/>
                <a:uFillTx/>
                <a:latin typeface="Calibri"/>
                <a:ea typeface="+mn-ea"/>
                <a:cs typeface="+mn-cs"/>
              </a:rPr>
              <a:t> 2011; </a:t>
            </a:r>
          </a:p>
          <a:p>
            <a:pPr marL="0" marR="0" lvl="0" indent="0" algn="r" defTabSz="65311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Picture courtesy of Beth Eaby-Sandy, MSN, CRNP. Abramson Cancer Center, University of Pennsylvania.</a:t>
            </a:r>
          </a:p>
        </p:txBody>
      </p:sp>
      <p:pic>
        <p:nvPicPr>
          <p:cNvPr id="7" name="Picture 9">
            <a:extLst>
              <a:ext uri="{FF2B5EF4-FFF2-40B4-BE49-F238E27FC236}">
                <a16:creationId xmlns:a16="http://schemas.microsoft.com/office/drawing/2014/main" id="{F6CFC4C8-96CB-44ED-8C06-070A148001EA}"/>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7225395" y="2362330"/>
            <a:ext cx="6930035" cy="4410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32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0" y="20760"/>
            <a:ext cx="14630400" cy="1548064"/>
          </a:xfrm>
          <a:prstGeom prst="rect">
            <a:avLst/>
          </a:prstGeom>
          <a:solidFill>
            <a:srgbClr val="54BBBE">
              <a:alpha val="10588"/>
            </a:srgbClr>
          </a:solid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800" b="1" dirty="0">
                <a:solidFill>
                  <a:schemeClr val="bg1"/>
                </a:solidFill>
                <a:latin typeface="+mn-lt"/>
                <a:ea typeface="Georgia"/>
                <a:cs typeface="Georgia"/>
                <a:sym typeface="Georgia"/>
              </a:rPr>
              <a:t>EGFR TKI Toxicity</a:t>
            </a:r>
            <a:br>
              <a:rPr lang="en-US" sz="4800" b="1" dirty="0">
                <a:solidFill>
                  <a:schemeClr val="bg1"/>
                </a:solidFill>
                <a:latin typeface="+mn-lt"/>
                <a:ea typeface="Georgia"/>
                <a:cs typeface="Georgia"/>
                <a:sym typeface="Georgia"/>
              </a:rPr>
            </a:br>
            <a:r>
              <a:rPr lang="en-US" sz="4800" b="1" i="1" dirty="0">
                <a:solidFill>
                  <a:schemeClr val="bg1"/>
                </a:solidFill>
                <a:latin typeface="+mn-lt"/>
                <a:ea typeface="Georgia"/>
                <a:cs typeface="Georgia"/>
                <a:sym typeface="Georgia"/>
              </a:rPr>
              <a:t>Ophthalmic</a:t>
            </a:r>
          </a:p>
        </p:txBody>
      </p:sp>
      <p:sp>
        <p:nvSpPr>
          <p:cNvPr id="648" name="Shape 648"/>
          <p:cNvSpPr/>
          <p:nvPr/>
        </p:nvSpPr>
        <p:spPr>
          <a:xfrm>
            <a:off x="1147432" y="7060311"/>
            <a:ext cx="5069280" cy="418560"/>
          </a:xfrm>
          <a:prstGeom prst="rect">
            <a:avLst/>
          </a:prstGeom>
          <a:noFill/>
          <a:ln>
            <a:noFill/>
          </a:ln>
        </p:spPr>
        <p:txBody>
          <a:bodyPr wrap="square" lIns="146280" tIns="73120" rIns="146280" bIns="73120" anchor="ctr" anchorCtr="0">
            <a:noAutofit/>
          </a:bodyPr>
          <a:lstStyle/>
          <a:p>
            <a:pPr algn="ctr">
              <a:buClr>
                <a:srgbClr val="000000"/>
              </a:buClr>
              <a:buSzPct val="25000"/>
            </a:pPr>
            <a:r>
              <a:rPr lang="en-US" sz="1400" dirty="0">
                <a:solidFill>
                  <a:srgbClr val="000000"/>
                </a:solidFill>
                <a:ea typeface="Arial"/>
                <a:cs typeface="Arial"/>
                <a:sym typeface="Arial"/>
              </a:rPr>
              <a:t>Figure: MSKCC, Ann Culkin, RN, OCN</a:t>
            </a:r>
            <a:endParaRPr lang="en-US" sz="1400" baseline="30000" dirty="0">
              <a:solidFill>
                <a:srgbClr val="000000"/>
              </a:solidFill>
              <a:ea typeface="Arial"/>
              <a:cs typeface="Arial"/>
              <a:sym typeface="Arial"/>
            </a:endParaRPr>
          </a:p>
        </p:txBody>
      </p:sp>
      <p:sp>
        <p:nvSpPr>
          <p:cNvPr id="650" name="Shape 650"/>
          <p:cNvSpPr txBox="1"/>
          <p:nvPr/>
        </p:nvSpPr>
        <p:spPr>
          <a:xfrm>
            <a:off x="8137637" y="7060311"/>
            <a:ext cx="5466240" cy="418560"/>
          </a:xfrm>
          <a:prstGeom prst="rect">
            <a:avLst/>
          </a:prstGeom>
          <a:noFill/>
          <a:ln>
            <a:noFill/>
          </a:ln>
        </p:spPr>
        <p:txBody>
          <a:bodyPr wrap="square" lIns="146280" tIns="146280" rIns="146280" bIns="146280" anchor="ctr" anchorCtr="0">
            <a:noAutofit/>
          </a:bodyPr>
          <a:lstStyle/>
          <a:p>
            <a:pPr algn="ctr">
              <a:buClr>
                <a:schemeClr val="dk1"/>
              </a:buClr>
              <a:buSzPct val="25000"/>
            </a:pPr>
            <a:r>
              <a:rPr lang="en-US" sz="1400" dirty="0">
                <a:solidFill>
                  <a:schemeClr val="dk1"/>
                </a:solidFill>
                <a:ea typeface="Arial"/>
                <a:cs typeface="Arial"/>
                <a:sym typeface="Arial"/>
              </a:rPr>
              <a:t>Figure: MSKCC, Mary Elizabeth Davis, MSN, RN, AOCNS</a:t>
            </a:r>
            <a:endParaRPr lang="en-US" sz="1400" baseline="30000" dirty="0">
              <a:solidFill>
                <a:schemeClr val="dk1"/>
              </a:solidFill>
              <a:ea typeface="Arial"/>
              <a:cs typeface="Arial"/>
              <a:sym typeface="Arial"/>
            </a:endParaRPr>
          </a:p>
        </p:txBody>
      </p:sp>
      <p:sp>
        <p:nvSpPr>
          <p:cNvPr id="651" name="Shape 651"/>
          <p:cNvSpPr txBox="1"/>
          <p:nvPr/>
        </p:nvSpPr>
        <p:spPr>
          <a:xfrm>
            <a:off x="3831587" y="1889252"/>
            <a:ext cx="6786720" cy="418560"/>
          </a:xfrm>
          <a:prstGeom prst="rect">
            <a:avLst/>
          </a:prstGeom>
          <a:noFill/>
          <a:ln>
            <a:noFill/>
          </a:ln>
        </p:spPr>
        <p:txBody>
          <a:bodyPr wrap="square" lIns="146280" tIns="146280" rIns="146280" bIns="146280" anchor="ctr" anchorCtr="0">
            <a:noAutofit/>
          </a:bodyPr>
          <a:lstStyle/>
          <a:p>
            <a:pPr algn="ctr">
              <a:buClr>
                <a:srgbClr val="212167"/>
              </a:buClr>
              <a:buSzPct val="25000"/>
            </a:pPr>
            <a:r>
              <a:rPr lang="en-US" sz="3200" b="1" dirty="0">
                <a:solidFill>
                  <a:srgbClr val="73348D"/>
                </a:solidFill>
                <a:ea typeface="Arial"/>
                <a:cs typeface="Arial"/>
                <a:sym typeface="Arial"/>
              </a:rPr>
              <a:t>Trichomegaly</a:t>
            </a:r>
          </a:p>
        </p:txBody>
      </p:sp>
      <p:pic>
        <p:nvPicPr>
          <p:cNvPr id="8" name="Shape 647" descr="EYELASH">
            <a:extLst>
              <a:ext uri="{FF2B5EF4-FFF2-40B4-BE49-F238E27FC236}">
                <a16:creationId xmlns:a16="http://schemas.microsoft.com/office/drawing/2014/main" id="{62835211-05A1-48C7-A69D-A98FBB4D8CA1}"/>
              </a:ext>
            </a:extLst>
          </p:cNvPr>
          <p:cNvPicPr preferRelativeResize="0"/>
          <p:nvPr/>
        </p:nvPicPr>
        <p:blipFill rotWithShape="1">
          <a:blip r:embed="rId3">
            <a:alphaModFix/>
          </a:blip>
          <a:srcRect/>
          <a:stretch/>
        </p:blipFill>
        <p:spPr>
          <a:xfrm>
            <a:off x="469136" y="2571027"/>
            <a:ext cx="6437940" cy="4331802"/>
          </a:xfrm>
          <a:prstGeom prst="rect">
            <a:avLst/>
          </a:prstGeom>
          <a:ln>
            <a:noFill/>
          </a:ln>
          <a:effectLst>
            <a:outerShdw blurRad="292100" dist="139700" dir="2700000" algn="tl" rotWithShape="0">
              <a:srgbClr val="333333">
                <a:alpha val="65000"/>
              </a:srgbClr>
            </a:outerShdw>
          </a:effectLst>
        </p:spPr>
      </p:pic>
      <p:pic>
        <p:nvPicPr>
          <p:cNvPr id="9" name="Shape 649" descr="http://static-content.springer.com/image/art%3A10.1007%2Fs00520-012-1645-y/MediaObjects/520_2012_1645_Fig3_HTML.gif">
            <a:extLst>
              <a:ext uri="{FF2B5EF4-FFF2-40B4-BE49-F238E27FC236}">
                <a16:creationId xmlns:a16="http://schemas.microsoft.com/office/drawing/2014/main" id="{736A8E9F-E30E-4F39-9ECB-209C1DE8F7F5}"/>
              </a:ext>
            </a:extLst>
          </p:cNvPr>
          <p:cNvPicPr preferRelativeResize="0"/>
          <p:nvPr/>
        </p:nvPicPr>
        <p:blipFill rotWithShape="1">
          <a:blip r:embed="rId4">
            <a:alphaModFix/>
          </a:blip>
          <a:srcRect/>
          <a:stretch/>
        </p:blipFill>
        <p:spPr>
          <a:xfrm>
            <a:off x="7566210" y="2570896"/>
            <a:ext cx="6609095" cy="4331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489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CBC0-E3C7-4A4A-965F-71133496272F}"/>
              </a:ext>
            </a:extLst>
          </p:cNvPr>
          <p:cNvSpPr>
            <a:spLocks noGrp="1"/>
          </p:cNvSpPr>
          <p:nvPr>
            <p:ph type="title"/>
          </p:nvPr>
        </p:nvSpPr>
        <p:spPr>
          <a:xfrm>
            <a:off x="731520" y="0"/>
            <a:ext cx="13167360" cy="1557730"/>
          </a:xfrm>
        </p:spPr>
        <p:txBody>
          <a:bodyPr>
            <a:normAutofit/>
          </a:bodyPr>
          <a:lstStyle/>
          <a:p>
            <a:pPr>
              <a:lnSpc>
                <a:spcPct val="90000"/>
              </a:lnSpc>
            </a:pPr>
            <a:r>
              <a:rPr lang="en-US" sz="5400" b="1" dirty="0">
                <a:solidFill>
                  <a:schemeClr val="bg1"/>
                </a:solidFill>
              </a:rPr>
              <a:t>EGFR TKI</a:t>
            </a:r>
            <a:br>
              <a:rPr lang="en-US" sz="4800" dirty="0">
                <a:solidFill>
                  <a:schemeClr val="bg1"/>
                </a:solidFill>
              </a:rPr>
            </a:br>
            <a:r>
              <a:rPr lang="en-US" sz="4800" b="1" i="1" dirty="0">
                <a:solidFill>
                  <a:schemeClr val="bg1"/>
                </a:solidFill>
              </a:rPr>
              <a:t>Pruritus and Xerosis</a:t>
            </a:r>
          </a:p>
        </p:txBody>
      </p:sp>
      <p:sp>
        <p:nvSpPr>
          <p:cNvPr id="3" name="Content Placeholder 2">
            <a:extLst>
              <a:ext uri="{FF2B5EF4-FFF2-40B4-BE49-F238E27FC236}">
                <a16:creationId xmlns:a16="http://schemas.microsoft.com/office/drawing/2014/main" id="{2589DB01-FA2D-4F48-ADCC-22E5AAD81CAC}"/>
              </a:ext>
            </a:extLst>
          </p:cNvPr>
          <p:cNvSpPr>
            <a:spLocks noGrp="1"/>
          </p:cNvSpPr>
          <p:nvPr>
            <p:ph sz="half" idx="1"/>
          </p:nvPr>
        </p:nvSpPr>
        <p:spPr>
          <a:xfrm>
            <a:off x="1337658" y="3123082"/>
            <a:ext cx="6739206" cy="3223932"/>
          </a:xfrm>
        </p:spPr>
        <p:txBody>
          <a:bodyPr>
            <a:norm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Antihistamines</a:t>
            </a:r>
          </a:p>
          <a:p>
            <a:pPr marL="731520" lvl="2" indent="-274320">
              <a:lnSpc>
                <a:spcPct val="90000"/>
              </a:lnSpc>
              <a:spcBef>
                <a:spcPts val="0"/>
              </a:spcBef>
              <a:spcAft>
                <a:spcPts val="600"/>
              </a:spcAft>
              <a:buClr>
                <a:srgbClr val="F59616"/>
              </a:buClr>
              <a:buFont typeface="Arial" panose="020B0604020202020204" pitchFamily="34" charset="0"/>
              <a:buChar char="•"/>
            </a:pPr>
            <a:r>
              <a:rPr lang="en-US" sz="3200" dirty="0"/>
              <a:t>Topical or oral</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Moisturize</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Aprepitant?</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t>Gabapentin/pregabalin?</a:t>
            </a:r>
          </a:p>
          <a:p>
            <a:pPr marL="365760" indent="-274320">
              <a:lnSpc>
                <a:spcPct val="90000"/>
              </a:lnSpc>
              <a:spcBef>
                <a:spcPts val="0"/>
              </a:spcBef>
              <a:spcAft>
                <a:spcPts val="600"/>
              </a:spcAft>
              <a:buClr>
                <a:srgbClr val="F59616"/>
              </a:buClr>
              <a:buFont typeface="Arial" panose="020B0604020202020204" pitchFamily="34" charset="0"/>
              <a:buChar char="•"/>
            </a:pPr>
            <a:endParaRPr lang="en-US" sz="3600" dirty="0"/>
          </a:p>
        </p:txBody>
      </p:sp>
      <p:sp>
        <p:nvSpPr>
          <p:cNvPr id="8" name="TextBox 7">
            <a:extLst>
              <a:ext uri="{FF2B5EF4-FFF2-40B4-BE49-F238E27FC236}">
                <a16:creationId xmlns:a16="http://schemas.microsoft.com/office/drawing/2014/main" id="{7E1CCDF8-A49C-4C82-99C8-EFF19D44D35E}"/>
              </a:ext>
            </a:extLst>
          </p:cNvPr>
          <p:cNvSpPr txBox="1"/>
          <p:nvPr/>
        </p:nvSpPr>
        <p:spPr>
          <a:xfrm>
            <a:off x="1041701" y="7890465"/>
            <a:ext cx="13478256" cy="338554"/>
          </a:xfrm>
          <a:prstGeom prst="rect">
            <a:avLst/>
          </a:prstGeom>
          <a:noFill/>
        </p:spPr>
        <p:txBody>
          <a:bodyPr wrap="square" lIns="0" rIns="0"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Lacouture ME,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Support Care Cancer</a:t>
            </a:r>
            <a:r>
              <a:rPr kumimoji="0" lang="en-US" sz="1600" b="0" i="0" u="none" strike="noStrike" kern="1200" cap="none" spc="0" normalizeH="0" baseline="0" noProof="0" dirty="0">
                <a:ln>
                  <a:noFill/>
                </a:ln>
                <a:solidFill>
                  <a:prstClr val="black"/>
                </a:solidFill>
                <a:effectLst/>
                <a:uLnTx/>
                <a:uFillTx/>
                <a:latin typeface="Calibri"/>
                <a:ea typeface="+mn-ea"/>
                <a:cs typeface="+mn-cs"/>
              </a:rPr>
              <a:t>. 2011; Santini D,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Lancet Oncol.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2012; Matsuda KM,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J Am Acad Dermatol</a:t>
            </a:r>
            <a:r>
              <a:rPr kumimoji="0" lang="en-US" sz="1600" b="0" i="0" u="none" strike="noStrike" kern="1200" cap="none" spc="0" normalizeH="0" baseline="0" noProof="0" dirty="0">
                <a:ln>
                  <a:noFill/>
                </a:ln>
                <a:solidFill>
                  <a:prstClr val="black"/>
                </a:solidFill>
                <a:effectLst/>
                <a:uLnTx/>
                <a:uFillTx/>
                <a:latin typeface="Calibri"/>
                <a:ea typeface="+mn-ea"/>
                <a:cs typeface="+mn-cs"/>
              </a:rPr>
              <a:t>. 2016.</a:t>
            </a:r>
          </a:p>
        </p:txBody>
      </p:sp>
      <p:pic>
        <p:nvPicPr>
          <p:cNvPr id="9" name="Content Placeholder 5">
            <a:extLst>
              <a:ext uri="{FF2B5EF4-FFF2-40B4-BE49-F238E27FC236}">
                <a16:creationId xmlns:a16="http://schemas.microsoft.com/office/drawing/2014/main" id="{6D689B1D-1A28-45C8-9B89-BABCE88CAC7F}"/>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8615082" y="1916404"/>
            <a:ext cx="4357353" cy="5809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121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C7-E194-49FE-BA76-4D80D42F49B3}"/>
              </a:ext>
            </a:extLst>
          </p:cNvPr>
          <p:cNvSpPr>
            <a:spLocks noGrp="1"/>
          </p:cNvSpPr>
          <p:nvPr>
            <p:ph type="title"/>
          </p:nvPr>
        </p:nvSpPr>
        <p:spPr>
          <a:xfrm>
            <a:off x="731522" y="-3320"/>
            <a:ext cx="13167360" cy="1590073"/>
          </a:xfrm>
        </p:spPr>
        <p:txBody>
          <a:bodyPr>
            <a:normAutofit/>
          </a:bodyPr>
          <a:lstStyle/>
          <a:p>
            <a:r>
              <a:rPr lang="en-US" sz="4800" b="1" dirty="0"/>
              <a:t>Diarrhea</a:t>
            </a:r>
          </a:p>
        </p:txBody>
      </p:sp>
      <p:graphicFrame>
        <p:nvGraphicFramePr>
          <p:cNvPr id="4" name="Content Placeholder 3">
            <a:extLst>
              <a:ext uri="{FF2B5EF4-FFF2-40B4-BE49-F238E27FC236}">
                <a16:creationId xmlns:a16="http://schemas.microsoft.com/office/drawing/2014/main" id="{6A92FB25-5E93-4C25-9B8A-03099624EC78}"/>
              </a:ext>
            </a:extLst>
          </p:cNvPr>
          <p:cNvGraphicFramePr>
            <a:graphicFrameLocks noGrp="1"/>
          </p:cNvGraphicFramePr>
          <p:nvPr>
            <p:ph idx="1"/>
          </p:nvPr>
        </p:nvGraphicFramePr>
        <p:xfrm>
          <a:off x="1296138" y="2293034"/>
          <a:ext cx="12134904" cy="4385670"/>
        </p:xfrm>
        <a:graphic>
          <a:graphicData uri="http://schemas.openxmlformats.org/drawingml/2006/table">
            <a:tbl>
              <a:tblPr firstRow="1" firstCol="1" bandRow="1">
                <a:tableStyleId>{EB344D84-9AFB-497E-A393-DC336BA19D2E}</a:tableStyleId>
              </a:tblPr>
              <a:tblGrid>
                <a:gridCol w="4044150">
                  <a:extLst>
                    <a:ext uri="{9D8B030D-6E8A-4147-A177-3AD203B41FA5}">
                      <a16:colId xmlns:a16="http://schemas.microsoft.com/office/drawing/2014/main" val="4133666389"/>
                    </a:ext>
                  </a:extLst>
                </a:gridCol>
                <a:gridCol w="4045377">
                  <a:extLst>
                    <a:ext uri="{9D8B030D-6E8A-4147-A177-3AD203B41FA5}">
                      <a16:colId xmlns:a16="http://schemas.microsoft.com/office/drawing/2014/main" val="3005059272"/>
                    </a:ext>
                  </a:extLst>
                </a:gridCol>
                <a:gridCol w="4045377">
                  <a:extLst>
                    <a:ext uri="{9D8B030D-6E8A-4147-A177-3AD203B41FA5}">
                      <a16:colId xmlns:a16="http://schemas.microsoft.com/office/drawing/2014/main" val="1663370295"/>
                    </a:ext>
                  </a:extLst>
                </a:gridCol>
              </a:tblGrid>
              <a:tr h="730945">
                <a:tc>
                  <a:txBody>
                    <a:bodyPr/>
                    <a:lstStyle/>
                    <a:p>
                      <a:pPr marL="0" marR="0" algn="ctr">
                        <a:spcBef>
                          <a:spcPts val="0"/>
                        </a:spcBef>
                        <a:spcAft>
                          <a:spcPts val="0"/>
                        </a:spcAft>
                      </a:pPr>
                      <a:r>
                        <a:rPr lang="en-US" sz="2800" dirty="0">
                          <a:effectLst/>
                        </a:rPr>
                        <a:t>Drug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Diarrhea all grades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800" dirty="0">
                          <a:effectLst/>
                        </a:rPr>
                        <a:t>Diarrhea grade 3/4/5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2757416611"/>
                  </a:ext>
                </a:extLst>
              </a:tr>
              <a:tr h="730945">
                <a:tc>
                  <a:txBody>
                    <a:bodyPr/>
                    <a:lstStyle/>
                    <a:p>
                      <a:pPr marL="182880" marR="0" algn="ctr">
                        <a:spcBef>
                          <a:spcPts val="0"/>
                        </a:spcBef>
                        <a:spcAft>
                          <a:spcPts val="0"/>
                        </a:spcAft>
                      </a:pPr>
                      <a:r>
                        <a:rPr lang="en-US" sz="2400" dirty="0">
                          <a:solidFill>
                            <a:schemeClr val="tx1"/>
                          </a:solidFill>
                          <a:effectLst/>
                        </a:rPr>
                        <a:t>Gefinitib</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400" dirty="0">
                          <a:effectLst/>
                        </a:rPr>
                        <a:t>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1765046032"/>
                  </a:ext>
                </a:extLst>
              </a:tr>
              <a:tr h="730945">
                <a:tc>
                  <a:txBody>
                    <a:bodyPr/>
                    <a:lstStyle/>
                    <a:p>
                      <a:pPr marL="182880" marR="0" algn="ctr">
                        <a:spcBef>
                          <a:spcPts val="0"/>
                        </a:spcBef>
                        <a:spcAft>
                          <a:spcPts val="0"/>
                        </a:spcAft>
                      </a:pPr>
                      <a:r>
                        <a:rPr lang="en-US" sz="2400" dirty="0">
                          <a:solidFill>
                            <a:schemeClr val="tx1"/>
                          </a:solidFill>
                          <a:effectLst/>
                        </a:rPr>
                        <a:t>Erlotinib</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noFill/>
                  </a:tcPr>
                </a:tc>
                <a:tc>
                  <a:txBody>
                    <a:bodyPr/>
                    <a:lstStyle/>
                    <a:p>
                      <a:pPr marL="0" marR="0" algn="ctr">
                        <a:spcBef>
                          <a:spcPts val="0"/>
                        </a:spcBef>
                        <a:spcAft>
                          <a:spcPts val="0"/>
                        </a:spcAft>
                      </a:pPr>
                      <a:r>
                        <a:rPr lang="en-US" sz="2400" dirty="0">
                          <a:effectLst/>
                        </a:rPr>
                        <a:t>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2915336606"/>
                  </a:ext>
                </a:extLst>
              </a:tr>
              <a:tr h="730945">
                <a:tc>
                  <a:txBody>
                    <a:bodyPr/>
                    <a:lstStyle/>
                    <a:p>
                      <a:pPr marL="182880" marR="0" algn="ctr">
                        <a:spcBef>
                          <a:spcPts val="0"/>
                        </a:spcBef>
                        <a:spcAft>
                          <a:spcPts val="0"/>
                        </a:spcAft>
                      </a:pPr>
                      <a:r>
                        <a:rPr lang="en-US" sz="2400" dirty="0">
                          <a:solidFill>
                            <a:schemeClr val="tx1"/>
                          </a:solidFill>
                          <a:effectLst/>
                        </a:rPr>
                        <a:t>Afatinib</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400" dirty="0">
                          <a:effectLst/>
                        </a:rPr>
                        <a:t>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4050647121"/>
                  </a:ext>
                </a:extLst>
              </a:tr>
              <a:tr h="730945">
                <a:tc>
                  <a:txBody>
                    <a:bodyPr/>
                    <a:lstStyle/>
                    <a:p>
                      <a:pPr marL="182880" marR="0" algn="ctr">
                        <a:spcBef>
                          <a:spcPts val="0"/>
                        </a:spcBef>
                        <a:spcAft>
                          <a:spcPts val="0"/>
                        </a:spcAft>
                      </a:pPr>
                      <a:r>
                        <a:rPr lang="en-US" sz="2400" dirty="0">
                          <a:solidFill>
                            <a:schemeClr val="tx1"/>
                          </a:solidFill>
                          <a:effectLst/>
                        </a:rPr>
                        <a:t>Osimertinib</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noFill/>
                  </a:tcPr>
                </a:tc>
                <a:tc>
                  <a:txBody>
                    <a:bodyPr/>
                    <a:lstStyle/>
                    <a:p>
                      <a:pPr marL="0" marR="0" algn="ctr">
                        <a:spcBef>
                          <a:spcPts val="0"/>
                        </a:spcBef>
                        <a:spcAft>
                          <a:spcPts val="0"/>
                        </a:spcAft>
                      </a:pPr>
                      <a:r>
                        <a:rPr lang="en-US" sz="2400" dirty="0">
                          <a:effectLst/>
                        </a:rPr>
                        <a:t>58%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3552385773"/>
                  </a:ext>
                </a:extLst>
              </a:tr>
              <a:tr h="730945">
                <a:tc>
                  <a:txBody>
                    <a:bodyPr/>
                    <a:lstStyle/>
                    <a:p>
                      <a:pPr marL="182880" marR="0" algn="ctr">
                        <a:spcBef>
                          <a:spcPts val="0"/>
                        </a:spcBef>
                        <a:spcAft>
                          <a:spcPts val="0"/>
                        </a:spcAft>
                      </a:pPr>
                      <a:r>
                        <a:rPr lang="en-US" sz="2400" dirty="0">
                          <a:solidFill>
                            <a:schemeClr val="tx1"/>
                          </a:solidFill>
                          <a:effectLst/>
                        </a:rPr>
                        <a:t>Dacomitinib</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solidFill>
                      <a:srgbClr val="E7E7E7"/>
                    </a:solidFill>
                  </a:tcPr>
                </a:tc>
                <a:tc>
                  <a:txBody>
                    <a:bodyPr/>
                    <a:lstStyle/>
                    <a:p>
                      <a:pPr marL="0" marR="0" algn="ctr">
                        <a:spcBef>
                          <a:spcPts val="0"/>
                        </a:spcBef>
                        <a:spcAft>
                          <a:spcPts val="0"/>
                        </a:spcAft>
                      </a:pPr>
                      <a:r>
                        <a:rPr lang="en-US" sz="2400" dirty="0">
                          <a:effectLst/>
                        </a:rPr>
                        <a:t>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0" marR="0" algn="ctr">
                        <a:spcBef>
                          <a:spcPts val="0"/>
                        </a:spcBef>
                        <a:spcAft>
                          <a:spcPts val="0"/>
                        </a:spcAft>
                      </a:pPr>
                      <a:r>
                        <a:rPr lang="en-US" sz="2400" dirty="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2654932022"/>
                  </a:ext>
                </a:extLst>
              </a:tr>
            </a:tbl>
          </a:graphicData>
        </a:graphic>
      </p:graphicFrame>
      <p:sp>
        <p:nvSpPr>
          <p:cNvPr id="5" name="Footer Placeholder 2">
            <a:extLst>
              <a:ext uri="{FF2B5EF4-FFF2-40B4-BE49-F238E27FC236}">
                <a16:creationId xmlns:a16="http://schemas.microsoft.com/office/drawing/2014/main" id="{1357AD16-4E4E-46E6-9975-B363FA3B9AA9}"/>
              </a:ext>
            </a:extLst>
          </p:cNvPr>
          <p:cNvSpPr>
            <a:spLocks noGrp="1"/>
          </p:cNvSpPr>
          <p:nvPr>
            <p:ph type="ftr" sz="quarter" idx="11"/>
          </p:nvPr>
        </p:nvSpPr>
        <p:spPr>
          <a:xfrm>
            <a:off x="9994046" y="7897906"/>
            <a:ext cx="4632960" cy="337198"/>
          </a:xfrm>
        </p:spPr>
        <p:txBody>
          <a:bodyPr/>
          <a:lstStyle/>
          <a:p>
            <a:pPr algn="r"/>
            <a:r>
              <a:rPr lang="en-US" sz="1800" dirty="0">
                <a:solidFill>
                  <a:schemeClr val="tx1"/>
                </a:solidFill>
              </a:rPr>
              <a:t>FDA Prescribing Information.</a:t>
            </a:r>
          </a:p>
        </p:txBody>
      </p:sp>
    </p:spTree>
    <p:extLst>
      <p:ext uri="{BB962C8B-B14F-4D97-AF65-F5344CB8AC3E}">
        <p14:creationId xmlns:p14="http://schemas.microsoft.com/office/powerpoint/2010/main" val="4215824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0" y="20760"/>
            <a:ext cx="14630400" cy="1548064"/>
          </a:xfrm>
          <a:prstGeom prst="rect">
            <a:avLst/>
          </a:prstGeom>
          <a:no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800" b="1" dirty="0">
                <a:solidFill>
                  <a:schemeClr val="bg1"/>
                </a:solidFill>
                <a:latin typeface="+mn-lt"/>
                <a:ea typeface="Georgia"/>
                <a:cs typeface="Georgia"/>
                <a:sym typeface="Georgia"/>
              </a:rPr>
              <a:t>EGFR TKI Toxicity</a:t>
            </a:r>
            <a:br>
              <a:rPr lang="en-US" sz="4800" b="1" dirty="0">
                <a:solidFill>
                  <a:schemeClr val="bg1"/>
                </a:solidFill>
                <a:latin typeface="+mn-lt"/>
                <a:ea typeface="Georgia"/>
                <a:cs typeface="Georgia"/>
                <a:sym typeface="Georgia"/>
              </a:rPr>
            </a:br>
            <a:r>
              <a:rPr lang="en-US" sz="4800" b="1" i="1" dirty="0">
                <a:solidFill>
                  <a:schemeClr val="bg1"/>
                </a:solidFill>
                <a:latin typeface="+mn-lt"/>
                <a:ea typeface="Georgia"/>
                <a:cs typeface="Georgia"/>
                <a:sym typeface="Georgia"/>
              </a:rPr>
              <a:t>Diarrhea</a:t>
            </a:r>
          </a:p>
        </p:txBody>
      </p:sp>
      <p:graphicFrame>
        <p:nvGraphicFramePr>
          <p:cNvPr id="608" name="Shape 608"/>
          <p:cNvGraphicFramePr/>
          <p:nvPr/>
        </p:nvGraphicFramePr>
        <p:xfrm>
          <a:off x="484093" y="2449457"/>
          <a:ext cx="13715999" cy="4587837"/>
        </p:xfrm>
        <a:graphic>
          <a:graphicData uri="http://schemas.openxmlformats.org/drawingml/2006/table">
            <a:tbl>
              <a:tblPr>
                <a:noFill/>
              </a:tblPr>
              <a:tblGrid>
                <a:gridCol w="2283619">
                  <a:extLst>
                    <a:ext uri="{9D8B030D-6E8A-4147-A177-3AD203B41FA5}">
                      <a16:colId xmlns:a16="http://schemas.microsoft.com/office/drawing/2014/main" val="20000"/>
                    </a:ext>
                  </a:extLst>
                </a:gridCol>
                <a:gridCol w="2283619">
                  <a:extLst>
                    <a:ext uri="{9D8B030D-6E8A-4147-A177-3AD203B41FA5}">
                      <a16:colId xmlns:a16="http://schemas.microsoft.com/office/drawing/2014/main" val="20001"/>
                    </a:ext>
                  </a:extLst>
                </a:gridCol>
                <a:gridCol w="2283619">
                  <a:extLst>
                    <a:ext uri="{9D8B030D-6E8A-4147-A177-3AD203B41FA5}">
                      <a16:colId xmlns:a16="http://schemas.microsoft.com/office/drawing/2014/main" val="20002"/>
                    </a:ext>
                  </a:extLst>
                </a:gridCol>
                <a:gridCol w="2283619">
                  <a:extLst>
                    <a:ext uri="{9D8B030D-6E8A-4147-A177-3AD203B41FA5}">
                      <a16:colId xmlns:a16="http://schemas.microsoft.com/office/drawing/2014/main" val="20003"/>
                    </a:ext>
                  </a:extLst>
                </a:gridCol>
                <a:gridCol w="2358278">
                  <a:extLst>
                    <a:ext uri="{9D8B030D-6E8A-4147-A177-3AD203B41FA5}">
                      <a16:colId xmlns:a16="http://schemas.microsoft.com/office/drawing/2014/main" val="20004"/>
                    </a:ext>
                  </a:extLst>
                </a:gridCol>
                <a:gridCol w="2223245">
                  <a:extLst>
                    <a:ext uri="{9D8B030D-6E8A-4147-A177-3AD203B41FA5}">
                      <a16:colId xmlns:a16="http://schemas.microsoft.com/office/drawing/2014/main" val="20005"/>
                    </a:ext>
                  </a:extLst>
                </a:gridCol>
              </a:tblGrid>
              <a:tr h="557800">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Adverse event</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Grade 1</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Grade 2</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Grade 3</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Grade 4</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800" b="1" u="none" strike="noStrike" cap="none" dirty="0">
                          <a:solidFill>
                            <a:schemeClr val="bg1"/>
                          </a:solidFill>
                          <a:latin typeface="+mn-lt"/>
                          <a:ea typeface="Verdana"/>
                          <a:cs typeface="Verdana"/>
                          <a:sym typeface="Verdana"/>
                        </a:rPr>
                        <a:t>Grade 5</a:t>
                      </a:r>
                    </a:p>
                  </a:txBody>
                  <a:tcPr marL="109720" marR="109720" marT="9144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673421">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Diarrhea</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7E7E7"/>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Increase of less than four stools per day over baseline</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Increase of four to six stools per day over baseline</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7E7E7"/>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Increase of seven or more stools per day over baseline; incontinence; hospitalization indicated; limiting self-care activities of daily living</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Life-threatening consequences; urgent intervention indicated</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7E7E7"/>
                    </a:solidFill>
                  </a:tcPr>
                </a:tc>
                <a:tc>
                  <a:txBody>
                    <a:bodyPr/>
                    <a:lstStyle/>
                    <a:p>
                      <a:pPr marL="0" marR="88900" lvl="0" indent="0" algn="ctr" rtl="0">
                        <a:lnSpc>
                          <a:spcPct val="90000"/>
                        </a:lnSpc>
                        <a:spcBef>
                          <a:spcPts val="0"/>
                        </a:spcBef>
                        <a:spcAft>
                          <a:spcPts val="0"/>
                        </a:spcAft>
                        <a:buClr>
                          <a:srgbClr val="000000"/>
                        </a:buClr>
                        <a:buSzPct val="25000"/>
                        <a:buFont typeface="Verdana"/>
                        <a:buNone/>
                      </a:pPr>
                      <a:r>
                        <a:rPr lang="en-US" sz="2000" u="none" strike="noStrike" cap="none" dirty="0">
                          <a:latin typeface="+mn-lt"/>
                          <a:ea typeface="Verdana"/>
                          <a:cs typeface="Verdana"/>
                          <a:sym typeface="Verdana"/>
                        </a:rPr>
                        <a:t>Death</a:t>
                      </a:r>
                    </a:p>
                  </a:txBody>
                  <a:tcPr marL="109720" marR="109720" marT="54880" marB="5488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09" name="Shape 609"/>
          <p:cNvSpPr txBox="1"/>
          <p:nvPr/>
        </p:nvSpPr>
        <p:spPr>
          <a:xfrm>
            <a:off x="4911516" y="1789872"/>
            <a:ext cx="4807367" cy="520320"/>
          </a:xfrm>
          <a:prstGeom prst="rect">
            <a:avLst/>
          </a:prstGeom>
          <a:noFill/>
          <a:ln>
            <a:noFill/>
          </a:ln>
        </p:spPr>
        <p:txBody>
          <a:bodyPr wrap="square" lIns="146280" tIns="146280" rIns="146280" bIns="146280" anchor="ctr" anchorCtr="0">
            <a:noAutofit/>
          </a:bodyPr>
          <a:lstStyle/>
          <a:p>
            <a:pPr marL="40639" marR="40639" lvl="0" indent="0" algn="ctr" defTabSz="653110" rtl="0" eaLnBrk="1" fontAlgn="auto" latinLnBrk="0" hangingPunct="1">
              <a:lnSpc>
                <a:spcPct val="100000"/>
              </a:lnSpc>
              <a:spcBef>
                <a:spcPts val="0"/>
              </a:spcBef>
              <a:spcAft>
                <a:spcPts val="0"/>
              </a:spcAft>
              <a:buClr>
                <a:srgbClr val="000000"/>
              </a:buClr>
              <a:buSzPct val="25000"/>
              <a:buFontTx/>
              <a:buNone/>
              <a:tabLst/>
              <a:defRPr/>
            </a:pPr>
            <a:r>
              <a:rPr kumimoji="0" lang="en-US" sz="3200" b="1" i="0" u="none" strike="noStrike" kern="1200" cap="none" spc="0" normalizeH="0" baseline="0" noProof="0" dirty="0">
                <a:ln>
                  <a:noFill/>
                </a:ln>
                <a:solidFill>
                  <a:srgbClr val="73348D"/>
                </a:solidFill>
                <a:effectLst/>
                <a:uLnTx/>
                <a:uFillTx/>
                <a:latin typeface="Calibri"/>
                <a:ea typeface="Verdana"/>
                <a:cs typeface="Verdana"/>
                <a:sym typeface="Verdana"/>
              </a:rPr>
              <a:t>NCI CTCAE v5.0 diarrhea</a:t>
            </a:r>
          </a:p>
        </p:txBody>
      </p:sp>
      <p:sp>
        <p:nvSpPr>
          <p:cNvPr id="6" name="TextBox 5"/>
          <p:cNvSpPr txBox="1"/>
          <p:nvPr/>
        </p:nvSpPr>
        <p:spPr>
          <a:xfrm>
            <a:off x="4707313" y="7891112"/>
            <a:ext cx="9914445"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https://ctep.cancer.gov/protocoldevelopment/electronic_applications/docs/CTCAE_v5_Quick_Reference_8.5x11.pdf.</a:t>
            </a:r>
          </a:p>
        </p:txBody>
      </p:sp>
    </p:spTree>
    <p:extLst>
      <p:ext uri="{BB962C8B-B14F-4D97-AF65-F5344CB8AC3E}">
        <p14:creationId xmlns:p14="http://schemas.microsoft.com/office/powerpoint/2010/main" val="18356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aphicFrame>
        <p:nvGraphicFramePr>
          <p:cNvPr id="2" name="Table 1"/>
          <p:cNvGraphicFramePr>
            <a:graphicFrameLocks noGrp="1"/>
          </p:cNvGraphicFramePr>
          <p:nvPr/>
        </p:nvGraphicFramePr>
        <p:xfrm>
          <a:off x="457200" y="1778000"/>
          <a:ext cx="13742894" cy="6119904"/>
        </p:xfrm>
        <a:graphic>
          <a:graphicData uri="http://schemas.openxmlformats.org/drawingml/2006/table">
            <a:tbl>
              <a:tblPr firstRow="1" bandRow="1">
                <a:tableStyleId>{EB344D84-9AFB-497E-A393-DC336BA19D2E}</a:tableStyleId>
              </a:tblPr>
              <a:tblGrid>
                <a:gridCol w="2129589">
                  <a:extLst>
                    <a:ext uri="{9D8B030D-6E8A-4147-A177-3AD203B41FA5}">
                      <a16:colId xmlns:a16="http://schemas.microsoft.com/office/drawing/2014/main" val="20000"/>
                    </a:ext>
                  </a:extLst>
                </a:gridCol>
                <a:gridCol w="11613305">
                  <a:extLst>
                    <a:ext uri="{9D8B030D-6E8A-4147-A177-3AD203B41FA5}">
                      <a16:colId xmlns:a16="http://schemas.microsoft.com/office/drawing/2014/main" val="20001"/>
                    </a:ext>
                  </a:extLst>
                </a:gridCol>
              </a:tblGrid>
              <a:tr h="480202">
                <a:tc>
                  <a:txBody>
                    <a:bodyPr/>
                    <a:lstStyle/>
                    <a:p>
                      <a:pPr algn="ctr"/>
                      <a:r>
                        <a:rPr lang="en-US" sz="2400" dirty="0"/>
                        <a:t>Grade</a:t>
                      </a:r>
                    </a:p>
                  </a:txBody>
                  <a:tcPr anchor="ctr"/>
                </a:tc>
                <a:tc>
                  <a:txBody>
                    <a:bodyPr/>
                    <a:lstStyle/>
                    <a:p>
                      <a:pPr marL="0" indent="0" algn="ctr">
                        <a:lnSpc>
                          <a:spcPct val="90000"/>
                        </a:lnSpc>
                        <a:spcAft>
                          <a:spcPts val="600"/>
                        </a:spcAft>
                        <a:buClr>
                          <a:srgbClr val="F59616"/>
                        </a:buClr>
                        <a:buFont typeface="Arial" panose="020B0604020202020204" pitchFamily="34" charset="0"/>
                        <a:buNone/>
                      </a:pPr>
                      <a:r>
                        <a:rPr lang="en-US" sz="2400" dirty="0"/>
                        <a:t>Intervention</a:t>
                      </a:r>
                    </a:p>
                  </a:txBody>
                  <a:tcPr anchor="ctr"/>
                </a:tc>
                <a:extLst>
                  <a:ext uri="{0D108BD9-81ED-4DB2-BD59-A6C34878D82A}">
                    <a16:rowId xmlns:a16="http://schemas.microsoft.com/office/drawing/2014/main" val="10000"/>
                  </a:ext>
                </a:extLst>
              </a:tr>
              <a:tr h="954001">
                <a:tc>
                  <a:txBody>
                    <a:bodyPr/>
                    <a:lstStyle/>
                    <a:p>
                      <a:pPr marL="91440" indent="0">
                        <a:buNone/>
                      </a:pPr>
                      <a:r>
                        <a:rPr lang="en-US" dirty="0"/>
                        <a:t>1  Mild</a:t>
                      </a:r>
                    </a:p>
                  </a:txBody>
                  <a:tcPr anchor="ctr"/>
                </a:tc>
                <a:tc>
                  <a:txBody>
                    <a:bodyPr/>
                    <a:lstStyle/>
                    <a:p>
                      <a:pPr marL="182880" indent="-182880">
                        <a:lnSpc>
                          <a:spcPct val="90000"/>
                        </a:lnSpc>
                        <a:spcAft>
                          <a:spcPts val="600"/>
                        </a:spcAft>
                        <a:buClr>
                          <a:srgbClr val="F59616"/>
                        </a:buClr>
                        <a:buFont typeface="Arial" panose="020B0604020202020204" pitchFamily="34" charset="0"/>
                        <a:buChar char="•"/>
                      </a:pPr>
                      <a:r>
                        <a:rPr lang="en-US" dirty="0"/>
                        <a:t>Stop laxatives.</a:t>
                      </a:r>
                      <a:r>
                        <a:rPr lang="en-US" baseline="0" dirty="0"/>
                        <a:t> Drink 8–10 glasses of clear fluids daily. Immediately start loperamide: 4 mg (2 tablets) followed by 2 mg (1 tablet) after each loose stool (up to 20 mg daily) until bowel movements cease for 12 hours</a:t>
                      </a:r>
                    </a:p>
                    <a:p>
                      <a:pPr marL="182880" indent="-182880">
                        <a:lnSpc>
                          <a:spcPct val="90000"/>
                        </a:lnSpc>
                        <a:spcAft>
                          <a:spcPts val="600"/>
                        </a:spcAft>
                        <a:buClr>
                          <a:srgbClr val="F59616"/>
                        </a:buClr>
                        <a:buFont typeface="Arial" panose="020B0604020202020204" pitchFamily="34" charset="0"/>
                        <a:buChar char="•"/>
                      </a:pPr>
                      <a:r>
                        <a:rPr lang="en-US" baseline="0" dirty="0"/>
                        <a:t>Maintain dose level of EGFR TKI</a:t>
                      </a:r>
                      <a:endParaRPr lang="en-US" dirty="0"/>
                    </a:p>
                  </a:txBody>
                  <a:tcPr anchor="ctr"/>
                </a:tc>
                <a:extLst>
                  <a:ext uri="{0D108BD9-81ED-4DB2-BD59-A6C34878D82A}">
                    <a16:rowId xmlns:a16="http://schemas.microsoft.com/office/drawing/2014/main" val="10001"/>
                  </a:ext>
                </a:extLst>
              </a:tr>
              <a:tr h="1552652">
                <a:tc>
                  <a:txBody>
                    <a:bodyPr/>
                    <a:lstStyle/>
                    <a:p>
                      <a:pPr marL="91440"/>
                      <a:r>
                        <a:rPr lang="en-US" dirty="0"/>
                        <a:t>2  Moderate</a:t>
                      </a:r>
                    </a:p>
                  </a:txBody>
                  <a:tcPr anchor="ctr"/>
                </a:tc>
                <a:tc>
                  <a:txBody>
                    <a:bodyPr/>
                    <a:lstStyle/>
                    <a:p>
                      <a:pPr marL="182880" indent="-182880">
                        <a:lnSpc>
                          <a:spcPct val="90000"/>
                        </a:lnSpc>
                        <a:spcAft>
                          <a:spcPts val="600"/>
                        </a:spcAft>
                        <a:buClr>
                          <a:srgbClr val="F59616"/>
                        </a:buClr>
                        <a:buFont typeface="Arial" panose="020B0604020202020204" pitchFamily="34" charset="0"/>
                        <a:buChar char="•"/>
                      </a:pPr>
                      <a:r>
                        <a:rPr lang="en-US" dirty="0"/>
                        <a:t>See grade 1</a:t>
                      </a:r>
                    </a:p>
                    <a:p>
                      <a:pPr marL="182880" indent="-182880">
                        <a:lnSpc>
                          <a:spcPct val="90000"/>
                        </a:lnSpc>
                        <a:spcAft>
                          <a:spcPts val="600"/>
                        </a:spcAft>
                        <a:buClr>
                          <a:srgbClr val="F59616"/>
                        </a:buClr>
                        <a:buFont typeface="Arial" panose="020B0604020202020204" pitchFamily="34" charset="0"/>
                        <a:buChar char="•"/>
                      </a:pPr>
                      <a:r>
                        <a:rPr lang="en-US" dirty="0"/>
                        <a:t>Continue loperamide.</a:t>
                      </a:r>
                      <a:r>
                        <a:rPr lang="en-US" baseline="0" dirty="0"/>
                        <a:t> Assess for dehydration and electrolyte imbalance. Consider intravenous fluids and electrolyte replacement </a:t>
                      </a:r>
                    </a:p>
                    <a:p>
                      <a:pPr marL="182880" indent="-182880">
                        <a:lnSpc>
                          <a:spcPct val="90000"/>
                        </a:lnSpc>
                        <a:spcAft>
                          <a:spcPts val="600"/>
                        </a:spcAft>
                        <a:buClr>
                          <a:srgbClr val="F59616"/>
                        </a:buClr>
                        <a:buFont typeface="Arial" panose="020B0604020202020204" pitchFamily="34" charset="0"/>
                        <a:buChar char="•"/>
                      </a:pPr>
                      <a:r>
                        <a:rPr lang="en-US" baseline="0" dirty="0"/>
                        <a:t>If diarrhea does not improve after 48 hours, temporarily discontinue EGFR TKI. Upon improvement to grade 1, restart EGFR TKI at a reduced dose (except gefitinib, which should be restarted at the original dose)</a:t>
                      </a:r>
                      <a:endParaRPr lang="en-US" dirty="0"/>
                    </a:p>
                  </a:txBody>
                  <a:tcPr anchor="ctr"/>
                </a:tc>
                <a:extLst>
                  <a:ext uri="{0D108BD9-81ED-4DB2-BD59-A6C34878D82A}">
                    <a16:rowId xmlns:a16="http://schemas.microsoft.com/office/drawing/2014/main" val="10002"/>
                  </a:ext>
                </a:extLst>
              </a:tr>
              <a:tr h="2071270">
                <a:tc>
                  <a:txBody>
                    <a:bodyPr/>
                    <a:lstStyle/>
                    <a:p>
                      <a:pPr marL="91440"/>
                      <a:r>
                        <a:rPr lang="en-US" dirty="0"/>
                        <a:t>3  Severe</a:t>
                      </a:r>
                    </a:p>
                  </a:txBody>
                  <a:tcPr anchor="ctr"/>
                </a:tc>
                <a:tc>
                  <a:txBody>
                    <a:bodyPr/>
                    <a:lstStyle/>
                    <a:p>
                      <a:pPr marL="182880" indent="-182880">
                        <a:lnSpc>
                          <a:spcPct val="90000"/>
                        </a:lnSpc>
                        <a:spcAft>
                          <a:spcPts val="600"/>
                        </a:spcAft>
                        <a:buClr>
                          <a:srgbClr val="F59616"/>
                        </a:buClr>
                        <a:buFont typeface="Arial" panose="020B0604020202020204" pitchFamily="34" charset="0"/>
                        <a:buChar char="•"/>
                      </a:pPr>
                      <a:r>
                        <a:rPr lang="en-US" dirty="0"/>
                        <a:t>See grade 2</a:t>
                      </a:r>
                    </a:p>
                    <a:p>
                      <a:pPr marL="182880" indent="-182880">
                        <a:lnSpc>
                          <a:spcPct val="90000"/>
                        </a:lnSpc>
                        <a:spcAft>
                          <a:spcPts val="600"/>
                        </a:spcAft>
                        <a:buClr>
                          <a:srgbClr val="F59616"/>
                        </a:buClr>
                        <a:buFont typeface="Arial" panose="020B0604020202020204" pitchFamily="34" charset="0"/>
                        <a:buChar char="•"/>
                      </a:pPr>
                      <a:r>
                        <a:rPr lang="en-US" dirty="0"/>
                        <a:t>Plus: Use stool cultures to rule out an infectious process. Apply aggressive intravenous fluid replacement for 24 hours or more. Use hospitalization</a:t>
                      </a:r>
                      <a:r>
                        <a:rPr lang="en-US" baseline="0" dirty="0"/>
                        <a:t> to monitor the patient’s progress. Consider prophylactic antibiotics if the patient is also neutropenic</a:t>
                      </a:r>
                    </a:p>
                    <a:p>
                      <a:pPr marL="182880" indent="-182880">
                        <a:lnSpc>
                          <a:spcPct val="90000"/>
                        </a:lnSpc>
                        <a:spcAft>
                          <a:spcPts val="600"/>
                        </a:spcAft>
                        <a:buClr>
                          <a:srgbClr val="F59616"/>
                        </a:buClr>
                        <a:buFont typeface="Arial" panose="020B0604020202020204" pitchFamily="34" charset="0"/>
                        <a:buChar char="•"/>
                      </a:pPr>
                      <a:r>
                        <a:rPr lang="en-US" baseline="0" dirty="0"/>
                        <a:t>Temporarily discontinue EGFR TKI. Upon improvement to grade 1, restart EGFR TKI at a reduced dose (except gefitinib, which should be restarted at the original dose). Permanently discontinue EGFR TKI if diarrhea does not return to grade 1 within 14 days despite treatment discontinuation and best supportive care</a:t>
                      </a:r>
                      <a:endParaRPr lang="en-US" dirty="0"/>
                    </a:p>
                  </a:txBody>
                  <a:tcPr anchor="ctr"/>
                </a:tc>
                <a:extLst>
                  <a:ext uri="{0D108BD9-81ED-4DB2-BD59-A6C34878D82A}">
                    <a16:rowId xmlns:a16="http://schemas.microsoft.com/office/drawing/2014/main" val="10003"/>
                  </a:ext>
                </a:extLst>
              </a:tr>
              <a:tr h="672282">
                <a:tc>
                  <a:txBody>
                    <a:bodyPr/>
                    <a:lstStyle/>
                    <a:p>
                      <a:pPr marL="91440" indent="0">
                        <a:buNone/>
                      </a:pPr>
                      <a:r>
                        <a:rPr lang="en-US" dirty="0"/>
                        <a:t>4  Life-threatening</a:t>
                      </a:r>
                    </a:p>
                  </a:txBody>
                  <a:tcPr anchor="ctr"/>
                </a:tc>
                <a:tc>
                  <a:txBody>
                    <a:bodyPr/>
                    <a:lstStyle/>
                    <a:p>
                      <a:pPr marL="182880" indent="-182880">
                        <a:lnSpc>
                          <a:spcPct val="90000"/>
                        </a:lnSpc>
                        <a:spcAft>
                          <a:spcPts val="600"/>
                        </a:spcAft>
                        <a:buClr>
                          <a:srgbClr val="F59616"/>
                        </a:buClr>
                        <a:buFont typeface="Arial" panose="020B0604020202020204" pitchFamily="34" charset="0"/>
                        <a:buChar char="•"/>
                      </a:pPr>
                      <a:r>
                        <a:rPr lang="en-US" dirty="0"/>
                        <a:t>See grade 3</a:t>
                      </a:r>
                    </a:p>
                  </a:txBody>
                  <a:tcPr anchor="ctr"/>
                </a:tc>
                <a:extLst>
                  <a:ext uri="{0D108BD9-81ED-4DB2-BD59-A6C34878D82A}">
                    <a16:rowId xmlns:a16="http://schemas.microsoft.com/office/drawing/2014/main" val="10004"/>
                  </a:ext>
                </a:extLst>
              </a:tr>
              <a:tr h="389497">
                <a:tc>
                  <a:txBody>
                    <a:bodyPr/>
                    <a:lstStyle/>
                    <a:p>
                      <a:pPr marL="91440"/>
                      <a:r>
                        <a:rPr lang="en-US" dirty="0"/>
                        <a:t>5  Death</a:t>
                      </a:r>
                    </a:p>
                  </a:txBody>
                  <a:tcPr anchor="ctr"/>
                </a:tc>
                <a:tc>
                  <a:txBody>
                    <a:bodyPr/>
                    <a:lstStyle/>
                    <a:p>
                      <a:pPr marL="182880" indent="-182880">
                        <a:lnSpc>
                          <a:spcPct val="90000"/>
                        </a:lnSpc>
                        <a:spcAft>
                          <a:spcPts val="600"/>
                        </a:spcAft>
                        <a:buClr>
                          <a:srgbClr val="F59616"/>
                        </a:buClr>
                        <a:buFont typeface="Arial" panose="020B0604020202020204" pitchFamily="34" charset="0"/>
                        <a:buChar char="•"/>
                      </a:pPr>
                      <a:endParaRPr lang="en-US" dirty="0"/>
                    </a:p>
                  </a:txBody>
                  <a:tcPr anchor="ctr"/>
                </a:tc>
                <a:extLst>
                  <a:ext uri="{0D108BD9-81ED-4DB2-BD59-A6C34878D82A}">
                    <a16:rowId xmlns:a16="http://schemas.microsoft.com/office/drawing/2014/main" val="10005"/>
                  </a:ext>
                </a:extLst>
              </a:tr>
            </a:tbl>
          </a:graphicData>
        </a:graphic>
      </p:graphicFrame>
      <p:sp>
        <p:nvSpPr>
          <p:cNvPr id="615" name="Shape 615"/>
          <p:cNvSpPr txBox="1">
            <a:spLocks noGrp="1"/>
          </p:cNvSpPr>
          <p:nvPr>
            <p:ph type="title"/>
          </p:nvPr>
        </p:nvSpPr>
        <p:spPr>
          <a:xfrm>
            <a:off x="0" y="2830"/>
            <a:ext cx="14630400" cy="1574958"/>
          </a:xfrm>
          <a:prstGeom prst="rect">
            <a:avLst/>
          </a:prstGeom>
          <a:solidFill>
            <a:srgbClr val="54BBBE">
              <a:alpha val="10588"/>
            </a:srgbClr>
          </a:solidFill>
          <a:ln>
            <a:noFill/>
          </a:ln>
          <a:effectLst>
            <a:outerShdw blurRad="276225" dist="25400" dir="5040000" algn="tl" rotWithShape="0">
              <a:srgbClr val="000000">
                <a:alpha val="29411"/>
              </a:srgbClr>
            </a:outerShdw>
          </a:effectLst>
        </p:spPr>
        <p:txBody>
          <a:bodyPr vert="horz" wrap="square" lIns="146280" tIns="73120" rIns="146280" bIns="73120" rtlCol="0" anchor="ctr" anchorCtr="0">
            <a:noAutofit/>
          </a:bodyPr>
          <a:lstStyle/>
          <a:p>
            <a:pPr>
              <a:lnSpc>
                <a:spcPct val="90000"/>
              </a:lnSpc>
              <a:spcBef>
                <a:spcPts val="0"/>
              </a:spcBef>
              <a:buClr>
                <a:srgbClr val="003767"/>
              </a:buClr>
              <a:buSzPct val="25000"/>
            </a:pPr>
            <a:r>
              <a:rPr lang="en-US" sz="4800" b="1" dirty="0">
                <a:solidFill>
                  <a:schemeClr val="bg1"/>
                </a:solidFill>
                <a:latin typeface="+mn-lt"/>
                <a:ea typeface="Georgia"/>
                <a:cs typeface="Georgia"/>
                <a:sym typeface="Georgia"/>
              </a:rPr>
              <a:t>EGFR TKI Toxicity</a:t>
            </a:r>
            <a:br>
              <a:rPr lang="en-US" sz="4800" i="1" dirty="0">
                <a:solidFill>
                  <a:schemeClr val="bg1"/>
                </a:solidFill>
                <a:latin typeface="+mn-lt"/>
                <a:ea typeface="Georgia"/>
                <a:cs typeface="Georgia"/>
                <a:sym typeface="Georgia"/>
              </a:rPr>
            </a:br>
            <a:r>
              <a:rPr lang="en-US" sz="4800" b="1" i="1" dirty="0">
                <a:solidFill>
                  <a:schemeClr val="bg1"/>
                </a:solidFill>
                <a:latin typeface="+mn-lt"/>
                <a:ea typeface="Georgia"/>
                <a:cs typeface="Georgia"/>
                <a:sym typeface="Georgia"/>
              </a:rPr>
              <a:t>Diarrhea</a:t>
            </a:r>
          </a:p>
        </p:txBody>
      </p:sp>
      <p:sp>
        <p:nvSpPr>
          <p:cNvPr id="616" name="Shape 616"/>
          <p:cNvSpPr txBox="1"/>
          <p:nvPr/>
        </p:nvSpPr>
        <p:spPr>
          <a:xfrm>
            <a:off x="9643701" y="7897905"/>
            <a:ext cx="4983840" cy="330371"/>
          </a:xfrm>
          <a:prstGeom prst="rect">
            <a:avLst/>
          </a:prstGeom>
          <a:noFill/>
          <a:ln>
            <a:noFill/>
          </a:ln>
        </p:spPr>
        <p:txBody>
          <a:bodyPr wrap="square" lIns="146280" tIns="73120" rIns="146280" bIns="73120" anchor="ctr" anchorCtr="0">
            <a:noAutofit/>
          </a:bodyPr>
          <a:lstStyle/>
          <a:p>
            <a:pPr marL="0" marR="0" lvl="0" indent="0" algn="r" defTabSz="653110" rtl="0" eaLnBrk="1" fontAlgn="auto" latinLnBrk="0" hangingPunct="1">
              <a:lnSpc>
                <a:spcPct val="100000"/>
              </a:lnSpc>
              <a:spcBef>
                <a:spcPts val="0"/>
              </a:spcBef>
              <a:spcAft>
                <a:spcPts val="0"/>
              </a:spcAft>
              <a:buClr>
                <a:srgbClr val="000000"/>
              </a:buClr>
              <a:buSzPct val="25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Hirsch V, et al. </a:t>
            </a:r>
            <a:r>
              <a:rPr kumimoji="0" lang="en-US" sz="1600" b="0" i="1" u="none" strike="noStrike" kern="1200" cap="none" spc="0" normalizeH="0" baseline="0" noProof="0" dirty="0">
                <a:ln>
                  <a:noFill/>
                </a:ln>
                <a:solidFill>
                  <a:srgbClr val="000000"/>
                </a:solidFill>
                <a:effectLst/>
                <a:uLnTx/>
                <a:uFillTx/>
                <a:latin typeface="Calibri"/>
                <a:ea typeface="Arial"/>
                <a:cs typeface="Arial"/>
                <a:sym typeface="Arial"/>
              </a:rPr>
              <a:t>Curr Oncol</a:t>
            </a:r>
            <a:r>
              <a:rPr kumimoji="0" lang="en-US" sz="1600" b="0" i="0" u="none" strike="noStrike" kern="1200" cap="none" spc="0" normalizeH="0" baseline="0" noProof="0" dirty="0">
                <a:ln>
                  <a:noFill/>
                </a:ln>
                <a:solidFill>
                  <a:srgbClr val="000000"/>
                </a:solidFill>
                <a:effectLst/>
                <a:uLnTx/>
                <a:uFillTx/>
                <a:latin typeface="Calibri"/>
                <a:ea typeface="Arial"/>
                <a:cs typeface="Arial"/>
                <a:sym typeface="Arial"/>
              </a:rPr>
              <a:t>. 2014.</a:t>
            </a:r>
          </a:p>
        </p:txBody>
      </p:sp>
      <p:sp>
        <p:nvSpPr>
          <p:cNvPr id="618" name="Shape 618"/>
          <p:cNvSpPr/>
          <p:nvPr/>
        </p:nvSpPr>
        <p:spPr>
          <a:xfrm>
            <a:off x="457200" y="2303928"/>
            <a:ext cx="13742894" cy="860608"/>
          </a:xfrm>
          <a:prstGeom prst="rect">
            <a:avLst/>
          </a:prstGeom>
          <a:noFill/>
          <a:ln w="57150" cap="flat" cmpd="sng">
            <a:solidFill>
              <a:srgbClr val="F59616"/>
            </a:solidFill>
            <a:prstDash val="solid"/>
            <a:round/>
            <a:headEnd type="none" w="med" len="med"/>
            <a:tailEnd type="none" w="med" len="med"/>
          </a:ln>
        </p:spPr>
        <p:txBody>
          <a:bodyPr wrap="square" lIns="146280" tIns="146280" rIns="146280" bIns="146280" anchor="ctr" anchorCtr="0">
            <a:noAutofit/>
          </a:bodyPr>
          <a:lstStyle/>
          <a:p>
            <a:pPr marL="0" marR="0" lvl="0" indent="0" algn="l" defTabSz="653110" rtl="0" eaLnBrk="1" fontAlgn="auto" latinLnBrk="0" hangingPunct="1">
              <a:lnSpc>
                <a:spcPct val="100000"/>
              </a:lnSpc>
              <a:spcBef>
                <a:spcPts val="0"/>
              </a:spcBef>
              <a:spcAft>
                <a:spcPts val="0"/>
              </a:spcAft>
              <a:buClr>
                <a:srgbClr val="000000"/>
              </a:buClr>
              <a:buSzTx/>
              <a:buFontTx/>
              <a:buNone/>
              <a:tabLst/>
              <a:defRPr/>
            </a:pPr>
            <a:endParaRPr kumimoji="0" sz="224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19" name="Shape 619"/>
          <p:cNvSpPr/>
          <p:nvPr/>
        </p:nvSpPr>
        <p:spPr>
          <a:xfrm>
            <a:off x="457200" y="3272110"/>
            <a:ext cx="13742894" cy="1428960"/>
          </a:xfrm>
          <a:prstGeom prst="rect">
            <a:avLst/>
          </a:prstGeom>
          <a:noFill/>
          <a:ln w="57150" cap="flat" cmpd="sng">
            <a:solidFill>
              <a:srgbClr val="F59616"/>
            </a:solidFill>
            <a:prstDash val="solid"/>
            <a:round/>
            <a:headEnd type="none" w="med" len="med"/>
            <a:tailEnd type="none" w="med" len="med"/>
          </a:ln>
        </p:spPr>
        <p:txBody>
          <a:bodyPr wrap="square" lIns="146280" tIns="146280" rIns="146280" bIns="146280" anchor="ctr" anchorCtr="0">
            <a:noAutofit/>
          </a:bodyPr>
          <a:lstStyle/>
          <a:p>
            <a:pPr marL="0" marR="0" lvl="0" indent="0" algn="l" defTabSz="653110" rtl="0" eaLnBrk="1" fontAlgn="auto" latinLnBrk="0" hangingPunct="1">
              <a:lnSpc>
                <a:spcPct val="100000"/>
              </a:lnSpc>
              <a:spcBef>
                <a:spcPts val="0"/>
              </a:spcBef>
              <a:spcAft>
                <a:spcPts val="0"/>
              </a:spcAft>
              <a:buClr>
                <a:srgbClr val="000000"/>
              </a:buClr>
              <a:buSzTx/>
              <a:buFontTx/>
              <a:buNone/>
              <a:tabLst/>
              <a:defRPr/>
            </a:pPr>
            <a:endParaRPr kumimoji="0" sz="224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20" name="Shape 620"/>
          <p:cNvSpPr/>
          <p:nvPr/>
        </p:nvSpPr>
        <p:spPr>
          <a:xfrm>
            <a:off x="457200" y="4783588"/>
            <a:ext cx="13742894" cy="1991476"/>
          </a:xfrm>
          <a:prstGeom prst="rect">
            <a:avLst/>
          </a:prstGeom>
          <a:noFill/>
          <a:ln w="57150" cap="flat" cmpd="sng">
            <a:solidFill>
              <a:srgbClr val="F59616"/>
            </a:solidFill>
            <a:prstDash val="solid"/>
            <a:round/>
            <a:headEnd type="none" w="med" len="med"/>
            <a:tailEnd type="none" w="med" len="med"/>
          </a:ln>
        </p:spPr>
        <p:txBody>
          <a:bodyPr wrap="square" lIns="146280" tIns="146280" rIns="146280" bIns="146280" anchor="ctr" anchorCtr="0">
            <a:noAutofit/>
          </a:bodyPr>
          <a:lstStyle/>
          <a:p>
            <a:pPr marL="0" marR="0" lvl="0" indent="0" algn="l" defTabSz="653110" rtl="0" eaLnBrk="1" fontAlgn="auto" latinLnBrk="0" hangingPunct="1">
              <a:lnSpc>
                <a:spcPct val="100000"/>
              </a:lnSpc>
              <a:spcBef>
                <a:spcPts val="0"/>
              </a:spcBef>
              <a:spcAft>
                <a:spcPts val="0"/>
              </a:spcAft>
              <a:buClr>
                <a:srgbClr val="000000"/>
              </a:buClr>
              <a:buSzTx/>
              <a:buFontTx/>
              <a:buNone/>
              <a:tabLst/>
              <a:defRPr/>
            </a:pPr>
            <a:endParaRPr kumimoji="0" sz="224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21" name="Shape 621"/>
          <p:cNvSpPr/>
          <p:nvPr/>
        </p:nvSpPr>
        <p:spPr>
          <a:xfrm>
            <a:off x="457200" y="6864708"/>
            <a:ext cx="13742894" cy="1006302"/>
          </a:xfrm>
          <a:prstGeom prst="rect">
            <a:avLst/>
          </a:prstGeom>
          <a:noFill/>
          <a:ln w="57150" cap="flat" cmpd="sng">
            <a:solidFill>
              <a:srgbClr val="F59616"/>
            </a:solidFill>
            <a:prstDash val="solid"/>
            <a:round/>
            <a:headEnd type="none" w="med" len="med"/>
            <a:tailEnd type="none" w="med" len="med"/>
          </a:ln>
        </p:spPr>
        <p:txBody>
          <a:bodyPr wrap="square" lIns="146280" tIns="146280" rIns="146280" bIns="146280" anchor="ctr" anchorCtr="0">
            <a:noAutofit/>
          </a:bodyPr>
          <a:lstStyle/>
          <a:p>
            <a:pPr marL="0" marR="0" lvl="0" indent="0" algn="l" defTabSz="653110" rtl="0" eaLnBrk="1" fontAlgn="auto" latinLnBrk="0" hangingPunct="1">
              <a:lnSpc>
                <a:spcPct val="100000"/>
              </a:lnSpc>
              <a:spcBef>
                <a:spcPts val="0"/>
              </a:spcBef>
              <a:spcAft>
                <a:spcPts val="0"/>
              </a:spcAft>
              <a:buClr>
                <a:srgbClr val="000000"/>
              </a:buClr>
              <a:buSzTx/>
              <a:buFontTx/>
              <a:buNone/>
              <a:tabLst/>
              <a:defRPr/>
            </a:pPr>
            <a:endParaRPr kumimoji="0" sz="224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433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1000"/>
                                        <p:tgtEl>
                                          <p:spTgt spid="619"/>
                                        </p:tgtEl>
                                      </p:cBhvr>
                                    </p:animEffect>
                                  </p:childTnLst>
                                </p:cTn>
                              </p:par>
                              <p:par>
                                <p:cTn id="13" presetID="10" presetClass="exit" presetSubtype="0" fill="hold" nodeType="withEffect">
                                  <p:stCondLst>
                                    <p:cond delay="0"/>
                                  </p:stCondLst>
                                  <p:childTnLst>
                                    <p:animEffect transition="out" filter="fade">
                                      <p:cBhvr>
                                        <p:cTn id="14" dur="1000"/>
                                        <p:tgtEl>
                                          <p:spTgt spid="618"/>
                                        </p:tgtEl>
                                      </p:cBhvr>
                                    </p:animEffect>
                                    <p:set>
                                      <p:cBhvr>
                                        <p:cTn id="15" dur="1" fill="hold">
                                          <p:stCondLst>
                                            <p:cond delay="1000"/>
                                          </p:stCondLst>
                                        </p:cTn>
                                        <p:tgtEl>
                                          <p:spTgt spid="6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0"/>
                                        </p:tgtEl>
                                        <p:attrNameLst>
                                          <p:attrName>style.visibility</p:attrName>
                                        </p:attrNameLst>
                                      </p:cBhvr>
                                      <p:to>
                                        <p:strVal val="visible"/>
                                      </p:to>
                                    </p:set>
                                    <p:animEffect transition="in" filter="fade">
                                      <p:cBhvr>
                                        <p:cTn id="20" dur="1000"/>
                                        <p:tgtEl>
                                          <p:spTgt spid="620"/>
                                        </p:tgtEl>
                                      </p:cBhvr>
                                    </p:animEffect>
                                  </p:childTnLst>
                                </p:cTn>
                              </p:par>
                              <p:par>
                                <p:cTn id="21" presetID="10" presetClass="exit" presetSubtype="0" fill="hold" nodeType="withEffect">
                                  <p:stCondLst>
                                    <p:cond delay="0"/>
                                  </p:stCondLst>
                                  <p:childTnLst>
                                    <p:animEffect transition="out" filter="fade">
                                      <p:cBhvr>
                                        <p:cTn id="22" dur="1000"/>
                                        <p:tgtEl>
                                          <p:spTgt spid="619"/>
                                        </p:tgtEl>
                                      </p:cBhvr>
                                    </p:animEffect>
                                    <p:set>
                                      <p:cBhvr>
                                        <p:cTn id="23" dur="1" fill="hold">
                                          <p:stCondLst>
                                            <p:cond delay="1000"/>
                                          </p:stCondLst>
                                        </p:cTn>
                                        <p:tgtEl>
                                          <p:spTgt spid="6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1"/>
                                        </p:tgtEl>
                                        <p:attrNameLst>
                                          <p:attrName>style.visibility</p:attrName>
                                        </p:attrNameLst>
                                      </p:cBhvr>
                                      <p:to>
                                        <p:strVal val="visible"/>
                                      </p:to>
                                    </p:set>
                                    <p:animEffect transition="in" filter="fade">
                                      <p:cBhvr>
                                        <p:cTn id="28" dur="1000"/>
                                        <p:tgtEl>
                                          <p:spTgt spid="621"/>
                                        </p:tgtEl>
                                      </p:cBhvr>
                                    </p:animEffect>
                                  </p:childTnLst>
                                </p:cTn>
                              </p:par>
                              <p:par>
                                <p:cTn id="29" presetID="10" presetClass="exit" presetSubtype="0" fill="hold" nodeType="withEffect">
                                  <p:stCondLst>
                                    <p:cond delay="0"/>
                                  </p:stCondLst>
                                  <p:childTnLst>
                                    <p:animEffect transition="out" filter="fade">
                                      <p:cBhvr>
                                        <p:cTn id="30" dur="1000"/>
                                        <p:tgtEl>
                                          <p:spTgt spid="620"/>
                                        </p:tgtEl>
                                      </p:cBhvr>
                                    </p:animEffect>
                                    <p:set>
                                      <p:cBhvr>
                                        <p:cTn id="31" dur="1" fill="hold">
                                          <p:stCondLst>
                                            <p:cond delay="1000"/>
                                          </p:stCondLst>
                                        </p:cTn>
                                        <p:tgtEl>
                                          <p:spTgt spid="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DF53-4B27-4086-AE71-0B474811E965}"/>
              </a:ext>
            </a:extLst>
          </p:cNvPr>
          <p:cNvSpPr>
            <a:spLocks noGrp="1"/>
          </p:cNvSpPr>
          <p:nvPr>
            <p:ph type="title"/>
          </p:nvPr>
        </p:nvSpPr>
        <p:spPr>
          <a:xfrm>
            <a:off x="731522" y="67430"/>
            <a:ext cx="13167360" cy="1563179"/>
          </a:xfrm>
        </p:spPr>
        <p:txBody>
          <a:bodyPr>
            <a:normAutofit/>
          </a:bodyPr>
          <a:lstStyle/>
          <a:p>
            <a:r>
              <a:rPr lang="en-US" sz="4800" b="1" dirty="0"/>
              <a:t>Other Toxicities of EGFR TKIs</a:t>
            </a:r>
          </a:p>
        </p:txBody>
      </p:sp>
      <p:sp>
        <p:nvSpPr>
          <p:cNvPr id="3" name="Content Placeholder 2">
            <a:extLst>
              <a:ext uri="{FF2B5EF4-FFF2-40B4-BE49-F238E27FC236}">
                <a16:creationId xmlns:a16="http://schemas.microsoft.com/office/drawing/2014/main" id="{D8C10E57-874F-4649-94A3-51BE9069D89B}"/>
              </a:ext>
            </a:extLst>
          </p:cNvPr>
          <p:cNvSpPr>
            <a:spLocks noGrp="1"/>
          </p:cNvSpPr>
          <p:nvPr>
            <p:ph idx="1"/>
          </p:nvPr>
        </p:nvSpPr>
        <p:spPr>
          <a:xfrm>
            <a:off x="1025718" y="2272145"/>
            <a:ext cx="13167360" cy="5563007"/>
          </a:xfrm>
        </p:spPr>
        <p:txBody>
          <a:bodyPr>
            <a:normAutofit/>
          </a:bodyPr>
          <a:lstStyle/>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ILD/Pneumonitis</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1%–2% for EGFRIs</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3.9% for osimertinib</a:t>
            </a: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Cardiomyopathy</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On osimertinib, 2.6%</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ECHO recommended monitoring</a:t>
            </a:r>
            <a:endParaRPr lang="en-US" dirty="0">
              <a:solidFill>
                <a:schemeClr val="tx1"/>
              </a:solidFill>
              <a:highlight>
                <a:srgbClr val="FFFF00"/>
              </a:highlight>
            </a:endParaRPr>
          </a:p>
          <a:p>
            <a:pPr marL="365760" indent="-274320">
              <a:lnSpc>
                <a:spcPct val="90000"/>
              </a:lnSpc>
              <a:spcBef>
                <a:spcPts val="0"/>
              </a:spcBef>
              <a:spcAft>
                <a:spcPts val="600"/>
              </a:spcAft>
              <a:buClr>
                <a:srgbClr val="F59616"/>
              </a:buClr>
              <a:buFont typeface="Arial" panose="020B0604020202020204" pitchFamily="34" charset="0"/>
              <a:buChar char="•"/>
            </a:pPr>
            <a:r>
              <a:rPr lang="en-US" sz="3600" dirty="0">
                <a:solidFill>
                  <a:schemeClr val="tx1"/>
                </a:solidFill>
              </a:rPr>
              <a:t>Transaminitis</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Usually transient and not symptomatic</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Should be monitored</a:t>
            </a:r>
          </a:p>
          <a:p>
            <a:pPr marL="765810" lvl="1" indent="-274320">
              <a:lnSpc>
                <a:spcPct val="90000"/>
              </a:lnSpc>
              <a:spcBef>
                <a:spcPts val="0"/>
              </a:spcBef>
              <a:spcAft>
                <a:spcPts val="600"/>
              </a:spcAft>
              <a:buClr>
                <a:srgbClr val="F59616"/>
              </a:buClr>
              <a:buFont typeface="Arial" panose="020B0604020202020204" pitchFamily="34" charset="0"/>
              <a:buChar char="•"/>
            </a:pPr>
            <a:r>
              <a:rPr lang="en-US" dirty="0">
                <a:solidFill>
                  <a:schemeClr val="tx1"/>
                </a:solidFill>
              </a:rPr>
              <a:t>Can require dose delays or dose reductions</a:t>
            </a:r>
          </a:p>
          <a:p>
            <a:pPr marL="365760" indent="-274320">
              <a:lnSpc>
                <a:spcPct val="90000"/>
              </a:lnSpc>
              <a:spcBef>
                <a:spcPts val="0"/>
              </a:spcBef>
              <a:spcAft>
                <a:spcPts val="600"/>
              </a:spcAft>
              <a:buClr>
                <a:srgbClr val="F59616"/>
              </a:buClr>
              <a:buFont typeface="Arial" panose="020B0604020202020204" pitchFamily="34" charset="0"/>
              <a:buChar char="•"/>
            </a:pPr>
            <a:endParaRPr lang="en-US" sz="3600" dirty="0">
              <a:solidFill>
                <a:schemeClr val="tx1"/>
              </a:solidFill>
            </a:endParaRPr>
          </a:p>
        </p:txBody>
      </p:sp>
    </p:spTree>
    <p:extLst>
      <p:ext uri="{BB962C8B-B14F-4D97-AF65-F5344CB8AC3E}">
        <p14:creationId xmlns:p14="http://schemas.microsoft.com/office/powerpoint/2010/main" val="3319282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70D-5057-3741-9AC5-80327566B500}"/>
              </a:ext>
            </a:extLst>
          </p:cNvPr>
          <p:cNvSpPr>
            <a:spLocks noGrp="1"/>
          </p:cNvSpPr>
          <p:nvPr>
            <p:ph type="title"/>
          </p:nvPr>
        </p:nvSpPr>
        <p:spPr>
          <a:xfrm>
            <a:off x="0" y="72570"/>
            <a:ext cx="14630400" cy="1579418"/>
          </a:xfrm>
        </p:spPr>
        <p:txBody>
          <a:bodyPr>
            <a:normAutofit/>
          </a:bodyPr>
          <a:lstStyle/>
          <a:p>
            <a:r>
              <a:rPr lang="en-US" b="1" dirty="0"/>
              <a:t>Hematologic Side Effect Profiles of TKIs vs. Osimertinib</a:t>
            </a:r>
          </a:p>
        </p:txBody>
      </p:sp>
      <p:graphicFrame>
        <p:nvGraphicFramePr>
          <p:cNvPr id="4" name="Content Placeholder 3">
            <a:extLst>
              <a:ext uri="{FF2B5EF4-FFF2-40B4-BE49-F238E27FC236}">
                <a16:creationId xmlns:a16="http://schemas.microsoft.com/office/drawing/2014/main" id="{3EE7A90E-95DF-824F-A4B4-422834CC27E5}"/>
              </a:ext>
            </a:extLst>
          </p:cNvPr>
          <p:cNvGraphicFramePr>
            <a:graphicFrameLocks noGrp="1"/>
          </p:cNvGraphicFramePr>
          <p:nvPr>
            <p:ph idx="1"/>
          </p:nvPr>
        </p:nvGraphicFramePr>
        <p:xfrm>
          <a:off x="907809" y="1966126"/>
          <a:ext cx="12750133" cy="4875966"/>
        </p:xfrm>
        <a:graphic>
          <a:graphicData uri="http://schemas.openxmlformats.org/drawingml/2006/table">
            <a:tbl>
              <a:tblPr firstRow="1" bandRow="1">
                <a:tableStyleId>{EB344D84-9AFB-497E-A393-DC336BA19D2E}</a:tableStyleId>
              </a:tblPr>
              <a:tblGrid>
                <a:gridCol w="2983861">
                  <a:extLst>
                    <a:ext uri="{9D8B030D-6E8A-4147-A177-3AD203B41FA5}">
                      <a16:colId xmlns:a16="http://schemas.microsoft.com/office/drawing/2014/main" val="1348723440"/>
                    </a:ext>
                  </a:extLst>
                </a:gridCol>
                <a:gridCol w="2441568">
                  <a:extLst>
                    <a:ext uri="{9D8B030D-6E8A-4147-A177-3AD203B41FA5}">
                      <a16:colId xmlns:a16="http://schemas.microsoft.com/office/drawing/2014/main" val="1318367784"/>
                    </a:ext>
                  </a:extLst>
                </a:gridCol>
                <a:gridCol w="2441568">
                  <a:extLst>
                    <a:ext uri="{9D8B030D-6E8A-4147-A177-3AD203B41FA5}">
                      <a16:colId xmlns:a16="http://schemas.microsoft.com/office/drawing/2014/main" val="2066046256"/>
                    </a:ext>
                  </a:extLst>
                </a:gridCol>
                <a:gridCol w="2441568">
                  <a:extLst>
                    <a:ext uri="{9D8B030D-6E8A-4147-A177-3AD203B41FA5}">
                      <a16:colId xmlns:a16="http://schemas.microsoft.com/office/drawing/2014/main" val="3454077891"/>
                    </a:ext>
                  </a:extLst>
                </a:gridCol>
                <a:gridCol w="2441568">
                  <a:extLst>
                    <a:ext uri="{9D8B030D-6E8A-4147-A177-3AD203B41FA5}">
                      <a16:colId xmlns:a16="http://schemas.microsoft.com/office/drawing/2014/main" val="2843202486"/>
                    </a:ext>
                  </a:extLst>
                </a:gridCol>
              </a:tblGrid>
              <a:tr h="1089822">
                <a:tc>
                  <a:txBody>
                    <a:bodyPr/>
                    <a:lstStyle/>
                    <a:p>
                      <a:pPr algn="ctr"/>
                      <a:r>
                        <a:rPr lang="en-US" sz="2400" b="1" dirty="0"/>
                        <a:t>Hematology AE</a:t>
                      </a:r>
                    </a:p>
                  </a:txBody>
                  <a:tcPr marL="109728" marR="109728" marT="54864" marB="54864" anchor="ctr"/>
                </a:tc>
                <a:tc gridSpan="2">
                  <a:txBody>
                    <a:bodyPr/>
                    <a:lstStyle/>
                    <a:p>
                      <a:pPr algn="ctr"/>
                      <a:r>
                        <a:rPr lang="en-US" sz="2400" dirty="0"/>
                        <a:t>Osimertinib (N=279)</a:t>
                      </a:r>
                    </a:p>
                  </a:txBody>
                  <a:tcPr marL="109728" marR="109728" marT="54864" marB="54864" anchor="ctr"/>
                </a:tc>
                <a:tc hMerge="1">
                  <a:txBody>
                    <a:bodyPr/>
                    <a:lstStyle/>
                    <a:p>
                      <a:pPr algn="ctr"/>
                      <a:endParaRPr lang="en-US" sz="2400" dirty="0"/>
                    </a:p>
                  </a:txBody>
                  <a:tcPr marL="109728" marR="109728" marT="54864" marB="54864" anchor="ctr"/>
                </a:tc>
                <a:tc gridSpan="2">
                  <a:txBody>
                    <a:bodyPr/>
                    <a:lstStyle/>
                    <a:p>
                      <a:pPr algn="ctr"/>
                      <a:r>
                        <a:rPr lang="en-US" sz="2400" dirty="0"/>
                        <a:t>EGFR TKI Comparator (N=277)</a:t>
                      </a:r>
                    </a:p>
                  </a:txBody>
                  <a:tcPr marL="109728" marR="109728" marT="54864" marB="54864" anchor="ctr"/>
                </a:tc>
                <a:tc hMerge="1">
                  <a:txBody>
                    <a:bodyPr/>
                    <a:lstStyle/>
                    <a:p>
                      <a:pPr algn="ctr"/>
                      <a:endParaRPr lang="en-US" sz="2400" dirty="0"/>
                    </a:p>
                  </a:txBody>
                  <a:tcPr marL="109728" marR="109728" marT="54864" marB="54864" anchor="ctr"/>
                </a:tc>
                <a:extLst>
                  <a:ext uri="{0D108BD9-81ED-4DB2-BD59-A6C34878D82A}">
                    <a16:rowId xmlns:a16="http://schemas.microsoft.com/office/drawing/2014/main" val="2376286543"/>
                  </a:ext>
                </a:extLst>
              </a:tr>
              <a:tr h="594448">
                <a:tc>
                  <a:txBody>
                    <a:bodyPr/>
                    <a:lstStyle/>
                    <a:p>
                      <a:pPr algn="ctr"/>
                      <a:endParaRPr lang="en-US" sz="2400" b="1" dirty="0"/>
                    </a:p>
                  </a:txBody>
                  <a:tcPr marL="109728" marR="109728" marT="54864" marB="54864" anchor="ctr"/>
                </a:tc>
                <a:tc>
                  <a:txBody>
                    <a:bodyPr/>
                    <a:lstStyle/>
                    <a:p>
                      <a:pPr algn="ctr"/>
                      <a:r>
                        <a:rPr lang="en-US" sz="1800" dirty="0"/>
                        <a:t>Change from Baseline</a:t>
                      </a:r>
                    </a:p>
                    <a:p>
                      <a:pPr algn="ctr"/>
                      <a:r>
                        <a:rPr lang="en-US" sz="1800" dirty="0"/>
                        <a:t>All Grades (%)</a:t>
                      </a:r>
                    </a:p>
                  </a:txBody>
                  <a:tcPr marL="109728" marR="109728" marT="54864" marB="54864"/>
                </a:tc>
                <a:tc>
                  <a:txBody>
                    <a:bodyPr/>
                    <a:lstStyle/>
                    <a:p>
                      <a:pPr algn="ctr"/>
                      <a:r>
                        <a:rPr lang="en-US" sz="1800" dirty="0"/>
                        <a:t>Change from Baseline</a:t>
                      </a:r>
                    </a:p>
                    <a:p>
                      <a:pPr algn="ctr"/>
                      <a:r>
                        <a:rPr lang="en-US" sz="1800" dirty="0"/>
                        <a:t>to Grade 3 or 4 (%)</a:t>
                      </a:r>
                    </a:p>
                  </a:txBody>
                  <a:tcPr marL="109728" marR="109728" marT="54864" marB="54864" anchor="ctr"/>
                </a:tc>
                <a:tc>
                  <a:txBody>
                    <a:bodyPr/>
                    <a:lstStyle/>
                    <a:p>
                      <a:pPr algn="ctr"/>
                      <a:r>
                        <a:rPr lang="en-US" sz="1800" dirty="0"/>
                        <a:t>Change from Baseline</a:t>
                      </a:r>
                    </a:p>
                    <a:p>
                      <a:pPr algn="ctr"/>
                      <a:r>
                        <a:rPr lang="en-US" sz="1800" dirty="0"/>
                        <a:t>All Grades (%)</a:t>
                      </a:r>
                    </a:p>
                  </a:txBody>
                  <a:tcPr marL="109728" marR="109728" marT="54864" marB="54864"/>
                </a:tc>
                <a:tc>
                  <a:txBody>
                    <a:bodyPr/>
                    <a:lstStyle/>
                    <a:p>
                      <a:pPr algn="ctr"/>
                      <a:r>
                        <a:rPr lang="en-US" sz="1800" dirty="0"/>
                        <a:t>Change from Baseline</a:t>
                      </a:r>
                    </a:p>
                    <a:p>
                      <a:pPr algn="ctr"/>
                      <a:r>
                        <a:rPr lang="en-US" sz="1800" dirty="0"/>
                        <a:t>to Grade 3 or 4 (%)</a:t>
                      </a:r>
                    </a:p>
                  </a:txBody>
                  <a:tcPr marL="109728" marR="109728" marT="54864" marB="54864"/>
                </a:tc>
                <a:extLst>
                  <a:ext uri="{0D108BD9-81ED-4DB2-BD59-A6C34878D82A}">
                    <a16:rowId xmlns:a16="http://schemas.microsoft.com/office/drawing/2014/main" val="3726636778"/>
                  </a:ext>
                </a:extLst>
              </a:tr>
              <a:tr h="781944">
                <a:tc>
                  <a:txBody>
                    <a:bodyPr/>
                    <a:lstStyle/>
                    <a:p>
                      <a:pPr algn="ctr"/>
                      <a:r>
                        <a:rPr lang="en-US" sz="2400" b="1" dirty="0"/>
                        <a:t>Lymphopenia</a:t>
                      </a:r>
                      <a:endParaRPr lang="en-US" sz="2400" b="0" dirty="0"/>
                    </a:p>
                  </a:txBody>
                  <a:tcPr marL="109728" marR="109728" marT="54864" marB="54864" anchor="ctr"/>
                </a:tc>
                <a:tc>
                  <a:txBody>
                    <a:bodyPr/>
                    <a:lstStyle/>
                    <a:p>
                      <a:pPr algn="ctr"/>
                      <a:r>
                        <a:rPr lang="en-US" sz="2400" baseline="0" dirty="0"/>
                        <a:t>63</a:t>
                      </a:r>
                    </a:p>
                  </a:txBody>
                  <a:tcPr marL="109728" marR="109728" marT="54864" marB="54864" anchor="ctr"/>
                </a:tc>
                <a:tc>
                  <a:txBody>
                    <a:bodyPr/>
                    <a:lstStyle/>
                    <a:p>
                      <a:pPr algn="ctr"/>
                      <a:r>
                        <a:rPr lang="en-US" sz="2400" baseline="0" dirty="0"/>
                        <a:t>5.6</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36</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4.2</a:t>
                      </a:r>
                    </a:p>
                  </a:txBody>
                  <a:tcPr marL="109728" marR="109728" marT="54864" marB="54864" anchor="ctr"/>
                </a:tc>
                <a:extLst>
                  <a:ext uri="{0D108BD9-81ED-4DB2-BD59-A6C34878D82A}">
                    <a16:rowId xmlns:a16="http://schemas.microsoft.com/office/drawing/2014/main" val="3284872888"/>
                  </a:ext>
                </a:extLst>
              </a:tr>
              <a:tr h="781944">
                <a:tc>
                  <a:txBody>
                    <a:bodyPr/>
                    <a:lstStyle/>
                    <a:p>
                      <a:pPr algn="ctr"/>
                      <a:r>
                        <a:rPr lang="en-US" sz="2400" b="1" dirty="0"/>
                        <a:t>Anemia</a:t>
                      </a:r>
                      <a:endParaRPr lang="en-US" sz="2400" b="0" dirty="0"/>
                    </a:p>
                  </a:txBody>
                  <a:tcPr marL="109728" marR="109728" marT="54864" marB="54864" anchor="ctr"/>
                </a:tc>
                <a:tc>
                  <a:txBody>
                    <a:bodyPr/>
                    <a:lstStyle/>
                    <a:p>
                      <a:pPr algn="ctr"/>
                      <a:r>
                        <a:rPr lang="en-US" sz="2400" baseline="0" dirty="0"/>
                        <a:t>59</a:t>
                      </a:r>
                    </a:p>
                  </a:txBody>
                  <a:tcPr marL="109728" marR="109728" marT="54864" marB="54864" anchor="ctr"/>
                </a:tc>
                <a:tc>
                  <a:txBody>
                    <a:bodyPr/>
                    <a:lstStyle/>
                    <a:p>
                      <a:pPr algn="ctr"/>
                      <a:r>
                        <a:rPr lang="en-US" sz="2400" baseline="0" dirty="0"/>
                        <a:t>0.7</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47</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0.4</a:t>
                      </a:r>
                    </a:p>
                  </a:txBody>
                  <a:tcPr marL="109728" marR="109728" marT="54864" marB="54864" anchor="ctr"/>
                </a:tc>
                <a:extLst>
                  <a:ext uri="{0D108BD9-81ED-4DB2-BD59-A6C34878D82A}">
                    <a16:rowId xmlns:a16="http://schemas.microsoft.com/office/drawing/2014/main" val="2443018125"/>
                  </a:ext>
                </a:extLst>
              </a:tr>
              <a:tr h="781944">
                <a:tc>
                  <a:txBody>
                    <a:bodyPr/>
                    <a:lstStyle/>
                    <a:p>
                      <a:pPr algn="ctr"/>
                      <a:r>
                        <a:rPr lang="en-US" sz="2400" b="1" dirty="0"/>
                        <a:t>Thrombocytopenia </a:t>
                      </a:r>
                      <a:endParaRPr lang="en-US" sz="2400" b="0" dirty="0"/>
                    </a:p>
                  </a:txBody>
                  <a:tcPr marL="109728" marR="109728" marT="54864" marB="54864" anchor="ctr"/>
                </a:tc>
                <a:tc>
                  <a:txBody>
                    <a:bodyPr/>
                    <a:lstStyle/>
                    <a:p>
                      <a:pPr algn="ctr"/>
                      <a:r>
                        <a:rPr lang="en-US" sz="2400" baseline="0" dirty="0"/>
                        <a:t>51</a:t>
                      </a:r>
                    </a:p>
                  </a:txBody>
                  <a:tcPr marL="109728" marR="109728" marT="54864" marB="54864" anchor="ctr"/>
                </a:tc>
                <a:tc>
                  <a:txBody>
                    <a:bodyPr/>
                    <a:lstStyle/>
                    <a:p>
                      <a:pPr algn="ctr"/>
                      <a:r>
                        <a:rPr lang="en-US" sz="2400" baseline="0" dirty="0"/>
                        <a:t>0.7</a:t>
                      </a:r>
                    </a:p>
                  </a:txBody>
                  <a:tcPr marL="109728" marR="109728" marT="54864" marB="54864" anchor="ctr"/>
                </a:tc>
                <a:tc>
                  <a:txBody>
                    <a:bodyPr/>
                    <a:lstStyle/>
                    <a:p>
                      <a:pPr marL="0" indent="0" algn="ctr">
                        <a:buFont typeface="Arial" panose="020B0604020202020204" pitchFamily="34" charset="0"/>
                        <a:buNone/>
                      </a:pPr>
                      <a:r>
                        <a:rPr lang="en-US" sz="2400" baseline="0" dirty="0"/>
                        <a:t>12</a:t>
                      </a:r>
                    </a:p>
                  </a:txBody>
                  <a:tcPr marL="109728" marR="109728" marT="54864" marB="54864" anchor="ctr"/>
                </a:tc>
                <a:tc>
                  <a:txBody>
                    <a:bodyPr/>
                    <a:lstStyle/>
                    <a:p>
                      <a:pPr marL="0" indent="0" algn="ctr">
                        <a:buFont typeface="Arial" panose="020B0604020202020204" pitchFamily="34" charset="0"/>
                        <a:buNone/>
                      </a:pPr>
                      <a:r>
                        <a:rPr lang="en-US" sz="2400" baseline="0" dirty="0"/>
                        <a:t>0.4</a:t>
                      </a:r>
                    </a:p>
                  </a:txBody>
                  <a:tcPr marL="109728" marR="109728" marT="54864" marB="54864" anchor="ctr"/>
                </a:tc>
                <a:extLst>
                  <a:ext uri="{0D108BD9-81ED-4DB2-BD59-A6C34878D82A}">
                    <a16:rowId xmlns:a16="http://schemas.microsoft.com/office/drawing/2014/main" val="2867874796"/>
                  </a:ext>
                </a:extLst>
              </a:tr>
              <a:tr h="781944">
                <a:tc>
                  <a:txBody>
                    <a:bodyPr/>
                    <a:lstStyle/>
                    <a:p>
                      <a:pPr algn="ctr"/>
                      <a:r>
                        <a:rPr lang="en-US" sz="2400" b="1" dirty="0"/>
                        <a:t>Neutropenia</a:t>
                      </a:r>
                      <a:endParaRPr lang="en-US" sz="2400" b="0" dirty="0"/>
                    </a:p>
                  </a:txBody>
                  <a:tcPr marL="109728" marR="109728" marT="54864" marB="54864" anchor="ctr"/>
                </a:tc>
                <a:tc>
                  <a:txBody>
                    <a:bodyPr/>
                    <a:lstStyle/>
                    <a:p>
                      <a:pPr algn="ctr"/>
                      <a:r>
                        <a:rPr lang="en-US" sz="2400" baseline="0" dirty="0"/>
                        <a:t>41</a:t>
                      </a:r>
                    </a:p>
                  </a:txBody>
                  <a:tcPr marL="109728" marR="109728" marT="54864" marB="54864" anchor="ctr"/>
                </a:tc>
                <a:tc>
                  <a:txBody>
                    <a:bodyPr/>
                    <a:lstStyle/>
                    <a:p>
                      <a:pPr algn="ctr"/>
                      <a:r>
                        <a:rPr lang="en-US" sz="2400" baseline="0" dirty="0"/>
                        <a:t>3.0</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10</a:t>
                      </a:r>
                    </a:p>
                  </a:txBody>
                  <a:tcPr marL="109728" marR="109728" marT="54864" marB="54864"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dirty="0"/>
                        <a:t>0</a:t>
                      </a:r>
                    </a:p>
                  </a:txBody>
                  <a:tcPr marL="109728" marR="109728" marT="54864" marB="54864" anchor="ctr"/>
                </a:tc>
                <a:extLst>
                  <a:ext uri="{0D108BD9-81ED-4DB2-BD59-A6C34878D82A}">
                    <a16:rowId xmlns:a16="http://schemas.microsoft.com/office/drawing/2014/main" val="1234061293"/>
                  </a:ext>
                </a:extLst>
              </a:tr>
            </a:tbl>
          </a:graphicData>
        </a:graphic>
      </p:graphicFrame>
      <p:sp>
        <p:nvSpPr>
          <p:cNvPr id="3" name="TextBox 2">
            <a:extLst>
              <a:ext uri="{FF2B5EF4-FFF2-40B4-BE49-F238E27FC236}">
                <a16:creationId xmlns:a16="http://schemas.microsoft.com/office/drawing/2014/main" id="{397525F8-5713-3244-98E9-FA7A9C58B4D1}"/>
              </a:ext>
            </a:extLst>
          </p:cNvPr>
          <p:cNvSpPr txBox="1"/>
          <p:nvPr/>
        </p:nvSpPr>
        <p:spPr>
          <a:xfrm>
            <a:off x="12046673" y="7872126"/>
            <a:ext cx="2574424" cy="338554"/>
          </a:xfrm>
          <a:prstGeom prst="rect">
            <a:avLst/>
          </a:prstGeom>
          <a:noFill/>
        </p:spPr>
        <p:txBody>
          <a:bodyPr wrap="none" rtlCol="0">
            <a:spAutoFit/>
          </a:bodyPr>
          <a:lstStyle/>
          <a:p>
            <a:pPr marL="0" marR="0" lvl="0" indent="0" algn="r" defTabSz="653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FDA Prescribing Information.</a:t>
            </a:r>
          </a:p>
        </p:txBody>
      </p:sp>
    </p:spTree>
    <p:extLst>
      <p:ext uri="{BB962C8B-B14F-4D97-AF65-F5344CB8AC3E}">
        <p14:creationId xmlns:p14="http://schemas.microsoft.com/office/powerpoint/2010/main" val="42127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5610-0E1A-47C3-B7D0-5AE69064566F}"/>
              </a:ext>
            </a:extLst>
          </p:cNvPr>
          <p:cNvSpPr>
            <a:spLocks noGrp="1"/>
          </p:cNvSpPr>
          <p:nvPr>
            <p:ph type="ctrTitle"/>
          </p:nvPr>
        </p:nvSpPr>
        <p:spPr>
          <a:xfrm>
            <a:off x="0" y="0"/>
            <a:ext cx="14630400" cy="1574801"/>
          </a:xfrm>
        </p:spPr>
        <p:txBody>
          <a:bodyPr>
            <a:normAutofit/>
          </a:bodyPr>
          <a:lstStyle/>
          <a:p>
            <a:r>
              <a:rPr lang="en-US" sz="4800" b="1" dirty="0"/>
              <a:t>Audience Response Keypads</a:t>
            </a:r>
          </a:p>
        </p:txBody>
      </p:sp>
      <p:sp>
        <p:nvSpPr>
          <p:cNvPr id="4" name="Content Placeholder 1">
            <a:extLst>
              <a:ext uri="{FF2B5EF4-FFF2-40B4-BE49-F238E27FC236}">
                <a16:creationId xmlns:a16="http://schemas.microsoft.com/office/drawing/2014/main" id="{EE96BF11-96D9-449A-9885-55456FBC48D0}"/>
              </a:ext>
            </a:extLst>
          </p:cNvPr>
          <p:cNvSpPr txBox="1">
            <a:spLocks/>
          </p:cNvSpPr>
          <p:nvPr/>
        </p:nvSpPr>
        <p:spPr>
          <a:xfrm>
            <a:off x="224093" y="2615962"/>
            <a:ext cx="9390688" cy="5771086"/>
          </a:xfrm>
          <a:prstGeom prst="rect">
            <a:avLst/>
          </a:prstGeom>
        </p:spPr>
        <p:txBody>
          <a:bodyPr vert="horz" lIns="146304" tIns="73152" rIns="146304" bIns="73152" rtlCol="0">
            <a:normAutofit/>
          </a:bodyPr>
          <a:lstStyle>
            <a:lvl1pPr marL="0" indent="0" algn="l" defTabSz="457200" rtl="0" eaLnBrk="1" latinLnBrk="0" hangingPunct="1">
              <a:spcBef>
                <a:spcPct val="20000"/>
              </a:spcBef>
              <a:buFont typeface="Arial"/>
              <a:buNone/>
              <a:defRPr sz="3200" kern="1200">
                <a:solidFill>
                  <a:srgbClr val="B2D14A"/>
                </a:solidFill>
                <a:latin typeface="Calibri" charset="0"/>
                <a:ea typeface="Calibri" charset="0"/>
                <a:cs typeface="Calibri"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56426" marR="0" lvl="0" indent="-478957"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6144" algn="l"/>
              </a:tabLst>
              <a:defRPr/>
            </a:pPr>
            <a:r>
              <a:rPr kumimoji="0" lang="en-US" sz="3200" b="0" i="0" u="none" strike="noStrike" kern="1200" cap="none" spc="0" normalizeH="0" baseline="0" noProof="0" dirty="0">
                <a:ln>
                  <a:noFill/>
                </a:ln>
                <a:solidFill>
                  <a:srgbClr val="73348D"/>
                </a:solidFill>
                <a:effectLst/>
                <a:uLnTx/>
                <a:uFillTx/>
                <a:latin typeface="Calibri" charset="0"/>
                <a:cs typeface="Calibri" charset="0"/>
              </a:rPr>
              <a:t>Please utilize the keypad at your table to answer questions throughout the program.</a:t>
            </a:r>
          </a:p>
          <a:p>
            <a:pPr marL="756426" marR="0" lvl="0" indent="-478957"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6144" algn="l"/>
              </a:tabLst>
              <a:defRPr/>
            </a:pPr>
            <a:endParaRPr kumimoji="0" lang="en-US" sz="3200" b="0" i="0" u="none" strike="noStrike" kern="1200" cap="none" spc="0" normalizeH="0" baseline="0" noProof="0" dirty="0">
              <a:ln>
                <a:noFill/>
              </a:ln>
              <a:solidFill>
                <a:srgbClr val="73348D"/>
              </a:solidFill>
              <a:effectLst/>
              <a:uLnTx/>
              <a:uFillTx/>
              <a:latin typeface="Calibri" charset="0"/>
              <a:cs typeface="Calibri" charset="0"/>
            </a:endParaRPr>
          </a:p>
          <a:p>
            <a:pPr marL="756426" marR="0" lvl="0" indent="-478957"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6144" algn="l"/>
              </a:tabLst>
              <a:defRPr/>
            </a:pPr>
            <a:r>
              <a:rPr kumimoji="0" lang="en-US" sz="3200" b="0" i="0" u="none" strike="noStrike" kern="1200" cap="none" spc="0" normalizeH="0" baseline="0" noProof="0" dirty="0">
                <a:ln>
                  <a:noFill/>
                </a:ln>
                <a:solidFill>
                  <a:srgbClr val="73348D"/>
                </a:solidFill>
                <a:effectLst/>
                <a:uLnTx/>
                <a:uFillTx/>
                <a:latin typeface="Calibri" charset="0"/>
                <a:cs typeface="Calibri" charset="0"/>
              </a:rPr>
              <a:t>You will have 10 seconds to answer the question.</a:t>
            </a:r>
          </a:p>
          <a:p>
            <a:pPr marL="756426" marR="0" lvl="0" indent="-478957"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6144" algn="l"/>
              </a:tabLst>
              <a:defRPr/>
            </a:pPr>
            <a:endParaRPr kumimoji="0" lang="en-US" sz="3200" b="0" i="0" u="none" strike="noStrike" kern="1200" cap="none" spc="0" normalizeH="0" baseline="0" noProof="0" dirty="0">
              <a:ln>
                <a:noFill/>
              </a:ln>
              <a:solidFill>
                <a:srgbClr val="73348D"/>
              </a:solidFill>
              <a:effectLst/>
              <a:uLnTx/>
              <a:uFillTx/>
              <a:latin typeface="Calibri" charset="0"/>
              <a:cs typeface="Calibri" charset="0"/>
            </a:endParaRPr>
          </a:p>
          <a:p>
            <a:pPr marL="756426" marR="0" lvl="0" indent="-478957"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6144" algn="l"/>
              </a:tabLst>
              <a:defRPr/>
            </a:pPr>
            <a:r>
              <a:rPr kumimoji="0" lang="en-US" sz="3200" b="0" i="0" u="none" strike="noStrike" kern="1200" cap="none" spc="0" normalizeH="0" baseline="0" noProof="0" dirty="0">
                <a:ln>
                  <a:noFill/>
                </a:ln>
                <a:solidFill>
                  <a:srgbClr val="73348D"/>
                </a:solidFill>
                <a:effectLst/>
                <a:uLnTx/>
                <a:uFillTx/>
                <a:latin typeface="Calibri" charset="0"/>
                <a:cs typeface="Calibri" charset="0"/>
              </a:rPr>
              <a:t>Please leave the keypad at your table or return it to staff at the registration desk at the conclusion of the program.</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5120" b="0" i="0" u="none" strike="noStrike" kern="1200" cap="none" spc="0" normalizeH="0" baseline="0" noProof="0" dirty="0">
              <a:ln>
                <a:noFill/>
              </a:ln>
              <a:solidFill>
                <a:srgbClr val="002060"/>
              </a:solidFill>
              <a:effectLst/>
              <a:uLnTx/>
              <a:uFillTx/>
              <a:latin typeface="Calibri" charset="0"/>
              <a:cs typeface="Calibri" charset="0"/>
            </a:endParaRPr>
          </a:p>
        </p:txBody>
      </p:sp>
      <p:pic>
        <p:nvPicPr>
          <p:cNvPr id="5" name="Content Placeholder 4" descr="http://edtech.commons.yale.edu/newsletter/wp-content/uploads/2008/12/clicker02.jpg">
            <a:extLst>
              <a:ext uri="{FF2B5EF4-FFF2-40B4-BE49-F238E27FC236}">
                <a16:creationId xmlns:a16="http://schemas.microsoft.com/office/drawing/2014/main" id="{366388E2-8C6C-4A8D-85A0-05A984016D54}"/>
              </a:ext>
            </a:extLst>
          </p:cNvPr>
          <p:cNvPicPr>
            <a:picLocks noChangeAspect="1" noChangeArrowheads="1"/>
          </p:cNvPicPr>
          <p:nvPr/>
        </p:nvPicPr>
        <p:blipFill>
          <a:blip r:embed="rId2" cstate="print"/>
          <a:srcRect/>
          <a:stretch>
            <a:fillRect/>
          </a:stretch>
        </p:blipFill>
        <p:spPr bwMode="auto">
          <a:xfrm>
            <a:off x="9854480" y="3146534"/>
            <a:ext cx="4150109" cy="2873072"/>
          </a:xfrm>
          <a:prstGeom prst="rect">
            <a:avLst/>
          </a:prstGeom>
          <a:ln>
            <a:noFill/>
          </a:ln>
          <a:effectLst>
            <a:softEdge rad="112500"/>
          </a:effectLst>
        </p:spPr>
      </p:pic>
    </p:spTree>
    <p:extLst>
      <p:ext uri="{BB962C8B-B14F-4D97-AF65-F5344CB8AC3E}">
        <p14:creationId xmlns:p14="http://schemas.microsoft.com/office/powerpoint/2010/main" val="4148634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46480" y="2791063"/>
            <a:ext cx="2867025" cy="3362325"/>
          </a:xfrm>
          <a:prstGeom prst="rect">
            <a:avLst/>
          </a:prstGeom>
        </p:spPr>
      </p:pic>
      <p:sp>
        <p:nvSpPr>
          <p:cNvPr id="134" name="Ivy Elkins…"/>
          <p:cNvSpPr txBox="1"/>
          <p:nvPr/>
        </p:nvSpPr>
        <p:spPr>
          <a:xfrm>
            <a:off x="4382287" y="1719615"/>
            <a:ext cx="5878085" cy="1071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2863" tIns="42863" rIns="42863" bIns="42863"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sz="3400" b="1"/>
            </a:pPr>
            <a:r>
              <a:rPr kumimoji="0" lang="en-US" sz="3200" b="1" i="0" u="none" strike="noStrike" kern="1200" cap="none" spc="0" normalizeH="0" baseline="0" noProof="0" dirty="0">
                <a:ln>
                  <a:noFill/>
                </a:ln>
                <a:solidFill>
                  <a:srgbClr val="73348D"/>
                </a:solidFill>
                <a:effectLst/>
                <a:uLnTx/>
                <a:uFillTx/>
                <a:latin typeface="Calibri"/>
                <a:ea typeface="+mn-ea"/>
                <a:cs typeface="+mn-cs"/>
              </a:rPr>
              <a:t>Jill Feldman</a:t>
            </a:r>
            <a:endParaRPr kumimoji="0" sz="3200" b="1" i="0" u="none" strike="noStrike" kern="1200" cap="none" spc="0" normalizeH="0" baseline="0" noProof="0" dirty="0">
              <a:ln>
                <a:noFill/>
              </a:ln>
              <a:solidFill>
                <a:srgbClr val="73348D"/>
              </a:solidFill>
              <a:effectLst/>
              <a:uLnTx/>
              <a:uFillTx/>
              <a:latin typeface="Calibri"/>
              <a:ea typeface="+mn-ea"/>
              <a:cs typeface="+mn-cs"/>
            </a:endParaRPr>
          </a:p>
          <a:p>
            <a:pPr marL="0" marR="0" lvl="0" indent="0" algn="ctr" defTabSz="653110" rtl="0" eaLnBrk="1" fontAlgn="auto" latinLnBrk="0" hangingPunct="1">
              <a:lnSpc>
                <a:spcPct val="100000"/>
              </a:lnSpc>
              <a:spcBef>
                <a:spcPts val="0"/>
              </a:spcBef>
              <a:spcAft>
                <a:spcPts val="0"/>
              </a:spcAft>
              <a:buClrTx/>
              <a:buSzTx/>
              <a:buFontTx/>
              <a:buNone/>
              <a:tabLst/>
              <a:defRPr sz="3400" b="1"/>
            </a:pPr>
            <a:r>
              <a:rPr kumimoji="0" sz="3200" b="1" i="0" u="none" strike="noStrike" kern="1200" cap="none" spc="0" normalizeH="0" baseline="0" noProof="0" dirty="0">
                <a:ln>
                  <a:noFill/>
                </a:ln>
                <a:solidFill>
                  <a:srgbClr val="73348D"/>
                </a:solidFill>
                <a:effectLst/>
                <a:uLnTx/>
                <a:uFillTx/>
                <a:latin typeface="Calibri"/>
                <a:ea typeface="+mn-ea"/>
                <a:cs typeface="+mn-cs"/>
              </a:rPr>
              <a:t>Lung Cancer Patient and Advocate</a:t>
            </a:r>
          </a:p>
        </p:txBody>
      </p:sp>
      <p:sp>
        <p:nvSpPr>
          <p:cNvPr id="2" name="TextBox 1"/>
          <p:cNvSpPr txBox="1"/>
          <p:nvPr/>
        </p:nvSpPr>
        <p:spPr>
          <a:xfrm>
            <a:off x="0" y="423843"/>
            <a:ext cx="14630400" cy="830997"/>
          </a:xfrm>
          <a:prstGeom prst="rect">
            <a:avLst/>
          </a:prstGeom>
          <a:noFill/>
        </p:spPr>
        <p:txBody>
          <a:bodyPr wrap="square" rtlCol="0"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Patients Driving Research to Save Lives</a:t>
            </a:r>
          </a:p>
        </p:txBody>
      </p:sp>
      <p:pic>
        <p:nvPicPr>
          <p:cNvPr id="14" name="IMG_0149.jpeg" descr="IMG_0149.jpeg">
            <a:extLst>
              <a:ext uri="{FF2B5EF4-FFF2-40B4-BE49-F238E27FC236}">
                <a16:creationId xmlns:a16="http://schemas.microsoft.com/office/drawing/2014/main" id="{76C9BE3F-5E89-4D7B-B76C-3F2B388EA7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10718" y="2882168"/>
            <a:ext cx="3613642" cy="2675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IMG_4590.jpeg" descr="IMG_4590.jpeg">
            <a:extLst>
              <a:ext uri="{FF2B5EF4-FFF2-40B4-BE49-F238E27FC236}">
                <a16:creationId xmlns:a16="http://schemas.microsoft.com/office/drawing/2014/main" id="{69B2DF4E-2A00-4F14-A791-FDC7E9726472}"/>
              </a:ext>
            </a:extLst>
          </p:cNvPr>
          <p:cNvPicPr>
            <a:picLocks noChangeAspect="1"/>
          </p:cNvPicPr>
          <p:nvPr/>
        </p:nvPicPr>
        <p:blipFill>
          <a:blip r:embed="rId4"/>
          <a:stretch>
            <a:fillRect/>
          </a:stretch>
        </p:blipFill>
        <p:spPr>
          <a:xfrm rot="761431">
            <a:off x="10493013" y="5627508"/>
            <a:ext cx="3605460" cy="2027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Larry Jill Jay.jpeg" descr="Larry Jill Jay.jpeg">
            <a:extLst>
              <a:ext uri="{FF2B5EF4-FFF2-40B4-BE49-F238E27FC236}">
                <a16:creationId xmlns:a16="http://schemas.microsoft.com/office/drawing/2014/main" id="{9748949D-A1BA-4A7C-AACF-A400B0FC8CD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650894">
            <a:off x="8874095" y="6124057"/>
            <a:ext cx="1479209" cy="1644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FullSizeRender.jpeg" descr="FullSizeRender.jpeg">
            <a:extLst>
              <a:ext uri="{FF2B5EF4-FFF2-40B4-BE49-F238E27FC236}">
                <a16:creationId xmlns:a16="http://schemas.microsoft.com/office/drawing/2014/main" id="{BAC2F25E-DE71-4C88-B96D-B6060D1236A3}"/>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467449" y="6210888"/>
            <a:ext cx="1265116" cy="17045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IMG_2013.jpeg" descr="IMG_2013.jpeg">
            <a:extLst>
              <a:ext uri="{FF2B5EF4-FFF2-40B4-BE49-F238E27FC236}">
                <a16:creationId xmlns:a16="http://schemas.microsoft.com/office/drawing/2014/main" id="{7E692A82-DB14-4D94-A58E-F0CCAFCE8BA7}"/>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5145179" y="2916170"/>
            <a:ext cx="4358074" cy="2906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722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BC08-335E-44A1-80D1-39FDAD9D39FC}"/>
              </a:ext>
            </a:extLst>
          </p:cNvPr>
          <p:cNvSpPr>
            <a:spLocks noGrp="1"/>
          </p:cNvSpPr>
          <p:nvPr>
            <p:ph type="title"/>
          </p:nvPr>
        </p:nvSpPr>
        <p:spPr>
          <a:xfrm>
            <a:off x="0" y="61785"/>
            <a:ext cx="14630400" cy="1557867"/>
          </a:xfrm>
        </p:spPr>
        <p:txBody>
          <a:bodyPr>
            <a:normAutofit/>
          </a:bodyPr>
          <a:lstStyle/>
          <a:p>
            <a:r>
              <a:rPr lang="en-US" sz="4800" b="1" dirty="0"/>
              <a:t>Case Study 2</a:t>
            </a:r>
          </a:p>
        </p:txBody>
      </p:sp>
      <p:sp>
        <p:nvSpPr>
          <p:cNvPr id="3" name="Content Placeholder 2">
            <a:extLst>
              <a:ext uri="{FF2B5EF4-FFF2-40B4-BE49-F238E27FC236}">
                <a16:creationId xmlns:a16="http://schemas.microsoft.com/office/drawing/2014/main" id="{3FE1502A-3846-4801-9BE5-5EC179E5EBAB}"/>
              </a:ext>
            </a:extLst>
          </p:cNvPr>
          <p:cNvSpPr>
            <a:spLocks noGrp="1"/>
          </p:cNvSpPr>
          <p:nvPr>
            <p:ph idx="1"/>
          </p:nvPr>
        </p:nvSpPr>
        <p:spPr>
          <a:xfrm>
            <a:off x="1659467" y="1920240"/>
            <a:ext cx="11941123" cy="5431156"/>
          </a:xfrm>
        </p:spPr>
        <p:txBody>
          <a:bodyPr>
            <a:normAutofit/>
          </a:bodyPr>
          <a:lstStyle/>
          <a:p>
            <a:pPr marL="0" indent="0">
              <a:lnSpc>
                <a:spcPct val="90000"/>
              </a:lnSpc>
              <a:spcBef>
                <a:spcPts val="0"/>
              </a:spcBef>
              <a:spcAft>
                <a:spcPts val="600"/>
              </a:spcAft>
              <a:buClr>
                <a:srgbClr val="F59616"/>
              </a:buClr>
              <a:buNone/>
            </a:pPr>
            <a:r>
              <a:rPr lang="en-US" sz="3600" dirty="0">
                <a:solidFill>
                  <a:schemeClr val="tx1"/>
                </a:solidFill>
              </a:rPr>
              <a:t>The patient is a 39-year-old female who enjoys reading, walking her dogs, working at camp, and watching college basketball. She is the president of LUNGevity.</a:t>
            </a:r>
          </a:p>
          <a:p>
            <a:pPr marL="0" indent="0">
              <a:lnSpc>
                <a:spcPct val="90000"/>
              </a:lnSpc>
              <a:spcBef>
                <a:spcPts val="0"/>
              </a:spcBef>
              <a:spcAft>
                <a:spcPts val="600"/>
              </a:spcAft>
              <a:buClr>
                <a:srgbClr val="F59616"/>
              </a:buClr>
              <a:buNone/>
            </a:pPr>
            <a:endParaRPr lang="en-US" sz="3600" dirty="0">
              <a:solidFill>
                <a:schemeClr val="tx1"/>
              </a:solidFill>
            </a:endParaRPr>
          </a:p>
          <a:p>
            <a:pPr marL="0" indent="0">
              <a:lnSpc>
                <a:spcPct val="90000"/>
              </a:lnSpc>
              <a:spcBef>
                <a:spcPts val="0"/>
              </a:spcBef>
              <a:spcAft>
                <a:spcPts val="600"/>
              </a:spcAft>
              <a:buClr>
                <a:srgbClr val="F59616"/>
              </a:buClr>
              <a:buNone/>
            </a:pPr>
            <a:r>
              <a:rPr lang="en-US" sz="3600" dirty="0">
                <a:solidFill>
                  <a:schemeClr val="tx1"/>
                </a:solidFill>
              </a:rPr>
              <a:t>She has never smoked, and is married with 4 children (ages 6, 8, 10, and 12). Her maternal grandmother (62), paternal grandfather (72), mother (54), father (41), and aunt (56) are all deceased from lung cancer.</a:t>
            </a:r>
          </a:p>
          <a:p>
            <a:pPr marL="0" indent="0">
              <a:lnSpc>
                <a:spcPct val="90000"/>
              </a:lnSpc>
              <a:spcBef>
                <a:spcPts val="0"/>
              </a:spcBef>
              <a:spcAft>
                <a:spcPts val="600"/>
              </a:spcAft>
              <a:buClr>
                <a:srgbClr val="F59616"/>
              </a:buClr>
              <a:buNone/>
            </a:pPr>
            <a:endParaRPr lang="en-US" sz="3600" dirty="0">
              <a:solidFill>
                <a:schemeClr val="tx1"/>
              </a:solidFill>
            </a:endParaRPr>
          </a:p>
          <a:p>
            <a:pPr>
              <a:lnSpc>
                <a:spcPct val="90000"/>
              </a:lnSpc>
              <a:spcBef>
                <a:spcPts val="0"/>
              </a:spcBef>
              <a:spcAft>
                <a:spcPts val="600"/>
              </a:spcAft>
              <a:buClr>
                <a:srgbClr val="F59616"/>
              </a:buClr>
              <a:buFont typeface="Arial" panose="020B0604020202020204" pitchFamily="34" charset="0"/>
              <a:buChar char="•"/>
            </a:pPr>
            <a:endParaRPr lang="en-US" sz="3600" dirty="0">
              <a:solidFill>
                <a:schemeClr val="tx1"/>
              </a:solidFill>
            </a:endParaRPr>
          </a:p>
        </p:txBody>
      </p:sp>
      <p:pic>
        <p:nvPicPr>
          <p:cNvPr id="4" name="Picture 3">
            <a:extLst>
              <a:ext uri="{FF2B5EF4-FFF2-40B4-BE49-F238E27FC236}">
                <a16:creationId xmlns:a16="http://schemas.microsoft.com/office/drawing/2014/main" id="{3DD66D37-8E12-49FD-97E0-4D60FA4B9E4C}"/>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0" y="4535485"/>
            <a:ext cx="820375" cy="1011279"/>
          </a:xfrm>
          <a:prstGeom prst="rect">
            <a:avLst/>
          </a:prstGeom>
          <a:effectLst>
            <a:outerShdw blurRad="76200" dir="13500000" sy="23000" kx="1200000" algn="br" rotWithShape="0">
              <a:prstClr val="black">
                <a:alpha val="20000"/>
              </a:prstClr>
            </a:outerShdw>
          </a:effectLst>
        </p:spPr>
      </p:pic>
      <p:pic>
        <p:nvPicPr>
          <p:cNvPr id="5" name="Picture 4">
            <a:extLst>
              <a:ext uri="{FF2B5EF4-FFF2-40B4-BE49-F238E27FC236}">
                <a16:creationId xmlns:a16="http://schemas.microsoft.com/office/drawing/2014/main" id="{2BA55877-3040-4FF0-8144-8AA99C57C91A}"/>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7301" y="2246691"/>
            <a:ext cx="820375" cy="85152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840898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F96D-5F47-400D-9A50-68E566340316}"/>
              </a:ext>
            </a:extLst>
          </p:cNvPr>
          <p:cNvSpPr>
            <a:spLocks noGrp="1"/>
          </p:cNvSpPr>
          <p:nvPr>
            <p:ph type="title"/>
          </p:nvPr>
        </p:nvSpPr>
        <p:spPr>
          <a:xfrm>
            <a:off x="0" y="49428"/>
            <a:ext cx="14630400" cy="1557867"/>
          </a:xfrm>
        </p:spPr>
        <p:txBody>
          <a:bodyPr>
            <a:normAutofit/>
          </a:bodyPr>
          <a:lstStyle/>
          <a:p>
            <a:r>
              <a:rPr lang="en-US" sz="4800" b="1" dirty="0"/>
              <a:t>Case Study 2 (cont.)</a:t>
            </a:r>
          </a:p>
        </p:txBody>
      </p:sp>
      <p:sp>
        <p:nvSpPr>
          <p:cNvPr id="3" name="Content Placeholder 2">
            <a:extLst>
              <a:ext uri="{FF2B5EF4-FFF2-40B4-BE49-F238E27FC236}">
                <a16:creationId xmlns:a16="http://schemas.microsoft.com/office/drawing/2014/main" id="{048D06F8-281F-40C9-88AE-40E5FC250031}"/>
              </a:ext>
            </a:extLst>
          </p:cNvPr>
          <p:cNvSpPr>
            <a:spLocks noGrp="1"/>
          </p:cNvSpPr>
          <p:nvPr>
            <p:ph idx="1"/>
          </p:nvPr>
        </p:nvSpPr>
        <p:spPr>
          <a:xfrm>
            <a:off x="1642533" y="1920240"/>
            <a:ext cx="12542389" cy="6055360"/>
          </a:xfrm>
        </p:spPr>
        <p:txBody>
          <a:bodyPr>
            <a:normAutofit/>
          </a:bodyPr>
          <a:lstStyle/>
          <a:p>
            <a:pPr marL="0" indent="0">
              <a:lnSpc>
                <a:spcPct val="90000"/>
              </a:lnSpc>
              <a:spcBef>
                <a:spcPts val="0"/>
              </a:spcBef>
              <a:spcAft>
                <a:spcPts val="600"/>
              </a:spcAft>
              <a:buClr>
                <a:srgbClr val="F59616"/>
              </a:buClr>
              <a:buNone/>
            </a:pPr>
            <a:r>
              <a:rPr lang="en-US" dirty="0">
                <a:solidFill>
                  <a:schemeClr val="tx1"/>
                </a:solidFill>
              </a:rPr>
              <a:t>Starting at age 28 years, the patient proactively had a chest CT every 3 years x 10 years due to her family history. A chest CT in 2009 revealed a RUL 2cm nodule with a satellite nodule on left side.</a:t>
            </a:r>
          </a:p>
          <a:p>
            <a:pPr marL="0" indent="0">
              <a:lnSpc>
                <a:spcPct val="90000"/>
              </a:lnSpc>
              <a:spcBef>
                <a:spcPts val="0"/>
              </a:spcBef>
              <a:spcAft>
                <a:spcPts val="600"/>
              </a:spcAft>
              <a:buClr>
                <a:srgbClr val="F59616"/>
              </a:buClr>
              <a:buNone/>
            </a:pPr>
            <a:endParaRPr lang="en-US" sz="2000" dirty="0">
              <a:solidFill>
                <a:schemeClr val="tx1"/>
              </a:solidFill>
            </a:endParaRPr>
          </a:p>
          <a:p>
            <a:pPr marL="0" indent="0">
              <a:lnSpc>
                <a:spcPct val="90000"/>
              </a:lnSpc>
              <a:spcBef>
                <a:spcPts val="0"/>
              </a:spcBef>
              <a:spcAft>
                <a:spcPts val="600"/>
              </a:spcAft>
              <a:buClr>
                <a:srgbClr val="F59616"/>
              </a:buClr>
              <a:buNone/>
            </a:pPr>
            <a:r>
              <a:rPr lang="en-US" dirty="0">
                <a:solidFill>
                  <a:schemeClr val="tx1"/>
                </a:solidFill>
              </a:rPr>
              <a:t>A right upper lobectomy was performed. Pathology showed NSCLC adenocarcinoma; molecular profiling revealed an Exon 19 deletion.</a:t>
            </a:r>
          </a:p>
          <a:p>
            <a:pPr marL="0" indent="0">
              <a:lnSpc>
                <a:spcPct val="90000"/>
              </a:lnSpc>
              <a:spcBef>
                <a:spcPts val="0"/>
              </a:spcBef>
              <a:spcAft>
                <a:spcPts val="600"/>
              </a:spcAft>
              <a:buClr>
                <a:srgbClr val="F59616"/>
              </a:buClr>
              <a:buNone/>
            </a:pPr>
            <a:endParaRPr lang="en-US" sz="2000" dirty="0">
              <a:solidFill>
                <a:schemeClr val="tx1"/>
              </a:solidFill>
            </a:endParaRPr>
          </a:p>
          <a:p>
            <a:pPr marL="0" indent="0">
              <a:lnSpc>
                <a:spcPct val="90000"/>
              </a:lnSpc>
              <a:spcBef>
                <a:spcPts val="0"/>
              </a:spcBef>
              <a:spcAft>
                <a:spcPts val="600"/>
              </a:spcAft>
              <a:buClr>
                <a:srgbClr val="F59616"/>
              </a:buClr>
              <a:buNone/>
            </a:pPr>
            <a:endParaRPr lang="en-US" sz="2000" dirty="0">
              <a:solidFill>
                <a:schemeClr val="tx1"/>
              </a:solidFill>
            </a:endParaRPr>
          </a:p>
          <a:p>
            <a:pPr marL="0" indent="0">
              <a:lnSpc>
                <a:spcPct val="90000"/>
              </a:lnSpc>
              <a:spcBef>
                <a:spcPts val="0"/>
              </a:spcBef>
              <a:spcAft>
                <a:spcPts val="600"/>
              </a:spcAft>
              <a:buClr>
                <a:srgbClr val="F59616"/>
              </a:buClr>
              <a:buNone/>
            </a:pPr>
            <a:r>
              <a:rPr lang="en-US" dirty="0">
                <a:solidFill>
                  <a:schemeClr val="tx1"/>
                </a:solidFill>
              </a:rPr>
              <a:t>She was diagnosed with Stage I NSCLC.</a:t>
            </a:r>
          </a:p>
          <a:p>
            <a:pPr marL="0" indent="0">
              <a:lnSpc>
                <a:spcPct val="90000"/>
              </a:lnSpc>
              <a:spcBef>
                <a:spcPts val="0"/>
              </a:spcBef>
              <a:spcAft>
                <a:spcPts val="600"/>
              </a:spcAft>
              <a:buClr>
                <a:srgbClr val="F59616"/>
              </a:buClr>
              <a:buNone/>
            </a:pPr>
            <a:endParaRPr lang="en-US" sz="2000" dirty="0">
              <a:solidFill>
                <a:schemeClr val="tx1"/>
              </a:solidFill>
            </a:endParaRPr>
          </a:p>
          <a:p>
            <a:pPr marL="0" indent="0">
              <a:lnSpc>
                <a:spcPct val="90000"/>
              </a:lnSpc>
              <a:spcBef>
                <a:spcPts val="0"/>
              </a:spcBef>
              <a:spcAft>
                <a:spcPts val="600"/>
              </a:spcAft>
              <a:buClr>
                <a:srgbClr val="F59616"/>
              </a:buClr>
              <a:buNone/>
            </a:pPr>
            <a:endParaRPr lang="en-US" sz="2000" dirty="0">
              <a:solidFill>
                <a:schemeClr val="tx1"/>
              </a:solidFill>
            </a:endParaRPr>
          </a:p>
          <a:p>
            <a:pPr marL="0" indent="0">
              <a:lnSpc>
                <a:spcPct val="90000"/>
              </a:lnSpc>
              <a:spcBef>
                <a:spcPts val="0"/>
              </a:spcBef>
              <a:spcAft>
                <a:spcPts val="600"/>
              </a:spcAft>
              <a:buClr>
                <a:srgbClr val="F59616"/>
              </a:buClr>
              <a:buNone/>
            </a:pPr>
            <a:r>
              <a:rPr lang="en-US" dirty="0">
                <a:solidFill>
                  <a:schemeClr val="tx1"/>
                </a:solidFill>
              </a:rPr>
              <a:t>She began treatment with adjuvant erlotinib 150 mg (off-label).</a:t>
            </a:r>
          </a:p>
          <a:p>
            <a:pPr>
              <a:lnSpc>
                <a:spcPct val="90000"/>
              </a:lnSpc>
              <a:spcBef>
                <a:spcPts val="0"/>
              </a:spcBef>
              <a:spcAft>
                <a:spcPts val="600"/>
              </a:spcAft>
              <a:buClr>
                <a:srgbClr val="F59616"/>
              </a:buClr>
              <a:buFont typeface="Arial" panose="020B0604020202020204" pitchFamily="34" charset="0"/>
              <a:buChar char="•"/>
            </a:pPr>
            <a:endParaRPr lang="en-US" dirty="0">
              <a:solidFill>
                <a:schemeClr val="tx1"/>
              </a:solidFill>
            </a:endParaRPr>
          </a:p>
        </p:txBody>
      </p:sp>
      <p:pic>
        <p:nvPicPr>
          <p:cNvPr id="4" name="Picture 3">
            <a:extLst>
              <a:ext uri="{FF2B5EF4-FFF2-40B4-BE49-F238E27FC236}">
                <a16:creationId xmlns:a16="http://schemas.microsoft.com/office/drawing/2014/main" id="{1F5C9679-9AA1-4B78-985B-A1F53260801B}"/>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2766" y="1920240"/>
            <a:ext cx="820375" cy="1011279"/>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8BD166DC-948D-4A8E-85C2-FFEEC47051EE}"/>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2766" y="6309360"/>
            <a:ext cx="792918" cy="1011279"/>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6F20855D-74E1-4D2F-B1D5-9A6EE1D7BC9B}"/>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4839" y="3591650"/>
            <a:ext cx="820375" cy="1046299"/>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5BBB018E-38F9-4F7A-8AE7-F69A5FD5F20F}"/>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6912" y="5043596"/>
            <a:ext cx="819122" cy="104630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8053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5C055-663E-47EB-B2BE-9A1519CF2025}"/>
              </a:ext>
            </a:extLst>
          </p:cNvPr>
          <p:cNvSpPr>
            <a:spLocks noGrp="1"/>
          </p:cNvSpPr>
          <p:nvPr>
            <p:ph idx="1"/>
          </p:nvPr>
        </p:nvSpPr>
        <p:spPr>
          <a:xfrm>
            <a:off x="2082800" y="1920239"/>
            <a:ext cx="12102122" cy="5869093"/>
          </a:xfrm>
        </p:spPr>
        <p:txBody>
          <a:bodyPr>
            <a:normAutofit/>
          </a:bodyPr>
          <a:lstStyle/>
          <a:p>
            <a:pPr marL="0" indent="0">
              <a:lnSpc>
                <a:spcPct val="90000"/>
              </a:lnSpc>
              <a:spcBef>
                <a:spcPts val="0"/>
              </a:spcBef>
              <a:spcAft>
                <a:spcPts val="600"/>
              </a:spcAft>
              <a:buClr>
                <a:srgbClr val="F59616"/>
              </a:buClr>
              <a:buNone/>
            </a:pPr>
            <a:r>
              <a:rPr lang="en-US" dirty="0">
                <a:solidFill>
                  <a:schemeClr val="tx1"/>
                </a:solidFill>
              </a:rPr>
              <a:t>Within 48 hours, the patient developed a rash on her chest, back, and face, as well as scalp pustules. She had mouth sores that resulted in a 5-pound weight loss (and she was already underweight).</a:t>
            </a:r>
          </a:p>
          <a:p>
            <a:pPr marL="0" indent="0">
              <a:lnSpc>
                <a:spcPct val="90000"/>
              </a:lnSpc>
              <a:spcBef>
                <a:spcPts val="0"/>
              </a:spcBef>
              <a:spcAft>
                <a:spcPts val="600"/>
              </a:spcAft>
              <a:buClr>
                <a:srgbClr val="F59616"/>
              </a:buClr>
              <a:buNone/>
            </a:pPr>
            <a:endParaRPr lang="en-US" dirty="0">
              <a:solidFill>
                <a:schemeClr val="tx1"/>
              </a:solidFill>
            </a:endParaRPr>
          </a:p>
          <a:p>
            <a:pPr marL="0" indent="0">
              <a:lnSpc>
                <a:spcPct val="90000"/>
              </a:lnSpc>
              <a:spcBef>
                <a:spcPts val="0"/>
              </a:spcBef>
              <a:spcAft>
                <a:spcPts val="600"/>
              </a:spcAft>
              <a:buClr>
                <a:srgbClr val="F59616"/>
              </a:buClr>
              <a:buNone/>
            </a:pPr>
            <a:r>
              <a:rPr lang="en-US" dirty="0">
                <a:solidFill>
                  <a:schemeClr val="tx1"/>
                </a:solidFill>
              </a:rPr>
              <a:t>She lost a fingernail and a toenail. She developed severe dry skin that was so painful on her heels that she slept with a pillow under her lower legs to keep her feet from touching the bed. </a:t>
            </a:r>
          </a:p>
          <a:p>
            <a:pPr>
              <a:lnSpc>
                <a:spcPct val="90000"/>
              </a:lnSpc>
              <a:spcBef>
                <a:spcPts val="0"/>
              </a:spcBef>
              <a:spcAft>
                <a:spcPts val="600"/>
              </a:spcAft>
              <a:buClr>
                <a:srgbClr val="F59616"/>
              </a:buClr>
              <a:buFont typeface="Arial" panose="020B0604020202020204" pitchFamily="34" charset="0"/>
              <a:buChar char="•"/>
            </a:pPr>
            <a:endParaRPr lang="en-US" dirty="0">
              <a:solidFill>
                <a:schemeClr val="tx1"/>
              </a:solidFill>
            </a:endParaRPr>
          </a:p>
          <a:p>
            <a:pPr marL="0" indent="0">
              <a:lnSpc>
                <a:spcPct val="90000"/>
              </a:lnSpc>
              <a:spcBef>
                <a:spcPts val="0"/>
              </a:spcBef>
              <a:spcAft>
                <a:spcPts val="1200"/>
              </a:spcAft>
              <a:buClr>
                <a:srgbClr val="F59616"/>
              </a:buClr>
              <a:buNone/>
            </a:pPr>
            <a:r>
              <a:rPr lang="en-US" dirty="0">
                <a:solidFill>
                  <a:schemeClr val="tx1"/>
                </a:solidFill>
              </a:rPr>
              <a:t>The patient did not immediately advise her oncology team of the severity of her reaction. However, after 6 months, her treatment dosage was decreased to 100 mg, and then again reduced to 50 mg.</a:t>
            </a:r>
          </a:p>
          <a:p>
            <a:pPr marL="0" indent="0">
              <a:lnSpc>
                <a:spcPct val="90000"/>
              </a:lnSpc>
              <a:spcBef>
                <a:spcPts val="0"/>
              </a:spcBef>
              <a:spcAft>
                <a:spcPts val="600"/>
              </a:spcAft>
              <a:buClr>
                <a:srgbClr val="F59616"/>
              </a:buClr>
              <a:buNone/>
            </a:pPr>
            <a:r>
              <a:rPr lang="en-US" dirty="0">
                <a:solidFill>
                  <a:schemeClr val="tx1"/>
                </a:solidFill>
              </a:rPr>
              <a:t>After 18 months, erlotinib was discontinued.</a:t>
            </a:r>
          </a:p>
        </p:txBody>
      </p:sp>
      <p:sp>
        <p:nvSpPr>
          <p:cNvPr id="6" name="Title 1">
            <a:extLst>
              <a:ext uri="{FF2B5EF4-FFF2-40B4-BE49-F238E27FC236}">
                <a16:creationId xmlns:a16="http://schemas.microsoft.com/office/drawing/2014/main" id="{8A269512-05EC-40FD-A449-076FD9AB8E8D}"/>
              </a:ext>
            </a:extLst>
          </p:cNvPr>
          <p:cNvSpPr txBox="1">
            <a:spLocks/>
          </p:cNvSpPr>
          <p:nvPr/>
        </p:nvSpPr>
        <p:spPr>
          <a:xfrm>
            <a:off x="0" y="0"/>
            <a:ext cx="14630400" cy="15578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charset="0"/>
                <a:cs typeface="Calibri" charset="0"/>
              </a:rPr>
              <a:t>Case Study 2 (cont.)</a:t>
            </a:r>
          </a:p>
        </p:txBody>
      </p:sp>
      <p:pic>
        <p:nvPicPr>
          <p:cNvPr id="24" name="Picture 23">
            <a:extLst>
              <a:ext uri="{FF2B5EF4-FFF2-40B4-BE49-F238E27FC236}">
                <a16:creationId xmlns:a16="http://schemas.microsoft.com/office/drawing/2014/main" id="{2944FEC9-EAD7-4A59-8711-8CA4BBAD2007}"/>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598" y="1981208"/>
            <a:ext cx="1228995" cy="1371600"/>
          </a:xfrm>
          <a:prstGeom prst="rect">
            <a:avLst/>
          </a:prstGeom>
          <a:effectLst>
            <a:outerShdw blurRad="76200" dir="13500000" sy="23000" kx="1200000" algn="br" rotWithShape="0">
              <a:prstClr val="black">
                <a:alpha val="20000"/>
              </a:prstClr>
            </a:outerShdw>
          </a:effectLst>
        </p:spPr>
      </p:pic>
      <p:pic>
        <p:nvPicPr>
          <p:cNvPr id="25" name="Picture 24">
            <a:extLst>
              <a:ext uri="{FF2B5EF4-FFF2-40B4-BE49-F238E27FC236}">
                <a16:creationId xmlns:a16="http://schemas.microsoft.com/office/drawing/2014/main" id="{C894ADCF-65C7-4785-83A5-9A41357F3658}"/>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598" y="5813557"/>
            <a:ext cx="1228994" cy="154397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8292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D0337-D242-4E09-AD06-BB6F01E870BF}"/>
              </a:ext>
            </a:extLst>
          </p:cNvPr>
          <p:cNvSpPr>
            <a:spLocks noGrp="1"/>
          </p:cNvSpPr>
          <p:nvPr>
            <p:ph idx="1"/>
          </p:nvPr>
        </p:nvSpPr>
        <p:spPr>
          <a:xfrm>
            <a:off x="1608667" y="1974831"/>
            <a:ext cx="12584070" cy="5784427"/>
          </a:xfrm>
        </p:spPr>
        <p:txBody>
          <a:bodyPr>
            <a:normAutofit/>
          </a:bodyPr>
          <a:lstStyle/>
          <a:p>
            <a:pPr marL="0" indent="0">
              <a:lnSpc>
                <a:spcPct val="90000"/>
              </a:lnSpc>
              <a:spcBef>
                <a:spcPts val="0"/>
              </a:spcBef>
              <a:spcAft>
                <a:spcPts val="600"/>
              </a:spcAft>
              <a:buClr>
                <a:srgbClr val="F59616"/>
              </a:buClr>
              <a:buNone/>
            </a:pPr>
            <a:r>
              <a:rPr lang="en-US" sz="3600" dirty="0">
                <a:solidFill>
                  <a:schemeClr val="tx1"/>
                </a:solidFill>
              </a:rPr>
              <a:t>Six months after erlotinib was discontinued, a new 8mm lesion was found. Wedge resection was performed showing NSCLC, adenocarcinoma, exon 19 deletion.  </a:t>
            </a:r>
          </a:p>
          <a:p>
            <a:pPr marL="0" indent="0">
              <a:lnSpc>
                <a:spcPct val="90000"/>
              </a:lnSpc>
              <a:spcBef>
                <a:spcPts val="0"/>
              </a:spcBef>
              <a:spcAft>
                <a:spcPts val="600"/>
              </a:spcAft>
              <a:buClr>
                <a:srgbClr val="F59616"/>
              </a:buClr>
              <a:buNone/>
            </a:pPr>
            <a:endParaRPr lang="en-US" sz="4400" dirty="0">
              <a:solidFill>
                <a:schemeClr val="tx1"/>
              </a:solidFill>
            </a:endParaRPr>
          </a:p>
          <a:p>
            <a:pPr marL="0" indent="0">
              <a:lnSpc>
                <a:spcPct val="90000"/>
              </a:lnSpc>
              <a:spcBef>
                <a:spcPts val="0"/>
              </a:spcBef>
              <a:spcAft>
                <a:spcPts val="600"/>
              </a:spcAft>
              <a:buClr>
                <a:srgbClr val="F59616"/>
              </a:buClr>
              <a:buNone/>
            </a:pPr>
            <a:r>
              <a:rPr lang="en-US" sz="3600" dirty="0">
                <a:solidFill>
                  <a:schemeClr val="tx1"/>
                </a:solidFill>
              </a:rPr>
              <a:t>At post-op appointment a few weeks later, multiple new nodules were seen on CT scan.</a:t>
            </a:r>
          </a:p>
          <a:p>
            <a:pPr marL="0" indent="0">
              <a:lnSpc>
                <a:spcPct val="90000"/>
              </a:lnSpc>
              <a:spcBef>
                <a:spcPts val="0"/>
              </a:spcBef>
              <a:spcAft>
                <a:spcPts val="600"/>
              </a:spcAft>
              <a:buClr>
                <a:srgbClr val="F59616"/>
              </a:buClr>
              <a:buNone/>
            </a:pPr>
            <a:endParaRPr lang="en-US" sz="4400" dirty="0">
              <a:solidFill>
                <a:schemeClr val="tx1"/>
              </a:solidFill>
            </a:endParaRPr>
          </a:p>
          <a:p>
            <a:pPr marL="0" indent="0">
              <a:lnSpc>
                <a:spcPct val="90000"/>
              </a:lnSpc>
              <a:spcBef>
                <a:spcPts val="0"/>
              </a:spcBef>
              <a:spcAft>
                <a:spcPts val="600"/>
              </a:spcAft>
              <a:buClr>
                <a:srgbClr val="F59616"/>
              </a:buClr>
              <a:buNone/>
            </a:pPr>
            <a:r>
              <a:rPr lang="en-US" sz="3600" dirty="0">
                <a:solidFill>
                  <a:schemeClr val="tx1"/>
                </a:solidFill>
              </a:rPr>
              <a:t>Three lesions were treated with Stereotactic Body Radiation Therapy (SBRT), and no oral therapy x 5 years. </a:t>
            </a:r>
          </a:p>
          <a:p>
            <a:pPr>
              <a:lnSpc>
                <a:spcPct val="90000"/>
              </a:lnSpc>
              <a:spcBef>
                <a:spcPts val="0"/>
              </a:spcBef>
              <a:spcAft>
                <a:spcPts val="600"/>
              </a:spcAft>
              <a:buClr>
                <a:srgbClr val="F59616"/>
              </a:buClr>
              <a:buFont typeface="Arial" panose="020B0604020202020204" pitchFamily="34" charset="0"/>
              <a:buChar char="•"/>
            </a:pPr>
            <a:endParaRPr lang="en-US" sz="3600" dirty="0">
              <a:solidFill>
                <a:schemeClr val="tx1"/>
              </a:solidFill>
            </a:endParaRPr>
          </a:p>
          <a:p>
            <a:pPr>
              <a:lnSpc>
                <a:spcPct val="90000"/>
              </a:lnSpc>
              <a:spcBef>
                <a:spcPts val="0"/>
              </a:spcBef>
              <a:spcAft>
                <a:spcPts val="600"/>
              </a:spcAft>
              <a:buClr>
                <a:srgbClr val="F59616"/>
              </a:buClr>
              <a:buFont typeface="Arial" panose="020B0604020202020204" pitchFamily="34" charset="0"/>
              <a:buChar char="•"/>
            </a:pPr>
            <a:endParaRPr lang="en-US" sz="3600" dirty="0">
              <a:solidFill>
                <a:schemeClr val="tx1"/>
              </a:solidFill>
            </a:endParaRPr>
          </a:p>
        </p:txBody>
      </p:sp>
      <p:sp>
        <p:nvSpPr>
          <p:cNvPr id="6" name="Title 1">
            <a:extLst>
              <a:ext uri="{FF2B5EF4-FFF2-40B4-BE49-F238E27FC236}">
                <a16:creationId xmlns:a16="http://schemas.microsoft.com/office/drawing/2014/main" id="{4F14A7CA-2C17-48F4-90EB-8E13E427B8AE}"/>
              </a:ext>
            </a:extLst>
          </p:cNvPr>
          <p:cNvSpPr txBox="1">
            <a:spLocks/>
          </p:cNvSpPr>
          <p:nvPr/>
        </p:nvSpPr>
        <p:spPr>
          <a:xfrm>
            <a:off x="0" y="0"/>
            <a:ext cx="14630400" cy="15578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charset="0"/>
                <a:cs typeface="Calibri" charset="0"/>
              </a:rPr>
              <a:t>Case Study 2 (cont.)</a:t>
            </a:r>
          </a:p>
        </p:txBody>
      </p:sp>
      <p:pic>
        <p:nvPicPr>
          <p:cNvPr id="7" name="Picture 6">
            <a:extLst>
              <a:ext uri="{FF2B5EF4-FFF2-40B4-BE49-F238E27FC236}">
                <a16:creationId xmlns:a16="http://schemas.microsoft.com/office/drawing/2014/main" id="{ADE2282F-D212-42FC-A6D7-E7DE83B2DBC7}"/>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2766" y="5902957"/>
            <a:ext cx="792918" cy="1011279"/>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E1AE7DED-73CC-4F38-8FF6-BCCD7F37D903}"/>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6912" y="2198798"/>
            <a:ext cx="819122" cy="1046300"/>
          </a:xfrm>
          <a:prstGeom prst="rect">
            <a:avLst/>
          </a:prstGeom>
          <a:effectLst>
            <a:outerShdw blurRad="76200" dir="13500000" sy="23000" kx="1200000" algn="br" rotWithShape="0">
              <a:prstClr val="black">
                <a:alpha val="20000"/>
              </a:prstClr>
            </a:outerShdw>
          </a:effectLst>
        </p:spPr>
      </p:pic>
      <p:pic>
        <p:nvPicPr>
          <p:cNvPr id="10" name="Picture 9">
            <a:extLst>
              <a:ext uri="{FF2B5EF4-FFF2-40B4-BE49-F238E27FC236}">
                <a16:creationId xmlns:a16="http://schemas.microsoft.com/office/drawing/2014/main" id="{07403B8F-1565-452F-9D84-4DA4CF5EF2F2}"/>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69064" y="4199459"/>
            <a:ext cx="796619" cy="101600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708002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D2D294-9148-AB4B-BAC2-AA2C29C229F9}"/>
              </a:ext>
            </a:extLst>
          </p:cNvPr>
          <p:cNvPicPr>
            <a:picLocks noChangeAspect="1"/>
          </p:cNvPicPr>
          <p:nvPr/>
        </p:nvPicPr>
        <p:blipFill>
          <a:blip r:embed="rId3"/>
          <a:stretch>
            <a:fillRect/>
          </a:stretch>
        </p:blipFill>
        <p:spPr>
          <a:xfrm>
            <a:off x="25639" y="-17615"/>
            <a:ext cx="14630400" cy="8211845"/>
          </a:xfrm>
          <a:prstGeom prst="rect">
            <a:avLst/>
          </a:prstGeom>
        </p:spPr>
      </p:pic>
      <p:sp>
        <p:nvSpPr>
          <p:cNvPr id="4" name="Rectangle 3">
            <a:extLst>
              <a:ext uri="{FF2B5EF4-FFF2-40B4-BE49-F238E27FC236}">
                <a16:creationId xmlns:a16="http://schemas.microsoft.com/office/drawing/2014/main" id="{EF6F902A-9880-46A7-9283-752BB1D8731D}"/>
              </a:ext>
            </a:extLst>
          </p:cNvPr>
          <p:cNvSpPr/>
          <p:nvPr/>
        </p:nvSpPr>
        <p:spPr>
          <a:xfrm>
            <a:off x="0" y="6683128"/>
            <a:ext cx="14630400" cy="152696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5308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    </a:t>
            </a:r>
            <a:r>
              <a:rPr kumimoji="0" lang="en-US" sz="4800" b="1" i="0" u="none" strike="noStrike" kern="1200" cap="none" spc="0" normalizeH="0" baseline="0" noProof="0" dirty="0">
                <a:ln>
                  <a:noFill/>
                </a:ln>
                <a:solidFill>
                  <a:prstClr val="white"/>
                </a:solidFill>
                <a:effectLst/>
                <a:uLnTx/>
                <a:uFillTx/>
                <a:latin typeface="Calibri"/>
                <a:ea typeface="+mn-ea"/>
                <a:cs typeface="+mn-cs"/>
              </a:rPr>
              <a:t>Patients Collaborating to Ensure Success</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A group of people posing for the camera&#10;&#10;Description automatically generated">
            <a:extLst>
              <a:ext uri="{FF2B5EF4-FFF2-40B4-BE49-F238E27FC236}">
                <a16:creationId xmlns:a16="http://schemas.microsoft.com/office/drawing/2014/main" id="{41FAF45C-79E4-4FB9-A0C5-C6C8AD085FF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712" r="14014" b="9334"/>
          <a:stretch/>
        </p:blipFill>
        <p:spPr>
          <a:xfrm>
            <a:off x="9890379" y="256117"/>
            <a:ext cx="4443814" cy="376434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32CD721-8427-470D-BA37-75773237B277}"/>
              </a:ext>
            </a:extLst>
          </p:cNvPr>
          <p:cNvPicPr>
            <a:picLocks noChangeAspect="1"/>
          </p:cNvPicPr>
          <p:nvPr/>
        </p:nvPicPr>
        <p:blipFill rotWithShape="1">
          <a:blip r:embed="rId5"/>
          <a:srcRect t="6680" r="4161"/>
          <a:stretch/>
        </p:blipFill>
        <p:spPr>
          <a:xfrm>
            <a:off x="7195559" y="1013453"/>
            <a:ext cx="3044674" cy="489167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1AA903FE-83F0-43C8-9FE7-42461C56B588}"/>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9552821" y="3896003"/>
            <a:ext cx="4990744" cy="314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217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HOW TO LEARN MORE AND JOIN OUR COMMUNITY…"/>
          <p:cNvSpPr txBox="1"/>
          <p:nvPr/>
        </p:nvSpPr>
        <p:spPr>
          <a:xfrm>
            <a:off x="3587263" y="2036414"/>
            <a:ext cx="11043137" cy="4469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863" tIns="42863" rIns="42863" bIns="42863" anchor="ctr">
            <a:spAutoFit/>
          </a:bodyPr>
          <a:lstStyle/>
          <a:p>
            <a:pPr marL="0" marR="0" lvl="0" indent="0" algn="l" defTabSz="385785" rtl="0" eaLnBrk="1" fontAlgn="auto" latinLnBrk="0" hangingPunct="1">
              <a:lnSpc>
                <a:spcPct val="90000"/>
              </a:lnSpc>
              <a:spcBef>
                <a:spcPts val="0"/>
              </a:spcBef>
              <a:spcAft>
                <a:spcPts val="1200"/>
              </a:spcAft>
              <a:buClrTx/>
              <a:buSzTx/>
              <a:buFontTx/>
              <a:buNone/>
              <a:tabLst/>
              <a:defRPr sz="4533">
                <a:solidFill>
                  <a:srgbClr val="3B4A85"/>
                </a:solidFill>
              </a:defRPr>
            </a:pPr>
            <a:r>
              <a:rPr kumimoji="0" lang="en-US" sz="4000" b="1" i="0" u="none" strike="noStrike" kern="1200" cap="none" spc="0" normalizeH="0" baseline="0" noProof="0" dirty="0">
                <a:ln>
                  <a:noFill/>
                </a:ln>
                <a:solidFill>
                  <a:srgbClr val="73348D"/>
                </a:solidFill>
                <a:effectLst/>
                <a:uLnTx/>
                <a:uFillTx/>
                <a:latin typeface="Calibri"/>
                <a:ea typeface="+mn-ea"/>
                <a:cs typeface="+mn-cs"/>
              </a:rPr>
              <a:t>How to Learn More and Join the EGFR Resisters Community </a:t>
            </a:r>
          </a:p>
          <a:p>
            <a:pPr marL="365760" marR="0" lvl="0" indent="-274320" algn="l" defTabSz="385785" rtl="0" eaLnBrk="1" fontAlgn="auto" latinLnBrk="0" hangingPunct="1">
              <a:lnSpc>
                <a:spcPct val="90000"/>
              </a:lnSpc>
              <a:spcBef>
                <a:spcPts val="0"/>
              </a:spcBef>
              <a:spcAft>
                <a:spcPts val="1200"/>
              </a:spcAft>
              <a:buClr>
                <a:srgbClr val="FFC000"/>
              </a:buClr>
              <a:buSzPct val="100000"/>
              <a:buFontTx/>
              <a:buChar char="•"/>
              <a:tabLst/>
              <a:defRPr sz="3000"/>
            </a:pPr>
            <a:r>
              <a:rPr kumimoji="0" sz="3200" b="0" i="0" u="none" strike="noStrike" kern="1200" cap="none" spc="0" normalizeH="0" baseline="0" noProof="0" dirty="0">
                <a:ln>
                  <a:noFill/>
                </a:ln>
                <a:solidFill>
                  <a:prstClr val="black"/>
                </a:solidFill>
                <a:effectLst/>
                <a:uLnTx/>
                <a:uFillTx/>
                <a:latin typeface="Calibri"/>
                <a:ea typeface="+mn-ea"/>
                <a:cs typeface="+mn-cs"/>
              </a:rPr>
              <a:t>Visit </a:t>
            </a:r>
            <a:r>
              <a:rPr lang="en-US" sz="3200" dirty="0">
                <a:solidFill>
                  <a:prstClr val="black"/>
                </a:solidFill>
                <a:latin typeface="Calibri"/>
              </a:rPr>
              <a:t>the</a:t>
            </a:r>
            <a:r>
              <a:rPr kumimoji="0" sz="3200" b="0" i="0" u="none" strike="noStrike" kern="1200" cap="none" spc="0" normalizeH="0" baseline="0" noProof="0" dirty="0">
                <a:ln>
                  <a:noFill/>
                </a:ln>
                <a:solidFill>
                  <a:prstClr val="black"/>
                </a:solidFill>
                <a:effectLst/>
                <a:uLnTx/>
                <a:uFillTx/>
                <a:latin typeface="Calibri"/>
                <a:ea typeface="+mn-ea"/>
                <a:cs typeface="+mn-cs"/>
              </a:rPr>
              <a:t> website at </a:t>
            </a:r>
            <a:r>
              <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rPr>
              <a:t>www.egfrcancer.org</a:t>
            </a:r>
            <a:endPar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hlinkClick r:id="rId3"/>
            </a:endParaRPr>
          </a:p>
          <a:p>
            <a:pPr marL="365760" marR="0" lvl="0" indent="-274320" algn="l" defTabSz="385785" rtl="0" eaLnBrk="1" fontAlgn="auto" latinLnBrk="0" hangingPunct="1">
              <a:lnSpc>
                <a:spcPct val="90000"/>
              </a:lnSpc>
              <a:spcBef>
                <a:spcPts val="0"/>
              </a:spcBef>
              <a:spcAft>
                <a:spcPts val="1200"/>
              </a:spcAft>
              <a:buClr>
                <a:srgbClr val="FFC000"/>
              </a:buClr>
              <a:buSzPct val="100000"/>
              <a:buFontTx/>
              <a:buChar char="•"/>
              <a:tabLst/>
              <a:defRPr sz="3000"/>
            </a:pPr>
            <a:r>
              <a:rPr kumimoji="0" sz="3200" b="0" i="0" u="none" strike="noStrike" kern="1200" cap="none" spc="0" normalizeH="0" baseline="0" noProof="0" dirty="0">
                <a:ln>
                  <a:noFill/>
                </a:ln>
                <a:solidFill>
                  <a:prstClr val="black"/>
                </a:solidFill>
                <a:effectLst/>
                <a:uLnTx/>
                <a:uFillTx/>
                <a:latin typeface="Calibri"/>
                <a:ea typeface="+mn-ea"/>
                <a:cs typeface="+mn-cs"/>
              </a:rPr>
              <a:t>Get support and answers from your EGFR+ community at             </a:t>
            </a:r>
            <a:r>
              <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rPr>
              <a:t>facebook.com/groups/EGFRResisters</a:t>
            </a:r>
            <a:endPar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hlinkClick r:id="rId4"/>
            </a:endParaRPr>
          </a:p>
          <a:p>
            <a:pPr marL="365760" marR="0" lvl="0" indent="-274320" algn="l" defTabSz="385785" rtl="0" eaLnBrk="1" fontAlgn="auto" latinLnBrk="0" hangingPunct="1">
              <a:lnSpc>
                <a:spcPct val="90000"/>
              </a:lnSpc>
              <a:spcBef>
                <a:spcPts val="0"/>
              </a:spcBef>
              <a:spcAft>
                <a:spcPts val="1200"/>
              </a:spcAft>
              <a:buClr>
                <a:srgbClr val="FFC000"/>
              </a:buClr>
              <a:buSzPct val="100000"/>
              <a:buFontTx/>
              <a:buChar char="•"/>
              <a:tabLst/>
              <a:defRPr sz="3000"/>
            </a:pPr>
            <a:r>
              <a:rPr kumimoji="0" sz="3200" b="0" i="0" u="none" strike="noStrike" kern="1200" cap="none" spc="0" normalizeH="0" baseline="0" noProof="0" dirty="0">
                <a:ln>
                  <a:noFill/>
                </a:ln>
                <a:solidFill>
                  <a:prstClr val="black"/>
                </a:solidFill>
                <a:effectLst/>
                <a:uLnTx/>
                <a:uFillTx/>
                <a:latin typeface="Calibri"/>
                <a:ea typeface="+mn-ea"/>
                <a:cs typeface="+mn-cs"/>
              </a:rPr>
              <a:t>Follow on Twitter for the latest advances in research </a:t>
            </a:r>
            <a:r>
              <a:rPr kumimoji="0" sz="3200" b="1" i="0" u="none" strike="noStrike" kern="1200" cap="none" spc="0" normalizeH="0" baseline="0" noProof="0" dirty="0">
                <a:ln>
                  <a:noFill/>
                </a:ln>
                <a:solidFill>
                  <a:prstClr val="black"/>
                </a:solidFill>
                <a:effectLst/>
                <a:uLnTx/>
                <a:uFillTx/>
                <a:latin typeface="Calibri"/>
                <a:ea typeface="+mn-ea"/>
                <a:cs typeface="+mn-cs"/>
              </a:rPr>
              <a:t>@EGFRResisters</a:t>
            </a:r>
          </a:p>
          <a:p>
            <a:pPr marL="365760" marR="0" lvl="0" indent="-274320" algn="l" defTabSz="385785" rtl="0" eaLnBrk="1" fontAlgn="auto" latinLnBrk="0" hangingPunct="1">
              <a:lnSpc>
                <a:spcPct val="90000"/>
              </a:lnSpc>
              <a:spcBef>
                <a:spcPts val="0"/>
              </a:spcBef>
              <a:spcAft>
                <a:spcPts val="1200"/>
              </a:spcAft>
              <a:buClr>
                <a:srgbClr val="FFC000"/>
              </a:buClr>
              <a:buSzPct val="100000"/>
              <a:buFontTx/>
              <a:buChar char="•"/>
              <a:tabLst/>
              <a:defRPr sz="3000"/>
            </a:pPr>
            <a:r>
              <a:rPr kumimoji="0" sz="3200" b="0" i="0" u="none" strike="noStrike" kern="1200" cap="none" spc="0" normalizeH="0" baseline="0" noProof="0" dirty="0">
                <a:ln>
                  <a:noFill/>
                </a:ln>
                <a:solidFill>
                  <a:prstClr val="black"/>
                </a:solidFill>
                <a:effectLst/>
                <a:uLnTx/>
                <a:uFillTx/>
                <a:latin typeface="Calibri"/>
                <a:ea typeface="+mn-ea"/>
                <a:cs typeface="+mn-cs"/>
              </a:rPr>
              <a:t>Email with any questions at </a:t>
            </a:r>
            <a:r>
              <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rPr>
              <a:t>EGFRResisters@gmail.com</a:t>
            </a:r>
            <a:endParaRPr kumimoji="0" sz="3200" b="1" i="0" u="none" strike="noStrike" kern="1200" cap="none" spc="0" normalizeH="0" baseline="0" noProof="0" dirty="0">
              <a:ln>
                <a:noFill/>
              </a:ln>
              <a:solidFill>
                <a:prstClr val="black"/>
              </a:solidFill>
              <a:effectLst/>
              <a:uLnTx/>
              <a:uFill>
                <a:solidFill>
                  <a:srgbClr val="0000FF"/>
                </a:solidFill>
              </a:uFill>
              <a:latin typeface="Calibri"/>
              <a:ea typeface="+mn-ea"/>
              <a:cs typeface="+mn-cs"/>
              <a:hlinkClick r:id="rId5"/>
            </a:endParaRPr>
          </a:p>
        </p:txBody>
      </p:sp>
      <p:sp>
        <p:nvSpPr>
          <p:cNvPr id="9" name="TextBox 8"/>
          <p:cNvSpPr txBox="1"/>
          <p:nvPr/>
        </p:nvSpPr>
        <p:spPr>
          <a:xfrm>
            <a:off x="0" y="374415"/>
            <a:ext cx="14630400" cy="830997"/>
          </a:xfrm>
          <a:prstGeom prst="rect">
            <a:avLst/>
          </a:prstGeom>
          <a:noFill/>
        </p:spPr>
        <p:txBody>
          <a:bodyPr wrap="square" rtlCol="0" anchor="ctr">
            <a:spAutoFit/>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Patients Driving Research to Save Lives: EGFR Resisters</a:t>
            </a:r>
          </a:p>
        </p:txBody>
      </p:sp>
      <p:pic>
        <p:nvPicPr>
          <p:cNvPr id="10" name="Picture 9"/>
          <p:cNvPicPr>
            <a:picLocks noChangeAspect="1"/>
          </p:cNvPicPr>
          <p:nvPr/>
        </p:nvPicPr>
        <p:blipFill>
          <a:blip r:embed="rId6"/>
          <a:stretch>
            <a:fillRect/>
          </a:stretch>
        </p:blipFill>
        <p:spPr>
          <a:xfrm>
            <a:off x="929844" y="3023814"/>
            <a:ext cx="2414694" cy="2831850"/>
          </a:xfrm>
          <a:prstGeom prst="rect">
            <a:avLst/>
          </a:prstGeom>
        </p:spPr>
      </p:pic>
    </p:spTree>
    <p:extLst>
      <p:ext uri="{BB962C8B-B14F-4D97-AF65-F5344CB8AC3E}">
        <p14:creationId xmlns:p14="http://schemas.microsoft.com/office/powerpoint/2010/main" val="3208084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Table"/>
          <p:cNvGraphicFramePr/>
          <p:nvPr/>
        </p:nvGraphicFramePr>
        <p:xfrm>
          <a:off x="1076560" y="477008"/>
          <a:ext cx="12459686" cy="7346191"/>
        </p:xfrm>
        <a:graphic>
          <a:graphicData uri="http://schemas.openxmlformats.org/drawingml/2006/table">
            <a:tbl>
              <a:tblPr bandRow="1">
                <a:tableStyleId>{EB344D84-9AFB-497E-A393-DC336BA19D2E}</a:tableStyleId>
              </a:tblPr>
              <a:tblGrid>
                <a:gridCol w="4764566">
                  <a:extLst>
                    <a:ext uri="{9D8B030D-6E8A-4147-A177-3AD203B41FA5}">
                      <a16:colId xmlns:a16="http://schemas.microsoft.com/office/drawing/2014/main" val="20000"/>
                    </a:ext>
                  </a:extLst>
                </a:gridCol>
                <a:gridCol w="4254949">
                  <a:extLst>
                    <a:ext uri="{9D8B030D-6E8A-4147-A177-3AD203B41FA5}">
                      <a16:colId xmlns:a16="http://schemas.microsoft.com/office/drawing/2014/main" val="20001"/>
                    </a:ext>
                  </a:extLst>
                </a:gridCol>
                <a:gridCol w="3440171">
                  <a:extLst>
                    <a:ext uri="{9D8B030D-6E8A-4147-A177-3AD203B41FA5}">
                      <a16:colId xmlns:a16="http://schemas.microsoft.com/office/drawing/2014/main" val="20002"/>
                    </a:ext>
                  </a:extLst>
                </a:gridCol>
              </a:tblGrid>
              <a:tr h="1519963">
                <a:tc>
                  <a:txBody>
                    <a:bodyPr/>
                    <a:lstStyle/>
                    <a:p>
                      <a:pPr algn="ctr" defTabSz="457200">
                        <a:lnSpc>
                          <a:spcPts val="2800"/>
                        </a:lnSpc>
                        <a:defRPr sz="1200">
                          <a:latin typeface="Times"/>
                          <a:ea typeface="Times"/>
                          <a:cs typeface="Times"/>
                          <a:sym typeface="Times"/>
                        </a:defRPr>
                      </a:pPr>
                      <a:endParaRPr sz="1200" dirty="0">
                        <a:latin typeface="+mn-lt"/>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info@alkpositive.org</a:t>
                      </a:r>
                      <a:endParaRPr sz="2400" dirty="0">
                        <a:latin typeface="+mn-lt"/>
                        <a:ea typeface="Arial"/>
                        <a:cs typeface="Arial"/>
                        <a:sym typeface="Arial"/>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alkpositive.org</a:t>
                      </a:r>
                      <a:endParaRPr sz="2400" dirty="0">
                        <a:latin typeface="+mn-lt"/>
                        <a:ea typeface="Arial"/>
                        <a:cs typeface="Arial"/>
                        <a:sym typeface="Arial"/>
                      </a:endParaRPr>
                    </a:p>
                  </a:txBody>
                  <a:tcPr marL="10716" marR="10716" marT="10716" marB="10716" anchor="ctr" horzOverflow="overflow"/>
                </a:tc>
                <a:extLst>
                  <a:ext uri="{0D108BD9-81ED-4DB2-BD59-A6C34878D82A}">
                    <a16:rowId xmlns:a16="http://schemas.microsoft.com/office/drawing/2014/main" val="10000"/>
                  </a:ext>
                </a:extLst>
              </a:tr>
              <a:tr h="1519963">
                <a:tc>
                  <a:txBody>
                    <a:bodyPr/>
                    <a:lstStyle/>
                    <a:p>
                      <a:pPr algn="ctr" defTabSz="457200">
                        <a:lnSpc>
                          <a:spcPts val="2800"/>
                        </a:lnSpc>
                        <a:defRPr sz="1200">
                          <a:latin typeface="Times"/>
                          <a:ea typeface="Times"/>
                          <a:cs typeface="Times"/>
                          <a:sym typeface="Times"/>
                        </a:defRPr>
                      </a:pPr>
                      <a:endParaRPr sz="1200" dirty="0">
                        <a:latin typeface="+mn-lt"/>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exon20@exon20group.org</a:t>
                      </a:r>
                      <a:endParaRPr sz="2400" dirty="0">
                        <a:latin typeface="+mn-lt"/>
                        <a:ea typeface="Arial"/>
                        <a:cs typeface="Arial"/>
                        <a:sym typeface="Arial"/>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exon20group.org</a:t>
                      </a:r>
                      <a:endParaRPr sz="2400" dirty="0">
                        <a:latin typeface="+mn-lt"/>
                        <a:ea typeface="Arial"/>
                        <a:cs typeface="Arial"/>
                        <a:sym typeface="Arial"/>
                      </a:endParaRPr>
                    </a:p>
                  </a:txBody>
                  <a:tcPr marL="10716" marR="10716" marT="10716" marB="10716" anchor="ctr" horzOverflow="overflow"/>
                </a:tc>
                <a:extLst>
                  <a:ext uri="{0D108BD9-81ED-4DB2-BD59-A6C34878D82A}">
                    <a16:rowId xmlns:a16="http://schemas.microsoft.com/office/drawing/2014/main" val="10001"/>
                  </a:ext>
                </a:extLst>
              </a:tr>
              <a:tr h="1519963">
                <a:tc>
                  <a:txBody>
                    <a:bodyPr/>
                    <a:lstStyle/>
                    <a:p>
                      <a:pPr algn="ctr" defTabSz="457200">
                        <a:lnSpc>
                          <a:spcPts val="2800"/>
                        </a:lnSpc>
                        <a:defRPr sz="1200">
                          <a:latin typeface="Times"/>
                          <a:ea typeface="Times"/>
                          <a:cs typeface="Times"/>
                          <a:sym typeface="Times"/>
                        </a:defRPr>
                      </a:pPr>
                      <a:endParaRPr sz="1200" dirty="0">
                        <a:latin typeface="+mn-lt"/>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ros1cancer.patient@gmail.com</a:t>
                      </a:r>
                      <a:endParaRPr sz="2400" dirty="0">
                        <a:latin typeface="+mn-lt"/>
                        <a:ea typeface="Arial"/>
                        <a:cs typeface="Arial"/>
                        <a:sym typeface="Arial"/>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ros1cancer.com</a:t>
                      </a:r>
                      <a:endParaRPr sz="2400" dirty="0">
                        <a:latin typeface="+mn-lt"/>
                        <a:ea typeface="Arial"/>
                        <a:cs typeface="Arial"/>
                        <a:sym typeface="Arial"/>
                      </a:endParaRPr>
                    </a:p>
                  </a:txBody>
                  <a:tcPr marL="10716" marR="10716" marT="10716" marB="10716" anchor="ctr" horzOverflow="overflow"/>
                </a:tc>
                <a:extLst>
                  <a:ext uri="{0D108BD9-81ED-4DB2-BD59-A6C34878D82A}">
                    <a16:rowId xmlns:a16="http://schemas.microsoft.com/office/drawing/2014/main" val="10002"/>
                  </a:ext>
                </a:extLst>
              </a:tr>
              <a:tr h="1519963">
                <a:tc>
                  <a:txBody>
                    <a:bodyPr/>
                    <a:lstStyle/>
                    <a:p>
                      <a:pPr algn="ctr" defTabSz="457200">
                        <a:lnSpc>
                          <a:spcPts val="2800"/>
                        </a:lnSpc>
                        <a:defRPr sz="1200">
                          <a:latin typeface="Times"/>
                          <a:ea typeface="Times"/>
                          <a:cs typeface="Times"/>
                          <a:sym typeface="Times"/>
                        </a:defRPr>
                      </a:pPr>
                      <a:endParaRPr sz="1200" dirty="0">
                        <a:latin typeface="+mn-lt"/>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egfrresisters@gmail.com</a:t>
                      </a:r>
                      <a:endParaRPr sz="2400" dirty="0">
                        <a:latin typeface="+mn-lt"/>
                        <a:ea typeface="Arial"/>
                        <a:cs typeface="Arial"/>
                        <a:sym typeface="Arial"/>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egfrcancer.org</a:t>
                      </a:r>
                      <a:endParaRPr sz="2400" dirty="0">
                        <a:latin typeface="+mn-lt"/>
                        <a:ea typeface="Arial"/>
                        <a:cs typeface="Arial"/>
                        <a:sym typeface="Arial"/>
                      </a:endParaRPr>
                    </a:p>
                  </a:txBody>
                  <a:tcPr marL="10716" marR="10716" marT="10716" marB="10716" anchor="ctr" horzOverflow="overflow"/>
                </a:tc>
                <a:extLst>
                  <a:ext uri="{0D108BD9-81ED-4DB2-BD59-A6C34878D82A}">
                    <a16:rowId xmlns:a16="http://schemas.microsoft.com/office/drawing/2014/main" val="10003"/>
                  </a:ext>
                </a:extLst>
              </a:tr>
              <a:tr h="1266339">
                <a:tc>
                  <a:txBody>
                    <a:bodyPr/>
                    <a:lstStyle/>
                    <a:p>
                      <a:pPr algn="ctr" defTabSz="457200">
                        <a:lnSpc>
                          <a:spcPts val="5000"/>
                        </a:lnSpc>
                        <a:spcBef>
                          <a:spcPts val="1200"/>
                        </a:spcBef>
                        <a:defRPr sz="1800"/>
                      </a:pPr>
                      <a:r>
                        <a:rPr sz="2800" dirty="0">
                          <a:sym typeface="Times New Roman"/>
                        </a:rPr>
                        <a:t>RET Renegades</a:t>
                      </a:r>
                      <a:endParaRPr sz="2800" b="1" dirty="0">
                        <a:latin typeface="+mn-lt"/>
                        <a:ea typeface="Times New Roman"/>
                        <a:cs typeface="Times New Roman"/>
                        <a:sym typeface="Times New Roman"/>
                      </a:endParaRPr>
                    </a:p>
                  </a:txBody>
                  <a:tcPr marL="10716" marR="10716" marT="10716" marB="10716" anchor="ctr" horzOverflow="overflow"/>
                </a:tc>
                <a:tc>
                  <a:txBody>
                    <a:bodyPr/>
                    <a:lstStyle/>
                    <a:p>
                      <a:pPr marL="182880" algn="ctr" defTabSz="457200">
                        <a:lnSpc>
                          <a:spcPts val="3400"/>
                        </a:lnSpc>
                        <a:spcBef>
                          <a:spcPts val="1200"/>
                        </a:spcBef>
                        <a:defRPr sz="1800"/>
                      </a:pPr>
                      <a:r>
                        <a:rPr sz="2400" dirty="0">
                          <a:sym typeface="Arial"/>
                        </a:rPr>
                        <a:t>retrenegades@gmail.com</a:t>
                      </a:r>
                      <a:endParaRPr sz="2400" dirty="0">
                        <a:latin typeface="+mn-lt"/>
                        <a:ea typeface="Arial"/>
                        <a:cs typeface="Arial"/>
                        <a:sym typeface="Arial"/>
                      </a:endParaRPr>
                    </a:p>
                  </a:txBody>
                  <a:tcPr marL="10716" marR="10716" marT="10716" marB="10716" anchor="ctr" horzOverflow="overflow"/>
                </a:tc>
                <a:tc>
                  <a:txBody>
                    <a:bodyPr/>
                    <a:lstStyle/>
                    <a:p>
                      <a:pPr marL="182880" algn="ctr">
                        <a:defRPr>
                          <a:sym typeface="Helvetica"/>
                        </a:defRPr>
                      </a:pPr>
                      <a:endParaRPr sz="2800" dirty="0">
                        <a:latin typeface="+mn-lt"/>
                      </a:endParaRPr>
                    </a:p>
                  </a:txBody>
                  <a:tcPr marL="10716" marR="10716" marT="10716" marB="10716" anchor="ctr" horzOverflow="overflow"/>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439" t="3922"/>
          <a:stretch/>
        </p:blipFill>
        <p:spPr>
          <a:xfrm>
            <a:off x="1984130" y="2131619"/>
            <a:ext cx="2732454" cy="1221026"/>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1843779" y="787482"/>
            <a:ext cx="3013157" cy="95974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1843779" y="3938021"/>
            <a:ext cx="3013157" cy="707170"/>
          </a:xfrm>
          <a:prstGeom prst="rect">
            <a:avLst/>
          </a:prstGeom>
        </p:spPr>
      </p:pic>
      <p:pic>
        <p:nvPicPr>
          <p:cNvPr id="8" name="Picture 7"/>
          <p:cNvPicPr>
            <a:picLocks noChangeAspect="1"/>
          </p:cNvPicPr>
          <p:nvPr/>
        </p:nvPicPr>
        <p:blipFill>
          <a:blip r:embed="rId6"/>
          <a:stretch>
            <a:fillRect/>
          </a:stretch>
        </p:blipFill>
        <p:spPr>
          <a:xfrm>
            <a:off x="2628901" y="5176919"/>
            <a:ext cx="1442915" cy="1302143"/>
          </a:xfrm>
          <a:prstGeom prst="rect">
            <a:avLst/>
          </a:prstGeom>
        </p:spPr>
      </p:pic>
    </p:spTree>
    <p:extLst>
      <p:ext uri="{BB962C8B-B14F-4D97-AF65-F5344CB8AC3E}">
        <p14:creationId xmlns:p14="http://schemas.microsoft.com/office/powerpoint/2010/main" val="1632658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D9496-C9DA-488E-A1CE-1D6C5F3866BA}"/>
              </a:ext>
            </a:extLst>
          </p:cNvPr>
          <p:cNvSpPr>
            <a:spLocks noGrp="1"/>
          </p:cNvSpPr>
          <p:nvPr>
            <p:ph type="ctrTitle"/>
          </p:nvPr>
        </p:nvSpPr>
        <p:spPr/>
        <p:txBody>
          <a:bodyPr>
            <a:normAutofit/>
          </a:bodyPr>
          <a:lstStyle/>
          <a:p>
            <a:r>
              <a:rPr lang="en-US" sz="4800" b="1" dirty="0"/>
              <a:t>Additional Resources</a:t>
            </a:r>
          </a:p>
        </p:txBody>
      </p:sp>
      <p:graphicFrame>
        <p:nvGraphicFramePr>
          <p:cNvPr id="4" name="Table 3">
            <a:extLst>
              <a:ext uri="{FF2B5EF4-FFF2-40B4-BE49-F238E27FC236}">
                <a16:creationId xmlns:a16="http://schemas.microsoft.com/office/drawing/2014/main" id="{62E5BF33-BBF3-4551-8B50-E60EA5044973}"/>
              </a:ext>
            </a:extLst>
          </p:cNvPr>
          <p:cNvGraphicFramePr>
            <a:graphicFrameLocks noGrp="1"/>
          </p:cNvGraphicFramePr>
          <p:nvPr/>
        </p:nvGraphicFramePr>
        <p:xfrm>
          <a:off x="1068222" y="1840772"/>
          <a:ext cx="12442676" cy="5098414"/>
        </p:xfrm>
        <a:graphic>
          <a:graphicData uri="http://schemas.openxmlformats.org/drawingml/2006/table">
            <a:tbl>
              <a:tblPr firstRow="1" bandRow="1">
                <a:tableStyleId>{10A1B5D5-9B99-4C35-A422-299274C87663}</a:tableStyleId>
              </a:tblPr>
              <a:tblGrid>
                <a:gridCol w="6836635">
                  <a:extLst>
                    <a:ext uri="{9D8B030D-6E8A-4147-A177-3AD203B41FA5}">
                      <a16:colId xmlns:a16="http://schemas.microsoft.com/office/drawing/2014/main" val="654714110"/>
                    </a:ext>
                  </a:extLst>
                </a:gridCol>
                <a:gridCol w="5606041">
                  <a:extLst>
                    <a:ext uri="{9D8B030D-6E8A-4147-A177-3AD203B41FA5}">
                      <a16:colId xmlns:a16="http://schemas.microsoft.com/office/drawing/2014/main" val="106056439"/>
                    </a:ext>
                  </a:extLst>
                </a:gridCol>
              </a:tblGrid>
              <a:tr h="582203">
                <a:tc>
                  <a:txBody>
                    <a:bodyPr/>
                    <a:lstStyle/>
                    <a:p>
                      <a:pPr algn="ctr"/>
                      <a:r>
                        <a:rPr lang="en-US" sz="2800" dirty="0"/>
                        <a:t>Organization</a:t>
                      </a:r>
                    </a:p>
                  </a:txBody>
                  <a:tcPr anchor="ctr"/>
                </a:tc>
                <a:tc>
                  <a:txBody>
                    <a:bodyPr/>
                    <a:lstStyle/>
                    <a:p>
                      <a:pPr algn="ctr"/>
                      <a:r>
                        <a:rPr lang="en-US" sz="2800" dirty="0"/>
                        <a:t>Website</a:t>
                      </a:r>
                    </a:p>
                  </a:txBody>
                  <a:tcPr anchor="ctr"/>
                </a:tc>
                <a:extLst>
                  <a:ext uri="{0D108BD9-81ED-4DB2-BD59-A6C34878D82A}">
                    <a16:rowId xmlns:a16="http://schemas.microsoft.com/office/drawing/2014/main" val="1160947280"/>
                  </a:ext>
                </a:extLst>
              </a:tr>
              <a:tr h="582203">
                <a:tc>
                  <a:txBody>
                    <a:bodyPr/>
                    <a:lstStyle/>
                    <a:p>
                      <a:r>
                        <a:rPr lang="en-US" sz="2800" dirty="0"/>
                        <a:t>LUNGevity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lungevity.org</a:t>
                      </a:r>
                    </a:p>
                  </a:txBody>
                  <a:tcPr anchor="ctr"/>
                </a:tc>
                <a:extLst>
                  <a:ext uri="{0D108BD9-81ED-4DB2-BD59-A6C34878D82A}">
                    <a16:rowId xmlns:a16="http://schemas.microsoft.com/office/drawing/2014/main" val="1753032738"/>
                  </a:ext>
                </a:extLst>
              </a:tr>
              <a:tr h="1004898">
                <a:tc>
                  <a:txBody>
                    <a:bodyPr/>
                    <a:lstStyle/>
                    <a:p>
                      <a:r>
                        <a:rPr lang="en-US" sz="2800" dirty="0"/>
                        <a:t>GO</a:t>
                      </a:r>
                      <a:r>
                        <a:rPr lang="en-US" sz="2800" baseline="0" dirty="0"/>
                        <a:t>2</a:t>
                      </a:r>
                      <a:r>
                        <a:rPr lang="en-US" sz="2800" dirty="0"/>
                        <a:t> Foundation for Lung Cancer (formerly Bonnie Addario Foundation)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go2foundation.org</a:t>
                      </a:r>
                    </a:p>
                    <a:p>
                      <a:endParaRPr lang="en-US" sz="2800" dirty="0"/>
                    </a:p>
                  </a:txBody>
                  <a:tcPr anchor="ctr"/>
                </a:tc>
                <a:extLst>
                  <a:ext uri="{0D108BD9-81ED-4DB2-BD59-A6C34878D82A}">
                    <a16:rowId xmlns:a16="http://schemas.microsoft.com/office/drawing/2014/main" val="2572789005"/>
                  </a:ext>
                </a:extLst>
              </a:tr>
              <a:tr h="585822">
                <a:tc>
                  <a:txBody>
                    <a:bodyPr/>
                    <a:lstStyle/>
                    <a:p>
                      <a:r>
                        <a:rPr lang="en-US" sz="2800" dirty="0"/>
                        <a:t>LCFA (Lung Cancer Foundation of America)</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lcfamerica.org </a:t>
                      </a:r>
                    </a:p>
                  </a:txBody>
                  <a:tcPr anchor="ctr"/>
                </a:tc>
                <a:extLst>
                  <a:ext uri="{0D108BD9-81ED-4DB2-BD59-A6C34878D82A}">
                    <a16:rowId xmlns:a16="http://schemas.microsoft.com/office/drawing/2014/main" val="3487931654"/>
                  </a:ext>
                </a:extLst>
              </a:tr>
              <a:tr h="585822">
                <a:tc>
                  <a:txBody>
                    <a:bodyPr/>
                    <a:lstStyle/>
                    <a:p>
                      <a:r>
                        <a:rPr lang="en-US" sz="2800" dirty="0"/>
                        <a:t>Lung Cancer Research Foundation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lungcancerresearchfoundation.org</a:t>
                      </a:r>
                    </a:p>
                  </a:txBody>
                  <a:tcPr anchor="ctr"/>
                </a:tc>
                <a:extLst>
                  <a:ext uri="{0D108BD9-81ED-4DB2-BD59-A6C34878D82A}">
                    <a16:rowId xmlns:a16="http://schemas.microsoft.com/office/drawing/2014/main" val="2784002751"/>
                  </a:ext>
                </a:extLst>
              </a:tr>
              <a:tr h="585822">
                <a:tc>
                  <a:txBody>
                    <a:bodyPr/>
                    <a:lstStyle/>
                    <a:p>
                      <a:r>
                        <a:rPr lang="en-US" sz="2800" dirty="0"/>
                        <a:t>LungCancer.net</a:t>
                      </a:r>
                      <a:endParaRPr lang="en-US" sz="2800" b="1" dirty="0"/>
                    </a:p>
                  </a:txBody>
                  <a:tcPr anchor="ctr"/>
                </a:tc>
                <a:tc>
                  <a:txBody>
                    <a:bodyPr/>
                    <a:lstStyle/>
                    <a:p>
                      <a:r>
                        <a:rPr lang="en-US" sz="2800" dirty="0"/>
                        <a:t>lungcancer.net</a:t>
                      </a:r>
                    </a:p>
                  </a:txBody>
                  <a:tcPr anchor="ctr"/>
                </a:tc>
                <a:extLst>
                  <a:ext uri="{0D108BD9-81ED-4DB2-BD59-A6C34878D82A}">
                    <a16:rowId xmlns:a16="http://schemas.microsoft.com/office/drawing/2014/main" val="3301895568"/>
                  </a:ext>
                </a:extLst>
              </a:tr>
              <a:tr h="585822">
                <a:tc>
                  <a:txBody>
                    <a:bodyPr/>
                    <a:lstStyle/>
                    <a:p>
                      <a:r>
                        <a:rPr lang="en-US" sz="2800" dirty="0"/>
                        <a:t>American Lung Association LUNGFORCE</a:t>
                      </a:r>
                      <a:endParaRPr lang="en-US" sz="2800" b="1" dirty="0"/>
                    </a:p>
                  </a:txBody>
                  <a:tcPr anchor="ctr"/>
                </a:tc>
                <a:tc>
                  <a:txBody>
                    <a:bodyPr/>
                    <a:lstStyle/>
                    <a:p>
                      <a:r>
                        <a:rPr lang="en-US" sz="2800" dirty="0"/>
                        <a:t>lungforce.org</a:t>
                      </a:r>
                    </a:p>
                  </a:txBody>
                  <a:tcPr anchor="ctr"/>
                </a:tc>
                <a:extLst>
                  <a:ext uri="{0D108BD9-81ED-4DB2-BD59-A6C34878D82A}">
                    <a16:rowId xmlns:a16="http://schemas.microsoft.com/office/drawing/2014/main" val="1876104206"/>
                  </a:ext>
                </a:extLst>
              </a:tr>
              <a:tr h="585822">
                <a:tc>
                  <a:txBody>
                    <a:bodyPr/>
                    <a:lstStyle/>
                    <a:p>
                      <a:r>
                        <a:rPr lang="en-US" sz="2800" dirty="0"/>
                        <a:t>Cancer Support Community</a:t>
                      </a:r>
                      <a:endParaRPr lang="en-US" sz="2800" b="1"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cancersupportcommunity.org</a:t>
                      </a:r>
                    </a:p>
                  </a:txBody>
                  <a:tcPr anchor="ctr"/>
                </a:tc>
                <a:extLst>
                  <a:ext uri="{0D108BD9-81ED-4DB2-BD59-A6C34878D82A}">
                    <a16:rowId xmlns:a16="http://schemas.microsoft.com/office/drawing/2014/main" val="1545572562"/>
                  </a:ext>
                </a:extLst>
              </a:tr>
            </a:tbl>
          </a:graphicData>
        </a:graphic>
      </p:graphicFrame>
    </p:spTree>
    <p:extLst>
      <p:ext uri="{BB962C8B-B14F-4D97-AF65-F5344CB8AC3E}">
        <p14:creationId xmlns:p14="http://schemas.microsoft.com/office/powerpoint/2010/main" val="1740019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D3320C3-D911-4944-83BA-02B61BDD9E88}"/>
              </a:ext>
            </a:extLst>
          </p:cNvPr>
          <p:cNvSpPr>
            <a:spLocks noGrp="1"/>
          </p:cNvSpPr>
          <p:nvPr>
            <p:ph type="subTitle" idx="1"/>
          </p:nvPr>
        </p:nvSpPr>
        <p:spPr>
          <a:xfrm>
            <a:off x="731520" y="0"/>
            <a:ext cx="13167360" cy="6345716"/>
          </a:xfrm>
        </p:spPr>
        <p:txBody>
          <a:bodyPr anchor="ctr">
            <a:normAutofit/>
          </a:bodyPr>
          <a:lstStyle/>
          <a:p>
            <a:r>
              <a:rPr lang="en-US" sz="6000" b="1" dirty="0">
                <a:solidFill>
                  <a:srgbClr val="73348D"/>
                </a:solidFill>
                <a:latin typeface="+mj-lt"/>
                <a:ea typeface="+mj-ea"/>
                <a:cs typeface="+mj-cs"/>
              </a:rPr>
              <a:t>Post-test Questions</a:t>
            </a:r>
          </a:p>
        </p:txBody>
      </p:sp>
      <p:pic>
        <p:nvPicPr>
          <p:cNvPr id="3" name="Content Placeholder 4" descr="http://edtech.commons.yale.edu/newsletter/wp-content/uploads/2008/12/clicker02.jpg">
            <a:extLst>
              <a:ext uri="{FF2B5EF4-FFF2-40B4-BE49-F238E27FC236}">
                <a16:creationId xmlns:a16="http://schemas.microsoft.com/office/drawing/2014/main" id="{BB04CD1D-AE93-4D32-9432-89AD3BB3D981}"/>
              </a:ext>
            </a:extLst>
          </p:cNvPr>
          <p:cNvPicPr>
            <a:picLocks noChangeAspect="1" noChangeArrowheads="1"/>
          </p:cNvPicPr>
          <p:nvPr/>
        </p:nvPicPr>
        <p:blipFill>
          <a:blip r:embed="rId2" cstate="print"/>
          <a:srcRect/>
          <a:stretch>
            <a:fillRect/>
          </a:stretch>
        </p:blipFill>
        <p:spPr bwMode="auto">
          <a:xfrm>
            <a:off x="5240146" y="4193134"/>
            <a:ext cx="4150109" cy="2873072"/>
          </a:xfrm>
          <a:prstGeom prst="rect">
            <a:avLst/>
          </a:prstGeom>
          <a:ln>
            <a:noFill/>
          </a:ln>
          <a:effectLst>
            <a:softEdge rad="112500"/>
          </a:effectLst>
        </p:spPr>
      </p:pic>
    </p:spTree>
    <p:extLst>
      <p:ext uri="{BB962C8B-B14F-4D97-AF65-F5344CB8AC3E}">
        <p14:creationId xmlns:p14="http://schemas.microsoft.com/office/powerpoint/2010/main" val="245232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BFD8-5DF5-41D1-A494-C33FA05FBD38}"/>
              </a:ext>
            </a:extLst>
          </p:cNvPr>
          <p:cNvSpPr>
            <a:spLocks noGrp="1"/>
          </p:cNvSpPr>
          <p:nvPr>
            <p:ph type="ctrTitle"/>
          </p:nvPr>
        </p:nvSpPr>
        <p:spPr>
          <a:xfrm>
            <a:off x="0" y="0"/>
            <a:ext cx="14630400" cy="1595121"/>
          </a:xfrm>
        </p:spPr>
        <p:txBody>
          <a:bodyPr>
            <a:normAutofit/>
          </a:bodyPr>
          <a:lstStyle/>
          <a:p>
            <a:r>
              <a:rPr lang="en-US" sz="4800" b="1" dirty="0"/>
              <a:t>Follow-up Survey</a:t>
            </a:r>
          </a:p>
        </p:txBody>
      </p:sp>
      <p:pic>
        <p:nvPicPr>
          <p:cNvPr id="5" name="Picture 2" descr="Related image">
            <a:extLst>
              <a:ext uri="{FF2B5EF4-FFF2-40B4-BE49-F238E27FC236}">
                <a16:creationId xmlns:a16="http://schemas.microsoft.com/office/drawing/2014/main" id="{76802F01-FD03-4B13-B0F9-FA20B8C55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4" t="16989" r="16020" b="15512"/>
          <a:stretch/>
        </p:blipFill>
        <p:spPr bwMode="auto">
          <a:xfrm rot="1121726">
            <a:off x="10079703" y="2598491"/>
            <a:ext cx="3885950" cy="2468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81B8CC-4B5A-4BD4-9205-D5DB3922892C}"/>
              </a:ext>
            </a:extLst>
          </p:cNvPr>
          <p:cNvSpPr txBox="1"/>
          <p:nvPr/>
        </p:nvSpPr>
        <p:spPr>
          <a:xfrm>
            <a:off x="836305" y="2367214"/>
            <a:ext cx="8950245" cy="3821559"/>
          </a:xfrm>
          <a:prstGeom prst="rect">
            <a:avLst/>
          </a:prstGeom>
          <a:noFill/>
        </p:spPr>
        <p:txBody>
          <a:bodyPr wrap="square" rtlCol="0">
            <a:spAutoFit/>
          </a:bodyPr>
          <a:lstStyle/>
          <a:p>
            <a:pPr marL="457200" marR="0" lvl="0" indent="-457200" algn="l" defTabSz="653110" rtl="0" eaLnBrk="1" fontAlgn="auto" latinLnBrk="0" hangingPunct="1">
              <a:lnSpc>
                <a:spcPct val="100000"/>
              </a:lnSpc>
              <a:spcBef>
                <a:spcPts val="0"/>
              </a:spcBef>
              <a:spcAft>
                <a:spcPts val="2160"/>
              </a:spcAft>
              <a:buClr>
                <a:srgbClr val="73348D"/>
              </a:buClr>
              <a:buSzTx/>
              <a:buFont typeface="Arial" panose="020B0604020202020204" pitchFamily="34" charset="0"/>
              <a:buChar char="•"/>
              <a:tabLst/>
              <a:defRPr/>
            </a:pPr>
            <a:r>
              <a:rPr lang="en-US" sz="3200" dirty="0">
                <a:solidFill>
                  <a:srgbClr val="73348D"/>
                </a:solidFill>
                <a:latin typeface="Calibri" charset="0"/>
                <a:cs typeface="Calibri" charset="0"/>
              </a:rPr>
              <a:t>Watch for an email in the coming weeks to participate in a follow-up survey regarding this activity. Your feedback is invaluable and will help us improve future CE activities.</a:t>
            </a:r>
          </a:p>
          <a:p>
            <a:pPr marL="457200" marR="0" lvl="0" indent="-457200" algn="l" defTabSz="653110" rtl="0" eaLnBrk="1" fontAlgn="auto" latinLnBrk="0" hangingPunct="1">
              <a:lnSpc>
                <a:spcPct val="100000"/>
              </a:lnSpc>
              <a:spcBef>
                <a:spcPts val="0"/>
              </a:spcBef>
              <a:spcAft>
                <a:spcPts val="1440"/>
              </a:spcAft>
              <a:buClr>
                <a:srgbClr val="73348D"/>
              </a:buClr>
              <a:buSzTx/>
              <a:buFont typeface="Arial" panose="020B0604020202020204" pitchFamily="34" charset="0"/>
              <a:buChar char="•"/>
              <a:tabLst/>
              <a:defRPr/>
            </a:pPr>
            <a:r>
              <a:rPr lang="en-US" sz="3200" dirty="0">
                <a:solidFill>
                  <a:srgbClr val="73348D"/>
                </a:solidFill>
                <a:latin typeface="Calibri" charset="0"/>
                <a:cs typeface="Calibri" charset="0"/>
              </a:rPr>
              <a:t>The survey should take no more than 2-3 minutes to complete and you will be entered into a drawing to win a $25 Amazon gift card!</a:t>
            </a:r>
          </a:p>
        </p:txBody>
      </p:sp>
    </p:spTree>
    <p:extLst>
      <p:ext uri="{BB962C8B-B14F-4D97-AF65-F5344CB8AC3E}">
        <p14:creationId xmlns:p14="http://schemas.microsoft.com/office/powerpoint/2010/main" val="2512310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Biomarker testing at the time of disease progression or acquired resistance</a:t>
            </a:r>
          </a:p>
          <a:p>
            <a:pPr marL="514350" indent="-514350">
              <a:buFont typeface="+mj-lt"/>
              <a:buAutoNum type="alphaUcPeriod"/>
            </a:pPr>
            <a:r>
              <a:rPr lang="en-US" dirty="0"/>
              <a:t>To detect tumor burden in early stage NSCLC patients</a:t>
            </a:r>
          </a:p>
          <a:p>
            <a:pPr marL="514350" indent="-514350">
              <a:buFont typeface="+mj-lt"/>
              <a:buAutoNum type="alphaUcPeriod"/>
            </a:pPr>
            <a:r>
              <a:rPr lang="en-US" dirty="0"/>
              <a:t>Analysis for presence of PD-L1 biomarker</a:t>
            </a:r>
          </a:p>
          <a:p>
            <a:pPr marL="514350" indent="-514350">
              <a:buFont typeface="+mj-lt"/>
              <a:buAutoNum type="alphaUcPeriod"/>
            </a:pPr>
            <a:r>
              <a:rPr lang="en-US" dirty="0"/>
              <a:t>All of the above</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691627" cy="1764030"/>
          </a:xfrm>
        </p:spPr>
        <p:txBody>
          <a:bodyPr>
            <a:normAutofit/>
          </a:bodyPr>
          <a:lstStyle/>
          <a:p>
            <a:pPr algn="l">
              <a:lnSpc>
                <a:spcPct val="90000"/>
              </a:lnSpc>
            </a:pPr>
            <a:r>
              <a:rPr lang="en-US" sz="4000" b="1" dirty="0"/>
              <a:t>Post-Test 1: For which of the following clinical applications can a liquid biopsy be used?</a:t>
            </a:r>
          </a:p>
        </p:txBody>
      </p:sp>
    </p:spTree>
    <p:extLst>
      <p:ext uri="{BB962C8B-B14F-4D97-AF65-F5344CB8AC3E}">
        <p14:creationId xmlns:p14="http://schemas.microsoft.com/office/powerpoint/2010/main" val="11531890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Erlotinib</a:t>
            </a:r>
          </a:p>
          <a:p>
            <a:pPr marL="514350" indent="-514350">
              <a:buFont typeface="+mj-lt"/>
              <a:buAutoNum type="alphaUcPeriod"/>
            </a:pPr>
            <a:r>
              <a:rPr lang="en-US" dirty="0"/>
              <a:t>Afatinib</a:t>
            </a:r>
          </a:p>
          <a:p>
            <a:pPr marL="514350" indent="-514350">
              <a:buFont typeface="+mj-lt"/>
              <a:buAutoNum type="alphaUcPeriod"/>
            </a:pPr>
            <a:r>
              <a:rPr lang="en-US" dirty="0"/>
              <a:t>Crizotinib</a:t>
            </a:r>
          </a:p>
          <a:p>
            <a:pPr marL="514350" indent="-514350">
              <a:buFont typeface="+mj-lt"/>
              <a:buAutoNum type="alphaUcPeriod"/>
            </a:pPr>
            <a:r>
              <a:rPr lang="en-US" dirty="0"/>
              <a:t>Osimertinib</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fontScale="90000"/>
          </a:bodyPr>
          <a:lstStyle/>
          <a:p>
            <a:pPr algn="l">
              <a:lnSpc>
                <a:spcPct val="90000"/>
              </a:lnSpc>
            </a:pPr>
            <a:r>
              <a:rPr lang="en-US" b="1" dirty="0"/>
              <a:t>Post-Test 2: Which of the following agents is NOT approved for first-line treatment in </a:t>
            </a:r>
            <a:r>
              <a:rPr lang="en-US" b="1" i="1" dirty="0"/>
              <a:t>EGFR</a:t>
            </a:r>
            <a:r>
              <a:rPr lang="en-US" b="1" dirty="0"/>
              <a:t>-mutant NSCLC?</a:t>
            </a:r>
          </a:p>
        </p:txBody>
      </p:sp>
    </p:spTree>
    <p:extLst>
      <p:ext uri="{BB962C8B-B14F-4D97-AF65-F5344CB8AC3E}">
        <p14:creationId xmlns:p14="http://schemas.microsoft.com/office/powerpoint/2010/main" val="3034881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Erlotinib</a:t>
            </a:r>
          </a:p>
          <a:p>
            <a:pPr marL="514350" indent="-514350">
              <a:buFont typeface="+mj-lt"/>
              <a:buAutoNum type="alphaUcPeriod"/>
            </a:pPr>
            <a:r>
              <a:rPr lang="en-US" dirty="0"/>
              <a:t>Afatinib</a:t>
            </a:r>
          </a:p>
          <a:p>
            <a:pPr marL="514350" indent="-514350">
              <a:buFont typeface="+mj-lt"/>
              <a:buAutoNum type="alphaUcPeriod"/>
            </a:pPr>
            <a:r>
              <a:rPr lang="en-US" dirty="0"/>
              <a:t>Dacomitinib</a:t>
            </a:r>
          </a:p>
          <a:p>
            <a:pPr marL="514350" indent="-514350">
              <a:buFont typeface="+mj-lt"/>
              <a:buAutoNum type="alphaUcPeriod"/>
            </a:pPr>
            <a:r>
              <a:rPr lang="en-US" dirty="0"/>
              <a:t>Osimertinib</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a:bodyPr>
          <a:lstStyle/>
          <a:p>
            <a:pPr algn="l">
              <a:lnSpc>
                <a:spcPct val="90000"/>
              </a:lnSpc>
            </a:pPr>
            <a:r>
              <a:rPr lang="en-US" sz="3600" b="1" dirty="0"/>
              <a:t>Post-Test 3: Which of the following agents best crosses into the CNS in treatment for brain </a:t>
            </a:r>
            <a:r>
              <a:rPr lang="en-US" sz="3600" b="1" dirty="0" err="1"/>
              <a:t>mets</a:t>
            </a:r>
            <a:r>
              <a:rPr lang="en-US" sz="3600" b="1" dirty="0"/>
              <a:t> with </a:t>
            </a:r>
            <a:r>
              <a:rPr lang="en-US" sz="3600" b="1" i="1" dirty="0"/>
              <a:t>EGFR</a:t>
            </a:r>
            <a:r>
              <a:rPr lang="en-US" sz="3600" b="1" dirty="0"/>
              <a:t>-mutant NSCLC?</a:t>
            </a:r>
          </a:p>
        </p:txBody>
      </p:sp>
    </p:spTree>
    <p:extLst>
      <p:ext uri="{BB962C8B-B14F-4D97-AF65-F5344CB8AC3E}">
        <p14:creationId xmlns:p14="http://schemas.microsoft.com/office/powerpoint/2010/main" val="2192288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2775365"/>
            <a:ext cx="13167360" cy="4995131"/>
          </a:xfrm>
        </p:spPr>
        <p:txBody>
          <a:bodyPr/>
          <a:lstStyle/>
          <a:p>
            <a:pPr marL="514350" indent="-514350">
              <a:buFont typeface="+mj-lt"/>
              <a:buAutoNum type="alphaUcPeriod"/>
            </a:pPr>
            <a:r>
              <a:rPr lang="en-US" dirty="0"/>
              <a:t>Acneiform rash</a:t>
            </a:r>
          </a:p>
          <a:p>
            <a:pPr marL="514350" indent="-514350">
              <a:buFont typeface="+mj-lt"/>
              <a:buAutoNum type="alphaUcPeriod"/>
            </a:pPr>
            <a:r>
              <a:rPr lang="en-US" dirty="0"/>
              <a:t>Peripheral neuropathy</a:t>
            </a:r>
          </a:p>
          <a:p>
            <a:pPr marL="514350" indent="-514350">
              <a:buFont typeface="+mj-lt"/>
              <a:buAutoNum type="alphaUcPeriod"/>
            </a:pPr>
            <a:r>
              <a:rPr lang="en-US" dirty="0"/>
              <a:t>Alopecia</a:t>
            </a:r>
          </a:p>
          <a:p>
            <a:pPr marL="514350" indent="-514350">
              <a:buFont typeface="+mj-lt"/>
              <a:buAutoNum type="alphaUcPeriod"/>
            </a:pPr>
            <a:r>
              <a:rPr lang="en-US" dirty="0"/>
              <a:t>Nausea/anorexia</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938773" y="-60961"/>
            <a:ext cx="12291577" cy="1764030"/>
          </a:xfrm>
        </p:spPr>
        <p:txBody>
          <a:bodyPr>
            <a:normAutofit/>
          </a:bodyPr>
          <a:lstStyle/>
          <a:p>
            <a:pPr algn="l">
              <a:lnSpc>
                <a:spcPct val="90000"/>
              </a:lnSpc>
            </a:pPr>
            <a:r>
              <a:rPr lang="en-US" sz="4000" b="1" dirty="0"/>
              <a:t>Post-Test 4: Which of the following is a common side effect of EGFR TKIs in NSCLC?</a:t>
            </a:r>
          </a:p>
        </p:txBody>
      </p:sp>
    </p:spTree>
    <p:extLst>
      <p:ext uri="{BB962C8B-B14F-4D97-AF65-F5344CB8AC3E}">
        <p14:creationId xmlns:p14="http://schemas.microsoft.com/office/powerpoint/2010/main" val="31018319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D41678-0ACC-4618-BC82-1B76F2239077}"/>
              </a:ext>
            </a:extLst>
          </p:cNvPr>
          <p:cNvSpPr>
            <a:spLocks noGrp="1"/>
          </p:cNvSpPr>
          <p:nvPr>
            <p:ph idx="1"/>
          </p:nvPr>
        </p:nvSpPr>
        <p:spPr>
          <a:xfrm>
            <a:off x="731520" y="3164471"/>
            <a:ext cx="13167360" cy="4434576"/>
          </a:xfrm>
        </p:spPr>
        <p:txBody>
          <a:bodyPr/>
          <a:lstStyle/>
          <a:p>
            <a:pPr marL="514350" indent="-514350">
              <a:buFont typeface="+mj-lt"/>
              <a:buAutoNum type="alphaUcPeriod"/>
            </a:pPr>
            <a:r>
              <a:rPr lang="en-US" dirty="0"/>
              <a:t>Encourage more frequent pedicures</a:t>
            </a:r>
          </a:p>
          <a:p>
            <a:pPr marL="514350" indent="-514350">
              <a:buFont typeface="+mj-lt"/>
              <a:buAutoNum type="alphaUcPeriod"/>
            </a:pPr>
            <a:r>
              <a:rPr lang="en-US" dirty="0"/>
              <a:t>Start course of prophylactic antibiotics</a:t>
            </a:r>
          </a:p>
          <a:p>
            <a:pPr marL="514350" indent="-514350">
              <a:buFont typeface="+mj-lt"/>
              <a:buAutoNum type="alphaUcPeriod"/>
            </a:pPr>
            <a:r>
              <a:rPr lang="en-US" dirty="0"/>
              <a:t>Soak feet in diluted vinegar</a:t>
            </a:r>
          </a:p>
          <a:p>
            <a:pPr marL="514350" indent="-514350">
              <a:buFont typeface="+mj-lt"/>
              <a:buAutoNum type="alphaUcPeriod"/>
            </a:pPr>
            <a:r>
              <a:rPr lang="en-US" dirty="0"/>
              <a:t>Avoid hot showers or baths</a:t>
            </a:r>
          </a:p>
          <a:p>
            <a:pPr marL="514350" indent="-514350">
              <a:buFont typeface="+mj-lt"/>
              <a:buAutoNum type="alphaUcPeriod"/>
            </a:pPr>
            <a:endParaRPr lang="en-US" dirty="0"/>
          </a:p>
        </p:txBody>
      </p:sp>
      <p:sp>
        <p:nvSpPr>
          <p:cNvPr id="4" name="Title 3">
            <a:extLst>
              <a:ext uri="{FF2B5EF4-FFF2-40B4-BE49-F238E27FC236}">
                <a16:creationId xmlns:a16="http://schemas.microsoft.com/office/drawing/2014/main" id="{22CA9CBE-F59C-4693-A780-DA6AECBC8285}"/>
              </a:ext>
            </a:extLst>
          </p:cNvPr>
          <p:cNvSpPr>
            <a:spLocks noGrp="1"/>
          </p:cNvSpPr>
          <p:nvPr>
            <p:ph type="ctrTitle"/>
          </p:nvPr>
        </p:nvSpPr>
        <p:spPr>
          <a:xfrm>
            <a:off x="1857375" y="396239"/>
            <a:ext cx="12468225" cy="1764030"/>
          </a:xfrm>
        </p:spPr>
        <p:txBody>
          <a:bodyPr>
            <a:normAutofit fontScale="90000"/>
          </a:bodyPr>
          <a:lstStyle/>
          <a:p>
            <a:pPr algn="l">
              <a:lnSpc>
                <a:spcPct val="90000"/>
              </a:lnSpc>
            </a:pPr>
            <a:r>
              <a:rPr lang="en-US" b="1" dirty="0"/>
              <a:t>Post-Test 5: 67-yr old female who is taking erlotinib for </a:t>
            </a:r>
            <a:r>
              <a:rPr lang="en-US" b="1" i="1" dirty="0"/>
              <a:t>EGFR</a:t>
            </a:r>
            <a:r>
              <a:rPr lang="en-US" b="1" dirty="0"/>
              <a:t>m NSCLC comes to clinic with a painful R great toe. You explain that paronychia is a common side effect. </a:t>
            </a:r>
            <a:br>
              <a:rPr lang="en-US" b="1" dirty="0"/>
            </a:br>
            <a:r>
              <a:rPr lang="en-US" b="1" dirty="0"/>
              <a:t>As a nurse, what else may help your patient?</a:t>
            </a:r>
          </a:p>
        </p:txBody>
      </p:sp>
    </p:spTree>
    <p:extLst>
      <p:ext uri="{BB962C8B-B14F-4D97-AF65-F5344CB8AC3E}">
        <p14:creationId xmlns:p14="http://schemas.microsoft.com/office/powerpoint/2010/main" val="1226111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8AD14-C4B0-4452-8B99-40FD0015E940}"/>
              </a:ext>
            </a:extLst>
          </p:cNvPr>
          <p:cNvSpPr>
            <a:spLocks noGrp="1"/>
          </p:cNvSpPr>
          <p:nvPr>
            <p:ph type="ctrTitle"/>
          </p:nvPr>
        </p:nvSpPr>
        <p:spPr>
          <a:xfrm>
            <a:off x="731520" y="2542653"/>
            <a:ext cx="13167360" cy="3480775"/>
          </a:xfrm>
        </p:spPr>
        <p:txBody>
          <a:bodyPr anchor="ctr">
            <a:normAutofit/>
          </a:bodyPr>
          <a:lstStyle/>
          <a:p>
            <a:pPr lvl="0">
              <a:spcBef>
                <a:spcPct val="20000"/>
              </a:spcBef>
            </a:pPr>
            <a:r>
              <a:rPr lang="en-US" sz="6000" b="1" dirty="0"/>
              <a:t>Conversations with the Expert </a:t>
            </a:r>
            <a:br>
              <a:rPr lang="en-US" sz="6000" b="1" dirty="0"/>
            </a:br>
            <a:r>
              <a:rPr lang="en-US" sz="6000" b="1" dirty="0"/>
              <a:t>and </a:t>
            </a:r>
            <a:br>
              <a:rPr lang="en-US" sz="6000" b="1" dirty="0"/>
            </a:br>
            <a:r>
              <a:rPr lang="en-US" sz="6000" b="1" dirty="0"/>
              <a:t>Audience Q&amp;A</a:t>
            </a:r>
            <a:endParaRPr lang="en-US" sz="4800" b="1" i="1" dirty="0">
              <a:solidFill>
                <a:srgbClr val="B0D236"/>
              </a:solidFill>
              <a:latin typeface="Calibri" charset="0"/>
            </a:endParaRPr>
          </a:p>
        </p:txBody>
      </p:sp>
    </p:spTree>
    <p:extLst>
      <p:ext uri="{BB962C8B-B14F-4D97-AF65-F5344CB8AC3E}">
        <p14:creationId xmlns:p14="http://schemas.microsoft.com/office/powerpoint/2010/main" val="786177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D2D294-9148-AB4B-BAC2-AA2C29C229F9}"/>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95679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D3320C3-D911-4944-83BA-02B61BDD9E88}"/>
              </a:ext>
            </a:extLst>
          </p:cNvPr>
          <p:cNvSpPr>
            <a:spLocks noGrp="1"/>
          </p:cNvSpPr>
          <p:nvPr>
            <p:ph type="subTitle" idx="1"/>
          </p:nvPr>
        </p:nvSpPr>
        <p:spPr>
          <a:xfrm>
            <a:off x="731520" y="0"/>
            <a:ext cx="13167360" cy="6345716"/>
          </a:xfrm>
        </p:spPr>
        <p:txBody>
          <a:bodyPr anchor="ctr">
            <a:normAutofit/>
          </a:bodyPr>
          <a:lstStyle/>
          <a:p>
            <a:r>
              <a:rPr lang="en-US" sz="6000" b="1" dirty="0">
                <a:solidFill>
                  <a:srgbClr val="73348D"/>
                </a:solidFill>
                <a:latin typeface="+mj-lt"/>
                <a:ea typeface="+mj-ea"/>
                <a:cs typeface="+mj-cs"/>
              </a:rPr>
              <a:t>Pre-test Questions</a:t>
            </a:r>
          </a:p>
        </p:txBody>
      </p:sp>
      <p:pic>
        <p:nvPicPr>
          <p:cNvPr id="3" name="Content Placeholder 4" descr="http://edtech.commons.yale.edu/newsletter/wp-content/uploads/2008/12/clicker02.jpg">
            <a:extLst>
              <a:ext uri="{FF2B5EF4-FFF2-40B4-BE49-F238E27FC236}">
                <a16:creationId xmlns:a16="http://schemas.microsoft.com/office/drawing/2014/main" id="{BB04CD1D-AE93-4D32-9432-89AD3BB3D981}"/>
              </a:ext>
            </a:extLst>
          </p:cNvPr>
          <p:cNvPicPr>
            <a:picLocks noChangeAspect="1" noChangeArrowheads="1"/>
          </p:cNvPicPr>
          <p:nvPr/>
        </p:nvPicPr>
        <p:blipFill>
          <a:blip r:embed="rId2" cstate="print"/>
          <a:srcRect/>
          <a:stretch>
            <a:fillRect/>
          </a:stretch>
        </p:blipFill>
        <p:spPr bwMode="auto">
          <a:xfrm>
            <a:off x="5240146" y="4193134"/>
            <a:ext cx="4150109" cy="2873072"/>
          </a:xfrm>
          <a:prstGeom prst="rect">
            <a:avLst/>
          </a:prstGeom>
          <a:ln>
            <a:noFill/>
          </a:ln>
          <a:effectLst>
            <a:softEdge rad="112500"/>
          </a:effectLst>
        </p:spPr>
      </p:pic>
    </p:spTree>
    <p:extLst>
      <p:ext uri="{BB962C8B-B14F-4D97-AF65-F5344CB8AC3E}">
        <p14:creationId xmlns:p14="http://schemas.microsoft.com/office/powerpoint/2010/main" val="37953151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COUNTDOWNSOUND" val="C:\Music\acdc-10.mp3"/>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2632</TotalTime>
  <Words>6270</Words>
  <Application>Microsoft Office PowerPoint</Application>
  <PresentationFormat>Custom</PresentationFormat>
  <Paragraphs>862</Paragraphs>
  <Slides>86</Slides>
  <Notes>55</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86</vt:i4>
      </vt:variant>
    </vt:vector>
  </HeadingPairs>
  <TitlesOfParts>
    <vt:vector size="100" baseType="lpstr">
      <vt:lpstr>Arial</vt:lpstr>
      <vt:lpstr>Calibri</vt:lpstr>
      <vt:lpstr>Lucida Grande</vt:lpstr>
      <vt:lpstr>Times New Roman</vt:lpstr>
      <vt:lpstr>Verdana</vt:lpstr>
      <vt:lpstr>Office Theme</vt:lpstr>
      <vt:lpstr>5_Office Theme</vt:lpstr>
      <vt:lpstr>1_Office Theme</vt:lpstr>
      <vt:lpstr>2_Office Theme</vt:lpstr>
      <vt:lpstr>3_Office Theme</vt:lpstr>
      <vt:lpstr>4_Office Theme</vt:lpstr>
      <vt:lpstr>6_Office Theme</vt:lpstr>
      <vt:lpstr>7_Office Theme</vt:lpstr>
      <vt:lpstr>8_Office Theme</vt:lpstr>
      <vt:lpstr>PowerPoint Presentation</vt:lpstr>
      <vt:lpstr>Welcome &amp; Introductions/Pre-test</vt:lpstr>
      <vt:lpstr>Special Thanks!</vt:lpstr>
      <vt:lpstr>Accreditation</vt:lpstr>
      <vt:lpstr>ONCC/ILNA Certification Information</vt:lpstr>
      <vt:lpstr>Learning Objectives</vt:lpstr>
      <vt:lpstr>Audience Response Keypads</vt:lpstr>
      <vt:lpstr>Follow-up Survey</vt:lpstr>
      <vt:lpstr>PowerPoint Presentation</vt:lpstr>
      <vt:lpstr>Current Practice Question My main specialty is:</vt:lpstr>
      <vt:lpstr>Current Practice Question My main practice setting is:</vt:lpstr>
      <vt:lpstr>Current Practice Question My greatest educational need related to EGFRm NSCLC is: </vt:lpstr>
      <vt:lpstr>Current Practice Question At diagnosis of locally advanced or widespread NSCLC, how does your facility approach biomarker testing? </vt:lpstr>
      <vt:lpstr>Current Practice Question If you responded that you test for biomarkers at diagnosis, how long do you find that most patients will wait before starting a treatment?</vt:lpstr>
      <vt:lpstr>Current Practice Question What best describes the use of blood-based biomarkers (“liquid biopsy”) for NSCLC in your facility?</vt:lpstr>
      <vt:lpstr>Current Practice Question Upon progression, if liquid biopsy is negative, does your institution do a tissue biopsy?  </vt:lpstr>
      <vt:lpstr>Pre-Test 1: For which of the following clinical applications can a liquid biopsy be used?</vt:lpstr>
      <vt:lpstr>Pre-Test 2: Which of the following agents is NOT approved for first-line treatment in EGFR-mutant NSCLC?</vt:lpstr>
      <vt:lpstr>Pre-Test 3: Which of the following agents best crosses into the CNS in treatment for brain mets with EGFR-mutant NSCLC?</vt:lpstr>
      <vt:lpstr>Pre-Test 4: Which of the following is a common side effect of EGFR TKIs in NSCLC?</vt:lpstr>
      <vt:lpstr>Pre-Test 5: 67-yr old female who is taking erlotinib for EGFRm NSCLC comes to clinic with a painful R great toe. You explain that paronychia is a common side effect.  As a nurse, what else may help your patient?</vt:lpstr>
      <vt:lpstr>NSCLC and Precision Medicine: Implications and Recommendations for  Molecular Testing in 2019</vt:lpstr>
      <vt:lpstr>Why Is Biomarker Testing Important in NSCLC? </vt:lpstr>
      <vt:lpstr>Who Should Get Tested? </vt:lpstr>
      <vt:lpstr>PowerPoint Presentation</vt:lpstr>
      <vt:lpstr>Barriers to Testing</vt:lpstr>
      <vt:lpstr>Liquid Biopsies in Biomarker Testing</vt:lpstr>
      <vt:lpstr>NILE Study  (Non-invasive versus Invasive Lung Evaluation)</vt:lpstr>
      <vt:lpstr>NILE Study  (Non-invasive versus Invasive Lung Evaluation)</vt:lpstr>
      <vt:lpstr>NILE Study  (Non-invasive versus Invasive Lung Evaluation)</vt:lpstr>
      <vt:lpstr>PowerPoint Presentation</vt:lpstr>
      <vt:lpstr>EGFR-Targeted Therapies:  Personalizing Patient Care in NSCLC</vt:lpstr>
      <vt:lpstr>PowerPoint Presentation</vt:lpstr>
      <vt:lpstr>PowerPoint Presentation</vt:lpstr>
      <vt:lpstr>Case Study 1</vt:lpstr>
      <vt:lpstr>Case Study 1 (cont.)</vt:lpstr>
      <vt:lpstr>Case Study 1 Work-up</vt:lpstr>
      <vt:lpstr>Case Study 1 Biopsy and Diagnosis</vt:lpstr>
      <vt:lpstr>FDA-approved EGFR Inhibitors in 2019</vt:lpstr>
      <vt:lpstr>Selecting First-line Therapy FLAURA Trial</vt:lpstr>
      <vt:lpstr>FLAURA: Progression Free Survival (PFS)</vt:lpstr>
      <vt:lpstr>Management of EGFR-mutant NSCLC</vt:lpstr>
      <vt:lpstr>Immunotherapy for EGFR-mutant Patients</vt:lpstr>
      <vt:lpstr>What About PD-L1–positive EGFR-mutant Patients?</vt:lpstr>
      <vt:lpstr>Osimertinib in EGFR-mutant NSCLC with Brain Metastases</vt:lpstr>
      <vt:lpstr>PowerPoint Presentation</vt:lpstr>
      <vt:lpstr>Summary</vt:lpstr>
      <vt:lpstr>Optimizing Targeted Therapies in NSCLC:  Key Strategies and Perspectives  for the Oncology Nurse</vt:lpstr>
      <vt:lpstr>TKI Toxicities</vt:lpstr>
      <vt:lpstr>Why Does EGFR Inhibitor Rash Occur?</vt:lpstr>
      <vt:lpstr>EGFR TKI Rash</vt:lpstr>
      <vt:lpstr>Rash Incidence by TKI</vt:lpstr>
      <vt:lpstr>EGFR TKI Toxicity (CTCAE v5.0) Rash acneiform*</vt:lpstr>
      <vt:lpstr>PowerPoint Presentation</vt:lpstr>
      <vt:lpstr>Multinational Association of Supportive Care in Cancer (MASCC) Rash Prevention and Treatment Guideline</vt:lpstr>
      <vt:lpstr>Mild to Moderate EGFR TKI Rash</vt:lpstr>
      <vt:lpstr>EGFR TKI Rash Grade 3 to Grade 1 or 2</vt:lpstr>
      <vt:lpstr>Grade 3/4 EGFR Rash</vt:lpstr>
      <vt:lpstr>EGFR TKI Scalp Rash</vt:lpstr>
      <vt:lpstr>EGFR TKI Toxicity Paronychia</vt:lpstr>
      <vt:lpstr>Paronychia with EGFR Inhibitors</vt:lpstr>
      <vt:lpstr>Fissures/Cracking</vt:lpstr>
      <vt:lpstr>EGFR TKI Toxicity Ophthalmic</vt:lpstr>
      <vt:lpstr>EGFR TKI Pruritus and Xerosis</vt:lpstr>
      <vt:lpstr>Diarrhea</vt:lpstr>
      <vt:lpstr>EGFR TKI Toxicity Diarrhea</vt:lpstr>
      <vt:lpstr>EGFR TKI Toxicity Diarrhea</vt:lpstr>
      <vt:lpstr>Other Toxicities of EGFR TKIs</vt:lpstr>
      <vt:lpstr>Hematologic Side Effect Profiles of TKIs vs. Osimertinib</vt:lpstr>
      <vt:lpstr>PowerPoint Presentation</vt:lpstr>
      <vt:lpstr>Case Study 2</vt:lpstr>
      <vt:lpstr>Case Study 2 (cont.)</vt:lpstr>
      <vt:lpstr>PowerPoint Presentation</vt:lpstr>
      <vt:lpstr>PowerPoint Presentation</vt:lpstr>
      <vt:lpstr>PowerPoint Presentation</vt:lpstr>
      <vt:lpstr>PowerPoint Presentation</vt:lpstr>
      <vt:lpstr>PowerPoint Presentation</vt:lpstr>
      <vt:lpstr>Additional Resources</vt:lpstr>
      <vt:lpstr>PowerPoint Presentation</vt:lpstr>
      <vt:lpstr>Post-Test 1: For which of the following clinical applications can a liquid biopsy be used?</vt:lpstr>
      <vt:lpstr>Post-Test 2: Which of the following agents is NOT approved for first-line treatment in EGFR-mutant NSCLC?</vt:lpstr>
      <vt:lpstr>Post-Test 3: Which of the following agents best crosses into the CNS in treatment for brain mets with EGFR-mutant NSCLC?</vt:lpstr>
      <vt:lpstr>Post-Test 4: Which of the following is a common side effect of EGFR TKIs in NSCLC?</vt:lpstr>
      <vt:lpstr>Post-Test 5: 67-yr old female who is taking erlotinib for EGFRm NSCLC comes to clinic with a painful R great toe. You explain that paronychia is a common side effect.  As a nurse, what else may help your patient?</vt:lpstr>
      <vt:lpstr>Conversations with the Expert  and  Audience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Jessica Hall</cp:lastModifiedBy>
  <cp:revision>203</cp:revision>
  <cp:lastPrinted>2019-06-06T14:44:27Z</cp:lastPrinted>
  <dcterms:created xsi:type="dcterms:W3CDTF">2015-04-01T20:45:56Z</dcterms:created>
  <dcterms:modified xsi:type="dcterms:W3CDTF">2019-08-27T14:17:35Z</dcterms:modified>
</cp:coreProperties>
</file>