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24" r:id="rId1"/>
  </p:sldMasterIdLst>
  <p:notesMasterIdLst>
    <p:notesMasterId r:id="rId36"/>
  </p:notesMasterIdLst>
  <p:handoutMasterIdLst>
    <p:handoutMasterId r:id="rId37"/>
  </p:handoutMasterIdLst>
  <p:sldIdLst>
    <p:sldId id="3363" r:id="rId2"/>
    <p:sldId id="3423" r:id="rId3"/>
    <p:sldId id="3462" r:id="rId4"/>
    <p:sldId id="3421" r:id="rId5"/>
    <p:sldId id="3545" r:id="rId6"/>
    <p:sldId id="3547" r:id="rId7"/>
    <p:sldId id="3554" r:id="rId8"/>
    <p:sldId id="7683" r:id="rId9"/>
    <p:sldId id="3551" r:id="rId10"/>
    <p:sldId id="3436" r:id="rId11"/>
    <p:sldId id="3481" r:id="rId12"/>
    <p:sldId id="3450" r:id="rId13"/>
    <p:sldId id="3449" r:id="rId14"/>
    <p:sldId id="3482" r:id="rId15"/>
    <p:sldId id="10409" r:id="rId16"/>
    <p:sldId id="3484" r:id="rId17"/>
    <p:sldId id="10411" r:id="rId18"/>
    <p:sldId id="3493" r:id="rId19"/>
    <p:sldId id="7676" r:id="rId20"/>
    <p:sldId id="10637" r:id="rId21"/>
    <p:sldId id="3489" r:id="rId22"/>
    <p:sldId id="10638" r:id="rId23"/>
    <p:sldId id="10639" r:id="rId24"/>
    <p:sldId id="10631" r:id="rId25"/>
    <p:sldId id="10634" r:id="rId26"/>
    <p:sldId id="10635" r:id="rId27"/>
    <p:sldId id="10636" r:id="rId28"/>
    <p:sldId id="10632" r:id="rId29"/>
    <p:sldId id="10633" r:id="rId30"/>
    <p:sldId id="10621" r:id="rId31"/>
    <p:sldId id="10640" r:id="rId32"/>
    <p:sldId id="3544" r:id="rId33"/>
    <p:sldId id="3514" r:id="rId34"/>
    <p:sldId id="3398" r:id="rId35"/>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6121107-91AA-444C-9EAF-7CCDB09218EC}">
          <p14:sldIdLst>
            <p14:sldId id="3363"/>
            <p14:sldId id="3423"/>
            <p14:sldId id="3462"/>
            <p14:sldId id="3421"/>
            <p14:sldId id="3545"/>
            <p14:sldId id="3547"/>
            <p14:sldId id="3554"/>
            <p14:sldId id="7683"/>
            <p14:sldId id="3551"/>
            <p14:sldId id="3436"/>
            <p14:sldId id="3481"/>
            <p14:sldId id="3450"/>
            <p14:sldId id="3449"/>
            <p14:sldId id="3482"/>
            <p14:sldId id="10409"/>
            <p14:sldId id="3484"/>
            <p14:sldId id="10411"/>
            <p14:sldId id="3493"/>
            <p14:sldId id="7676"/>
            <p14:sldId id="10637"/>
            <p14:sldId id="3489"/>
            <p14:sldId id="10638"/>
            <p14:sldId id="10639"/>
            <p14:sldId id="10631"/>
            <p14:sldId id="10634"/>
            <p14:sldId id="10635"/>
            <p14:sldId id="10636"/>
            <p14:sldId id="10632"/>
            <p14:sldId id="10633"/>
            <p14:sldId id="10621"/>
            <p14:sldId id="10640"/>
            <p14:sldId id="3544"/>
            <p14:sldId id="3514"/>
            <p14:sldId id="339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0B6C1"/>
    <a:srgbClr val="C65246"/>
    <a:srgbClr val="EF39E6"/>
    <a:srgbClr val="322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7" autoAdjust="0"/>
    <p:restoredTop sz="95749" autoAdjust="0"/>
  </p:normalViewPr>
  <p:slideViewPr>
    <p:cSldViewPr>
      <p:cViewPr varScale="1">
        <p:scale>
          <a:sx n="85" d="100"/>
          <a:sy n="85" d="100"/>
        </p:scale>
        <p:origin x="1411" y="43"/>
      </p:cViewPr>
      <p:guideLst>
        <p:guide orient="horz" pos="2160"/>
        <p:guide pos="2880"/>
      </p:guideLst>
    </p:cSldViewPr>
  </p:slideViewPr>
  <p:outlineViewPr>
    <p:cViewPr>
      <p:scale>
        <a:sx n="33" d="100"/>
        <a:sy n="33" d="100"/>
      </p:scale>
      <p:origin x="0" y="-5184"/>
    </p:cViewPr>
  </p:outlineViewPr>
  <p:notesTextViewPr>
    <p:cViewPr>
      <p:scale>
        <a:sx n="3" d="2"/>
        <a:sy n="3" d="2"/>
      </p:scale>
      <p:origin x="0" y="0"/>
    </p:cViewPr>
  </p:notesTextViewPr>
  <p:sorterViewPr>
    <p:cViewPr>
      <p:scale>
        <a:sx n="100" d="100"/>
        <a:sy n="100" d="100"/>
      </p:scale>
      <p:origin x="0" y="-12022"/>
    </p:cViewPr>
  </p:sorterViewPr>
  <p:notesViewPr>
    <p:cSldViewPr>
      <p:cViewPr varScale="1">
        <p:scale>
          <a:sx n="53" d="100"/>
          <a:sy n="53" d="100"/>
        </p:scale>
        <p:origin x="2624" y="3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77739" cy="469424"/>
          </a:xfrm>
          <a:prstGeom prst="rect">
            <a:avLst/>
          </a:prstGeom>
        </p:spPr>
        <p:txBody>
          <a:bodyPr vert="horz" lIns="94221" tIns="47111" rIns="94221" bIns="47111" rtlCol="0"/>
          <a:lstStyle>
            <a:lvl1pPr algn="l">
              <a:defRPr sz="1200"/>
            </a:lvl1pPr>
          </a:lstStyle>
          <a:p>
            <a:endParaRPr lang="en-US" dirty="0"/>
          </a:p>
        </p:txBody>
      </p:sp>
      <p:sp>
        <p:nvSpPr>
          <p:cNvPr id="3" name="Date Placeholder 2"/>
          <p:cNvSpPr>
            <a:spLocks noGrp="1"/>
          </p:cNvSpPr>
          <p:nvPr>
            <p:ph type="dt" sz="quarter" idx="1"/>
          </p:nvPr>
        </p:nvSpPr>
        <p:spPr>
          <a:xfrm>
            <a:off x="4023093" y="2"/>
            <a:ext cx="3077739" cy="469424"/>
          </a:xfrm>
          <a:prstGeom prst="rect">
            <a:avLst/>
          </a:prstGeom>
        </p:spPr>
        <p:txBody>
          <a:bodyPr vert="horz" lIns="94221" tIns="47111" rIns="94221" bIns="47111" rtlCol="0"/>
          <a:lstStyle>
            <a:lvl1pPr algn="r">
              <a:defRPr sz="1200"/>
            </a:lvl1pPr>
          </a:lstStyle>
          <a:p>
            <a:fld id="{DB0B667D-2BE0-4A16-8EFA-E30C5D08DF21}" type="datetimeFigureOut">
              <a:rPr lang="en-US" smtClean="0"/>
              <a:t>4/30/2024</a:t>
            </a:fld>
            <a:endParaRPr lang="en-US" dirty="0"/>
          </a:p>
        </p:txBody>
      </p:sp>
      <p:sp>
        <p:nvSpPr>
          <p:cNvPr id="4" name="Footer Placeholder 3"/>
          <p:cNvSpPr>
            <a:spLocks noGrp="1"/>
          </p:cNvSpPr>
          <p:nvPr>
            <p:ph type="ftr" sz="quarter" idx="2"/>
          </p:nvPr>
        </p:nvSpPr>
        <p:spPr>
          <a:xfrm>
            <a:off x="0" y="8917424"/>
            <a:ext cx="3077739" cy="469424"/>
          </a:xfrm>
          <a:prstGeom prst="rect">
            <a:avLst/>
          </a:prstGeom>
        </p:spPr>
        <p:txBody>
          <a:bodyPr vert="horz" lIns="94221" tIns="47111" rIns="94221" bIns="47111"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3" y="8917424"/>
            <a:ext cx="3077739" cy="469424"/>
          </a:xfrm>
          <a:prstGeom prst="rect">
            <a:avLst/>
          </a:prstGeom>
        </p:spPr>
        <p:txBody>
          <a:bodyPr vert="horz" lIns="94221" tIns="47111" rIns="94221" bIns="47111" rtlCol="0" anchor="b"/>
          <a:lstStyle>
            <a:lvl1pPr algn="r">
              <a:defRPr sz="1200"/>
            </a:lvl1pPr>
          </a:lstStyle>
          <a:p>
            <a:fld id="{8088C099-2B7A-4B35-9E19-074E2F15C2D3}" type="slidenum">
              <a:rPr lang="en-US" smtClean="0"/>
              <a:t>‹#›</a:t>
            </a:fld>
            <a:endParaRPr lang="en-US" dirty="0"/>
          </a:p>
        </p:txBody>
      </p:sp>
    </p:spTree>
    <p:extLst>
      <p:ext uri="{BB962C8B-B14F-4D97-AF65-F5344CB8AC3E}">
        <p14:creationId xmlns:p14="http://schemas.microsoft.com/office/powerpoint/2010/main" val="20152997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77739" cy="469424"/>
          </a:xfrm>
          <a:prstGeom prst="rect">
            <a:avLst/>
          </a:prstGeom>
        </p:spPr>
        <p:txBody>
          <a:bodyPr vert="horz" lIns="94221" tIns="47111" rIns="94221" bIns="47111" rtlCol="0"/>
          <a:lstStyle>
            <a:lvl1pPr algn="l">
              <a:defRPr sz="1200"/>
            </a:lvl1pPr>
          </a:lstStyle>
          <a:p>
            <a:endParaRPr lang="en-US" dirty="0"/>
          </a:p>
        </p:txBody>
      </p:sp>
      <p:sp>
        <p:nvSpPr>
          <p:cNvPr id="3" name="Date Placeholder 2"/>
          <p:cNvSpPr>
            <a:spLocks noGrp="1"/>
          </p:cNvSpPr>
          <p:nvPr>
            <p:ph type="dt" idx="1"/>
          </p:nvPr>
        </p:nvSpPr>
        <p:spPr>
          <a:xfrm>
            <a:off x="4023093" y="2"/>
            <a:ext cx="3077739" cy="469424"/>
          </a:xfrm>
          <a:prstGeom prst="rect">
            <a:avLst/>
          </a:prstGeom>
        </p:spPr>
        <p:txBody>
          <a:bodyPr vert="horz" lIns="94221" tIns="47111" rIns="94221" bIns="47111" rtlCol="0"/>
          <a:lstStyle>
            <a:lvl1pPr algn="r">
              <a:defRPr sz="1200"/>
            </a:lvl1pPr>
          </a:lstStyle>
          <a:p>
            <a:fld id="{EDF0A5FA-AB94-44EE-A5D4-75C5C49A077B}" type="datetimeFigureOut">
              <a:rPr lang="en-US" smtClean="0"/>
              <a:t>4/30/2024</a:t>
            </a:fld>
            <a:endParaRPr lang="en-US" dirty="0"/>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21" tIns="47111" rIns="94221" bIns="47111" rtlCol="0" anchor="ctr"/>
          <a:lstStyle/>
          <a:p>
            <a:endParaRPr lang="en-US" dirty="0"/>
          </a:p>
        </p:txBody>
      </p:sp>
      <p:sp>
        <p:nvSpPr>
          <p:cNvPr id="5" name="Notes Placeholder 4"/>
          <p:cNvSpPr>
            <a:spLocks noGrp="1"/>
          </p:cNvSpPr>
          <p:nvPr>
            <p:ph type="body" sz="quarter" idx="3"/>
          </p:nvPr>
        </p:nvSpPr>
        <p:spPr>
          <a:xfrm>
            <a:off x="710248" y="4459528"/>
            <a:ext cx="5681980" cy="4224814"/>
          </a:xfrm>
          <a:prstGeom prst="rect">
            <a:avLst/>
          </a:prstGeom>
        </p:spPr>
        <p:txBody>
          <a:bodyPr vert="horz" lIns="94221" tIns="47111" rIns="94221" bIns="471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4"/>
            <a:ext cx="3077739" cy="469424"/>
          </a:xfrm>
          <a:prstGeom prst="rect">
            <a:avLst/>
          </a:prstGeom>
        </p:spPr>
        <p:txBody>
          <a:bodyPr vert="horz" lIns="94221" tIns="47111" rIns="94221" bIns="471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4"/>
            <a:ext cx="3077739" cy="469424"/>
          </a:xfrm>
          <a:prstGeom prst="rect">
            <a:avLst/>
          </a:prstGeom>
        </p:spPr>
        <p:txBody>
          <a:bodyPr vert="horz" lIns="94221" tIns="47111" rIns="94221" bIns="47111" rtlCol="0" anchor="b"/>
          <a:lstStyle>
            <a:lvl1pPr algn="r">
              <a:defRPr sz="1200"/>
            </a:lvl1pPr>
          </a:lstStyle>
          <a:p>
            <a:fld id="{AF69DEFA-A6E1-4627-8453-89CF76F358A1}" type="slidenum">
              <a:rPr lang="en-US" smtClean="0"/>
              <a:t>‹#›</a:t>
            </a:fld>
            <a:endParaRPr lang="en-US" dirty="0"/>
          </a:p>
        </p:txBody>
      </p:sp>
    </p:spTree>
    <p:extLst>
      <p:ext uri="{BB962C8B-B14F-4D97-AF65-F5344CB8AC3E}">
        <p14:creationId xmlns:p14="http://schemas.microsoft.com/office/powerpoint/2010/main" val="36823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FFB6F7C-A00C-46F2-A775-FC0CFCDA6B54}" type="datetime1">
              <a:rPr lang="en-US" smtClean="0"/>
              <a:t>4/30/2024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3A9E86-4CC3-4959-A751-C33E618564A4}"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2144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4B0EB3-A400-43A5-9A0F-30D546CCC06F}" type="datetime1">
              <a:rPr lang="en-US" smtClean="0"/>
              <a:t>4/30/2024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453718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3868F2-4737-4279-85C5-C1BBFC818AB7}" type="datetime1">
              <a:rPr lang="en-US" smtClean="0"/>
              <a:t>4/30/2024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2080252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E0EFF5-6076-4DAA-89C5-A42855A7F9CF}" type="datetime1">
              <a:rPr lang="en-US" smtClean="0"/>
              <a:t>4/30/2024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1149831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A77319-B94C-4794-8C06-283940347D31}" type="datetime1">
              <a:rPr lang="en-US" smtClean="0"/>
              <a:t>4/30/2024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3A9E86-4CC3-4959-A751-C33E618564A4}"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24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4D2D65-5FEC-4949-9D10-D115EF102472}" type="datetime1">
              <a:rPr lang="en-US" smtClean="0"/>
              <a:t>4/30/2024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324053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41D788-F7FA-493A-AA4E-6C3D6F99760F}" type="datetime1">
              <a:rPr lang="en-US" smtClean="0"/>
              <a:t>4/30/2024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343082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293E20-CE08-474B-9BE2-AFA11E11BF22}" type="datetime1">
              <a:rPr lang="en-US" smtClean="0"/>
              <a:t>4/30/2024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195514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5EA3254-20D1-4BD9-99BD-F2B9707B0BDC}" type="datetime1">
              <a:rPr lang="en-US" smtClean="0"/>
              <a:t>4/30/2024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366288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BF1697F2-540F-4EA1-9228-CDFB928E5681}" type="datetime1">
              <a:rPr lang="en-US" smtClean="0"/>
              <a:t>4/30/2024</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E3A9E86-4CC3-4959-A751-C33E618564A4}" type="slidenum">
              <a:rPr lang="en-US" smtClean="0"/>
              <a:t>‹#›</a:t>
            </a:fld>
            <a:endParaRPr lang="en-US" dirty="0"/>
          </a:p>
        </p:txBody>
      </p:sp>
    </p:spTree>
    <p:extLst>
      <p:ext uri="{BB962C8B-B14F-4D97-AF65-F5344CB8AC3E}">
        <p14:creationId xmlns:p14="http://schemas.microsoft.com/office/powerpoint/2010/main" val="1529141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94677F-8779-4FAF-A7E5-A29AB1D49C2A}" type="datetime1">
              <a:rPr lang="en-US" smtClean="0"/>
              <a:t>4/30/2024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1337428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defTabSz="342900"/>
            <a:fld id="{B61BEF0D-F0BB-DE4B-95CE-6DB70DBA9567}" type="datetimeFigureOut">
              <a:rPr lang="en-US" smtClean="0">
                <a:solidFill>
                  <a:prstClr val="black">
                    <a:tint val="75000"/>
                  </a:prstClr>
                </a:solidFill>
              </a:rPr>
              <a:pPr defTabSz="342900"/>
              <a:t>4/30/2024</a:t>
            </a:fld>
            <a:endParaRPr lang="en-US" dirty="0">
              <a:solidFill>
                <a:prstClr val="black">
                  <a:tint val="75000"/>
                </a:prstClr>
              </a:solidFill>
            </a:endParaRP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defTabSz="342900"/>
            <a:endParaRPr lang="en-US" dirty="0">
              <a:solidFill>
                <a:prstClr val="black">
                  <a:tint val="75000"/>
                </a:prstClr>
              </a:solidFill>
            </a:endParaRP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defTabSz="342900"/>
            <a:fld id="{D57F1E4F-1CFF-5643-939E-217C01CDF565}" type="slidenum">
              <a:rPr lang="en-US" smtClean="0">
                <a:solidFill>
                  <a:srgbClr val="90C226"/>
                </a:solidFill>
              </a:rPr>
              <a:pPr defTabSz="342900"/>
              <a:t>‹#›</a:t>
            </a:fld>
            <a:endParaRPr lang="en-US" dirty="0">
              <a:solidFill>
                <a:srgbClr val="90C226"/>
              </a:solidFill>
            </a:endParaRP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6359972"/>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rsaia.org/resources.html"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legis.iowa.gov/legislation/BillBook?ga=90&amp;ba=hf2586" TargetMode="External"/><Relationship Id="rId2" Type="http://schemas.openxmlformats.org/officeDocument/2006/relationships/hyperlink" Target="https://www.legis.iowa.gov/legislation/BillBook?ba=HF2545&amp;ga=90" TargetMode="External"/><Relationship Id="rId1" Type="http://schemas.openxmlformats.org/officeDocument/2006/relationships/slideLayout" Target="../slideLayouts/slideLayout4.xml"/><Relationship Id="rId5" Type="http://schemas.openxmlformats.org/officeDocument/2006/relationships/hyperlink" Target="https://www.legis.iowa.gov/legislation/BillBook?ga=90&amp;ba=SF%202368" TargetMode="External"/><Relationship Id="rId4" Type="http://schemas.openxmlformats.org/officeDocument/2006/relationships/hyperlink" Target="https://www.legis.iowa.gov/legislation/BillBook?ga=90&amp;ba=HF2652"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www.legis.iowa.gov/docs/publications/LGE/90/HF2618.pdf" TargetMode="External"/><Relationship Id="rId2" Type="http://schemas.openxmlformats.org/officeDocument/2006/relationships/hyperlink" Target="https://www.legis.iowa.gov/legislation/BillBook?ga=90&amp;ba=sf2435"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ww.legis.iowa.gov/docs/publications/LGE/90/SF2443" TargetMode="External"/><Relationship Id="rId2" Type="http://schemas.openxmlformats.org/officeDocument/2006/relationships/hyperlink" Target="https://www.legis.iowa.gov/legislation/BillBook?ga=90&amp;ba=hf2612" TargetMode="External"/><Relationship Id="rId1" Type="http://schemas.openxmlformats.org/officeDocument/2006/relationships/slideLayout" Target="../slideLayouts/slideLayout4.xml"/><Relationship Id="rId4" Type="http://schemas.openxmlformats.org/officeDocument/2006/relationships/hyperlink" Target="https://www.legis.iowa.gov/docs/publications/LGE/90/SF2435.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legis.iowa.gov/docs/publications/FN/1448318.pdf" TargetMode="Externa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legis.iowa.gov/docs/publications/FN/1449617.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legis.iowa.gov/legislation/BillBook?ga=90&amp;ba=HF%202465" TargetMode="External"/><Relationship Id="rId2" Type="http://schemas.openxmlformats.org/officeDocument/2006/relationships/hyperlink" Target="https://www.legis.iowa.gov/legislation/BillBook?ga=90&amp;ba=SF2411" TargetMode="External"/><Relationship Id="rId1" Type="http://schemas.openxmlformats.org/officeDocument/2006/relationships/slideLayout" Target="../slideLayouts/slideLayout4.xml"/><Relationship Id="rId6" Type="http://schemas.openxmlformats.org/officeDocument/2006/relationships/hyperlink" Target="https://www.legis.iowa.gov/legislation/BillBook?ga=90&amp;ba=HF%202515" TargetMode="External"/><Relationship Id="rId5" Type="http://schemas.openxmlformats.org/officeDocument/2006/relationships/hyperlink" Target="https://www.legis.iowa.gov/legislation/BillBook?ga=90&amp;ba=HF%20255" TargetMode="External"/><Relationship Id="rId4" Type="http://schemas.openxmlformats.org/officeDocument/2006/relationships/hyperlink" Target="https://www.legis.iowa.gov/legislation/BillBook?ga=90&amp;ba=HF%202612" TargetMode="External"/></Relationships>
</file>

<file path=ppt/slides/_rels/slide28.xml.rels><?xml version="1.0" encoding="UTF-8" standalone="yes"?>
<Relationships xmlns="http://schemas.openxmlformats.org/package/2006/relationships"><Relationship Id="rId2" Type="http://schemas.openxmlformats.org/officeDocument/2006/relationships/hyperlink" Target="https://www.legis.iowa.gov/legislation/BillBook?ga=90&amp;ba=SF%202435"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legis.iowa.gov/legislation/BillBook?ga=90&amp;ba=SF%202435"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hyperlink" Target="https://www.legis.iowa.gov/legislation/BillBook?ga=90&amp;ba=SF2368"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legis.iowa.gov/legislation/BillBook?ga=90&amp;ba=sf392" TargetMode="External"/><Relationship Id="rId2" Type="http://schemas.openxmlformats.org/officeDocument/2006/relationships/hyperlink" Target="https://www.legis.iowa.gov/docs/publications/LGE/90/HF2615.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nebula.wsimg.com/696b593ba0210507dcc6125a8c968a6b?AccessKeyId=D081CCCCA2DCE3941176&amp;disposition=0&amp;alloworigin=1" TargetMode="External"/><Relationship Id="rId2" Type="http://schemas.openxmlformats.org/officeDocument/2006/relationships/hyperlink" Target="https://www.rsaia.org/2024-legislative-session.html"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hyperlink" Target="http://www.rsaia.org/"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dave.daughton@rsaia.org" TargetMode="External"/><Relationship Id="rId2" Type="http://schemas.openxmlformats.org/officeDocument/2006/relationships/hyperlink" Target="mailto:margaret@iowaschoolfinance.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505200"/>
            <a:ext cx="7543800" cy="1450757"/>
          </a:xfrm>
        </p:spPr>
        <p:txBody>
          <a:bodyPr>
            <a:normAutofit fontScale="90000"/>
          </a:bodyPr>
          <a:lstStyle/>
          <a:p>
            <a:pPr algn="ctr"/>
            <a:r>
              <a:rPr lang="en-US" b="1" dirty="0"/>
              <a:t>RSAI Region Meeting </a:t>
            </a:r>
            <a:br>
              <a:rPr lang="en-US" b="1" dirty="0"/>
            </a:br>
            <a:r>
              <a:rPr lang="en-US" b="1" dirty="0"/>
              <a:t>SE Region</a:t>
            </a:r>
            <a:br>
              <a:rPr lang="en-US" b="1" dirty="0"/>
            </a:br>
            <a:r>
              <a:rPr lang="en-US" b="1" dirty="0"/>
              <a:t>May 1, 2024</a:t>
            </a:r>
          </a:p>
        </p:txBody>
      </p:sp>
      <p:pic>
        <p:nvPicPr>
          <p:cNvPr id="3" name="Picture 2"/>
          <p:cNvPicPr>
            <a:picLocks noChangeAspect="1"/>
          </p:cNvPicPr>
          <p:nvPr/>
        </p:nvPicPr>
        <p:blipFill>
          <a:blip r:embed="rId2"/>
          <a:stretch>
            <a:fillRect/>
          </a:stretch>
        </p:blipFill>
        <p:spPr>
          <a:xfrm>
            <a:off x="153310" y="76200"/>
            <a:ext cx="8883098" cy="2095500"/>
          </a:xfrm>
          <a:prstGeom prst="rect">
            <a:avLst/>
          </a:prstGeom>
        </p:spPr>
      </p:pic>
    </p:spTree>
    <p:extLst>
      <p:ext uri="{BB962C8B-B14F-4D97-AF65-F5344CB8AC3E}">
        <p14:creationId xmlns:p14="http://schemas.microsoft.com/office/powerpoint/2010/main" val="3751051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863832"/>
            <a:ext cx="5173980" cy="1008796"/>
          </a:xfrm>
        </p:spPr>
        <p:txBody>
          <a:bodyPr>
            <a:normAutofit/>
          </a:bodyPr>
          <a:lstStyle/>
          <a:p>
            <a:r>
              <a:rPr lang="en-US" sz="4400" dirty="0">
                <a:solidFill>
                  <a:schemeClr val="accent1"/>
                </a:solidFill>
              </a:rPr>
              <a:t>Member Benefits</a:t>
            </a:r>
          </a:p>
        </p:txBody>
      </p:sp>
      <p:sp>
        <p:nvSpPr>
          <p:cNvPr id="3" name="Content Placeholder 2"/>
          <p:cNvSpPr>
            <a:spLocks noGrp="1"/>
          </p:cNvSpPr>
          <p:nvPr>
            <p:ph sz="half" idx="1"/>
          </p:nvPr>
        </p:nvSpPr>
        <p:spPr>
          <a:xfrm>
            <a:off x="609600" y="1845734"/>
            <a:ext cx="3916680" cy="4402666"/>
          </a:xfrm>
        </p:spPr>
        <p:txBody>
          <a:bodyPr>
            <a:normAutofit fontScale="62500" lnSpcReduction="20000"/>
          </a:bodyPr>
          <a:lstStyle/>
          <a:p>
            <a:pPr>
              <a:buFont typeface="Wingdings" panose="05000000000000000000" pitchFamily="2" charset="2"/>
              <a:buChar char="ü"/>
            </a:pPr>
            <a:r>
              <a:rPr lang="en-US" sz="2600" dirty="0"/>
              <a:t>Advocacy presence at the Iowa Capitol focused on RSAI priority issues</a:t>
            </a:r>
          </a:p>
          <a:p>
            <a:pPr>
              <a:buFont typeface="Wingdings" panose="05000000000000000000" pitchFamily="2" charset="2"/>
              <a:buChar char="ü"/>
            </a:pPr>
            <a:r>
              <a:rPr lang="en-US" sz="2600" dirty="0"/>
              <a:t>Weekly legislative update reports and recap videos to share the latest news from the statehouse and calls to action when needed</a:t>
            </a:r>
          </a:p>
          <a:p>
            <a:pPr>
              <a:buFont typeface="Wingdings" panose="05000000000000000000" pitchFamily="2" charset="2"/>
              <a:buChar char="ü"/>
            </a:pPr>
            <a:r>
              <a:rPr lang="en-US" sz="2600" dirty="0"/>
              <a:t>A voice to advocate with the executive branch and represent rural schools on various task forces and stakeholder committees convened by DE.</a:t>
            </a:r>
          </a:p>
          <a:p>
            <a:pPr>
              <a:buFont typeface="Wingdings" panose="05000000000000000000" pitchFamily="2" charset="2"/>
              <a:buChar char="ü"/>
            </a:pPr>
            <a:r>
              <a:rPr lang="en-US" sz="2600" dirty="0"/>
              <a:t>Advocacy resources for local leaders to use, including position papers, advocacy tool kits, talking points, maps, and school finance estimates</a:t>
            </a:r>
          </a:p>
          <a:p>
            <a:pPr>
              <a:buFont typeface="Wingdings" panose="05000000000000000000" pitchFamily="2" charset="2"/>
              <a:buChar char="ü"/>
            </a:pPr>
            <a:r>
              <a:rPr lang="en-US" sz="2600" dirty="0"/>
              <a:t>Assistance with communications, letters to the editor or sample letters to legislators</a:t>
            </a:r>
          </a:p>
          <a:p>
            <a:pPr>
              <a:buFont typeface="Wingdings" panose="05000000000000000000" pitchFamily="2" charset="2"/>
              <a:buChar char="ü"/>
            </a:pPr>
            <a:r>
              <a:rPr lang="en-US" sz="2600" dirty="0"/>
              <a:t>Easy to share information, such as RSAI Legislative Priorities Video, to inform school boards, staff, and stakeholders.</a:t>
            </a:r>
          </a:p>
        </p:txBody>
      </p:sp>
      <p:sp>
        <p:nvSpPr>
          <p:cNvPr id="4" name="Content Placeholder 3"/>
          <p:cNvSpPr>
            <a:spLocks noGrp="1"/>
          </p:cNvSpPr>
          <p:nvPr>
            <p:ph sz="half" idx="2"/>
          </p:nvPr>
        </p:nvSpPr>
        <p:spPr>
          <a:xfrm>
            <a:off x="4953000" y="1828800"/>
            <a:ext cx="3962400" cy="4023360"/>
          </a:xfrm>
        </p:spPr>
        <p:txBody>
          <a:bodyPr>
            <a:noAutofit/>
          </a:bodyPr>
          <a:lstStyle/>
          <a:p>
            <a:pPr>
              <a:buFont typeface="Wingdings" panose="05000000000000000000" pitchFamily="2" charset="2"/>
              <a:buChar char="ü"/>
            </a:pPr>
            <a:r>
              <a:rPr lang="en-US" sz="1600" dirty="0"/>
              <a:t>RSAI is the state affiliate of the National Rural Education Association, which brings access to NREA research, updates about happenings in Washington, networking</a:t>
            </a:r>
          </a:p>
          <a:p>
            <a:pPr>
              <a:buFont typeface="Wingdings" panose="05000000000000000000" pitchFamily="2" charset="2"/>
              <a:buChar char="ü"/>
            </a:pPr>
            <a:r>
              <a:rPr lang="en-US" sz="1600" dirty="0"/>
              <a:t>Free Summer regional meetings and RSAI annual conference in October.</a:t>
            </a:r>
          </a:p>
          <a:p>
            <a:pPr>
              <a:buFont typeface="Wingdings" panose="05000000000000000000" pitchFamily="2" charset="2"/>
              <a:buChar char="ü"/>
            </a:pPr>
            <a:r>
              <a:rPr lang="en-US" sz="1600" dirty="0"/>
              <a:t>Authentic grassroots development of legislative priorities in a one district one vote democratic process.</a:t>
            </a:r>
          </a:p>
          <a:p>
            <a:pPr>
              <a:buFont typeface="Wingdings" panose="05000000000000000000" pitchFamily="2" charset="2"/>
              <a:buChar char="ü"/>
            </a:pPr>
            <a:r>
              <a:rPr lang="en-US" sz="1600" dirty="0"/>
              <a:t>Free access to NASDTEC teacher licensure checks with your RSAI membership. Learn more about the program</a:t>
            </a:r>
            <a:r>
              <a:rPr lang="en-US" sz="1600" dirty="0">
                <a:hlinkClick r:id="rId2"/>
              </a:rPr>
              <a:t> here</a:t>
            </a:r>
            <a:r>
              <a:rPr lang="en-US" sz="1600" dirty="0"/>
              <a:t>.</a:t>
            </a:r>
          </a:p>
          <a:p>
            <a:pPr>
              <a:buFont typeface="Wingdings" panose="05000000000000000000" pitchFamily="2" charset="2"/>
              <a:buChar char="ü"/>
            </a:pPr>
            <a:r>
              <a:rPr lang="en-US" sz="1600" dirty="0"/>
              <a:t>Discount on ISFIS Policy-hosting Service</a:t>
            </a:r>
          </a:p>
          <a:p>
            <a:pPr>
              <a:buFont typeface="Wingdings" panose="05000000000000000000" pitchFamily="2" charset="2"/>
              <a:buChar char="ü"/>
            </a:pPr>
            <a:r>
              <a:rPr lang="en-US" sz="1600" dirty="0"/>
              <a:t>Collective purchasing power as a group, attracting needed supports at discounted prices</a:t>
            </a:r>
          </a:p>
        </p:txBody>
      </p:sp>
      <p:sp>
        <p:nvSpPr>
          <p:cNvPr id="5" name="TextBox 4"/>
          <p:cNvSpPr txBox="1"/>
          <p:nvPr/>
        </p:nvSpPr>
        <p:spPr>
          <a:xfrm>
            <a:off x="457200" y="6096000"/>
            <a:ext cx="4191000" cy="646331"/>
          </a:xfrm>
          <a:prstGeom prst="rect">
            <a:avLst/>
          </a:prstGeom>
          <a:solidFill>
            <a:schemeClr val="accent5">
              <a:lumMod val="20000"/>
              <a:lumOff val="80000"/>
            </a:schemeClr>
          </a:solidFill>
        </p:spPr>
        <p:txBody>
          <a:bodyPr wrap="square" rtlCol="0">
            <a:spAutoFit/>
          </a:bodyPr>
          <a:lstStyle/>
          <a:p>
            <a:pPr algn="ctr"/>
            <a:r>
              <a:rPr lang="en-US" b="1" i="1" dirty="0"/>
              <a:t>Networking, Sharing, Best Practice Connections with other like districts</a:t>
            </a:r>
          </a:p>
        </p:txBody>
      </p:sp>
      <p:pic>
        <p:nvPicPr>
          <p:cNvPr id="8" name="Picture 7"/>
          <p:cNvPicPr>
            <a:picLocks noChangeAspect="1"/>
          </p:cNvPicPr>
          <p:nvPr/>
        </p:nvPicPr>
        <p:blipFill>
          <a:blip r:embed="rId3"/>
          <a:stretch>
            <a:fillRect/>
          </a:stretch>
        </p:blipFill>
        <p:spPr>
          <a:xfrm>
            <a:off x="685800" y="76200"/>
            <a:ext cx="7392041" cy="1219306"/>
          </a:xfrm>
          <a:prstGeom prst="rect">
            <a:avLst/>
          </a:prstGeom>
        </p:spPr>
      </p:pic>
    </p:spTree>
    <p:extLst>
      <p:ext uri="{BB962C8B-B14F-4D97-AF65-F5344CB8AC3E}">
        <p14:creationId xmlns:p14="http://schemas.microsoft.com/office/powerpoint/2010/main" val="3606070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00200" y="5585972"/>
            <a:ext cx="6400800" cy="523220"/>
          </a:xfrm>
          <a:prstGeom prst="rect">
            <a:avLst/>
          </a:prstGeom>
          <a:solidFill>
            <a:srgbClr val="FFFF00"/>
          </a:solidFill>
        </p:spPr>
        <p:txBody>
          <a:bodyPr wrap="square" rtlCol="0">
            <a:spAutoFit/>
          </a:bodyPr>
          <a:lstStyle/>
          <a:p>
            <a:pPr algn="ctr"/>
            <a:r>
              <a:rPr lang="en-US" sz="2800" b="1" dirty="0"/>
              <a:t>www.rsaia.org/corporate-sponsors</a:t>
            </a:r>
          </a:p>
        </p:txBody>
      </p:sp>
      <p:pic>
        <p:nvPicPr>
          <p:cNvPr id="2" name="Picture 1">
            <a:extLst>
              <a:ext uri="{FF2B5EF4-FFF2-40B4-BE49-F238E27FC236}">
                <a16:creationId xmlns:a16="http://schemas.microsoft.com/office/drawing/2014/main" id="{56B7CD2F-AA98-4EF1-9592-9E12E1C3D6F1}"/>
              </a:ext>
            </a:extLst>
          </p:cNvPr>
          <p:cNvPicPr>
            <a:picLocks noChangeAspect="1"/>
          </p:cNvPicPr>
          <p:nvPr/>
        </p:nvPicPr>
        <p:blipFill>
          <a:blip r:embed="rId2"/>
          <a:stretch>
            <a:fillRect/>
          </a:stretch>
        </p:blipFill>
        <p:spPr>
          <a:xfrm>
            <a:off x="616409" y="76200"/>
            <a:ext cx="7963590" cy="1505080"/>
          </a:xfrm>
          <a:prstGeom prst="rect">
            <a:avLst/>
          </a:prstGeom>
        </p:spPr>
      </p:pic>
      <p:pic>
        <p:nvPicPr>
          <p:cNvPr id="10" name="Picture 9">
            <a:extLst>
              <a:ext uri="{FF2B5EF4-FFF2-40B4-BE49-F238E27FC236}">
                <a16:creationId xmlns:a16="http://schemas.microsoft.com/office/drawing/2014/main" id="{560A9689-D41A-43EC-BA26-B6656954A885}"/>
              </a:ext>
            </a:extLst>
          </p:cNvPr>
          <p:cNvPicPr>
            <a:picLocks noChangeAspect="1"/>
          </p:cNvPicPr>
          <p:nvPr/>
        </p:nvPicPr>
        <p:blipFill>
          <a:blip r:embed="rId3"/>
          <a:stretch>
            <a:fillRect/>
          </a:stretch>
        </p:blipFill>
        <p:spPr>
          <a:xfrm>
            <a:off x="6458623" y="2192429"/>
            <a:ext cx="1694777" cy="1861658"/>
          </a:xfrm>
          <a:prstGeom prst="rect">
            <a:avLst/>
          </a:prstGeom>
        </p:spPr>
      </p:pic>
      <p:pic>
        <p:nvPicPr>
          <p:cNvPr id="11" name="Picture 10">
            <a:extLst>
              <a:ext uri="{FF2B5EF4-FFF2-40B4-BE49-F238E27FC236}">
                <a16:creationId xmlns:a16="http://schemas.microsoft.com/office/drawing/2014/main" id="{813FE2CA-0BCE-40E7-88AE-54B1691EDF9A}"/>
              </a:ext>
            </a:extLst>
          </p:cNvPr>
          <p:cNvPicPr>
            <a:picLocks noChangeAspect="1"/>
          </p:cNvPicPr>
          <p:nvPr/>
        </p:nvPicPr>
        <p:blipFill>
          <a:blip r:embed="rId4"/>
          <a:stretch>
            <a:fillRect/>
          </a:stretch>
        </p:blipFill>
        <p:spPr>
          <a:xfrm>
            <a:off x="3486848" y="1845621"/>
            <a:ext cx="2627503" cy="1069769"/>
          </a:xfrm>
          <a:prstGeom prst="rect">
            <a:avLst/>
          </a:prstGeom>
        </p:spPr>
      </p:pic>
      <p:pic>
        <p:nvPicPr>
          <p:cNvPr id="13" name="Picture 12">
            <a:extLst>
              <a:ext uri="{FF2B5EF4-FFF2-40B4-BE49-F238E27FC236}">
                <a16:creationId xmlns:a16="http://schemas.microsoft.com/office/drawing/2014/main" id="{1B361290-3BB4-4C17-898B-A2520076F4BA}"/>
              </a:ext>
            </a:extLst>
          </p:cNvPr>
          <p:cNvPicPr>
            <a:picLocks noChangeAspect="1"/>
          </p:cNvPicPr>
          <p:nvPr/>
        </p:nvPicPr>
        <p:blipFill>
          <a:blip r:embed="rId5"/>
          <a:stretch>
            <a:fillRect/>
          </a:stretch>
        </p:blipFill>
        <p:spPr>
          <a:xfrm>
            <a:off x="2362200" y="4252348"/>
            <a:ext cx="2786742" cy="1219200"/>
          </a:xfrm>
          <a:prstGeom prst="rect">
            <a:avLst/>
          </a:prstGeom>
        </p:spPr>
      </p:pic>
      <p:pic>
        <p:nvPicPr>
          <p:cNvPr id="15" name="Picture 14">
            <a:extLst>
              <a:ext uri="{FF2B5EF4-FFF2-40B4-BE49-F238E27FC236}">
                <a16:creationId xmlns:a16="http://schemas.microsoft.com/office/drawing/2014/main" id="{A834CBEB-0A73-407B-9EBA-EEE9670DB260}"/>
              </a:ext>
            </a:extLst>
          </p:cNvPr>
          <p:cNvPicPr>
            <a:picLocks noChangeAspect="1"/>
          </p:cNvPicPr>
          <p:nvPr/>
        </p:nvPicPr>
        <p:blipFill>
          <a:blip r:embed="rId6"/>
          <a:stretch>
            <a:fillRect/>
          </a:stretch>
        </p:blipFill>
        <p:spPr>
          <a:xfrm>
            <a:off x="3241581" y="3199602"/>
            <a:ext cx="3225075" cy="991397"/>
          </a:xfrm>
          <a:prstGeom prst="rect">
            <a:avLst/>
          </a:prstGeom>
        </p:spPr>
      </p:pic>
      <p:pic>
        <p:nvPicPr>
          <p:cNvPr id="5" name="Picture 4">
            <a:extLst>
              <a:ext uri="{FF2B5EF4-FFF2-40B4-BE49-F238E27FC236}">
                <a16:creationId xmlns:a16="http://schemas.microsoft.com/office/drawing/2014/main" id="{754E27E4-E531-40D3-8149-28C1F42AFB4C}"/>
              </a:ext>
            </a:extLst>
          </p:cNvPr>
          <p:cNvPicPr>
            <a:picLocks noChangeAspect="1"/>
          </p:cNvPicPr>
          <p:nvPr/>
        </p:nvPicPr>
        <p:blipFill>
          <a:blip r:embed="rId7"/>
          <a:stretch>
            <a:fillRect/>
          </a:stretch>
        </p:blipFill>
        <p:spPr>
          <a:xfrm>
            <a:off x="317226" y="2071613"/>
            <a:ext cx="2924356" cy="1041552"/>
          </a:xfrm>
          <a:prstGeom prst="rect">
            <a:avLst/>
          </a:prstGeom>
        </p:spPr>
      </p:pic>
      <p:pic>
        <p:nvPicPr>
          <p:cNvPr id="16" name="Picture 15">
            <a:extLst>
              <a:ext uri="{FF2B5EF4-FFF2-40B4-BE49-F238E27FC236}">
                <a16:creationId xmlns:a16="http://schemas.microsoft.com/office/drawing/2014/main" id="{DC934838-B4C5-4E61-8663-68938FD3CFFF}"/>
              </a:ext>
            </a:extLst>
          </p:cNvPr>
          <p:cNvPicPr>
            <a:picLocks noChangeAspect="1"/>
          </p:cNvPicPr>
          <p:nvPr/>
        </p:nvPicPr>
        <p:blipFill>
          <a:blip r:embed="rId8"/>
          <a:stretch>
            <a:fillRect/>
          </a:stretch>
        </p:blipFill>
        <p:spPr>
          <a:xfrm>
            <a:off x="280803" y="3892836"/>
            <a:ext cx="1648194" cy="1613635"/>
          </a:xfrm>
          <a:prstGeom prst="rect">
            <a:avLst/>
          </a:prstGeom>
        </p:spPr>
      </p:pic>
      <p:pic>
        <p:nvPicPr>
          <p:cNvPr id="17" name="Picture 16">
            <a:extLst>
              <a:ext uri="{FF2B5EF4-FFF2-40B4-BE49-F238E27FC236}">
                <a16:creationId xmlns:a16="http://schemas.microsoft.com/office/drawing/2014/main" id="{6146B427-E0BE-4BBD-9DE3-AFEAF305C781}"/>
              </a:ext>
            </a:extLst>
          </p:cNvPr>
          <p:cNvPicPr>
            <a:picLocks noChangeAspect="1"/>
          </p:cNvPicPr>
          <p:nvPr/>
        </p:nvPicPr>
        <p:blipFill>
          <a:blip r:embed="rId9"/>
          <a:stretch>
            <a:fillRect/>
          </a:stretch>
        </p:blipFill>
        <p:spPr>
          <a:xfrm>
            <a:off x="5638800" y="4596223"/>
            <a:ext cx="2786742" cy="659897"/>
          </a:xfrm>
          <a:prstGeom prst="rect">
            <a:avLst/>
          </a:prstGeom>
        </p:spPr>
      </p:pic>
    </p:spTree>
    <p:extLst>
      <p:ext uri="{BB962C8B-B14F-4D97-AF65-F5344CB8AC3E}">
        <p14:creationId xmlns:p14="http://schemas.microsoft.com/office/powerpoint/2010/main" val="2652351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dirty="0"/>
          </a:p>
          <a:p>
            <a:endParaRPr lang="en-US" dirty="0"/>
          </a:p>
          <a:p>
            <a:endParaRPr lang="en-US" dirty="0"/>
          </a:p>
        </p:txBody>
      </p:sp>
      <p:sp>
        <p:nvSpPr>
          <p:cNvPr id="5" name="TextBox 4"/>
          <p:cNvSpPr txBox="1"/>
          <p:nvPr/>
        </p:nvSpPr>
        <p:spPr>
          <a:xfrm>
            <a:off x="1181100" y="5466039"/>
            <a:ext cx="6781800" cy="369332"/>
          </a:xfrm>
          <a:prstGeom prst="rect">
            <a:avLst/>
          </a:prstGeom>
          <a:solidFill>
            <a:srgbClr val="FFFF00"/>
          </a:solidFill>
        </p:spPr>
        <p:txBody>
          <a:bodyPr wrap="square" rtlCol="0">
            <a:spAutoFit/>
          </a:bodyPr>
          <a:lstStyle/>
          <a:p>
            <a:pPr algn="ctr"/>
            <a:r>
              <a:rPr lang="en-US" b="1" dirty="0"/>
              <a:t>https://www.rsaia.org/annual-meeting.html</a:t>
            </a:r>
          </a:p>
        </p:txBody>
      </p:sp>
      <p:pic>
        <p:nvPicPr>
          <p:cNvPr id="2" name="Picture 1">
            <a:extLst>
              <a:ext uri="{FF2B5EF4-FFF2-40B4-BE49-F238E27FC236}">
                <a16:creationId xmlns:a16="http://schemas.microsoft.com/office/drawing/2014/main" id="{C75FDBF0-6DED-470A-8C8A-7618AB6AC12F}"/>
              </a:ext>
            </a:extLst>
          </p:cNvPr>
          <p:cNvPicPr>
            <a:picLocks noChangeAspect="1"/>
          </p:cNvPicPr>
          <p:nvPr/>
        </p:nvPicPr>
        <p:blipFill>
          <a:blip r:embed="rId2"/>
          <a:stretch>
            <a:fillRect/>
          </a:stretch>
        </p:blipFill>
        <p:spPr>
          <a:xfrm>
            <a:off x="447314" y="381000"/>
            <a:ext cx="8295089" cy="4560965"/>
          </a:xfrm>
          <a:prstGeom prst="rect">
            <a:avLst/>
          </a:prstGeom>
        </p:spPr>
      </p:pic>
      <p:pic>
        <p:nvPicPr>
          <p:cNvPr id="4" name="Picture 3">
            <a:extLst>
              <a:ext uri="{FF2B5EF4-FFF2-40B4-BE49-F238E27FC236}">
                <a16:creationId xmlns:a16="http://schemas.microsoft.com/office/drawing/2014/main" id="{97C62CBF-0EE6-45F2-8FDA-E0A1BC230993}"/>
              </a:ext>
            </a:extLst>
          </p:cNvPr>
          <p:cNvPicPr>
            <a:picLocks noChangeAspect="1"/>
          </p:cNvPicPr>
          <p:nvPr/>
        </p:nvPicPr>
        <p:blipFill>
          <a:blip r:embed="rId3"/>
          <a:stretch>
            <a:fillRect/>
          </a:stretch>
        </p:blipFill>
        <p:spPr>
          <a:xfrm>
            <a:off x="1295400" y="1600200"/>
            <a:ext cx="7210984" cy="2743200"/>
          </a:xfrm>
          <a:prstGeom prst="rect">
            <a:avLst/>
          </a:prstGeom>
        </p:spPr>
      </p:pic>
    </p:spTree>
    <p:extLst>
      <p:ext uri="{BB962C8B-B14F-4D97-AF65-F5344CB8AC3E}">
        <p14:creationId xmlns:p14="http://schemas.microsoft.com/office/powerpoint/2010/main" val="424558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lgn="ctr"/>
            <a:r>
              <a:rPr lang="en-US" sz="3200" b="1" dirty="0"/>
              <a:t>Election of RSAI Regional Representative to the Leadership Group. </a:t>
            </a:r>
          </a:p>
          <a:p>
            <a:pPr lvl="0" algn="ctr"/>
            <a:r>
              <a:rPr lang="en-US" sz="3200" dirty="0"/>
              <a:t>Dan’s term expires Sept. 2026</a:t>
            </a:r>
          </a:p>
          <a:p>
            <a:pPr lvl="0" algn="ctr"/>
            <a:r>
              <a:rPr lang="en-US" sz="3200" dirty="0"/>
              <a:t>No election necessary this year.</a:t>
            </a:r>
          </a:p>
          <a:p>
            <a:pPr algn="ctr"/>
            <a:endParaRPr lang="en-US" sz="3200" dirty="0"/>
          </a:p>
        </p:txBody>
      </p:sp>
      <p:pic>
        <p:nvPicPr>
          <p:cNvPr id="4" name="Picture 3"/>
          <p:cNvPicPr>
            <a:picLocks noChangeAspect="1"/>
          </p:cNvPicPr>
          <p:nvPr/>
        </p:nvPicPr>
        <p:blipFill>
          <a:blip r:embed="rId2"/>
          <a:stretch>
            <a:fillRect/>
          </a:stretch>
        </p:blipFill>
        <p:spPr>
          <a:xfrm>
            <a:off x="685800" y="76200"/>
            <a:ext cx="7392041" cy="1219306"/>
          </a:xfrm>
          <a:prstGeom prst="rect">
            <a:avLst/>
          </a:prstGeom>
        </p:spPr>
      </p:pic>
    </p:spTree>
    <p:extLst>
      <p:ext uri="{BB962C8B-B14F-4D97-AF65-F5344CB8AC3E}">
        <p14:creationId xmlns:p14="http://schemas.microsoft.com/office/powerpoint/2010/main" val="3891269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59" y="1845734"/>
            <a:ext cx="7711441" cy="4023360"/>
          </a:xfrm>
        </p:spPr>
        <p:txBody>
          <a:bodyPr>
            <a:normAutofit fontScale="55000" lnSpcReduction="20000"/>
          </a:bodyPr>
          <a:lstStyle/>
          <a:p>
            <a:pPr lvl="0" algn="ctr"/>
            <a:r>
              <a:rPr lang="en-US" sz="3200" b="1" dirty="0"/>
              <a:t>Election of RSAI Regional Representative(s) to the Legislative Committee. </a:t>
            </a:r>
          </a:p>
          <a:p>
            <a:pPr lvl="0" algn="ctr"/>
            <a:r>
              <a:rPr lang="en-US" sz="2800" dirty="0"/>
              <a:t>Office is a 1-year appointment. </a:t>
            </a:r>
          </a:p>
          <a:p>
            <a:pPr lvl="0" algn="ctr"/>
            <a:r>
              <a:rPr lang="en-US" sz="2800" dirty="0">
                <a:highlight>
                  <a:srgbClr val="FFFF00"/>
                </a:highlight>
              </a:rPr>
              <a:t>By-laws allow additional representatives so each AEA has at least one. </a:t>
            </a:r>
          </a:p>
          <a:p>
            <a:pPr lvl="0" algn="ctr">
              <a:lnSpc>
                <a:spcPct val="120000"/>
              </a:lnSpc>
            </a:pPr>
            <a:r>
              <a:rPr lang="en-US" sz="2800" dirty="0"/>
              <a:t>Thanks to those serving during the 2024 Session! </a:t>
            </a:r>
          </a:p>
          <a:p>
            <a:pPr lvl="0" algn="ctr">
              <a:lnSpc>
                <a:spcPct val="120000"/>
              </a:lnSpc>
              <a:spcBef>
                <a:spcPts val="0"/>
              </a:spcBef>
            </a:pPr>
            <a:r>
              <a:rPr lang="en-US" sz="2900" dirty="0"/>
              <a:t>SE (Central Rivers AEA) - Rich Schulte, Montezuma CSD, Superintendent</a:t>
            </a:r>
            <a:r>
              <a:rPr lang="en-US" sz="3600" dirty="0"/>
              <a:t/>
            </a:r>
            <a:br>
              <a:rPr lang="en-US" sz="3600" dirty="0"/>
            </a:br>
            <a:r>
              <a:rPr lang="en-US" sz="2900" dirty="0"/>
              <a:t>SE (Grant Wood AEA) - Mark Dohmen, North Cedar CSD and Olin CSD, Superintendent</a:t>
            </a:r>
            <a:r>
              <a:rPr lang="en-US" sz="3600" dirty="0"/>
              <a:t/>
            </a:r>
            <a:br>
              <a:rPr lang="en-US" sz="3600" dirty="0"/>
            </a:br>
            <a:r>
              <a:rPr lang="en-US" sz="2900" dirty="0"/>
              <a:t>SE (Great Prairie AEA) - Mark Taylor, Centerville CSD, Superintendent</a:t>
            </a:r>
            <a:r>
              <a:rPr lang="en-US" sz="3600" dirty="0"/>
              <a:t/>
            </a:r>
            <a:br>
              <a:rPr lang="en-US" sz="3600" dirty="0"/>
            </a:br>
            <a:r>
              <a:rPr lang="en-US" sz="2900" dirty="0"/>
              <a:t>SE (Heartland AEA) - Michelle Havenstrite, PCM CSD, Superintendent</a:t>
            </a:r>
          </a:p>
          <a:p>
            <a:pPr lvl="0" algn="ctr">
              <a:lnSpc>
                <a:spcPct val="120000"/>
              </a:lnSpc>
              <a:spcBef>
                <a:spcPts val="0"/>
              </a:spcBef>
            </a:pPr>
            <a:r>
              <a:rPr lang="en-US" sz="2900" dirty="0"/>
              <a:t>SE (Mississippi Bend AEA) - Mike Van Sickle, Louisa-Muscatine CSD, Superintendent</a:t>
            </a:r>
            <a:endParaRPr lang="en-US" sz="5800" dirty="0"/>
          </a:p>
          <a:p>
            <a:pPr lvl="0">
              <a:lnSpc>
                <a:spcPct val="120000"/>
              </a:lnSpc>
            </a:pPr>
            <a:r>
              <a:rPr lang="en-US" sz="2800" dirty="0"/>
              <a:t>Representative attends Legislative Committee Meeting in Des Moines during August (date TBD), attends the Annual Meeting in Ankeny during October, and supports legislative advocacy efforts during the Legislative Session.</a:t>
            </a:r>
          </a:p>
          <a:p>
            <a:pPr lvl="0" algn="ctr"/>
            <a:r>
              <a:rPr lang="en-US" sz="2800" i="1" dirty="0"/>
              <a:t>Maps in left side of packet show membership &amp; current representation</a:t>
            </a:r>
            <a:endParaRPr lang="en-US" sz="2800" dirty="0"/>
          </a:p>
        </p:txBody>
      </p:sp>
      <p:pic>
        <p:nvPicPr>
          <p:cNvPr id="4" name="Picture 3"/>
          <p:cNvPicPr>
            <a:picLocks noChangeAspect="1"/>
          </p:cNvPicPr>
          <p:nvPr/>
        </p:nvPicPr>
        <p:blipFill>
          <a:blip r:embed="rId2"/>
          <a:stretch>
            <a:fillRect/>
          </a:stretch>
        </p:blipFill>
        <p:spPr>
          <a:xfrm>
            <a:off x="685800" y="76200"/>
            <a:ext cx="7392041" cy="1219306"/>
          </a:xfrm>
          <a:prstGeom prst="rect">
            <a:avLst/>
          </a:prstGeom>
        </p:spPr>
      </p:pic>
    </p:spTree>
    <p:extLst>
      <p:ext uri="{BB962C8B-B14F-4D97-AF65-F5344CB8AC3E}">
        <p14:creationId xmlns:p14="http://schemas.microsoft.com/office/powerpoint/2010/main" val="2757503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lgn="ctr"/>
            <a:r>
              <a:rPr lang="en-US" sz="3200" b="1" dirty="0"/>
              <a:t>Review of RSAI Bylaws </a:t>
            </a:r>
          </a:p>
          <a:p>
            <a:pPr lvl="0" algn="ctr"/>
            <a:r>
              <a:rPr lang="en-US" sz="3200" dirty="0"/>
              <a:t>Any changes needed? </a:t>
            </a:r>
          </a:p>
          <a:p>
            <a:pPr lvl="0" algn="ctr"/>
            <a:r>
              <a:rPr lang="en-US" sz="3200" dirty="0"/>
              <a:t>Comments/recommendations would be shared with the RSAI Bylaws Committee. Legislative Committee then makes final recommendation to members at the Annual Meeting, which requires a 2/3 vote for approval.</a:t>
            </a:r>
          </a:p>
          <a:p>
            <a:pPr algn="ctr"/>
            <a:endParaRPr lang="en-US" sz="3200" dirty="0"/>
          </a:p>
        </p:txBody>
      </p:sp>
      <p:pic>
        <p:nvPicPr>
          <p:cNvPr id="4" name="Picture 3"/>
          <p:cNvPicPr>
            <a:picLocks noChangeAspect="1"/>
          </p:cNvPicPr>
          <p:nvPr/>
        </p:nvPicPr>
        <p:blipFill>
          <a:blip r:embed="rId2"/>
          <a:stretch>
            <a:fillRect/>
          </a:stretch>
        </p:blipFill>
        <p:spPr>
          <a:xfrm>
            <a:off x="685800" y="76200"/>
            <a:ext cx="7392041" cy="1219306"/>
          </a:xfrm>
          <a:prstGeom prst="rect">
            <a:avLst/>
          </a:prstGeom>
        </p:spPr>
      </p:pic>
    </p:spTree>
    <p:extLst>
      <p:ext uri="{BB962C8B-B14F-4D97-AF65-F5344CB8AC3E}">
        <p14:creationId xmlns:p14="http://schemas.microsoft.com/office/powerpoint/2010/main" val="2135043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505200"/>
            <a:ext cx="7543800" cy="1450757"/>
          </a:xfrm>
        </p:spPr>
        <p:txBody>
          <a:bodyPr>
            <a:normAutofit fontScale="90000"/>
          </a:bodyPr>
          <a:lstStyle/>
          <a:p>
            <a:pPr algn="ctr"/>
            <a:r>
              <a:rPr lang="en-US" b="1" dirty="0"/>
              <a:t>Summary of 2024 Legislative Session (so far)</a:t>
            </a:r>
            <a:br>
              <a:rPr lang="en-US" b="1" dirty="0"/>
            </a:br>
            <a:r>
              <a:rPr lang="en-US" b="1" dirty="0"/>
              <a:t>RSAI Priority Action</a:t>
            </a:r>
          </a:p>
        </p:txBody>
      </p:sp>
      <p:pic>
        <p:nvPicPr>
          <p:cNvPr id="3" name="Picture 2"/>
          <p:cNvPicPr>
            <a:picLocks noChangeAspect="1"/>
          </p:cNvPicPr>
          <p:nvPr/>
        </p:nvPicPr>
        <p:blipFill>
          <a:blip r:embed="rId2"/>
          <a:stretch>
            <a:fillRect/>
          </a:stretch>
        </p:blipFill>
        <p:spPr>
          <a:xfrm>
            <a:off x="153310" y="76200"/>
            <a:ext cx="8883098" cy="2095500"/>
          </a:xfrm>
          <a:prstGeom prst="rect">
            <a:avLst/>
          </a:prstGeom>
        </p:spPr>
      </p:pic>
    </p:spTree>
    <p:extLst>
      <p:ext uri="{BB962C8B-B14F-4D97-AF65-F5344CB8AC3E}">
        <p14:creationId xmlns:p14="http://schemas.microsoft.com/office/powerpoint/2010/main" val="936897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DF149-3B59-43F9-9D0C-ADA08C9D0CD6}"/>
              </a:ext>
            </a:extLst>
          </p:cNvPr>
          <p:cNvSpPr>
            <a:spLocks noGrp="1"/>
          </p:cNvSpPr>
          <p:nvPr>
            <p:ph type="title"/>
          </p:nvPr>
        </p:nvSpPr>
        <p:spPr/>
        <p:txBody>
          <a:bodyPr/>
          <a:lstStyle/>
          <a:p>
            <a:r>
              <a:rPr lang="en-US" dirty="0"/>
              <a:t>Legislative Session 2024</a:t>
            </a:r>
          </a:p>
        </p:txBody>
      </p:sp>
      <p:sp>
        <p:nvSpPr>
          <p:cNvPr id="3" name="Content Placeholder 2">
            <a:extLst>
              <a:ext uri="{FF2B5EF4-FFF2-40B4-BE49-F238E27FC236}">
                <a16:creationId xmlns:a16="http://schemas.microsoft.com/office/drawing/2014/main" id="{BDA1E4A5-B29A-443D-9504-AA8DC96D66E1}"/>
              </a:ext>
            </a:extLst>
          </p:cNvPr>
          <p:cNvSpPr>
            <a:spLocks noGrp="1"/>
          </p:cNvSpPr>
          <p:nvPr>
            <p:ph sz="half" idx="1"/>
          </p:nvPr>
        </p:nvSpPr>
        <p:spPr>
          <a:xfrm>
            <a:off x="1981200" y="1905000"/>
            <a:ext cx="5486400" cy="4023360"/>
          </a:xfrm>
        </p:spPr>
        <p:txBody>
          <a:bodyPr>
            <a:normAutofit/>
          </a:bodyPr>
          <a:lstStyle/>
          <a:p>
            <a:pPr>
              <a:buFont typeface="Wingdings" panose="05000000000000000000" pitchFamily="2" charset="2"/>
              <a:buChar char="Ø"/>
            </a:pPr>
            <a:r>
              <a:rPr lang="en-US" sz="2400" dirty="0"/>
              <a:t>Local Board Authority</a:t>
            </a:r>
          </a:p>
          <a:p>
            <a:pPr>
              <a:buFont typeface="Wingdings" panose="05000000000000000000" pitchFamily="2" charset="2"/>
              <a:buChar char="Ø"/>
            </a:pPr>
            <a:r>
              <a:rPr lang="en-US" sz="2400" dirty="0"/>
              <a:t>Adequate Funding</a:t>
            </a:r>
          </a:p>
          <a:p>
            <a:pPr>
              <a:buFont typeface="Wingdings" panose="05000000000000000000" pitchFamily="2" charset="2"/>
              <a:buChar char="Ø"/>
            </a:pPr>
            <a:r>
              <a:rPr lang="en-US" sz="2400" dirty="0"/>
              <a:t>Income Tax Reduction</a:t>
            </a:r>
          </a:p>
          <a:p>
            <a:pPr>
              <a:buFont typeface="Wingdings" panose="05000000000000000000" pitchFamily="2" charset="2"/>
              <a:buChar char="Ø"/>
            </a:pPr>
            <a:r>
              <a:rPr lang="en-US" sz="2400" dirty="0"/>
              <a:t>Staff Shortages &amp; Flexibility</a:t>
            </a:r>
          </a:p>
          <a:p>
            <a:pPr>
              <a:buFont typeface="Wingdings" panose="05000000000000000000" pitchFamily="2" charset="2"/>
              <a:buChar char="Ø"/>
            </a:pPr>
            <a:r>
              <a:rPr lang="en-US" sz="2400" dirty="0"/>
              <a:t>Open Enrollment &amp; $ Following Students</a:t>
            </a:r>
          </a:p>
          <a:p>
            <a:pPr>
              <a:buFont typeface="Wingdings" panose="05000000000000000000" pitchFamily="2" charset="2"/>
              <a:buChar char="Ø"/>
            </a:pPr>
            <a:r>
              <a:rPr lang="en-US" sz="2400" dirty="0"/>
              <a:t>Priorities not Addressed</a:t>
            </a:r>
          </a:p>
        </p:txBody>
      </p:sp>
    </p:spTree>
    <p:extLst>
      <p:ext uri="{BB962C8B-B14F-4D97-AF65-F5344CB8AC3E}">
        <p14:creationId xmlns:p14="http://schemas.microsoft.com/office/powerpoint/2010/main" val="1639788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1531"/>
            <a:ext cx="7543800" cy="1450757"/>
          </a:xfrm>
        </p:spPr>
        <p:txBody>
          <a:bodyPr>
            <a:normAutofit/>
          </a:bodyPr>
          <a:lstStyle/>
          <a:p>
            <a:pPr algn="ctr"/>
            <a:r>
              <a:rPr lang="en-US" b="1" dirty="0"/>
              <a:t>Local School Board Authority</a:t>
            </a:r>
          </a:p>
        </p:txBody>
      </p:sp>
      <p:pic>
        <p:nvPicPr>
          <p:cNvPr id="3" name="Picture 2">
            <a:extLst>
              <a:ext uri="{FF2B5EF4-FFF2-40B4-BE49-F238E27FC236}">
                <a16:creationId xmlns:a16="http://schemas.microsoft.com/office/drawing/2014/main" id="{BF4E274E-364D-4DB9-AF13-EAA7411CB4B2}"/>
              </a:ext>
            </a:extLst>
          </p:cNvPr>
          <p:cNvPicPr>
            <a:picLocks noChangeAspect="1"/>
          </p:cNvPicPr>
          <p:nvPr/>
        </p:nvPicPr>
        <p:blipFill>
          <a:blip r:embed="rId2"/>
          <a:stretch>
            <a:fillRect/>
          </a:stretch>
        </p:blipFill>
        <p:spPr>
          <a:xfrm>
            <a:off x="685800" y="1444930"/>
            <a:ext cx="6705600" cy="4798734"/>
          </a:xfrm>
          <a:prstGeom prst="rect">
            <a:avLst/>
          </a:prstGeom>
        </p:spPr>
      </p:pic>
    </p:spTree>
    <p:extLst>
      <p:ext uri="{BB962C8B-B14F-4D97-AF65-F5344CB8AC3E}">
        <p14:creationId xmlns:p14="http://schemas.microsoft.com/office/powerpoint/2010/main" val="581243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746D9-C920-4B42-8E9A-9B1BDC645B3D}"/>
              </a:ext>
            </a:extLst>
          </p:cNvPr>
          <p:cNvSpPr>
            <a:spLocks noGrp="1"/>
          </p:cNvSpPr>
          <p:nvPr>
            <p:ph type="title"/>
          </p:nvPr>
        </p:nvSpPr>
        <p:spPr>
          <a:xfrm>
            <a:off x="822960" y="286605"/>
            <a:ext cx="7543800" cy="932596"/>
          </a:xfrm>
        </p:spPr>
        <p:txBody>
          <a:bodyPr/>
          <a:lstStyle/>
          <a:p>
            <a:r>
              <a:rPr lang="en-US" dirty="0"/>
              <a:t>Board Authority/Local Control</a:t>
            </a:r>
          </a:p>
        </p:txBody>
      </p:sp>
      <p:sp>
        <p:nvSpPr>
          <p:cNvPr id="9" name="Rectangle 11">
            <a:extLst>
              <a:ext uri="{FF2B5EF4-FFF2-40B4-BE49-F238E27FC236}">
                <a16:creationId xmlns:a16="http://schemas.microsoft.com/office/drawing/2014/main" id="{6D6DC0CF-FE80-4134-B4CE-9F4C6CDD1D98}"/>
              </a:ext>
            </a:extLst>
          </p:cNvPr>
          <p:cNvSpPr>
            <a:spLocks noChangeArrowheads="1"/>
          </p:cNvSpPr>
          <p:nvPr/>
        </p:nvSpPr>
        <p:spPr bwMode="auto">
          <a:xfrm>
            <a:off x="152400" y="2362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0" name="Rectangle 12">
            <a:extLst>
              <a:ext uri="{FF2B5EF4-FFF2-40B4-BE49-F238E27FC236}">
                <a16:creationId xmlns:a16="http://schemas.microsoft.com/office/drawing/2014/main" id="{EFD26B30-AF4D-41C9-A0DF-E8BCCDF59C9A}"/>
              </a:ext>
            </a:extLst>
          </p:cNvPr>
          <p:cNvSpPr>
            <a:spLocks noChangeArrowheads="1"/>
          </p:cNvSpPr>
          <p:nvPr/>
        </p:nvSpPr>
        <p:spPr bwMode="auto">
          <a:xfrm>
            <a:off x="304800" y="1411564"/>
            <a:ext cx="8610600" cy="475514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ts val="600"/>
              </a:spcAft>
            </a:pPr>
            <a:r>
              <a:rPr lang="en-US" dirty="0"/>
              <a:t>So many unfunded mandates were introduced this year, most did not progress, including 2367 new data collection/reporting tool and second enrollment count date. School start date proposals that would have expanded flexibility also died. </a:t>
            </a:r>
          </a:p>
          <a:p>
            <a:pPr lvl="0" eaLnBrk="0" fontAlgn="base" hangingPunct="0">
              <a:spcBef>
                <a:spcPct val="0"/>
              </a:spcBef>
              <a:spcAft>
                <a:spcPts val="600"/>
              </a:spcAft>
            </a:pPr>
            <a:r>
              <a:rPr lang="en-US" b="1" u="sng" dirty="0">
                <a:hlinkClick r:id="rId2"/>
              </a:rPr>
              <a:t>HF 2545</a:t>
            </a:r>
            <a:r>
              <a:rPr lang="en-US" dirty="0"/>
              <a:t>  </a:t>
            </a:r>
            <a:r>
              <a:rPr lang="en-US" b="1" dirty="0"/>
              <a:t>Core Curriculum Study </a:t>
            </a:r>
            <a:r>
              <a:rPr lang="en-US" dirty="0"/>
              <a:t>(undecided) added some language from the House on social studies. The only mandate on schools is to add a civics component to 7</a:t>
            </a:r>
            <a:r>
              <a:rPr lang="en-US" baseline="30000" dirty="0"/>
              <a:t>th</a:t>
            </a:r>
            <a:r>
              <a:rPr lang="en-US" dirty="0"/>
              <a:t> and 8</a:t>
            </a:r>
            <a:r>
              <a:rPr lang="en-US" baseline="30000" dirty="0"/>
              <a:t>th</a:t>
            </a:r>
            <a:r>
              <a:rPr lang="en-US" dirty="0"/>
              <a:t> grade. RSAI undecided.</a:t>
            </a:r>
            <a:endParaRPr lang="en-US" dirty="0">
              <a:hlinkClick r:id="rId3"/>
            </a:endParaRPr>
          </a:p>
          <a:p>
            <a:pPr lvl="0" eaLnBrk="0" fontAlgn="base" hangingPunct="0">
              <a:spcBef>
                <a:spcPct val="0"/>
              </a:spcBef>
              <a:spcAft>
                <a:spcPts val="600"/>
              </a:spcAft>
            </a:pPr>
            <a:r>
              <a:rPr lang="en-US" b="1" u="sng" dirty="0">
                <a:hlinkClick r:id="rId3"/>
              </a:rPr>
              <a:t>HF 2586</a:t>
            </a:r>
            <a:r>
              <a:rPr lang="en-US" b="1" dirty="0"/>
              <a:t>  School Guards and Guns: </a:t>
            </a:r>
            <a:r>
              <a:rPr lang="en-US" dirty="0"/>
              <a:t>original mandate language was removed, allowing school boards to opt out of the SRO requirement. Includes a component that mandates training before staff can carry, but retains school board authority to decide whether staff will be allowed to carry guns on school grounds. </a:t>
            </a:r>
            <a:r>
              <a:rPr lang="en-US" b="1" u="sng" dirty="0">
                <a:hlinkClick r:id="rId4"/>
              </a:rPr>
              <a:t>HF 2652 </a:t>
            </a:r>
            <a:r>
              <a:rPr lang="en-US" dirty="0"/>
              <a:t>allows PD funds to pay for staff training. Eliminates liability for school or staff. RSAI undecided. </a:t>
            </a:r>
          </a:p>
          <a:p>
            <a:pPr eaLnBrk="0" fontAlgn="base" hangingPunct="0">
              <a:spcBef>
                <a:spcPct val="0"/>
              </a:spcBef>
              <a:spcAft>
                <a:spcPts val="600"/>
              </a:spcAft>
            </a:pPr>
            <a:r>
              <a:rPr lang="en-US" b="1" u="sng" dirty="0">
                <a:hlinkClick r:id="rId5"/>
              </a:rPr>
              <a:t>SF 2368</a:t>
            </a:r>
            <a:r>
              <a:rPr lang="en-US" b="1" dirty="0"/>
              <a:t>  Charter Schools: </a:t>
            </a:r>
            <a:r>
              <a:rPr lang="en-US" dirty="0"/>
              <a:t>Charter School funding, Open enrollment funding, and right of first refusal on school property. This bill requires the district to sell real property that is up for sale to an educational institution (charter, nonpublic, private or public college/university or another district if they are the highest bidder.) They did remove a provision that charter board members did not have to be Iowans. RSAI opposed.</a:t>
            </a:r>
          </a:p>
        </p:txBody>
      </p:sp>
    </p:spTree>
    <p:extLst>
      <p:ext uri="{BB962C8B-B14F-4D97-AF65-F5344CB8AC3E}">
        <p14:creationId xmlns:p14="http://schemas.microsoft.com/office/powerpoint/2010/main" val="3923942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1"/>
            <a:ext cx="8229600" cy="4191000"/>
          </a:xfrm>
          <a:solidFill>
            <a:schemeClr val="bg1"/>
          </a:solidFill>
        </p:spPr>
        <p:txBody>
          <a:bodyPr>
            <a:noAutofit/>
          </a:bodyPr>
          <a:lstStyle/>
          <a:p>
            <a:pPr algn="ctr"/>
            <a:r>
              <a:rPr lang="en-US" sz="3600" b="1" u="sng" dirty="0"/>
              <a:t>RSAI Team</a:t>
            </a:r>
            <a:r>
              <a:rPr lang="en-US" sz="4000" b="1" u="sng" dirty="0"/>
              <a:t/>
            </a:r>
            <a:br>
              <a:rPr lang="en-US" sz="4000" b="1" u="sng" dirty="0"/>
            </a:br>
            <a:r>
              <a:rPr lang="en-US" sz="3200" b="1" dirty="0"/>
              <a:t>Dan Maeder, SE Region Representative</a:t>
            </a:r>
            <a:br>
              <a:rPr lang="en-US" sz="3200" b="1" dirty="0"/>
            </a:br>
            <a:r>
              <a:rPr lang="en-US" sz="3200" b="1" i="1" dirty="0"/>
              <a:t>Dan Peterson</a:t>
            </a:r>
            <a:r>
              <a:rPr lang="en-US" sz="3200" b="1" dirty="0"/>
              <a:t>, At-Large Rep Term Expires: to be elected at Annual Meeting in October</a:t>
            </a:r>
            <a:br>
              <a:rPr lang="en-US" sz="3200" b="1" dirty="0"/>
            </a:br>
            <a:r>
              <a:rPr lang="en-US" sz="3200" b="1" dirty="0"/>
              <a:t/>
            </a:r>
            <a:br>
              <a:rPr lang="en-US" sz="3200" b="1" dirty="0"/>
            </a:br>
            <a:r>
              <a:rPr lang="en-US" sz="2800" b="1" dirty="0"/>
              <a:t>Jen Albers, Administrator</a:t>
            </a:r>
            <a:br>
              <a:rPr lang="en-US" sz="2800" b="1" dirty="0"/>
            </a:br>
            <a:r>
              <a:rPr lang="en-US" sz="2800" b="1" dirty="0"/>
              <a:t>Larry Sigel, ISFIS Partner</a:t>
            </a:r>
            <a:br>
              <a:rPr lang="en-US" sz="2800" b="1" dirty="0"/>
            </a:br>
            <a:r>
              <a:rPr lang="en-US" sz="2800" b="1" dirty="0"/>
              <a:t>Margaret Buckton, Professional Advocate</a:t>
            </a:r>
            <a:br>
              <a:rPr lang="en-US" sz="2800" b="1" dirty="0"/>
            </a:br>
            <a:r>
              <a:rPr lang="en-US" sz="2800" b="1" dirty="0"/>
              <a:t>Dave Daughton, Legislative Advocate</a:t>
            </a:r>
            <a:endParaRPr lang="en-US" sz="2000" b="1" dirty="0"/>
          </a:p>
        </p:txBody>
      </p:sp>
      <p:pic>
        <p:nvPicPr>
          <p:cNvPr id="4" name="Picture 3"/>
          <p:cNvPicPr>
            <a:picLocks noChangeAspect="1"/>
          </p:cNvPicPr>
          <p:nvPr/>
        </p:nvPicPr>
        <p:blipFill>
          <a:blip r:embed="rId2"/>
          <a:stretch>
            <a:fillRect/>
          </a:stretch>
        </p:blipFill>
        <p:spPr>
          <a:xfrm>
            <a:off x="533400" y="152400"/>
            <a:ext cx="7392041" cy="1219306"/>
          </a:xfrm>
          <a:prstGeom prst="rect">
            <a:avLst/>
          </a:prstGeom>
        </p:spPr>
      </p:pic>
    </p:spTree>
    <p:extLst>
      <p:ext uri="{BB962C8B-B14F-4D97-AF65-F5344CB8AC3E}">
        <p14:creationId xmlns:p14="http://schemas.microsoft.com/office/powerpoint/2010/main" val="1434332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746D9-C920-4B42-8E9A-9B1BDC645B3D}"/>
              </a:ext>
            </a:extLst>
          </p:cNvPr>
          <p:cNvSpPr>
            <a:spLocks noGrp="1"/>
          </p:cNvSpPr>
          <p:nvPr>
            <p:ph type="title"/>
          </p:nvPr>
        </p:nvSpPr>
        <p:spPr>
          <a:xfrm>
            <a:off x="822960" y="286605"/>
            <a:ext cx="7543800" cy="932596"/>
          </a:xfrm>
        </p:spPr>
        <p:txBody>
          <a:bodyPr/>
          <a:lstStyle/>
          <a:p>
            <a:r>
              <a:rPr lang="en-US" dirty="0"/>
              <a:t>Board Authority/Local Control</a:t>
            </a:r>
          </a:p>
        </p:txBody>
      </p:sp>
      <p:sp>
        <p:nvSpPr>
          <p:cNvPr id="9" name="Rectangle 11">
            <a:extLst>
              <a:ext uri="{FF2B5EF4-FFF2-40B4-BE49-F238E27FC236}">
                <a16:creationId xmlns:a16="http://schemas.microsoft.com/office/drawing/2014/main" id="{6D6DC0CF-FE80-4134-B4CE-9F4C6CDD1D98}"/>
              </a:ext>
            </a:extLst>
          </p:cNvPr>
          <p:cNvSpPr>
            <a:spLocks noChangeArrowheads="1"/>
          </p:cNvSpPr>
          <p:nvPr/>
        </p:nvSpPr>
        <p:spPr bwMode="auto">
          <a:xfrm>
            <a:off x="152400" y="2362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0" name="Rectangle 12">
            <a:extLst>
              <a:ext uri="{FF2B5EF4-FFF2-40B4-BE49-F238E27FC236}">
                <a16:creationId xmlns:a16="http://schemas.microsoft.com/office/drawing/2014/main" id="{EFD26B30-AF4D-41C9-A0DF-E8BCCDF59C9A}"/>
              </a:ext>
            </a:extLst>
          </p:cNvPr>
          <p:cNvSpPr>
            <a:spLocks noChangeArrowheads="1"/>
          </p:cNvSpPr>
          <p:nvPr/>
        </p:nvSpPr>
        <p:spPr bwMode="auto">
          <a:xfrm>
            <a:off x="381000" y="1295400"/>
            <a:ext cx="8610600" cy="477053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600" b="1" dirty="0">
                <a:hlinkClick r:id="rId2"/>
              </a:rPr>
              <a:t>SF 2435</a:t>
            </a:r>
            <a:r>
              <a:rPr lang="en-US" sz="1600" b="1" dirty="0"/>
              <a:t> Education Appropriations Chronic Absenteeism</a:t>
            </a:r>
            <a:r>
              <a:rPr lang="en-US" sz="1600" dirty="0"/>
              <a:t>: </a:t>
            </a:r>
          </a:p>
          <a:p>
            <a:r>
              <a:rPr lang="en-US" sz="1600" dirty="0"/>
              <a:t>	</a:t>
            </a:r>
          </a:p>
          <a:p>
            <a:pPr marL="285750" indent="-285750">
              <a:buFont typeface="Arial" panose="020B0604020202020204" pitchFamily="34" charset="0"/>
              <a:buChar char="•"/>
            </a:pPr>
            <a:r>
              <a:rPr lang="en-US" sz="1600" dirty="0"/>
              <a:t>Mandates board policy, </a:t>
            </a:r>
          </a:p>
          <a:p>
            <a:pPr marL="285750" indent="-285750">
              <a:buFont typeface="Arial" panose="020B0604020202020204" pitchFamily="34" charset="0"/>
              <a:buChar char="•"/>
            </a:pPr>
            <a:r>
              <a:rPr lang="en-US" sz="1600" dirty="0"/>
              <a:t>Requires parent notification and county attorney action, </a:t>
            </a:r>
          </a:p>
          <a:p>
            <a:pPr marL="285750" indent="-285750">
              <a:buFont typeface="Arial" panose="020B0604020202020204" pitchFamily="34" charset="0"/>
              <a:buChar char="•"/>
            </a:pPr>
            <a:r>
              <a:rPr lang="en-US" sz="1600" dirty="0"/>
              <a:t>Defines chronic absenteeism and truancy (includes exceptions), </a:t>
            </a:r>
          </a:p>
          <a:p>
            <a:pPr marL="285750" indent="-285750">
              <a:buFont typeface="Arial" panose="020B0604020202020204" pitchFamily="34" charset="0"/>
              <a:buChar char="•"/>
            </a:pPr>
            <a:r>
              <a:rPr lang="en-US" sz="1600" dirty="0"/>
              <a:t>Requires school engagement meetings to create an absenteeism prevention plan, </a:t>
            </a:r>
          </a:p>
          <a:p>
            <a:pPr marL="285750" indent="-285750">
              <a:buFont typeface="Arial" panose="020B0604020202020204" pitchFamily="34" charset="0"/>
              <a:buChar char="•"/>
            </a:pPr>
            <a:r>
              <a:rPr lang="en-US" sz="1600" dirty="0"/>
              <a:t>Specifies what must be in that prevention plan</a:t>
            </a:r>
          </a:p>
          <a:p>
            <a:pPr marL="285750" indent="-285750">
              <a:buFont typeface="Arial" panose="020B0604020202020204" pitchFamily="34" charset="0"/>
              <a:buChar char="•"/>
            </a:pPr>
            <a:r>
              <a:rPr lang="en-US" sz="1600" dirty="0"/>
              <a:t>Requires county attorney to prosecute if any participants do not adhere to the plan</a:t>
            </a:r>
          </a:p>
          <a:p>
            <a:pPr marL="285750" indent="-285750">
              <a:buFont typeface="Arial" panose="020B0604020202020204" pitchFamily="34" charset="0"/>
              <a:buChar char="•"/>
            </a:pPr>
            <a:r>
              <a:rPr lang="en-US" sz="1600" dirty="0"/>
              <a:t>and states that since schools get state aid, it is not an unfunded mandate. “The state cost of requiring compliance with any state mandate included in this division of this Act shall be paid by a school district from state school foundation aid received by the school district under section 257.16.”  Does this mean the county attorney bills the school district for their time?</a:t>
            </a:r>
          </a:p>
          <a:p>
            <a:pPr marL="285750" indent="-285750">
              <a:buFont typeface="Arial" panose="020B0604020202020204" pitchFamily="34" charset="0"/>
              <a:buChar char="•"/>
            </a:pPr>
            <a:endParaRPr lang="en-US" sz="1600" dirty="0"/>
          </a:p>
          <a:p>
            <a:r>
              <a:rPr lang="en-US" sz="1600" b="1" dirty="0">
                <a:hlinkClick r:id="rId3"/>
              </a:rPr>
              <a:t>HF 2618 </a:t>
            </a:r>
            <a:r>
              <a:rPr lang="en-US" sz="1600" b="1" dirty="0"/>
              <a:t>Literacy Initiative:</a:t>
            </a:r>
            <a:r>
              <a:rPr lang="en-US" sz="1600" dirty="0"/>
              <a:t> Requires prep programs to administer the Foundations in Literacy test and report scores, requires schools to notify parents if K-6 students are not proficient in reading (including parent’s right to retain in the notice) and requires districts to retain if parent asks. Requires an individualized reading plan which must be followed through 6</a:t>
            </a:r>
            <a:r>
              <a:rPr lang="en-US" sz="1600" baseline="30000" dirty="0"/>
              <a:t>th</a:t>
            </a:r>
            <a:r>
              <a:rPr lang="en-US" sz="1600" dirty="0"/>
              <a:t> grade until student reaches proficiency.</a:t>
            </a:r>
          </a:p>
          <a:p>
            <a:endParaRPr lang="en-US" sz="1600" dirty="0"/>
          </a:p>
        </p:txBody>
      </p:sp>
    </p:spTree>
    <p:extLst>
      <p:ext uri="{BB962C8B-B14F-4D97-AF65-F5344CB8AC3E}">
        <p14:creationId xmlns:p14="http://schemas.microsoft.com/office/powerpoint/2010/main" val="1297740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8" name="TextBox 7">
            <a:extLst>
              <a:ext uri="{FF2B5EF4-FFF2-40B4-BE49-F238E27FC236}">
                <a16:creationId xmlns:a16="http://schemas.microsoft.com/office/drawing/2014/main" id="{5A09919A-2147-4A4F-9BC6-37C0206E4763}"/>
              </a:ext>
            </a:extLst>
          </p:cNvPr>
          <p:cNvSpPr txBox="1"/>
          <p:nvPr/>
        </p:nvSpPr>
        <p:spPr>
          <a:xfrm>
            <a:off x="7357322" y="1011982"/>
            <a:ext cx="1786678" cy="3970318"/>
          </a:xfrm>
          <a:prstGeom prst="rect">
            <a:avLst/>
          </a:prstGeom>
          <a:solidFill>
            <a:schemeClr val="bg2">
              <a:lumMod val="90000"/>
            </a:schemeClr>
          </a:solidFill>
        </p:spPr>
        <p:txBody>
          <a:bodyPr wrap="square" rtlCol="0">
            <a:spAutoFit/>
          </a:bodyPr>
          <a:lstStyle/>
          <a:p>
            <a:pPr marL="285750" indent="-285750">
              <a:buFont typeface="Arial" panose="020B0604020202020204" pitchFamily="34" charset="0"/>
              <a:buChar char="•"/>
            </a:pPr>
            <a:r>
              <a:rPr lang="en-US" sz="1400" dirty="0"/>
              <a:t>2.5% ties for the third highest in 15 years. </a:t>
            </a:r>
          </a:p>
          <a:p>
            <a:pPr marL="285750" indent="-285750">
              <a:buFont typeface="Arial" panose="020B0604020202020204" pitchFamily="34" charset="0"/>
              <a:buChar char="•"/>
            </a:pPr>
            <a:r>
              <a:rPr lang="en-US" sz="1400" dirty="0"/>
              <a:t>Inflation is higher.</a:t>
            </a:r>
          </a:p>
          <a:p>
            <a:pPr marL="285750" indent="-285750">
              <a:buFont typeface="Arial" panose="020B0604020202020204" pitchFamily="34" charset="0"/>
              <a:buChar char="•"/>
            </a:pPr>
            <a:r>
              <a:rPr lang="en-US" sz="1400" dirty="0"/>
              <a:t>Teacher and other staff pay is not keeping up (TSS and Ed support salary will help).  </a:t>
            </a:r>
          </a:p>
          <a:p>
            <a:pPr marL="285750" indent="-285750">
              <a:buFont typeface="Arial" panose="020B0604020202020204" pitchFamily="34" charset="0"/>
              <a:buChar char="•"/>
            </a:pPr>
            <a:r>
              <a:rPr lang="en-US" sz="1400" dirty="0"/>
              <a:t>Resource challenge is felt more strongly in rural schools.</a:t>
            </a:r>
          </a:p>
          <a:p>
            <a:pPr marL="285750" indent="-285750">
              <a:buFont typeface="Arial" panose="020B0604020202020204" pitchFamily="34" charset="0"/>
              <a:buChar char="•"/>
            </a:pPr>
            <a:r>
              <a:rPr lang="en-US" sz="1400" dirty="0"/>
              <a:t>If SSA doesn’t keep up, will revisit TSS in another 10 years (or less)</a:t>
            </a:r>
          </a:p>
        </p:txBody>
      </p:sp>
      <p:pic>
        <p:nvPicPr>
          <p:cNvPr id="3" name="Picture 2">
            <a:extLst>
              <a:ext uri="{FF2B5EF4-FFF2-40B4-BE49-F238E27FC236}">
                <a16:creationId xmlns:a16="http://schemas.microsoft.com/office/drawing/2014/main" id="{E64453D9-3F08-4C41-9EB6-63759EF87478}"/>
              </a:ext>
            </a:extLst>
          </p:cNvPr>
          <p:cNvPicPr>
            <a:picLocks noChangeAspect="1"/>
          </p:cNvPicPr>
          <p:nvPr/>
        </p:nvPicPr>
        <p:blipFill>
          <a:blip r:embed="rId2"/>
          <a:stretch>
            <a:fillRect/>
          </a:stretch>
        </p:blipFill>
        <p:spPr>
          <a:xfrm>
            <a:off x="152400" y="0"/>
            <a:ext cx="7159965" cy="5638800"/>
          </a:xfrm>
          <a:prstGeom prst="rect">
            <a:avLst/>
          </a:prstGeom>
          <a:ln>
            <a:solidFill>
              <a:schemeClr val="accent1"/>
            </a:solidFill>
          </a:ln>
        </p:spPr>
      </p:pic>
    </p:spTree>
    <p:extLst>
      <p:ext uri="{BB962C8B-B14F-4D97-AF65-F5344CB8AC3E}">
        <p14:creationId xmlns:p14="http://schemas.microsoft.com/office/powerpoint/2010/main" val="633667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746D9-C920-4B42-8E9A-9B1BDC645B3D}"/>
              </a:ext>
            </a:extLst>
          </p:cNvPr>
          <p:cNvSpPr>
            <a:spLocks noGrp="1"/>
          </p:cNvSpPr>
          <p:nvPr>
            <p:ph type="title"/>
          </p:nvPr>
        </p:nvSpPr>
        <p:spPr>
          <a:xfrm>
            <a:off x="822960" y="286605"/>
            <a:ext cx="7543800" cy="932596"/>
          </a:xfrm>
        </p:spPr>
        <p:txBody>
          <a:bodyPr/>
          <a:lstStyle/>
          <a:p>
            <a:r>
              <a:rPr lang="en-US" dirty="0"/>
              <a:t>Funding </a:t>
            </a:r>
          </a:p>
        </p:txBody>
      </p:sp>
      <p:sp>
        <p:nvSpPr>
          <p:cNvPr id="9" name="Rectangle 11">
            <a:extLst>
              <a:ext uri="{FF2B5EF4-FFF2-40B4-BE49-F238E27FC236}">
                <a16:creationId xmlns:a16="http://schemas.microsoft.com/office/drawing/2014/main" id="{6D6DC0CF-FE80-4134-B4CE-9F4C6CDD1D98}"/>
              </a:ext>
            </a:extLst>
          </p:cNvPr>
          <p:cNvSpPr>
            <a:spLocks noChangeArrowheads="1"/>
          </p:cNvSpPr>
          <p:nvPr/>
        </p:nvSpPr>
        <p:spPr bwMode="auto">
          <a:xfrm>
            <a:off x="152400" y="2362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0" name="Rectangle 12">
            <a:extLst>
              <a:ext uri="{FF2B5EF4-FFF2-40B4-BE49-F238E27FC236}">
                <a16:creationId xmlns:a16="http://schemas.microsoft.com/office/drawing/2014/main" id="{EFD26B30-AF4D-41C9-A0DF-E8BCCDF59C9A}"/>
              </a:ext>
            </a:extLst>
          </p:cNvPr>
          <p:cNvSpPr>
            <a:spLocks noChangeArrowheads="1"/>
          </p:cNvSpPr>
          <p:nvPr/>
        </p:nvSpPr>
        <p:spPr bwMode="auto">
          <a:xfrm>
            <a:off x="266700" y="1295401"/>
            <a:ext cx="8610600" cy="501675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600" b="1" dirty="0">
                <a:hlinkClick r:id="rId2"/>
              </a:rPr>
              <a:t>HF 2612</a:t>
            </a:r>
            <a:r>
              <a:rPr lang="en-US" sz="1600" b="1" dirty="0"/>
              <a:t> SSA, Teacher Pay and AEAs</a:t>
            </a:r>
            <a:endParaRPr lang="en-US" sz="1600" dirty="0"/>
          </a:p>
          <a:p>
            <a:pPr marL="285750" indent="-285750">
              <a:buFont typeface="Arial" panose="020B0604020202020204" pitchFamily="34" charset="0"/>
              <a:buChar char="•"/>
            </a:pPr>
            <a:r>
              <a:rPr lang="en-US" sz="1600" dirty="0"/>
              <a:t>2.5% SSA </a:t>
            </a:r>
          </a:p>
          <a:p>
            <a:pPr marL="285750" indent="-285750">
              <a:buFont typeface="Arial" panose="020B0604020202020204" pitchFamily="34" charset="0"/>
              <a:buChar char="•"/>
            </a:pPr>
            <a:r>
              <a:rPr lang="en-US" sz="1600" dirty="0"/>
              <a:t>TSS adjustments to reach new minimums of $47,500 and $60,000 in FY 2025 and $50,000 and $62,000 in FY 2026.</a:t>
            </a:r>
          </a:p>
          <a:p>
            <a:pPr marL="285750" indent="-285750">
              <a:buFont typeface="Arial" panose="020B0604020202020204" pitchFamily="34" charset="0"/>
              <a:buChar char="•"/>
            </a:pPr>
            <a:r>
              <a:rPr lang="en-US" sz="1600" dirty="0"/>
              <a:t>Flexibility for media and educational services (double edged sword – exercising district flexibility means cuts to AEA) </a:t>
            </a:r>
          </a:p>
          <a:p>
            <a:pPr marL="285750" indent="-285750">
              <a:buFont typeface="Arial" panose="020B0604020202020204" pitchFamily="34" charset="0"/>
              <a:buChar char="•"/>
            </a:pPr>
            <a:endParaRPr lang="en-US" sz="1600" dirty="0"/>
          </a:p>
          <a:p>
            <a:r>
              <a:rPr lang="en-US" sz="1600" b="1" dirty="0">
                <a:hlinkClick r:id="rId3"/>
              </a:rPr>
              <a:t>SF 2443 </a:t>
            </a:r>
            <a:r>
              <a:rPr lang="en-US" sz="1600" b="1" dirty="0"/>
              <a:t>Standings  </a:t>
            </a:r>
          </a:p>
          <a:p>
            <a:pPr marL="285750" indent="-285750">
              <a:buFont typeface="Arial" panose="020B0604020202020204" pitchFamily="34" charset="0"/>
              <a:buChar char="•"/>
            </a:pPr>
            <a:r>
              <a:rPr lang="en-US" sz="1600" dirty="0"/>
              <a:t>Appropriates $14 million for education support personnel (no hourly minimum required). HF 2412 requires district to apply for the funding by submitting information to DE.  Wait for application. </a:t>
            </a:r>
          </a:p>
          <a:p>
            <a:pPr marL="285750" indent="-285750">
              <a:buFont typeface="Arial" panose="020B0604020202020204" pitchFamily="34" charset="0"/>
              <a:buChar char="•"/>
            </a:pPr>
            <a:r>
              <a:rPr lang="en-US" sz="1600" dirty="0"/>
              <a:t>Applies AEA cuts to districts and AEAs proportionally. </a:t>
            </a:r>
          </a:p>
          <a:p>
            <a:pPr marL="285750" indent="-285750">
              <a:buFont typeface="Arial" panose="020B0604020202020204" pitchFamily="34" charset="0"/>
              <a:buChar char="•"/>
            </a:pPr>
            <a:r>
              <a:rPr lang="en-US" sz="1600" dirty="0"/>
              <a:t>Defines 12-year-experience as being completed by July 1, 2024 for $60K and completed by July 1, 2025 for $62K minimums. </a:t>
            </a:r>
          </a:p>
          <a:p>
            <a:pPr marL="285750" indent="-285750">
              <a:buFont typeface="Arial" panose="020B0604020202020204" pitchFamily="34" charset="0"/>
              <a:buChar char="•"/>
            </a:pPr>
            <a:endParaRPr lang="en-US" sz="1600" dirty="0"/>
          </a:p>
          <a:p>
            <a:r>
              <a:rPr lang="en-US" sz="1600" b="1" dirty="0">
                <a:hlinkClick r:id="rId4"/>
              </a:rPr>
              <a:t>SF 2435</a:t>
            </a:r>
            <a:r>
              <a:rPr lang="en-US" sz="1600" b="1" dirty="0"/>
              <a:t> Education Appropriations:</a:t>
            </a:r>
            <a:r>
              <a:rPr lang="en-US" sz="1600" dirty="0"/>
              <a:t> </a:t>
            </a:r>
          </a:p>
          <a:p>
            <a:pPr marL="285750" indent="-285750">
              <a:buFont typeface="Arial" panose="020B0604020202020204" pitchFamily="34" charset="0"/>
              <a:buChar char="•"/>
            </a:pPr>
            <a:r>
              <a:rPr lang="en-US" sz="1600" dirty="0"/>
              <a:t>New Approp of $10 million for Division of Special Education (62 FTEs) for general supervision, oversight, compliance, employee salaries, support, maintenance and miscellaneous purposes with AEA regions and DE main office. </a:t>
            </a:r>
          </a:p>
          <a:p>
            <a:pPr marL="285750" indent="-285750">
              <a:buFont typeface="Arial" panose="020B0604020202020204" pitchFamily="34" charset="0"/>
              <a:buChar char="•"/>
            </a:pPr>
            <a:r>
              <a:rPr lang="en-US" sz="1600" dirty="0"/>
              <a:t>$3.4 million to AEAs for mental health awareness training and to support MH needs of students. </a:t>
            </a:r>
          </a:p>
          <a:p>
            <a:pPr marL="285750" indent="-285750">
              <a:buFont typeface="Arial" panose="020B0604020202020204" pitchFamily="34" charset="0"/>
              <a:buChar char="•"/>
            </a:pPr>
            <a:r>
              <a:rPr lang="en-US" sz="1600" dirty="0"/>
              <a:t>Delays $10M appropriation for High Needs Schools Grants to July 1, 2025</a:t>
            </a:r>
          </a:p>
        </p:txBody>
      </p:sp>
    </p:spTree>
    <p:extLst>
      <p:ext uri="{BB962C8B-B14F-4D97-AF65-F5344CB8AC3E}">
        <p14:creationId xmlns:p14="http://schemas.microsoft.com/office/powerpoint/2010/main" val="3128045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50378-D5A1-4204-8780-CD1099AE885B}"/>
              </a:ext>
            </a:extLst>
          </p:cNvPr>
          <p:cNvSpPr>
            <a:spLocks noGrp="1"/>
          </p:cNvSpPr>
          <p:nvPr>
            <p:ph type="title"/>
          </p:nvPr>
        </p:nvSpPr>
        <p:spPr>
          <a:xfrm>
            <a:off x="685800" y="5181600"/>
            <a:ext cx="7543800" cy="895023"/>
          </a:xfrm>
          <a:solidFill>
            <a:schemeClr val="accent3">
              <a:lumMod val="20000"/>
              <a:lumOff val="80000"/>
            </a:schemeClr>
          </a:solidFill>
        </p:spPr>
        <p:txBody>
          <a:bodyPr>
            <a:normAutofit/>
          </a:bodyPr>
          <a:lstStyle/>
          <a:p>
            <a:r>
              <a:rPr lang="en-US" sz="1800" b="1" dirty="0">
                <a:hlinkClick r:id="rId2"/>
              </a:rPr>
              <a:t>FN for HF 2612 </a:t>
            </a:r>
            <a:r>
              <a:rPr lang="en-US" sz="1800" b="1" dirty="0"/>
              <a:t>shows AEA total funding up $24 million, but that was before the standings appropriation reduction ($25M reduction). Compare to cut of $29.6 in FY 2024, Total AEA reduction is now $32.5. (Remember PD shift to DE of $2.2 PD) </a:t>
            </a:r>
          </a:p>
        </p:txBody>
      </p:sp>
      <p:pic>
        <p:nvPicPr>
          <p:cNvPr id="5" name="Content Placeholder 4">
            <a:extLst>
              <a:ext uri="{FF2B5EF4-FFF2-40B4-BE49-F238E27FC236}">
                <a16:creationId xmlns:a16="http://schemas.microsoft.com/office/drawing/2014/main" id="{B016EB9C-C0A1-402C-AD6C-1C893CFEEAD3}"/>
              </a:ext>
            </a:extLst>
          </p:cNvPr>
          <p:cNvPicPr>
            <a:picLocks noGrp="1" noChangeAspect="1"/>
          </p:cNvPicPr>
          <p:nvPr>
            <p:ph sz="half" idx="1"/>
          </p:nvPr>
        </p:nvPicPr>
        <p:blipFill>
          <a:blip r:embed="rId3"/>
          <a:stretch>
            <a:fillRect/>
          </a:stretch>
        </p:blipFill>
        <p:spPr>
          <a:xfrm>
            <a:off x="779744" y="348377"/>
            <a:ext cx="5388845" cy="2585323"/>
          </a:xfrm>
          <a:prstGeom prst="rect">
            <a:avLst/>
          </a:prstGeom>
          <a:ln>
            <a:solidFill>
              <a:schemeClr val="accent1"/>
            </a:solidFill>
          </a:ln>
        </p:spPr>
      </p:pic>
      <p:pic>
        <p:nvPicPr>
          <p:cNvPr id="6" name="Picture 5">
            <a:extLst>
              <a:ext uri="{FF2B5EF4-FFF2-40B4-BE49-F238E27FC236}">
                <a16:creationId xmlns:a16="http://schemas.microsoft.com/office/drawing/2014/main" id="{BFE73B95-A70F-4381-A6B3-C6F2F4D8EB38}"/>
              </a:ext>
            </a:extLst>
          </p:cNvPr>
          <p:cNvPicPr>
            <a:picLocks noChangeAspect="1"/>
          </p:cNvPicPr>
          <p:nvPr/>
        </p:nvPicPr>
        <p:blipFill>
          <a:blip r:embed="rId4"/>
          <a:stretch>
            <a:fillRect/>
          </a:stretch>
        </p:blipFill>
        <p:spPr>
          <a:xfrm>
            <a:off x="1752600" y="3101630"/>
            <a:ext cx="3916417" cy="1742547"/>
          </a:xfrm>
          <a:prstGeom prst="rect">
            <a:avLst/>
          </a:prstGeom>
          <a:ln>
            <a:solidFill>
              <a:schemeClr val="accent1"/>
            </a:solidFill>
          </a:ln>
        </p:spPr>
      </p:pic>
      <p:sp>
        <p:nvSpPr>
          <p:cNvPr id="7" name="TextBox 6">
            <a:extLst>
              <a:ext uri="{FF2B5EF4-FFF2-40B4-BE49-F238E27FC236}">
                <a16:creationId xmlns:a16="http://schemas.microsoft.com/office/drawing/2014/main" id="{B5C12D74-94B4-4CED-8685-EC1139B289FA}"/>
              </a:ext>
            </a:extLst>
          </p:cNvPr>
          <p:cNvSpPr txBox="1"/>
          <p:nvPr/>
        </p:nvSpPr>
        <p:spPr>
          <a:xfrm>
            <a:off x="6172200" y="685800"/>
            <a:ext cx="2611024" cy="2585323"/>
          </a:xfrm>
          <a:prstGeom prst="rect">
            <a:avLst/>
          </a:prstGeom>
          <a:solidFill>
            <a:schemeClr val="accent5">
              <a:lumMod val="40000"/>
              <a:lumOff val="60000"/>
            </a:schemeClr>
          </a:solidFill>
        </p:spPr>
        <p:txBody>
          <a:bodyPr wrap="square" rtlCol="0">
            <a:spAutoFit/>
          </a:bodyPr>
          <a:lstStyle/>
          <a:p>
            <a:r>
              <a:rPr lang="en-US" dirty="0"/>
              <a:t>Total State Investment</a:t>
            </a:r>
          </a:p>
          <a:p>
            <a:endParaRPr lang="en-US" dirty="0"/>
          </a:p>
          <a:p>
            <a:r>
              <a:rPr lang="en-US" dirty="0"/>
              <a:t>SSA state:  $119.2 M</a:t>
            </a:r>
          </a:p>
          <a:p>
            <a:r>
              <a:rPr lang="en-US" dirty="0"/>
              <a:t>TSS:     	      67.6 M</a:t>
            </a:r>
          </a:p>
          <a:p>
            <a:r>
              <a:rPr lang="en-US" u="sng" dirty="0"/>
              <a:t>ESP:       	      14.0 M</a:t>
            </a:r>
          </a:p>
          <a:p>
            <a:r>
              <a:rPr lang="en-US" dirty="0"/>
              <a:t>Total state: $210.8M</a:t>
            </a:r>
          </a:p>
          <a:p>
            <a:endParaRPr lang="en-US" dirty="0"/>
          </a:p>
          <a:p>
            <a:r>
              <a:rPr lang="en-US" dirty="0"/>
              <a:t>SSA local:     $50.6M</a:t>
            </a:r>
          </a:p>
          <a:p>
            <a:endParaRPr lang="en-US" dirty="0"/>
          </a:p>
        </p:txBody>
      </p:sp>
    </p:spTree>
    <p:extLst>
      <p:ext uri="{BB962C8B-B14F-4D97-AF65-F5344CB8AC3E}">
        <p14:creationId xmlns:p14="http://schemas.microsoft.com/office/powerpoint/2010/main" val="832820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7DDAA-362A-497F-93A2-F3FFB367A3C1}"/>
              </a:ext>
            </a:extLst>
          </p:cNvPr>
          <p:cNvSpPr>
            <a:spLocks noGrp="1"/>
          </p:cNvSpPr>
          <p:nvPr>
            <p:ph type="title"/>
          </p:nvPr>
        </p:nvSpPr>
        <p:spPr/>
        <p:txBody>
          <a:bodyPr/>
          <a:lstStyle/>
          <a:p>
            <a:r>
              <a:rPr lang="en-US" dirty="0"/>
              <a:t>SF 2442 Income Tax Reduction</a:t>
            </a:r>
          </a:p>
        </p:txBody>
      </p:sp>
      <p:sp>
        <p:nvSpPr>
          <p:cNvPr id="4" name="Slide Number Placeholder 3">
            <a:extLst>
              <a:ext uri="{FF2B5EF4-FFF2-40B4-BE49-F238E27FC236}">
                <a16:creationId xmlns:a16="http://schemas.microsoft.com/office/drawing/2014/main" id="{89083DEE-74FB-4266-8E7A-58DDFF872430}"/>
              </a:ext>
            </a:extLst>
          </p:cNvPr>
          <p:cNvSpPr>
            <a:spLocks noGrp="1"/>
          </p:cNvSpPr>
          <p:nvPr>
            <p:ph type="sldNum" sz="quarter" idx="12"/>
          </p:nvPr>
        </p:nvSpPr>
        <p:spPr/>
        <p:txBody>
          <a:bodyPr/>
          <a:lstStyle/>
          <a:p>
            <a:fld id="{7E3A9E86-4CC3-4959-A751-C33E618564A4}" type="slidenum">
              <a:rPr lang="en-US" smtClean="0"/>
              <a:t>24</a:t>
            </a:fld>
            <a:endParaRPr lang="en-US" dirty="0"/>
          </a:p>
        </p:txBody>
      </p:sp>
      <p:sp>
        <p:nvSpPr>
          <p:cNvPr id="8" name="Content Placeholder 7">
            <a:extLst>
              <a:ext uri="{FF2B5EF4-FFF2-40B4-BE49-F238E27FC236}">
                <a16:creationId xmlns:a16="http://schemas.microsoft.com/office/drawing/2014/main" id="{C71E6829-CDCA-4711-A205-0A7E7F197BC7}"/>
              </a:ext>
            </a:extLst>
          </p:cNvPr>
          <p:cNvSpPr>
            <a:spLocks noGrp="1"/>
          </p:cNvSpPr>
          <p:nvPr>
            <p:ph idx="1"/>
          </p:nvPr>
        </p:nvSpPr>
        <p:spPr>
          <a:xfrm>
            <a:off x="589893" y="2114440"/>
            <a:ext cx="8229600" cy="2057400"/>
          </a:xfrm>
        </p:spPr>
        <p:txBody>
          <a:bodyPr>
            <a:normAutofit/>
          </a:bodyPr>
          <a:lstStyle/>
          <a:p>
            <a:r>
              <a:rPr lang="en-US" dirty="0"/>
              <a:t>Accelerates the reduction of a flat tax rate for individual income tax and lowers the rate to 3.8%, which first applies to the 2025 Tax Year. </a:t>
            </a:r>
          </a:p>
          <a:p>
            <a:r>
              <a:rPr lang="en-US" dirty="0"/>
              <a:t>Action is expected to reduce income taxes and state General Fund revenues and school income surtaxes as reported in the </a:t>
            </a:r>
            <a:r>
              <a:rPr lang="en-US" u="sng" dirty="0">
                <a:hlinkClick r:id="rId2"/>
              </a:rPr>
              <a:t>Fiscal Note</a:t>
            </a:r>
            <a:r>
              <a:rPr lang="en-US" dirty="0"/>
              <a:t>: </a:t>
            </a:r>
          </a:p>
          <a:p>
            <a:endParaRPr lang="en-US" dirty="0"/>
          </a:p>
        </p:txBody>
      </p:sp>
      <p:pic>
        <p:nvPicPr>
          <p:cNvPr id="9" name="Picture 8">
            <a:extLst>
              <a:ext uri="{FF2B5EF4-FFF2-40B4-BE49-F238E27FC236}">
                <a16:creationId xmlns:a16="http://schemas.microsoft.com/office/drawing/2014/main" id="{CC70FA71-BA7B-4FDA-AF35-235886B9B5BD}"/>
              </a:ext>
            </a:extLst>
          </p:cNvPr>
          <p:cNvPicPr>
            <a:picLocks noChangeAspect="1"/>
          </p:cNvPicPr>
          <p:nvPr/>
        </p:nvPicPr>
        <p:blipFill>
          <a:blip r:embed="rId3"/>
          <a:stretch>
            <a:fillRect/>
          </a:stretch>
        </p:blipFill>
        <p:spPr>
          <a:xfrm>
            <a:off x="838200" y="3886200"/>
            <a:ext cx="4115157" cy="1562235"/>
          </a:xfrm>
          <a:prstGeom prst="rect">
            <a:avLst/>
          </a:prstGeom>
        </p:spPr>
      </p:pic>
      <p:sp>
        <p:nvSpPr>
          <p:cNvPr id="10" name="TextBox 9">
            <a:extLst>
              <a:ext uri="{FF2B5EF4-FFF2-40B4-BE49-F238E27FC236}">
                <a16:creationId xmlns:a16="http://schemas.microsoft.com/office/drawing/2014/main" id="{5DB53BD7-A2D8-44BE-AC49-82A5BD1CF3E2}"/>
              </a:ext>
            </a:extLst>
          </p:cNvPr>
          <p:cNvSpPr txBox="1"/>
          <p:nvPr/>
        </p:nvSpPr>
        <p:spPr>
          <a:xfrm>
            <a:off x="5486400" y="3962400"/>
            <a:ext cx="3352800" cy="1754326"/>
          </a:xfrm>
          <a:prstGeom prst="rect">
            <a:avLst/>
          </a:prstGeom>
          <a:solidFill>
            <a:schemeClr val="accent5">
              <a:lumMod val="20000"/>
              <a:lumOff val="80000"/>
            </a:schemeClr>
          </a:solidFill>
        </p:spPr>
        <p:txBody>
          <a:bodyPr wrap="square" rtlCol="0">
            <a:spAutoFit/>
          </a:bodyPr>
          <a:lstStyle/>
          <a:p>
            <a:r>
              <a:rPr lang="en-US" dirty="0"/>
              <a:t>School Income Surtax:  school boards will have the option of increasing the surtax rate to generate the same revenue or shifting some back to local property taxes for ISL and PPEL.</a:t>
            </a:r>
          </a:p>
        </p:txBody>
      </p:sp>
    </p:spTree>
    <p:extLst>
      <p:ext uri="{BB962C8B-B14F-4D97-AF65-F5344CB8AC3E}">
        <p14:creationId xmlns:p14="http://schemas.microsoft.com/office/powerpoint/2010/main" val="1621047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1D5FBD3-B91A-487C-85FA-D09D9C5FC246}"/>
              </a:ext>
            </a:extLst>
          </p:cNvPr>
          <p:cNvPicPr>
            <a:picLocks noGrp="1" noChangeAspect="1"/>
          </p:cNvPicPr>
          <p:nvPr>
            <p:ph idx="1"/>
          </p:nvPr>
        </p:nvPicPr>
        <p:blipFill>
          <a:blip r:embed="rId2"/>
          <a:stretch>
            <a:fillRect/>
          </a:stretch>
        </p:blipFill>
        <p:spPr>
          <a:xfrm>
            <a:off x="1556775" y="104358"/>
            <a:ext cx="7587225" cy="6324600"/>
          </a:xfrm>
          <a:prstGeom prst="rect">
            <a:avLst/>
          </a:prstGeom>
        </p:spPr>
      </p:pic>
      <p:sp>
        <p:nvSpPr>
          <p:cNvPr id="4" name="Slide Number Placeholder 3">
            <a:extLst>
              <a:ext uri="{FF2B5EF4-FFF2-40B4-BE49-F238E27FC236}">
                <a16:creationId xmlns:a16="http://schemas.microsoft.com/office/drawing/2014/main" id="{270B5A01-A34D-4EE7-8196-9FEB2DD699A1}"/>
              </a:ext>
            </a:extLst>
          </p:cNvPr>
          <p:cNvSpPr>
            <a:spLocks noGrp="1"/>
          </p:cNvSpPr>
          <p:nvPr>
            <p:ph type="sldNum" sz="quarter" idx="12"/>
          </p:nvPr>
        </p:nvSpPr>
        <p:spPr/>
        <p:txBody>
          <a:bodyPr/>
          <a:lstStyle/>
          <a:p>
            <a:fld id="{7E3A9E86-4CC3-4959-A751-C33E618564A4}" type="slidenum">
              <a:rPr lang="en-US" smtClean="0"/>
              <a:t>25</a:t>
            </a:fld>
            <a:endParaRPr lang="en-US" dirty="0"/>
          </a:p>
        </p:txBody>
      </p:sp>
      <p:sp>
        <p:nvSpPr>
          <p:cNvPr id="6" name="TextBox 5">
            <a:extLst>
              <a:ext uri="{FF2B5EF4-FFF2-40B4-BE49-F238E27FC236}">
                <a16:creationId xmlns:a16="http://schemas.microsoft.com/office/drawing/2014/main" id="{DDB01180-7BE7-4730-82CF-FA4EB77BBD3D}"/>
              </a:ext>
            </a:extLst>
          </p:cNvPr>
          <p:cNvSpPr txBox="1"/>
          <p:nvPr/>
        </p:nvSpPr>
        <p:spPr>
          <a:xfrm>
            <a:off x="152400" y="1142999"/>
            <a:ext cx="1295400" cy="3970318"/>
          </a:xfrm>
          <a:prstGeom prst="rect">
            <a:avLst/>
          </a:prstGeom>
          <a:solidFill>
            <a:schemeClr val="accent5">
              <a:lumMod val="20000"/>
              <a:lumOff val="80000"/>
            </a:schemeClr>
          </a:solidFill>
        </p:spPr>
        <p:txBody>
          <a:bodyPr wrap="square" rtlCol="0">
            <a:spAutoFit/>
          </a:bodyPr>
          <a:lstStyle/>
          <a:p>
            <a:r>
              <a:rPr lang="en-US" dirty="0"/>
              <a:t>Fiscal Note only shows the net effect of    SF 2442. </a:t>
            </a:r>
          </a:p>
          <a:p>
            <a:endParaRPr lang="en-US" dirty="0"/>
          </a:p>
          <a:p>
            <a:r>
              <a:rPr lang="en-US" dirty="0"/>
              <a:t>This CGI chart shows the total impact combined with prior tax cuts. </a:t>
            </a:r>
          </a:p>
        </p:txBody>
      </p:sp>
    </p:spTree>
    <p:extLst>
      <p:ext uri="{BB962C8B-B14F-4D97-AF65-F5344CB8AC3E}">
        <p14:creationId xmlns:p14="http://schemas.microsoft.com/office/powerpoint/2010/main" val="5172666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0E3F9-5504-43E0-B8EF-C436BA9A3E46}"/>
              </a:ext>
            </a:extLst>
          </p:cNvPr>
          <p:cNvSpPr>
            <a:spLocks noGrp="1"/>
          </p:cNvSpPr>
          <p:nvPr>
            <p:ph type="title"/>
          </p:nvPr>
        </p:nvSpPr>
        <p:spPr/>
        <p:txBody>
          <a:bodyPr>
            <a:normAutofit/>
          </a:bodyPr>
          <a:lstStyle/>
          <a:p>
            <a:r>
              <a:rPr lang="en-US" dirty="0"/>
              <a:t>SF 2442 Tax Cuts </a:t>
            </a:r>
            <a:br>
              <a:rPr lang="en-US" dirty="0"/>
            </a:br>
            <a:r>
              <a:rPr lang="en-US" dirty="0"/>
              <a:t>Certified Budget Changes: </a:t>
            </a:r>
          </a:p>
        </p:txBody>
      </p:sp>
      <p:sp>
        <p:nvSpPr>
          <p:cNvPr id="3" name="Content Placeholder 2">
            <a:extLst>
              <a:ext uri="{FF2B5EF4-FFF2-40B4-BE49-F238E27FC236}">
                <a16:creationId xmlns:a16="http://schemas.microsoft.com/office/drawing/2014/main" id="{737A70EC-DAC0-4EEF-9C15-36A92EA1C7E5}"/>
              </a:ext>
            </a:extLst>
          </p:cNvPr>
          <p:cNvSpPr>
            <a:spLocks noGrp="1"/>
          </p:cNvSpPr>
          <p:nvPr>
            <p:ph idx="1"/>
          </p:nvPr>
        </p:nvSpPr>
        <p:spPr>
          <a:xfrm>
            <a:off x="457200" y="1676400"/>
            <a:ext cx="8229600" cy="4724400"/>
          </a:xfrm>
        </p:spPr>
        <p:txBody>
          <a:bodyPr>
            <a:normAutofit lnSpcReduction="10000"/>
          </a:bodyPr>
          <a:lstStyle/>
          <a:p>
            <a:pPr>
              <a:lnSpc>
                <a:spcPct val="120000"/>
              </a:lnSpc>
              <a:buFont typeface="Wingdings" panose="05000000000000000000" pitchFamily="2" charset="2"/>
              <a:buChar char="Ø"/>
            </a:pPr>
            <a:r>
              <a:rPr lang="en-US" sz="1600" dirty="0"/>
              <a:t>Changes the deadline for political subdivisions to file report with DOM from March 15 at 4:00  p.m. to March 5 containing all necessary information for DOM to compile and calculate amounts required to be included in the statements sent out to property tax owners and taxpayers in that subdivision. If a city or county fails to meet the deadline, that city’s or county’s tax levy is limited to the previous year’s budget amount. </a:t>
            </a:r>
          </a:p>
          <a:p>
            <a:pPr>
              <a:lnSpc>
                <a:spcPct val="120000"/>
              </a:lnSpc>
              <a:buFont typeface="Wingdings" panose="05000000000000000000" pitchFamily="2" charset="2"/>
              <a:buChar char="Ø"/>
            </a:pPr>
            <a:r>
              <a:rPr lang="en-US" sz="1600" dirty="0"/>
              <a:t>Changes the deadline for county auditors to send an individual statement containing information related to property taxes from March 20 to March 15. </a:t>
            </a:r>
          </a:p>
          <a:p>
            <a:pPr>
              <a:lnSpc>
                <a:spcPct val="120000"/>
              </a:lnSpc>
              <a:buFont typeface="Wingdings" panose="05000000000000000000" pitchFamily="2" charset="2"/>
              <a:buChar char="Ø"/>
            </a:pPr>
            <a:r>
              <a:rPr lang="en-US" sz="1600" dirty="0"/>
              <a:t>Changes the property tax statements examples to require assessment value of $300,000 for residential property and 110% of  residential and commercial property in the current fiscal year compared to  budget year. Requires future statements to include a percent change in property taxes owed from the current fiscal year example to the budgeted year example. Requires all statements include a link to DOMs Internet site. </a:t>
            </a:r>
          </a:p>
          <a:p>
            <a:pPr>
              <a:lnSpc>
                <a:spcPct val="120000"/>
              </a:lnSpc>
              <a:buFont typeface="Wingdings" panose="05000000000000000000" pitchFamily="2" charset="2"/>
              <a:buChar char="Ø"/>
            </a:pPr>
            <a:r>
              <a:rPr lang="en-US" sz="1600" dirty="0"/>
              <a:t>Mostly changes city and county requirements.  Stay tuned for additional impact on school districts. </a:t>
            </a:r>
            <a:br>
              <a:rPr lang="en-US" sz="1600" dirty="0"/>
            </a:br>
            <a:endParaRPr lang="en-US" sz="1600" dirty="0"/>
          </a:p>
        </p:txBody>
      </p:sp>
      <p:sp>
        <p:nvSpPr>
          <p:cNvPr id="4" name="Slide Number Placeholder 3">
            <a:extLst>
              <a:ext uri="{FF2B5EF4-FFF2-40B4-BE49-F238E27FC236}">
                <a16:creationId xmlns:a16="http://schemas.microsoft.com/office/drawing/2014/main" id="{ABAA6C03-38E1-4E55-8F9D-0DD6734047B5}"/>
              </a:ext>
            </a:extLst>
          </p:cNvPr>
          <p:cNvSpPr>
            <a:spLocks noGrp="1"/>
          </p:cNvSpPr>
          <p:nvPr>
            <p:ph type="sldNum" sz="quarter" idx="12"/>
          </p:nvPr>
        </p:nvSpPr>
        <p:spPr/>
        <p:txBody>
          <a:bodyPr/>
          <a:lstStyle/>
          <a:p>
            <a:fld id="{7E3A9E86-4CC3-4959-A751-C33E618564A4}" type="slidenum">
              <a:rPr lang="en-US" smtClean="0"/>
              <a:t>26</a:t>
            </a:fld>
            <a:endParaRPr lang="en-US" dirty="0"/>
          </a:p>
        </p:txBody>
      </p:sp>
    </p:spTree>
    <p:extLst>
      <p:ext uri="{BB962C8B-B14F-4D97-AF65-F5344CB8AC3E}">
        <p14:creationId xmlns:p14="http://schemas.microsoft.com/office/powerpoint/2010/main" val="21766103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746D9-C920-4B42-8E9A-9B1BDC645B3D}"/>
              </a:ext>
            </a:extLst>
          </p:cNvPr>
          <p:cNvSpPr>
            <a:spLocks noGrp="1"/>
          </p:cNvSpPr>
          <p:nvPr>
            <p:ph type="title"/>
          </p:nvPr>
        </p:nvSpPr>
        <p:spPr>
          <a:xfrm>
            <a:off x="822960" y="286605"/>
            <a:ext cx="7543800" cy="932596"/>
          </a:xfrm>
        </p:spPr>
        <p:txBody>
          <a:bodyPr/>
          <a:lstStyle/>
          <a:p>
            <a:r>
              <a:rPr lang="en-US" b="1" dirty="0"/>
              <a:t>Staff Shortage/Flexibility</a:t>
            </a:r>
          </a:p>
        </p:txBody>
      </p:sp>
      <p:sp>
        <p:nvSpPr>
          <p:cNvPr id="9" name="Rectangle 11">
            <a:extLst>
              <a:ext uri="{FF2B5EF4-FFF2-40B4-BE49-F238E27FC236}">
                <a16:creationId xmlns:a16="http://schemas.microsoft.com/office/drawing/2014/main" id="{6D6DC0CF-FE80-4134-B4CE-9F4C6CDD1D98}"/>
              </a:ext>
            </a:extLst>
          </p:cNvPr>
          <p:cNvSpPr>
            <a:spLocks noChangeArrowheads="1"/>
          </p:cNvSpPr>
          <p:nvPr/>
        </p:nvSpPr>
        <p:spPr bwMode="auto">
          <a:xfrm>
            <a:off x="152400" y="2362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0" name="Rectangle 12">
            <a:extLst>
              <a:ext uri="{FF2B5EF4-FFF2-40B4-BE49-F238E27FC236}">
                <a16:creationId xmlns:a16="http://schemas.microsoft.com/office/drawing/2014/main" id="{EFD26B30-AF4D-41C9-A0DF-E8BCCDF59C9A}"/>
              </a:ext>
            </a:extLst>
          </p:cNvPr>
          <p:cNvSpPr>
            <a:spLocks noChangeArrowheads="1"/>
          </p:cNvSpPr>
          <p:nvPr/>
        </p:nvSpPr>
        <p:spPr bwMode="auto">
          <a:xfrm>
            <a:off x="609600" y="2164123"/>
            <a:ext cx="8229600" cy="324704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spcAft>
                <a:spcPts val="600"/>
              </a:spcAft>
            </a:pPr>
            <a:r>
              <a:rPr lang="en-US" b="1" u="sng" dirty="0">
                <a:hlinkClick r:id="rId2"/>
              </a:rPr>
              <a:t>SF 2411</a:t>
            </a:r>
            <a:r>
              <a:rPr lang="en-US" b="1" dirty="0"/>
              <a:t> Work-based Learning:</a:t>
            </a:r>
            <a:r>
              <a:rPr lang="en-US" dirty="0"/>
              <a:t> allows CTE to include WBL and may be provided when school is not in session. Allows 1-10 weeks of experience credited toward student teaching for significant para or substitute classroom time under certain conditions. </a:t>
            </a:r>
          </a:p>
          <a:p>
            <a:pPr>
              <a:spcAft>
                <a:spcPts val="600"/>
              </a:spcAft>
            </a:pPr>
            <a:r>
              <a:rPr lang="en-US" b="1" u="sng" dirty="0">
                <a:hlinkClick r:id="rId3"/>
              </a:rPr>
              <a:t>SF 2465</a:t>
            </a:r>
            <a:r>
              <a:rPr lang="en-US" b="1" dirty="0"/>
              <a:t> Agriculture Courses:</a:t>
            </a:r>
            <a:r>
              <a:rPr lang="en-US" dirty="0"/>
              <a:t> allows up to 2 units to count toward math, science or CTE offer and teach requirements. </a:t>
            </a:r>
          </a:p>
          <a:p>
            <a:pPr>
              <a:spcAft>
                <a:spcPts val="600"/>
              </a:spcAft>
            </a:pPr>
            <a:r>
              <a:rPr lang="en-US" b="1" dirty="0">
                <a:hlinkClick r:id="rId4"/>
              </a:rPr>
              <a:t>HF 2612 </a:t>
            </a:r>
            <a:r>
              <a:rPr lang="en-US" b="1" dirty="0"/>
              <a:t>Retirees: </a:t>
            </a:r>
            <a:r>
              <a:rPr lang="en-US" dirty="0"/>
              <a:t>allows hiring returning teachers after one month bond fide retirement period (limited to three years) and only for teaching.</a:t>
            </a:r>
          </a:p>
          <a:p>
            <a:pPr eaLnBrk="0" fontAlgn="base" hangingPunct="0">
              <a:spcBef>
                <a:spcPct val="0"/>
              </a:spcBef>
              <a:spcAft>
                <a:spcPts val="600"/>
              </a:spcAft>
            </a:pPr>
            <a:r>
              <a:rPr lang="en-US" b="1" dirty="0">
                <a:hlinkClick r:id="rId5"/>
              </a:rPr>
              <a:t>HF 255 </a:t>
            </a:r>
            <a:r>
              <a:rPr lang="en-US" b="1" dirty="0"/>
              <a:t>Teacher Intern License </a:t>
            </a:r>
            <a:r>
              <a:rPr lang="en-US" dirty="0"/>
              <a:t>and CTE temporary license.</a:t>
            </a:r>
          </a:p>
          <a:p>
            <a:pPr eaLnBrk="0" fontAlgn="base" hangingPunct="0">
              <a:spcBef>
                <a:spcPct val="0"/>
              </a:spcBef>
              <a:spcAft>
                <a:spcPts val="600"/>
              </a:spcAft>
            </a:pPr>
            <a:r>
              <a:rPr lang="en-US" b="1" dirty="0">
                <a:hlinkClick r:id="rId6"/>
              </a:rPr>
              <a:t>HF 2515 </a:t>
            </a:r>
            <a:r>
              <a:rPr lang="en-US" b="1" dirty="0"/>
              <a:t>Therapist, Counselor, Social Worker </a:t>
            </a:r>
            <a:r>
              <a:rPr lang="en-US" dirty="0"/>
              <a:t>Authorization from another jurisdiction.</a:t>
            </a:r>
          </a:p>
          <a:p>
            <a:pPr eaLnBrk="0" fontAlgn="base" hangingPunct="0">
              <a:spcBef>
                <a:spcPct val="0"/>
              </a:spcBef>
              <a:spcAft>
                <a:spcPts val="600"/>
              </a:spcAft>
            </a:pPr>
            <a:endParaRPr lang="en-US" dirty="0"/>
          </a:p>
        </p:txBody>
      </p:sp>
    </p:spTree>
    <p:extLst>
      <p:ext uri="{BB962C8B-B14F-4D97-AF65-F5344CB8AC3E}">
        <p14:creationId xmlns:p14="http://schemas.microsoft.com/office/powerpoint/2010/main" val="28773692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4A2E9-DE98-4EA0-868F-0CD2E20003EF}"/>
              </a:ext>
            </a:extLst>
          </p:cNvPr>
          <p:cNvSpPr>
            <a:spLocks noGrp="1"/>
          </p:cNvSpPr>
          <p:nvPr>
            <p:ph type="title"/>
          </p:nvPr>
        </p:nvSpPr>
        <p:spPr>
          <a:xfrm>
            <a:off x="457200" y="274638"/>
            <a:ext cx="8610600" cy="1249362"/>
          </a:xfrm>
        </p:spPr>
        <p:txBody>
          <a:bodyPr>
            <a:normAutofit fontScale="90000"/>
          </a:bodyPr>
          <a:lstStyle/>
          <a:p>
            <a:r>
              <a:rPr lang="en-US" b="1" u="sng" dirty="0">
                <a:hlinkClick r:id="rId2"/>
              </a:rPr>
              <a:t>SF 2435</a:t>
            </a:r>
            <a:r>
              <a:rPr lang="en-US" b="1" dirty="0"/>
              <a:t> Education Appropriations </a:t>
            </a:r>
            <a:r>
              <a:rPr lang="en-US" dirty="0"/>
              <a:t>Division VIII: Open Enrollment Deadline</a:t>
            </a:r>
          </a:p>
        </p:txBody>
      </p:sp>
      <p:sp>
        <p:nvSpPr>
          <p:cNvPr id="3" name="Content Placeholder 2">
            <a:extLst>
              <a:ext uri="{FF2B5EF4-FFF2-40B4-BE49-F238E27FC236}">
                <a16:creationId xmlns:a16="http://schemas.microsoft.com/office/drawing/2014/main" id="{11BD82E6-54F1-4132-A22B-46DA1A483296}"/>
              </a:ext>
            </a:extLst>
          </p:cNvPr>
          <p:cNvSpPr>
            <a:spLocks noGrp="1"/>
          </p:cNvSpPr>
          <p:nvPr>
            <p:ph idx="1"/>
          </p:nvPr>
        </p:nvSpPr>
        <p:spPr>
          <a:xfrm>
            <a:off x="457200" y="2057400"/>
            <a:ext cx="8229600" cy="4068763"/>
          </a:xfrm>
        </p:spPr>
        <p:txBody>
          <a:bodyPr>
            <a:normAutofit fontScale="32500" lnSpcReduction="20000"/>
          </a:bodyPr>
          <a:lstStyle/>
          <a:p>
            <a:pPr>
              <a:lnSpc>
                <a:spcPct val="120000"/>
              </a:lnSpc>
              <a:buFont typeface="Arial" panose="020B0604020202020204" pitchFamily="34" charset="0"/>
              <a:buChar char="•"/>
            </a:pPr>
            <a:r>
              <a:rPr lang="en-US" sz="5500" dirty="0"/>
              <a:t>Reinstates the March 1 open enrollment application deadline for grades 1-12 and Sept. 1 for Kindergarten. </a:t>
            </a:r>
          </a:p>
          <a:p>
            <a:pPr>
              <a:lnSpc>
                <a:spcPct val="120000"/>
              </a:lnSpc>
              <a:buFont typeface="Arial" panose="020B0604020202020204" pitchFamily="34" charset="0"/>
              <a:buChar char="•"/>
            </a:pPr>
            <a:r>
              <a:rPr lang="en-US" sz="5500" dirty="0"/>
              <a:t>Reinstates Good cause exceptions, with process and DE mediation if there’s a dispute. </a:t>
            </a:r>
          </a:p>
          <a:p>
            <a:pPr>
              <a:lnSpc>
                <a:spcPct val="120000"/>
              </a:lnSpc>
              <a:buFont typeface="Arial" panose="020B0604020202020204" pitchFamily="34" charset="0"/>
              <a:buChar char="•"/>
            </a:pPr>
            <a:r>
              <a:rPr lang="en-US" sz="5500" dirty="0"/>
              <a:t>Allows parents to withdraw request at any time prior to the beginning of the school year. Allows the student to return to district of residence at any time. </a:t>
            </a:r>
          </a:p>
          <a:p>
            <a:pPr>
              <a:lnSpc>
                <a:spcPct val="120000"/>
              </a:lnSpc>
              <a:buFont typeface="Arial" panose="020B0604020202020204" pitchFamily="34" charset="0"/>
              <a:buChar char="•"/>
            </a:pPr>
            <a:r>
              <a:rPr lang="en-US" sz="5500" dirty="0"/>
              <a:t>Allows the receiving district to prohibit a truant student from open enrolling or from continuing open enrollment. Requires the district of residence to enroll the student. (Student can become home school at any time)</a:t>
            </a:r>
          </a:p>
          <a:p>
            <a:pPr>
              <a:lnSpc>
                <a:spcPct val="120000"/>
              </a:lnSpc>
              <a:buFont typeface="Arial" panose="020B0604020202020204" pitchFamily="34" charset="0"/>
              <a:buChar char="•"/>
            </a:pPr>
            <a:r>
              <a:rPr lang="en-US" sz="5500" dirty="0"/>
              <a:t>Exempts requests to open enroll to virtual schools from the March 1 application deadline.</a:t>
            </a:r>
          </a:p>
          <a:p>
            <a:pPr>
              <a:lnSpc>
                <a:spcPct val="120000"/>
              </a:lnSpc>
              <a:buFont typeface="Arial" panose="020B0604020202020204" pitchFamily="34" charset="0"/>
              <a:buChar char="•"/>
            </a:pPr>
            <a:r>
              <a:rPr lang="en-US" sz="5500" dirty="0"/>
              <a:t>Effective on enactment.</a:t>
            </a:r>
          </a:p>
          <a:p>
            <a:endParaRPr lang="en-US" dirty="0"/>
          </a:p>
        </p:txBody>
      </p:sp>
      <p:sp>
        <p:nvSpPr>
          <p:cNvPr id="4" name="Slide Number Placeholder 3">
            <a:extLst>
              <a:ext uri="{FF2B5EF4-FFF2-40B4-BE49-F238E27FC236}">
                <a16:creationId xmlns:a16="http://schemas.microsoft.com/office/drawing/2014/main" id="{96516FDE-A4C1-4A39-BF65-B75A7F916F6A}"/>
              </a:ext>
            </a:extLst>
          </p:cNvPr>
          <p:cNvSpPr>
            <a:spLocks noGrp="1"/>
          </p:cNvSpPr>
          <p:nvPr>
            <p:ph type="sldNum" sz="quarter" idx="12"/>
          </p:nvPr>
        </p:nvSpPr>
        <p:spPr/>
        <p:txBody>
          <a:bodyPr/>
          <a:lstStyle/>
          <a:p>
            <a:fld id="{7E3A9E86-4CC3-4959-A751-C33E618564A4}" type="slidenum">
              <a:rPr lang="en-US" smtClean="0"/>
              <a:t>28</a:t>
            </a:fld>
            <a:endParaRPr lang="en-US" dirty="0"/>
          </a:p>
        </p:txBody>
      </p:sp>
    </p:spTree>
    <p:extLst>
      <p:ext uri="{BB962C8B-B14F-4D97-AF65-F5344CB8AC3E}">
        <p14:creationId xmlns:p14="http://schemas.microsoft.com/office/powerpoint/2010/main" val="9541134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4A2E9-DE98-4EA0-868F-0CD2E20003EF}"/>
              </a:ext>
            </a:extLst>
          </p:cNvPr>
          <p:cNvSpPr>
            <a:spLocks noGrp="1"/>
          </p:cNvSpPr>
          <p:nvPr>
            <p:ph type="title"/>
          </p:nvPr>
        </p:nvSpPr>
        <p:spPr>
          <a:xfrm>
            <a:off x="457200" y="274638"/>
            <a:ext cx="8610600" cy="1249362"/>
          </a:xfrm>
        </p:spPr>
        <p:txBody>
          <a:bodyPr>
            <a:normAutofit fontScale="90000"/>
          </a:bodyPr>
          <a:lstStyle/>
          <a:p>
            <a:r>
              <a:rPr lang="en-US" b="1" u="sng" dirty="0">
                <a:hlinkClick r:id="rId2"/>
              </a:rPr>
              <a:t>SF 2435</a:t>
            </a:r>
            <a:r>
              <a:rPr lang="en-US" dirty="0"/>
              <a:t> </a:t>
            </a:r>
            <a:r>
              <a:rPr lang="en-US" b="1" dirty="0"/>
              <a:t>Education Appropriations </a:t>
            </a:r>
            <a:r>
              <a:rPr lang="en-US" dirty="0"/>
              <a:t>Division XIV Open Enrollment State Aid</a:t>
            </a:r>
          </a:p>
        </p:txBody>
      </p:sp>
      <p:sp>
        <p:nvSpPr>
          <p:cNvPr id="3" name="Content Placeholder 2">
            <a:extLst>
              <a:ext uri="{FF2B5EF4-FFF2-40B4-BE49-F238E27FC236}">
                <a16:creationId xmlns:a16="http://schemas.microsoft.com/office/drawing/2014/main" id="{11BD82E6-54F1-4132-A22B-46DA1A483296}"/>
              </a:ext>
            </a:extLst>
          </p:cNvPr>
          <p:cNvSpPr>
            <a:spLocks noGrp="1"/>
          </p:cNvSpPr>
          <p:nvPr>
            <p:ph idx="1"/>
          </p:nvPr>
        </p:nvSpPr>
        <p:spPr>
          <a:xfrm>
            <a:off x="381000" y="1981200"/>
            <a:ext cx="8229600" cy="4114800"/>
          </a:xfrm>
        </p:spPr>
        <p:txBody>
          <a:bodyPr>
            <a:noAutofit/>
          </a:bodyPr>
          <a:lstStyle/>
          <a:p>
            <a:pPr>
              <a:buFont typeface="Arial" panose="020B0604020202020204" pitchFamily="34" charset="0"/>
              <a:buChar char="•"/>
            </a:pPr>
            <a:r>
              <a:rPr lang="en-US" sz="1400" dirty="0"/>
              <a:t>Creates the option for school districts if open enrollment is </a:t>
            </a:r>
            <a:r>
              <a:rPr lang="en-US" sz="1400" u="sng" dirty="0"/>
              <a:t>&gt;</a:t>
            </a:r>
            <a:r>
              <a:rPr lang="en-US" sz="1400" dirty="0"/>
              <a:t>45.0% of the total number of students enrolled in the school district, to request MSA (spending authority) from the SBRC. </a:t>
            </a:r>
          </a:p>
          <a:p>
            <a:pPr>
              <a:buFont typeface="Arial" panose="020B0604020202020204" pitchFamily="34" charset="0"/>
              <a:buChar char="•"/>
            </a:pPr>
            <a:r>
              <a:rPr lang="en-US" sz="1400" dirty="0"/>
              <a:t>School districts may be granted a modified FY 2025 supplemental amount (MSA) up to 50.0% of the net change in the following resulting from open enrollment: difference between the district’s regular program district cost per pupil minus the regular program State cost per pupil, TSS district cost per pupil, PD supplement district cost per pupil, and Early intervention/Class size supplement district cost per pupil. </a:t>
            </a:r>
          </a:p>
          <a:p>
            <a:pPr>
              <a:buFont typeface="Arial" panose="020B0604020202020204" pitchFamily="34" charset="0"/>
              <a:buChar char="•"/>
            </a:pPr>
            <a:r>
              <a:rPr lang="en-US" sz="1400" dirty="0"/>
              <a:t>Requires a public hearing and the publication of a notice of public hearing to be done prior to the request. </a:t>
            </a:r>
          </a:p>
          <a:p>
            <a:pPr>
              <a:buFont typeface="Arial" panose="020B0604020202020204" pitchFamily="34" charset="0"/>
              <a:buChar char="•"/>
            </a:pPr>
            <a:r>
              <a:rPr lang="en-US" sz="1400" dirty="0"/>
              <a:t>Prohibits districts from increasing the combined property tax rate for FY 2026 due to an MSA if doing so would cause the school district levies’ for the budget year to exceed the combined property tax rate for FY 2025. </a:t>
            </a:r>
          </a:p>
          <a:p>
            <a:pPr>
              <a:buFont typeface="Arial" panose="020B0604020202020204" pitchFamily="34" charset="0"/>
              <a:buChar char="•"/>
            </a:pPr>
            <a:r>
              <a:rPr lang="en-US" sz="1400" dirty="0"/>
              <a:t>A school district is not eligible for additional MSA if a majority of the students open enrolling into the district are students receiving online instruction from a private provider under Iowa Code section 256.43. </a:t>
            </a:r>
          </a:p>
          <a:p>
            <a:pPr>
              <a:buFont typeface="Arial" panose="020B0604020202020204" pitchFamily="34" charset="0"/>
              <a:buChar char="•"/>
            </a:pPr>
            <a:r>
              <a:rPr lang="en-US" sz="1400" dirty="0"/>
              <a:t>Specifies school districts are only eligible for the open enrollment MSA in FY 2025. </a:t>
            </a:r>
          </a:p>
          <a:p>
            <a:pPr>
              <a:buFont typeface="Arial" panose="020B0604020202020204" pitchFamily="34" charset="0"/>
              <a:buChar char="•"/>
            </a:pPr>
            <a:r>
              <a:rPr lang="en-US" sz="1400" dirty="0"/>
              <a:t>The LSA estimates granting MSA associated with this request would increase school district spending authority statewide by an estimated total of $1.9 million beginning with FY 2025. </a:t>
            </a:r>
          </a:p>
          <a:p>
            <a:endParaRPr lang="en-US" sz="1600" dirty="0"/>
          </a:p>
        </p:txBody>
      </p:sp>
      <p:sp>
        <p:nvSpPr>
          <p:cNvPr id="4" name="Slide Number Placeholder 3">
            <a:extLst>
              <a:ext uri="{FF2B5EF4-FFF2-40B4-BE49-F238E27FC236}">
                <a16:creationId xmlns:a16="http://schemas.microsoft.com/office/drawing/2014/main" id="{96516FDE-A4C1-4A39-BF65-B75A7F916F6A}"/>
              </a:ext>
            </a:extLst>
          </p:cNvPr>
          <p:cNvSpPr>
            <a:spLocks noGrp="1"/>
          </p:cNvSpPr>
          <p:nvPr>
            <p:ph type="sldNum" sz="quarter" idx="12"/>
          </p:nvPr>
        </p:nvSpPr>
        <p:spPr/>
        <p:txBody>
          <a:bodyPr/>
          <a:lstStyle/>
          <a:p>
            <a:fld id="{7E3A9E86-4CC3-4959-A751-C33E618564A4}" type="slidenum">
              <a:rPr lang="en-US" smtClean="0"/>
              <a:t>29</a:t>
            </a:fld>
            <a:endParaRPr lang="en-US" dirty="0"/>
          </a:p>
        </p:txBody>
      </p:sp>
    </p:spTree>
    <p:extLst>
      <p:ext uri="{BB962C8B-B14F-4D97-AF65-F5344CB8AC3E}">
        <p14:creationId xmlns:p14="http://schemas.microsoft.com/office/powerpoint/2010/main" val="2241910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7200" y="152400"/>
            <a:ext cx="7392041" cy="1219306"/>
          </a:xfrm>
          <a:prstGeom prst="rect">
            <a:avLst/>
          </a:prstGeom>
        </p:spPr>
      </p:pic>
      <p:sp>
        <p:nvSpPr>
          <p:cNvPr id="6" name="Content Placeholder 2"/>
          <p:cNvSpPr>
            <a:spLocks noGrp="1"/>
          </p:cNvSpPr>
          <p:nvPr>
            <p:ph sz="half" idx="1"/>
          </p:nvPr>
        </p:nvSpPr>
        <p:spPr>
          <a:xfrm>
            <a:off x="762000" y="1390098"/>
            <a:ext cx="7772400" cy="4324902"/>
          </a:xfrm>
          <a:solidFill>
            <a:schemeClr val="bg1"/>
          </a:solidFill>
        </p:spPr>
        <p:txBody>
          <a:bodyPr>
            <a:noAutofit/>
          </a:bodyPr>
          <a:lstStyle/>
          <a:p>
            <a:pPr marL="0" indent="0">
              <a:buNone/>
            </a:pPr>
            <a:r>
              <a:rPr lang="en-US" sz="2800" dirty="0"/>
              <a:t>Agenda:</a:t>
            </a:r>
          </a:p>
          <a:p>
            <a:pPr>
              <a:buFont typeface="Wingdings" panose="05000000000000000000" pitchFamily="2" charset="2"/>
              <a:buChar char="v"/>
            </a:pPr>
            <a:r>
              <a:rPr lang="en-US" sz="2800" dirty="0"/>
              <a:t>Introductions</a:t>
            </a:r>
          </a:p>
          <a:p>
            <a:pPr>
              <a:buFont typeface="Wingdings" panose="05000000000000000000" pitchFamily="2" charset="2"/>
              <a:buChar char="v"/>
            </a:pPr>
            <a:r>
              <a:rPr lang="en-US" sz="2800" dirty="0"/>
              <a:t>RSAI Overview and Processes</a:t>
            </a:r>
          </a:p>
          <a:p>
            <a:pPr>
              <a:buFont typeface="Wingdings" panose="05000000000000000000" pitchFamily="2" charset="2"/>
              <a:buChar char="v"/>
            </a:pPr>
            <a:r>
              <a:rPr lang="en-US" sz="2800" dirty="0"/>
              <a:t>Election to Leadership Group (not this year)</a:t>
            </a:r>
          </a:p>
          <a:p>
            <a:pPr>
              <a:buFont typeface="Wingdings" panose="05000000000000000000" pitchFamily="2" charset="2"/>
              <a:buChar char="v"/>
            </a:pPr>
            <a:r>
              <a:rPr lang="en-US" sz="2800" dirty="0"/>
              <a:t>Election of Legislative Committee Reps</a:t>
            </a:r>
          </a:p>
          <a:p>
            <a:pPr>
              <a:buFont typeface="Wingdings" panose="05000000000000000000" pitchFamily="2" charset="2"/>
              <a:buChar char="v"/>
            </a:pPr>
            <a:r>
              <a:rPr lang="en-US" sz="2800" dirty="0"/>
              <a:t>RSAI Proposed Bylaws, if any</a:t>
            </a:r>
          </a:p>
          <a:p>
            <a:pPr>
              <a:buFont typeface="Wingdings" panose="05000000000000000000" pitchFamily="2" charset="2"/>
              <a:buChar char="v"/>
            </a:pPr>
            <a:r>
              <a:rPr lang="en-US" sz="2800" dirty="0"/>
              <a:t>Review of the 2024 Legislative Session</a:t>
            </a:r>
          </a:p>
          <a:p>
            <a:pPr>
              <a:buFont typeface="Wingdings" panose="05000000000000000000" pitchFamily="2" charset="2"/>
              <a:buChar char="v"/>
            </a:pPr>
            <a:r>
              <a:rPr lang="en-US" sz="2800" dirty="0"/>
              <a:t>SE Region Priorities for 2025 Session</a:t>
            </a:r>
          </a:p>
          <a:p>
            <a:pPr>
              <a:buFont typeface="Wingdings" panose="05000000000000000000" pitchFamily="2" charset="2"/>
              <a:buChar char="v"/>
            </a:pPr>
            <a:r>
              <a:rPr lang="en-US" sz="2800" dirty="0"/>
              <a:t>Brainstorming/Networking Discussion</a:t>
            </a:r>
          </a:p>
        </p:txBody>
      </p:sp>
    </p:spTree>
    <p:extLst>
      <p:ext uri="{BB962C8B-B14F-4D97-AF65-F5344CB8AC3E}">
        <p14:creationId xmlns:p14="http://schemas.microsoft.com/office/powerpoint/2010/main" val="35991646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8E9D7-A5E7-4058-955B-A44D44C10B68}"/>
              </a:ext>
            </a:extLst>
          </p:cNvPr>
          <p:cNvSpPr>
            <a:spLocks noGrp="1"/>
          </p:cNvSpPr>
          <p:nvPr>
            <p:ph type="title"/>
          </p:nvPr>
        </p:nvSpPr>
        <p:spPr/>
        <p:txBody>
          <a:bodyPr/>
          <a:lstStyle/>
          <a:p>
            <a:r>
              <a:rPr lang="en-US" b="1" u="sng" dirty="0">
                <a:hlinkClick r:id="rId2"/>
              </a:rPr>
              <a:t>SF 2368</a:t>
            </a:r>
            <a:r>
              <a:rPr lang="en-US" b="1" dirty="0"/>
              <a:t> Charter Schools $ Follows Students </a:t>
            </a:r>
          </a:p>
        </p:txBody>
      </p:sp>
      <p:sp>
        <p:nvSpPr>
          <p:cNvPr id="3" name="Content Placeholder 2">
            <a:extLst>
              <a:ext uri="{FF2B5EF4-FFF2-40B4-BE49-F238E27FC236}">
                <a16:creationId xmlns:a16="http://schemas.microsoft.com/office/drawing/2014/main" id="{A2E06FED-33B0-4C7A-BD4A-7BBE32AE3B17}"/>
              </a:ext>
            </a:extLst>
          </p:cNvPr>
          <p:cNvSpPr>
            <a:spLocks noGrp="1"/>
          </p:cNvSpPr>
          <p:nvPr>
            <p:ph idx="1"/>
          </p:nvPr>
        </p:nvSpPr>
        <p:spPr/>
        <p:txBody>
          <a:bodyPr>
            <a:normAutofit/>
          </a:bodyPr>
          <a:lstStyle/>
          <a:p>
            <a:r>
              <a:rPr lang="en-US" b="1" dirty="0"/>
              <a:t>Funding Formula</a:t>
            </a:r>
            <a:r>
              <a:rPr lang="en-US" dirty="0"/>
              <a:t>: requires money to follow students to charter schools (Iowa Code 256.E8) and via open enrollment (Iowa Code 282.18), including </a:t>
            </a:r>
          </a:p>
          <a:p>
            <a:pPr lvl="1"/>
            <a:r>
              <a:rPr lang="en-US" dirty="0"/>
              <a:t>Current year state cost per pupil (SCPP).  Current law requires the prior year state cost per pupil.  </a:t>
            </a:r>
          </a:p>
          <a:p>
            <a:pPr lvl="1"/>
            <a:r>
              <a:rPr lang="en-US" dirty="0"/>
              <a:t>Current year categorical per pupil supplements of PD SCPP and early intervention supplement SCPP. (TLC per pupil categorical funds already follow students to charter school and receiving districts, but PD and EICS are new requirements in this bill.) </a:t>
            </a:r>
          </a:p>
          <a:p>
            <a:pPr lvl="1"/>
            <a:r>
              <a:rPr lang="en-US" dirty="0"/>
              <a:t>Current ELL weighting generated by the student to be multiplied by the current year SCPP. </a:t>
            </a:r>
          </a:p>
          <a:p>
            <a:pPr lvl="1"/>
            <a:r>
              <a:rPr lang="en-US" b="1" i="1" dirty="0"/>
              <a:t>Although the Governor’s bill also included a requirement for TSS to follow students, that was not included in the enacted version of the bill. </a:t>
            </a:r>
          </a:p>
          <a:p>
            <a:endParaRPr lang="en-US" dirty="0"/>
          </a:p>
        </p:txBody>
      </p:sp>
      <p:sp>
        <p:nvSpPr>
          <p:cNvPr id="4" name="Slide Number Placeholder 3">
            <a:extLst>
              <a:ext uri="{FF2B5EF4-FFF2-40B4-BE49-F238E27FC236}">
                <a16:creationId xmlns:a16="http://schemas.microsoft.com/office/drawing/2014/main" id="{DD26AFB1-A317-41EC-9079-233C0FB24C8B}"/>
              </a:ext>
            </a:extLst>
          </p:cNvPr>
          <p:cNvSpPr>
            <a:spLocks noGrp="1"/>
          </p:cNvSpPr>
          <p:nvPr>
            <p:ph type="sldNum" sz="quarter" idx="12"/>
          </p:nvPr>
        </p:nvSpPr>
        <p:spPr/>
        <p:txBody>
          <a:bodyPr/>
          <a:lstStyle/>
          <a:p>
            <a:fld id="{7E3A9E86-4CC3-4959-A751-C33E618564A4}" type="slidenum">
              <a:rPr lang="en-US" smtClean="0"/>
              <a:t>30</a:t>
            </a:fld>
            <a:endParaRPr lang="en-US" dirty="0"/>
          </a:p>
        </p:txBody>
      </p:sp>
    </p:spTree>
    <p:extLst>
      <p:ext uri="{BB962C8B-B14F-4D97-AF65-F5344CB8AC3E}">
        <p14:creationId xmlns:p14="http://schemas.microsoft.com/office/powerpoint/2010/main" val="26495062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35241-BC84-430F-A04E-9A9712CB9FE6}"/>
              </a:ext>
            </a:extLst>
          </p:cNvPr>
          <p:cNvSpPr>
            <a:spLocks noGrp="1"/>
          </p:cNvSpPr>
          <p:nvPr>
            <p:ph type="title"/>
          </p:nvPr>
        </p:nvSpPr>
        <p:spPr/>
        <p:txBody>
          <a:bodyPr/>
          <a:lstStyle/>
          <a:p>
            <a:r>
              <a:rPr lang="en-US" b="1" dirty="0"/>
              <a:t>RSAI 2024 Priorities without Significant Action</a:t>
            </a:r>
          </a:p>
        </p:txBody>
      </p:sp>
      <p:sp>
        <p:nvSpPr>
          <p:cNvPr id="3" name="Content Placeholder 2">
            <a:extLst>
              <a:ext uri="{FF2B5EF4-FFF2-40B4-BE49-F238E27FC236}">
                <a16:creationId xmlns:a16="http://schemas.microsoft.com/office/drawing/2014/main" id="{04108EF7-2FA3-4CDA-B096-5467C3141A28}"/>
              </a:ext>
            </a:extLst>
          </p:cNvPr>
          <p:cNvSpPr>
            <a:spLocks noGrp="1"/>
          </p:cNvSpPr>
          <p:nvPr>
            <p:ph idx="1"/>
          </p:nvPr>
        </p:nvSpPr>
        <p:spPr>
          <a:xfrm>
            <a:off x="822959" y="1845734"/>
            <a:ext cx="7543801" cy="4402666"/>
          </a:xfrm>
        </p:spPr>
        <p:txBody>
          <a:bodyPr>
            <a:normAutofit fontScale="62500" lnSpcReduction="20000"/>
          </a:bodyPr>
          <a:lstStyle/>
          <a:p>
            <a:pPr>
              <a:lnSpc>
                <a:spcPct val="120000"/>
              </a:lnSpc>
              <a:buFont typeface="Wingdings" panose="05000000000000000000" pitchFamily="2" charset="2"/>
              <a:buChar char="Ø"/>
            </a:pPr>
            <a:r>
              <a:rPr lang="en-US" sz="2400" dirty="0"/>
              <a:t>Full day or weighted PK – some initial conversations but not progress</a:t>
            </a:r>
          </a:p>
          <a:p>
            <a:pPr>
              <a:lnSpc>
                <a:spcPct val="120000"/>
              </a:lnSpc>
              <a:buFont typeface="Wingdings" panose="05000000000000000000" pitchFamily="2" charset="2"/>
              <a:buChar char="Ø"/>
            </a:pPr>
            <a:r>
              <a:rPr lang="en-US" sz="2400" dirty="0"/>
              <a:t>No significant expansion or increased cap on Operational Sharing (except </a:t>
            </a:r>
            <a:r>
              <a:rPr lang="en-US" sz="2400" dirty="0">
                <a:hlinkClick r:id="rId2"/>
              </a:rPr>
              <a:t>HF 2615 </a:t>
            </a:r>
            <a:r>
              <a:rPr lang="en-US" sz="2400" dirty="0"/>
              <a:t>College Reporting exempts the shared College and Career Coordinator student weighting from the 21-student cap.)</a:t>
            </a:r>
          </a:p>
          <a:p>
            <a:pPr>
              <a:lnSpc>
                <a:spcPct val="120000"/>
              </a:lnSpc>
              <a:buFont typeface="Wingdings" panose="05000000000000000000" pitchFamily="2" charset="2"/>
              <a:buChar char="Ø"/>
            </a:pPr>
            <a:r>
              <a:rPr lang="en-US" sz="2400" dirty="0">
                <a:hlinkClick r:id="rId3"/>
              </a:rPr>
              <a:t>SF 392 </a:t>
            </a:r>
            <a:r>
              <a:rPr lang="en-US" sz="2400" dirty="0"/>
              <a:t>Recruitment and Retention Plan: allows management fund for R&amp;R plan if not used for Early Retirement plan, died in Senate Ways and Means</a:t>
            </a:r>
          </a:p>
          <a:p>
            <a:pPr>
              <a:lnSpc>
                <a:spcPct val="120000"/>
              </a:lnSpc>
              <a:buFont typeface="Wingdings" panose="05000000000000000000" pitchFamily="2" charset="2"/>
              <a:buChar char="Ø"/>
            </a:pPr>
            <a:r>
              <a:rPr lang="en-US" sz="2400" dirty="0"/>
              <a:t>Opportunity Equity or Student Mental Health – but for allowing transportation balances to Therapeutic Classroom grants in SF 2435. Unsure if new substance abuse and mental health state regions alignment will support student MH. No changes to state Medicaid plan to allow Medicaid claiming for low income students without IEPs.</a:t>
            </a:r>
          </a:p>
          <a:p>
            <a:pPr>
              <a:lnSpc>
                <a:spcPct val="120000"/>
              </a:lnSpc>
              <a:buFont typeface="Wingdings" panose="05000000000000000000" pitchFamily="2" charset="2"/>
              <a:buChar char="Ø"/>
            </a:pPr>
            <a:r>
              <a:rPr lang="en-US" sz="2400" dirty="0"/>
              <a:t>Public School Priority (no clean-up on ESAs – but expect new application deadline next year)</a:t>
            </a:r>
          </a:p>
          <a:p>
            <a:pPr>
              <a:lnSpc>
                <a:spcPct val="120000"/>
              </a:lnSpc>
              <a:buFont typeface="Wingdings" panose="05000000000000000000" pitchFamily="2" charset="2"/>
              <a:buChar char="Ø"/>
            </a:pPr>
            <a:r>
              <a:rPr lang="en-US" sz="2400" dirty="0"/>
              <a:t>Formula Equity (RPDD and SCPP) - no action</a:t>
            </a:r>
          </a:p>
          <a:p>
            <a:pPr>
              <a:lnSpc>
                <a:spcPct val="120000"/>
              </a:lnSpc>
              <a:buFont typeface="Wingdings" panose="05000000000000000000" pitchFamily="2" charset="2"/>
              <a:buChar char="Ø"/>
            </a:pPr>
            <a:r>
              <a:rPr lang="en-US" sz="2400" dirty="0"/>
              <a:t>Bond Issue Dates – no action</a:t>
            </a:r>
          </a:p>
          <a:p>
            <a:pPr>
              <a:buFont typeface="Wingdings" panose="05000000000000000000" pitchFamily="2" charset="2"/>
              <a:buChar char="Ø"/>
            </a:pPr>
            <a:endParaRPr lang="en-US" sz="2400" dirty="0"/>
          </a:p>
          <a:p>
            <a:endParaRPr lang="en-US" dirty="0"/>
          </a:p>
          <a:p>
            <a:endParaRPr lang="en-US" dirty="0"/>
          </a:p>
        </p:txBody>
      </p:sp>
    </p:spTree>
    <p:extLst>
      <p:ext uri="{BB962C8B-B14F-4D97-AF65-F5344CB8AC3E}">
        <p14:creationId xmlns:p14="http://schemas.microsoft.com/office/powerpoint/2010/main" val="21232418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6604"/>
            <a:ext cx="7985760" cy="1450757"/>
          </a:xfrm>
        </p:spPr>
        <p:txBody>
          <a:bodyPr>
            <a:normAutofit/>
          </a:bodyPr>
          <a:lstStyle/>
          <a:p>
            <a:r>
              <a:rPr lang="en-US" dirty="0"/>
              <a:t>Legislative Priorities Discussion: Tracking form in your packet</a:t>
            </a:r>
          </a:p>
        </p:txBody>
      </p:sp>
      <p:sp>
        <p:nvSpPr>
          <p:cNvPr id="3" name="Content Placeholder 2"/>
          <p:cNvSpPr>
            <a:spLocks noGrp="1"/>
          </p:cNvSpPr>
          <p:nvPr>
            <p:ph sz="half" idx="1"/>
          </p:nvPr>
        </p:nvSpPr>
        <p:spPr>
          <a:xfrm>
            <a:off x="822960" y="1845734"/>
            <a:ext cx="6568440" cy="4023360"/>
          </a:xfrm>
        </p:spPr>
        <p:txBody>
          <a:bodyPr>
            <a:normAutofit fontScale="92500" lnSpcReduction="10000"/>
          </a:bodyPr>
          <a:lstStyle/>
          <a:p>
            <a:r>
              <a:rPr lang="en-US" b="1" dirty="0"/>
              <a:t>On your agenda see the 2024 list or on the RSAI website</a:t>
            </a:r>
          </a:p>
          <a:p>
            <a:r>
              <a:rPr lang="en-US" dirty="0">
                <a:hlinkClick r:id="rId2"/>
              </a:rPr>
              <a:t>https://www.rsaia.org/2024-legislative-session.html</a:t>
            </a:r>
            <a:r>
              <a:rPr lang="en-US" dirty="0"/>
              <a:t> </a:t>
            </a:r>
          </a:p>
          <a:p>
            <a:pPr algn="ctr"/>
            <a:r>
              <a:rPr lang="en-US" dirty="0">
                <a:solidFill>
                  <a:schemeClr val="accent1">
                    <a:lumMod val="75000"/>
                  </a:schemeClr>
                </a:solidFill>
              </a:rPr>
              <a:t> </a:t>
            </a:r>
            <a:r>
              <a:rPr lang="en-US" i="1" dirty="0">
                <a:solidFill>
                  <a:schemeClr val="accent1">
                    <a:lumMod val="75000"/>
                  </a:schemeClr>
                </a:solidFill>
                <a:hlinkClick r:id="rId3">
                  <a:extLst>
                    <a:ext uri="{A12FA001-AC4F-418D-AE19-62706E023703}">
                      <ahyp:hlinkClr xmlns:ahyp="http://schemas.microsoft.com/office/drawing/2018/hyperlinkcolor" xmlns="" val="tx"/>
                    </a:ext>
                  </a:extLst>
                </a:hlinkClick>
              </a:rPr>
              <a:t>RSAI 2024 Legislative Priorities</a:t>
            </a:r>
            <a:endParaRPr lang="en-US" dirty="0">
              <a:solidFill>
                <a:schemeClr val="accent1">
                  <a:lumMod val="75000"/>
                </a:schemeClr>
              </a:solidFill>
            </a:endParaRPr>
          </a:p>
          <a:p>
            <a:endParaRPr lang="en-US" sz="2000" dirty="0"/>
          </a:p>
          <a:p>
            <a:pPr marL="384048" lvl="2" indent="0">
              <a:lnSpc>
                <a:spcPct val="100000"/>
              </a:lnSpc>
              <a:spcAft>
                <a:spcPts val="1200"/>
              </a:spcAft>
              <a:buNone/>
            </a:pPr>
            <a:r>
              <a:rPr lang="en-US" sz="2000" dirty="0"/>
              <a:t>1. Are there any that need to be removed?  </a:t>
            </a:r>
          </a:p>
          <a:p>
            <a:pPr marL="384048" lvl="2" indent="0">
              <a:lnSpc>
                <a:spcPct val="100000"/>
              </a:lnSpc>
              <a:spcAft>
                <a:spcPts val="1200"/>
              </a:spcAft>
              <a:buNone/>
            </a:pPr>
            <a:r>
              <a:rPr lang="en-US" sz="2000" dirty="0"/>
              <a:t>2. Any that need to be added? </a:t>
            </a:r>
          </a:p>
          <a:p>
            <a:pPr marL="384048" lvl="2" indent="0">
              <a:lnSpc>
                <a:spcPct val="100000"/>
              </a:lnSpc>
              <a:spcAft>
                <a:spcPts val="1200"/>
              </a:spcAft>
              <a:buNone/>
            </a:pPr>
            <a:r>
              <a:rPr lang="en-US" sz="2000" dirty="0"/>
              <a:t>3. Any significant (or suggested) wording changes on those already on the list? </a:t>
            </a:r>
            <a:endParaRPr lang="en-US" sz="1800" dirty="0"/>
          </a:p>
          <a:p>
            <a:r>
              <a:rPr lang="en-US" dirty="0"/>
              <a:t>Small group or whole group discussion. We can go through them one at a time or consider the whole list with one vote.  It’s completely up to the attendees to decide how to proceed. </a:t>
            </a:r>
          </a:p>
        </p:txBody>
      </p:sp>
    </p:spTree>
    <p:extLst>
      <p:ext uri="{BB962C8B-B14F-4D97-AF65-F5344CB8AC3E}">
        <p14:creationId xmlns:p14="http://schemas.microsoft.com/office/powerpoint/2010/main" val="26973505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RSAI 2025 Legislative Priorities</a:t>
            </a:r>
          </a:p>
        </p:txBody>
      </p:sp>
      <p:sp>
        <p:nvSpPr>
          <p:cNvPr id="3" name="Content Placeholder 2"/>
          <p:cNvSpPr>
            <a:spLocks noGrp="1"/>
          </p:cNvSpPr>
          <p:nvPr>
            <p:ph idx="1"/>
          </p:nvPr>
        </p:nvSpPr>
        <p:spPr>
          <a:xfrm>
            <a:off x="822959" y="2133600"/>
            <a:ext cx="7543801" cy="3735494"/>
          </a:xfrm>
        </p:spPr>
        <p:txBody>
          <a:bodyPr>
            <a:normAutofit/>
          </a:bodyPr>
          <a:lstStyle/>
          <a:p>
            <a:r>
              <a:rPr lang="en-US" dirty="0"/>
              <a:t>See the RSAI website meeting tab for more information such as RSAI Legislative Digest, Position Papers which will be updated after language is finalized during the process, Legislative Priorities, and this PPT and meeting minutes on the Regional Meeting tab.  More information about the Oct. 15 Annual Meeting Coming later this Summer!</a:t>
            </a:r>
          </a:p>
          <a:p>
            <a:pPr algn="ctr"/>
            <a:r>
              <a:rPr lang="en-US" dirty="0"/>
              <a:t> </a:t>
            </a:r>
            <a:r>
              <a:rPr lang="en-US" dirty="0">
                <a:hlinkClick r:id="rId2"/>
              </a:rPr>
              <a:t>http://www.rsaia.org/</a:t>
            </a:r>
            <a:r>
              <a:rPr lang="en-US" dirty="0"/>
              <a:t> </a:t>
            </a:r>
          </a:p>
          <a:p>
            <a:pPr algn="ctr"/>
            <a:endParaRPr lang="en-US" dirty="0"/>
          </a:p>
        </p:txBody>
      </p:sp>
    </p:spTree>
    <p:extLst>
      <p:ext uri="{BB962C8B-B14F-4D97-AF65-F5344CB8AC3E}">
        <p14:creationId xmlns:p14="http://schemas.microsoft.com/office/powerpoint/2010/main" val="17278445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THANK YOU FOR YOUR VOICE</a:t>
            </a:r>
            <a:br>
              <a:rPr lang="en-US" b="1" dirty="0"/>
            </a:br>
            <a:r>
              <a:rPr lang="en-US" b="1" dirty="0"/>
              <a:t>on behalf of rural students!</a:t>
            </a:r>
          </a:p>
        </p:txBody>
      </p:sp>
      <p:sp>
        <p:nvSpPr>
          <p:cNvPr id="3" name="Content Placeholder 2"/>
          <p:cNvSpPr>
            <a:spLocks noGrp="1"/>
          </p:cNvSpPr>
          <p:nvPr>
            <p:ph idx="1"/>
          </p:nvPr>
        </p:nvSpPr>
        <p:spPr>
          <a:xfrm>
            <a:off x="822959" y="1905000"/>
            <a:ext cx="7543801" cy="3964094"/>
          </a:xfrm>
        </p:spPr>
        <p:txBody>
          <a:bodyPr>
            <a:normAutofit fontScale="62500" lnSpcReduction="20000"/>
          </a:bodyPr>
          <a:lstStyle/>
          <a:p>
            <a:pPr algn="ctr"/>
            <a:r>
              <a:rPr lang="en-US" sz="2800" dirty="0"/>
              <a:t>Watch for RSAI Legislative Digest</a:t>
            </a:r>
          </a:p>
          <a:p>
            <a:pPr algn="ctr"/>
            <a:r>
              <a:rPr lang="en-US" sz="2800" dirty="0"/>
              <a:t>RSAI Priority Survey later this Summer</a:t>
            </a:r>
          </a:p>
          <a:p>
            <a:pPr algn="ctr"/>
            <a:r>
              <a:rPr lang="en-US" sz="2800" dirty="0"/>
              <a:t>SOS Info on Candidate Contact Information later this Summer</a:t>
            </a:r>
          </a:p>
          <a:p>
            <a:pPr algn="ctr"/>
            <a:r>
              <a:rPr lang="en-US" sz="2800" dirty="0"/>
              <a:t>Stay connected through the Interim </a:t>
            </a:r>
          </a:p>
          <a:p>
            <a:pPr algn="ctr"/>
            <a:r>
              <a:rPr lang="en-US" sz="2800" dirty="0"/>
              <a:t>Let us know what you need to beef up your advocacy efforts. </a:t>
            </a:r>
          </a:p>
          <a:p>
            <a:pPr algn="ctr"/>
            <a:r>
              <a:rPr lang="en-US" sz="2800" dirty="0"/>
              <a:t>See you at the Oct. 15 Annual Meeting!</a:t>
            </a:r>
          </a:p>
          <a:p>
            <a:endParaRPr lang="en-US" b="1" dirty="0"/>
          </a:p>
          <a:p>
            <a:r>
              <a:rPr lang="en-US" sz="2300" b="1" dirty="0"/>
              <a:t>Professional Advocate</a:t>
            </a:r>
          </a:p>
          <a:p>
            <a:pPr>
              <a:spcBef>
                <a:spcPts val="0"/>
              </a:spcBef>
            </a:pPr>
            <a:r>
              <a:rPr lang="en-US" sz="2300" dirty="0"/>
              <a:t>Margaret Buckton, </a:t>
            </a:r>
            <a:r>
              <a:rPr lang="en-US" sz="2300" dirty="0">
                <a:hlinkClick r:id="rId2"/>
              </a:rPr>
              <a:t>margaret@iowaschoolfinance.com</a:t>
            </a:r>
            <a:r>
              <a:rPr lang="en-US" sz="2300" dirty="0"/>
              <a:t>  </a:t>
            </a:r>
          </a:p>
          <a:p>
            <a:pPr>
              <a:spcBef>
                <a:spcPts val="0"/>
              </a:spcBef>
            </a:pPr>
            <a:r>
              <a:rPr lang="en-US" sz="2300" dirty="0"/>
              <a:t>1201 63rd Street, Des Moines, IA 50311 (515) 201-3755 cell</a:t>
            </a:r>
          </a:p>
          <a:p>
            <a:pPr>
              <a:spcBef>
                <a:spcPts val="0"/>
              </a:spcBef>
            </a:pPr>
            <a:endParaRPr lang="en-US" sz="2300" dirty="0"/>
          </a:p>
          <a:p>
            <a:pPr>
              <a:spcBef>
                <a:spcPts val="0"/>
              </a:spcBef>
            </a:pPr>
            <a:r>
              <a:rPr lang="en-US" sz="2300" b="1" dirty="0"/>
              <a:t>Grassroots Advocate</a:t>
            </a:r>
          </a:p>
          <a:p>
            <a:pPr>
              <a:spcBef>
                <a:spcPts val="0"/>
              </a:spcBef>
            </a:pPr>
            <a:r>
              <a:rPr lang="en-US" sz="2300" dirty="0"/>
              <a:t>Dave Daughton, </a:t>
            </a:r>
            <a:r>
              <a:rPr lang="en-US" sz="2300" dirty="0">
                <a:hlinkClick r:id="rId3"/>
              </a:rPr>
              <a:t>dave.daughton@rsaia.org</a:t>
            </a:r>
            <a:endParaRPr lang="en-US" sz="2300" dirty="0"/>
          </a:p>
          <a:p>
            <a:pPr>
              <a:spcBef>
                <a:spcPts val="0"/>
              </a:spcBef>
            </a:pPr>
            <a:r>
              <a:rPr lang="en-US" sz="2300" dirty="0"/>
              <a:t>(641) 344-5205</a:t>
            </a:r>
          </a:p>
          <a:p>
            <a:endParaRPr lang="en-US" dirty="0"/>
          </a:p>
        </p:txBody>
      </p:sp>
    </p:spTree>
    <p:extLst>
      <p:ext uri="{BB962C8B-B14F-4D97-AF65-F5344CB8AC3E}">
        <p14:creationId xmlns:p14="http://schemas.microsoft.com/office/powerpoint/2010/main" val="3353773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Introductions</a:t>
            </a:r>
          </a:p>
        </p:txBody>
      </p:sp>
      <p:sp>
        <p:nvSpPr>
          <p:cNvPr id="3" name="Content Placeholder 2"/>
          <p:cNvSpPr>
            <a:spLocks noGrp="1"/>
          </p:cNvSpPr>
          <p:nvPr>
            <p:ph idx="1"/>
          </p:nvPr>
        </p:nvSpPr>
        <p:spPr/>
        <p:txBody>
          <a:bodyPr/>
          <a:lstStyle/>
          <a:p>
            <a:r>
              <a:rPr lang="en-US" dirty="0"/>
              <a:t>Name		____________________________________</a:t>
            </a:r>
          </a:p>
          <a:p>
            <a:r>
              <a:rPr lang="en-US" dirty="0"/>
              <a:t>District Role	____________________________________</a:t>
            </a:r>
          </a:p>
          <a:p>
            <a:r>
              <a:rPr lang="en-US" dirty="0"/>
              <a:t>One Sentence:  What’s the best thing happening in your school district today? </a:t>
            </a:r>
          </a:p>
          <a:p>
            <a:r>
              <a:rPr lang="en-US" dirty="0"/>
              <a:t>________________________________________________________</a:t>
            </a:r>
          </a:p>
          <a:p>
            <a:r>
              <a:rPr lang="en-US" dirty="0"/>
              <a:t>________________________________________________________</a:t>
            </a:r>
          </a:p>
          <a:p>
            <a:r>
              <a:rPr lang="en-US" dirty="0"/>
              <a:t>________________________________________________________</a:t>
            </a:r>
          </a:p>
          <a:p>
            <a:pPr marL="384048" lvl="2" indent="0">
              <a:buNone/>
            </a:pPr>
            <a:endParaRPr lang="en-US" dirty="0"/>
          </a:p>
        </p:txBody>
      </p:sp>
    </p:spTree>
    <p:extLst>
      <p:ext uri="{BB962C8B-B14F-4D97-AF65-F5344CB8AC3E}">
        <p14:creationId xmlns:p14="http://schemas.microsoft.com/office/powerpoint/2010/main" val="2026391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RSAI</a:t>
            </a:r>
          </a:p>
        </p:txBody>
      </p:sp>
      <p:sp>
        <p:nvSpPr>
          <p:cNvPr id="3" name="Content Placeholder 2"/>
          <p:cNvSpPr>
            <a:spLocks noGrp="1"/>
          </p:cNvSpPr>
          <p:nvPr>
            <p:ph idx="1"/>
          </p:nvPr>
        </p:nvSpPr>
        <p:spPr/>
        <p:txBody>
          <a:bodyPr>
            <a:normAutofit/>
          </a:bodyPr>
          <a:lstStyle/>
          <a:p>
            <a:pPr marL="0" indent="0">
              <a:buNone/>
            </a:pPr>
            <a:r>
              <a:rPr lang="en-US" dirty="0"/>
              <a:t>The Rural School Advocates of Iowa began with a few rural school leaders getting together in 2013 to discuss many things: </a:t>
            </a:r>
          </a:p>
          <a:p>
            <a:pPr lvl="1"/>
            <a:r>
              <a:rPr lang="en-US" dirty="0"/>
              <a:t>Why were rural school voices not represented in statewide decision-making?</a:t>
            </a:r>
          </a:p>
          <a:p>
            <a:pPr lvl="1"/>
            <a:r>
              <a:rPr lang="en-US" dirty="0"/>
              <a:t>Why did funding formulas not recognize transportation and sparsity factors?</a:t>
            </a:r>
          </a:p>
          <a:p>
            <a:pPr lvl="1"/>
            <a:r>
              <a:rPr lang="en-US" dirty="0"/>
              <a:t>Why did state policy always seem to have a “one-size-fits-all” approach that left little flexibility to rural schools? </a:t>
            </a:r>
          </a:p>
          <a:p>
            <a:pPr lvl="1"/>
            <a:r>
              <a:rPr lang="en-US" dirty="0"/>
              <a:t>What could rural school leaders do to change this situation to benefit students in rural schools?</a:t>
            </a:r>
          </a:p>
          <a:p>
            <a:r>
              <a:rPr lang="en-US" dirty="0"/>
              <a:t>July 1, 2014 RSAI officially formed with 41 member districts</a:t>
            </a:r>
          </a:p>
        </p:txBody>
      </p:sp>
    </p:spTree>
    <p:extLst>
      <p:ext uri="{BB962C8B-B14F-4D97-AF65-F5344CB8AC3E}">
        <p14:creationId xmlns:p14="http://schemas.microsoft.com/office/powerpoint/2010/main" val="4015572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76200" y="0"/>
            <a:ext cx="9067800" cy="7022823"/>
          </a:xfrm>
          <a:prstGeom prst="rect">
            <a:avLst/>
          </a:prstGeom>
        </p:spPr>
      </p:pic>
      <p:sp>
        <p:nvSpPr>
          <p:cNvPr id="5" name="TextBox 4"/>
          <p:cNvSpPr txBox="1"/>
          <p:nvPr/>
        </p:nvSpPr>
        <p:spPr>
          <a:xfrm>
            <a:off x="7239000" y="152400"/>
            <a:ext cx="1447800" cy="369332"/>
          </a:xfrm>
          <a:prstGeom prst="rect">
            <a:avLst/>
          </a:prstGeom>
          <a:noFill/>
        </p:spPr>
        <p:txBody>
          <a:bodyPr wrap="square" rtlCol="0">
            <a:spAutoFit/>
          </a:bodyPr>
          <a:lstStyle/>
          <a:p>
            <a:r>
              <a:rPr lang="en-US" dirty="0"/>
              <a:t>July 1, 2014</a:t>
            </a:r>
          </a:p>
        </p:txBody>
      </p:sp>
    </p:spTree>
    <p:extLst>
      <p:ext uri="{BB962C8B-B14F-4D97-AF65-F5344CB8AC3E}">
        <p14:creationId xmlns:p14="http://schemas.microsoft.com/office/powerpoint/2010/main" val="3412193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0315A-DD37-4EB0-8403-B45DA3C8B36A}"/>
              </a:ext>
            </a:extLst>
          </p:cNvPr>
          <p:cNvSpPr>
            <a:spLocks noGrp="1"/>
          </p:cNvSpPr>
          <p:nvPr>
            <p:ph type="title"/>
          </p:nvPr>
        </p:nvSpPr>
        <p:spPr/>
        <p:txBody>
          <a:bodyPr/>
          <a:lstStyle/>
          <a:p>
            <a:endParaRPr lang="en-US" dirty="0"/>
          </a:p>
        </p:txBody>
      </p:sp>
      <p:pic>
        <p:nvPicPr>
          <p:cNvPr id="3" name="Content Placeholder 2">
            <a:extLst>
              <a:ext uri="{FF2B5EF4-FFF2-40B4-BE49-F238E27FC236}">
                <a16:creationId xmlns:a16="http://schemas.microsoft.com/office/drawing/2014/main" id="{ACC9087B-C5DF-44F8-A82A-BDDB14416B8B}"/>
              </a:ext>
            </a:extLst>
          </p:cNvPr>
          <p:cNvPicPr>
            <a:picLocks noGrp="1" noChangeAspect="1"/>
          </p:cNvPicPr>
          <p:nvPr>
            <p:ph idx="1"/>
          </p:nvPr>
        </p:nvPicPr>
        <p:blipFill>
          <a:blip r:embed="rId2"/>
          <a:stretch>
            <a:fillRect/>
          </a:stretch>
        </p:blipFill>
        <p:spPr>
          <a:xfrm rot="5400000">
            <a:off x="1342614" y="-924827"/>
            <a:ext cx="6291133" cy="8214360"/>
          </a:xfrm>
          <a:prstGeom prst="rect">
            <a:avLst/>
          </a:prstGeom>
        </p:spPr>
      </p:pic>
      <p:sp>
        <p:nvSpPr>
          <p:cNvPr id="4" name="TextBox 3">
            <a:extLst>
              <a:ext uri="{FF2B5EF4-FFF2-40B4-BE49-F238E27FC236}">
                <a16:creationId xmlns:a16="http://schemas.microsoft.com/office/drawing/2014/main" id="{66DA2CBB-E001-4941-9D89-5B6F427D352B}"/>
              </a:ext>
            </a:extLst>
          </p:cNvPr>
          <p:cNvSpPr txBox="1"/>
          <p:nvPr/>
        </p:nvSpPr>
        <p:spPr>
          <a:xfrm>
            <a:off x="2057400" y="5681589"/>
            <a:ext cx="5029200" cy="646331"/>
          </a:xfrm>
          <a:prstGeom prst="rect">
            <a:avLst/>
          </a:prstGeom>
          <a:noFill/>
        </p:spPr>
        <p:txBody>
          <a:bodyPr wrap="square" rtlCol="0">
            <a:spAutoFit/>
          </a:bodyPr>
          <a:lstStyle/>
          <a:p>
            <a:r>
              <a:rPr lang="en-US" dirty="0"/>
              <a:t>SE Region includes Mississippi Bend, Grant Wood, Central Rivers, Heartland and Great Prairie AEAs</a:t>
            </a:r>
          </a:p>
        </p:txBody>
      </p:sp>
    </p:spTree>
    <p:extLst>
      <p:ext uri="{BB962C8B-B14F-4D97-AF65-F5344CB8AC3E}">
        <p14:creationId xmlns:p14="http://schemas.microsoft.com/office/powerpoint/2010/main" val="2706306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8D3E2-9703-497E-A528-1DD530E5340D}"/>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0994FF26-EBE7-42E1-9953-9127F923E85D}"/>
              </a:ext>
            </a:extLst>
          </p:cNvPr>
          <p:cNvPicPr>
            <a:picLocks noGrp="1" noChangeAspect="1"/>
          </p:cNvPicPr>
          <p:nvPr>
            <p:ph idx="1"/>
          </p:nvPr>
        </p:nvPicPr>
        <p:blipFill>
          <a:blip r:embed="rId2"/>
          <a:stretch>
            <a:fillRect/>
          </a:stretch>
        </p:blipFill>
        <p:spPr>
          <a:xfrm>
            <a:off x="685800" y="152400"/>
            <a:ext cx="7315200" cy="5959737"/>
          </a:xfrm>
          <a:prstGeom prst="rect">
            <a:avLst/>
          </a:prstGeom>
        </p:spPr>
      </p:pic>
    </p:spTree>
    <p:extLst>
      <p:ext uri="{BB962C8B-B14F-4D97-AF65-F5344CB8AC3E}">
        <p14:creationId xmlns:p14="http://schemas.microsoft.com/office/powerpoint/2010/main" val="1905514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856396"/>
          </a:xfrm>
        </p:spPr>
        <p:txBody>
          <a:bodyPr/>
          <a:lstStyle/>
          <a:p>
            <a:r>
              <a:rPr lang="en-US" dirty="0"/>
              <a:t>RSAI Relationships</a:t>
            </a:r>
          </a:p>
        </p:txBody>
      </p:sp>
      <p:pic>
        <p:nvPicPr>
          <p:cNvPr id="4" name="Picture 3"/>
          <p:cNvPicPr>
            <a:picLocks noChangeAspect="1"/>
          </p:cNvPicPr>
          <p:nvPr/>
        </p:nvPicPr>
        <p:blipFill>
          <a:blip r:embed="rId2"/>
          <a:stretch>
            <a:fillRect/>
          </a:stretch>
        </p:blipFill>
        <p:spPr>
          <a:xfrm>
            <a:off x="7225533" y="2209800"/>
            <a:ext cx="1619390" cy="807790"/>
          </a:xfrm>
          <a:prstGeom prst="rect">
            <a:avLst/>
          </a:prstGeom>
        </p:spPr>
      </p:pic>
      <p:sp>
        <p:nvSpPr>
          <p:cNvPr id="3" name="Content Placeholder 2"/>
          <p:cNvSpPr>
            <a:spLocks noGrp="1"/>
          </p:cNvSpPr>
          <p:nvPr>
            <p:ph idx="1"/>
          </p:nvPr>
        </p:nvSpPr>
        <p:spPr>
          <a:xfrm>
            <a:off x="381000" y="1333687"/>
            <a:ext cx="7086600" cy="4525963"/>
          </a:xfrm>
          <a:solidFill>
            <a:schemeClr val="bg1"/>
          </a:solidFill>
        </p:spPr>
        <p:txBody>
          <a:bodyPr>
            <a:noAutofit/>
          </a:bodyPr>
          <a:lstStyle/>
          <a:p>
            <a:r>
              <a:rPr lang="en-US" sz="2800" dirty="0"/>
              <a:t>RSAI is recognized as the Iowa affiliate of the </a:t>
            </a:r>
            <a:r>
              <a:rPr lang="en-US" sz="2800" b="1" dirty="0"/>
              <a:t>National Rural Education Association </a:t>
            </a:r>
            <a:r>
              <a:rPr lang="en-US" sz="2800" dirty="0"/>
              <a:t>(NREA) connecting members to rural school leaders nationwide, an annual conference focused on the needs and successes of rural schools</a:t>
            </a:r>
          </a:p>
          <a:p>
            <a:r>
              <a:rPr lang="en-US" sz="2800" dirty="0"/>
              <a:t>Lends Iowa’s voice to a collective effort in our nation’s Capitol through membership in                    the </a:t>
            </a:r>
            <a:r>
              <a:rPr lang="en-US" sz="2800" b="1" dirty="0"/>
              <a:t>Rural Schools Collaborative</a:t>
            </a:r>
            <a:r>
              <a:rPr lang="en-US" sz="2800" dirty="0"/>
              <a:t>. </a:t>
            </a:r>
          </a:p>
          <a:p>
            <a:r>
              <a:rPr lang="en-US" sz="2800" dirty="0"/>
              <a:t>Member of </a:t>
            </a:r>
            <a:r>
              <a:rPr lang="en-US" sz="2800" b="1" dirty="0"/>
              <a:t>Iowa Rural Development Council   </a:t>
            </a:r>
            <a:r>
              <a:rPr lang="en-US" sz="2800" dirty="0"/>
              <a:t>to network and collaborative w/rural leaders across all areas of economic development. </a:t>
            </a:r>
          </a:p>
        </p:txBody>
      </p:sp>
      <p:pic>
        <p:nvPicPr>
          <p:cNvPr id="6" name="Picture 5"/>
          <p:cNvPicPr>
            <a:picLocks noChangeAspect="1"/>
          </p:cNvPicPr>
          <p:nvPr/>
        </p:nvPicPr>
        <p:blipFill>
          <a:blip r:embed="rId3"/>
          <a:stretch>
            <a:fillRect/>
          </a:stretch>
        </p:blipFill>
        <p:spPr>
          <a:xfrm>
            <a:off x="6477000" y="3775843"/>
            <a:ext cx="2371864" cy="743839"/>
          </a:xfrm>
          <a:prstGeom prst="rect">
            <a:avLst/>
          </a:prstGeom>
        </p:spPr>
      </p:pic>
      <p:cxnSp>
        <p:nvCxnSpPr>
          <p:cNvPr id="8" name="Straight Connector 7">
            <a:extLst>
              <a:ext uri="{FF2B5EF4-FFF2-40B4-BE49-F238E27FC236}">
                <a16:creationId xmlns:a16="http://schemas.microsoft.com/office/drawing/2014/main" id="{5C58FBC0-A890-4DCC-8021-991A863900BA}"/>
              </a:ext>
            </a:extLst>
          </p:cNvPr>
          <p:cNvCxnSpPr/>
          <p:nvPr/>
        </p:nvCxnSpPr>
        <p:spPr>
          <a:xfrm>
            <a:off x="7543800" y="3581400"/>
            <a:ext cx="106680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48FB1377-5C9C-4266-803A-88758F224C18}"/>
              </a:ext>
            </a:extLst>
          </p:cNvPr>
          <p:cNvCxnSpPr/>
          <p:nvPr/>
        </p:nvCxnSpPr>
        <p:spPr>
          <a:xfrm>
            <a:off x="7467600" y="5029200"/>
            <a:ext cx="1066800" cy="0"/>
          </a:xfrm>
          <a:prstGeom prst="line">
            <a:avLst/>
          </a:prstGeom>
        </p:spPr>
        <p:style>
          <a:lnRef idx="1">
            <a:schemeClr val="dk1"/>
          </a:lnRef>
          <a:fillRef idx="0">
            <a:schemeClr val="dk1"/>
          </a:fillRef>
          <a:effectRef idx="0">
            <a:schemeClr val="dk1"/>
          </a:effectRef>
          <a:fontRef idx="minor">
            <a:schemeClr val="tx1"/>
          </a:fontRef>
        </p:style>
      </p:cxnSp>
      <p:pic>
        <p:nvPicPr>
          <p:cNvPr id="5" name="Picture 4"/>
          <p:cNvPicPr>
            <a:picLocks noChangeAspect="1"/>
          </p:cNvPicPr>
          <p:nvPr/>
        </p:nvPicPr>
        <p:blipFill>
          <a:blip r:embed="rId4"/>
          <a:stretch>
            <a:fillRect/>
          </a:stretch>
        </p:blipFill>
        <p:spPr>
          <a:xfrm>
            <a:off x="6934200" y="5283303"/>
            <a:ext cx="2042102" cy="809799"/>
          </a:xfrm>
          <a:prstGeom prst="rect">
            <a:avLst/>
          </a:prstGeom>
        </p:spPr>
      </p:pic>
      <p:cxnSp>
        <p:nvCxnSpPr>
          <p:cNvPr id="10" name="Straight Connector 9">
            <a:extLst>
              <a:ext uri="{FF2B5EF4-FFF2-40B4-BE49-F238E27FC236}">
                <a16:creationId xmlns:a16="http://schemas.microsoft.com/office/drawing/2014/main" id="{FF6B8058-84B4-4506-9F53-2012A9995879}"/>
              </a:ext>
            </a:extLst>
          </p:cNvPr>
          <p:cNvCxnSpPr/>
          <p:nvPr/>
        </p:nvCxnSpPr>
        <p:spPr>
          <a:xfrm>
            <a:off x="7467600" y="1752600"/>
            <a:ext cx="10668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118044"/>
      </p:ext>
    </p:extLst>
  </p:cSld>
  <p:clrMapOvr>
    <a:masterClrMapping/>
  </p:clrMapOvr>
</p:sld>
</file>

<file path=ppt/theme/theme1.xml><?xml version="1.0" encoding="utf-8"?>
<a:theme xmlns:a="http://schemas.openxmlformats.org/drawingml/2006/main" name="Retrospec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32991</TotalTime>
  <Words>2354</Words>
  <Application>Microsoft Office PowerPoint</Application>
  <PresentationFormat>On-screen Show (4:3)</PresentationFormat>
  <Paragraphs>198</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Calibri Light</vt:lpstr>
      <vt:lpstr>Wingdings</vt:lpstr>
      <vt:lpstr>Retrospect</vt:lpstr>
      <vt:lpstr>RSAI Region Meeting  SE Region May 1, 2024</vt:lpstr>
      <vt:lpstr>RSAI Team Dan Maeder, SE Region Representative Dan Peterson, At-Large Rep Term Expires: to be elected at Annual Meeting in October  Jen Albers, Administrator Larry Sigel, ISFIS Partner Margaret Buckton, Professional Advocate Dave Daughton, Legislative Advocate</vt:lpstr>
      <vt:lpstr>PowerPoint Presentation</vt:lpstr>
      <vt:lpstr>Introductions</vt:lpstr>
      <vt:lpstr>History of RSAI</vt:lpstr>
      <vt:lpstr>PowerPoint Presentation</vt:lpstr>
      <vt:lpstr>PowerPoint Presentation</vt:lpstr>
      <vt:lpstr>PowerPoint Presentation</vt:lpstr>
      <vt:lpstr>RSAI Relationships</vt:lpstr>
      <vt:lpstr>Member Benefits</vt:lpstr>
      <vt:lpstr>PowerPoint Presentation</vt:lpstr>
      <vt:lpstr>PowerPoint Presentation</vt:lpstr>
      <vt:lpstr>PowerPoint Presentation</vt:lpstr>
      <vt:lpstr>PowerPoint Presentation</vt:lpstr>
      <vt:lpstr>PowerPoint Presentation</vt:lpstr>
      <vt:lpstr>Summary of 2024 Legislative Session (so far) RSAI Priority Action</vt:lpstr>
      <vt:lpstr>Legislative Session 2024</vt:lpstr>
      <vt:lpstr>Local School Board Authority</vt:lpstr>
      <vt:lpstr>Board Authority/Local Control</vt:lpstr>
      <vt:lpstr>Board Authority/Local Control</vt:lpstr>
      <vt:lpstr>PowerPoint Presentation</vt:lpstr>
      <vt:lpstr>Funding </vt:lpstr>
      <vt:lpstr>FN for HF 2612 shows AEA total funding up $24 million, but that was before the standings appropriation reduction ($25M reduction). Compare to cut of $29.6 in FY 2024, Total AEA reduction is now $32.5. (Remember PD shift to DE of $2.2 PD) </vt:lpstr>
      <vt:lpstr>SF 2442 Income Tax Reduction</vt:lpstr>
      <vt:lpstr>PowerPoint Presentation</vt:lpstr>
      <vt:lpstr>SF 2442 Tax Cuts  Certified Budget Changes: </vt:lpstr>
      <vt:lpstr>Staff Shortage/Flexibility</vt:lpstr>
      <vt:lpstr>SF 2435 Education Appropriations Division VIII: Open Enrollment Deadline</vt:lpstr>
      <vt:lpstr>SF 2435 Education Appropriations Division XIV Open Enrollment State Aid</vt:lpstr>
      <vt:lpstr>SF 2368 Charter Schools $ Follows Students </vt:lpstr>
      <vt:lpstr>RSAI 2024 Priorities without Significant Action</vt:lpstr>
      <vt:lpstr>Legislative Priorities Discussion: Tracking form in your packet</vt:lpstr>
      <vt:lpstr>RSAI 2025 Legislative Priorities</vt:lpstr>
      <vt:lpstr>THANK YOU FOR YOUR VOICE on behalf of rural students!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Webinar Title</dc:title>
  <dc:creator>Susie</dc:creator>
  <cp:lastModifiedBy>JA</cp:lastModifiedBy>
  <cp:revision>2207</cp:revision>
  <cp:lastPrinted>2024-04-03T01:07:28Z</cp:lastPrinted>
  <dcterms:created xsi:type="dcterms:W3CDTF">2014-07-14T21:17:36Z</dcterms:created>
  <dcterms:modified xsi:type="dcterms:W3CDTF">2024-04-30T14:30:54Z</dcterms:modified>
</cp:coreProperties>
</file>