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9"/>
  </p:notesMasterIdLst>
  <p:handoutMasterIdLst>
    <p:handoutMasterId r:id="rId190"/>
  </p:handoutMasterIdLst>
  <p:sldIdLst>
    <p:sldId id="1077" r:id="rId2"/>
    <p:sldId id="499" r:id="rId3"/>
    <p:sldId id="1068" r:id="rId4"/>
    <p:sldId id="498" r:id="rId5"/>
    <p:sldId id="389" r:id="rId6"/>
    <p:sldId id="803" r:id="rId7"/>
    <p:sldId id="802" r:id="rId8"/>
    <p:sldId id="1051" r:id="rId9"/>
    <p:sldId id="1202" r:id="rId10"/>
    <p:sldId id="277" r:id="rId11"/>
    <p:sldId id="287" r:id="rId12"/>
    <p:sldId id="493" r:id="rId13"/>
    <p:sldId id="559" r:id="rId14"/>
    <p:sldId id="279" r:id="rId15"/>
    <p:sldId id="952" r:id="rId16"/>
    <p:sldId id="953" r:id="rId17"/>
    <p:sldId id="954" r:id="rId18"/>
    <p:sldId id="955" r:id="rId19"/>
    <p:sldId id="956" r:id="rId20"/>
    <p:sldId id="957" r:id="rId21"/>
    <p:sldId id="958" r:id="rId22"/>
    <p:sldId id="959" r:id="rId23"/>
    <p:sldId id="960" r:id="rId24"/>
    <p:sldId id="961" r:id="rId25"/>
    <p:sldId id="962" r:id="rId26"/>
    <p:sldId id="963" r:id="rId27"/>
    <p:sldId id="964" r:id="rId28"/>
    <p:sldId id="965" r:id="rId29"/>
    <p:sldId id="966" r:id="rId30"/>
    <p:sldId id="967" r:id="rId31"/>
    <p:sldId id="968" r:id="rId32"/>
    <p:sldId id="969" r:id="rId33"/>
    <p:sldId id="970" r:id="rId34"/>
    <p:sldId id="971" r:id="rId35"/>
    <p:sldId id="972" r:id="rId36"/>
    <p:sldId id="973" r:id="rId37"/>
    <p:sldId id="974" r:id="rId38"/>
    <p:sldId id="975" r:id="rId39"/>
    <p:sldId id="976" r:id="rId40"/>
    <p:sldId id="977" r:id="rId41"/>
    <p:sldId id="978" r:id="rId42"/>
    <p:sldId id="979" r:id="rId43"/>
    <p:sldId id="980" r:id="rId44"/>
    <p:sldId id="981" r:id="rId45"/>
    <p:sldId id="982" r:id="rId46"/>
    <p:sldId id="983" r:id="rId47"/>
    <p:sldId id="984" r:id="rId48"/>
    <p:sldId id="985" r:id="rId49"/>
    <p:sldId id="986" r:id="rId50"/>
    <p:sldId id="987" r:id="rId51"/>
    <p:sldId id="988" r:id="rId52"/>
    <p:sldId id="989" r:id="rId53"/>
    <p:sldId id="990" r:id="rId54"/>
    <p:sldId id="991" r:id="rId55"/>
    <p:sldId id="992" r:id="rId56"/>
    <p:sldId id="993" r:id="rId57"/>
    <p:sldId id="994" r:id="rId58"/>
    <p:sldId id="995" r:id="rId59"/>
    <p:sldId id="996" r:id="rId60"/>
    <p:sldId id="997" r:id="rId61"/>
    <p:sldId id="998" r:id="rId62"/>
    <p:sldId id="999" r:id="rId63"/>
    <p:sldId id="1000" r:id="rId64"/>
    <p:sldId id="1001" r:id="rId65"/>
    <p:sldId id="1002" r:id="rId66"/>
    <p:sldId id="1003" r:id="rId67"/>
    <p:sldId id="1004" r:id="rId68"/>
    <p:sldId id="1005" r:id="rId69"/>
    <p:sldId id="1006" r:id="rId70"/>
    <p:sldId id="1007" r:id="rId71"/>
    <p:sldId id="1008" r:id="rId72"/>
    <p:sldId id="1009" r:id="rId73"/>
    <p:sldId id="1010" r:id="rId74"/>
    <p:sldId id="1011" r:id="rId75"/>
    <p:sldId id="1012" r:id="rId76"/>
    <p:sldId id="1013" r:id="rId77"/>
    <p:sldId id="1014" r:id="rId78"/>
    <p:sldId id="1015" r:id="rId79"/>
    <p:sldId id="1016" r:id="rId80"/>
    <p:sldId id="1017" r:id="rId81"/>
    <p:sldId id="1018" r:id="rId82"/>
    <p:sldId id="1019" r:id="rId83"/>
    <p:sldId id="1203" r:id="rId84"/>
    <p:sldId id="1021" r:id="rId85"/>
    <p:sldId id="1022" r:id="rId86"/>
    <p:sldId id="1023" r:id="rId87"/>
    <p:sldId id="1024" r:id="rId88"/>
    <p:sldId id="1026" r:id="rId89"/>
    <p:sldId id="1027" r:id="rId90"/>
    <p:sldId id="1041" r:id="rId91"/>
    <p:sldId id="1042" r:id="rId92"/>
    <p:sldId id="1044" r:id="rId93"/>
    <p:sldId id="1045" r:id="rId94"/>
    <p:sldId id="1046" r:id="rId95"/>
    <p:sldId id="1047" r:id="rId96"/>
    <p:sldId id="1048" r:id="rId97"/>
    <p:sldId id="1049" r:id="rId98"/>
    <p:sldId id="1052" r:id="rId99"/>
    <p:sldId id="1053" r:id="rId100"/>
    <p:sldId id="1054" r:id="rId101"/>
    <p:sldId id="1055" r:id="rId102"/>
    <p:sldId id="1056" r:id="rId103"/>
    <p:sldId id="1060" r:id="rId104"/>
    <p:sldId id="1061" r:id="rId105"/>
    <p:sldId id="1062" r:id="rId106"/>
    <p:sldId id="1063" r:id="rId107"/>
    <p:sldId id="1064" r:id="rId108"/>
    <p:sldId id="1065" r:id="rId109"/>
    <p:sldId id="1066" r:id="rId110"/>
    <p:sldId id="1070" r:id="rId111"/>
    <p:sldId id="1071" r:id="rId112"/>
    <p:sldId id="1072" r:id="rId113"/>
    <p:sldId id="1073" r:id="rId114"/>
    <p:sldId id="1075" r:id="rId115"/>
    <p:sldId id="1074" r:id="rId116"/>
    <p:sldId id="1078" r:id="rId117"/>
    <p:sldId id="1079" r:id="rId118"/>
    <p:sldId id="1080" r:id="rId119"/>
    <p:sldId id="1081" r:id="rId120"/>
    <p:sldId id="1082" r:id="rId121"/>
    <p:sldId id="1083" r:id="rId122"/>
    <p:sldId id="1084" r:id="rId123"/>
    <p:sldId id="1086" r:id="rId124"/>
    <p:sldId id="1087" r:id="rId125"/>
    <p:sldId id="1088" r:id="rId126"/>
    <p:sldId id="1089" r:id="rId127"/>
    <p:sldId id="1090" r:id="rId128"/>
    <p:sldId id="1091" r:id="rId129"/>
    <p:sldId id="1092" r:id="rId130"/>
    <p:sldId id="1193" r:id="rId131"/>
    <p:sldId id="1194" r:id="rId132"/>
    <p:sldId id="1195" r:id="rId133"/>
    <p:sldId id="1196" r:id="rId134"/>
    <p:sldId id="1204" r:id="rId135"/>
    <p:sldId id="1205" r:id="rId136"/>
    <p:sldId id="1206" r:id="rId137"/>
    <p:sldId id="1207" r:id="rId138"/>
    <p:sldId id="1208" r:id="rId139"/>
    <p:sldId id="1209" r:id="rId140"/>
    <p:sldId id="1210" r:id="rId141"/>
    <p:sldId id="1211" r:id="rId142"/>
    <p:sldId id="1212" r:id="rId143"/>
    <p:sldId id="1213" r:id="rId144"/>
    <p:sldId id="1214" r:id="rId145"/>
    <p:sldId id="1215" r:id="rId146"/>
    <p:sldId id="1216" r:id="rId147"/>
    <p:sldId id="1217" r:id="rId148"/>
    <p:sldId id="1218" r:id="rId149"/>
    <p:sldId id="1219" r:id="rId150"/>
    <p:sldId id="1050" r:id="rId151"/>
    <p:sldId id="806" r:id="rId152"/>
    <p:sldId id="1199" r:id="rId153"/>
    <p:sldId id="1226" r:id="rId154"/>
    <p:sldId id="1200" r:id="rId155"/>
    <p:sldId id="1170" r:id="rId156"/>
    <p:sldId id="1171" r:id="rId157"/>
    <p:sldId id="1172" r:id="rId158"/>
    <p:sldId id="1173" r:id="rId159"/>
    <p:sldId id="1174" r:id="rId160"/>
    <p:sldId id="1180" r:id="rId161"/>
    <p:sldId id="1181" r:id="rId162"/>
    <p:sldId id="1182" r:id="rId163"/>
    <p:sldId id="1175" r:id="rId164"/>
    <p:sldId id="1179" r:id="rId165"/>
    <p:sldId id="1220" r:id="rId166"/>
    <p:sldId id="1221" r:id="rId167"/>
    <p:sldId id="1222" r:id="rId168"/>
    <p:sldId id="1201" r:id="rId169"/>
    <p:sldId id="1223" r:id="rId170"/>
    <p:sldId id="1224" r:id="rId171"/>
    <p:sldId id="1185" r:id="rId172"/>
    <p:sldId id="1186" r:id="rId173"/>
    <p:sldId id="1187" r:id="rId174"/>
    <p:sldId id="1188" r:id="rId175"/>
    <p:sldId id="1189" r:id="rId176"/>
    <p:sldId id="1190" r:id="rId177"/>
    <p:sldId id="1191" r:id="rId178"/>
    <p:sldId id="1198" r:id="rId179"/>
    <p:sldId id="1228" r:id="rId180"/>
    <p:sldId id="1233" r:id="rId181"/>
    <p:sldId id="1234" r:id="rId182"/>
    <p:sldId id="1235" r:id="rId183"/>
    <p:sldId id="1236" r:id="rId184"/>
    <p:sldId id="1238" r:id="rId185"/>
    <p:sldId id="1239" r:id="rId186"/>
    <p:sldId id="1240" r:id="rId187"/>
    <p:sldId id="1197" r:id="rId18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9999"/>
    <a:srgbClr val="CCCCFF"/>
    <a:srgbClr val="CC99FF"/>
    <a:srgbClr val="FF7C80"/>
    <a:srgbClr val="8000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9" autoAdjust="0"/>
    <p:restoredTop sz="94660"/>
  </p:normalViewPr>
  <p:slideViewPr>
    <p:cSldViewPr>
      <p:cViewPr varScale="1">
        <p:scale>
          <a:sx n="64" d="100"/>
          <a:sy n="64" d="100"/>
        </p:scale>
        <p:origin x="-11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888"/>
    </p:cViewPr>
  </p:sorterViewPr>
  <p:notesViewPr>
    <p:cSldViewPr>
      <p:cViewPr varScale="1">
        <p:scale>
          <a:sx n="46" d="100"/>
          <a:sy n="46" d="100"/>
        </p:scale>
        <p:origin x="-2712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79.xml"/><Relationship Id="rId18" Type="http://schemas.openxmlformats.org/officeDocument/2006/relationships/slide" Target="slides/slide136.xml"/><Relationship Id="rId3" Type="http://schemas.openxmlformats.org/officeDocument/2006/relationships/slide" Target="slides/slide7.xml"/><Relationship Id="rId21" Type="http://schemas.openxmlformats.org/officeDocument/2006/relationships/slide" Target="slides/slide159.xml"/><Relationship Id="rId7" Type="http://schemas.openxmlformats.org/officeDocument/2006/relationships/slide" Target="slides/slide26.xml"/><Relationship Id="rId12" Type="http://schemas.openxmlformats.org/officeDocument/2006/relationships/slide" Target="slides/slide67.xml"/><Relationship Id="rId17" Type="http://schemas.openxmlformats.org/officeDocument/2006/relationships/slide" Target="slides/slide105.xml"/><Relationship Id="rId2" Type="http://schemas.openxmlformats.org/officeDocument/2006/relationships/slide" Target="slides/slide6.xml"/><Relationship Id="rId16" Type="http://schemas.openxmlformats.org/officeDocument/2006/relationships/slide" Target="slides/slide104.xml"/><Relationship Id="rId20" Type="http://schemas.openxmlformats.org/officeDocument/2006/relationships/slide" Target="slides/slide158.xml"/><Relationship Id="rId1" Type="http://schemas.openxmlformats.org/officeDocument/2006/relationships/slide" Target="slides/slide5.xml"/><Relationship Id="rId6" Type="http://schemas.openxmlformats.org/officeDocument/2006/relationships/slide" Target="slides/slide23.xml"/><Relationship Id="rId11" Type="http://schemas.openxmlformats.org/officeDocument/2006/relationships/slide" Target="slides/slide64.xml"/><Relationship Id="rId5" Type="http://schemas.openxmlformats.org/officeDocument/2006/relationships/slide" Target="slides/slide22.xml"/><Relationship Id="rId15" Type="http://schemas.openxmlformats.org/officeDocument/2006/relationships/slide" Target="slides/slide103.xml"/><Relationship Id="rId23" Type="http://schemas.openxmlformats.org/officeDocument/2006/relationships/slide" Target="slides/slide164.xml"/><Relationship Id="rId10" Type="http://schemas.openxmlformats.org/officeDocument/2006/relationships/slide" Target="slides/slide63.xml"/><Relationship Id="rId19" Type="http://schemas.openxmlformats.org/officeDocument/2006/relationships/slide" Target="slides/slide150.xml"/><Relationship Id="rId4" Type="http://schemas.openxmlformats.org/officeDocument/2006/relationships/slide" Target="slides/slide14.xml"/><Relationship Id="rId9" Type="http://schemas.openxmlformats.org/officeDocument/2006/relationships/slide" Target="slides/slide47.xml"/><Relationship Id="rId14" Type="http://schemas.openxmlformats.org/officeDocument/2006/relationships/slide" Target="slides/slide89.xml"/><Relationship Id="rId22" Type="http://schemas.openxmlformats.org/officeDocument/2006/relationships/slide" Target="slides/slide1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4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95400" y="381000"/>
            <a:ext cx="3048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400" i="1" smtClean="0"/>
            </a:lvl1pPr>
          </a:lstStyle>
          <a:p>
            <a:pPr>
              <a:defRPr/>
            </a:pPr>
            <a:r>
              <a:rPr lang="en-US" dirty="0"/>
              <a:t>CSMFO Weekend Training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381000"/>
            <a:ext cx="2601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400" i="1" smtClean="0"/>
            </a:lvl1pPr>
          </a:lstStyle>
          <a:p>
            <a:pPr>
              <a:defRPr/>
            </a:pPr>
            <a:r>
              <a:rPr lang="en-US" smtClean="0"/>
              <a:t>November 22, 2014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8839200"/>
            <a:ext cx="2601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400" smtClean="0"/>
            </a:lvl1pPr>
          </a:lstStyle>
          <a:p>
            <a:pPr>
              <a:defRPr/>
            </a:pPr>
            <a:fld id="{7A90C64C-1F61-433B-8DFE-FAF0AEB35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95589" name="Object 6"/>
          <p:cNvGraphicFramePr>
            <a:graphicFrameLocks noChangeAspect="1"/>
          </p:cNvGraphicFramePr>
          <p:nvPr/>
        </p:nvGraphicFramePr>
        <p:xfrm>
          <a:off x="609600" y="317500"/>
          <a:ext cx="6096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Photo Editor Photo" r:id="rId3" imgW="5219048" imgH="4352381" progId="MSPhotoEd.3">
                  <p:embed/>
                </p:oleObj>
              </mc:Choice>
              <mc:Fallback>
                <p:oleObj name="Photo Editor Photo" r:id="rId3" imgW="5219048" imgH="435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7500"/>
                        <a:ext cx="6096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0" name="Text Box 8"/>
          <p:cNvSpPr txBox="1">
            <a:spLocks noChangeArrowheads="1"/>
          </p:cNvSpPr>
          <p:nvPr/>
        </p:nvSpPr>
        <p:spPr bwMode="auto">
          <a:xfrm>
            <a:off x="609600" y="8991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83920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dirty="0"/>
              <a:t>Long-Term Financial Planning </a:t>
            </a:r>
          </a:p>
        </p:txBody>
      </p:sp>
    </p:spTree>
    <p:extLst>
      <p:ext uri="{BB962C8B-B14F-4D97-AF65-F5344CB8AC3E}">
        <p14:creationId xmlns:p14="http://schemas.microsoft.com/office/powerpoint/2010/main" val="1383956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dirty="0"/>
              <a:t>CSMFO Weekend Training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November 22, 2014</a:t>
            </a:r>
            <a:endParaRPr lang="en-US" dirty="0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2313"/>
            <a:ext cx="4794250" cy="3595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dirty="0"/>
              <a:t>Long-Term Financial Planning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4" tIns="47217" rIns="94434" bIns="47217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501FCD05-DE43-4152-B4B5-037FD3117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124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3BE1CE-EF1E-4859-86BE-159515E9F7EC}" type="slidenum">
              <a:rPr lang="en-US" altLang="en-US" sz="1300">
                <a:latin typeface="Tahoma" pitchFamily="34" charset="0"/>
              </a:rPr>
              <a:pPr/>
              <a:t>1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4350"/>
          </a:xfrm>
          <a:noFill/>
        </p:spPr>
        <p:txBody>
          <a:bodyPr lIns="94426" tIns="47213" rIns="94426" bIns="47213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FF1543-F98E-487E-8AB6-464B9F8447FB}" type="slidenum">
              <a:rPr lang="en-US" altLang="en-US" sz="1300">
                <a:latin typeface="Tahoma" pitchFamily="34" charset="0"/>
              </a:rPr>
              <a:pPr/>
              <a:t>26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730250"/>
            <a:ext cx="4775200" cy="3581400"/>
          </a:xfrm>
          <a:ln cap="flat">
            <a:solidFill>
              <a:schemeClr val="tx1"/>
            </a:solidFill>
          </a:ln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</p:spPr>
        <p:txBody>
          <a:bodyPr lIns="97825" tIns="48083" rIns="97825" bIns="48083"/>
          <a:lstStyle/>
          <a:p>
            <a:pPr defTabSz="941388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366398-8EFA-42E3-8D28-37D6A1D9102F}" type="slidenum">
              <a:rPr lang="en-US" altLang="en-US" sz="1300">
                <a:latin typeface="Tahoma" pitchFamily="34" charset="0"/>
              </a:rPr>
              <a:pPr/>
              <a:t>30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30671-A9D5-49CB-9BEE-B7E80EAA3D1E}" type="slidenum">
              <a:rPr lang="en-US" altLang="en-US" sz="1300">
                <a:latin typeface="Tahoma" pitchFamily="34" charset="0"/>
              </a:rPr>
              <a:pPr/>
              <a:t>47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30250"/>
            <a:ext cx="4775200" cy="3581400"/>
          </a:xfrm>
          <a:ln cap="flat">
            <a:solidFill>
              <a:schemeClr val="tx1"/>
            </a:solidFill>
          </a:ln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9588"/>
          </a:xfrm>
          <a:noFill/>
        </p:spPr>
        <p:txBody>
          <a:bodyPr lIns="97825" tIns="48083" rIns="97825" bIns="48083"/>
          <a:lstStyle/>
          <a:p>
            <a:pPr defTabSz="941388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57CCFF-7E28-4E7C-ACA3-DC4F7A06825C}" type="slidenum">
              <a:rPr lang="en-US" altLang="en-US" sz="1300">
                <a:latin typeface="Tahoma" pitchFamily="34" charset="0"/>
              </a:rPr>
              <a:pPr/>
              <a:t>64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30250"/>
            <a:ext cx="4775200" cy="3581400"/>
          </a:xfrm>
          <a:ln cap="flat">
            <a:solidFill>
              <a:schemeClr val="tx1"/>
            </a:solidFill>
          </a:ln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9588"/>
          </a:xfrm>
          <a:noFill/>
        </p:spPr>
        <p:txBody>
          <a:bodyPr lIns="97825" tIns="48083" rIns="97825" bIns="48083"/>
          <a:lstStyle/>
          <a:p>
            <a:pPr defTabSz="941388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6308BE-AD2D-47AC-AE8A-40EFFEC39366}" type="slidenum">
              <a:rPr lang="en-US" altLang="en-US" sz="1300">
                <a:latin typeface="Tahoma" pitchFamily="34" charset="0"/>
              </a:rPr>
              <a:pPr/>
              <a:t>79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30250"/>
            <a:ext cx="4775200" cy="3581400"/>
          </a:xfrm>
          <a:ln cap="flat">
            <a:solidFill>
              <a:schemeClr val="tx1"/>
            </a:solidFill>
          </a:ln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9588"/>
          </a:xfrm>
          <a:noFill/>
        </p:spPr>
        <p:txBody>
          <a:bodyPr lIns="97825" tIns="48083" rIns="97825" bIns="48083"/>
          <a:lstStyle/>
          <a:p>
            <a:pPr defTabSz="941388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300" dirty="0" smtClean="0">
                <a:latin typeface="Tahoma" pitchFamily="34" charset="0"/>
              </a:rPr>
              <a:t>Long-Term Financial Planning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latin typeface="Tahoma" pitchFamily="34" charset="0"/>
              </a:rPr>
              <a:t>November 22, 2014</a:t>
            </a:r>
            <a:endParaRPr lang="en-US" sz="1300" dirty="0" smtClean="0">
              <a:latin typeface="Tahoma" pitchFamily="34" charset="0"/>
            </a:endParaRPr>
          </a:p>
        </p:txBody>
      </p:sp>
      <p:sp>
        <p:nvSpPr>
          <p:cNvPr id="20787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2483681-8A00-4904-9E6A-1085A32973EA}" type="slidenum">
              <a:rPr lang="en-US" sz="1300" smtClean="0">
                <a:latin typeface="Tahoma" pitchFamily="34" charset="0"/>
              </a:rPr>
              <a:pPr eaLnBrk="1" hangingPunct="1">
                <a:defRPr/>
              </a:pPr>
              <a:t>83</a:t>
            </a:fld>
            <a:endParaRPr lang="en-US" sz="1300" dirty="0" smtClean="0">
              <a:latin typeface="Tahoma" pitchFamily="34" charset="0"/>
            </a:endParaRPr>
          </a:p>
        </p:txBody>
      </p:sp>
      <p:sp>
        <p:nvSpPr>
          <p:cNvPr id="207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728663"/>
            <a:ext cx="4776788" cy="3584575"/>
          </a:xfrm>
          <a:ln cap="flat">
            <a:solidFill>
              <a:schemeClr val="tx1"/>
            </a:solidFill>
          </a:ln>
        </p:spPr>
      </p:sp>
      <p:sp>
        <p:nvSpPr>
          <p:cNvPr id="207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9"/>
            <a:ext cx="5368925" cy="4321175"/>
          </a:xfrm>
          <a:noFill/>
        </p:spPr>
        <p:txBody>
          <a:bodyPr lIns="96350" tIns="47359" rIns="96350" bIns="47359"/>
          <a:lstStyle/>
          <a:p>
            <a:pPr defTabSz="93980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ACBCA6-5194-40DE-87AA-0E061391BEED}" type="slidenum">
              <a:rPr lang="en-US" altLang="en-US" sz="1300">
                <a:latin typeface="Tahoma" pitchFamily="34" charset="0"/>
              </a:rPr>
              <a:pPr/>
              <a:t>90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800600" cy="3600450"/>
          </a:xfrm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19588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C1DCEC-A297-4079-8632-099DFC36075D}" type="slidenum">
              <a:rPr lang="en-US" altLang="en-US" sz="1300">
                <a:latin typeface="Tahoma" pitchFamily="34" charset="0"/>
              </a:rPr>
              <a:pPr/>
              <a:t>98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EB00F0-0B5E-446D-9AD8-DBC8BB1159FB}" type="slidenum">
              <a:rPr lang="en-US" altLang="en-US" sz="1300">
                <a:latin typeface="Tahoma" pitchFamily="34" charset="0"/>
              </a:rPr>
              <a:pPr/>
              <a:t>114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A409E1-BE8C-472D-8A37-FA1B5D6D8833}" type="slidenum">
              <a:rPr lang="en-US" altLang="en-US" sz="1300">
                <a:latin typeface="Tahoma" pitchFamily="34" charset="0"/>
              </a:rPr>
              <a:pPr/>
              <a:t>115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810125" cy="3606800"/>
          </a:xfrm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5650"/>
            <a:ext cx="5407025" cy="4325938"/>
          </a:xfrm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If Measure Y is not renewed, the gap doubles again – to about $11 million</a:t>
            </a:r>
          </a:p>
          <a:p>
            <a:pPr marL="228600" indent="-228600">
              <a:buFontTx/>
              <a:buAutoNum type="arabicPeriod"/>
            </a:pPr>
            <a:r>
              <a:rPr lang="en-US" altLang="en-US" u="sng" dirty="0" smtClean="0"/>
              <a:t>It is more important than the “core gap” and CalPERS rate increases combined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3A9D3A-8853-4B54-A9AE-D7BE90B4A16A}" type="slidenum">
              <a:rPr lang="en-US" altLang="en-US" sz="1300">
                <a:latin typeface="Tahoma" pitchFamily="34" charset="0"/>
              </a:rPr>
              <a:pPr/>
              <a:t>5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4375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10200" cy="4332287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60DA13-C44F-41F4-8A53-111A4B26B235}" type="slidenum">
              <a:rPr lang="en-US" altLang="en-US" sz="1300">
                <a:latin typeface="Tahoma" pitchFamily="34" charset="0"/>
              </a:rPr>
              <a:pPr/>
              <a:t>116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 cap="flat"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4402" tIns="47202" rIns="94402" bIns="47202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97372-3540-4416-ADEF-79E15286BBFA}" type="slidenum">
              <a:rPr lang="en-US" altLang="en-US" sz="1300">
                <a:latin typeface="Tahoma" pitchFamily="34" charset="0"/>
              </a:rPr>
              <a:pPr/>
              <a:t>124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4350"/>
          </a:xfrm>
          <a:noFill/>
        </p:spPr>
        <p:txBody>
          <a:bodyPr lIns="94418" tIns="47209" rIns="94418" bIns="47209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0071C6-EEF4-4937-BF5D-E4832564C43A}" type="slidenum">
              <a:rPr lang="en-US" altLang="en-US" sz="1300">
                <a:latin typeface="Tahoma" pitchFamily="34" charset="0"/>
              </a:rPr>
              <a:pPr/>
              <a:t>130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300" dirty="0" smtClean="0">
                <a:latin typeface="Tahoma" pitchFamily="34" charset="0"/>
              </a:rPr>
              <a:t>General Fund Five-Year Fiscal Forecast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300" smtClean="0">
                <a:latin typeface="Tahoma" pitchFamily="34" charset="0"/>
              </a:rPr>
              <a:t>November 22, 2014</a:t>
            </a:r>
            <a:endParaRPr lang="en-US" sz="1300" dirty="0" smtClean="0">
              <a:latin typeface="Tahoma" pitchFamily="34" charset="0"/>
            </a:endParaRPr>
          </a:p>
        </p:txBody>
      </p:sp>
      <p:sp>
        <p:nvSpPr>
          <p:cNvPr id="2160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67F2FA-A157-4A3D-993A-01BB712FA067}" type="slidenum">
              <a:rPr lang="en-US" sz="1300" smtClean="0">
                <a:latin typeface="Tahoma" pitchFamily="34" charset="0"/>
              </a:rPr>
              <a:pPr eaLnBrk="1" hangingPunct="1">
                <a:defRPr/>
              </a:pPr>
              <a:t>134</a:t>
            </a:fld>
            <a:endParaRPr lang="en-US" sz="1300" dirty="0" smtClean="0">
              <a:latin typeface="Tahoma" pitchFamily="34" charset="0"/>
            </a:endParaRPr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dirty="0" smtClean="0">
                <a:solidFill>
                  <a:prstClr val="black"/>
                </a:solidFill>
              </a:rPr>
              <a:t>General Fund Five-Year Fiscal Forecast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smtClean="0">
                <a:solidFill>
                  <a:prstClr val="black"/>
                </a:solidFill>
              </a:rPr>
              <a:t>November 22,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A698DA60-7B32-430C-BF84-B3BBB0F1A672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141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67B5EA-0BEA-4370-A696-2863C7DC4368}" type="slidenum">
              <a:rPr lang="en-US" altLang="en-US" sz="1300">
                <a:latin typeface="Tahoma" pitchFamily="34" charset="0"/>
              </a:rPr>
              <a:pPr/>
              <a:t>150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94250" cy="3595688"/>
          </a:xfrm>
          <a:ln cap="flat"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3893" tIns="46947" rIns="93893" bIns="46947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65C99C-69DD-446C-BBD6-B2A2F216A89F}" type="slidenum">
              <a:rPr lang="en-US" altLang="en-US" sz="1300">
                <a:latin typeface="Tahoma" pitchFamily="34" charset="0"/>
              </a:rPr>
              <a:pPr/>
              <a:t>156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835525" cy="3625850"/>
          </a:xfrm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70413"/>
            <a:ext cx="5345113" cy="43338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A0BACE-7460-43B9-8898-DC2154C2F8D0}" type="slidenum">
              <a:rPr lang="en-US" altLang="en-US" sz="1300">
                <a:latin typeface="Tahoma" pitchFamily="34" charset="0"/>
              </a:rPr>
              <a:pPr/>
              <a:t>157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4250" cy="3595687"/>
          </a:xfrm>
          <a:ln cap="flat"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7BD746-7F5A-49FB-A403-E46FA8B6195C}" type="slidenum">
              <a:rPr lang="en-US" altLang="en-US" sz="1300">
                <a:latin typeface="Tahoma" pitchFamily="34" charset="0"/>
              </a:rPr>
              <a:pPr/>
              <a:t>158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5963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07025" cy="4330700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447B43-4A27-44F3-A3FC-8FC96F119852}" type="slidenum">
              <a:rPr lang="en-US" altLang="en-US" sz="1300">
                <a:latin typeface="Tahoma" pitchFamily="34" charset="0"/>
              </a:rPr>
              <a:pPr/>
              <a:t>159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4250" cy="3595687"/>
          </a:xfrm>
          <a:ln cap="flat"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15A7D-7685-4CC5-868C-4CA9147EEB24}" type="slidenum">
              <a:rPr lang="en-US" altLang="en-US" sz="1300">
                <a:latin typeface="Tahoma" pitchFamily="34" charset="0"/>
              </a:rPr>
              <a:pPr/>
              <a:t>6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4375"/>
            <a:ext cx="4811713" cy="3608388"/>
          </a:xfrm>
          <a:ln cap="flat">
            <a:solidFill>
              <a:schemeClr val="tx1"/>
            </a:solidFill>
          </a:ln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10200" cy="4332287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87AF20-DF42-45BD-A0E5-0EC5F245C390}" type="slidenum">
              <a:rPr lang="en-US" altLang="en-US" sz="1300">
                <a:latin typeface="Tahoma" pitchFamily="34" charset="0"/>
              </a:rPr>
              <a:pPr/>
              <a:t>164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5963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07025" cy="4330700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E2397-19B6-414F-A656-9CB3EDA2BCC8}" type="slidenum">
              <a:rPr lang="en-US" altLang="en-US" sz="1300">
                <a:latin typeface="Tahoma" pitchFamily="34" charset="0"/>
              </a:rPr>
              <a:pPr/>
              <a:t>172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5963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10200" cy="4330700"/>
          </a:xfrm>
          <a:noFill/>
        </p:spPr>
        <p:txBody>
          <a:bodyPr lIns="92142" tIns="45263" rIns="92142" bIns="45263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7F054-9C23-4F68-A10D-91E367C080DB}" type="slidenum">
              <a:rPr lang="en-US" altLang="en-US" sz="1300">
                <a:latin typeface="Tahoma" pitchFamily="34" charset="0"/>
              </a:rPr>
              <a:pPr/>
              <a:t>187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697BCB-0228-401F-AE4C-B6E2F85FDB1A}" type="slidenum">
              <a:rPr lang="en-US" altLang="en-US" sz="1300">
                <a:latin typeface="Tahoma" pitchFamily="34" charset="0"/>
              </a:rPr>
              <a:pPr/>
              <a:t>7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4375"/>
            <a:ext cx="4811713" cy="3608388"/>
          </a:xfrm>
          <a:ln cap="flat">
            <a:solidFill>
              <a:schemeClr val="tx1"/>
            </a:solidFill>
          </a:ln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10200" cy="4332287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B92CB7-5C22-46B1-9ABE-2E1EB3D522D9}" type="slidenum">
              <a:rPr lang="en-US" altLang="en-US" sz="1300">
                <a:latin typeface="Tahoma" pitchFamily="34" charset="0"/>
              </a:rPr>
              <a:pPr/>
              <a:t>8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31D0F0-0F21-4A56-BC82-6CE412B553DC}" type="slidenum">
              <a:rPr lang="en-US" altLang="en-US" sz="1300">
                <a:latin typeface="Tahoma" pitchFamily="34" charset="0"/>
              </a:rPr>
              <a:pPr/>
              <a:t>10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D19079-432B-4607-A8F7-B1A5E70121F6}" type="slidenum">
              <a:rPr lang="en-US" altLang="en-US" sz="1300">
                <a:latin typeface="Tahoma" pitchFamily="34" charset="0"/>
              </a:rPr>
              <a:pPr/>
              <a:t>11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4375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10200" cy="4332287"/>
          </a:xfrm>
          <a:noFill/>
        </p:spPr>
        <p:txBody>
          <a:bodyPr lIns="92804" tIns="45588" rIns="92804" bIns="45588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6163BC-B2F9-49ED-8A97-859021B72677}" type="slidenum">
              <a:rPr lang="en-US" altLang="en-US" sz="1300">
                <a:latin typeface="Tahoma" pitchFamily="34" charset="0"/>
              </a:rPr>
              <a:pPr/>
              <a:t>14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CSMFO Weekend Training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smtClean="0">
                <a:latin typeface="Tahoma" pitchFamily="34" charset="0"/>
              </a:rPr>
              <a:t>November 22, 2014</a:t>
            </a:r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300" dirty="0">
                <a:latin typeface="Tahoma" pitchFamily="34" charset="0"/>
              </a:rPr>
              <a:t>Long-Term Financial Planning 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4111E4-53A1-4431-8297-C86EACB229E9}" type="slidenum">
              <a:rPr lang="en-US" altLang="en-US" sz="1300">
                <a:latin typeface="Tahoma" pitchFamily="34" charset="0"/>
              </a:rPr>
              <a:pPr/>
              <a:t>15</a:t>
            </a:fld>
            <a:endParaRPr lang="en-US" altLang="en-US" sz="1300" dirty="0">
              <a:latin typeface="Tahoma" pitchFamily="34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1029"/>
              <p:cNvSpPr>
                <a:spLocks noChangeShapeType="1"/>
              </p:cNvSpPr>
              <p:nvPr/>
            </p:nvSpPr>
            <p:spPr bwMode="ltGray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Line 1030"/>
              <p:cNvSpPr>
                <a:spLocks noChangeShapeType="1"/>
              </p:cNvSpPr>
              <p:nvPr/>
            </p:nvSpPr>
            <p:spPr bwMode="ltGray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>
                <a:solidFill>
                  <a:srgbClr val="99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" name="Rectangle 1031"/>
            <p:cNvSpPr>
              <a:spLocks noChangeArrowheads="1"/>
            </p:cNvSpPr>
            <p:nvPr/>
          </p:nvSpPr>
          <p:spPr bwMode="ltGray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254984" name="Rectangle 10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4985" name="Rectangle 10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quarter" idx="10"/>
          </p:nvPr>
        </p:nvSpPr>
        <p:spPr>
          <a:xfrm>
            <a:off x="6781800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5C57D-7FC8-4C9E-81E3-ED5874A2D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198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CEFFC-3530-4F1B-9A7F-3BB4801C5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4662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C07A-07EA-4A5B-8945-5A7CB0809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362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E1AD-CD82-4081-A8A0-6709B8215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5845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BFE0-C153-4066-9B35-1A44A1576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5682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0" y="266700"/>
            <a:ext cx="8324850" cy="567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AB62-6218-4921-A011-D17E78E6A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76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790700"/>
            <a:ext cx="7772400" cy="4152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649D-B2D0-4BE2-B5BC-734CE883C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1522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DB41-D37F-4839-9CC0-90E3EEF7E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8122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5A9F-0808-44C0-A37D-EDE2100D3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373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EDA9-5271-42D4-A0BE-1F819958E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68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BAFB-BF1D-4438-B68A-8BA724025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6306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5E44-653C-40DC-80B1-F90EC8969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6463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493D-5CC1-4A3B-87F0-E7648F539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905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9790-2E40-40D7-980B-06302A963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01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27B8-0958-460A-A10D-26D9A7801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2821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72D5-7BF3-4977-8813-CC443EDA9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4032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28125" cy="6858000"/>
            <a:chOff x="0" y="0"/>
            <a:chExt cx="5750" cy="4320"/>
          </a:xfrm>
        </p:grpSpPr>
        <p:sp>
          <p:nvSpPr>
            <p:cNvPr id="1032" name="Rectangle 1027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381" y="888"/>
              <a:ext cx="5369" cy="48"/>
              <a:chOff x="381" y="888"/>
              <a:chExt cx="5369" cy="48"/>
            </a:xfrm>
          </p:grpSpPr>
          <p:sp>
            <p:nvSpPr>
              <p:cNvPr id="1034" name="Line 1029"/>
              <p:cNvSpPr>
                <a:spLocks noChangeShapeType="1"/>
              </p:cNvSpPr>
              <p:nvPr/>
            </p:nvSpPr>
            <p:spPr bwMode="ltGray">
              <a:xfrm>
                <a:off x="381" y="936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5" name="Line 1030"/>
              <p:cNvSpPr>
                <a:spLocks noChangeShapeType="1"/>
              </p:cNvSpPr>
              <p:nvPr/>
            </p:nvSpPr>
            <p:spPr bwMode="ltGray">
              <a:xfrm>
                <a:off x="381" y="888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027" name="Rectangle 1031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77914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61" name="Rectangle 10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518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3962" name="Rectangle 10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3963" name="Rectangle 10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7ED481-2743-4546-9B5E-AC2EA4CB2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4" r:id="rId16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18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0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1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1.bin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22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7.emf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1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2.jpeg"/><Relationship Id="rId4" Type="http://schemas.openxmlformats.org/officeDocument/2006/relationships/image" Target="../media/image121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hyperlink" Target="http://www.google.com/imgres?imgurl=http://www.egge.net/~savory/einstein55.jpg&amp;imgrefurl=http://ccexm.blogspot.com/2009/03/it-is-albert-einstein-appreciation-day.html&amp;h=629&amp;w=590&amp;sz=40&amp;tbnid=mOHW9gXN_XW3rM:&amp;tbnh=232&amp;tbnw=218&amp;prev=/images?q=einstein+pictures&amp;usg=__NjpEjtZRsKqTkhmAUbMNaufv7eM=&amp;ei=uW4YS_eTNIKd8AaYlJzaAw&amp;sa=X&amp;oi=image_result&amp;resnum=5&amp;ct=image&amp;ved=0CAcQ9QEwBA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4.jpe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tatler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126.jpeg"/><Relationship Id="rId4" Type="http://schemas.openxmlformats.org/officeDocument/2006/relationships/hyperlink" Target="http://en.wikipedia.org/wiki/Image:Lt-porkydaffy-color3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5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7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9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6338888" algn="l"/>
              </a:tabLst>
            </a:pPr>
            <a:r>
              <a:rPr lang="en-US" altLang="en-US" sz="4000" dirty="0" smtClean="0"/>
              <a:t>Long-Term Financial Planning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609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05200" y="533400"/>
            <a:ext cx="47244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CSMFO Weekend Training</a:t>
            </a:r>
          </a:p>
          <a:p>
            <a:pPr>
              <a:spcBef>
                <a:spcPct val="10000"/>
              </a:spcBef>
            </a:pPr>
            <a:r>
              <a:rPr lang="en-US" altLang="en-US" sz="2200" dirty="0"/>
              <a:t>November </a:t>
            </a:r>
            <a:r>
              <a:rPr lang="en-US" altLang="en-US" sz="2200" dirty="0" smtClean="0"/>
              <a:t>22, 2014</a:t>
            </a:r>
            <a:endParaRPr lang="en-US" altLang="en-US" sz="2200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905000" y="609600"/>
          <a:ext cx="1524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 Editor Photo" r:id="rId4" imgW="5219048" imgH="4352381" progId="MSPhotoEd.3">
                  <p:embed/>
                </p:oleObj>
              </mc:Choice>
              <mc:Fallback>
                <p:oleObj name="Photo Editor Photo" r:id="rId4" imgW="5219048" imgH="435238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9600"/>
                        <a:ext cx="1524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6400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56AD1-4074-4915-8061-039A3738D594}" type="slidenum">
              <a:rPr lang="en-US" altLang="en-US" sz="1400">
                <a:solidFill>
                  <a:schemeClr val="bg1"/>
                </a:solidFill>
              </a:rPr>
              <a:pPr/>
              <a:t>10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Forecasting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real secret to success . . . . .</a:t>
            </a:r>
          </a:p>
          <a:p>
            <a:pPr lvl="1"/>
            <a:r>
              <a:rPr lang="en-US" altLang="en-US" dirty="0" smtClean="0"/>
              <a:t>Recognize perils</a:t>
            </a:r>
          </a:p>
          <a:p>
            <a:pPr lvl="1"/>
            <a:r>
              <a:rPr lang="en-US" altLang="en-US" dirty="0" smtClean="0"/>
              <a:t>Act anyway</a:t>
            </a:r>
          </a:p>
          <a:p>
            <a:pPr lvl="1"/>
            <a:r>
              <a:rPr lang="en-US" altLang="en-US" dirty="0" smtClean="0"/>
              <a:t>Have clear assumptions.</a:t>
            </a:r>
          </a:p>
          <a:p>
            <a:pPr lvl="1"/>
            <a:r>
              <a:rPr lang="en-US" altLang="en-US" dirty="0" smtClean="0"/>
              <a:t>Identify where you’re likely to be wrong</a:t>
            </a:r>
          </a:p>
        </p:txBody>
      </p:sp>
      <p:pic>
        <p:nvPicPr>
          <p:cNvPr id="12293" name="Picture 4" descr="j01880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05000" y="4800600"/>
            <a:ext cx="5638800" cy="1458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“Life is what happens while you’re busy making other plans.”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sz="2800" i="1" dirty="0">
                <a:solidFill>
                  <a:schemeClr val="bg1"/>
                </a:solidFill>
              </a:rPr>
              <a:t> . . . . . John Lennon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A5D2D4-3267-4C90-AA94-4F014A9EFA4B}" type="slidenum">
              <a:rPr lang="en-US" altLang="en-US" sz="1400">
                <a:solidFill>
                  <a:schemeClr val="bg1"/>
                </a:solidFill>
              </a:rPr>
              <a:pPr/>
              <a:t>100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This isn’t the case today  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Measure Y continues to be a bright spot</a:t>
            </a:r>
          </a:p>
          <a:p>
            <a:pPr lvl="1"/>
            <a:r>
              <a:rPr lang="en-US" altLang="en-US" dirty="0" smtClean="0"/>
              <a:t>Helps make our situation “just” really, really tough instead of a crisis</a:t>
            </a:r>
          </a:p>
          <a:p>
            <a:r>
              <a:rPr lang="en-US" altLang="en-US" dirty="0" smtClean="0"/>
              <a:t>But all the other bright spots have darkened</a:t>
            </a:r>
          </a:p>
          <a:p>
            <a:pPr lvl="1"/>
            <a:r>
              <a:rPr lang="en-US" altLang="en-US" dirty="0" smtClean="0"/>
              <a:t>Adverse economy</a:t>
            </a:r>
          </a:p>
          <a:p>
            <a:pPr lvl="1"/>
            <a:r>
              <a:rPr lang="en-US" altLang="en-US" dirty="0" smtClean="0"/>
              <a:t>Adverse State fiscal outlook</a:t>
            </a:r>
          </a:p>
          <a:p>
            <a:pPr lvl="1"/>
            <a:r>
              <a:rPr lang="en-US" altLang="en-US" dirty="0" smtClean="0"/>
              <a:t>Adverse binding arbitration decision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8283D-F31D-4ADE-B992-17E7B6F5C2A0}" type="slidenum">
              <a:rPr lang="en-US" altLang="en-US" sz="1400">
                <a:solidFill>
                  <a:schemeClr val="bg1"/>
                </a:solidFill>
              </a:rPr>
              <a:pPr/>
              <a:t>101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Fiscal outlook in a nutshell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Another very tough budget season that would be much worse without Measure Y revenues.</a:t>
            </a:r>
          </a:p>
          <a:p>
            <a:r>
              <a:rPr lang="en-US" altLang="en-US" sz="2800" dirty="0" smtClean="0"/>
              <a:t>Key actors in our 2009-14 fiscal story</a:t>
            </a:r>
          </a:p>
          <a:p>
            <a:pPr lvl="1"/>
            <a:r>
              <a:rPr lang="en-US" altLang="en-US" sz="2400" dirty="0" smtClean="0"/>
              <a:t>Largest economic downturn since Great Depression results in declines or tepid growth in key revenues</a:t>
            </a:r>
          </a:p>
          <a:p>
            <a:pPr lvl="1"/>
            <a:r>
              <a:rPr lang="en-US" altLang="en-US" sz="2400" dirty="0" smtClean="0"/>
              <a:t>Binding arbitration</a:t>
            </a:r>
          </a:p>
          <a:p>
            <a:pPr lvl="1"/>
            <a:r>
              <a:rPr lang="en-US" altLang="en-US" sz="2400" dirty="0" smtClean="0"/>
              <a:t>Costs that grow while revenues stagnate or decline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3BE11E-B4A4-49A4-9F10-A46BF923B57F}" type="slidenum">
              <a:rPr lang="en-US" altLang="en-US" sz="1400">
                <a:solidFill>
                  <a:schemeClr val="bg1"/>
                </a:solidFill>
              </a:rPr>
              <a:pPr/>
              <a:t>102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Results: Background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80010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Implemented “Fiscal Health Contingency Plan” in June 2008.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Key Elements: Hiring chill, begin preparation of short-term budget actions 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Short-term budget “rebalancing” actions on 9/30, largely in response to June 2008 binding arbitration decision: $4.8 million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“General fiscal outlook” presented on 11/20.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7720D0-6765-4F94-B2AC-DDD8BE11E69F}" type="slidenum">
              <a:rPr lang="en-US" altLang="en-US" sz="1400">
                <a:solidFill>
                  <a:schemeClr val="bg1"/>
                </a:solidFill>
              </a:rPr>
              <a:pPr/>
              <a:t>103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Forecast: The Good News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16D64A-FABF-46C2-8995-5587E38C0BAA}" type="slidenum">
              <a:rPr lang="en-US" altLang="en-US" sz="1400">
                <a:solidFill>
                  <a:schemeClr val="bg1"/>
                </a:solidFill>
              </a:rPr>
              <a:pPr/>
              <a:t>104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Actually, there is some …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Results consistent with General Fiscal Outlook.</a:t>
            </a:r>
          </a:p>
          <a:p>
            <a:r>
              <a:rPr lang="en-US" altLang="en-US" sz="2800" dirty="0" smtClean="0"/>
              <a:t>Have a balanced budget now; end 2008-09 at policy reserve levels.</a:t>
            </a:r>
          </a:p>
          <a:p>
            <a:r>
              <a:rPr lang="en-US" altLang="en-US" sz="2800" dirty="0" smtClean="0"/>
              <a:t>Slight improvement in the “out years” means that there is a structural solution.</a:t>
            </a:r>
          </a:p>
          <a:p>
            <a:r>
              <a:rPr lang="en-US" altLang="en-US" sz="2800" dirty="0" smtClean="0"/>
              <a:t>In short, it may be disappointing news, but it’s not “new” news.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DB4A985-CFB4-43BB-8B0A-86D51862505A}" type="slidenum">
              <a:rPr lang="en-US" altLang="en-US" sz="1400">
                <a:solidFill>
                  <a:schemeClr val="bg1"/>
                </a:solidFill>
              </a:rPr>
              <a:pPr/>
              <a:t>105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Bad News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6400800" cy="4610100"/>
          </a:xfrm>
        </p:spPr>
        <p:txBody>
          <a:bodyPr/>
          <a:lstStyle/>
          <a:p>
            <a:r>
              <a:rPr lang="en-US" altLang="en-US" dirty="0" smtClean="0"/>
              <a:t>There is no “order of magnitude” ability to fund “new initiatives.”</a:t>
            </a:r>
          </a:p>
          <a:p>
            <a:r>
              <a:rPr lang="en-US" altLang="en-US" dirty="0" smtClean="0"/>
              <a:t>In fact, we are looking at another significant “forecast gap” if we maintain current service levels.</a:t>
            </a:r>
          </a:p>
        </p:txBody>
      </p:sp>
      <p:pic>
        <p:nvPicPr>
          <p:cNvPr id="108549" name="Picture 4" descr="j01493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885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E55397-D54B-4C0E-9281-D74A4C0F22E8}" type="slidenum">
              <a:rPr lang="en-US" altLang="en-US" sz="1400">
                <a:solidFill>
                  <a:schemeClr val="bg1"/>
                </a:solidFill>
              </a:rPr>
              <a:pPr/>
              <a:t>106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096250" cy="1104900"/>
          </a:xfrm>
        </p:spPr>
        <p:txBody>
          <a:bodyPr/>
          <a:lstStyle/>
          <a:p>
            <a:r>
              <a:rPr lang="en-US" altLang="en-US" sz="3600" dirty="0" smtClean="0"/>
              <a:t>Forecast Summary</a:t>
            </a:r>
          </a:p>
        </p:txBody>
      </p:sp>
      <p:sp>
        <p:nvSpPr>
          <p:cNvPr id="109572" name="Rectangle 3"/>
          <p:cNvSpPr>
            <a:spLocks noChangeArrowheads="1"/>
          </p:cNvSpPr>
          <p:nvPr/>
        </p:nvSpPr>
        <p:spPr bwMode="auto">
          <a:xfrm>
            <a:off x="3810000" y="31242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/>
          </a:p>
        </p:txBody>
      </p:sp>
      <p:pic>
        <p:nvPicPr>
          <p:cNvPr id="1095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62913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51BEB0-CF1E-4788-8843-74BEFA99E10E}" type="slidenum">
              <a:rPr lang="en-US" altLang="en-US" sz="1400">
                <a:solidFill>
                  <a:schemeClr val="bg1"/>
                </a:solidFill>
              </a:rPr>
              <a:pPr/>
              <a:t>107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Forecast Summary: Without Measure Y</a:t>
            </a:r>
          </a:p>
        </p:txBody>
      </p:sp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772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EDD405-71A0-43B2-8969-9C377681E5DE}" type="slidenum">
              <a:rPr lang="en-US" altLang="en-US" sz="1400">
                <a:solidFill>
                  <a:schemeClr val="bg1"/>
                </a:solidFill>
              </a:rPr>
              <a:pPr/>
              <a:t>108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Gap vs Budget Deficit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 have a “forecast gap” that we need to close as part of the budget process.</a:t>
            </a:r>
          </a:p>
          <a:p>
            <a:r>
              <a:rPr lang="en-US" altLang="en-US" dirty="0" smtClean="0"/>
              <a:t>We do not have a “budget deficit.”</a:t>
            </a:r>
          </a:p>
          <a:p>
            <a:pPr lvl="1"/>
            <a:r>
              <a:rPr lang="en-US" altLang="en-US" dirty="0" smtClean="0"/>
              <a:t>We have never had one.</a:t>
            </a:r>
          </a:p>
          <a:p>
            <a:pPr lvl="1"/>
            <a:r>
              <a:rPr lang="en-US" altLang="en-US" dirty="0" smtClean="0"/>
              <a:t>And we don’t plan have one: we’ll adopt a balanced budget in June 2009.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66684-F757-466D-869C-8DE1C3F75945}" type="slidenum">
              <a:rPr lang="en-US" altLang="en-US" sz="1400">
                <a:solidFill>
                  <a:schemeClr val="bg1"/>
                </a:solidFill>
              </a:rPr>
              <a:pPr/>
              <a:t>109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Slides on Past Trends 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Yes, I did them</a:t>
            </a:r>
          </a:p>
          <a:p>
            <a:r>
              <a:rPr lang="en-US" altLang="en-US" dirty="0" smtClean="0"/>
              <a:t>But I emphasized that they were not as helpful as they were in the past.</a:t>
            </a:r>
          </a:p>
          <a:p>
            <a:r>
              <a:rPr lang="en-US" altLang="en-US" dirty="0" smtClean="0"/>
              <a:t>Why?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D58A49-DA11-4137-BED3-B6F8D61D5046}" type="slidenum">
              <a:rPr lang="en-US" altLang="en-US" sz="1400">
                <a:solidFill>
                  <a:schemeClr val="bg1"/>
                </a:solidFill>
              </a:rPr>
              <a:pPr/>
              <a:t>11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to Start: In the Past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 smtClean="0"/>
              <a:t>Environment</a:t>
            </a:r>
          </a:p>
          <a:p>
            <a:pPr lvl="1"/>
            <a:r>
              <a:rPr lang="en-US" altLang="en-US" sz="2000" dirty="0" smtClean="0"/>
              <a:t>Inflation</a:t>
            </a:r>
          </a:p>
          <a:p>
            <a:pPr lvl="1"/>
            <a:r>
              <a:rPr lang="en-US" altLang="en-US" sz="2000" dirty="0" smtClean="0"/>
              <a:t>Population growth</a:t>
            </a:r>
          </a:p>
          <a:p>
            <a:pPr lvl="1"/>
            <a:r>
              <a:rPr lang="en-US" altLang="en-US" sz="2000" dirty="0" smtClean="0"/>
              <a:t>Business &amp; job growth</a:t>
            </a:r>
          </a:p>
          <a:p>
            <a:pPr lvl="1"/>
            <a:r>
              <a:rPr lang="en-US" altLang="en-US" sz="2000" dirty="0" smtClean="0"/>
              <a:t>New construction</a:t>
            </a:r>
          </a:p>
          <a:p>
            <a:pPr lvl="1"/>
            <a:r>
              <a:rPr lang="en-US" altLang="en-US" sz="2000" dirty="0" smtClean="0"/>
              <a:t>State economic and demographic trends</a:t>
            </a:r>
          </a:p>
          <a:p>
            <a:pPr lvl="1"/>
            <a:r>
              <a:rPr lang="en-US" altLang="en-US" sz="2000" dirty="0" smtClean="0"/>
              <a:t>Regional trends</a:t>
            </a:r>
          </a:p>
          <a:p>
            <a:pPr lvl="1"/>
            <a:r>
              <a:rPr lang="en-US" altLang="en-US" sz="2000" dirty="0" smtClean="0"/>
              <a:t>Legal &amp; intergovernmental </a:t>
            </a:r>
          </a:p>
        </p:txBody>
      </p:sp>
      <p:sp>
        <p:nvSpPr>
          <p:cNvPr id="133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dirty="0" smtClean="0"/>
              <a:t>Fiscal Factors</a:t>
            </a:r>
          </a:p>
          <a:p>
            <a:pPr lvl="1"/>
            <a:r>
              <a:rPr lang="en-US" altLang="en-US" sz="2000" dirty="0" smtClean="0"/>
              <a:t>Revenue trends</a:t>
            </a:r>
          </a:p>
          <a:p>
            <a:pPr lvl="1"/>
            <a:r>
              <a:rPr lang="en-US" altLang="en-US" sz="2000" dirty="0" smtClean="0"/>
              <a:t>Expenditure trends</a:t>
            </a:r>
          </a:p>
          <a:p>
            <a:pPr lvl="1"/>
            <a:r>
              <a:rPr lang="en-US" altLang="en-US" sz="2000" dirty="0" smtClean="0"/>
              <a:t>Debt trends</a:t>
            </a:r>
          </a:p>
          <a:p>
            <a:pPr lvl="1"/>
            <a:r>
              <a:rPr lang="en-US" altLang="en-US" sz="2000" dirty="0" smtClean="0"/>
              <a:t>Fund balance trends</a:t>
            </a:r>
          </a:p>
        </p:txBody>
      </p:sp>
      <p:pic>
        <p:nvPicPr>
          <p:cNvPr id="13318" name="Picture 10" descr="j01741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668463" cy="14462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11" descr="j01741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649413" cy="142875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07A37-6BE7-456D-9C7B-0CF791D27875}" type="slidenum">
              <a:rPr lang="en-US" altLang="en-US" sz="1400">
                <a:solidFill>
                  <a:schemeClr val="bg1"/>
                </a:solidFill>
              </a:rPr>
              <a:pPr/>
              <a:t>110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 altLang="en-US" sz="4000" dirty="0" smtClean="0"/>
              <a:t>Where it began …. 2008: A lousy year</a:t>
            </a:r>
            <a:endParaRPr lang="en-US" altLang="en-US" sz="3600" dirty="0" smtClean="0"/>
          </a:p>
        </p:txBody>
      </p:sp>
      <p:pic>
        <p:nvPicPr>
          <p:cNvPr id="12759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41910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94" b="34622"/>
          <a:stretch>
            <a:fillRect/>
          </a:stretch>
        </p:blipFill>
        <p:spPr bwMode="auto">
          <a:xfrm>
            <a:off x="609600" y="2438400"/>
            <a:ext cx="5562600" cy="312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876800" cy="317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77240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7056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591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239000" cy="263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5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5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5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5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5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78D238-8301-4D5F-98B9-362FC406CC55}" type="slidenum">
              <a:rPr lang="en-US" altLang="en-US" sz="1400">
                <a:solidFill>
                  <a:schemeClr val="bg1"/>
                </a:solidFill>
              </a:rPr>
              <a:pPr/>
              <a:t>111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Even worse in Detroit 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6610350" cy="2859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71628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6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34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0-16: New Season Record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22032E-414A-418A-9860-B3B1E0542335}" type="slidenum">
              <a:rPr lang="en-US" altLang="en-US" sz="1400">
                <a:solidFill>
                  <a:schemeClr val="bg1"/>
                </a:solidFill>
              </a:rPr>
              <a:pPr/>
              <a:t>112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Economic Outlook</a:t>
            </a: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162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3200400" y="23622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2009 UCSB Forecast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98F342-99F4-4292-98B5-683222423B79}" type="slidenum">
              <a:rPr lang="en-US" altLang="en-US" sz="1400">
                <a:solidFill>
                  <a:schemeClr val="bg1"/>
                </a:solidFill>
              </a:rPr>
              <a:pPr/>
              <a:t>113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533400"/>
            <a:ext cx="4765675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8979" name="Text Box 3"/>
          <p:cNvSpPr txBox="1">
            <a:spLocks noChangeArrowheads="1"/>
          </p:cNvSpPr>
          <p:nvPr/>
        </p:nvSpPr>
        <p:spPr bwMode="auto">
          <a:xfrm>
            <a:off x="5715000" y="3352800"/>
            <a:ext cx="3124200" cy="228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Recovery was not expected by most economists until 2010 – That’s happened, but tepid and jobless</a:t>
            </a:r>
            <a:endParaRPr lang="en-US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7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696200" cy="1250950"/>
          </a:xfrm>
        </p:spPr>
        <p:txBody>
          <a:bodyPr/>
          <a:lstStyle/>
          <a:p>
            <a:r>
              <a:rPr lang="en-US" altLang="en-US" sz="4000" dirty="0" smtClean="0">
                <a:cs typeface="Arial" charset="0"/>
              </a:rPr>
              <a:t>2011-16 Interim Fiscal Forecast</a:t>
            </a:r>
            <a:endParaRPr lang="en-US" altLang="en-US" sz="4000" dirty="0" smtClean="0"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934200" cy="1981200"/>
          </a:xfrm>
        </p:spPr>
        <p:txBody>
          <a:bodyPr/>
          <a:lstStyle/>
          <a:p>
            <a:r>
              <a:rPr lang="en-US" altLang="en-US" i="1" dirty="0" smtClean="0"/>
              <a:t>A Road Map to Fiscal Sustainability</a:t>
            </a:r>
            <a:endParaRPr lang="en-US" altLang="en-US" i="1" dirty="0" smtClean="0">
              <a:cs typeface="Times New Roman" pitchFamily="18" charset="0"/>
            </a:endParaRPr>
          </a:p>
        </p:txBody>
      </p:sp>
      <p:pic>
        <p:nvPicPr>
          <p:cNvPr id="117764" name="Picture 4" descr="B-Y with Bk tex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5029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92A45D-24D5-41F6-9DC1-E7A5AF1D2A41}" type="slidenum">
              <a:rPr lang="en-US" altLang="en-US" sz="1400">
                <a:solidFill>
                  <a:schemeClr val="bg1"/>
                </a:solidFill>
              </a:rPr>
              <a:pPr/>
              <a:t>115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1878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4800" y="176213"/>
          <a:ext cx="8458200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Chart" r:id="rId4" imgW="6410249" imgH="4400702" progId="Excel.Chart.8">
                  <p:embed/>
                </p:oleObj>
              </mc:Choice>
              <mc:Fallback>
                <p:oleObj name="Chart" r:id="rId4" imgW="6410249" imgH="4400702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6213"/>
                        <a:ext cx="8458200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286000"/>
            <a:ext cx="6248400" cy="1143000"/>
          </a:xfrm>
        </p:spPr>
        <p:txBody>
          <a:bodyPr/>
          <a:lstStyle/>
          <a:p>
            <a:pPr>
              <a:tabLst>
                <a:tab pos="6338888" algn="l"/>
              </a:tabLst>
            </a:pPr>
            <a:r>
              <a:rPr lang="en-US" altLang="en-US" sz="4000" dirty="0" smtClean="0"/>
              <a:t>General Fund</a:t>
            </a:r>
            <a:br>
              <a:rPr lang="en-US" altLang="en-US" sz="4000" dirty="0" smtClean="0"/>
            </a:br>
            <a:r>
              <a:rPr lang="en-US" altLang="en-US" sz="4000" dirty="0" smtClean="0"/>
              <a:t>Five-Year Fiscal Forecast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10000"/>
            <a:ext cx="4343400" cy="1219200"/>
          </a:xfrm>
        </p:spPr>
        <p:txBody>
          <a:bodyPr/>
          <a:lstStyle/>
          <a:p>
            <a:pPr algn="l"/>
            <a:r>
              <a:rPr lang="en-US" altLang="en-US" sz="4800" dirty="0" smtClean="0"/>
              <a:t>City of Salinas</a:t>
            </a:r>
            <a:endParaRPr lang="en-US" altLang="en-US" sz="4800" i="1" dirty="0" smtClean="0"/>
          </a:p>
        </p:txBody>
      </p:sp>
      <p:pic>
        <p:nvPicPr>
          <p:cNvPr id="119812" name="Picture 4" descr="Logo Graph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057775"/>
            <a:ext cx="494823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371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495800" y="6172200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/>
              <a:t>www.bstatler.com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4BFAC1-9D7C-45F4-8D5E-A9208B15ACF6}" type="slidenum">
              <a:rPr lang="en-US" altLang="en-US" sz="1400">
                <a:solidFill>
                  <a:schemeClr val="bg1"/>
                </a:solidFill>
              </a:rPr>
              <a:pPr/>
              <a:t>117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20835" name="AutoShape 2"/>
          <p:cNvSpPr>
            <a:spLocks/>
          </p:cNvSpPr>
          <p:nvPr/>
        </p:nvSpPr>
        <p:spPr bwMode="auto">
          <a:xfrm>
            <a:off x="7924800" y="13716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0836" name="AutoShape 3"/>
          <p:cNvSpPr>
            <a:spLocks/>
          </p:cNvSpPr>
          <p:nvPr/>
        </p:nvSpPr>
        <p:spPr bwMode="auto">
          <a:xfrm>
            <a:off x="7315200" y="914400"/>
            <a:ext cx="381000" cy="1600200"/>
          </a:xfrm>
          <a:prstGeom prst="leftBrace">
            <a:avLst>
              <a:gd name="adj1" fmla="val 35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altLang="en-US" dirty="0"/>
          </a:p>
        </p:txBody>
      </p:sp>
      <p:pic>
        <p:nvPicPr>
          <p:cNvPr id="1208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561951-CAB5-4B31-914F-36C23B0F7CE7}" type="slidenum">
              <a:rPr lang="en-US" altLang="en-US" sz="1400">
                <a:solidFill>
                  <a:schemeClr val="bg1"/>
                </a:solidFill>
              </a:rPr>
              <a:pPr/>
              <a:t>118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Assumptions Drive Forecast Results</a:t>
            </a:r>
            <a:endParaRPr lang="en-US" altLang="en-US" sz="4000" i="1" dirty="0" smtClean="0"/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52600"/>
            <a:ext cx="32004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hlink"/>
                </a:solidFill>
              </a:rPr>
              <a:t>Key Drivers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Revenues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/>
              <a:t>Generally assumes key revenues have hit bottom with modest recovery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400" dirty="0" smtClean="0"/>
              <a:t>Reserves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/>
              <a:t>End 2010-11 with reserves at 0.7% of expenditures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smtClean="0"/>
              <a:t>No restoration to 5% policy level assumed in forecast</a:t>
            </a:r>
          </a:p>
        </p:txBody>
      </p:sp>
      <p:sp>
        <p:nvSpPr>
          <p:cNvPr id="129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90700"/>
            <a:ext cx="4648200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Expenditures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Deferred compensation increases in 2010-11 return in 2011-12, adding $2.9 million to costs in 2011-12 and $3.7 million in 2012-13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CalPERS contribution costs for sworn employees continue to rise ($3.1 million from 2010-11 to 2015-16)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Minimal CIP (0.5% of revenues)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Golf course support: $450,000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Restoration of insurance fund contribution ($2.5 million)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New debt service for public safety radio system: $570,000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State Takeaways: $450,000</a:t>
            </a:r>
          </a:p>
        </p:txBody>
      </p:sp>
      <p:sp>
        <p:nvSpPr>
          <p:cNvPr id="1295365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41148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2400" dirty="0"/>
              <a:t>Much worse if Measure V is not renewed in 2016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6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24E3A5-DBB4-4B25-A02C-ECA17D831FD8}" type="slidenum">
              <a:rPr lang="en-US" altLang="en-US" sz="1400">
                <a:solidFill>
                  <a:schemeClr val="bg1"/>
                </a:solidFill>
              </a:rPr>
              <a:pPr/>
              <a:t>119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Results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Three Key Findings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tx2"/>
                </a:solidFill>
              </a:rPr>
              <a:t>Core gap: 2011-13.</a:t>
            </a:r>
            <a:r>
              <a:rPr lang="en-US" altLang="en-US" sz="2400" dirty="0" smtClean="0"/>
              <a:t> Structural gap assuming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 smtClean="0"/>
              <a:t>Current day-to-day service levels that retain cuts already made to-date 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 smtClean="0"/>
              <a:t>No reserves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 smtClean="0"/>
              <a:t>Minimal capital improvement plan (CIP)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tx2"/>
                </a:solidFill>
              </a:rPr>
              <a:t>Core gap plus 2013-14 CalPERS rate increases: </a:t>
            </a:r>
            <a:r>
              <a:rPr lang="en-US" altLang="en-US" sz="2400" dirty="0" smtClean="0"/>
              <a:t>The core gap gets larger based on projected increases in CalPERS contribution rates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solidFill>
                  <a:schemeClr val="tx2"/>
                </a:solidFill>
              </a:rPr>
              <a:t>Core gap plus CalPERS rate increases less Measure V revenues.</a:t>
            </a:r>
            <a:r>
              <a:rPr lang="en-US" altLang="en-US" sz="2400" dirty="0" smtClean="0"/>
              <a:t>  The gap grows even greater if Measure V revenues are not renewed in 2016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98E4EB-C5B9-4F2D-9A76-CB0DB849D8EE}" type="slidenum">
              <a:rPr lang="en-US" altLang="en-US" sz="1400">
                <a:solidFill>
                  <a:schemeClr val="bg1"/>
                </a:solidFill>
              </a:rPr>
              <a:pPr/>
              <a:t>12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About the Past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past does not determine the future.</a:t>
            </a:r>
          </a:p>
          <a:p>
            <a:r>
              <a:rPr lang="en-US" altLang="en-US" dirty="0" smtClean="0"/>
              <a:t>But if the future is going to be different than the past . . . .  </a:t>
            </a:r>
            <a:r>
              <a:rPr lang="en-US" altLang="en-US" i="1" dirty="0" smtClean="0"/>
              <a:t>why?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055A8D-EBBD-4F44-B586-EB0B6B9EB1BC}" type="slidenum">
              <a:rPr lang="en-US" altLang="en-US" sz="1400">
                <a:solidFill>
                  <a:schemeClr val="bg1"/>
                </a:solidFill>
              </a:rPr>
              <a:pPr/>
              <a:t>120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2895600" y="4648200"/>
            <a:ext cx="2971800" cy="3937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2400" b="1" dirty="0"/>
              <a:t>“Core” Gap</a:t>
            </a:r>
          </a:p>
        </p:txBody>
      </p:sp>
      <p:pic>
        <p:nvPicPr>
          <p:cNvPr id="129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69373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74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69373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741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693738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865822-2911-4FBC-B62A-0B22614785BA}" type="slidenum">
              <a:rPr lang="en-US" altLang="en-US" sz="1400">
                <a:solidFill>
                  <a:schemeClr val="bg1"/>
                </a:solidFill>
              </a:rPr>
              <a:pPr/>
              <a:t>121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758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758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8F19E9-3C1F-4F6A-B4D2-60ECB5B2A3B2}" type="slidenum">
              <a:rPr lang="en-US" altLang="en-US" sz="1400">
                <a:solidFill>
                  <a:schemeClr val="bg1"/>
                </a:solidFill>
              </a:rPr>
              <a:pPr/>
              <a:t>122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Summary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Without corrective action, the City is facing an annual gap beginning in 2011-12 of about $7.5 million - close to 10% of current expenditures.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Without corrective action, this grows to $9.8 million by 2015-16.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And much worse if Measure V is not renewed in 2016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EDF415-99F6-4738-A541-1E42AD42BA5C}" type="slidenum">
              <a:rPr lang="en-US" altLang="en-US" sz="1400">
                <a:solidFill>
                  <a:schemeClr val="bg1"/>
                </a:solidFill>
              </a:rPr>
              <a:pPr/>
              <a:t>123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286000"/>
            <a:ext cx="6248400" cy="1143000"/>
          </a:xfrm>
        </p:spPr>
        <p:txBody>
          <a:bodyPr/>
          <a:lstStyle/>
          <a:p>
            <a:pPr>
              <a:tabLst>
                <a:tab pos="6338888" algn="l"/>
              </a:tabLst>
            </a:pPr>
            <a:r>
              <a:rPr lang="en-US" altLang="en-US" sz="4000" dirty="0" smtClean="0"/>
              <a:t>General Fund</a:t>
            </a:r>
            <a:br>
              <a:rPr lang="en-US" altLang="en-US" sz="4000" dirty="0" smtClean="0"/>
            </a:br>
            <a:r>
              <a:rPr lang="en-US" altLang="en-US" sz="4000" dirty="0" smtClean="0"/>
              <a:t>Five-Year Fiscal Forecast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5029200" cy="1219200"/>
          </a:xfrm>
        </p:spPr>
        <p:txBody>
          <a:bodyPr/>
          <a:lstStyle/>
          <a:p>
            <a:pPr algn="l"/>
            <a:r>
              <a:rPr lang="en-US" altLang="en-US" sz="4400" dirty="0" smtClean="0"/>
              <a:t>City of Camarillo</a:t>
            </a:r>
          </a:p>
        </p:txBody>
      </p:sp>
      <p:pic>
        <p:nvPicPr>
          <p:cNvPr id="128004" name="Picture 4" descr="Cityseal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 descr="Logo Graph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076825"/>
            <a:ext cx="4876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343400" y="6172200"/>
            <a:ext cx="3048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1600" b="1" dirty="0"/>
              <a:t>www.bstatler.com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9775F5-7632-4C23-815F-8B9A6DA9D83E}" type="slidenum">
              <a:rPr lang="en-US" altLang="en-US" sz="1400">
                <a:solidFill>
                  <a:schemeClr val="bg1"/>
                </a:solidFill>
              </a:rPr>
              <a:pPr/>
              <a:t>125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AutoShape 3"/>
          <p:cNvSpPr>
            <a:spLocks/>
          </p:cNvSpPr>
          <p:nvPr/>
        </p:nvSpPr>
        <p:spPr bwMode="auto">
          <a:xfrm>
            <a:off x="7924800" y="13716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29029" name="AutoShape 4"/>
          <p:cNvSpPr>
            <a:spLocks/>
          </p:cNvSpPr>
          <p:nvPr/>
        </p:nvSpPr>
        <p:spPr bwMode="auto">
          <a:xfrm>
            <a:off x="7315200" y="914400"/>
            <a:ext cx="381000" cy="1600200"/>
          </a:xfrm>
          <a:prstGeom prst="leftBrace">
            <a:avLst>
              <a:gd name="adj1" fmla="val 35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altLang="en-US" dirty="0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7162800" y="990600"/>
            <a:ext cx="914400" cy="614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1600" b="1" dirty="0"/>
              <a:t>Down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1600" b="1" dirty="0"/>
              <a:t>14%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6781800" y="1524000"/>
            <a:ext cx="1447800" cy="1447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8EEF30-34D8-495B-BB08-96CCB0B96B7D}" type="slidenum">
              <a:rPr lang="en-US" altLang="en-US" sz="1400">
                <a:solidFill>
                  <a:schemeClr val="bg1"/>
                </a:solidFill>
              </a:rPr>
              <a:pPr/>
              <a:t>126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Forecast Drivers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1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Revenues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Generally assumes key revenues have hit bottom with slow recovery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One bright spot: TOT revenues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Expenditures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Direct expenditure increases are projected to be modest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2"/>
                </a:solidFill>
              </a:rPr>
              <a:t>However, transfers to other funds – most notably, gas tax, lighting &amp; landscape maintenance, storm water management and transit – are projected to continue to increase, which is the main reason for the projected “forecast gap.”</a:t>
            </a:r>
            <a:r>
              <a:rPr lang="en-US" altLang="en-US" sz="2400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F1FD9C-200E-46DE-A2AB-A44A754A5501}" type="slidenum">
              <a:rPr lang="en-US" altLang="en-US" sz="1400">
                <a:solidFill>
                  <a:schemeClr val="bg1"/>
                </a:solidFill>
              </a:rPr>
              <a:pPr/>
              <a:t>127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D508FE-A117-4620-85E7-5C5B171A7F22}" type="slidenum">
              <a:rPr lang="en-US" altLang="en-US" sz="1400">
                <a:solidFill>
                  <a:schemeClr val="bg1"/>
                </a:solidFill>
              </a:rPr>
              <a:pPr/>
              <a:t>128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62AF6F-0032-48C2-B81E-B43811F62551}" type="slidenum">
              <a:rPr lang="en-US" altLang="en-US" sz="1400">
                <a:solidFill>
                  <a:schemeClr val="bg1"/>
                </a:solidFill>
              </a:rPr>
              <a:pPr/>
              <a:t>129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D7D5A8-376E-4C4B-9CB3-D490C9423245}" type="slidenum">
              <a:rPr lang="en-US" altLang="en-US" sz="1400">
                <a:solidFill>
                  <a:schemeClr val="bg1"/>
                </a:solidFill>
              </a:rPr>
              <a:pPr/>
              <a:t>13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Components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3200" dirty="0" smtClean="0"/>
              <a:t>Revenues</a:t>
            </a:r>
          </a:p>
          <a:p>
            <a:pPr lvl="1"/>
            <a:r>
              <a:rPr lang="en-US" altLang="en-US" sz="2800" dirty="0" smtClean="0"/>
              <a:t>Focus on top revenues</a:t>
            </a:r>
          </a:p>
        </p:txBody>
      </p:sp>
      <p:sp>
        <p:nvSpPr>
          <p:cNvPr id="3911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90700"/>
            <a:ext cx="45720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Expenditures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Operating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Debt service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CIP: Toughest component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Average from the past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Different scenarios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“Forecast CIP”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Maintenance only?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New stuff?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 smtClean="0"/>
              <a:t>Combination?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91173" name="Text Box 1029"/>
          <p:cNvSpPr txBox="1">
            <a:spLocks noChangeArrowheads="1"/>
          </p:cNvSpPr>
          <p:nvPr/>
        </p:nvSpPr>
        <p:spPr bwMode="auto">
          <a:xfrm>
            <a:off x="533400" y="4419600"/>
            <a:ext cx="3352800" cy="908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 dirty="0"/>
              <a:t>One “forecast?”</a:t>
            </a:r>
          </a:p>
          <a:p>
            <a:pPr>
              <a:spcBef>
                <a:spcPct val="20000"/>
              </a:spcBef>
            </a:pPr>
            <a:r>
              <a:rPr lang="en-US" altLang="en-US" sz="2400" i="1" dirty="0"/>
              <a:t>Or several scenarios?</a:t>
            </a:r>
            <a:r>
              <a:rPr lang="en-US" altLang="en-US" sz="2400" dirty="0"/>
              <a:t>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1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1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1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1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1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1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1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1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1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7162800" cy="1250950"/>
          </a:xfrm>
        </p:spPr>
        <p:txBody>
          <a:bodyPr/>
          <a:lstStyle/>
          <a:p>
            <a:pPr algn="r"/>
            <a:r>
              <a:rPr lang="en-US" altLang="en-US" sz="4000" dirty="0" smtClean="0">
                <a:cs typeface="Arial" charset="0"/>
              </a:rPr>
              <a:t>General Fund</a:t>
            </a:r>
            <a:br>
              <a:rPr lang="en-US" altLang="en-US" sz="4000" dirty="0" smtClean="0">
                <a:cs typeface="Arial" charset="0"/>
              </a:rPr>
            </a:br>
            <a:r>
              <a:rPr lang="en-US" altLang="en-US" sz="4000" dirty="0" smtClean="0">
                <a:cs typeface="Arial" charset="0"/>
              </a:rPr>
              <a:t>Five Year Forecast: </a:t>
            </a:r>
            <a:r>
              <a:rPr lang="en-US" altLang="en-US" sz="4000" dirty="0" smtClean="0">
                <a:cs typeface="Times New Roman" pitchFamily="18" charset="0"/>
              </a:rPr>
              <a:t>2008-13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886200"/>
            <a:ext cx="4648200" cy="1981200"/>
          </a:xfrm>
        </p:spPr>
        <p:txBody>
          <a:bodyPr/>
          <a:lstStyle/>
          <a:p>
            <a:pPr algn="r"/>
            <a:r>
              <a:rPr lang="en-US" altLang="en-US" dirty="0" smtClean="0">
                <a:cs typeface="Times New Roman" pitchFamily="18" charset="0"/>
              </a:rPr>
              <a:t>May 2008</a:t>
            </a:r>
          </a:p>
          <a:p>
            <a:pPr algn="r"/>
            <a:r>
              <a:rPr lang="en-US" altLang="en-US" sz="3600" dirty="0" smtClean="0">
                <a:solidFill>
                  <a:srgbClr val="000099"/>
                </a:solidFill>
              </a:rPr>
              <a:t>City of Pismo Beach</a:t>
            </a:r>
            <a:endParaRPr lang="en-US" altLang="en-US" dirty="0" smtClean="0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106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67158-ED8A-48CF-B2C1-13A08E846842}" type="slidenum">
              <a:rPr lang="en-US" altLang="en-US" sz="1400">
                <a:solidFill>
                  <a:schemeClr val="bg1"/>
                </a:solidFill>
              </a:rPr>
              <a:pPr/>
              <a:t>131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Forecast Findings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305300"/>
          </a:xfrm>
        </p:spPr>
        <p:txBody>
          <a:bodyPr/>
          <a:lstStyle/>
          <a:p>
            <a:pPr>
              <a:tabLst>
                <a:tab pos="3489325" algn="l"/>
              </a:tabLst>
            </a:pPr>
            <a:r>
              <a:rPr lang="en-US" altLang="en-US" sz="2800" dirty="0" smtClean="0"/>
              <a:t>Confirms findings from four years ago:</a:t>
            </a:r>
          </a:p>
          <a:p>
            <a:pPr lvl="1">
              <a:tabLst>
                <a:tab pos="3489325" algn="l"/>
              </a:tabLst>
            </a:pPr>
            <a:r>
              <a:rPr lang="en-US" altLang="en-US" dirty="0" smtClean="0"/>
              <a:t>The City has adequate revenues to fund current day-to-day services and debt service obligations. </a:t>
            </a:r>
            <a:r>
              <a:rPr lang="en-US" altLang="en-US" u="sng" dirty="0" smtClean="0"/>
              <a:t>In short, the City has a structurally balanced operating budget</a:t>
            </a:r>
            <a:r>
              <a:rPr lang="en-US" altLang="en-US" dirty="0" smtClean="0"/>
              <a:t> . </a:t>
            </a:r>
          </a:p>
          <a:p>
            <a:pPr lvl="1">
              <a:tabLst>
                <a:tab pos="3489325" algn="l"/>
              </a:tabLst>
            </a:pPr>
            <a:r>
              <a:rPr lang="en-US" altLang="en-US" dirty="0" smtClean="0"/>
              <a:t>However, funding improvements identified for 2008-13 in the ten-year CIP will require new revenues.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49A516-84BA-4BB2-823B-DBF8A0723D5C}" type="slidenum">
              <a:rPr lang="en-US" altLang="en-US" sz="1400">
                <a:solidFill>
                  <a:schemeClr val="bg1"/>
                </a:solidFill>
              </a:rPr>
              <a:pPr/>
              <a:t>132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36195" name="Object 2"/>
          <p:cNvGraphicFramePr>
            <a:graphicFrameLocks noGrp="1" noChangeAspect="1"/>
          </p:cNvGraphicFramePr>
          <p:nvPr>
            <p:ph/>
          </p:nvPr>
        </p:nvGraphicFramePr>
        <p:xfrm>
          <a:off x="381000" y="304800"/>
          <a:ext cx="8382000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Chart" r:id="rId3" imgW="5210219" imgH="3771961" progId="Excel.Chart.8">
                  <p:embed/>
                </p:oleObj>
              </mc:Choice>
              <mc:Fallback>
                <p:oleObj name="Chart" r:id="rId3" imgW="5210219" imgH="377196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382000" cy="606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27D4A8-05EC-4328-9906-FE31340C490F}" type="slidenum">
              <a:rPr lang="en-US" altLang="en-US" sz="1400">
                <a:solidFill>
                  <a:schemeClr val="bg1"/>
                </a:solidFill>
              </a:rPr>
              <a:pPr/>
              <a:t>133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37219" name="Object 2"/>
          <p:cNvGraphicFramePr>
            <a:graphicFrameLocks noChangeAspect="1"/>
          </p:cNvGraphicFramePr>
          <p:nvPr/>
        </p:nvGraphicFramePr>
        <p:xfrm>
          <a:off x="457200" y="258763"/>
          <a:ext cx="84582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Chart" r:id="rId3" imgW="5210219" imgH="3771961" progId="Excel.Chart.8">
                  <p:embed/>
                </p:oleObj>
              </mc:Choice>
              <mc:Fallback>
                <p:oleObj name="Chart" r:id="rId3" imgW="5210219" imgH="377196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8763"/>
                        <a:ext cx="8458200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286000"/>
            <a:ext cx="6248400" cy="1143000"/>
          </a:xfrm>
        </p:spPr>
        <p:txBody>
          <a:bodyPr/>
          <a:lstStyle/>
          <a:p>
            <a:pPr>
              <a:tabLst>
                <a:tab pos="6338888" algn="l"/>
              </a:tabLst>
            </a:pPr>
            <a:r>
              <a:rPr lang="en-US" sz="4000" dirty="0" smtClean="0"/>
              <a:t>General Fund</a:t>
            </a:r>
            <a:br>
              <a:rPr lang="en-US" sz="4000" dirty="0" smtClean="0"/>
            </a:br>
            <a:r>
              <a:rPr lang="en-US" sz="4000" dirty="0" smtClean="0"/>
              <a:t>Five-Year Fiscal Forecast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620000" cy="1219200"/>
          </a:xfrm>
        </p:spPr>
        <p:txBody>
          <a:bodyPr/>
          <a:lstStyle/>
          <a:p>
            <a:r>
              <a:rPr lang="en-US" sz="3600" dirty="0" smtClean="0"/>
              <a:t>City of Bell</a:t>
            </a:r>
            <a:endParaRPr lang="en-US" dirty="0" smtClean="0"/>
          </a:p>
        </p:txBody>
      </p:sp>
      <p:pic>
        <p:nvPicPr>
          <p:cNvPr id="134149" name="Picture 10" descr="Logo Graph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4038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14" descr="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038D4-BA05-43E0-A2A9-EA0969679640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44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7"/>
          <p:cNvSpPr>
            <a:spLocks/>
          </p:cNvSpPr>
          <p:nvPr/>
        </p:nvSpPr>
        <p:spPr bwMode="auto">
          <a:xfrm>
            <a:off x="7924800" y="13716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dirty="0"/>
          </a:p>
        </p:txBody>
      </p:sp>
      <p:sp>
        <p:nvSpPr>
          <p:cNvPr id="135172" name="AutoShape 8"/>
          <p:cNvSpPr>
            <a:spLocks/>
          </p:cNvSpPr>
          <p:nvPr/>
        </p:nvSpPr>
        <p:spPr bwMode="auto">
          <a:xfrm>
            <a:off x="7315200" y="914400"/>
            <a:ext cx="381000" cy="1600200"/>
          </a:xfrm>
          <a:prstGeom prst="leftBrace">
            <a:avLst>
              <a:gd name="adj1" fmla="val 35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342900" indent="-342900" eaLnBrk="0" hangingPunct="0"/>
            <a:endParaRPr lang="en-US" dirty="0"/>
          </a:p>
        </p:txBody>
      </p:sp>
      <p:pic>
        <p:nvPicPr>
          <p:cNvPr id="13517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6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Forecast Overview: Positives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6200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Key revenues have hit bottom and appear to be on the road to recovery, albeit modestly.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Structurally balanced budget in 2012-13.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Begin with $1.2 million in reserves.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While there is a significant “forecast gap” for the next two years, it improves in the “out-years.”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means there is a structural solution.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Committed Council and staff to a responsible, balanced and transparent budget process.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43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216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217" name="Picture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218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4219" name="Picture 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835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240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Ahead</a:t>
            </a:r>
          </a:p>
        </p:txBody>
      </p:sp>
      <p:sp>
        <p:nvSpPr>
          <p:cNvPr id="138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 the gap and adopting a balanced budget that responds to Council goal-setting.</a:t>
            </a:r>
          </a:p>
        </p:txBody>
      </p:sp>
      <p:sp>
        <p:nvSpPr>
          <p:cNvPr id="1626118" name="Text Box 6"/>
          <p:cNvSpPr txBox="1">
            <a:spLocks noChangeArrowheads="1"/>
          </p:cNvSpPr>
          <p:nvPr/>
        </p:nvSpPr>
        <p:spPr bwMode="auto">
          <a:xfrm>
            <a:off x="762000" y="3733800"/>
            <a:ext cx="7772400" cy="19034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143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The forecast is not the budget.</a:t>
            </a:r>
          </a:p>
          <a:p>
            <a:pPr lvl="1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</a:rPr>
              <a:t>With Council guidance, the staff’s job is to develop ways of balancing the budget the coming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87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Options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10100"/>
          </a:xfrm>
        </p:spPr>
        <p:txBody>
          <a:bodyPr/>
          <a:lstStyle/>
          <a:p>
            <a:r>
              <a:rPr lang="en-US" sz="2800" dirty="0" smtClean="0"/>
              <a:t>Unless the Bell economy performs much better than projected, significantly reducing the City’s expenditures is the only budget-balancing option available to the City.</a:t>
            </a:r>
          </a:p>
          <a:p>
            <a:pPr lvl="1"/>
            <a:r>
              <a:rPr lang="en-US" sz="2400" dirty="0" smtClean="0"/>
              <a:t>Use of reserves not recommended:</a:t>
            </a:r>
          </a:p>
          <a:p>
            <a:pPr lvl="2"/>
            <a:r>
              <a:rPr lang="en-US" sz="2200" dirty="0" smtClean="0"/>
              <a:t>Need to build them, not reduce them.</a:t>
            </a:r>
          </a:p>
          <a:p>
            <a:pPr lvl="2"/>
            <a:r>
              <a:rPr lang="en-US" sz="2200" dirty="0" smtClean="0"/>
              <a:t>Only defers the problem, doesn’t fix it.</a:t>
            </a:r>
          </a:p>
          <a:p>
            <a:pPr lvl="1"/>
            <a:r>
              <a:rPr lang="en-US" sz="2400" dirty="0" smtClean="0"/>
              <a:t>Given the City’s recent experience, significant new revenues are not a viable budget-balancing approach any time soon.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537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4F84FC-1B26-4345-BE06-94FF4C88160C}" type="slidenum">
              <a:rPr lang="en-US" altLang="en-US" sz="1400">
                <a:solidFill>
                  <a:schemeClr val="bg1"/>
                </a:solidFill>
              </a:rPr>
              <a:pPr/>
              <a:t>14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Do the Results Tell You?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75438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What’s the problem?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are the best options for solving it?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is the best one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/>
              <a:t>. . . . .  and why?</a:t>
            </a:r>
          </a:p>
        </p:txBody>
      </p:sp>
      <p:sp>
        <p:nvSpPr>
          <p:cNvPr id="1638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4343400"/>
            <a:ext cx="5145088" cy="14478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</a:rPr>
              <a:t>“ A problem well-stated is a problem half-solved.”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chemeClr val="bg1"/>
                </a:solidFill>
              </a:rPr>
              <a:t>	. . . . . . .    Charles Kettering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Reductions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Further reducing service levels and related costs.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Since 60% of General Fund expenditures are for staffing, this means further staffing reductions.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Cutting back on asset repair/replacement reserves.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Not sustainable in the long-run.  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Finding alternative service delivery methods that will retain service levels but reduce costs.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Reducing compensation levels.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Each 1% reduction in compensation generates $75,000 in savings.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345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0"/>
            <a:ext cx="5486400" cy="1143000"/>
          </a:xfrm>
        </p:spPr>
        <p:txBody>
          <a:bodyPr/>
          <a:lstStyle/>
          <a:p>
            <a:pPr>
              <a:tabLst>
                <a:tab pos="6338888" algn="l"/>
              </a:tabLst>
            </a:pPr>
            <a:r>
              <a:rPr lang="en-US" sz="4000" dirty="0"/>
              <a:t>General Fund</a:t>
            </a:r>
            <a:br>
              <a:rPr lang="en-US" sz="4000" dirty="0"/>
            </a:br>
            <a:r>
              <a:rPr lang="en-US" sz="4000" dirty="0"/>
              <a:t>Five-Year Fiscal Forecast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Board of Directors Briefing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February 14, 2013</a:t>
            </a:r>
            <a:endParaRPr lang="en-US" sz="2800" dirty="0"/>
          </a:p>
        </p:txBody>
      </p:sp>
      <p:pic>
        <p:nvPicPr>
          <p:cNvPr id="1170442" name="Picture 10" descr="Logo Graph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629" y="5250232"/>
            <a:ext cx="4338638" cy="13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4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348" y="2286000"/>
            <a:ext cx="1216252" cy="121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810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4994860C-FC68-4F33-8F71-D5ADB02D7807}" type="slidenum">
              <a:rPr lang="en-US" smtClean="0">
                <a:solidFill>
                  <a:srgbClr val="FFFFFF"/>
                </a:solidFill>
              </a:rPr>
              <a:pPr/>
              <a:t>141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077200" cy="58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3EB2-B21D-4C0A-960D-4FCFA23176DF}" type="slidenum">
              <a:rPr lang="en-US" smtClean="0">
                <a:solidFill>
                  <a:srgbClr val="FFFFFF"/>
                </a:solidFill>
              </a:rPr>
              <a:pPr/>
              <a:t>142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2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4178"/>
            <a:ext cx="8229600" cy="60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370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1807"/>
            <a:ext cx="8229600" cy="581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36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69" y="304800"/>
            <a:ext cx="8287131" cy="601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600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0104"/>
            <a:ext cx="8077200" cy="60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317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3B97-5FCC-42A8-9025-6AF08150F500}" type="slidenum">
              <a:rPr lang="en-US" smtClean="0"/>
              <a:pPr>
                <a:defRPr/>
              </a:pPr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176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growing gap</a:t>
            </a:r>
          </a:p>
          <a:p>
            <a:pPr lvl="1"/>
            <a:r>
              <a:rPr lang="en-US" dirty="0" smtClean="0"/>
              <a:t>Modest cost increases</a:t>
            </a:r>
          </a:p>
          <a:p>
            <a:pPr lvl="1"/>
            <a:r>
              <a:rPr lang="en-US" dirty="0" smtClean="0"/>
              <a:t>But key revenues are flat or tepid growth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784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343400"/>
          </a:xfrm>
        </p:spPr>
        <p:txBody>
          <a:bodyPr/>
          <a:lstStyle/>
          <a:p>
            <a:r>
              <a:rPr lang="en-US" sz="2800" dirty="0" smtClean="0"/>
              <a:t>Similar analytical approaches but each has its own story to tell</a:t>
            </a:r>
          </a:p>
          <a:p>
            <a:pPr lvl="1"/>
            <a:r>
              <a:rPr lang="en-US" sz="2400" dirty="0" smtClean="0"/>
              <a:t>San Luis Obispo: Tough economy, Measure Y mitigation, binding arbitration, retirement costs</a:t>
            </a:r>
          </a:p>
          <a:p>
            <a:pPr lvl="1"/>
            <a:r>
              <a:rPr lang="en-US" sz="2400" dirty="0" smtClean="0"/>
              <a:t>Camarillo: Transfers to other funds</a:t>
            </a:r>
          </a:p>
          <a:p>
            <a:pPr lvl="1"/>
            <a:r>
              <a:rPr lang="en-US" sz="2400" dirty="0" smtClean="0"/>
              <a:t>Salinas: Tough revenue outlook, even tougher expenditure one, no reserves</a:t>
            </a:r>
          </a:p>
          <a:p>
            <a:pPr lvl="1"/>
            <a:r>
              <a:rPr lang="en-US" sz="2400" dirty="0" smtClean="0"/>
              <a:t>Pismo Beach: CIP</a:t>
            </a:r>
          </a:p>
          <a:p>
            <a:pPr lvl="1"/>
            <a:r>
              <a:rPr lang="en-US" sz="2400" dirty="0" smtClean="0"/>
              <a:t>Bell: Economy, egregious past revenues, need for reform</a:t>
            </a:r>
          </a:p>
          <a:p>
            <a:pPr lvl="1"/>
            <a:r>
              <a:rPr lang="en-US" sz="2400" dirty="0" smtClean="0"/>
              <a:t>Bear Valley: Systemic challenge - modest cost increases but flat key revenues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5A9F-0808-44C0-A37D-EDE2100D3F26}" type="slidenum">
              <a:rPr lang="en-US" smtClean="0"/>
              <a:pPr>
                <a:defRPr/>
              </a:pPr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434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7162800" cy="1250950"/>
          </a:xfrm>
        </p:spPr>
        <p:txBody>
          <a:bodyPr/>
          <a:lstStyle/>
          <a:p>
            <a:pPr algn="r"/>
            <a:r>
              <a:rPr lang="en-US" altLang="en-US" sz="3600" dirty="0" smtClean="0">
                <a:latin typeface="Arial" charset="0"/>
                <a:cs typeface="Arial" charset="0"/>
              </a:rPr>
              <a:t>General Fund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4000" dirty="0" smtClean="0">
                <a:latin typeface="Arial" charset="0"/>
                <a:cs typeface="Arial" charset="0"/>
              </a:rPr>
              <a:t>Five Year Forecast: </a:t>
            </a:r>
            <a:r>
              <a:rPr lang="en-US" altLang="en-US" sz="4000" dirty="0" smtClean="0">
                <a:latin typeface="Arial" charset="0"/>
                <a:cs typeface="Times New Roman" pitchFamily="18" charset="0"/>
              </a:rPr>
              <a:t>2005-10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96200" cy="1981200"/>
          </a:xfrm>
        </p:spPr>
        <p:txBody>
          <a:bodyPr/>
          <a:lstStyle/>
          <a:p>
            <a:pPr algn="r"/>
            <a:r>
              <a:rPr lang="en-US" altLang="en-US" sz="2800" i="1" dirty="0" smtClean="0">
                <a:cs typeface="Times New Roman" pitchFamily="18" charset="0"/>
              </a:rPr>
              <a:t>Tough Fiscal Past, Tough Fiscal Future</a:t>
            </a:r>
          </a:p>
          <a:p>
            <a:pPr algn="r"/>
            <a:r>
              <a:rPr lang="en-US" altLang="en-US" dirty="0" smtClean="0">
                <a:solidFill>
                  <a:schemeClr val="tx2"/>
                </a:solidFill>
                <a:cs typeface="Times New Roman" pitchFamily="18" charset="0"/>
              </a:rPr>
              <a:t>December 2004</a:t>
            </a:r>
            <a:endParaRPr lang="en-US" altLang="en-US" dirty="0" smtClean="0"/>
          </a:p>
        </p:txBody>
      </p:sp>
      <p:pic>
        <p:nvPicPr>
          <p:cNvPr id="17412" name="Picture 4" descr="j01880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j018807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4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B-Y with Bk tex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472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02A290-0549-4CD2-8AFA-BB8AFCCC235B}" type="slidenum">
              <a:rPr lang="en-US" altLang="en-US" sz="1400">
                <a:solidFill>
                  <a:schemeClr val="bg1"/>
                </a:solidFill>
              </a:rPr>
              <a:pPr/>
              <a:t>150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Forecasts force you to: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Think about the factors that affect your future.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Think about what you can do about them.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Accept what you can’t do anything about so your efforts can be targeted on the things you can do something about.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Have a context for “how are we doing?”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You’ll never know if you’ve arrived if you don’t know where you’re going.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Or: If you don’t know where you’re headed, any road will take you there.</a:t>
            </a:r>
            <a:r>
              <a:rPr lang="en-US" altLang="en-US" sz="2800" i="1" dirty="0" smtClean="0"/>
              <a:t>    </a:t>
            </a:r>
          </a:p>
        </p:txBody>
      </p:sp>
      <p:graphicFrame>
        <p:nvGraphicFramePr>
          <p:cNvPr id="138245" name="Object 4"/>
          <p:cNvGraphicFramePr>
            <a:graphicFrameLocks/>
          </p:cNvGraphicFramePr>
          <p:nvPr/>
        </p:nvGraphicFramePr>
        <p:xfrm>
          <a:off x="5638800" y="4572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6" name="ClipArt" r:id="rId4" imgW="1944688" imgH="1803400" progId="MS_ClipArt_Gallery.2">
                  <p:embed/>
                </p:oleObj>
              </mc:Choice>
              <mc:Fallback>
                <p:oleObj name="ClipArt" r:id="rId4" imgW="1944688" imgH="18034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"/>
                        <a:ext cx="1752600" cy="1447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392F5F-84B1-477A-93FC-FBE46F1F6857}" type="slidenum">
              <a:rPr lang="en-US" altLang="en-US" sz="1400">
                <a:solidFill>
                  <a:schemeClr val="bg1"/>
                </a:solidFill>
              </a:rPr>
              <a:pPr/>
              <a:t>151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 Suggestion: The “Thinking” Part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914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Consider preceding the forecast (or your budget) with a “general fiscal outlook:” What are the factors that will affect your fiscal future?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State budget impacts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Revenue/economy outlook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Operating cost pressures: Retirement, insurance, fund subsidies, MOUs, major contracts, new service responsibilities, added debt service costs, other costs on the horizon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Infrastructure and facility maintenance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Other unmet needs, policy commitments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Reserve levels: up or down?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Revenue and other budget balancing options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FCFC76-B8D3-4685-8D77-A0B82AA7BBA8}" type="slidenum">
              <a:rPr lang="en-US" altLang="en-US" sz="1400">
                <a:solidFill>
                  <a:schemeClr val="bg1"/>
                </a:solidFill>
              </a:rPr>
              <a:pPr/>
              <a:t>152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Now?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You’ve defined the problem …</a:t>
            </a:r>
          </a:p>
          <a:p>
            <a:r>
              <a:rPr lang="en-US" altLang="en-US" dirty="0" smtClean="0"/>
              <a:t>So, what do you do now?</a:t>
            </a:r>
          </a:p>
        </p:txBody>
      </p:sp>
      <p:sp>
        <p:nvSpPr>
          <p:cNvPr id="140293" name="Rectangle 3"/>
          <p:cNvSpPr txBox="1">
            <a:spLocks noChangeArrowheads="1"/>
          </p:cNvSpPr>
          <p:nvPr/>
        </p:nvSpPr>
        <p:spPr bwMode="auto">
          <a:xfrm>
            <a:off x="1066800" y="3276600"/>
            <a:ext cx="7772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l"/>
            </a:pPr>
            <a:r>
              <a:rPr lang="en-US" altLang="en-US" sz="2800" i="1" dirty="0"/>
              <a:t>You don't get points for predicting rain.  You get points for building an ark.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en-US" sz="3200" i="1" dirty="0"/>
              <a:t>                </a:t>
            </a:r>
            <a:r>
              <a:rPr lang="en-US" altLang="en-US" sz="2400" i="1" dirty="0"/>
              <a:t>‑  Louis Gerstner, Former IBM CEO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Building an 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for the Next Flood</a:t>
            </a:r>
          </a:p>
          <a:p>
            <a:pPr lvl="1"/>
            <a:r>
              <a:rPr lang="en-US" dirty="0" smtClean="0"/>
              <a:t>What were the drivers of forecast results?</a:t>
            </a:r>
          </a:p>
          <a:p>
            <a:pPr lvl="2"/>
            <a:r>
              <a:rPr lang="en-US" dirty="0" smtClean="0"/>
              <a:t>Focus on those</a:t>
            </a:r>
          </a:p>
          <a:p>
            <a:pPr lvl="1"/>
            <a:r>
              <a:rPr lang="en-US" dirty="0" smtClean="0"/>
              <a:t>Fiscal Policies</a:t>
            </a:r>
          </a:p>
          <a:p>
            <a:pPr lvl="1"/>
            <a:r>
              <a:rPr lang="en-US" dirty="0" smtClean="0"/>
              <a:t>Assess what you wish you had done differently the last time</a:t>
            </a:r>
          </a:p>
          <a:p>
            <a:pPr lvl="2"/>
            <a:r>
              <a:rPr lang="en-US" dirty="0" smtClean="0"/>
              <a:t>Suggestion: “Fiscal Health Contingency Plan”</a:t>
            </a:r>
          </a:p>
          <a:p>
            <a:pPr lvl="1"/>
            <a:r>
              <a:rPr lang="en-US" dirty="0" smtClean="0"/>
              <a:t>“Change-able”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5A9F-0808-44C0-A37D-EDE2100D3F26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  <p:pic>
        <p:nvPicPr>
          <p:cNvPr id="199683" name="Picture 3" descr="C:\Users\Bill\AppData\Local\Microsoft\Windows\Temporary Internet Files\Content.IE5\2BCPBGDE\MC90043444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594339" cy="14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463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888A01-D1F0-4AC1-BC99-D825B2943804}" type="slidenum">
              <a:rPr lang="en-US" altLang="en-US" sz="1400" smtClean="0">
                <a:solidFill>
                  <a:schemeClr val="bg1"/>
                </a:solidFill>
              </a:rPr>
              <a:pPr/>
              <a:t>154</a:t>
            </a:fld>
            <a:endParaRPr lang="en-US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Long-Term Organizational Success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4191000" cy="4152900"/>
          </a:xfrm>
        </p:spPr>
        <p:txBody>
          <a:bodyPr/>
          <a:lstStyle/>
          <a:p>
            <a:r>
              <a:rPr lang="en-US" altLang="en-US" sz="2800" i="1" dirty="0" smtClean="0"/>
              <a:t>It is not the strongest of the species that survive, nor the most intelligent, but the ones most responsive to change.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Charles Darwin</a:t>
            </a:r>
          </a:p>
        </p:txBody>
      </p:sp>
      <p:pic>
        <p:nvPicPr>
          <p:cNvPr id="141317" name="Picture 4" descr="darw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606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Fiscal Policies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SzPct val="95000"/>
              <a:buFont typeface="Wingdings" pitchFamily="2" charset="2"/>
              <a:buChar char="n"/>
            </a:pPr>
            <a:r>
              <a:rPr lang="en-US" altLang="en-US" dirty="0" smtClean="0"/>
              <a:t>  Plans are good.</a:t>
            </a:r>
          </a:p>
          <a:p>
            <a:pPr algn="l">
              <a:buSzPct val="95000"/>
              <a:buFont typeface="Wingdings" pitchFamily="2" charset="2"/>
              <a:buChar char="n"/>
            </a:pPr>
            <a:r>
              <a:rPr lang="en-US" altLang="en-US" dirty="0" smtClean="0"/>
              <a:t>  Policies are better.</a:t>
            </a:r>
          </a:p>
        </p:txBody>
      </p:sp>
      <p:pic>
        <p:nvPicPr>
          <p:cNvPr id="142340" name="Picture 4" descr="j01741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1600200" cy="138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89CED2-0BC2-4C7E-8A63-213DCAF5E764}" type="slidenum">
              <a:rPr lang="en-US" altLang="en-US" sz="1400">
                <a:solidFill>
                  <a:schemeClr val="bg1"/>
                </a:solidFill>
              </a:rPr>
              <a:pPr/>
              <a:t>156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Power of Policies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Good times come and go.</a:t>
            </a:r>
          </a:p>
          <a:p>
            <a:r>
              <a:rPr lang="en-US" altLang="en-US" dirty="0" smtClean="0"/>
              <a:t>But your values shouldn’t.</a:t>
            </a:r>
          </a:p>
          <a:p>
            <a:pPr lvl="1"/>
            <a:r>
              <a:rPr lang="en-US" altLang="en-US" dirty="0" smtClean="0"/>
              <a:t>And that’s what fiscal policies are all about. </a:t>
            </a:r>
          </a:p>
        </p:txBody>
      </p:sp>
      <p:pic>
        <p:nvPicPr>
          <p:cNvPr id="143365" name="Picture 4" descr="j01781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6573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823E68-A7CE-4236-802B-EB9B916AF6EF}" type="slidenum">
              <a:rPr lang="en-US" altLang="en-US" sz="1400">
                <a:solidFill>
                  <a:schemeClr val="bg1"/>
                </a:solidFill>
              </a:rPr>
              <a:pPr/>
              <a:t>157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Plans and Policies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Plans are good.</a:t>
            </a:r>
          </a:p>
          <a:p>
            <a:pPr lvl="1"/>
            <a:r>
              <a:rPr lang="en-US" altLang="en-US" dirty="0" smtClean="0"/>
              <a:t>General Plans (and Elements) </a:t>
            </a:r>
          </a:p>
          <a:p>
            <a:pPr lvl="1"/>
            <a:r>
              <a:rPr lang="en-US" altLang="en-US" dirty="0" smtClean="0"/>
              <a:t>Facility Master Plans (Pavement, Parks, Bicycles, Water, Sewer) </a:t>
            </a:r>
          </a:p>
          <a:p>
            <a:pPr lvl="1"/>
            <a:r>
              <a:rPr lang="en-US" altLang="en-US" dirty="0" smtClean="0"/>
              <a:t>Long-Term Forecasts</a:t>
            </a:r>
          </a:p>
          <a:p>
            <a:pPr lvl="1"/>
            <a:r>
              <a:rPr lang="en-US" altLang="en-US" dirty="0" smtClean="0"/>
              <a:t>Multi-Year Budgets</a:t>
            </a:r>
          </a:p>
          <a:p>
            <a:pPr lvl="2"/>
            <a:r>
              <a:rPr lang="en-US" altLang="en-US" dirty="0" smtClean="0"/>
              <a:t>Operating and CIP </a:t>
            </a:r>
          </a:p>
          <a:p>
            <a:r>
              <a:rPr lang="en-US" altLang="en-US" dirty="0" smtClean="0"/>
              <a:t>Policies are better.</a:t>
            </a:r>
          </a:p>
        </p:txBody>
      </p:sp>
      <p:pic>
        <p:nvPicPr>
          <p:cNvPr id="144389" name="Picture 4" descr="BD05418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381000"/>
            <a:ext cx="1606550" cy="156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9AAE55-114E-4729-9182-E64FF11EF3D3}" type="slidenum">
              <a:rPr lang="en-US" altLang="en-US" sz="1400">
                <a:solidFill>
                  <a:schemeClr val="bg1"/>
                </a:solidFill>
              </a:rPr>
              <a:pPr/>
              <a:t>158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Fiscal Health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620000" cy="4152900"/>
          </a:xfrm>
        </p:spPr>
        <p:txBody>
          <a:bodyPr/>
          <a:lstStyle/>
          <a:p>
            <a:r>
              <a:rPr lang="en-US" altLang="en-US" dirty="0" smtClean="0"/>
              <a:t>Fiscal heath is a lot like your personal health—it’s not what you live for . . . .  but it’s hard to enjoy your life without it.</a:t>
            </a:r>
          </a:p>
          <a:p>
            <a:r>
              <a:rPr lang="en-US" altLang="en-US" dirty="0" smtClean="0"/>
              <a:t>And like personal health, fiscal health is rarely luck.</a:t>
            </a:r>
          </a:p>
        </p:txBody>
      </p:sp>
      <p:graphicFrame>
        <p:nvGraphicFramePr>
          <p:cNvPr id="145413" name="Object 4"/>
          <p:cNvGraphicFramePr>
            <a:graphicFrameLocks/>
          </p:cNvGraphicFramePr>
          <p:nvPr/>
        </p:nvGraphicFramePr>
        <p:xfrm>
          <a:off x="3962400" y="609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4" name="ClipArt" r:id="rId4" imgW="1079500" imgH="1231900" progId="MS_ClipArt_Gallery.2">
                  <p:embed/>
                </p:oleObj>
              </mc:Choice>
              <mc:Fallback>
                <p:oleObj name="ClipArt" r:id="rId4" imgW="1079500" imgH="12319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9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27" grpId="0" build="p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DA52CE-CA90-421A-AEF9-8575FAFDF0A6}" type="slidenum">
              <a:rPr lang="en-US" altLang="en-US" sz="1400">
                <a:solidFill>
                  <a:schemeClr val="bg1"/>
                </a:solidFill>
              </a:rPr>
              <a:pPr/>
              <a:t>159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Fiscal Policies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467600" cy="4152900"/>
          </a:xfrm>
        </p:spPr>
        <p:txBody>
          <a:bodyPr/>
          <a:lstStyle/>
          <a:p>
            <a:r>
              <a:rPr lang="en-US" altLang="en-US" sz="2800" dirty="0" smtClean="0"/>
              <a:t>The best way to ensure your long-term fiscal health.</a:t>
            </a:r>
          </a:p>
          <a:p>
            <a:pPr lvl="1"/>
            <a:r>
              <a:rPr lang="en-US" altLang="en-US" sz="2400" dirty="0" smtClean="0"/>
              <a:t>Local economy important</a:t>
            </a:r>
          </a:p>
          <a:p>
            <a:pPr lvl="2"/>
            <a:r>
              <a:rPr lang="en-US" altLang="en-US" sz="2000" dirty="0" smtClean="0"/>
              <a:t>And no one is immune from economic downturns.</a:t>
            </a:r>
          </a:p>
          <a:p>
            <a:pPr lvl="1"/>
            <a:r>
              <a:rPr lang="en-US" altLang="en-US" sz="2400" dirty="0" smtClean="0"/>
              <a:t>But not the most critical feature . . .  financial management counts!</a:t>
            </a:r>
          </a:p>
          <a:p>
            <a:pPr lvl="2"/>
            <a:r>
              <a:rPr lang="en-US" altLang="en-US" sz="2000" dirty="0" smtClean="0"/>
              <a:t>Just Think: Orange County</a:t>
            </a:r>
          </a:p>
          <a:p>
            <a:r>
              <a:rPr lang="en-US" altLang="en-US" sz="2800" dirty="0" smtClean="0"/>
              <a:t>Not only for the “good times” — may be more important in the “bad times.”  </a:t>
            </a:r>
          </a:p>
        </p:txBody>
      </p:sp>
      <p:graphicFrame>
        <p:nvGraphicFramePr>
          <p:cNvPr id="146437" name="Object 4"/>
          <p:cNvGraphicFramePr>
            <a:graphicFrameLocks/>
          </p:cNvGraphicFramePr>
          <p:nvPr/>
        </p:nvGraphicFramePr>
        <p:xfrm>
          <a:off x="4343400" y="304800"/>
          <a:ext cx="11557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8" name="ClipArt" r:id="rId4" imgW="1155700" imgH="1384300" progId="MS_ClipArt_Gallery.2">
                  <p:embed/>
                </p:oleObj>
              </mc:Choice>
              <mc:Fallback>
                <p:oleObj name="ClipArt" r:id="rId4" imgW="1155700" imgH="13843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"/>
                        <a:ext cx="11557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B18BD7-AD1C-43EA-AE9C-A07543B99B31}" type="slidenum">
              <a:rPr lang="en-US" altLang="en-US" sz="1400">
                <a:solidFill>
                  <a:schemeClr val="bg1"/>
                </a:solidFill>
              </a:rPr>
              <a:pPr/>
              <a:t>16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Purpose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Identify “order of magnitude” ability over the next 5 years (2005-10) to: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Continue current day-to-day services.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Maintain existing infrastructure and facilities.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Preserve our fiscal health.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Approach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Project revenues.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Subtract operating, debt service and CIP costs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Remaining balance is available for “new initiatives.”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Or if negative, shows the “Budget Gap.”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CADDF2-6C88-45CB-8FC2-01ECB05E513A}" type="slidenum">
              <a:rPr lang="en-US" altLang="en-US" sz="1400">
                <a:solidFill>
                  <a:schemeClr val="bg1"/>
                </a:solidFill>
              </a:rPr>
              <a:pPr/>
              <a:t>160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do fiscal challenges arise? 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Roots of fiscal adversity for most governments take hold in the good times, by making commitments that are not sustainable</a:t>
            </a:r>
          </a:p>
          <a:p>
            <a:r>
              <a:rPr lang="en-US" altLang="en-US" dirty="0" smtClean="0"/>
              <a:t>Rarely in the bad times, when most agencies act on the “First Rule of Holes”</a:t>
            </a:r>
          </a:p>
          <a:p>
            <a:pPr lvl="1"/>
            <a:r>
              <a:rPr lang="en-US" altLang="en-US" dirty="0" smtClean="0"/>
              <a:t>When you find yourself in one, stop digging.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98DE62-0ECB-4FE5-B138-8F8C7BCB14EA}" type="slidenum">
              <a:rPr lang="en-US" altLang="en-US" sz="1400">
                <a:solidFill>
                  <a:schemeClr val="bg1"/>
                </a:solidFill>
              </a:rPr>
              <a:pPr/>
              <a:t>161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Both Preventative and Curative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Clearly articulated policies help prevent problems from arising in the good times.</a:t>
            </a:r>
          </a:p>
          <a:p>
            <a:r>
              <a:rPr lang="en-US" altLang="en-US" dirty="0" smtClean="0"/>
              <a:t>And help respond to bad times when they do occur.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762FA-8371-45D6-A252-E0F457691C43}" type="slidenum">
              <a:rPr lang="en-US" altLang="en-US" sz="1400">
                <a:solidFill>
                  <a:schemeClr val="bg1"/>
                </a:solidFill>
              </a:rPr>
              <a:pPr/>
              <a:t>162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172450" cy="1104900"/>
          </a:xfrm>
        </p:spPr>
        <p:txBody>
          <a:bodyPr/>
          <a:lstStyle/>
          <a:p>
            <a:r>
              <a:rPr lang="en-US" altLang="en-US" dirty="0" smtClean="0"/>
              <a:t>Take on momentum of their own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What’s the most frequent answer to the question: “Why do we do it this way?”</a:t>
            </a:r>
          </a:p>
          <a:p>
            <a:r>
              <a:rPr lang="en-US" altLang="en-US" dirty="0" smtClean="0"/>
              <a:t>And provide continuity as elected officials and staff change.</a:t>
            </a:r>
          </a:p>
          <a:p>
            <a:r>
              <a:rPr lang="en-US" altLang="en-US" dirty="0" smtClean="0"/>
              <a:t>Most powerful when it put in place before the need for them arrives.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CA818D-85D7-43F5-BE61-2D270891FD91}" type="slidenum">
              <a:rPr lang="en-US" altLang="en-US" sz="1400">
                <a:solidFill>
                  <a:schemeClr val="bg1"/>
                </a:solidFill>
              </a:rPr>
              <a:pPr/>
              <a:t>163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Plans Versus Policies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Plans change over time as actual results replace assumptions (like, as soon as the laser jet ink is dry).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But policies: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Are your “north star” guiding preparation of plans.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Help making tough decisions easier by telling you what your values are before they are put placed under stress by adverse circumstances.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You might actually do something else, but they are a powerful starting point: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smtClean="0"/>
              <a:t>But for “this,” I would do  . . .  what? </a:t>
            </a:r>
          </a:p>
        </p:txBody>
      </p:sp>
      <p:pic>
        <p:nvPicPr>
          <p:cNvPr id="15053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260350"/>
            <a:ext cx="1828800" cy="1506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2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164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962400" cy="41529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Balanced Budget (and what this means)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Multi-Year Budgets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Staff vs Council Budget Authority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Revenue Management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User Fees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Enterprise Funds: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Do they subsidize the General Fund?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Does the General Fund subsidize them?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Financial Reporting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Revenue Earmarking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Investments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Appropriations Limit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Minimum Fund Balance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CIP Management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Capital Financing &amp;  Debt Management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Human Resources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Contracting-Out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Productivity</a:t>
            </a:r>
            <a:endParaRPr lang="en-US" altLang="en-US" sz="2400" i="1" dirty="0" smtClean="0"/>
          </a:p>
        </p:txBody>
      </p:sp>
      <p:sp>
        <p:nvSpPr>
          <p:cNvPr id="15155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1104900"/>
          </a:xfrm>
        </p:spPr>
        <p:txBody>
          <a:bodyPr/>
          <a:lstStyle/>
          <a:p>
            <a:r>
              <a:rPr lang="en-US" altLang="en-US" dirty="0" smtClean="0"/>
              <a:t>High-Level Policies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986B6-9888-451F-AE9E-D1FA9152FDDD}" type="slidenum">
              <a:rPr lang="en-US" sz="1400" smtClean="0">
                <a:solidFill>
                  <a:schemeClr val="bg2"/>
                </a:solidFill>
              </a:rPr>
              <a:pPr/>
              <a:t>165</a:t>
            </a:fld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362200"/>
            <a:ext cx="3810000" cy="3886200"/>
          </a:xfrm>
        </p:spPr>
        <p:txBody>
          <a:bodyPr/>
          <a:lstStyle/>
          <a:p>
            <a:r>
              <a:rPr lang="en-US" dirty="0" smtClean="0"/>
              <a:t>Very Significant</a:t>
            </a:r>
          </a:p>
          <a:p>
            <a:pPr lvl="1"/>
            <a:r>
              <a:rPr lang="en-US" sz="2000" dirty="0" smtClean="0"/>
              <a:t>Fund balance policy</a:t>
            </a:r>
          </a:p>
          <a:p>
            <a:pPr lvl="1"/>
            <a:r>
              <a:rPr lang="en-US" sz="2000" dirty="0" smtClean="0"/>
              <a:t>Debt affordability policy</a:t>
            </a:r>
          </a:p>
          <a:p>
            <a:r>
              <a:rPr lang="en-US" dirty="0" smtClean="0"/>
              <a:t>Significant</a:t>
            </a:r>
          </a:p>
          <a:p>
            <a:pPr lvl="1"/>
            <a:r>
              <a:rPr lang="en-US" sz="2000" dirty="0" smtClean="0"/>
              <a:t>Pay-as-you-go capital financing</a:t>
            </a:r>
          </a:p>
          <a:p>
            <a:pPr lvl="1"/>
            <a:r>
              <a:rPr lang="en-US" sz="2000" dirty="0" smtClean="0"/>
              <a:t>Multi-year forecasting</a:t>
            </a:r>
          </a:p>
          <a:p>
            <a:pPr lvl="1"/>
            <a:r>
              <a:rPr lang="en-US" sz="2000" dirty="0" smtClean="0"/>
              <a:t>Quarterly reporting</a:t>
            </a:r>
          </a:p>
          <a:p>
            <a:pPr lvl="1"/>
            <a:r>
              <a:rPr lang="en-US" sz="2000" dirty="0" smtClean="0"/>
              <a:t>Quick debt retirement</a:t>
            </a:r>
          </a:p>
          <a:p>
            <a:pPr lvl="1"/>
            <a:endParaRPr lang="en-US" sz="2000" dirty="0" smtClean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362200"/>
            <a:ext cx="3810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Influential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Contingency plans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Non-recurring revenue policy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Depreciation of fixed assets (GASB 34 implementation)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5 Year CIP integrating operating cost impacts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GFOA financial reporting award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GFOA budgeting award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607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7675"/>
            <a:ext cx="3898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288" y="1600200"/>
            <a:ext cx="80121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+mj-lt"/>
              </a:rPr>
              <a:t>Important Fiscal Management Policies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400800"/>
            <a:ext cx="4572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165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82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8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8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8881F2-15B8-4B22-BDAB-F273BCA719F4}" type="slidenum">
              <a:rPr lang="en-US" sz="1400" smtClean="0">
                <a:solidFill>
                  <a:schemeClr val="bg2"/>
                </a:solidFill>
              </a:rPr>
              <a:pPr/>
              <a:t>166</a:t>
            </a:fld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286000"/>
            <a:ext cx="3810000" cy="4152900"/>
          </a:xfrm>
        </p:spPr>
        <p:txBody>
          <a:bodyPr/>
          <a:lstStyle/>
          <a:p>
            <a:r>
              <a:rPr lang="en-US" sz="2400" dirty="0" smtClean="0"/>
              <a:t>Established budget reserve</a:t>
            </a:r>
          </a:p>
          <a:p>
            <a:r>
              <a:rPr lang="en-US" sz="2400" dirty="0" smtClean="0"/>
              <a:t>Regular economic and revenue reviews</a:t>
            </a:r>
          </a:p>
          <a:p>
            <a:r>
              <a:rPr lang="en-US" sz="2400" dirty="0" smtClean="0"/>
              <a:t>Prioritized spending  plans and established contingency plans</a:t>
            </a:r>
          </a:p>
          <a:p>
            <a:r>
              <a:rPr lang="en-US" sz="2400" dirty="0" smtClean="0"/>
              <a:t>Formal capital improvement plan</a:t>
            </a:r>
          </a:p>
          <a:p>
            <a:r>
              <a:rPr lang="en-US" sz="2400" dirty="0" smtClean="0"/>
              <a:t>Long-term planning 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362200"/>
            <a:ext cx="38100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Debt affordability model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Pay-as-you-go financing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Multi-year financial plan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Effective management and information systems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Well-defined and coordinated economic development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288" y="1600200"/>
            <a:ext cx="80121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+mj-lt"/>
              </a:rPr>
              <a:t>Top Ten Financial Management Practices</a:t>
            </a:r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675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400800"/>
            <a:ext cx="4572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166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7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228600"/>
            <a:ext cx="8172449" cy="762000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S&amp;P Rating Framework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1" y="3359566"/>
            <a:ext cx="4038599" cy="304123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2400" dirty="0" smtClean="0"/>
              <a:t>Positive Adjustments</a:t>
            </a:r>
          </a:p>
          <a:p>
            <a:pPr lvl="1"/>
            <a:r>
              <a:rPr lang="en-US" sz="2000" dirty="0" smtClean="0"/>
              <a:t>Very strong income</a:t>
            </a:r>
          </a:p>
          <a:p>
            <a:pPr lvl="1"/>
            <a:r>
              <a:rPr lang="en-US" sz="2000" dirty="0" smtClean="0"/>
              <a:t>Very strong fund balance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43399" y="3342633"/>
            <a:ext cx="4724401" cy="3124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2400" dirty="0" smtClean="0"/>
              <a:t>Negative Adjustments</a:t>
            </a:r>
          </a:p>
          <a:p>
            <a:pPr lvl="1"/>
            <a:r>
              <a:rPr lang="en-US" sz="2000" dirty="0" smtClean="0"/>
              <a:t>Very weak market value</a:t>
            </a:r>
          </a:p>
          <a:p>
            <a:pPr lvl="1"/>
            <a:r>
              <a:rPr lang="en-US" sz="2000" dirty="0" smtClean="0"/>
              <a:t>Very low fund balance</a:t>
            </a:r>
          </a:p>
          <a:p>
            <a:pPr lvl="1"/>
            <a:r>
              <a:rPr lang="en-US" sz="2000" dirty="0" smtClean="0"/>
              <a:t>Weak liquidity</a:t>
            </a:r>
          </a:p>
          <a:p>
            <a:pPr lvl="1"/>
            <a:r>
              <a:rPr lang="en-US" sz="2000" dirty="0" smtClean="0"/>
              <a:t>Weak management</a:t>
            </a:r>
          </a:p>
          <a:p>
            <a:pPr lvl="1"/>
            <a:r>
              <a:rPr lang="en-US" sz="2000" dirty="0" smtClean="0"/>
              <a:t>Low budget flexibility</a:t>
            </a:r>
          </a:p>
          <a:p>
            <a:pPr lvl="1"/>
            <a:r>
              <a:rPr lang="en-US" sz="2000" dirty="0" smtClean="0"/>
              <a:t>Lack of willingness to pay</a:t>
            </a:r>
          </a:p>
          <a:p>
            <a:pPr lvl="1"/>
            <a:r>
              <a:rPr lang="en-US" sz="2000" dirty="0" smtClean="0"/>
              <a:t>Chronic negative fund balance</a:t>
            </a:r>
          </a:p>
          <a:p>
            <a:pPr lvl="1"/>
            <a:r>
              <a:rPr lang="en-US" sz="2000" dirty="0" smtClean="0"/>
              <a:t>Structural imbalance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72D0AF-1D36-4555-8C98-ABD8DC4C0627}" type="slidenum">
              <a:rPr lang="en-US" smtClean="0"/>
              <a:pPr>
                <a:defRPr/>
              </a:pPr>
              <a:t>167</a:t>
            </a:fld>
            <a:endParaRPr lang="en-US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8" t="7765" r="2818" b="69741"/>
          <a:stretch/>
        </p:blipFill>
        <p:spPr bwMode="auto">
          <a:xfrm>
            <a:off x="228601" y="990600"/>
            <a:ext cx="8610600" cy="23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9902" y="5046133"/>
            <a:ext cx="40385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Control 60% of factors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400800"/>
            <a:ext cx="4572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167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42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6248400"/>
            <a:ext cx="28956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6A7BB31C-ACBC-42BD-A76D-EF421F41CE09}" type="slidenum">
              <a:rPr lang="en-US" altLang="en-US" sz="1400" b="0">
                <a:solidFill>
                  <a:schemeClr val="bg2"/>
                </a:solidFill>
              </a:rPr>
              <a:pPr algn="ctr"/>
              <a:t>168</a:t>
            </a:fld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154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Policy Versus Actual</a:t>
            </a:r>
          </a:p>
        </p:txBody>
      </p:sp>
      <p:sp>
        <p:nvSpPr>
          <p:cNvPr id="610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86300"/>
          </a:xfrm>
        </p:spPr>
        <p:txBody>
          <a:bodyPr/>
          <a:lstStyle/>
          <a:p>
            <a:r>
              <a:rPr lang="en-US" altLang="en-US" sz="2800" dirty="0" smtClean="0"/>
              <a:t>Set policies based on where you want to be – which may not be where you are today.</a:t>
            </a:r>
          </a:p>
          <a:p>
            <a:pPr lvl="1"/>
            <a:r>
              <a:rPr lang="en-US" altLang="en-US" sz="2400" dirty="0" smtClean="0"/>
              <a:t>Clearly stating where your agency wants to be (versus where it may be today) significantly enhances your ability to get there. </a:t>
            </a:r>
          </a:p>
          <a:p>
            <a:r>
              <a:rPr lang="en-US" altLang="en-US" sz="2800" dirty="0" smtClean="0"/>
              <a:t>Consider following each policy with a brief “compliance status”</a:t>
            </a:r>
          </a:p>
          <a:p>
            <a:pPr lvl="1"/>
            <a:r>
              <a:rPr lang="en-US" altLang="en-US" sz="2400" dirty="0" smtClean="0"/>
              <a:t>In compliance</a:t>
            </a:r>
          </a:p>
          <a:p>
            <a:pPr lvl="1"/>
            <a:r>
              <a:rPr lang="en-US" altLang="en-US" sz="2400" dirty="0" smtClean="0"/>
              <a:t>In progress: what’s the plan for getting there?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3810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B5621A-CB37-451E-82EC-EDA4FB496DBD}" type="slidenum">
              <a:rPr lang="en-US" altLang="en-US" sz="1400" smtClean="0">
                <a:solidFill>
                  <a:schemeClr val="bg1"/>
                </a:solidFill>
              </a:rPr>
              <a:pPr/>
              <a:t>168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0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0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0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0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Bell Example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GFOA structured methodology, recommended minimum General Fund “unassigned” fund balance of 25% of operating expenditures</a:t>
            </a:r>
          </a:p>
          <a:p>
            <a:pPr lvl="1"/>
            <a:r>
              <a:rPr lang="en-US" dirty="0" smtClean="0"/>
              <a:t>12% at the time 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B856BE-FB6F-47C0-B2D3-9D023D937FB5}" type="slidenum">
              <a:rPr lang="en-US" sz="1400" smtClean="0">
                <a:solidFill>
                  <a:schemeClr val="bg2"/>
                </a:solidFill>
              </a:rPr>
              <a:pPr/>
              <a:t>169</a:t>
            </a:fld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400800"/>
            <a:ext cx="4572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169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393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6D6152-6486-4EE2-9E14-0997D5A7D525}" type="slidenum">
              <a:rPr lang="en-US" altLang="en-US" sz="1400">
                <a:solidFill>
                  <a:schemeClr val="bg1"/>
                </a:solidFill>
              </a:rPr>
              <a:pPr/>
              <a:t>17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Tough Fiscal Past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1828800"/>
            <a:ext cx="2590800" cy="4343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2003-05 Budget toughest in over 10 years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Facing $7 million gap – closed with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Expenditure cuts (74%)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New revenues (15%)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Reserves (11%)</a:t>
            </a:r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5562600" cy="3994150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886200" y="4419600"/>
            <a:ext cx="19812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/>
              <a:t>Expenditures: 74%</a:t>
            </a:r>
            <a:r>
              <a:rPr lang="en-US" altLang="en-US" dirty="0"/>
              <a:t>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889833-F5EF-4187-9233-F2E2AF9684DD}" type="slidenum">
              <a:rPr lang="en-US" sz="1400" smtClean="0">
                <a:solidFill>
                  <a:schemeClr val="bg2"/>
                </a:solidFill>
              </a:rPr>
              <a:pPr/>
              <a:t>170</a:t>
            </a:fld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Policy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Restore to policy level within 5 years</a:t>
            </a:r>
          </a:p>
          <a:p>
            <a:r>
              <a:rPr lang="en-US" sz="2800" dirty="0" smtClean="0"/>
              <a:t>As revenues improve, 50/50 split between services and reserve restoration</a:t>
            </a:r>
          </a:p>
          <a:p>
            <a:endParaRPr lang="en-US" dirty="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400800"/>
            <a:ext cx="457200" cy="45720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B5621A-CB37-451E-82EC-EDA4FB496DBD}" type="slidenum">
              <a:rPr lang="en-US" altLang="en-US" sz="1400">
                <a:solidFill>
                  <a:schemeClr val="bg1"/>
                </a:solidFill>
              </a:rPr>
              <a:pPr/>
              <a:t>170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580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5A7E32-7DEA-4C76-9D91-EEE2C83BDAFB}" type="slidenum">
              <a:rPr lang="en-US" altLang="en-US" sz="1400">
                <a:solidFill>
                  <a:schemeClr val="bg1"/>
                </a:solidFill>
              </a:rPr>
              <a:pPr/>
              <a:t>171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So, does this really work?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Some quick examples: policy vs actual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486ADA-E3A0-4C9C-ACFF-3B4EB2749BEF}" type="slidenum">
              <a:rPr lang="en-US" altLang="en-US" sz="1400">
                <a:solidFill>
                  <a:schemeClr val="bg1"/>
                </a:solidFill>
              </a:rPr>
              <a:pPr/>
              <a:t>172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An Example of the Power of Policies</a:t>
            </a:r>
          </a:p>
        </p:txBody>
      </p:sp>
      <p:sp>
        <p:nvSpPr>
          <p:cNvPr id="156676" name="Text Box 3"/>
          <p:cNvSpPr txBox="1">
            <a:spLocks noChangeArrowheads="1"/>
          </p:cNvSpPr>
          <p:nvPr/>
        </p:nvSpPr>
        <p:spPr bwMode="auto">
          <a:xfrm>
            <a:off x="2133600" y="1752600"/>
            <a:ext cx="556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2800" dirty="0">
                <a:solidFill>
                  <a:schemeClr val="tx2"/>
                </a:solidFill>
              </a:rPr>
              <a:t>Fund Balance Survey: 1996</a:t>
            </a:r>
          </a:p>
        </p:txBody>
      </p:sp>
      <p:pic>
        <p:nvPicPr>
          <p:cNvPr id="1566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822960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40C6EA-AEDD-4D28-8A1B-00B5BF1FD456}" type="slidenum">
              <a:rPr lang="en-US" altLang="en-US" sz="1400">
                <a:solidFill>
                  <a:schemeClr val="bg1"/>
                </a:solidFill>
              </a:rPr>
              <a:pPr/>
              <a:t>173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Situation Ten Years Later</a:t>
            </a:r>
          </a:p>
        </p:txBody>
      </p:sp>
      <p:graphicFrame>
        <p:nvGraphicFramePr>
          <p:cNvPr id="15770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828800"/>
          <a:ext cx="82486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Worksheet" r:id="rId3" imgW="3686251" imgH="1933651" progId="Excel.Sheet.8">
                  <p:embed/>
                </p:oleObj>
              </mc:Choice>
              <mc:Fallback>
                <p:oleObj name="Worksheet" r:id="rId3" imgW="3686251" imgH="19336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248650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CE3A4E-2494-4E16-B071-BB0087F2FB11}" type="slidenum">
              <a:rPr lang="en-US" altLang="en-US" sz="1400">
                <a:solidFill>
                  <a:schemeClr val="bg1"/>
                </a:solidFill>
              </a:rPr>
              <a:pPr/>
              <a:t>174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412750"/>
          </a:xfrm>
        </p:spPr>
        <p:txBody>
          <a:bodyPr/>
          <a:lstStyle/>
          <a:p>
            <a:r>
              <a:rPr lang="en-US" altLang="en-US" sz="3200" dirty="0" smtClean="0"/>
              <a:t>Unreserved, Undesignated General Fund Balance</a:t>
            </a:r>
            <a:endParaRPr lang="en-US" altLang="en-US" sz="3700" dirty="0" smtClean="0"/>
          </a:p>
        </p:txBody>
      </p:sp>
      <p:pic>
        <p:nvPicPr>
          <p:cNvPr id="158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4400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63FA82-07E7-43D5-B0A5-833DE6427FA2}" type="slidenum">
              <a:rPr lang="en-US" altLang="en-US" sz="1400">
                <a:solidFill>
                  <a:schemeClr val="bg1"/>
                </a:solidFill>
              </a:rPr>
              <a:pPr/>
              <a:t>175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9747" name="Rectangle 2"/>
          <p:cNvSpPr>
            <a:spLocks noChangeArrowheads="1"/>
          </p:cNvSpPr>
          <p:nvPr/>
        </p:nvSpPr>
        <p:spPr bwMode="auto">
          <a:xfrm>
            <a:off x="381000" y="533400"/>
            <a:ext cx="8763000" cy="412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</a:rPr>
              <a:t>Ratio of General Fund Debt Service to Revenues</a:t>
            </a:r>
            <a:endParaRPr lang="en-US" altLang="en-US" sz="37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9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9273C-1048-4BD9-92D9-C29B849F3160}" type="slidenum">
              <a:rPr lang="en-US" altLang="en-US" sz="1400">
                <a:solidFill>
                  <a:schemeClr val="bg1"/>
                </a:solidFill>
              </a:rPr>
              <a:pPr/>
              <a:t>176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Bond Rating Impact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4290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With relatively low per capita income due to high number college students (about one-third of City residents), clear financial policies (and commitment to following them) key factor in raising SLO’s bond rating from Baa to AA. </a:t>
            </a:r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90700"/>
            <a:ext cx="4191000" cy="461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Does this matter?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With collapse of bond insurance market, underlying rating more important than ever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Conservatively assuming 50 basis-points between Baa and AA, this results in saving of $1.2 million over the life $10 million issue of over 30 years ($583,000 in present value savings).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About the size of recent SLO issue for public safety emergency communications improvements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C9FEB-0633-474C-97DC-00E76FD0677D}" type="slidenum">
              <a:rPr lang="en-US" altLang="en-US" sz="1400">
                <a:solidFill>
                  <a:schemeClr val="bg1"/>
                </a:solidFill>
              </a:rPr>
              <a:pPr/>
              <a:t>177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610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Policies Are Powerful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Fundamental foundation for long-term fiscal health: underlying basis for case-by-case decision-making.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Articulates your values before they are under stress.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Provides context for what you would “but for” – should be roadmaps, not straight jackets.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Essential component of long-term financial planning.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Key factor in staying out of fiscal trouble and then responding when you are.</a:t>
            </a:r>
          </a:p>
        </p:txBody>
      </p:sp>
      <p:pic>
        <p:nvPicPr>
          <p:cNvPr id="161797" name="Picture 4" descr="j0296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057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DA781-F26E-4213-A8E1-B10F70F890C4}" type="slidenum">
              <a:rPr lang="en-US" altLang="en-US" sz="1400">
                <a:solidFill>
                  <a:schemeClr val="bg1"/>
                </a:solidFill>
              </a:rPr>
              <a:pPr/>
              <a:t>178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Attachments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Fitch Ratings: Impact of Management Practices on Municipal Credit </a:t>
            </a:r>
          </a:p>
          <a:p>
            <a:r>
              <a:rPr lang="en-US" altLang="en-US" sz="2800" dirty="0" smtClean="0"/>
              <a:t>Standard &amp; Poor’s: Top Ten Management Characteristics of Highly Rated Credits in U.S. Public Finance</a:t>
            </a:r>
          </a:p>
          <a:p>
            <a:r>
              <a:rPr lang="en-US" altLang="en-US" sz="2800" dirty="0" smtClean="0"/>
              <a:t>City of San Luis Obispo Budget and Fiscal Policies</a:t>
            </a:r>
          </a:p>
          <a:p>
            <a:r>
              <a:rPr lang="en-US" altLang="en-US" sz="2800" dirty="0" smtClean="0"/>
              <a:t>City of Bell Budget and Fiscal Policies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smtClean="0"/>
              <a:t>Fiscal Health Contingency Planning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Having a “fiscal health contingency plan” in place so you don’t address financial challenges flat-footed.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5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94FFAB-8DE0-4EA8-AC6F-97E4F57E8209}" type="slidenum">
              <a:rPr lang="en-US" altLang="en-US" sz="1400">
                <a:solidFill>
                  <a:schemeClr val="bg1"/>
                </a:solidFill>
              </a:rPr>
              <a:pPr/>
              <a:t>18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Tough Fiscal Past, Redux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Had to revisit the two-year budget in 2004-05 due to added State raids ($1.5 million)</a:t>
            </a:r>
          </a:p>
          <a:p>
            <a:pPr lvl="1"/>
            <a:r>
              <a:rPr lang="en-US" altLang="en-US" sz="2400" dirty="0" smtClean="0"/>
              <a:t>More expenditure cuts (most notably in our paving program: $200,000)</a:t>
            </a:r>
          </a:p>
          <a:p>
            <a:pPr lvl="1"/>
            <a:r>
              <a:rPr lang="en-US" altLang="en-US" sz="2400" dirty="0" smtClean="0"/>
              <a:t>Reinstated hiring and travel “chill”</a:t>
            </a:r>
          </a:p>
          <a:p>
            <a:pPr lvl="1"/>
            <a:r>
              <a:rPr lang="en-US" altLang="en-US" sz="2400" dirty="0" smtClean="0"/>
              <a:t>Went below minimum reserve policy for first time since we adopted one 15 years ago.</a:t>
            </a:r>
          </a:p>
          <a:p>
            <a:pPr lvl="2"/>
            <a:r>
              <a:rPr lang="en-US" altLang="en-US" i="1" dirty="0" smtClean="0"/>
              <a:t>Significant, but consistent with our budget strategy if the State took away even more.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105400" cy="46101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hlink"/>
                </a:solidFill>
              </a:rPr>
              <a:t>Purpose:</a:t>
            </a:r>
            <a:r>
              <a:rPr lang="en-US" sz="2400" dirty="0" smtClean="0"/>
              <a:t> Establish framework and general strategy process in responding to adverse fiscal circumstances in both the short and long term that:</a:t>
            </a:r>
          </a:p>
          <a:p>
            <a:pPr lvl="1"/>
            <a:r>
              <a:rPr lang="en-US" sz="2000" dirty="0" smtClean="0"/>
              <a:t>Ensures that employees and the community are meaningfully involved in the process.</a:t>
            </a:r>
          </a:p>
          <a:p>
            <a:pPr lvl="1"/>
            <a:r>
              <a:rPr lang="en-US" sz="2000" dirty="0" smtClean="0"/>
              <a:t>Takes a policy-based approach to decision-making.</a:t>
            </a:r>
          </a:p>
          <a:p>
            <a:pPr lvl="1"/>
            <a:r>
              <a:rPr lang="en-US" sz="2000" dirty="0" smtClean="0"/>
              <a:t>Reflects our organizational values.</a:t>
            </a:r>
          </a:p>
        </p:txBody>
      </p:sp>
      <p:graphicFrame>
        <p:nvGraphicFramePr>
          <p:cNvPr id="1505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63450"/>
              </p:ext>
            </p:extLst>
          </p:nvPr>
        </p:nvGraphicFramePr>
        <p:xfrm>
          <a:off x="533400" y="1905001"/>
          <a:ext cx="2971800" cy="279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Photo Editor Photo" r:id="rId3" imgW="9000000" imgH="8466667" progId="MSPhotoEd.3">
                  <p:embed/>
                </p:oleObj>
              </mc:Choice>
              <mc:Fallback>
                <p:oleObj name="Photo Editor Photo" r:id="rId3" imgW="9000000" imgH="84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1"/>
                        <a:ext cx="2971800" cy="279144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 type="none" w="lg" len="lg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33" name="Picture 4" descr="B-Y with Bk tex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429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43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It’s </a:t>
            </a:r>
            <a:r>
              <a:rPr lang="en-US" u="sng" smtClean="0"/>
              <a:t>Not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543800" cy="4838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Specific “recipe” for expenditure cuts or revenue increases; this needs to be determined on a case-by-case basis. 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Three problems with preparing detailed reduction or revenue options before they are truly needed: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If not taken seriously, quality thought will not be given to them.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If taken seriously, likely to result in needless anxiety; and sends a conflicting message if “times are good.”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And even if these were not constraints, they would have a short shelf-life: needs and priorities change over time.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But it does set forth the foundation of principles and values upon which specific responses will be based.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05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Why is this “framework” important? 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90700"/>
            <a:ext cx="43434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“Insanity is continuing to do the same things and expecting different results.”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“Very few cities get into fiscal trouble in the bad times; they get into trouble in the good times.”</a:t>
            </a:r>
          </a:p>
        </p:txBody>
      </p:sp>
      <p:pic>
        <p:nvPicPr>
          <p:cNvPr id="1350660" name="Picture 4" descr="einstein5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4877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1524000" y="4495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 b="1"/>
          </a:p>
        </p:txBody>
      </p:sp>
      <p:pic>
        <p:nvPicPr>
          <p:cNvPr id="152583" name="Picture 8" descr="C:\Users\Bill\Documents\My Documents\Consulting\Administration\Photos\New Portrait\BStatler, Linked 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4877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5F80D-05F8-47F2-9DD6-DC8DAE04E1A6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14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Triggers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9624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Any adverse fiscal circumstances as determined by the City Manager, such as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Natural or human-made disasters.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State takeaways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Large, unexpected costs.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Economic downturns.</a:t>
            </a:r>
          </a:p>
        </p:txBody>
      </p:sp>
      <p:sp>
        <p:nvSpPr>
          <p:cNvPr id="154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790700"/>
            <a:ext cx="35814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Two consecutive quarters of adverse fiscal results in top five revenues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Sales tax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Property tax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TOT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Utility users tax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VLF-Swap.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Adverse results are: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Actual declines in revenues.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Significant variances in projected revenues.</a:t>
            </a:r>
          </a:p>
        </p:txBody>
      </p:sp>
      <p:pic>
        <p:nvPicPr>
          <p:cNvPr id="154630" name="Picture 5" descr="PE01581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1371600" cy="1352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4631" name="Text Box 6"/>
          <p:cNvSpPr txBox="1">
            <a:spLocks noChangeArrowheads="1"/>
          </p:cNvSpPr>
          <p:nvPr/>
        </p:nvSpPr>
        <p:spPr bwMode="auto">
          <a:xfrm>
            <a:off x="152400" y="4876800"/>
            <a:ext cx="5105400" cy="1311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Clearly defining when “fiscal first aid” needed is key success factor in taking action on timely basis and keeping the  problem from getting worse.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9DC3-4020-4FE4-89E7-66AAFC345E8D}" type="slidenum">
              <a:rPr lang="en-US" smtClean="0"/>
              <a:pPr>
                <a:defRPr/>
              </a:pPr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17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Plan Elements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790700"/>
            <a:ext cx="7467600" cy="4152900"/>
          </a:xfrm>
        </p:spPr>
        <p:txBody>
          <a:bodyPr/>
          <a:lstStyle/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</a:t>
            </a:r>
            <a:r>
              <a:rPr lang="en-US" sz="2600" smtClean="0"/>
              <a:t>  Maintaining minimum fund balance at policy levels.</a:t>
            </a:r>
          </a:p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</a:t>
            </a:r>
            <a:r>
              <a:rPr lang="en-US" sz="2600" smtClean="0"/>
              <a:t>  Following other key budget and fiscal policies.</a:t>
            </a:r>
          </a:p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</a:t>
            </a:r>
            <a:r>
              <a:rPr lang="en-US" sz="2600" smtClean="0"/>
              <a:t>  Monitoring city’s fiscal health on an ongoing basis.</a:t>
            </a:r>
          </a:p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</a:t>
            </a:r>
            <a:r>
              <a:rPr lang="en-US" sz="2600" smtClean="0"/>
              <a:t>  Assessing the challenge: short or long-term problem?</a:t>
            </a:r>
          </a:p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</a:t>
            </a:r>
            <a:r>
              <a:rPr lang="en-US" sz="2600" smtClean="0"/>
              <a:t>  Identifying options. </a:t>
            </a:r>
          </a:p>
          <a:p>
            <a:pPr marL="455613" indent="-455613">
              <a:buFont typeface="Wingdings" pitchFamily="2" charset="2"/>
              <a:buNone/>
            </a:pPr>
            <a:r>
              <a:rPr lang="en-US" sz="2600" smtClean="0">
                <a:solidFill>
                  <a:schemeClr val="hlink"/>
                </a:solidFill>
                <a:sym typeface="Wingdings 2" pitchFamily="18" charset="2"/>
              </a:rPr>
              <a:t></a:t>
            </a:r>
            <a:r>
              <a:rPr lang="en-US" sz="2600" smtClean="0"/>
              <a:t>  Preparing and implementing action plan.</a:t>
            </a:r>
          </a:p>
        </p:txBody>
      </p:sp>
      <p:pic>
        <p:nvPicPr>
          <p:cNvPr id="156677" name="Picture 4" descr="j0257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1247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57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Budget-Balancing Paradox </a:t>
            </a:r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Balancing the budget and closing the “forecast gap” from a strictly numbers perspective is easy.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However, after cutting capital projects, reducing staff, and negotiating and implementing employee concessions, emerging from the process with a vibrant, high-morale, high-productivity organization is hard.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Which leads to the budget-balancing paradox: at a time when the organization is at its nadir with downsizing, the resulting smaller organization needs its employees to be even more energized, fired-up and motivated to perform.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4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Beating the Paradox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 my experience, there is only one way to beat this paradox: believing that the process used in communicating with employees and meaningfully engaging them in finding solutions matters.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 we go about this process an opportunity to make deposits in our credibility bank, not just withdrawals.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Opportunity to both show our organizational character and values, and to build them.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3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9E9240-F86E-415D-A628-1C3DAE3593A9}" type="slidenum">
              <a:rPr lang="en-US" altLang="en-US" sz="1400">
                <a:solidFill>
                  <a:schemeClr val="bg1"/>
                </a:solidFill>
              </a:rPr>
              <a:pPr/>
              <a:t>187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Th-th-th-that’s all folks!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4876800" cy="316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For more information and forecast examples, visit my web site at: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hlinkClick r:id="rId3"/>
              </a:rPr>
              <a:t>www.bstatler.com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For follow-up questions or information, send me an email at: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 dirty="0" smtClean="0">
                <a:solidFill>
                  <a:schemeClr val="hlink"/>
                </a:solidFill>
              </a:rPr>
              <a:t>bstatler@pacbell.net</a:t>
            </a:r>
          </a:p>
        </p:txBody>
      </p:sp>
      <p:pic>
        <p:nvPicPr>
          <p:cNvPr id="163845" name="Picture 4" descr="250px-Lt-porkydaffy-color3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381000"/>
            <a:ext cx="2057400" cy="1547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46482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E7DC41-0FE9-4582-9817-805542F389C5}" type="slidenum">
              <a:rPr lang="en-US" altLang="en-US" sz="1400">
                <a:solidFill>
                  <a:schemeClr val="bg1"/>
                </a:solidFill>
              </a:rPr>
              <a:pPr/>
              <a:t>19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One Bright Spot: Passage of Prop 1A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810000" cy="4762500"/>
          </a:xfrm>
        </p:spPr>
        <p:txBody>
          <a:bodyPr/>
          <a:lstStyle/>
          <a:p>
            <a:r>
              <a:rPr lang="en-US" altLang="en-US" sz="2400" dirty="0" smtClean="0"/>
              <a:t>Improves stability and certainty by shielding us from </a:t>
            </a:r>
            <a:r>
              <a:rPr lang="en-US" altLang="en-US" sz="2400" i="1" dirty="0" smtClean="0"/>
              <a:t>added </a:t>
            </a:r>
            <a:r>
              <a:rPr lang="en-US" altLang="en-US" sz="2400" dirty="0" smtClean="0"/>
              <a:t>State raids.</a:t>
            </a:r>
          </a:p>
          <a:p>
            <a:r>
              <a:rPr lang="en-US" altLang="en-US" sz="2400" dirty="0" smtClean="0"/>
              <a:t>But it only helps prevent </a:t>
            </a:r>
            <a:r>
              <a:rPr lang="en-US" altLang="en-US" sz="2400" i="1" u="sng" dirty="0" smtClean="0"/>
              <a:t>more</a:t>
            </a:r>
            <a:r>
              <a:rPr lang="en-US" altLang="en-US" sz="2400" dirty="0" smtClean="0"/>
              <a:t> cuts in the </a:t>
            </a:r>
            <a:r>
              <a:rPr lang="en-US" altLang="en-US" sz="2400" i="1" u="sng" dirty="0" smtClean="0"/>
              <a:t>future</a:t>
            </a:r>
            <a:r>
              <a:rPr lang="en-US" altLang="en-US" sz="2400" dirty="0" smtClean="0"/>
              <a:t>; it </a:t>
            </a:r>
            <a:r>
              <a:rPr lang="en-US" altLang="en-US" sz="2400" i="1" u="sng" dirty="0" smtClean="0"/>
              <a:t>doesn’t </a:t>
            </a:r>
            <a:r>
              <a:rPr lang="en-US" altLang="en-US" sz="2400" dirty="0" smtClean="0"/>
              <a:t>return </a:t>
            </a:r>
            <a:r>
              <a:rPr lang="en-US" altLang="en-US" sz="2400" i="1" u="sng" dirty="0" smtClean="0"/>
              <a:t>any</a:t>
            </a:r>
            <a:r>
              <a:rPr lang="en-US" altLang="en-US" sz="2400" dirty="0" smtClean="0"/>
              <a:t> past takeaways.</a:t>
            </a:r>
          </a:p>
          <a:p>
            <a:pPr lvl="1"/>
            <a:r>
              <a:rPr lang="en-US" altLang="en-US" i="1" dirty="0" smtClean="0"/>
              <a:t>$22 million over last 16 years.</a:t>
            </a:r>
          </a:p>
          <a:p>
            <a:pPr lvl="1"/>
            <a:r>
              <a:rPr lang="en-US" altLang="en-US" i="1" dirty="0" smtClean="0"/>
              <a:t>$3 million each and every year.</a:t>
            </a:r>
          </a:p>
        </p:txBody>
      </p:sp>
      <p:sp>
        <p:nvSpPr>
          <p:cNvPr id="995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90700"/>
            <a:ext cx="38100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Not an impervious firewall: State raids can still happen, but much harder: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2/3’s emergency declaration by State Legislature.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Loan, must be repaid in 3 years.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Can’t be more than $1.3 billion.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Can’t occur more often than twice in years.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No new takeaways if past  one outstanding.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5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5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5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5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B9FD0B-E3E0-40D1-9958-F0CFFE54D7CA}" type="slidenum">
              <a:rPr lang="en-US" altLang="en-US" sz="1400">
                <a:solidFill>
                  <a:schemeClr val="bg1"/>
                </a:solidFill>
              </a:rPr>
              <a:pPr/>
              <a:t>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Long-Term Financial Planning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5000"/>
            </a:pPr>
            <a:r>
              <a:rPr lang="en-US" altLang="en-US" dirty="0" smtClean="0"/>
              <a:t> Why do it?</a:t>
            </a:r>
          </a:p>
          <a:p>
            <a:pPr>
              <a:buSzPct val="85000"/>
            </a:pPr>
            <a:r>
              <a:rPr lang="en-US" altLang="en-US" dirty="0" smtClean="0"/>
              <a:t> Some tips on doing it.</a:t>
            </a:r>
          </a:p>
        </p:txBody>
      </p:sp>
      <p:pic>
        <p:nvPicPr>
          <p:cNvPr id="5125" name="Picture 4" descr="BS00877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3193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B2CA08-F2ED-4827-8F1D-BC9ACAC43D51}" type="slidenum">
              <a:rPr lang="en-US" altLang="en-US" sz="1400">
                <a:solidFill>
                  <a:schemeClr val="bg1"/>
                </a:solidFill>
              </a:rPr>
              <a:pPr/>
              <a:t>20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 1A Summary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/>
              <a:t>“No Mas, No Mas” assurance (but not guarantee) is critical to our future fiscal health and stability.</a:t>
            </a:r>
          </a:p>
          <a:p>
            <a:r>
              <a:rPr lang="en-US" altLang="en-US" sz="2800" dirty="0" smtClean="0"/>
              <a:t>But it doesn’t improve our current situation: it just keeps it from getting worse.</a:t>
            </a:r>
          </a:p>
        </p:txBody>
      </p:sp>
      <p:graphicFrame>
        <p:nvGraphicFramePr>
          <p:cNvPr id="2253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905000"/>
          <a:ext cx="3200400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Photo Editor Photo" r:id="rId3" imgW="3247619" imgH="3057143" progId="MSPhotoEd.3">
                  <p:embed/>
                </p:oleObj>
              </mc:Choice>
              <mc:Fallback>
                <p:oleObj name="Photo Editor Photo" r:id="rId3" imgW="3247619" imgH="30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200400" cy="301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9CD997-3308-4AEE-BA99-DA9D663A3352}" type="slidenum">
              <a:rPr lang="en-US" altLang="en-US" sz="1400">
                <a:solidFill>
                  <a:schemeClr val="bg1"/>
                </a:solidFill>
              </a:rPr>
              <a:pPr/>
              <a:t>21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Tough Fiscal Future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Key Actors in Our 2005-07 Fiscal Story</a:t>
            </a:r>
          </a:p>
          <a:p>
            <a:pPr lvl="1"/>
            <a:r>
              <a:rPr lang="en-US" altLang="en-US" dirty="0" smtClean="0"/>
              <a:t>Uncertain revenue outlook</a:t>
            </a:r>
          </a:p>
          <a:p>
            <a:pPr lvl="1"/>
            <a:r>
              <a:rPr lang="en-US" altLang="en-US" dirty="0" smtClean="0"/>
              <a:t>Operating cost pressures</a:t>
            </a:r>
          </a:p>
          <a:p>
            <a:pPr lvl="1"/>
            <a:r>
              <a:rPr lang="en-US" altLang="en-US" dirty="0" smtClean="0"/>
              <a:t>Infrastructure and facility maintenance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32CD75-6C00-4EBD-9BE3-0BF6C668D2BB}" type="slidenum">
              <a:rPr lang="en-US" altLang="en-US" sz="1400">
                <a:solidFill>
                  <a:schemeClr val="bg1"/>
                </a:solidFill>
              </a:rPr>
              <a:pPr/>
              <a:t>22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Forecast: The Good News </a:t>
            </a:r>
          </a:p>
        </p:txBody>
      </p:sp>
      <p:pic>
        <p:nvPicPr>
          <p:cNvPr id="24580" name="Picture 3" descr="j014932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457200"/>
            <a:ext cx="1752600" cy="1284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7EBAF-9074-495B-9E09-5C9538B57AE3}" type="slidenum">
              <a:rPr lang="en-US" altLang="en-US" sz="1400">
                <a:solidFill>
                  <a:schemeClr val="bg1"/>
                </a:solidFill>
              </a:rPr>
              <a:pPr/>
              <a:t>23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Bad News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is no “order of magnitude” ability to fund “new initiatives.”</a:t>
            </a:r>
          </a:p>
          <a:p>
            <a:r>
              <a:rPr lang="en-US" altLang="en-US" dirty="0" smtClean="0"/>
              <a:t>In fact, we are looking at another significant “forecast gap” if we maintain current service levels and continue to severely limit infrastructure and facility maintenance.</a:t>
            </a:r>
          </a:p>
        </p:txBody>
      </p:sp>
      <p:pic>
        <p:nvPicPr>
          <p:cNvPr id="25605" name="Picture 4" descr="j0149326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04800"/>
            <a:ext cx="1447800" cy="133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844404-F64E-4998-B1E6-17BB71CE6106}" type="slidenum">
              <a:rPr lang="en-US" altLang="en-US" sz="1400">
                <a:solidFill>
                  <a:schemeClr val="bg1"/>
                </a:solidFill>
              </a:rPr>
              <a:pPr/>
              <a:t>24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096250" cy="571500"/>
          </a:xfrm>
        </p:spPr>
        <p:txBody>
          <a:bodyPr/>
          <a:lstStyle/>
          <a:p>
            <a:r>
              <a:rPr lang="en-US" altLang="en-US" sz="4000" dirty="0" smtClean="0"/>
              <a:t>Forecast Summary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10000" y="31242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/>
          </a:p>
        </p:txBody>
      </p:sp>
      <p:graphicFrame>
        <p:nvGraphicFramePr>
          <p:cNvPr id="2662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30580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Chart" r:id="rId3" imgW="4333951" imgH="2743200" progId="Excel.Chart.8">
                  <p:embed/>
                </p:oleObj>
              </mc:Choice>
              <mc:Fallback>
                <p:oleObj name="Chart" r:id="rId3" imgW="4333951" imgH="27432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305800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B2D59-4346-490C-886B-5EF01CFC45E2}" type="slidenum">
              <a:rPr lang="en-US" altLang="en-US" sz="1400">
                <a:solidFill>
                  <a:schemeClr val="bg1"/>
                </a:solidFill>
              </a:rPr>
              <a:pPr/>
              <a:t>25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Summary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Assuming CIP based on 2003-05 two-year average (about $3.1 million per year) and significant new sales tax and TOT outlets:</a:t>
            </a:r>
          </a:p>
          <a:p>
            <a:pPr lvl="1"/>
            <a:r>
              <a:rPr lang="en-US" altLang="en-US" dirty="0" smtClean="0"/>
              <a:t>2005-07 Annual Gap (Excluding carryover gap from 2004-05): $2.4 million</a:t>
            </a:r>
          </a:p>
          <a:p>
            <a:pPr lvl="1"/>
            <a:r>
              <a:rPr lang="en-US" altLang="en-US" dirty="0" smtClean="0"/>
              <a:t>Out-Year Annual Gap: $700,000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3311DD-6714-48B3-88E2-2D6A2FB7EEA7}" type="slidenum">
              <a:rPr lang="en-US" altLang="en-US" sz="1400">
                <a:solidFill>
                  <a:schemeClr val="bg1"/>
                </a:solidFill>
              </a:rPr>
              <a:pPr/>
              <a:t>26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Background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Forecast Is Not a Budget</a:t>
            </a:r>
          </a:p>
          <a:p>
            <a:pPr lvl="1"/>
            <a:r>
              <a:rPr lang="en-US" altLang="en-US" dirty="0" smtClean="0"/>
              <a:t>It doesn’t make expenditure decisions.</a:t>
            </a:r>
          </a:p>
          <a:p>
            <a:pPr lvl="1"/>
            <a:r>
              <a:rPr lang="en-US" altLang="en-US" dirty="0" smtClean="0"/>
              <a:t>It doesn’t make revenue decisions.</a:t>
            </a:r>
          </a:p>
          <a:p>
            <a:pPr lvl="1"/>
            <a:r>
              <a:rPr lang="en-US" altLang="en-US" dirty="0" smtClean="0"/>
              <a:t>It doesn’t answer the question:  can we afford . . . . . “x”?</a:t>
            </a:r>
          </a:p>
          <a:p>
            <a:pPr lvl="1"/>
            <a:r>
              <a:rPr lang="en-US" altLang="en-US" dirty="0" smtClean="0"/>
              <a:t>This is a question of priorities, not fiscal capacity.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07A3F-9133-48A8-9D04-A9F379A45914}" type="slidenum">
              <a:rPr lang="en-US" altLang="en-US" sz="1400">
                <a:solidFill>
                  <a:schemeClr val="bg1"/>
                </a:solidFill>
              </a:rPr>
              <a:pPr/>
              <a:t>27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 What Does the Forecast Do?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Identifies key factors that affect our fiscal outlook.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Assesses how difficult balancing the budget will be.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Helps us understand the fiscal challenges facing us as we make trade-offs between funding priorities.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i="1" dirty="0" smtClean="0"/>
              <a:t>Which is what the budget is all about: determining the highest priority uses of our limited resources.</a:t>
            </a:r>
            <a:endParaRPr lang="en-US" altLang="en-US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269669-585C-4892-80A3-4C8FDB15D2D7}" type="slidenum">
              <a:rPr lang="en-US" altLang="en-US" sz="1400">
                <a:solidFill>
                  <a:schemeClr val="bg1"/>
                </a:solidFill>
              </a:rPr>
              <a:pPr/>
              <a:t>28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sz="4000" dirty="0" smtClean="0"/>
              <a:t>Some Context: 2004-05 Expenditures</a:t>
            </a:r>
          </a:p>
        </p:txBody>
      </p:sp>
      <p:graphicFrame>
        <p:nvGraphicFramePr>
          <p:cNvPr id="3072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371600" y="1527175"/>
          <a:ext cx="6705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Chart" r:id="rId3" imgW="6295949" imgH="4829251" progId="Excel.Chart.8">
                  <p:embed/>
                </p:oleObj>
              </mc:Choice>
              <mc:Fallback>
                <p:oleObj name="Chart" r:id="rId3" imgW="6295949" imgH="48292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7175"/>
                        <a:ext cx="6705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1CFB2-7B1B-49C0-AEFF-F3F7E8D89669}" type="slidenum">
              <a:rPr lang="en-US" altLang="en-US" sz="1400">
                <a:solidFill>
                  <a:schemeClr val="bg1"/>
                </a:solidFill>
              </a:rPr>
              <a:pPr/>
              <a:t>29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General Fund Budget By Type</a:t>
            </a:r>
          </a:p>
        </p:txBody>
      </p:sp>
      <p:graphicFrame>
        <p:nvGraphicFramePr>
          <p:cNvPr id="3174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143000" y="1590675"/>
          <a:ext cx="70104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Chart" r:id="rId3" imgW="5629351" imgH="4229100" progId="Excel.Chart.8">
                  <p:embed/>
                </p:oleObj>
              </mc:Choice>
              <mc:Fallback>
                <p:oleObj name="Chart" r:id="rId3" imgW="5629351" imgH="42291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90675"/>
                        <a:ext cx="7010400" cy="5267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5B59B5-3135-42E1-AB2D-347DD819EB15}" type="slidenum">
              <a:rPr lang="en-US" altLang="en-US" sz="1400">
                <a:solidFill>
                  <a:schemeClr val="bg1"/>
                </a:solidFill>
              </a:rPr>
              <a:pPr/>
              <a:t>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Different Reasons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114800" cy="4838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Pismo Beach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Assess financial condition and ability to fund “new initiatives” 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Prepare for revenue ballot measure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San Luis Obispo</a:t>
            </a:r>
          </a:p>
          <a:p>
            <a:pPr lvl="1">
              <a:lnSpc>
                <a:spcPct val="80000"/>
              </a:lnSpc>
            </a:pPr>
            <a:r>
              <a:rPr lang="en-US" altLang="en-US" sz="2000" i="1" dirty="0" smtClean="0"/>
              <a:t>Framework for Decision-Making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Introduce the budget process: framework for goal-setting and budget process to follow; ability to fund “new initiatives”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Prepare for revenue ballot measure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Contingency planning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90700"/>
            <a:ext cx="3657600" cy="4152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Fairfield, San Clemente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Formal integration into the Budget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Sunnyvale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Ten-year budget balancing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Salinas and Bell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Better assessment of long-term impact of short-tem budget decisions   </a:t>
            </a:r>
          </a:p>
        </p:txBody>
      </p:sp>
      <p:pic>
        <p:nvPicPr>
          <p:cNvPr id="6150" name="Picture 5" descr="j00787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371600" cy="1366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99295A-D647-47ED-B038-BAF461F55550}" type="slidenum">
              <a:rPr lang="en-US" altLang="en-US" sz="1400">
                <a:solidFill>
                  <a:schemeClr val="bg1"/>
                </a:solidFill>
              </a:rPr>
              <a:pPr/>
              <a:t>30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Operating Costs By Function</a:t>
            </a:r>
          </a:p>
        </p:txBody>
      </p:sp>
      <p:graphicFrame>
        <p:nvGraphicFramePr>
          <p:cNvPr id="3277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611313"/>
          <a:ext cx="6858000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Chart" r:id="rId4" imgW="5229149" imgH="4000500" progId="Excel.Chart.8">
                  <p:embed/>
                </p:oleObj>
              </mc:Choice>
              <mc:Fallback>
                <p:oleObj name="Chart" r:id="rId4" imgW="5229149" imgH="40005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11313"/>
                        <a:ext cx="6858000" cy="524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F17D0E-AE6F-4075-81AD-0331E8572D21}" type="slidenum">
              <a:rPr lang="en-US" altLang="en-US" sz="1400">
                <a:solidFill>
                  <a:schemeClr val="bg1"/>
                </a:solidFill>
              </a:rPr>
              <a:pPr/>
              <a:t>31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Operating Costs By Type</a:t>
            </a:r>
          </a:p>
        </p:txBody>
      </p:sp>
      <p:graphicFrame>
        <p:nvGraphicFramePr>
          <p:cNvPr id="3379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447800" y="1447800"/>
          <a:ext cx="70866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Chart" r:id="rId3" imgW="5924702" imgH="4324502" progId="Excel.Chart.8">
                  <p:embed/>
                </p:oleObj>
              </mc:Choice>
              <mc:Fallback>
                <p:oleObj name="Chart" r:id="rId3" imgW="5924702" imgH="43245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7086600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4D4EB9-498E-4BB0-8096-17818A7687C2}" type="slidenum">
              <a:rPr lang="en-US" altLang="en-US" sz="1400">
                <a:solidFill>
                  <a:schemeClr val="bg1"/>
                </a:solidFill>
              </a:rPr>
              <a:pPr/>
              <a:t>32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General Fund Revenues  </a:t>
            </a:r>
          </a:p>
        </p:txBody>
      </p:sp>
      <p:graphicFrame>
        <p:nvGraphicFramePr>
          <p:cNvPr id="3482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371600" y="1601788"/>
          <a:ext cx="67818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Chart" r:id="rId3" imgW="5705551" imgH="4257751" progId="Excel.Chart.8">
                  <p:embed/>
                </p:oleObj>
              </mc:Choice>
              <mc:Fallback>
                <p:oleObj name="Chart" r:id="rId3" imgW="5705551" imgH="42577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1788"/>
                        <a:ext cx="6781800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73A99A-696F-4EDF-850B-308CC5D6E89C}" type="slidenum">
              <a:rPr lang="en-US" altLang="en-US" sz="1400">
                <a:solidFill>
                  <a:schemeClr val="bg1"/>
                </a:solidFill>
              </a:rPr>
              <a:pPr/>
              <a:t>33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 altLang="en-US" sz="3600" dirty="0" smtClean="0"/>
              <a:t>Demographic and Financial Trends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962400" cy="4152900"/>
          </a:xfrm>
        </p:spPr>
        <p:txBody>
          <a:bodyPr/>
          <a:lstStyle/>
          <a:p>
            <a:r>
              <a:rPr lang="en-US" altLang="en-US" dirty="0" smtClean="0"/>
              <a:t>Past doesn’t determine the future.</a:t>
            </a:r>
          </a:p>
          <a:p>
            <a:r>
              <a:rPr lang="en-US" altLang="en-US" dirty="0" smtClean="0"/>
              <a:t>But if the future won’t look like the past, why not?</a:t>
            </a:r>
          </a:p>
          <a:p>
            <a:r>
              <a:rPr lang="en-US" altLang="en-US" dirty="0" smtClean="0"/>
              <a:t>Took a detailed look at 15 year trends.</a:t>
            </a:r>
          </a:p>
          <a:p>
            <a:endParaRPr lang="en-US" altLang="en-US" dirty="0" smtClean="0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Demographics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Population, Housing, CPI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Revenues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Top Eight = 80% of Total: Sales tax, property tax, TOT, UUT, “VLF Swap,” business tax, franchise fees, gas tax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Expenditures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Operating, CIP, Debt Service</a:t>
            </a:r>
          </a:p>
        </p:txBody>
      </p:sp>
      <p:pic>
        <p:nvPicPr>
          <p:cNvPr id="35846" name="Picture 5" descr="bs0087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058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44196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sz="2400" dirty="0"/>
              <a:t>“Hindsight is an exact science.”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i="1" dirty="0"/>
              <a:t>	. . . . . . . .  Guy Bellamy</a:t>
            </a:r>
            <a:endParaRPr lang="en-US" altLang="en-US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8CA19-AC1C-42D1-AE3C-A7FE832BAA4C}" type="slidenum">
              <a:rPr lang="en-US" altLang="en-US" sz="1400">
                <a:solidFill>
                  <a:schemeClr val="bg1"/>
                </a:solidFill>
              </a:rPr>
              <a:pPr/>
              <a:t>34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8305800" cy="5859463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715000" y="4114800"/>
            <a:ext cx="2590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99190" dir="2388334" algn="ctr" rotWithShape="0">
              <a:srgbClr val="808080"/>
            </a:outerShdw>
          </a:effec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Annual Growth Rates</a:t>
            </a:r>
          </a:p>
          <a:p>
            <a:r>
              <a:rPr lang="en-US" altLang="en-US" sz="1800" dirty="0"/>
              <a:t>  0.8% Last 5 Years</a:t>
            </a:r>
          </a:p>
          <a:p>
            <a:r>
              <a:rPr lang="en-US" altLang="en-US" sz="1800" dirty="0"/>
              <a:t>  0.2% Last 10 Years</a:t>
            </a:r>
          </a:p>
          <a:p>
            <a:r>
              <a:rPr lang="en-US" altLang="en-US" sz="1800" dirty="0"/>
              <a:t>  0.5% Last  15 Years</a:t>
            </a:r>
            <a:endParaRPr lang="en-US" alt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D68F28-208E-4397-9877-7259BCB07F90}" type="slidenum">
              <a:rPr lang="en-US" altLang="en-US" sz="1400">
                <a:solidFill>
                  <a:schemeClr val="bg1"/>
                </a:solidFill>
              </a:rPr>
              <a:pPr/>
              <a:t>35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19088"/>
            <a:ext cx="8305800" cy="5910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035B2E-93D5-41B2-885F-9DEEA9CA0525}" type="slidenum">
              <a:rPr lang="en-US" altLang="en-US" sz="1400">
                <a:solidFill>
                  <a:schemeClr val="bg1"/>
                </a:solidFill>
              </a:rPr>
              <a:pPr/>
              <a:t>36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09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067CCD-B1CA-46BA-90A5-F0DCAE108DE9}" type="slidenum">
              <a:rPr lang="en-US" altLang="en-US" sz="1400">
                <a:solidFill>
                  <a:schemeClr val="bg1"/>
                </a:solidFill>
              </a:rPr>
              <a:pPr/>
              <a:t>37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382000" cy="612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4EDCDF-CEC7-4CA7-BECD-1A06BCBFF498}" type="slidenum">
              <a:rPr lang="en-US" altLang="en-US" sz="1400">
                <a:solidFill>
                  <a:schemeClr val="bg1"/>
                </a:solidFill>
              </a:rPr>
              <a:pPr/>
              <a:t>38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8534400" cy="617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6E2D20-A050-4469-978B-0D8A58788E4B}" type="slidenum">
              <a:rPr lang="en-US" altLang="en-US" sz="1400">
                <a:solidFill>
                  <a:schemeClr val="bg1"/>
                </a:solidFill>
              </a:rPr>
              <a:pPr/>
              <a:t>39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534400" cy="604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B2DFF-24A9-44BB-B9B7-569BCF65A747}" type="slidenum">
              <a:rPr lang="en-US" altLang="en-US" sz="1400">
                <a:solidFill>
                  <a:schemeClr val="bg1"/>
                </a:solidFill>
              </a:rPr>
              <a:pPr/>
              <a:t>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Common Feature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They all require making long-term forecasts about revenues and expenditures.</a:t>
            </a:r>
          </a:p>
          <a:p>
            <a:r>
              <a:rPr lang="en-US" altLang="en-US" dirty="0" smtClean="0"/>
              <a:t>And this requires making assumptions about revenues and expenditures.</a:t>
            </a:r>
          </a:p>
          <a:p>
            <a:pPr lvl="1"/>
            <a:r>
              <a:rPr lang="en-US" altLang="en-US" dirty="0" smtClean="0"/>
              <a:t>Many which will be out-of-date before the laser jet ink is dry . . . . . </a:t>
            </a:r>
          </a:p>
          <a:p>
            <a:endParaRPr lang="en-US" altLang="en-US" dirty="0" smtClean="0"/>
          </a:p>
        </p:txBody>
      </p:sp>
      <p:pic>
        <p:nvPicPr>
          <p:cNvPr id="7173" name="Picture 4" descr="pe03329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D7BDD-0ABB-4A1D-8A32-F4CE0054CA80}" type="slidenum">
              <a:rPr lang="en-US" altLang="en-US" sz="1400">
                <a:solidFill>
                  <a:schemeClr val="bg1"/>
                </a:solidFill>
              </a:rPr>
              <a:pPr/>
              <a:t>40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382000" cy="598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8EE2FD-B6D1-4A4E-8AD8-8538A0A1FB83}" type="slidenum">
              <a:rPr lang="en-US" altLang="en-US" sz="1400">
                <a:solidFill>
                  <a:schemeClr val="bg1"/>
                </a:solidFill>
              </a:rPr>
              <a:pPr/>
              <a:t>41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458200" cy="604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353FDD-74FA-4988-A7FB-33D7F54AF78D}" type="slidenum">
              <a:rPr lang="en-US" altLang="en-US" sz="1400">
                <a:solidFill>
                  <a:schemeClr val="bg1"/>
                </a:solidFill>
              </a:rPr>
              <a:pPr/>
              <a:t>42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382000" cy="593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C12C5-171E-4D9D-B3D7-2AC4FC8D4BB1}" type="slidenum">
              <a:rPr lang="en-US" altLang="en-US" sz="1400">
                <a:solidFill>
                  <a:schemeClr val="bg1"/>
                </a:solidFill>
              </a:rPr>
              <a:pPr/>
              <a:t>43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587375"/>
            <a:ext cx="8458200" cy="548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6DDEDA-3A64-4E61-9C70-880EE17869A2}" type="slidenum">
              <a:rPr lang="en-US" altLang="en-US" sz="1400">
                <a:solidFill>
                  <a:schemeClr val="bg1"/>
                </a:solidFill>
              </a:rPr>
              <a:pPr/>
              <a:t>44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7467600" cy="610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C5EC5B-6018-4D4E-9CEE-6C49BD1EAF73}" type="slidenum">
              <a:rPr lang="en-US" altLang="en-US" sz="1400">
                <a:solidFill>
                  <a:schemeClr val="bg1"/>
                </a:solidFill>
              </a:rPr>
              <a:pPr/>
              <a:t>45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252413"/>
            <a:ext cx="75438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07B93-7315-41C6-B543-20B0D3ABABC0}" type="slidenum">
              <a:rPr lang="en-US" altLang="en-US" sz="1400">
                <a:solidFill>
                  <a:schemeClr val="bg1"/>
                </a:solidFill>
              </a:rPr>
              <a:pPr/>
              <a:t>46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Balancing Past Budgets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Every Financial Plan since 1991 has relied upon new, Council-approved revenues to balance the budget and fund major City goals.</a:t>
            </a:r>
          </a:p>
          <a:p>
            <a:r>
              <a:rPr lang="en-US" altLang="en-US" dirty="0" smtClean="0"/>
              <a:t>Very limited revenue options remain for the Council under Proposition 218.</a:t>
            </a:r>
          </a:p>
          <a:p>
            <a:pPr lvl="1"/>
            <a:r>
              <a:rPr lang="en-US" altLang="en-US" i="1" dirty="0" smtClean="0"/>
              <a:t>And if they were easy, we would probably have done them already.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6BE19-9A3B-45F3-BA6A-19D14D99D0F6}" type="slidenum">
              <a:rPr lang="en-US" altLang="en-US" sz="1400">
                <a:solidFill>
                  <a:schemeClr val="bg1"/>
                </a:solidFill>
              </a:rPr>
              <a:pPr/>
              <a:t>47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029200" cy="41529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State Budget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$680,200 takeaway each year in 2004-05 and 2005-06.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Repayment of 2003-04 “VLF Gap Loan” in 2006-07: $756,500.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No booking fee reimbursements in 2005-10 ($105,400 annually).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590550" y="311150"/>
            <a:ext cx="7791450" cy="1060450"/>
          </a:xfrm>
        </p:spPr>
        <p:txBody>
          <a:bodyPr/>
          <a:lstStyle/>
          <a:p>
            <a:r>
              <a:rPr lang="en-US" altLang="en-US" sz="4200" dirty="0" smtClean="0"/>
              <a:t>Overview of Forecast Assumptions</a:t>
            </a:r>
          </a:p>
        </p:txBody>
      </p:sp>
      <p:pic>
        <p:nvPicPr>
          <p:cNvPr id="50181" name="Picture 4" descr="pe07677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7129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BCAEC7-9392-46A3-B3DC-AAA9F8CECCCB}" type="slidenum">
              <a:rPr lang="en-US" altLang="en-US" sz="1400">
                <a:solidFill>
                  <a:schemeClr val="bg1"/>
                </a:solidFill>
              </a:rPr>
              <a:pPr/>
              <a:t>48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“Anomalies”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Triple Flip</a:t>
            </a:r>
          </a:p>
          <a:p>
            <a:pPr lvl="1"/>
            <a:r>
              <a:rPr lang="en-US" altLang="en-US" dirty="0" smtClean="0"/>
              <a:t>State takes away 25% of our sales tax (City rate now ¾% instead of 1%)</a:t>
            </a:r>
          </a:p>
          <a:p>
            <a:pPr lvl="1"/>
            <a:r>
              <a:rPr lang="en-US" altLang="en-US" dirty="0" smtClean="0"/>
              <a:t>State</a:t>
            </a:r>
            <a:r>
              <a:rPr lang="en-US" altLang="en-US" sz="2400" dirty="0" smtClean="0"/>
              <a:t> </a:t>
            </a:r>
            <a:r>
              <a:rPr lang="en-US" altLang="en-US" dirty="0" smtClean="0"/>
              <a:t>adopts “new” ¼% tax dedicated to repayment of deficit reduction bonds</a:t>
            </a:r>
          </a:p>
          <a:p>
            <a:pPr lvl="1"/>
            <a:r>
              <a:rPr lang="en-US" altLang="en-US" dirty="0" smtClean="0"/>
              <a:t>State promises to backfill lost city revenues with transfer from ERAF (now required) </a:t>
            </a:r>
            <a:endParaRPr lang="en-US" altLang="en-US" sz="2400" dirty="0" smtClean="0"/>
          </a:p>
          <a:p>
            <a:r>
              <a:rPr lang="en-US" altLang="en-US" dirty="0" smtClean="0"/>
              <a:t>VLF for Property Tax Swap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F1CBE7-25C4-459A-8F74-F25DF05654AF}" type="slidenum">
              <a:rPr lang="en-US" altLang="en-US" sz="1400">
                <a:solidFill>
                  <a:schemeClr val="bg1"/>
                </a:solidFill>
              </a:rPr>
              <a:pPr/>
              <a:t>49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7791450" cy="647700"/>
          </a:xfrm>
        </p:spPr>
        <p:txBody>
          <a:bodyPr/>
          <a:lstStyle/>
          <a:p>
            <a:r>
              <a:rPr lang="en-US" altLang="en-US" sz="4000" dirty="0" smtClean="0"/>
              <a:t>VLF-for-Property Tax Swap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914400"/>
            <a:ext cx="8305800" cy="53721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6CA4D8-539B-4554-BCA0-209BE03E3982}" type="slidenum">
              <a:rPr lang="en-US" altLang="en-US" sz="1400">
                <a:solidFill>
                  <a:schemeClr val="bg1"/>
                </a:solidFill>
              </a:rPr>
              <a:pPr/>
              <a:t>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Long-Term Financial Planning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953000" cy="4152900"/>
          </a:xfrm>
        </p:spPr>
        <p:txBody>
          <a:bodyPr/>
          <a:lstStyle/>
          <a:p>
            <a:r>
              <a:rPr lang="en-US" altLang="en-US" sz="3600" dirty="0" smtClean="0"/>
              <a:t>Is it really worth it?</a:t>
            </a:r>
          </a:p>
          <a:p>
            <a:endParaRPr lang="en-US" altLang="en-US" sz="3600" dirty="0" smtClean="0"/>
          </a:p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“	</a:t>
            </a:r>
            <a:r>
              <a:rPr lang="en-US" altLang="en-US" sz="2800" dirty="0" smtClean="0"/>
              <a:t>Never make forecasts, especially about the future.”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 smtClean="0"/>
              <a:t>	. . . .   Sam Goldwyn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600200" y="3124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198" name="Picture 8" descr="EN001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858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CAF157-5CEF-4D5F-813D-16571315072A}" type="slidenum">
              <a:rPr lang="en-US" altLang="en-US" sz="1400">
                <a:solidFill>
                  <a:schemeClr val="bg1"/>
                </a:solidFill>
              </a:rPr>
              <a:pPr/>
              <a:t>50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Revenue Assumptions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How Did We Prepare Them?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Long and short-term trends: key City revenues.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Economic forecasts (UCLA, UCSB).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Economic trends reported in national media.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Fiscal and economic data developed by the LAO, State Department of Finance and State Controller.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Legislative analysis by the League.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Ultimately, staff’s best judgment about economic, fiscal and legislative outlook for the next five years.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5943600"/>
            <a:ext cx="39624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www.lao.ca.gov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92940-B4F7-4BA8-9100-0490D3CC2969}" type="slidenum">
              <a:rPr lang="en-US" altLang="en-US" sz="1400">
                <a:solidFill>
                  <a:schemeClr val="bg1"/>
                </a:solidFill>
              </a:rPr>
              <a:pPr/>
              <a:t>51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Uncertain Revenue Outlook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At best, mixed results in our two of our top three revenues:</a:t>
            </a:r>
          </a:p>
          <a:p>
            <a:pPr lvl="1"/>
            <a:r>
              <a:rPr lang="en-US" altLang="en-US" dirty="0" smtClean="0"/>
              <a:t>Sales tax</a:t>
            </a:r>
          </a:p>
          <a:p>
            <a:pPr lvl="1"/>
            <a:r>
              <a:rPr lang="en-US" altLang="en-US" dirty="0" smtClean="0"/>
              <a:t>TOT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85B6FA-7696-4A54-B7A4-8BF53DBEFE54}" type="slidenum">
              <a:rPr lang="en-US" altLang="en-US" sz="1400">
                <a:solidFill>
                  <a:schemeClr val="bg1"/>
                </a:solidFill>
              </a:rPr>
              <a:pPr/>
              <a:t>52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Sales Tax: Recent Trends</a:t>
            </a:r>
          </a:p>
        </p:txBody>
      </p:sp>
      <p:graphicFrame>
        <p:nvGraphicFramePr>
          <p:cNvPr id="5530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76400"/>
          <a:ext cx="777240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Chart" r:id="rId3" imgW="5743651" imgH="3638702" progId="Excel.Chart.8">
                  <p:embed/>
                </p:oleObj>
              </mc:Choice>
              <mc:Fallback>
                <p:oleObj name="Chart" r:id="rId3" imgW="5743651" imgH="36387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772400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A58562-9622-4F47-98F7-3780532429A3}" type="slidenum">
              <a:rPr lang="en-US" altLang="en-US" sz="1400">
                <a:solidFill>
                  <a:schemeClr val="bg1"/>
                </a:solidFill>
              </a:rPr>
              <a:pPr/>
              <a:t>53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443038"/>
            <a:ext cx="77724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Sales Tax: Cars Are Important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37338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Statewide, “business-to-business” sales are 35% of the total.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334000" y="3886200"/>
            <a:ext cx="3429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Four categories - autos, general consumer goods, “business-to-business” and restaurant - account for about 75% of the total.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E807F0-76F8-4456-92F8-1D6D06DCB37D}" type="slidenum">
              <a:rPr lang="en-US" altLang="en-US" sz="1400">
                <a:solidFill>
                  <a:schemeClr val="bg1"/>
                </a:solidFill>
              </a:rPr>
              <a:pPr/>
              <a:t>54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TOT Revenues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790700"/>
            <a:ext cx="2590800" cy="4381500"/>
          </a:xfrm>
        </p:spPr>
        <p:txBody>
          <a:bodyPr/>
          <a:lstStyle/>
          <a:p>
            <a:r>
              <a:rPr lang="en-US" altLang="en-US" dirty="0" smtClean="0"/>
              <a:t>City</a:t>
            </a:r>
          </a:p>
          <a:p>
            <a:pPr lvl="1"/>
            <a:r>
              <a:rPr lang="en-US" altLang="en-US" dirty="0" smtClean="0"/>
              <a:t>2001-02: </a:t>
            </a:r>
            <a:r>
              <a:rPr lang="en-US" altLang="en-US" i="1" dirty="0" smtClean="0"/>
              <a:t>Down 3%</a:t>
            </a:r>
          </a:p>
          <a:p>
            <a:pPr lvl="1"/>
            <a:r>
              <a:rPr lang="en-US" altLang="en-US" dirty="0" smtClean="0"/>
              <a:t>2002-03:  Up 1%</a:t>
            </a:r>
          </a:p>
          <a:p>
            <a:pPr lvl="1"/>
            <a:r>
              <a:rPr lang="en-US" altLang="en-US" dirty="0" smtClean="0"/>
              <a:t>2003-04:  Up 2% </a:t>
            </a:r>
          </a:p>
        </p:txBody>
      </p:sp>
      <p:pic>
        <p:nvPicPr>
          <p:cNvPr id="5734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5715000" cy="461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0A38A5-AE1E-49BB-A97E-EF7880CB4448}" type="slidenum">
              <a:rPr lang="en-US" altLang="en-US" sz="1400">
                <a:solidFill>
                  <a:schemeClr val="bg1"/>
                </a:solidFill>
              </a:rPr>
              <a:pPr/>
              <a:t>55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TOT Revenues: Recent Trends</a:t>
            </a:r>
          </a:p>
        </p:txBody>
      </p:sp>
      <p:graphicFrame>
        <p:nvGraphicFramePr>
          <p:cNvPr id="5837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8975" y="1752600"/>
          <a:ext cx="761365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Chart" r:id="rId3" imgW="5810322" imgH="3476671" progId="Excel.Chart.8">
                  <p:embed/>
                </p:oleObj>
              </mc:Choice>
              <mc:Fallback>
                <p:oleObj name="Chart" r:id="rId3" imgW="5810322" imgH="347667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752600"/>
                        <a:ext cx="7613650" cy="455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4800600" y="4572000"/>
            <a:ext cx="396240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Projected for 2004-05: 3%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BDE8D2-3108-41D7-BDB8-AFF90792A136}" type="slidenum">
              <a:rPr lang="en-US" altLang="en-US" sz="1400">
                <a:solidFill>
                  <a:schemeClr val="bg1"/>
                </a:solidFill>
              </a:rPr>
              <a:pPr/>
              <a:t>56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Interest Earnings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Actual in 2001-02: $700,800  </a:t>
            </a:r>
          </a:p>
          <a:p>
            <a:r>
              <a:rPr lang="en-US" altLang="en-US" dirty="0" smtClean="0"/>
              <a:t>Actual in 2002-03: $766,000</a:t>
            </a:r>
          </a:p>
          <a:p>
            <a:r>
              <a:rPr lang="en-US" altLang="en-US" dirty="0" smtClean="0"/>
              <a:t>Actual in 2003-04: $220,000</a:t>
            </a:r>
          </a:p>
          <a:p>
            <a:pPr lvl="1"/>
            <a:r>
              <a:rPr lang="en-US" altLang="en-US" dirty="0" smtClean="0"/>
              <a:t>Historically low yields (less than 2%)</a:t>
            </a:r>
          </a:p>
          <a:p>
            <a:pPr lvl="1"/>
            <a:r>
              <a:rPr lang="en-US" altLang="en-US" dirty="0" smtClean="0"/>
              <a:t>Lower investable balances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8788BE-CE3B-492B-9CD1-751945F16FB5}" type="slidenum">
              <a:rPr lang="en-US" altLang="en-US" sz="1400">
                <a:solidFill>
                  <a:schemeClr val="bg1"/>
                </a:solidFill>
              </a:rPr>
              <a:pPr/>
              <a:t>57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8382000" cy="266700"/>
          </a:xfrm>
          <a:extLs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 smtClean="0"/>
              <a:t>Key Revenue Assumptions</a:t>
            </a:r>
          </a:p>
        </p:txBody>
      </p:sp>
      <p:sp>
        <p:nvSpPr>
          <p:cNvPr id="60420" name="Line 3"/>
          <p:cNvSpPr>
            <a:spLocks noChangeShapeType="1"/>
          </p:cNvSpPr>
          <p:nvPr/>
        </p:nvSpPr>
        <p:spPr bwMode="auto">
          <a:xfrm>
            <a:off x="0" y="838200"/>
            <a:ext cx="883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ckThin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6042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914400"/>
          <a:ext cx="914400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Worksheet" r:id="rId3" imgW="4393714" imgH="2525216" progId="Excel.Sheet.8">
                  <p:embed/>
                </p:oleObj>
              </mc:Choice>
              <mc:Fallback>
                <p:oleObj name="Worksheet" r:id="rId3" imgW="4393714" imgH="252521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BA8906-3CE1-47B4-BE0A-CA5E0D2F2ADE}" type="slidenum">
              <a:rPr lang="en-US" altLang="en-US" sz="1400">
                <a:solidFill>
                  <a:schemeClr val="bg1"/>
                </a:solidFill>
              </a:rPr>
              <a:pPr/>
              <a:t>58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Sales Tax Assumptions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533900"/>
          </a:xfrm>
        </p:spPr>
        <p:txBody>
          <a:bodyPr/>
          <a:lstStyle/>
          <a:p>
            <a:r>
              <a:rPr lang="en-US" altLang="en-US" sz="2800" dirty="0" smtClean="0"/>
              <a:t>Underlying Growth:</a:t>
            </a:r>
          </a:p>
          <a:p>
            <a:pPr lvl="1"/>
            <a:r>
              <a:rPr lang="en-US" altLang="en-US" sz="2400" dirty="0" smtClean="0"/>
              <a:t>2004-05: Flat</a:t>
            </a:r>
          </a:p>
          <a:p>
            <a:pPr lvl="1"/>
            <a:r>
              <a:rPr lang="en-US" altLang="en-US" sz="2400" dirty="0" smtClean="0"/>
              <a:t>2005-10: 2.5%</a:t>
            </a:r>
          </a:p>
          <a:p>
            <a:r>
              <a:rPr lang="en-US" altLang="en-US" sz="2800" dirty="0" smtClean="0"/>
              <a:t>New Outlets:</a:t>
            </a:r>
          </a:p>
          <a:p>
            <a:pPr lvl="1"/>
            <a:r>
              <a:rPr lang="en-US" altLang="en-US" sz="2400" dirty="0" smtClean="0"/>
              <a:t>Costco: $500,000 in 2005-06.</a:t>
            </a:r>
          </a:p>
          <a:p>
            <a:pPr lvl="1"/>
            <a:r>
              <a:rPr lang="en-US" altLang="en-US" sz="2400" dirty="0" smtClean="0"/>
              <a:t>Copeland’s/Court Street: $200,000 in 2005-06.</a:t>
            </a:r>
          </a:p>
          <a:p>
            <a:pPr lvl="1"/>
            <a:r>
              <a:rPr lang="en-US" altLang="en-US" sz="2400" dirty="0" smtClean="0"/>
              <a:t>Airport Area Annexation: $450,000 in 2006-07. </a:t>
            </a:r>
          </a:p>
          <a:p>
            <a:pPr lvl="1"/>
            <a:r>
              <a:rPr lang="en-US" altLang="en-US" sz="2400" dirty="0" smtClean="0"/>
              <a:t>San Luis Marketplace: $580,000 “net” after transfer affects/interchange revenue-sharing in 2007-08.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86745A-63E9-4F2A-921C-3BF38C1362B0}" type="slidenum">
              <a:rPr lang="en-US" altLang="en-US" sz="1400">
                <a:solidFill>
                  <a:schemeClr val="bg1"/>
                </a:solidFill>
              </a:rPr>
              <a:pPr/>
              <a:t>59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TOT Assumptions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Underlying Growth</a:t>
            </a:r>
          </a:p>
          <a:p>
            <a:pPr lvl="1"/>
            <a:r>
              <a:rPr lang="en-US" altLang="en-US" sz="2400" dirty="0" smtClean="0"/>
              <a:t>2004-05 and 2005-06: 3%</a:t>
            </a:r>
          </a:p>
          <a:p>
            <a:pPr lvl="1"/>
            <a:r>
              <a:rPr lang="en-US" altLang="en-US" sz="2400" dirty="0" smtClean="0"/>
              <a:t>2006-07: 4%</a:t>
            </a:r>
          </a:p>
          <a:p>
            <a:pPr lvl="1"/>
            <a:r>
              <a:rPr lang="en-US" altLang="en-US" sz="2400" dirty="0" smtClean="0"/>
              <a:t>2007-08, 2008-09 and 2009-10: 5%</a:t>
            </a:r>
          </a:p>
          <a:p>
            <a:r>
              <a:rPr lang="en-US" altLang="en-US" sz="2800" dirty="0" smtClean="0"/>
              <a:t>Plus</a:t>
            </a:r>
          </a:p>
          <a:p>
            <a:pPr lvl="1"/>
            <a:r>
              <a:rPr lang="en-US" altLang="en-US" sz="2400" dirty="0" smtClean="0"/>
              <a:t>Marriott Courtyard in 2006-07: $225,000</a:t>
            </a:r>
          </a:p>
          <a:p>
            <a:pPr lvl="1"/>
            <a:r>
              <a:rPr lang="en-US" altLang="en-US" sz="2400" dirty="0" smtClean="0"/>
              <a:t>Hampton Inn in 2007-08: $150,000</a:t>
            </a:r>
          </a:p>
          <a:p>
            <a:pPr lvl="1"/>
            <a:r>
              <a:rPr lang="en-US" altLang="en-US" sz="2400" dirty="0" smtClean="0"/>
              <a:t>San Luis Marketplace in 2007-08: “net” $177,000.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17E49A-ECF7-405B-88D1-E6A64608C95A}" type="slidenum">
              <a:rPr lang="en-US" altLang="en-US" sz="1400">
                <a:solidFill>
                  <a:schemeClr val="bg1"/>
                </a:solidFill>
              </a:rPr>
              <a:pPr/>
              <a:t>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Why You Don’t Want to Do This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4953000" cy="46101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FF3399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It’s Risky!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It’s hard to predict what’s going to happen next week, let alone next year – or even more daunting, five or ten years from now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chances you’ll get the number wrong are far greater than you’ll get it right.</a:t>
            </a:r>
          </a:p>
        </p:txBody>
      </p:sp>
      <p:pic>
        <p:nvPicPr>
          <p:cNvPr id="9221" name="Picture 4" descr="BD06993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819400" cy="3143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5070D7-0EF5-42FB-9696-B8E42F407F5F}" type="slidenum">
              <a:rPr lang="en-US" altLang="en-US" sz="1400">
                <a:solidFill>
                  <a:schemeClr val="bg1"/>
                </a:solidFill>
              </a:rPr>
              <a:pPr/>
              <a:t>60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Key Revenue Assumptions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Interest earnings at $220,000 annually.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Development review fees: 2003-04 level.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Down by </a:t>
            </a:r>
            <a:r>
              <a:rPr lang="en-US" altLang="en-US" sz="2400" u="sng" dirty="0" smtClean="0"/>
              <a:t>$780,000</a:t>
            </a:r>
            <a:r>
              <a:rPr lang="en-US" altLang="en-US" sz="2400" dirty="0" smtClean="0"/>
              <a:t> from 2004-05 budget estimate.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Airport Area Specific Plan reimbursements: $323,800 in 2005-06.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Margarita Area park fee reimbursements: $650,000 per year starting in 2006-07.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Includes approved “pantry items” starting in 2005-06 ($143,000)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D096D5-ADFA-414A-8F85-B6D2EDFA72B6}" type="slidenum">
              <a:rPr lang="en-US" altLang="en-US" sz="1400">
                <a:solidFill>
                  <a:schemeClr val="bg1"/>
                </a:solidFill>
              </a:rPr>
              <a:pPr/>
              <a:t>61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New Revenue Producers</a:t>
            </a:r>
          </a:p>
        </p:txBody>
      </p:sp>
      <p:graphicFrame>
        <p:nvGraphicFramePr>
          <p:cNvPr id="6451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898650"/>
          <a:ext cx="81534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Worksheet" r:id="rId3" imgW="3133649" imgH="819302" progId="Excel.Sheet.8">
                  <p:embed/>
                </p:oleObj>
              </mc:Choice>
              <mc:Fallback>
                <p:oleObj name="Worksheet" r:id="rId3" imgW="3133649" imgH="8193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8650"/>
                        <a:ext cx="81534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556CE9-F222-496E-91DC-C0048556A983}" type="slidenum">
              <a:rPr lang="en-US" altLang="en-US" sz="1400">
                <a:solidFill>
                  <a:schemeClr val="bg1"/>
                </a:solidFill>
              </a:rPr>
              <a:pPr/>
              <a:t>62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495300"/>
          </a:xfrm>
        </p:spPr>
        <p:txBody>
          <a:bodyPr/>
          <a:lstStyle/>
          <a:p>
            <a:r>
              <a:rPr lang="en-US" altLang="en-US" sz="3600" dirty="0" smtClean="0"/>
              <a:t>Forecast: No New Outlets After 2005-06</a:t>
            </a:r>
          </a:p>
        </p:txBody>
      </p:sp>
      <p:pic>
        <p:nvPicPr>
          <p:cNvPr id="655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7467600" cy="5764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2D931A-5D30-4AF5-A3CE-151ED39C4A64}" type="slidenum">
              <a:rPr lang="en-US" altLang="en-US" sz="1400">
                <a:solidFill>
                  <a:schemeClr val="bg1"/>
                </a:solidFill>
              </a:rPr>
              <a:pPr/>
              <a:t>63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Revenue Assumptions: A Caveat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657600" cy="38862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Ins="1097280"/>
          <a:lstStyle/>
          <a:p>
            <a:r>
              <a:rPr lang="en-US" altLang="en-US" sz="2800" dirty="0" smtClean="0"/>
              <a:t>The revenue forecast reflects “cautious optimism.”</a:t>
            </a:r>
          </a:p>
          <a:p>
            <a:r>
              <a:rPr lang="en-US" altLang="en-US" sz="2800" dirty="0" smtClean="0"/>
              <a:t>This isn’t guaranteed. </a:t>
            </a:r>
          </a:p>
          <a:p>
            <a:endParaRPr lang="en-US" altLang="en-US" dirty="0" smtClean="0"/>
          </a:p>
        </p:txBody>
      </p:sp>
      <p:pic>
        <p:nvPicPr>
          <p:cNvPr id="66565" name="Picture 4" descr="January 23, 2001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5410200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430509-02CB-4A35-9C6D-7C01B0754FDF}" type="slidenum">
              <a:rPr lang="en-US" altLang="en-US" sz="1400">
                <a:solidFill>
                  <a:schemeClr val="bg1"/>
                </a:solidFill>
              </a:rPr>
              <a:pPr/>
              <a:t>64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Expenditure Assumptions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5720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Operating Costs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CalPERS: Based on detailed analysis of projected employer contribution rates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Mardi Gras costs decline from $374,000 base in 2004-05: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2005-06: $325,000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2006-07: $300,000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2007-08  $275,000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2008-09: $250,000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2009-10: $225,000   </a:t>
            </a:r>
          </a:p>
        </p:txBody>
      </p:sp>
      <p:sp>
        <p:nvSpPr>
          <p:cNvPr id="6758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 smtClean="0"/>
              <a:t>Other Costs: Grow by population and CPI based on 2004-05 budget (4% annually)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Plus Damon-Garcia fields maintenance-operation: $250,000 in 2005-06.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E12C7B-0F79-4350-B80B-08C939E447BC}" type="slidenum">
              <a:rPr lang="en-US" altLang="en-US" sz="1400">
                <a:solidFill>
                  <a:schemeClr val="bg1"/>
                </a:solidFill>
              </a:rPr>
              <a:pPr/>
              <a:t>65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Retirement Costs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Significant increases started in 2003-04</a:t>
            </a:r>
          </a:p>
          <a:p>
            <a:r>
              <a:rPr lang="en-US" altLang="en-US" dirty="0" smtClean="0"/>
              <a:t>Main driver: CalPERS investment losses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7E16EB-2BD4-4E0F-A62D-BA314DD6710D}" type="slidenum">
              <a:rPr lang="en-US" altLang="en-US" sz="1400">
                <a:solidFill>
                  <a:schemeClr val="bg1"/>
                </a:solidFill>
              </a:rPr>
              <a:pPr/>
              <a:t>66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dirty="0" smtClean="0"/>
              <a:t>CalPERS Investment Performance</a:t>
            </a:r>
          </a:p>
        </p:txBody>
      </p:sp>
      <p:graphicFrame>
        <p:nvGraphicFramePr>
          <p:cNvPr id="6963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752600"/>
          <a:ext cx="762000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Chart" r:id="rId3" imgW="4457700" imgH="2828849" progId="Excel.Chart.8">
                  <p:embed/>
                </p:oleObj>
              </mc:Choice>
              <mc:Fallback>
                <p:oleObj name="Chart" r:id="rId3" imgW="4457700" imgH="282884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620000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D2DFFF-CB3D-4160-96E1-8AC583B8557A}" type="slidenum">
              <a:rPr lang="en-US" altLang="en-US" sz="1400">
                <a:solidFill>
                  <a:schemeClr val="bg1"/>
                </a:solidFill>
              </a:rPr>
              <a:pPr/>
              <a:t>67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Impact on Employer Rates</a:t>
            </a:r>
            <a:endParaRPr lang="en-US" altLang="en-US" sz="4800" dirty="0" smtClean="0"/>
          </a:p>
        </p:txBody>
      </p:sp>
      <p:pic>
        <p:nvPicPr>
          <p:cNvPr id="706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6781800" cy="49657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80C27F-88AE-4C64-AA72-F05B752DC8CD}" type="slidenum">
              <a:rPr lang="en-US" altLang="en-US" sz="1400">
                <a:solidFill>
                  <a:schemeClr val="bg1"/>
                </a:solidFill>
              </a:rPr>
              <a:pPr/>
              <a:t>68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553450" cy="1104900"/>
          </a:xfrm>
        </p:spPr>
        <p:txBody>
          <a:bodyPr/>
          <a:lstStyle/>
          <a:p>
            <a:r>
              <a:rPr lang="en-US" altLang="en-US" dirty="0" smtClean="0"/>
              <a:t>Debt Service</a:t>
            </a:r>
            <a:r>
              <a:rPr lang="en-US" altLang="en-US" sz="4800" dirty="0" smtClean="0"/>
              <a:t> 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Current: $1.7 million.</a:t>
            </a:r>
          </a:p>
          <a:p>
            <a:r>
              <a:rPr lang="en-US" altLang="en-US" dirty="0" smtClean="0"/>
              <a:t>New</a:t>
            </a:r>
          </a:p>
          <a:p>
            <a:pPr lvl="1"/>
            <a:r>
              <a:rPr lang="en-US" altLang="en-US" dirty="0" smtClean="0"/>
              <a:t>919 Palm: $384,700 “net” in 2005-06</a:t>
            </a:r>
          </a:p>
          <a:p>
            <a:pPr lvl="2"/>
            <a:r>
              <a:rPr lang="en-US" altLang="en-US" dirty="0" smtClean="0"/>
              <a:t>Assumes lease of 955 Morro at market rates</a:t>
            </a:r>
          </a:p>
          <a:p>
            <a:pPr lvl="1"/>
            <a:r>
              <a:rPr lang="en-US" altLang="en-US" dirty="0" smtClean="0"/>
              <a:t>Dispatch center: $165,800 in 2006-07</a:t>
            </a:r>
          </a:p>
          <a:p>
            <a:pPr lvl="1"/>
            <a:r>
              <a:rPr lang="en-US" altLang="en-US" dirty="0" smtClean="0"/>
              <a:t>Radio system: $372,200 in 2006-07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D90E48-FC12-4DDA-A6D5-EE45B1F736DB}" type="slidenum">
              <a:rPr lang="en-US" altLang="en-US" sz="1400">
                <a:solidFill>
                  <a:schemeClr val="bg1"/>
                </a:solidFill>
              </a:rPr>
              <a:pPr/>
              <a:t>69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CIP Assumptions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Two-Year Average in 2003-05</a:t>
            </a:r>
          </a:p>
          <a:p>
            <a:pPr lvl="1"/>
            <a:r>
              <a:rPr lang="en-US" altLang="en-US" dirty="0" smtClean="0"/>
              <a:t>$3.1 million</a:t>
            </a:r>
          </a:p>
          <a:p>
            <a:r>
              <a:rPr lang="en-US" altLang="en-US" dirty="0" smtClean="0"/>
              <a:t>Other Options </a:t>
            </a:r>
          </a:p>
          <a:p>
            <a:pPr lvl="1"/>
            <a:r>
              <a:rPr lang="en-US" altLang="en-US" dirty="0" smtClean="0"/>
              <a:t>“Maintenance-Only” CIP</a:t>
            </a:r>
          </a:p>
          <a:p>
            <a:pPr lvl="2"/>
            <a:r>
              <a:rPr lang="en-US" altLang="en-US" dirty="0" smtClean="0"/>
              <a:t>What’s it take to adequately maintain what we already have in place? </a:t>
            </a:r>
            <a:r>
              <a:rPr lang="en-US" altLang="en-US" b="1" dirty="0" smtClean="0">
                <a:solidFill>
                  <a:schemeClr val="tx2"/>
                </a:solidFill>
              </a:rPr>
              <a:t>$6.4 million annually</a:t>
            </a:r>
          </a:p>
          <a:p>
            <a:pPr lvl="1"/>
            <a:r>
              <a:rPr lang="en-US" altLang="en-US" dirty="0" smtClean="0"/>
              <a:t>2004-05 Budget</a:t>
            </a:r>
          </a:p>
          <a:p>
            <a:pPr lvl="2"/>
            <a:r>
              <a:rPr lang="en-US" altLang="en-US" dirty="0" smtClean="0"/>
              <a:t>$2.3 million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13E35F-9603-4897-894D-57E7F1CEC413}" type="slidenum">
              <a:rPr lang="en-US" altLang="en-US" sz="1400">
                <a:solidFill>
                  <a:schemeClr val="bg1"/>
                </a:solidFill>
              </a:rPr>
              <a:pPr/>
              <a:t>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You Do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772400" cy="483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Effective forecasts and plans require clearly-stated assumptions.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This forces you to think about the factors that affect your fiscal health.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And what you can and can’t do about them.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Making good resource decisions today requires taking into account their impact on your fiscal condition tomorrow.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question of “how are we doing” can only be answered in the context of “compared with what?”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Forecasts are the best way to frame the policy decisions ahead of you: you can’t fix a problem you haven’t defined.</a:t>
            </a:r>
          </a:p>
          <a:p>
            <a:pPr lvl="1">
              <a:lnSpc>
                <a:spcPct val="90000"/>
              </a:lnSpc>
            </a:pPr>
            <a:endParaRPr lang="en-US" altLang="en-US" sz="22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412B9A-2CCB-4862-99E7-E67850BA4042}" type="slidenum">
              <a:rPr lang="en-US" altLang="en-US" sz="1400">
                <a:solidFill>
                  <a:schemeClr val="bg1"/>
                </a:solidFill>
              </a:rPr>
              <a:pPr/>
              <a:t>70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“Adequate Maintenance” CIP</a:t>
            </a:r>
          </a:p>
        </p:txBody>
      </p:sp>
      <p:pic>
        <p:nvPicPr>
          <p:cNvPr id="7373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752600"/>
            <a:ext cx="6781800" cy="4803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5FB5F3-1617-435E-A7F1-205EE6D84277}" type="slidenum">
              <a:rPr lang="en-US" altLang="en-US" sz="1400">
                <a:solidFill>
                  <a:schemeClr val="bg1"/>
                </a:solidFill>
              </a:rPr>
              <a:pPr/>
              <a:t>71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“Adequate Maint” CIP by Function</a:t>
            </a:r>
          </a:p>
        </p:txBody>
      </p:sp>
      <p:pic>
        <p:nvPicPr>
          <p:cNvPr id="747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772400" cy="480377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75EAF-B599-4CC5-9E8C-2748FF90CBBF}" type="slidenum">
              <a:rPr lang="en-US" altLang="en-US" sz="1400">
                <a:solidFill>
                  <a:schemeClr val="bg1"/>
                </a:solidFill>
              </a:rPr>
              <a:pPr/>
              <a:t>72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6700"/>
            <a:ext cx="7543800" cy="647700"/>
          </a:xfrm>
        </p:spPr>
        <p:txBody>
          <a:bodyPr/>
          <a:lstStyle/>
          <a:p>
            <a:r>
              <a:rPr lang="en-US" altLang="en-US" sz="3600" dirty="0" smtClean="0"/>
              <a:t>Forecast: Adequate Maintenance CIP</a:t>
            </a:r>
          </a:p>
        </p:txBody>
      </p:sp>
      <p:pic>
        <p:nvPicPr>
          <p:cNvPr id="757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7696200" cy="56070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DC05B5-9577-449D-A0B0-21DAF8F528C4}" type="slidenum">
              <a:rPr lang="en-US" altLang="en-US" sz="1400">
                <a:solidFill>
                  <a:schemeClr val="bg1"/>
                </a:solidFill>
              </a:rPr>
              <a:pPr/>
              <a:t>73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Fund Balance Assumptions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Return to minimum policy level of 20% of operating expenditures</a:t>
            </a:r>
          </a:p>
          <a:p>
            <a:r>
              <a:rPr lang="en-US" altLang="en-US" dirty="0" smtClean="0"/>
              <a:t>In addition to annual “gaps,” this means a “one-time” catch-up of $1.4 million from 2004-05</a:t>
            </a:r>
          </a:p>
          <a:p>
            <a:pPr lvl="1"/>
            <a:r>
              <a:rPr lang="en-US" altLang="en-US" dirty="0" smtClean="0"/>
              <a:t>Projected ending balance for 2004-05: 16%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F15255-6AE4-4108-ACA1-1F0A3E85919B}" type="slidenum">
              <a:rPr lang="en-US" altLang="en-US" sz="1400">
                <a:solidFill>
                  <a:schemeClr val="bg1"/>
                </a:solidFill>
              </a:rPr>
              <a:pPr/>
              <a:t>74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What’s Not Here: Revenues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Grant Revenues</a:t>
            </a:r>
          </a:p>
          <a:p>
            <a:pPr lvl="1"/>
            <a:r>
              <a:rPr lang="en-US" altLang="en-US" dirty="0" smtClean="0"/>
              <a:t>CDBG</a:t>
            </a:r>
          </a:p>
          <a:p>
            <a:pPr lvl="1"/>
            <a:r>
              <a:rPr lang="en-US" altLang="en-US" dirty="0" smtClean="0"/>
              <a:t>Competitive Grants  </a:t>
            </a:r>
          </a:p>
          <a:p>
            <a:r>
              <a:rPr lang="en-US" altLang="en-US" dirty="0" smtClean="0"/>
              <a:t>Transportation Impact Fees</a:t>
            </a:r>
          </a:p>
          <a:p>
            <a:r>
              <a:rPr lang="en-US" altLang="en-US" dirty="0" smtClean="0"/>
              <a:t>Park In-Lieu Fees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896663-5377-4361-A5C9-518C20BBE579}" type="slidenum">
              <a:rPr lang="en-US" altLang="en-US" sz="1400">
                <a:solidFill>
                  <a:schemeClr val="bg1"/>
                </a:solidFill>
              </a:rPr>
              <a:pPr/>
              <a:t>75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What’s Not Here: CIP Expenditures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813175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$3.3 million needed to take care of what we already have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smtClean="0"/>
              <a:t>New Infrastructure or Facilities 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Public Safety Facilities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Circulation Improvements (Intersections, RR Grade Crossings)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Pedestrian/Bicycle Paths</a:t>
            </a:r>
          </a:p>
        </p:txBody>
      </p:sp>
      <p:sp>
        <p:nvSpPr>
          <p:cNvPr id="7885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14800" cy="4152900"/>
          </a:xfrm>
        </p:spPr>
        <p:txBody>
          <a:bodyPr/>
          <a:lstStyle/>
          <a:p>
            <a:pPr lvl="1"/>
            <a:r>
              <a:rPr lang="en-US" altLang="en-US" dirty="0" smtClean="0"/>
              <a:t>Flood Protection</a:t>
            </a:r>
          </a:p>
          <a:p>
            <a:pPr lvl="1"/>
            <a:r>
              <a:rPr lang="en-US" altLang="en-US" dirty="0" smtClean="0"/>
              <a:t>Community/Senior  Center</a:t>
            </a:r>
          </a:p>
          <a:p>
            <a:pPr lvl="1"/>
            <a:r>
              <a:rPr lang="en-US" altLang="en-US" dirty="0" smtClean="0"/>
              <a:t>Parks</a:t>
            </a:r>
          </a:p>
          <a:p>
            <a:pPr lvl="1"/>
            <a:r>
              <a:rPr lang="en-US" altLang="en-US" dirty="0" smtClean="0"/>
              <a:t>Downtown Plan Improvements</a:t>
            </a:r>
          </a:p>
          <a:p>
            <a:pPr lvl="1"/>
            <a:r>
              <a:rPr lang="en-US" altLang="en-US" dirty="0" smtClean="0"/>
              <a:t>Railroad Square</a:t>
            </a:r>
          </a:p>
          <a:p>
            <a:pPr lvl="1"/>
            <a:r>
              <a:rPr lang="en-US" altLang="en-US" dirty="0" smtClean="0"/>
              <a:t>Mid-Higuera Area Improvements</a:t>
            </a:r>
          </a:p>
          <a:p>
            <a:pPr lvl="1"/>
            <a:r>
              <a:rPr lang="en-US" altLang="en-US" dirty="0" smtClean="0"/>
              <a:t>Open Space Acquisition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B46816-3126-466D-8FC3-2C4ACDA9C9F8}" type="slidenum">
              <a:rPr lang="en-US" altLang="en-US" sz="1400">
                <a:solidFill>
                  <a:schemeClr val="bg1"/>
                </a:solidFill>
              </a:rPr>
              <a:pPr/>
              <a:t>76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Critical Assumptions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90700"/>
            <a:ext cx="6934200" cy="46101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What’s Most Likely to Change?</a:t>
            </a:r>
          </a:p>
          <a:p>
            <a:pPr lvl="1"/>
            <a:r>
              <a:rPr lang="en-US" altLang="en-US" dirty="0" smtClean="0"/>
              <a:t>Revenues</a:t>
            </a:r>
          </a:p>
          <a:p>
            <a:pPr lvl="2"/>
            <a:r>
              <a:rPr lang="en-US" altLang="en-US" dirty="0" smtClean="0"/>
              <a:t>Sales Tax, TOT, Development Review Fees, Other Fees </a:t>
            </a:r>
          </a:p>
          <a:p>
            <a:pPr lvl="1"/>
            <a:r>
              <a:rPr lang="en-US" altLang="en-US" dirty="0" smtClean="0"/>
              <a:t>Operating Cost Assumptions</a:t>
            </a:r>
          </a:p>
          <a:p>
            <a:pPr lvl="1"/>
            <a:r>
              <a:rPr lang="en-US" altLang="en-US" dirty="0" smtClean="0"/>
              <a:t>Debt Service Assumptions</a:t>
            </a:r>
          </a:p>
          <a:p>
            <a:pPr lvl="1"/>
            <a:r>
              <a:rPr lang="en-US" altLang="en-US" dirty="0" smtClean="0"/>
              <a:t>Mid-Year Budget Review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6248400" y="4191000"/>
            <a:ext cx="2438400" cy="1689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dirty="0"/>
              <a:t>“Life is what happens while you’re busy making other plans.”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en-US" altLang="en-US" i="1" dirty="0"/>
              <a:t> . . . . . John Lennon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B482C1-C7FF-4870-BDEA-6A37ECC50A2C}" type="slidenum">
              <a:rPr lang="en-US" altLang="en-US" sz="1400">
                <a:solidFill>
                  <a:schemeClr val="bg1"/>
                </a:solidFill>
              </a:rPr>
              <a:pPr/>
              <a:t>77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Final Forecast Caveat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7315200" cy="4152900"/>
          </a:xfrm>
        </p:spPr>
        <p:txBody>
          <a:bodyPr/>
          <a:lstStyle/>
          <a:p>
            <a:r>
              <a:rPr lang="en-US" altLang="en-US" dirty="0" smtClean="0"/>
              <a:t>And it may be worse in May 2005 than we’re projecting now. </a:t>
            </a:r>
          </a:p>
        </p:txBody>
      </p:sp>
      <p:pic>
        <p:nvPicPr>
          <p:cNvPr id="80901" name="Picture 4" descr="February 1, 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8643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7C3C1-98C1-4EB7-8B04-08F06F9037BB}" type="slidenum">
              <a:rPr lang="en-US" altLang="en-US" sz="1400">
                <a:solidFill>
                  <a:schemeClr val="bg1"/>
                </a:solidFill>
              </a:rPr>
              <a:pPr/>
              <a:t>78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Recap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Assuming CIP based on 2003-05 two-year average (about $3.1 million per year) and significant new sales tax and TOT outlets:</a:t>
            </a:r>
          </a:p>
          <a:p>
            <a:pPr lvl="1"/>
            <a:r>
              <a:rPr lang="en-US" altLang="en-US" dirty="0" smtClean="0"/>
              <a:t>2005-07 Annual Gap (Excluding carryover gap from 2004-05): $2.4 million</a:t>
            </a:r>
          </a:p>
          <a:p>
            <a:pPr lvl="1"/>
            <a:r>
              <a:rPr lang="en-US" altLang="en-US" dirty="0" smtClean="0"/>
              <a:t>Out-Year Annual Gap: $700,000 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2C28F3-FBD1-492C-B345-27BEED53D495}" type="slidenum">
              <a:rPr lang="en-US" altLang="en-US" sz="1400">
                <a:solidFill>
                  <a:schemeClr val="bg1"/>
                </a:solidFill>
              </a:rPr>
              <a:pPr/>
              <a:t>79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172450" cy="1104900"/>
          </a:xfrm>
        </p:spPr>
        <p:txBody>
          <a:bodyPr/>
          <a:lstStyle/>
          <a:p>
            <a:r>
              <a:rPr lang="en-US" altLang="en-US" dirty="0" smtClean="0"/>
              <a:t>Recap: Key Drivers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Tepid outlook for key “base” revenues</a:t>
            </a:r>
          </a:p>
          <a:p>
            <a:pPr lvl="1">
              <a:lnSpc>
                <a:spcPct val="90000"/>
              </a:lnSpc>
            </a:pPr>
            <a:r>
              <a:rPr lang="en-US" altLang="en-US" i="1" u="sng" dirty="0" smtClean="0"/>
              <a:t>But assume significant new outlets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Reduced development review fees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Reduced interest earnings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Continued CalPERS cost increases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New service responsibilities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Damon-Garcia fields maintenance &amp; operations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Debt service for 919 Palm, Dispatch Center Improvements, Radio System Upgrade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A6D359-72B6-4FE3-9C7C-9C7E828A8CA7}" type="slidenum">
              <a:rPr lang="en-US" altLang="en-US" sz="1400">
                <a:solidFill>
                  <a:schemeClr val="bg1"/>
                </a:solidFill>
              </a:rPr>
              <a:pPr/>
              <a:t>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Forecasting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5181600" cy="4152900"/>
          </a:xfrm>
        </p:spPr>
        <p:txBody>
          <a:bodyPr/>
          <a:lstStyle/>
          <a:p>
            <a:r>
              <a:rPr lang="en-US" altLang="en-US" dirty="0" smtClean="0"/>
              <a:t>The secret to successful forecasts . . . . </a:t>
            </a:r>
          </a:p>
          <a:p>
            <a:pPr lvl="1"/>
            <a:r>
              <a:rPr lang="en-US" altLang="en-US" dirty="0" smtClean="0"/>
              <a:t>Give ‘em a number</a:t>
            </a:r>
          </a:p>
          <a:p>
            <a:pPr lvl="1"/>
            <a:r>
              <a:rPr lang="en-US" altLang="en-US" dirty="0" smtClean="0"/>
              <a:t>Give ‘em a date</a:t>
            </a:r>
          </a:p>
          <a:p>
            <a:pPr lvl="1"/>
            <a:r>
              <a:rPr lang="en-US" altLang="en-US" dirty="0" smtClean="0"/>
              <a:t>But never give ‘em both at the same time! </a:t>
            </a:r>
          </a:p>
        </p:txBody>
      </p:sp>
      <p:pic>
        <p:nvPicPr>
          <p:cNvPr id="11269" name="Picture 4" descr="pe07677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7129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42554F-0151-420B-9CBA-B7456DA8B71B}" type="slidenum">
              <a:rPr lang="en-US" altLang="en-US" sz="1400">
                <a:solidFill>
                  <a:schemeClr val="bg1"/>
                </a:solidFill>
              </a:rPr>
              <a:pPr/>
              <a:t>80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Budget-Balancing Will Be Tough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8001000" cy="4152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90% of General Fund costs are for operations.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5% for debt service.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5% for CIP: mostly maintenance.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Over 50% of our General Fund operating cost are for public safety.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80% of our General Fund operating costs are for staffing – and 90% of this is for regular staffing.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And many of the “non-staffing” costs are difficult to control: utilities, phones, insurance.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464B07-499D-41A8-8799-035694B090AB}" type="slidenum">
              <a:rPr lang="en-US" altLang="en-US" sz="1400">
                <a:solidFill>
                  <a:schemeClr val="bg1"/>
                </a:solidFill>
              </a:rPr>
              <a:pPr/>
              <a:t>81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And Fewer Options Remain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Already cut operating costs by $1.7 million and CIP by $3.5 million: can’t count them twice, start on an already constrained base.</a:t>
            </a:r>
          </a:p>
          <a:p>
            <a:r>
              <a:rPr lang="en-US" altLang="en-US" sz="2800" dirty="0" smtClean="0"/>
              <a:t>Implemented $1.1 million in new revenues.</a:t>
            </a:r>
          </a:p>
          <a:p>
            <a:pPr lvl="1"/>
            <a:r>
              <a:rPr lang="en-US" altLang="en-US" sz="2400" dirty="0" smtClean="0"/>
              <a:t>Some Prop 218 options remain, but if they were easy, we’d have done them already.</a:t>
            </a:r>
          </a:p>
          <a:p>
            <a:r>
              <a:rPr lang="en-US" altLang="en-US" sz="2800" dirty="0" smtClean="0"/>
              <a:t>Lower Reserves</a:t>
            </a:r>
          </a:p>
          <a:p>
            <a:pPr lvl="1"/>
            <a:r>
              <a:rPr lang="en-US" altLang="en-US" sz="2400" dirty="0" smtClean="0"/>
              <a:t>Started 2003-05 with 30% reserves.</a:t>
            </a:r>
          </a:p>
          <a:p>
            <a:pPr lvl="1"/>
            <a:r>
              <a:rPr lang="en-US" altLang="en-US" sz="2400" dirty="0" smtClean="0"/>
              <a:t>Now at 16%.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7B013C-50CF-48DA-8AEC-F210799C906A}" type="slidenum">
              <a:rPr lang="en-US" altLang="en-US" sz="1400">
                <a:solidFill>
                  <a:schemeClr val="bg1"/>
                </a:solidFill>
              </a:rPr>
              <a:pPr/>
              <a:t>82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sz="4000" dirty="0" smtClean="0"/>
              <a:t>So, Can We Afford New Initiatives?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52578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Yes, But </a:t>
            </a:r>
            <a:r>
              <a:rPr lang="en-US" altLang="en-US" sz="2800" u="sng" dirty="0" smtClean="0"/>
              <a:t>Very</a:t>
            </a:r>
            <a:r>
              <a:rPr lang="en-US" altLang="en-US" sz="2800" dirty="0" smtClean="0"/>
              <a:t> Difficult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Re-prioritize existing resources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Means deeper cuts in core operations and maintenance than will already be needed.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Increase revenues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Grow the economy better than forecasted.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Implement some of the very limited revenue options.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Voter-approved revenues (but probably not available as 2005-07 budget-balancer).</a:t>
            </a:r>
          </a:p>
        </p:txBody>
      </p:sp>
      <p:sp>
        <p:nvSpPr>
          <p:cNvPr id="1064964" name="Text Box 4"/>
          <p:cNvSpPr txBox="1">
            <a:spLocks noChangeArrowheads="1"/>
          </p:cNvSpPr>
          <p:nvPr/>
        </p:nvSpPr>
        <p:spPr bwMode="auto">
          <a:xfrm>
            <a:off x="6629400" y="1828800"/>
            <a:ext cx="2057400" cy="4359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The option of changing current priorities and reallocating existing resources to accommodate new ones is always possible, but it’s much easier said than done.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3" grpId="0" autoUpdateAnimBg="0"/>
      <p:bldP spid="106496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90513"/>
            <a:ext cx="7740650" cy="1057275"/>
          </a:xfrm>
          <a:effectLst/>
          <a:extLst>
            <a:ext uri="{91240B29-F687-4F45-9708-019B960494DF}">
              <a14:hiddenLine xmlns:a14="http://schemas.microsoft.com/office/drawing/2010/main" w="50800" cap="flat" cmpd="sng">
                <a:solidFill>
                  <a:srgbClr val="FF7C8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Where to From Here? 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“Plans are nothing; planning is everything.”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400" i="1" dirty="0" smtClean="0"/>
              <a:t>	Dwight D. Eisenhower</a:t>
            </a:r>
          </a:p>
        </p:txBody>
      </p:sp>
      <p:graphicFrame>
        <p:nvGraphicFramePr>
          <p:cNvPr id="86021" name="Object 4"/>
          <p:cNvGraphicFramePr>
            <a:graphicFrameLocks/>
          </p:cNvGraphicFramePr>
          <p:nvPr/>
        </p:nvGraphicFramePr>
        <p:xfrm>
          <a:off x="4800600" y="2667000"/>
          <a:ext cx="3594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7" name="ClipArt" r:id="rId4" imgW="3594100" imgH="2387600" progId="MS_ClipArt_Gallery.2">
                  <p:embed/>
                </p:oleObj>
              </mc:Choice>
              <mc:Fallback>
                <p:oleObj name="ClipArt" r:id="rId4" imgW="3594100" imgH="238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7000"/>
                        <a:ext cx="3594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88403-7D9D-43B3-BA0A-93B9DF93E68B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9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7C01E0-D72E-4226-8CF9-F1AFDBEED1F0}" type="slidenum">
              <a:rPr lang="en-US" altLang="en-US" sz="1400">
                <a:solidFill>
                  <a:schemeClr val="bg1"/>
                </a:solidFill>
              </a:rPr>
              <a:pPr/>
              <a:t>84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Task Ahead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Our struggle over the next several months will not be about “which new community goals should we accomplish with our added revenues?”</a:t>
            </a:r>
          </a:p>
          <a:p>
            <a:pPr>
              <a:lnSpc>
                <a:spcPct val="90000"/>
              </a:lnSpc>
            </a:pPr>
            <a:r>
              <a:rPr lang="en-US" altLang="en-US" i="1" dirty="0" smtClean="0"/>
              <a:t>But how do we maintain core service levels, infrastructure and our fiscal health?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Of the things we doing today, what will we still be doing tomorrow?</a:t>
            </a:r>
            <a:r>
              <a:rPr lang="en-US" altLang="en-US" dirty="0" smtClean="0"/>
              <a:t> </a:t>
            </a:r>
          </a:p>
        </p:txBody>
      </p:sp>
      <p:pic>
        <p:nvPicPr>
          <p:cNvPr id="87045" name="Picture 4" descr="j025704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1185863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A6220-08E5-47CF-B5E3-ED92C754B03C}" type="slidenum">
              <a:rPr lang="en-US" altLang="en-US" sz="1400">
                <a:solidFill>
                  <a:schemeClr val="bg1"/>
                </a:solidFill>
              </a:rPr>
              <a:pPr/>
              <a:t>85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Next Steps 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Fiscal Health Contingency Plan</a:t>
            </a:r>
          </a:p>
          <a:p>
            <a:pPr lvl="1"/>
            <a:r>
              <a:rPr lang="en-US" altLang="en-US" sz="2400" dirty="0" smtClean="0"/>
              <a:t>Already started implementing several “action steps”</a:t>
            </a:r>
          </a:p>
          <a:p>
            <a:pPr lvl="1"/>
            <a:r>
              <a:rPr lang="en-US" altLang="en-US" sz="2400" dirty="0" smtClean="0"/>
              <a:t>“Hard” freeze planned until development of budget-balancing strategy</a:t>
            </a:r>
          </a:p>
          <a:p>
            <a:r>
              <a:rPr lang="en-US" altLang="en-US" sz="2800" dirty="0" smtClean="0"/>
              <a:t>Begin </a:t>
            </a:r>
            <a:r>
              <a:rPr lang="en-US" altLang="en-US" sz="2800" i="1" dirty="0" smtClean="0"/>
              <a:t>considering </a:t>
            </a:r>
            <a:r>
              <a:rPr lang="en-US" altLang="en-US" sz="2800" dirty="0" smtClean="0"/>
              <a:t>feasibility of:</a:t>
            </a:r>
          </a:p>
          <a:p>
            <a:pPr lvl="1"/>
            <a:r>
              <a:rPr lang="en-US" altLang="en-US" sz="2400" dirty="0" smtClean="0"/>
              <a:t>Storm drainage fees (1/4/05)</a:t>
            </a:r>
          </a:p>
          <a:p>
            <a:pPr lvl="1"/>
            <a:r>
              <a:rPr lang="en-US" altLang="en-US" sz="2400" dirty="0" smtClean="0"/>
              <a:t>Paramedic service charges (2/14/05)</a:t>
            </a:r>
          </a:p>
          <a:p>
            <a:pPr lvl="1"/>
            <a:r>
              <a:rPr lang="en-US" altLang="en-US" sz="2400" dirty="0" smtClean="0"/>
              <a:t>Revenue ballot measure (2/15/05)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827729-8082-4F35-99E4-A4D703BDE11D}" type="slidenum">
              <a:rPr lang="en-US" altLang="en-US" sz="1400">
                <a:solidFill>
                  <a:schemeClr val="bg1"/>
                </a:solidFill>
              </a:rPr>
              <a:pPr/>
              <a:t>86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Link to Goal-Setting in Tough Times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5181600" cy="4152900"/>
          </a:xfrm>
        </p:spPr>
        <p:txBody>
          <a:bodyPr/>
          <a:lstStyle/>
          <a:p>
            <a:r>
              <a:rPr lang="en-US" altLang="en-US" sz="2800" dirty="0" smtClean="0"/>
              <a:t>On its face, goal-setting and tough fiscal times may seem like conflicting concepts, but they aren’t.</a:t>
            </a:r>
          </a:p>
          <a:p>
            <a:r>
              <a:rPr lang="en-US" altLang="en-US" sz="2800" dirty="0" smtClean="0"/>
              <a:t>In fact, identifying the most important, highest priority things for us to do is even more important when times are tight.</a:t>
            </a:r>
          </a:p>
        </p:txBody>
      </p:sp>
      <p:pic>
        <p:nvPicPr>
          <p:cNvPr id="89093" name="Picture 4" descr="BS0038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0" y="2590800"/>
            <a:ext cx="2057400" cy="187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DEB501-6763-469D-8DEC-6DAAC9F1693A}" type="slidenum">
              <a:rPr lang="en-US" altLang="en-US" sz="1400">
                <a:solidFill>
                  <a:schemeClr val="bg1"/>
                </a:solidFill>
              </a:rPr>
              <a:pPr/>
              <a:t>87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Goal-Setting in Tough Fiscal Times  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This is the essence of the budget process</a:t>
            </a:r>
          </a:p>
          <a:p>
            <a:pPr lvl="1"/>
            <a:r>
              <a:rPr lang="en-US" altLang="en-US" dirty="0" smtClean="0"/>
              <a:t>Of all the things we want to do in keeping our community a good place to live, work and play, which are the most important?</a:t>
            </a:r>
          </a:p>
          <a:p>
            <a:pPr lvl="1"/>
            <a:r>
              <a:rPr lang="en-US" altLang="en-US" dirty="0" smtClean="0"/>
              <a:t>And what are the difficult trade-offs we have to make to do them?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6BA35-8E83-4749-9F12-2B0E1447B91F}" type="slidenum">
              <a:rPr lang="en-US" altLang="en-US" sz="1400">
                <a:solidFill>
                  <a:schemeClr val="bg1"/>
                </a:solidFill>
              </a:rPr>
              <a:pPr/>
              <a:t>88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1242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Bad News, But Not “New” News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Consistent with reported trends.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Consistent with </a:t>
            </a:r>
            <a:r>
              <a:rPr lang="en-US" altLang="en-US" i="1" dirty="0" smtClean="0"/>
              <a:t>General Fiscal Outlook.</a:t>
            </a:r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90700"/>
            <a:ext cx="44196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Good News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Good fiscal shape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Good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Solid systems and procedures in place.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Excellent organization and capable staff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Excellent Council leadership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Great tradition of responsible stewardship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4C255E-0DAF-4603-AE6C-AEE2F68BD286}" type="slidenum">
              <a:rPr lang="en-US" altLang="en-US" sz="1400">
                <a:solidFill>
                  <a:schemeClr val="bg1"/>
                </a:solidFill>
              </a:rPr>
              <a:pPr/>
              <a:t>89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Questions?</a:t>
            </a:r>
          </a:p>
        </p:txBody>
      </p:sp>
      <p:pic>
        <p:nvPicPr>
          <p:cNvPr id="92164" name="Picture 3" descr="PE06568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8213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8299-1B32-4580-BE65-A7408209AA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1554" name="Picture 2" descr="C:\Users\Bill\Pictures\Pictures\My Pictures\Wedding - K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734" y="262467"/>
            <a:ext cx="4337474" cy="636693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67944"/>
      </p:ext>
    </p:extLst>
  </p:cSld>
  <p:clrMapOvr>
    <a:masterClrMapping/>
  </p:clrMapOvr>
  <p:transition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7162800" cy="1250950"/>
          </a:xfrm>
        </p:spPr>
        <p:txBody>
          <a:bodyPr/>
          <a:lstStyle/>
          <a:p>
            <a:pPr algn="r"/>
            <a:r>
              <a:rPr lang="en-US" altLang="en-US" sz="3600" dirty="0" smtClean="0">
                <a:latin typeface="Arial" charset="0"/>
                <a:cs typeface="Arial" charset="0"/>
              </a:rPr>
              <a:t>General Fund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4000" dirty="0" smtClean="0">
                <a:latin typeface="Arial" charset="0"/>
                <a:cs typeface="Arial" charset="0"/>
              </a:rPr>
              <a:t>Five Year Forecast: </a:t>
            </a:r>
            <a:r>
              <a:rPr lang="en-US" altLang="en-US" sz="4000" dirty="0" smtClean="0">
                <a:latin typeface="Arial" charset="0"/>
              </a:rPr>
              <a:t>2007-12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696200" cy="1981200"/>
          </a:xfrm>
        </p:spPr>
        <p:txBody>
          <a:bodyPr/>
          <a:lstStyle/>
          <a:p>
            <a:pPr algn="r"/>
            <a:r>
              <a:rPr lang="en-US" altLang="en-US" sz="2800" i="1" dirty="0" smtClean="0"/>
              <a:t>Best Fiscal Outlook in Many Years</a:t>
            </a:r>
          </a:p>
          <a:p>
            <a:pPr algn="r"/>
            <a:r>
              <a:rPr lang="en-US" altLang="en-US" dirty="0" smtClean="0">
                <a:solidFill>
                  <a:schemeClr val="tx2"/>
                </a:solidFill>
              </a:rPr>
              <a:t>December 2006</a:t>
            </a:r>
            <a:endParaRPr lang="en-US" altLang="en-US" dirty="0" smtClean="0"/>
          </a:p>
        </p:txBody>
      </p:sp>
      <p:pic>
        <p:nvPicPr>
          <p:cNvPr id="93188" name="Picture 4" descr="j01880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j018807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44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 descr="B-Y with Bk tex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472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ED5ABE-2AB4-4AD3-AF65-DC8AD2875272}" type="slidenum">
              <a:rPr lang="en-US" altLang="en-US" sz="1400">
                <a:solidFill>
                  <a:schemeClr val="bg1"/>
                </a:solidFill>
              </a:rPr>
              <a:pPr/>
              <a:t>91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Short Story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Best fiscal outlook in many years</a:t>
            </a:r>
          </a:p>
          <a:p>
            <a:pPr lvl="1"/>
            <a:r>
              <a:rPr lang="en-US" altLang="en-US" dirty="0" smtClean="0"/>
              <a:t>Measure Y</a:t>
            </a:r>
          </a:p>
          <a:p>
            <a:pPr lvl="1"/>
            <a:r>
              <a:rPr lang="en-US" altLang="en-US" dirty="0" smtClean="0"/>
              <a:t>Structural budget balance to begin with</a:t>
            </a:r>
          </a:p>
          <a:p>
            <a:pPr lvl="1"/>
            <a:r>
              <a:rPr lang="en-US" altLang="en-US" dirty="0" smtClean="0"/>
              <a:t>Stronger beginning financial condition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ABE3AC-2341-44D5-9272-5FEBCF57BBFE}" type="slidenum">
              <a:rPr lang="en-US" altLang="en-US" sz="1400">
                <a:solidFill>
                  <a:schemeClr val="bg1"/>
                </a:solidFill>
              </a:rPr>
              <a:pPr/>
              <a:t>92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We’ve Been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We’ve had to close annual budget gaps for three straight fiscal years:</a:t>
            </a:r>
          </a:p>
          <a:p>
            <a:pPr lvl="1"/>
            <a:r>
              <a:rPr lang="en-US" altLang="en-US" dirty="0" smtClean="0"/>
              <a:t>$7.1 million in 2003-04</a:t>
            </a:r>
          </a:p>
          <a:p>
            <a:pPr lvl="1"/>
            <a:r>
              <a:rPr lang="en-US" altLang="en-US" dirty="0" smtClean="0"/>
              <a:t>Another $1.4 million in 2004-05</a:t>
            </a:r>
          </a:p>
          <a:p>
            <a:pPr lvl="1"/>
            <a:r>
              <a:rPr lang="en-US" altLang="en-US" dirty="0" smtClean="0"/>
              <a:t>And another $2.1 million in 2005-06</a:t>
            </a:r>
          </a:p>
          <a:p>
            <a:r>
              <a:rPr lang="en-US" altLang="en-US" dirty="0" smtClean="0"/>
              <a:t>We closed these gaps largely through service cuts.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5CB45-97EA-47CA-8243-E2759696F5EB}" type="slidenum">
              <a:rPr lang="en-US" altLang="en-US" sz="1400">
                <a:solidFill>
                  <a:schemeClr val="bg1"/>
                </a:solidFill>
              </a:rPr>
              <a:pPr/>
              <a:t>93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We Closed the Gaps</a:t>
            </a:r>
          </a:p>
        </p:txBody>
      </p:sp>
      <p:graphicFrame>
        <p:nvGraphicFramePr>
          <p:cNvPr id="9626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00088" y="1476375"/>
          <a:ext cx="8448675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Chart" r:id="rId3" imgW="3467100" imgH="1981200" progId="Excel.Chart.8">
                  <p:embed/>
                </p:oleObj>
              </mc:Choice>
              <mc:Fallback>
                <p:oleObj name="Chart" r:id="rId3" imgW="3467100" imgH="19812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476375"/>
                        <a:ext cx="8448675" cy="482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5638800" y="4038600"/>
            <a:ext cx="2971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latin typeface="Tahoma" pitchFamily="34" charset="0"/>
                <a:cs typeface="Times New Roman" pitchFamily="18" charset="0"/>
              </a:rPr>
              <a:t>Expenditure Cuts: 68%</a:t>
            </a:r>
            <a:r>
              <a:rPr lang="en-US" altLang="en-US" sz="1400" dirty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F36709-70C8-4E4C-B384-1E195F0DFACD}" type="slidenum">
              <a:rPr lang="en-US" altLang="en-US" sz="1400">
                <a:solidFill>
                  <a:schemeClr val="bg1"/>
                </a:solidFill>
              </a:rPr>
              <a:pPr/>
              <a:t>94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Closing the Gap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This required deep cuts in operating and capital programs, including:</a:t>
            </a:r>
          </a:p>
          <a:p>
            <a:pPr lvl="1"/>
            <a:r>
              <a:rPr lang="en-US" altLang="en-US" dirty="0" smtClean="0"/>
              <a:t>50% cut in infrastructure maintenance (including 67% cut in paving).</a:t>
            </a:r>
          </a:p>
          <a:p>
            <a:pPr lvl="1"/>
            <a:r>
              <a:rPr lang="en-US" altLang="en-US" dirty="0" smtClean="0"/>
              <a:t>Reduction of 25 FTE positions, including sworn police officers.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E079FC-1169-4948-9A1B-8EE3375ADBD4}" type="slidenum">
              <a:rPr lang="en-US" altLang="en-US" sz="1400">
                <a:solidFill>
                  <a:schemeClr val="bg1"/>
                </a:solidFill>
              </a:rPr>
              <a:pPr/>
              <a:t>95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6629400" cy="1139825"/>
          </a:xfrm>
        </p:spPr>
        <p:txBody>
          <a:bodyPr/>
          <a:lstStyle/>
          <a:p>
            <a:r>
              <a:rPr lang="en-US" altLang="en-US" dirty="0" smtClean="0"/>
              <a:t>Where We Are Today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814763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The City's financial condition continues to be strong by State and national standards: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Stable underlying economy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Diversified revenues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Tough revenue and expenditure decisions—in good times and bad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Strong fiscal policies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Ongoing fiscal monitoring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0638" y="1790700"/>
            <a:ext cx="3814762" cy="4152900"/>
          </a:xfrm>
        </p:spPr>
        <p:txBody>
          <a:bodyPr/>
          <a:lstStyle/>
          <a:p>
            <a:pPr lvl="1"/>
            <a:r>
              <a:rPr lang="en-US" altLang="en-US" sz="2000" dirty="0" smtClean="0"/>
              <a:t>Use of the private sector to deliver services</a:t>
            </a:r>
          </a:p>
          <a:p>
            <a:pPr lvl="1"/>
            <a:r>
              <a:rPr lang="en-US" altLang="en-US" sz="2000" dirty="0" smtClean="0"/>
              <a:t>Goal-driven budget process—performance, outcome-oriented</a:t>
            </a:r>
          </a:p>
          <a:p>
            <a:pPr lvl="1"/>
            <a:r>
              <a:rPr lang="en-US" altLang="en-US" sz="2000" dirty="0" smtClean="0"/>
              <a:t>Controlling operating costs: ongoing commitment to increasing productivity and improving customer service</a:t>
            </a:r>
          </a:p>
          <a:p>
            <a:pPr lvl="1"/>
            <a:r>
              <a:rPr lang="en-US" altLang="en-US" sz="2000" dirty="0" smtClean="0"/>
              <a:t>Limited use of debt financing: conservative standards</a:t>
            </a:r>
          </a:p>
        </p:txBody>
      </p:sp>
      <p:pic>
        <p:nvPicPr>
          <p:cNvPr id="98310" name="Picture 5" descr="MCj0287191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447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254" name="Text Box 6"/>
          <p:cNvSpPr txBox="1">
            <a:spLocks noChangeArrowheads="1"/>
          </p:cNvSpPr>
          <p:nvPr/>
        </p:nvSpPr>
        <p:spPr bwMode="auto">
          <a:xfrm>
            <a:off x="1676400" y="6248400"/>
            <a:ext cx="3962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cs typeface="Times New Roman" pitchFamily="18" charset="0"/>
              </a:rPr>
              <a:t>Structurally Balanced Budget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87311C-1D19-421C-8755-D00DF25C3E41}" type="slidenum">
              <a:rPr lang="en-US" altLang="en-US" sz="1400">
                <a:solidFill>
                  <a:schemeClr val="bg1"/>
                </a:solidFill>
              </a:rPr>
              <a:pPr/>
              <a:t>96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571500"/>
          </a:xfrm>
        </p:spPr>
        <p:txBody>
          <a:bodyPr/>
          <a:lstStyle/>
          <a:p>
            <a:r>
              <a:rPr lang="en-US" altLang="en-US" sz="3600" dirty="0" smtClean="0"/>
              <a:t>Where We’re Headed: Forecast Summary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810000" y="312420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>
              <a:cs typeface="Times New Roman" pitchFamily="18" charset="0"/>
            </a:endParaRPr>
          </a:p>
        </p:txBody>
      </p:sp>
      <p:graphicFrame>
        <p:nvGraphicFramePr>
          <p:cNvPr id="9933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914400"/>
          <a:ext cx="8562975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Chart" r:id="rId3" imgW="6858000" imgH="4333951" progId="Excel.Chart.8">
                  <p:embed/>
                </p:oleObj>
              </mc:Choice>
              <mc:Fallback>
                <p:oleObj name="Chart" r:id="rId3" imgW="6858000" imgH="43339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562975" cy="541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0A5D50-80A8-4BB3-B8EA-6F571FC4A6B1}" type="slidenum">
              <a:rPr lang="en-US" altLang="en-US" sz="1400">
                <a:solidFill>
                  <a:schemeClr val="bg1"/>
                </a:solidFill>
              </a:rPr>
              <a:pPr/>
              <a:t>97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Forecast Summary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114800" cy="4838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Results driven by key assumptions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Current day-to-day service levels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CIP based on 2005-07 two-year average (about $2.5 million per year)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Modest underlying performance of key revenues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Projected new sales tax and TOT outlets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Prop 42 and 1B revenues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Measure Y</a:t>
            </a:r>
          </a:p>
        </p:txBody>
      </p:sp>
      <p:sp>
        <p:nvSpPr>
          <p:cNvPr id="1207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819400"/>
            <a:ext cx="35814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Results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Available for ongoing service restorations or new initiatives: $5.5 million annually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One-time carryover above policy minimum in 2007-09: $3.5 million </a:t>
            </a:r>
          </a:p>
        </p:txBody>
      </p:sp>
      <p:pic>
        <p:nvPicPr>
          <p:cNvPr id="12073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4163"/>
            <a:ext cx="3581400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00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696200" cy="1250950"/>
          </a:xfrm>
        </p:spPr>
        <p:txBody>
          <a:bodyPr/>
          <a:lstStyle/>
          <a:p>
            <a:r>
              <a:rPr lang="en-US" altLang="en-US" sz="4000" dirty="0" smtClean="0">
                <a:cs typeface="Arial" charset="0"/>
              </a:rPr>
              <a:t>2009-14 Fiscal Forecast</a:t>
            </a:r>
            <a:endParaRPr lang="en-US" altLang="en-US" sz="4000" dirty="0" smtClean="0"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934200" cy="1981200"/>
          </a:xfrm>
        </p:spPr>
        <p:txBody>
          <a:bodyPr/>
          <a:lstStyle/>
          <a:p>
            <a:r>
              <a:rPr lang="en-US" altLang="en-US" sz="2400" i="1" dirty="0" smtClean="0"/>
              <a:t>Another very tough budget season that would be even worse without Measure Y revenues</a:t>
            </a:r>
            <a:endParaRPr lang="en-US" altLang="en-US" sz="2400" i="1" dirty="0" smtClean="0">
              <a:cs typeface="Times New Roman" pitchFamily="18" charset="0"/>
            </a:endParaRPr>
          </a:p>
        </p:txBody>
      </p:sp>
      <p:pic>
        <p:nvPicPr>
          <p:cNvPr id="101380" name="Picture 5" descr="B-Y with Bk tex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5029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1F2430-E047-448F-B3EC-41C25EC75D8D}" type="slidenum">
              <a:rPr lang="en-US" altLang="en-US" sz="1400">
                <a:solidFill>
                  <a:schemeClr val="bg1"/>
                </a:solidFill>
              </a:rPr>
              <a:pPr/>
              <a:t>99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Fiscal Outlook: Where We’ve Been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Two years ago, we characterized our fiscal outlook as the best in many years:</a:t>
            </a:r>
          </a:p>
          <a:p>
            <a:pPr lvl="1"/>
            <a:r>
              <a:rPr lang="en-US" altLang="en-US" dirty="0" smtClean="0"/>
              <a:t>Measure Y</a:t>
            </a:r>
          </a:p>
          <a:p>
            <a:pPr lvl="1"/>
            <a:r>
              <a:rPr lang="en-US" altLang="en-US" dirty="0" smtClean="0"/>
              <a:t>Improved local economy</a:t>
            </a:r>
          </a:p>
          <a:p>
            <a:pPr lvl="1"/>
            <a:r>
              <a:rPr lang="en-US" altLang="en-US" dirty="0" smtClean="0"/>
              <a:t>Structural budget balance to begin with</a:t>
            </a:r>
          </a:p>
          <a:p>
            <a:pPr lvl="1"/>
            <a:r>
              <a:rPr lang="en-US" altLang="en-US" dirty="0" smtClean="0"/>
              <a:t>Strong beginning financial condition</a:t>
            </a:r>
          </a:p>
          <a:p>
            <a:pPr lvl="1"/>
            <a:r>
              <a:rPr lang="en-US" altLang="en-US" dirty="0" smtClean="0"/>
              <a:t>Absence of State budget threats</a:t>
            </a:r>
          </a:p>
          <a:p>
            <a:pPr lvl="1"/>
            <a:r>
              <a:rPr lang="en-US" altLang="en-US" dirty="0" smtClean="0"/>
              <a:t>Stable labor costs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 Bar White">
  <a:themeElements>
    <a:clrScheme name="Side Bar White 4">
      <a:dk1>
        <a:srgbClr val="000000"/>
      </a:dk1>
      <a:lt1>
        <a:srgbClr val="FFFFFF"/>
      </a:lt1>
      <a:dk2>
        <a:srgbClr val="006666"/>
      </a:dk2>
      <a:lt2>
        <a:srgbClr val="FFFFFF"/>
      </a:lt2>
      <a:accent1>
        <a:srgbClr val="00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AACACA"/>
      </a:accent5>
      <a:accent6>
        <a:srgbClr val="D4D4D4"/>
      </a:accent6>
      <a:hlink>
        <a:srgbClr val="FF5050"/>
      </a:hlink>
      <a:folHlink>
        <a:srgbClr val="CBCBCB"/>
      </a:folHlink>
    </a:clrScheme>
    <a:fontScheme name="Side Bar 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 Bar White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Whit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White 4">
        <a:dk1>
          <a:srgbClr val="000000"/>
        </a:dk1>
        <a:lt1>
          <a:srgbClr val="FFFFFF"/>
        </a:lt1>
        <a:dk2>
          <a:srgbClr val="006666"/>
        </a:dk2>
        <a:lt2>
          <a:srgbClr val="FFFFFF"/>
        </a:lt2>
        <a:accent1>
          <a:srgbClr val="00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D4D4D4"/>
        </a:accent6>
        <a:hlink>
          <a:srgbClr val="FF5050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H:\Templates\Side Bar White.pot</Template>
  <TotalTime>15934</TotalTime>
  <Words>6651</Words>
  <Application>Microsoft Office PowerPoint</Application>
  <PresentationFormat>On-screen Show (4:3)</PresentationFormat>
  <Paragraphs>1126</Paragraphs>
  <Slides>187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187</vt:i4>
      </vt:variant>
    </vt:vector>
  </HeadingPairs>
  <TitlesOfParts>
    <vt:vector size="192" baseType="lpstr">
      <vt:lpstr>Side Bar White</vt:lpstr>
      <vt:lpstr>Photo Editor Photo</vt:lpstr>
      <vt:lpstr>Chart</vt:lpstr>
      <vt:lpstr>Worksheet</vt:lpstr>
      <vt:lpstr>ClipArt</vt:lpstr>
      <vt:lpstr>Long-Term Financial Planning</vt:lpstr>
      <vt:lpstr>Long-Term Financial Planning</vt:lpstr>
      <vt:lpstr>Different Reasons</vt:lpstr>
      <vt:lpstr>Common Feature</vt:lpstr>
      <vt:lpstr>Long-Term Financial Planning</vt:lpstr>
      <vt:lpstr>Why You Don’t Want to Do This</vt:lpstr>
      <vt:lpstr>Why You Do</vt:lpstr>
      <vt:lpstr>Forecasting</vt:lpstr>
      <vt:lpstr>PowerPoint Presentation</vt:lpstr>
      <vt:lpstr>Forecasting</vt:lpstr>
      <vt:lpstr>Where to Start: In the Past</vt:lpstr>
      <vt:lpstr>About the Past</vt:lpstr>
      <vt:lpstr>Key Components</vt:lpstr>
      <vt:lpstr>What Do the Results Tell You?</vt:lpstr>
      <vt:lpstr>General Fund Five Year Forecast: 2005-10</vt:lpstr>
      <vt:lpstr>Forecast Purpose</vt:lpstr>
      <vt:lpstr>Tough Fiscal Past</vt:lpstr>
      <vt:lpstr>Tough Fiscal Past, Redux</vt:lpstr>
      <vt:lpstr>One Bright Spot: Passage of Prop 1A</vt:lpstr>
      <vt:lpstr>Prop 1A Summary</vt:lpstr>
      <vt:lpstr>Tough Fiscal Future</vt:lpstr>
      <vt:lpstr>Forecast: The Good News </vt:lpstr>
      <vt:lpstr>The Bad News</vt:lpstr>
      <vt:lpstr>Forecast Summary</vt:lpstr>
      <vt:lpstr>Forecast Summary</vt:lpstr>
      <vt:lpstr>Background</vt:lpstr>
      <vt:lpstr>So What Does the Forecast Do?</vt:lpstr>
      <vt:lpstr>Some Context: 2004-05 Expenditures</vt:lpstr>
      <vt:lpstr>General Fund Budget By Type</vt:lpstr>
      <vt:lpstr>Operating Costs By Function</vt:lpstr>
      <vt:lpstr>Operating Costs By Type</vt:lpstr>
      <vt:lpstr>General Fund Revenues  </vt:lpstr>
      <vt:lpstr>Demographic and Financial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Balancing Past Budgets</vt:lpstr>
      <vt:lpstr>Overview of Forecast Assumptions</vt:lpstr>
      <vt:lpstr>Some “Anomalies”</vt:lpstr>
      <vt:lpstr>VLF-for-Property Tax Swap</vt:lpstr>
      <vt:lpstr>Revenue Assumptions</vt:lpstr>
      <vt:lpstr>Uncertain Revenue Outlook</vt:lpstr>
      <vt:lpstr>Sales Tax: Recent Trends</vt:lpstr>
      <vt:lpstr>Sales Tax: Cars Are Important</vt:lpstr>
      <vt:lpstr>TOT Revenues</vt:lpstr>
      <vt:lpstr>TOT Revenues: Recent Trends</vt:lpstr>
      <vt:lpstr>Interest Earnings</vt:lpstr>
      <vt:lpstr>Key Revenue Assumptions</vt:lpstr>
      <vt:lpstr>Sales Tax Assumptions</vt:lpstr>
      <vt:lpstr>TOT Assumptions</vt:lpstr>
      <vt:lpstr>Other Key Revenue Assumptions</vt:lpstr>
      <vt:lpstr>New Revenue Producers</vt:lpstr>
      <vt:lpstr>Forecast: No New Outlets After 2005-06</vt:lpstr>
      <vt:lpstr>Revenue Assumptions: A Caveat</vt:lpstr>
      <vt:lpstr>Expenditure Assumptions</vt:lpstr>
      <vt:lpstr>Retirement Costs</vt:lpstr>
      <vt:lpstr>CalPERS Investment Performance</vt:lpstr>
      <vt:lpstr>Impact on Employer Rates</vt:lpstr>
      <vt:lpstr>Debt Service </vt:lpstr>
      <vt:lpstr>Forecast CIP Assumptions</vt:lpstr>
      <vt:lpstr>“Adequate Maintenance” CIP</vt:lpstr>
      <vt:lpstr>“Adequate Maint” CIP by Function</vt:lpstr>
      <vt:lpstr>Forecast: Adequate Maintenance CIP</vt:lpstr>
      <vt:lpstr>Fund Balance Assumptions</vt:lpstr>
      <vt:lpstr>What’s Not Here: Revenues</vt:lpstr>
      <vt:lpstr>What’s Not Here: CIP Expenditures</vt:lpstr>
      <vt:lpstr>Critical Assumptions</vt:lpstr>
      <vt:lpstr>Final Forecast Caveat</vt:lpstr>
      <vt:lpstr>Forecast Recap</vt:lpstr>
      <vt:lpstr>Recap: Key Drivers</vt:lpstr>
      <vt:lpstr>Budget-Balancing Will Be Tough</vt:lpstr>
      <vt:lpstr>And Fewer Options Remain</vt:lpstr>
      <vt:lpstr>So, Can We Afford New Initiatives?</vt:lpstr>
      <vt:lpstr>Where to From Here? </vt:lpstr>
      <vt:lpstr>The Task Ahead</vt:lpstr>
      <vt:lpstr>Next Steps </vt:lpstr>
      <vt:lpstr>Link to Goal-Setting in Tough Times</vt:lpstr>
      <vt:lpstr>Goal-Setting in Tough Fiscal Times  </vt:lpstr>
      <vt:lpstr>Summary</vt:lpstr>
      <vt:lpstr>Questions?</vt:lpstr>
      <vt:lpstr>General Fund Five Year Forecast: 2007-12</vt:lpstr>
      <vt:lpstr>The Short Story</vt:lpstr>
      <vt:lpstr>Where We’ve Been</vt:lpstr>
      <vt:lpstr>How We Closed the Gaps</vt:lpstr>
      <vt:lpstr>Closing the Gap</vt:lpstr>
      <vt:lpstr>Where We Are Today</vt:lpstr>
      <vt:lpstr>Where We’re Headed: Forecast Summary</vt:lpstr>
      <vt:lpstr>Forecast Summary</vt:lpstr>
      <vt:lpstr>2009-14 Fiscal Forecast</vt:lpstr>
      <vt:lpstr>Fiscal Outlook: Where We’ve Been</vt:lpstr>
      <vt:lpstr>This isn’t the case today  </vt:lpstr>
      <vt:lpstr>Fiscal outlook in a nutshell</vt:lpstr>
      <vt:lpstr>Forecast Results: Background</vt:lpstr>
      <vt:lpstr>Forecast: The Good News </vt:lpstr>
      <vt:lpstr>Actually, there is some …</vt:lpstr>
      <vt:lpstr>The Bad News</vt:lpstr>
      <vt:lpstr>Forecast Summary</vt:lpstr>
      <vt:lpstr>Forecast Summary: Without Measure Y</vt:lpstr>
      <vt:lpstr>Forecast Gap vs Budget Deficit</vt:lpstr>
      <vt:lpstr>Slides on Past Trends </vt:lpstr>
      <vt:lpstr>Where it began …. 2008: A lousy year</vt:lpstr>
      <vt:lpstr>Even worse in Detroit </vt:lpstr>
      <vt:lpstr>Economic Outlook</vt:lpstr>
      <vt:lpstr>PowerPoint Presentation</vt:lpstr>
      <vt:lpstr>2011-16 Interim Fiscal Forecast</vt:lpstr>
      <vt:lpstr>PowerPoint Presentation</vt:lpstr>
      <vt:lpstr>General Fund Five-Year Fiscal Forecast</vt:lpstr>
      <vt:lpstr>PowerPoint Presentation</vt:lpstr>
      <vt:lpstr>Assumptions Drive Forecast Results</vt:lpstr>
      <vt:lpstr>Forecast Results</vt:lpstr>
      <vt:lpstr>PowerPoint Presentation</vt:lpstr>
      <vt:lpstr>PowerPoint Presentation</vt:lpstr>
      <vt:lpstr>Forecast Summary</vt:lpstr>
      <vt:lpstr>PowerPoint Presentation</vt:lpstr>
      <vt:lpstr>General Fund Five-Year Fiscal Forecast</vt:lpstr>
      <vt:lpstr>PowerPoint Presentation</vt:lpstr>
      <vt:lpstr>Key Forecast Drivers</vt:lpstr>
      <vt:lpstr>PowerPoint Presentation</vt:lpstr>
      <vt:lpstr>PowerPoint Presentation</vt:lpstr>
      <vt:lpstr>PowerPoint Presentation</vt:lpstr>
      <vt:lpstr>General Fund Five Year Forecast: 2008-13</vt:lpstr>
      <vt:lpstr>Summary of Forecast Findings</vt:lpstr>
      <vt:lpstr>PowerPoint Presentation</vt:lpstr>
      <vt:lpstr>PowerPoint Presentation</vt:lpstr>
      <vt:lpstr>General Fund Five-Year Fiscal Forecast</vt:lpstr>
      <vt:lpstr>PowerPoint Presentation</vt:lpstr>
      <vt:lpstr>Forecast Overview: Positives</vt:lpstr>
      <vt:lpstr>PowerPoint Presentation</vt:lpstr>
      <vt:lpstr>The Challenge Ahead</vt:lpstr>
      <vt:lpstr>Limited Options</vt:lpstr>
      <vt:lpstr>Expenditure Reductions</vt:lpstr>
      <vt:lpstr>General Fund Five-Year Fiscal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Factors</vt:lpstr>
      <vt:lpstr>Recap</vt:lpstr>
      <vt:lpstr>Summary</vt:lpstr>
      <vt:lpstr>A Suggestion: The “Thinking” Part</vt:lpstr>
      <vt:lpstr>What Now?</vt:lpstr>
      <vt:lpstr>Tips on Building an Ark </vt:lpstr>
      <vt:lpstr>Long-Term Organizational Success</vt:lpstr>
      <vt:lpstr>Fiscal Policies</vt:lpstr>
      <vt:lpstr>The Power of Policies</vt:lpstr>
      <vt:lpstr>Plans and Policies</vt:lpstr>
      <vt:lpstr>Fiscal Health</vt:lpstr>
      <vt:lpstr>Fiscal Policies</vt:lpstr>
      <vt:lpstr>When do fiscal challenges arise? </vt:lpstr>
      <vt:lpstr>Both Preventative and Curative</vt:lpstr>
      <vt:lpstr>Take on momentum of their own</vt:lpstr>
      <vt:lpstr>Plans Versus Policies</vt:lpstr>
      <vt:lpstr>High-Level Policies</vt:lpstr>
      <vt:lpstr>PowerPoint Presentation</vt:lpstr>
      <vt:lpstr>PowerPoint Presentation</vt:lpstr>
      <vt:lpstr>S&amp;P Rating Framework</vt:lpstr>
      <vt:lpstr>Policy Versus Actual</vt:lpstr>
      <vt:lpstr>City of Bell Example</vt:lpstr>
      <vt:lpstr>Restoration Policy</vt:lpstr>
      <vt:lpstr>So, does this really work?</vt:lpstr>
      <vt:lpstr>An Example of the Power of Policies</vt:lpstr>
      <vt:lpstr>Situation Ten Years Later</vt:lpstr>
      <vt:lpstr>Unreserved, Undesignated General Fund Balance</vt:lpstr>
      <vt:lpstr>PowerPoint Presentation</vt:lpstr>
      <vt:lpstr>Bond Rating Impact</vt:lpstr>
      <vt:lpstr>Summary</vt:lpstr>
      <vt:lpstr>Attachments</vt:lpstr>
      <vt:lpstr>Fiscal Health Contingency Planning</vt:lpstr>
      <vt:lpstr>PowerPoint Presentation</vt:lpstr>
      <vt:lpstr>What It’s Not</vt:lpstr>
      <vt:lpstr>Why is this “framework” important? </vt:lpstr>
      <vt:lpstr>Triggers</vt:lpstr>
      <vt:lpstr>Key Plan Elements</vt:lpstr>
      <vt:lpstr>Budget-Balancing Paradox </vt:lpstr>
      <vt:lpstr>Beating the Paradox</vt:lpstr>
      <vt:lpstr>Th-th-th-that’s all folks!</vt:lpstr>
    </vt:vector>
  </TitlesOfParts>
  <Company>City of San Luis Obispo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CSMFO Weekend Training  November 14, 1998</dc:title>
  <dc:creator>Bill Statler</dc:creator>
  <cp:lastModifiedBy>Bill</cp:lastModifiedBy>
  <cp:revision>121</cp:revision>
  <cp:lastPrinted>2014-11-09T02:18:55Z</cp:lastPrinted>
  <dcterms:created xsi:type="dcterms:W3CDTF">1999-10-22T19:39:15Z</dcterms:created>
  <dcterms:modified xsi:type="dcterms:W3CDTF">2014-11-09T02:19:24Z</dcterms:modified>
</cp:coreProperties>
</file>