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3C959C1-63A4-4011-9131-694428D29716}">
  <a:tblStyle styleId="{D3C959C1-63A4-4011-9131-694428D29716}" styleName="Table_0">
    <a:wholeTbl>
      <a:tcTxStyle b="off" i="off">
        <a:font>
          <a:latin typeface="Lucida Sans Unicode"/>
          <a:ea typeface="Lucida Sans Unicode"/>
          <a:cs typeface="Lucida Sans Unicode"/>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BF6F9"/>
          </a:solidFill>
        </a:fill>
      </a:tcStyle>
    </a:wholeTbl>
    <a:band1H>
      <a:tcStyle>
        <a:tcBdr/>
        <a:fill>
          <a:solidFill>
            <a:srgbClr val="D4ECF2"/>
          </a:solidFill>
        </a:fill>
      </a:tcStyle>
    </a:band1H>
    <a:band1V>
      <a:tcStyle>
        <a:tcBdr/>
        <a:fill>
          <a:solidFill>
            <a:srgbClr val="D4ECF2"/>
          </a:solidFill>
        </a:fill>
      </a:tcStyle>
    </a:band1V>
    <a:lastCol>
      <a:tcTxStyle b="on" i="off">
        <a:font>
          <a:latin typeface="Lucida Sans Unicode"/>
          <a:ea typeface="Lucida Sans Unicode"/>
          <a:cs typeface="Lucida Sans Unicode"/>
        </a:font>
        <a:schemeClr val="lt1"/>
      </a:tcTxStyle>
      <a:tcStyle>
        <a:tcBdr/>
        <a:fill>
          <a:solidFill>
            <a:schemeClr val="accent1"/>
          </a:solidFill>
        </a:fill>
      </a:tcStyle>
    </a:lastCol>
    <a:firstCol>
      <a:tcTxStyle b="on" i="off">
        <a:font>
          <a:latin typeface="Lucida Sans Unicode"/>
          <a:ea typeface="Lucida Sans Unicode"/>
          <a:cs typeface="Lucida Sans Unicode"/>
        </a:font>
        <a:schemeClr val="lt1"/>
      </a:tcTxStyle>
      <a:tcStyle>
        <a:tcBdr/>
        <a:fill>
          <a:solidFill>
            <a:schemeClr val="accent1"/>
          </a:solidFill>
        </a:fill>
      </a:tcStyle>
    </a:firstCol>
    <a:lastRow>
      <a:tcTxStyle b="on" i="off">
        <a:font>
          <a:latin typeface="Lucida Sans Unicode"/>
          <a:ea typeface="Lucida Sans Unicode"/>
          <a:cs typeface="Lucida Sans Unicode"/>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Lucida Sans Unicode"/>
          <a:ea typeface="Lucida Sans Unicode"/>
          <a:cs typeface="Lucida Sans Unicode"/>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1210" y="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1988813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GED wants to see that writers have stated which argument they support, have validated that argument with specific support and evidence drawn from the sources.  Further they want to see that writer has analyzed the argument and integrates that into their writing.</a:t>
            </a: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What does a good thesis statement do? It directly answers the question asked of the writer and makes a claim.</a:t>
            </a:r>
          </a:p>
        </p:txBody>
      </p:sp>
      <p:sp>
        <p:nvSpPr>
          <p:cNvPr id="205" name="Shape 2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Furthermore, the RLA response should use explicit claims drawn from the text, show a clear understanding of the argument they in support of and detail for the reader how the evidence relates to and supports their argument and that they’ve analyzed the evidence.</a:t>
            </a:r>
          </a:p>
        </p:txBody>
      </p:sp>
      <p:sp>
        <p:nvSpPr>
          <p:cNvPr id="218" name="Shape 2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This is your Let’s Eat Grandpa! Versus Lets eat, Grandpa! Trait!</a:t>
            </a:r>
          </a:p>
        </p:txBody>
      </p:sp>
      <p:sp>
        <p:nvSpPr>
          <p:cNvPr id="240" name="Shape 2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Major writing blunders to avoid!</a:t>
            </a: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19</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This workshop should help you outline some strategies and tools you can use to strengthen your students writing, provide some resources, </a:t>
            </a:r>
          </a:p>
        </p:txBody>
      </p:sp>
      <p:sp>
        <p:nvSpPr>
          <p:cNvPr id="116" name="Shape 1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Lastly, writers will receive 0 points for the following items.</a:t>
            </a:r>
          </a:p>
        </p:txBody>
      </p:sp>
      <p:sp>
        <p:nvSpPr>
          <p:cNvPr id="256" name="Shape 2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20</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In reviewing some GED responses, here is what most writers fail to do.</a:t>
            </a:r>
          </a:p>
        </p:txBody>
      </p:sp>
      <p:sp>
        <p:nvSpPr>
          <p:cNvPr id="264" name="Shape 2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21</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Let’s talk about how you can get your students as close to 12 points as you can.</a:t>
            </a:r>
          </a:p>
        </p:txBody>
      </p:sp>
      <p:sp>
        <p:nvSpPr>
          <p:cNvPr id="272" name="Shape 2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83" name="Shape 2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Each RLA prompt will look similar to this one.  The prompt is located above the text box.  Multiple tabs on the right display the opposing views—so be sure your students read all tabs!  Your students should be prepared to write as soon as they enter this section.</a:t>
            </a:r>
          </a:p>
        </p:txBody>
      </p:sp>
      <p:sp>
        <p:nvSpPr>
          <p:cNvPr id="284" name="Shape 2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Reading the prompt is important—it allows the writer to understand the topic and which side each of the opposing views will be on.  </a:t>
            </a:r>
          </a:p>
        </p:txBody>
      </p:sp>
      <p:sp>
        <p:nvSpPr>
          <p:cNvPr id="291" name="Shape 2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We will be using a variety of exercises in this workshop.  Feel free to write on anything marked handout on the cover.  For the practice prompts, I ask that you NOT write on these as I use them for other workshops and that you turn them back in when we are finished.</a:t>
            </a:r>
          </a:p>
        </p:txBody>
      </p:sp>
      <p:sp>
        <p:nvSpPr>
          <p:cNvPr id="128" name="Shape 1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50" name="Shape 4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65" name="Shape 4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66" name="Shape 4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28" name="Shape 5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35" name="Shape 5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42" name="Shape 5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55" name="Shape 5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62" name="Shape 5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69" name="Shape 5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87" name="Shape 5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10" name="Shape 6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611" name="Shape 6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57</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17" name="Shape 6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28" name="Shape 6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34" name="Shape 6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43" name="Shape 6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59" name="Shape 6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660" name="Shape 6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62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70" name="Shape 6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83" name="Shape 6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90" name="Shape 6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97" name="Shape 6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04" name="Shape 7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10" name="Shape 7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Score reports and study plans are additional benefits included with the online course. Later this month we will have an online demo of the online course.  We have not yet seen the completed products, but if you have any questions on the Kaplan big book, we can try and answer them or will pass your questions along to Kaplan and get back to you with the answers?  </a:t>
            </a:r>
          </a:p>
        </p:txBody>
      </p:sp>
      <p:sp>
        <p:nvSpPr>
          <p:cNvPr id="711" name="Shape 7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69</a:t>
            </a:fld>
            <a:endParaRPr lang="en-US" sz="1200" b="0" i="0" u="none" strike="noStrike" cap="none" baseline="0">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17" name="Shape 7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23" name="Shape 7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31" name="Shape 7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extended response writing prompts are important because they make up anywhere from 15-20% of a students total score.  The GED does not penalize students for incorrect responses, but they also do not award points if the response is missing some important elements.  The reading passages are complex and are between 450-650 words for the RLA and the SS prompts</a:t>
            </a:r>
          </a:p>
        </p:txBody>
      </p:sp>
      <p:sp>
        <p:nvSpPr>
          <p:cNvPr id="166" name="Shape 1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p:nvPr/>
        </p:nvSpPr>
        <p:spPr>
          <a:xfrm>
            <a:off x="-1" y="4664146"/>
            <a:ext cx="9151089" cy="0"/>
          </a:xfrm>
          <a:prstGeom prst="rtTriangle">
            <a:avLst/>
          </a:prstGeom>
          <a:gradFill>
            <a:gsLst>
              <a:gs pos="0">
                <a:srgbClr val="007593"/>
              </a:gs>
              <a:gs pos="55000">
                <a:srgbClr val="5FD0EC"/>
              </a:gs>
              <a:gs pos="100000">
                <a:srgbClr val="007593"/>
              </a:gs>
            </a:gsLst>
            <a:lin ang="30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Rambla"/>
              <a:ea typeface="Rambla"/>
              <a:cs typeface="Rambla"/>
              <a:sym typeface="Rambla"/>
            </a:endParaRPr>
          </a:p>
        </p:txBody>
      </p:sp>
      <p:sp>
        <p:nvSpPr>
          <p:cNvPr id="20" name="Shape 20"/>
          <p:cNvSpPr txBox="1">
            <a:spLocks noGrp="1"/>
          </p:cNvSpPr>
          <p:nvPr>
            <p:ph type="ctrTitle"/>
          </p:nvPr>
        </p:nvSpPr>
        <p:spPr>
          <a:xfrm>
            <a:off x="685800" y="1752600"/>
            <a:ext cx="7772400" cy="1829760"/>
          </a:xfrm>
          <a:prstGeom prst="rect">
            <a:avLst/>
          </a:prstGeom>
          <a:noFill/>
          <a:ln>
            <a:noFill/>
          </a:ln>
        </p:spPr>
        <p:txBody>
          <a:bodyPr lIns="91425" tIns="91425" rIns="91425" bIns="91425" anchor="b" anchorCtr="0"/>
          <a:lstStyle>
            <a:lvl1pPr marL="0" marR="0" indent="0" algn="r" rtl="0">
              <a:spcBef>
                <a:spcPts val="0"/>
              </a:spcBef>
              <a:buClr>
                <a:schemeClr val="dk2"/>
              </a:buClr>
              <a:buFont typeface="Rambl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1" name="Shape 21"/>
          <p:cNvSpPr txBox="1">
            <a:spLocks noGrp="1"/>
          </p:cNvSpPr>
          <p:nvPr>
            <p:ph type="subTitle" idx="1"/>
          </p:nvPr>
        </p:nvSpPr>
        <p:spPr>
          <a:xfrm>
            <a:off x="685800" y="3611607"/>
            <a:ext cx="7772400" cy="1199703"/>
          </a:xfrm>
          <a:prstGeom prst="rect">
            <a:avLst/>
          </a:prstGeom>
          <a:noFill/>
          <a:ln>
            <a:noFill/>
          </a:ln>
        </p:spPr>
        <p:txBody>
          <a:bodyPr lIns="91425" tIns="91425" rIns="91425" bIns="91425" anchor="t" anchorCtr="0"/>
          <a:lstStyle>
            <a:lvl1pPr marL="0" marR="64008" indent="0" algn="r" rtl="0">
              <a:spcBef>
                <a:spcPts val="400"/>
              </a:spcBef>
              <a:spcAft>
                <a:spcPts val="0"/>
              </a:spcAft>
              <a:buClr>
                <a:schemeClr val="accent1"/>
              </a:buClr>
              <a:buFont typeface="Noto Symbol"/>
              <a:buNone/>
              <a:defRPr/>
            </a:lvl1pPr>
            <a:lvl2pPr marL="457200" marR="0" indent="0" algn="ctr" rtl="0">
              <a:spcBef>
                <a:spcPts val="324"/>
              </a:spcBef>
              <a:buClr>
                <a:schemeClr val="accent1"/>
              </a:buClr>
              <a:buFont typeface="Verdana"/>
              <a:buNone/>
              <a:defRPr/>
            </a:lvl2pPr>
            <a:lvl3pPr marL="914400" marR="0" indent="0" algn="ctr" rtl="0">
              <a:spcBef>
                <a:spcPts val="350"/>
              </a:spcBef>
              <a:buClr>
                <a:schemeClr val="accent2"/>
              </a:buClr>
              <a:buFont typeface="Noto Symbol"/>
              <a:buNone/>
              <a:defRPr/>
            </a:lvl3pPr>
            <a:lvl4pPr marL="1371600" marR="0" indent="0" algn="ctr" rtl="0">
              <a:spcBef>
                <a:spcPts val="350"/>
              </a:spcBef>
              <a:buClr>
                <a:schemeClr val="accent2"/>
              </a:buClr>
              <a:buFont typeface="Noto Symbol"/>
              <a:buNone/>
              <a:defRPr/>
            </a:lvl4pPr>
            <a:lvl5pPr marL="1828800" marR="0" indent="0" algn="ctr" rtl="0">
              <a:spcBef>
                <a:spcPts val="350"/>
              </a:spcBef>
              <a:buClr>
                <a:schemeClr val="accent2"/>
              </a:buClr>
              <a:buFont typeface="Noto Symbol"/>
              <a:buNone/>
              <a:defRPr/>
            </a:lvl5pPr>
            <a:lvl6pPr marL="2286000" marR="0" indent="0" algn="ctr" rtl="0">
              <a:spcBef>
                <a:spcPts val="350"/>
              </a:spcBef>
              <a:buClr>
                <a:schemeClr val="accent3"/>
              </a:buClr>
              <a:buFont typeface="Noto Symbol"/>
              <a:buNone/>
              <a:defRPr/>
            </a:lvl6pPr>
            <a:lvl7pPr marL="2743200" marR="0" indent="0" algn="ctr" rtl="0">
              <a:spcBef>
                <a:spcPts val="350"/>
              </a:spcBef>
              <a:buClr>
                <a:schemeClr val="accent3"/>
              </a:buClr>
              <a:buFont typeface="Noto Symbol"/>
              <a:buNone/>
              <a:defRPr/>
            </a:lvl7pPr>
            <a:lvl8pPr marL="3200400" marR="0" indent="0" algn="ctr" rtl="0">
              <a:spcBef>
                <a:spcPts val="350"/>
              </a:spcBef>
              <a:buClr>
                <a:schemeClr val="accent3"/>
              </a:buClr>
              <a:buFont typeface="Noto Symbol"/>
              <a:buNone/>
              <a:defRPr/>
            </a:lvl8pPr>
            <a:lvl9pPr marL="3657600" marR="0" indent="0" algn="ctr" rtl="0">
              <a:spcBef>
                <a:spcPts val="350"/>
              </a:spcBef>
              <a:buClr>
                <a:schemeClr val="accent3"/>
              </a:buClr>
              <a:buFont typeface="Noto Symbol"/>
              <a:buNone/>
              <a:defRPr/>
            </a:lvl9pPr>
          </a:lstStyle>
          <a:p>
            <a:endParaRPr/>
          </a:p>
        </p:txBody>
      </p:sp>
      <p:grpSp>
        <p:nvGrpSpPr>
          <p:cNvPr id="22" name="Shape 22"/>
          <p:cNvGrpSpPr/>
          <p:nvPr/>
        </p:nvGrpSpPr>
        <p:grpSpPr>
          <a:xfrm>
            <a:off x="-3765" y="4953000"/>
            <a:ext cx="9147765" cy="1912087"/>
            <a:chOff x="-3765" y="4832896"/>
            <a:chExt cx="9147765" cy="2032191"/>
          </a:xfrm>
        </p:grpSpPr>
        <p:sp>
          <p:nvSpPr>
            <p:cNvPr id="23" name="Shape 23"/>
            <p:cNvSpPr/>
            <p:nvPr/>
          </p:nvSpPr>
          <p:spPr>
            <a:xfrm>
              <a:off x="1687513" y="4832896"/>
              <a:ext cx="7456487" cy="518816"/>
            </a:xfrm>
            <a:custGeom>
              <a:avLst/>
              <a:gdLst/>
              <a:ahLst/>
              <a:cxnLst/>
              <a:rect l="0" t="0" r="0" b="0"/>
              <a:pathLst>
                <a:path w="4697" h="367" extrusionOk="0">
                  <a:moveTo>
                    <a:pt x="4697" y="0"/>
                  </a:moveTo>
                  <a:lnTo>
                    <a:pt x="4697" y="367"/>
                  </a:lnTo>
                  <a:lnTo>
                    <a:pt x="0" y="218"/>
                  </a:lnTo>
                  <a:lnTo>
                    <a:pt x="4697" y="0"/>
                  </a:lnTo>
                  <a:close/>
                </a:path>
              </a:pathLst>
            </a:custGeom>
            <a:solidFill>
              <a:srgbClr val="ABDEEA">
                <a:alpha val="40000"/>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Rambla"/>
                <a:ea typeface="Rambla"/>
                <a:cs typeface="Rambla"/>
                <a:sym typeface="Rambla"/>
              </a:endParaRPr>
            </a:p>
          </p:txBody>
        </p:sp>
        <p:sp>
          <p:nvSpPr>
            <p:cNvPr id="24" name="Shape 24"/>
            <p:cNvSpPr/>
            <p:nvPr/>
          </p:nvSpPr>
          <p:spPr>
            <a:xfrm>
              <a:off x="35442" y="5135526"/>
              <a:ext cx="9108557" cy="838200"/>
            </a:xfrm>
            <a:custGeom>
              <a:avLst/>
              <a:gdLst/>
              <a:ahLst/>
              <a:cxnLst/>
              <a:rect l="0" t="0" r="0" b="0"/>
              <a:pathLst>
                <a:path w="5760" h="528" extrusionOk="0">
                  <a:moveTo>
                    <a:pt x="0" y="0"/>
                  </a:moveTo>
                  <a:lnTo>
                    <a:pt x="5760" y="0"/>
                  </a:lnTo>
                  <a:lnTo>
                    <a:pt x="5760" y="528"/>
                  </a:lnTo>
                  <a:lnTo>
                    <a:pt x="48" y="0"/>
                  </a:lnTo>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Rambla"/>
                <a:ea typeface="Rambla"/>
                <a:cs typeface="Rambla"/>
                <a:sym typeface="Rambla"/>
              </a:endParaRPr>
            </a:p>
          </p:txBody>
        </p:sp>
        <p:sp>
          <p:nvSpPr>
            <p:cNvPr id="25" name="Shape 25"/>
            <p:cNvSpPr/>
            <p:nvPr/>
          </p:nvSpPr>
          <p:spPr>
            <a:xfrm>
              <a:off x="0" y="4883887"/>
              <a:ext cx="9144000" cy="1981200"/>
            </a:xfrm>
            <a:custGeom>
              <a:avLst/>
              <a:gdLst/>
              <a:ahLst/>
              <a:cxnLst/>
              <a:rect l="0" t="0" r="0" b="0"/>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0" sy="50000" flip="none" algn="t"/>
            </a:blip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Rambla"/>
                <a:ea typeface="Rambla"/>
                <a:cs typeface="Rambla"/>
                <a:sym typeface="Rambla"/>
              </a:endParaRPr>
            </a:p>
          </p:txBody>
        </p:sp>
        <p:cxnSp>
          <p:nvCxnSpPr>
            <p:cNvPr id="26" name="Shape 26"/>
            <p:cNvCxnSpPr/>
            <p:nvPr/>
          </p:nvCxnSpPr>
          <p:spPr>
            <a:xfrm>
              <a:off x="-3765" y="4880373"/>
              <a:ext cx="9147764" cy="839942"/>
            </a:xfrm>
            <a:prstGeom prst="straightConnector1">
              <a:avLst/>
            </a:prstGeom>
            <a:noFill/>
            <a:ln w="12050" cap="flat">
              <a:solidFill>
                <a:srgbClr val="A3D9E7"/>
              </a:solidFill>
              <a:prstDash val="solid"/>
              <a:miter/>
              <a:headEnd type="none" w="med" len="med"/>
              <a:tailEnd type="none" w="med" len="med"/>
            </a:ln>
          </p:spPr>
        </p:cxnSp>
      </p:grpSp>
      <p:sp>
        <p:nvSpPr>
          <p:cNvPr id="27" name="Shape 27"/>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 name="Shape 29"/>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lvl1pPr marL="0" marR="0" indent="0" algn="r" rtl="0">
              <a:spcBef>
                <a:spcPts val="0"/>
              </a:spcBef>
              <a:buNone/>
              <a:defRPr sz="1000" b="0" i="0" u="none" strike="noStrike" cap="none" baseline="0">
                <a:solidFill>
                  <a:srgbClr val="FFFFFF"/>
                </a:solidFill>
                <a:latin typeface="Rambla"/>
                <a:ea typeface="Rambla"/>
                <a:cs typeface="Rambla"/>
                <a:sym typeface="Rambla"/>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dk2"/>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1"/>
          </p:nvPr>
        </p:nvSpPr>
        <p:spPr>
          <a:xfrm rot="5400000">
            <a:off x="2378964" y="-440435"/>
            <a:ext cx="4386070" cy="8229600"/>
          </a:xfrm>
          <a:prstGeom prst="rect">
            <a:avLst/>
          </a:prstGeom>
          <a:noFill/>
          <a:ln>
            <a:noFill/>
          </a:ln>
        </p:spPr>
        <p:txBody>
          <a:bodyPr lIns="91425" tIns="91425" rIns="91425" bIns="91425" anchor="t" anchorCtr="0"/>
          <a:lstStyle>
            <a:lvl1pPr marL="365760" indent="-147573" algn="l" rtl="0">
              <a:spcBef>
                <a:spcPts val="400"/>
              </a:spcBef>
              <a:spcAft>
                <a:spcPts val="0"/>
              </a:spcAft>
              <a:buClr>
                <a:schemeClr val="accent1"/>
              </a:buClr>
              <a:buFont typeface="Noto Symbol"/>
              <a:buChar char=""/>
              <a:defRPr/>
            </a:lvl1pPr>
            <a:lvl2pPr marL="621792" indent="-94741" algn="l" rtl="0">
              <a:spcBef>
                <a:spcPts val="324"/>
              </a:spcBef>
              <a:buClr>
                <a:schemeClr val="accent1"/>
              </a:buClr>
              <a:buFont typeface="Verdana"/>
              <a:buChar char="◦"/>
              <a:defRPr/>
            </a:lvl2pPr>
            <a:lvl3pPr marL="859536" indent="-103886" algn="l" rtl="0">
              <a:spcBef>
                <a:spcPts val="350"/>
              </a:spcBef>
              <a:buClr>
                <a:schemeClr val="accent2"/>
              </a:buClr>
              <a:buFont typeface="Noto Symbol"/>
              <a:buChar char="⚫"/>
              <a:defRPr/>
            </a:lvl3pPr>
            <a:lvl4pPr marL="1143000" indent="-107950" algn="l" rtl="0">
              <a:spcBef>
                <a:spcPts val="350"/>
              </a:spcBef>
              <a:buClr>
                <a:schemeClr val="accent2"/>
              </a:buClr>
              <a:buFont typeface="Noto Symbol"/>
              <a:buChar char="⚫"/>
              <a:defRPr/>
            </a:lvl4pPr>
            <a:lvl5pPr marL="1371600" indent="-114300" algn="l" rtl="0">
              <a:spcBef>
                <a:spcPts val="350"/>
              </a:spcBef>
              <a:buClr>
                <a:schemeClr val="accent2"/>
              </a:buClr>
              <a:buFont typeface="Noto Symbol"/>
              <a:buChar char="⚫"/>
              <a:defRPr/>
            </a:lvl5pPr>
            <a:lvl6pPr marL="1600200" indent="-114300" algn="l" rtl="0">
              <a:spcBef>
                <a:spcPts val="350"/>
              </a:spcBef>
              <a:buClr>
                <a:schemeClr val="accent3"/>
              </a:buClr>
              <a:buFont typeface="Noto Symbol"/>
              <a:buChar char="◾"/>
              <a:defRPr/>
            </a:lvl6pPr>
            <a:lvl7pPr marL="1828800" indent="-127000" algn="l" rtl="0">
              <a:spcBef>
                <a:spcPts val="350"/>
              </a:spcBef>
              <a:buClr>
                <a:schemeClr val="accent3"/>
              </a:buClr>
              <a:buFont typeface="Noto Symbol"/>
              <a:buChar char="◾"/>
              <a:defRPr/>
            </a:lvl7pPr>
            <a:lvl8pPr marL="2057400" indent="-127000" algn="l" rtl="0">
              <a:spcBef>
                <a:spcPts val="350"/>
              </a:spcBef>
              <a:buClr>
                <a:schemeClr val="accent3"/>
              </a:buClr>
              <a:buFont typeface="Noto Symbol"/>
              <a:buChar char="◾"/>
              <a:defRPr/>
            </a:lvl8pPr>
            <a:lvl9pPr marL="2286000" indent="-127000" algn="l" rtl="0">
              <a:spcBef>
                <a:spcPts val="350"/>
              </a:spcBef>
              <a:buClr>
                <a:schemeClr val="accent3"/>
              </a:buClr>
              <a:buFont typeface="Noto Symbol"/>
              <a:buChar char="◾"/>
              <a:defRPr/>
            </a:lvl9pPr>
          </a:lstStyle>
          <a:p>
            <a:endParaRPr/>
          </a:p>
        </p:txBody>
      </p:sp>
      <p:sp>
        <p:nvSpPr>
          <p:cNvPr id="92" name="Shape 92"/>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3" name="Shape 93"/>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lvl1pPr marL="0" marR="0" indent="0" algn="r" rtl="0">
              <a:spcBef>
                <a:spcPts val="0"/>
              </a:spcBef>
              <a:buNone/>
              <a:defRPr sz="1000" b="0" i="0" u="none" strike="noStrike" cap="none" baseline="0">
                <a:solidFill>
                  <a:schemeClr val="dk1"/>
                </a:solidFill>
                <a:latin typeface="Rambla"/>
                <a:ea typeface="Rambla"/>
                <a:cs typeface="Rambla"/>
                <a:sym typeface="Rambla"/>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5"/>
        <p:cNvGrpSpPr/>
        <p:nvPr/>
      </p:nvGrpSpPr>
      <p:grpSpPr>
        <a:xfrm>
          <a:off x="0" y="0"/>
          <a:ext cx="0" cy="0"/>
          <a:chOff x="0" y="0"/>
          <a:chExt cx="0" cy="0"/>
        </a:xfrm>
      </p:grpSpPr>
      <p:sp>
        <p:nvSpPr>
          <p:cNvPr id="96" name="Shape 96"/>
          <p:cNvSpPr txBox="1">
            <a:spLocks noGrp="1"/>
          </p:cNvSpPr>
          <p:nvPr>
            <p:ph type="title"/>
          </p:nvPr>
        </p:nvSpPr>
        <p:spPr>
          <a:xfrm rot="5400000">
            <a:off x="4936367" y="2182285"/>
            <a:ext cx="5592760" cy="1777470"/>
          </a:xfrm>
          <a:prstGeom prst="rect">
            <a:avLst/>
          </a:prstGeom>
          <a:noFill/>
          <a:ln>
            <a:noFill/>
          </a:ln>
        </p:spPr>
        <p:txBody>
          <a:bodyPr lIns="91425" tIns="91425" rIns="91425" bIns="91425" anchor="ctr" anchorCtr="0"/>
          <a:lstStyle>
            <a:lvl1pPr algn="l" rtl="0">
              <a:spcBef>
                <a:spcPts val="0"/>
              </a:spcBef>
              <a:buClr>
                <a:schemeClr val="dk2"/>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txBox="1">
            <a:spLocks noGrp="1"/>
          </p:cNvSpPr>
          <p:nvPr>
            <p:ph type="body" idx="1"/>
          </p:nvPr>
        </p:nvSpPr>
        <p:spPr>
          <a:xfrm rot="5400000">
            <a:off x="823119" y="-91279"/>
            <a:ext cx="5592759" cy="6324600"/>
          </a:xfrm>
          <a:prstGeom prst="rect">
            <a:avLst/>
          </a:prstGeom>
          <a:noFill/>
          <a:ln>
            <a:noFill/>
          </a:ln>
        </p:spPr>
        <p:txBody>
          <a:bodyPr lIns="91425" tIns="91425" rIns="91425" bIns="91425" anchor="t" anchorCtr="0"/>
          <a:lstStyle>
            <a:lvl1pPr marL="365760" indent="-147573" algn="l" rtl="0">
              <a:spcBef>
                <a:spcPts val="400"/>
              </a:spcBef>
              <a:spcAft>
                <a:spcPts val="0"/>
              </a:spcAft>
              <a:buClr>
                <a:schemeClr val="accent1"/>
              </a:buClr>
              <a:buFont typeface="Noto Symbol"/>
              <a:buChar char=""/>
              <a:defRPr/>
            </a:lvl1pPr>
            <a:lvl2pPr marL="621792" indent="-94741" algn="l" rtl="0">
              <a:spcBef>
                <a:spcPts val="324"/>
              </a:spcBef>
              <a:buClr>
                <a:schemeClr val="accent1"/>
              </a:buClr>
              <a:buFont typeface="Verdana"/>
              <a:buChar char="◦"/>
              <a:defRPr/>
            </a:lvl2pPr>
            <a:lvl3pPr marL="859536" indent="-103886" algn="l" rtl="0">
              <a:spcBef>
                <a:spcPts val="350"/>
              </a:spcBef>
              <a:buClr>
                <a:schemeClr val="accent2"/>
              </a:buClr>
              <a:buFont typeface="Noto Symbol"/>
              <a:buChar char="⚫"/>
              <a:defRPr/>
            </a:lvl3pPr>
            <a:lvl4pPr marL="1143000" indent="-107950" algn="l" rtl="0">
              <a:spcBef>
                <a:spcPts val="350"/>
              </a:spcBef>
              <a:buClr>
                <a:schemeClr val="accent2"/>
              </a:buClr>
              <a:buFont typeface="Noto Symbol"/>
              <a:buChar char="⚫"/>
              <a:defRPr/>
            </a:lvl4pPr>
            <a:lvl5pPr marL="1371600" indent="-114300" algn="l" rtl="0">
              <a:spcBef>
                <a:spcPts val="350"/>
              </a:spcBef>
              <a:buClr>
                <a:schemeClr val="accent2"/>
              </a:buClr>
              <a:buFont typeface="Noto Symbol"/>
              <a:buChar char="⚫"/>
              <a:defRPr/>
            </a:lvl5pPr>
            <a:lvl6pPr marL="1600200" indent="-114300" algn="l" rtl="0">
              <a:spcBef>
                <a:spcPts val="350"/>
              </a:spcBef>
              <a:buClr>
                <a:schemeClr val="accent3"/>
              </a:buClr>
              <a:buFont typeface="Noto Symbol"/>
              <a:buChar char="◾"/>
              <a:defRPr/>
            </a:lvl6pPr>
            <a:lvl7pPr marL="1828800" indent="-127000" algn="l" rtl="0">
              <a:spcBef>
                <a:spcPts val="350"/>
              </a:spcBef>
              <a:buClr>
                <a:schemeClr val="accent3"/>
              </a:buClr>
              <a:buFont typeface="Noto Symbol"/>
              <a:buChar char="◾"/>
              <a:defRPr/>
            </a:lvl7pPr>
            <a:lvl8pPr marL="2057400" indent="-127000" algn="l" rtl="0">
              <a:spcBef>
                <a:spcPts val="350"/>
              </a:spcBef>
              <a:buClr>
                <a:schemeClr val="accent3"/>
              </a:buClr>
              <a:buFont typeface="Noto Symbol"/>
              <a:buChar char="◾"/>
              <a:defRPr/>
            </a:lvl8pPr>
            <a:lvl9pPr marL="2286000" indent="-127000" algn="l" rtl="0">
              <a:spcBef>
                <a:spcPts val="350"/>
              </a:spcBef>
              <a:buClr>
                <a:schemeClr val="accent3"/>
              </a:buClr>
              <a:buFont typeface="Noto Symbol"/>
              <a:buChar char="◾"/>
              <a:defRPr/>
            </a:lvl9pPr>
          </a:lstStyle>
          <a:p>
            <a:endParaRPr/>
          </a:p>
        </p:txBody>
      </p:sp>
      <p:sp>
        <p:nvSpPr>
          <p:cNvPr id="98" name="Shape 98"/>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9" name="Shape 99"/>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0" name="Shape 100"/>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lvl1pPr marL="0" marR="0" indent="0" algn="r" rtl="0">
              <a:spcBef>
                <a:spcPts val="0"/>
              </a:spcBef>
              <a:buNone/>
              <a:defRPr sz="1000" b="0" i="0" u="none" strike="noStrike" cap="none" baseline="0">
                <a:solidFill>
                  <a:schemeClr val="dk1"/>
                </a:solidFill>
                <a:latin typeface="Rambla"/>
                <a:ea typeface="Rambla"/>
                <a:cs typeface="Rambla"/>
                <a:sym typeface="Rambla"/>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457200" y="1481328"/>
            <a:ext cx="8229600" cy="4525963"/>
          </a:xfrm>
          <a:prstGeom prst="rect">
            <a:avLst/>
          </a:prstGeom>
          <a:noFill/>
          <a:ln>
            <a:noFill/>
          </a:ln>
        </p:spPr>
        <p:txBody>
          <a:bodyPr lIns="91425" tIns="91425" rIns="91425" bIns="91425" anchor="t" anchorCtr="0"/>
          <a:lstStyle>
            <a:lvl1pPr marL="365760" indent="-147573" algn="l" rtl="0">
              <a:spcBef>
                <a:spcPts val="400"/>
              </a:spcBef>
              <a:spcAft>
                <a:spcPts val="0"/>
              </a:spcAft>
              <a:buClr>
                <a:schemeClr val="accent1"/>
              </a:buClr>
              <a:buFont typeface="Noto Symbol"/>
              <a:buChar char=""/>
              <a:defRPr/>
            </a:lvl1pPr>
            <a:lvl2pPr marL="621792" indent="-94741" algn="l" rtl="0">
              <a:spcBef>
                <a:spcPts val="324"/>
              </a:spcBef>
              <a:buClr>
                <a:schemeClr val="accent1"/>
              </a:buClr>
              <a:buFont typeface="Verdana"/>
              <a:buChar char="◦"/>
              <a:defRPr/>
            </a:lvl2pPr>
            <a:lvl3pPr marL="859536" indent="-103886" algn="l" rtl="0">
              <a:spcBef>
                <a:spcPts val="350"/>
              </a:spcBef>
              <a:buClr>
                <a:schemeClr val="accent2"/>
              </a:buClr>
              <a:buFont typeface="Noto Symbol"/>
              <a:buChar char="⚫"/>
              <a:defRPr/>
            </a:lvl3pPr>
            <a:lvl4pPr marL="1143000" indent="-107950" algn="l" rtl="0">
              <a:spcBef>
                <a:spcPts val="350"/>
              </a:spcBef>
              <a:buClr>
                <a:schemeClr val="accent2"/>
              </a:buClr>
              <a:buFont typeface="Noto Symbol"/>
              <a:buChar char="⚫"/>
              <a:defRPr/>
            </a:lvl4pPr>
            <a:lvl5pPr marL="1371600" indent="-114300" algn="l" rtl="0">
              <a:spcBef>
                <a:spcPts val="350"/>
              </a:spcBef>
              <a:buClr>
                <a:schemeClr val="accent2"/>
              </a:buClr>
              <a:buFont typeface="Noto Symbol"/>
              <a:buChar char="⚫"/>
              <a:defRPr/>
            </a:lvl5pPr>
            <a:lvl6pPr marL="1600200" indent="-114300" algn="l" rtl="0">
              <a:spcBef>
                <a:spcPts val="350"/>
              </a:spcBef>
              <a:buClr>
                <a:schemeClr val="accent3"/>
              </a:buClr>
              <a:buFont typeface="Noto Symbol"/>
              <a:buChar char="◾"/>
              <a:defRPr/>
            </a:lvl6pPr>
            <a:lvl7pPr marL="1828800" indent="-127000" algn="l" rtl="0">
              <a:spcBef>
                <a:spcPts val="350"/>
              </a:spcBef>
              <a:buClr>
                <a:schemeClr val="accent3"/>
              </a:buClr>
              <a:buFont typeface="Noto Symbol"/>
              <a:buChar char="◾"/>
              <a:defRPr/>
            </a:lvl7pPr>
            <a:lvl8pPr marL="2057400" indent="-127000" algn="l" rtl="0">
              <a:spcBef>
                <a:spcPts val="350"/>
              </a:spcBef>
              <a:buClr>
                <a:schemeClr val="accent3"/>
              </a:buClr>
              <a:buFont typeface="Noto Symbol"/>
              <a:buChar char="◾"/>
              <a:defRPr/>
            </a:lvl8pPr>
            <a:lvl9pPr marL="2286000" indent="-127000" algn="l" rtl="0">
              <a:spcBef>
                <a:spcPts val="350"/>
              </a:spcBef>
              <a:buClr>
                <a:schemeClr val="accent3"/>
              </a:buClr>
              <a:buFont typeface="Noto Symbol"/>
              <a:buChar char="◾"/>
              <a:defRPr/>
            </a:lvl9pPr>
          </a:lstStyle>
          <a:p>
            <a:endParaRPr/>
          </a:p>
        </p:txBody>
      </p:sp>
      <p:sp>
        <p:nvSpPr>
          <p:cNvPr id="32" name="Shape 32"/>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lvl1pPr marL="0" marR="0" indent="0" algn="r" rtl="0">
              <a:spcBef>
                <a:spcPts val="0"/>
              </a:spcBef>
              <a:buNone/>
              <a:defRPr sz="1000" b="0" i="0" u="none" strike="noStrike" cap="none" baseline="0">
                <a:solidFill>
                  <a:schemeClr val="dk1"/>
                </a:solidFill>
                <a:latin typeface="Rambla"/>
                <a:ea typeface="Rambla"/>
                <a:cs typeface="Rambla"/>
                <a:sym typeface="Rambla"/>
              </a:defRPr>
            </a:lvl1pPr>
          </a:lstStyle>
          <a:p>
            <a:pPr marL="0" lvl="0" indent="0">
              <a:spcBef>
                <a:spcPts val="0"/>
              </a:spcBef>
              <a:buSzPct val="25000"/>
              <a:buNone/>
            </a:pPr>
            <a:fld id="{00000000-1234-1234-1234-123412341234}" type="slidenum">
              <a:rPr lang="en-US"/>
              <a:t>‹#›</a:t>
            </a:fld>
            <a:endParaRPr lang="en-US"/>
          </a:p>
        </p:txBody>
      </p:sp>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dk2"/>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bg>
      <p:bgPr>
        <a:blipFill rotWithShape="1">
          <a:blip r:embed="rId2">
            <a:alphaModFix/>
          </a:blip>
          <a:tile tx="0" ty="0" sx="50000" sy="50000" flip="none" algn="tl"/>
        </a:blip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3050"/>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457200" y="5410200"/>
            <a:ext cx="4040187" cy="762000"/>
          </a:xfrm>
          <a:prstGeom prst="rect">
            <a:avLst/>
          </a:prstGeom>
          <a:solidFill>
            <a:schemeClr val="accent1"/>
          </a:solidFill>
          <a:ln w="9650" cap="flat">
            <a:solidFill>
              <a:schemeClr val="accent1"/>
            </a:solidFill>
            <a:prstDash val="solid"/>
            <a:miter/>
            <a:headEnd type="none" w="med" len="med"/>
            <a:tailEnd type="none" w="med" len="med"/>
          </a:ln>
        </p:spPr>
        <p:txBody>
          <a:bodyPr lIns="91425" tIns="91425" rIns="91425" bIns="91425" anchor="ctr" anchorCtr="0"/>
          <a:lstStyle>
            <a:lvl1pPr marL="0" indent="0" rtl="0">
              <a:spcBef>
                <a:spcPts val="0"/>
              </a:spcBef>
              <a:buClr>
                <a:schemeClr val="lt1"/>
              </a:buClr>
              <a:buFont typeface="Rambla"/>
              <a:buNone/>
              <a:defRPr/>
            </a:lvl1pPr>
            <a:lvl2pPr rtl="0">
              <a:spcBef>
                <a:spcPts val="0"/>
              </a:spcBef>
              <a:buFont typeface="Rambla"/>
              <a:buNone/>
              <a:defRPr/>
            </a:lvl2pPr>
            <a:lvl3pPr rtl="0">
              <a:spcBef>
                <a:spcPts val="0"/>
              </a:spcBef>
              <a:buFont typeface="Rambla"/>
              <a:buNone/>
              <a:defRPr/>
            </a:lvl3pPr>
            <a:lvl4pPr rtl="0">
              <a:spcBef>
                <a:spcPts val="0"/>
              </a:spcBef>
              <a:buFont typeface="Rambla"/>
              <a:buNone/>
              <a:defRPr/>
            </a:lvl4pPr>
            <a:lvl5pPr rtl="0">
              <a:spcBef>
                <a:spcPts val="0"/>
              </a:spcBef>
              <a:buFont typeface="Rambl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4645026" y="5410200"/>
            <a:ext cx="4041774" cy="762000"/>
          </a:xfrm>
          <a:prstGeom prst="rect">
            <a:avLst/>
          </a:prstGeom>
          <a:solidFill>
            <a:schemeClr val="accent1"/>
          </a:solidFill>
          <a:ln w="9650" cap="flat">
            <a:solidFill>
              <a:schemeClr val="accent1"/>
            </a:solidFill>
            <a:prstDash val="solid"/>
            <a:miter/>
            <a:headEnd type="none" w="med" len="med"/>
            <a:tailEnd type="none" w="med" len="med"/>
          </a:ln>
        </p:spPr>
        <p:txBody>
          <a:bodyPr lIns="91425" tIns="91425" rIns="91425" bIns="91425" anchor="ctr" anchorCtr="0"/>
          <a:lstStyle>
            <a:lvl1pPr marL="0" indent="0" rtl="0">
              <a:spcBef>
                <a:spcPts val="0"/>
              </a:spcBef>
              <a:buClr>
                <a:schemeClr val="lt1"/>
              </a:buClr>
              <a:buFont typeface="Rambla"/>
              <a:buNone/>
              <a:defRPr/>
            </a:lvl1pPr>
            <a:lvl2pPr rtl="0">
              <a:spcBef>
                <a:spcPts val="0"/>
              </a:spcBef>
              <a:buFont typeface="Rambla"/>
              <a:buNone/>
              <a:defRPr/>
            </a:lvl2pPr>
            <a:lvl3pPr rtl="0">
              <a:spcBef>
                <a:spcPts val="0"/>
              </a:spcBef>
              <a:buFont typeface="Rambla"/>
              <a:buNone/>
              <a:defRPr/>
            </a:lvl3pPr>
            <a:lvl4pPr rtl="0">
              <a:spcBef>
                <a:spcPts val="0"/>
              </a:spcBef>
              <a:buFont typeface="Rambla"/>
              <a:buNone/>
              <a:defRPr/>
            </a:lvl4pPr>
            <a:lvl5pPr rtl="0">
              <a:spcBef>
                <a:spcPts val="0"/>
              </a:spcBef>
              <a:buFont typeface="Rambl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3"/>
          </p:nvPr>
        </p:nvSpPr>
        <p:spPr>
          <a:xfrm>
            <a:off x="457200" y="1444294"/>
            <a:ext cx="4040187" cy="394176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4"/>
          </p:nvPr>
        </p:nvSpPr>
        <p:spPr>
          <a:xfrm>
            <a:off x="4645025" y="1444294"/>
            <a:ext cx="4041774" cy="394176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lvl1pPr marL="0" marR="0" indent="0" algn="r" rtl="0">
              <a:spcBef>
                <a:spcPts val="0"/>
              </a:spcBef>
              <a:buNone/>
              <a:defRPr sz="1000" b="0" i="0" u="none" strike="noStrike" cap="none" baseline="0">
                <a:solidFill>
                  <a:schemeClr val="dk1"/>
                </a:solidFill>
                <a:latin typeface="Rambla"/>
                <a:ea typeface="Rambla"/>
                <a:cs typeface="Rambla"/>
                <a:sym typeface="Rambla"/>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bg>
      <p:bgPr>
        <a:gradFill>
          <a:gsLst>
            <a:gs pos="0">
              <a:srgbClr val="B2B2B2"/>
            </a:gs>
            <a:gs pos="40000">
              <a:srgbClr val="9F9F9F"/>
            </a:gs>
            <a:gs pos="100000">
              <a:schemeClr val="dk1"/>
            </a:gs>
          </a:gsLst>
          <a:path path="circle">
            <a:fillToRect l="100000" b="100000"/>
          </a:path>
          <a:tileRect t="-100000" r="-100000"/>
        </a:gradFill>
        <a:effectLst/>
      </p:bgPr>
    </p:bg>
    <p:spTree>
      <p:nvGrpSpPr>
        <p:cNvPr id="1" name="Shape 45"/>
        <p:cNvGrpSpPr/>
        <p:nvPr/>
      </p:nvGrpSpPr>
      <p:grpSpPr>
        <a:xfrm>
          <a:off x="0" y="0"/>
          <a:ext cx="0" cy="0"/>
          <a:chOff x="0" y="0"/>
          <a:chExt cx="0" cy="0"/>
        </a:xfrm>
      </p:grpSpPr>
      <p:sp>
        <p:nvSpPr>
          <p:cNvPr id="46" name="Shape 46"/>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lvl1pPr marL="0" marR="0" indent="0" algn="r" rtl="0">
              <a:spcBef>
                <a:spcPts val="0"/>
              </a:spcBef>
              <a:buNone/>
              <a:defRPr sz="1000" b="0" i="0" u="none" strike="noStrike" cap="none" baseline="0">
                <a:solidFill>
                  <a:schemeClr val="lt1"/>
                </a:solidFill>
                <a:latin typeface="Rambla"/>
                <a:ea typeface="Rambla"/>
                <a:cs typeface="Rambla"/>
                <a:sym typeface="Rambla"/>
              </a:defRPr>
            </a:lvl1pPr>
          </a:lstStyle>
          <a:p>
            <a:pPr marL="0" lvl="0" indent="0">
              <a:spcBef>
                <a:spcPts val="0"/>
              </a:spcBef>
              <a:buSzPct val="25000"/>
              <a:buNone/>
            </a:pPr>
            <a:fld id="{00000000-1234-1234-1234-123412341234}" type="slidenum">
              <a:rPr lang="en-US"/>
              <a:t>‹#›</a:t>
            </a:fld>
            <a:endParaRPr lang="en-US"/>
          </a:p>
        </p:txBody>
      </p:sp>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lt2"/>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B2B2B2"/>
            </a:gs>
            <a:gs pos="40000">
              <a:srgbClr val="9F9F9F"/>
            </a:gs>
            <a:gs pos="100000">
              <a:schemeClr val="dk1"/>
            </a:gs>
          </a:gsLst>
          <a:path path="circle">
            <a:fillToRect l="100000" b="100000"/>
          </a:path>
          <a:tileRect t="-100000" r="-100000"/>
        </a:gra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722375" y="1059712"/>
            <a:ext cx="7772400" cy="1828800"/>
          </a:xfrm>
          <a:prstGeom prst="rect">
            <a:avLst/>
          </a:prstGeom>
          <a:noFill/>
          <a:ln>
            <a:noFill/>
          </a:ln>
        </p:spPr>
        <p:txBody>
          <a:bodyPr lIns="91425" tIns="91425" rIns="91425" bIns="91425" anchor="b" anchorCtr="0"/>
          <a:lstStyle>
            <a:lvl1pPr algn="r" rtl="0">
              <a:spcBef>
                <a:spcPts val="0"/>
              </a:spcBef>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3922712" y="2931711"/>
            <a:ext cx="4572000" cy="1454888"/>
          </a:xfrm>
          <a:prstGeom prst="rect">
            <a:avLst/>
          </a:prstGeom>
          <a:noFill/>
          <a:ln>
            <a:noFill/>
          </a:ln>
        </p:spPr>
        <p:txBody>
          <a:bodyPr lIns="91425" tIns="91425" rIns="91425" bIns="91425" anchor="t" anchorCtr="0"/>
          <a:lstStyle>
            <a:lvl1pPr marL="0" indent="0" algn="l" rtl="0">
              <a:spcBef>
                <a:spcPts val="0"/>
              </a:spcBef>
              <a:buClr>
                <a:schemeClr val="lt1"/>
              </a:buClr>
              <a:buFont typeface="Rambla"/>
              <a:buNone/>
              <a:defRPr/>
            </a:lvl1pPr>
            <a:lvl2pPr rtl="0">
              <a:spcBef>
                <a:spcPts val="0"/>
              </a:spcBef>
              <a:buClr>
                <a:schemeClr val="lt1"/>
              </a:buClr>
              <a:buFont typeface="Rambla"/>
              <a:buNone/>
              <a:defRPr/>
            </a:lvl2pPr>
            <a:lvl3pPr rtl="0">
              <a:spcBef>
                <a:spcPts val="0"/>
              </a:spcBef>
              <a:buClr>
                <a:schemeClr val="lt1"/>
              </a:buClr>
              <a:buFont typeface="Rambla"/>
              <a:buNone/>
              <a:defRPr/>
            </a:lvl3pPr>
            <a:lvl4pPr rtl="0">
              <a:spcBef>
                <a:spcPts val="0"/>
              </a:spcBef>
              <a:buClr>
                <a:schemeClr val="lt1"/>
              </a:buClr>
              <a:buFont typeface="Rambla"/>
              <a:buNone/>
              <a:defRPr/>
            </a:lvl4pPr>
            <a:lvl5pPr rtl="0">
              <a:spcBef>
                <a:spcPts val="0"/>
              </a:spcBef>
              <a:buClr>
                <a:schemeClr val="lt1"/>
              </a:buClr>
              <a:buFont typeface="Rambl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lvl1pPr marL="0" marR="0" indent="0" algn="r" rtl="0">
              <a:spcBef>
                <a:spcPts val="0"/>
              </a:spcBef>
              <a:buNone/>
              <a:defRPr sz="1000" b="0" i="0" u="none" strike="noStrike" cap="none" baseline="0">
                <a:solidFill>
                  <a:schemeClr val="lt1"/>
                </a:solidFill>
                <a:latin typeface="Rambla"/>
                <a:ea typeface="Rambla"/>
                <a:cs typeface="Rambla"/>
                <a:sym typeface="Rambla"/>
              </a:defRPr>
            </a:lvl1pPr>
          </a:lstStyle>
          <a:p>
            <a:pPr marL="0" lvl="0" indent="0">
              <a:spcBef>
                <a:spcPts val="0"/>
              </a:spcBef>
              <a:buSzPct val="25000"/>
              <a:buNone/>
            </a:pPr>
            <a:fld id="{00000000-1234-1234-1234-123412341234}" type="slidenum">
              <a:rPr lang="en-US"/>
              <a:t>‹#›</a:t>
            </a:fld>
            <a:endParaRPr lang="en-US"/>
          </a:p>
        </p:txBody>
      </p:sp>
      <p:sp>
        <p:nvSpPr>
          <p:cNvPr id="56" name="Shape 56"/>
          <p:cNvSpPr/>
          <p:nvPr/>
        </p:nvSpPr>
        <p:spPr>
          <a:xfrm>
            <a:off x="3636680" y="3005472"/>
            <a:ext cx="182879" cy="228600"/>
          </a:xfrm>
          <a:prstGeom prst="chevron">
            <a:avLst>
              <a:gd name="adj" fmla="val 50000"/>
            </a:avLst>
          </a:prstGeom>
          <a:gradFill>
            <a:gsLst>
              <a:gs pos="0">
                <a:srgbClr val="1489A6"/>
              </a:gs>
              <a:gs pos="72000">
                <a:srgbClr val="65CCE6"/>
              </a:gs>
              <a:gs pos="100000">
                <a:srgbClr val="8ED9EC"/>
              </a:gs>
            </a:gsLst>
            <a:lin ang="16200000" scaled="0"/>
          </a:gradFill>
          <a:ln w="9525" cap="rnd">
            <a:solidFill>
              <a:srgbClr val="21768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lt1"/>
              </a:solidFill>
              <a:latin typeface="Rambla"/>
              <a:ea typeface="Rambla"/>
              <a:cs typeface="Rambla"/>
              <a:sym typeface="Rambla"/>
            </a:endParaRPr>
          </a:p>
        </p:txBody>
      </p:sp>
      <p:sp>
        <p:nvSpPr>
          <p:cNvPr id="57" name="Shape 57"/>
          <p:cNvSpPr/>
          <p:nvPr/>
        </p:nvSpPr>
        <p:spPr>
          <a:xfrm>
            <a:off x="3450264" y="3005472"/>
            <a:ext cx="182879" cy="228600"/>
          </a:xfrm>
          <a:prstGeom prst="chevron">
            <a:avLst>
              <a:gd name="adj" fmla="val 50000"/>
            </a:avLst>
          </a:prstGeom>
          <a:gradFill>
            <a:gsLst>
              <a:gs pos="0">
                <a:srgbClr val="1489A6"/>
              </a:gs>
              <a:gs pos="72000">
                <a:srgbClr val="65CCE6"/>
              </a:gs>
              <a:gs pos="100000">
                <a:srgbClr val="8ED9EC"/>
              </a:gs>
            </a:gsLst>
            <a:lin ang="16200000" scaled="0"/>
          </a:gradFill>
          <a:ln w="9525" cap="rnd">
            <a:solidFill>
              <a:srgbClr val="21768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lt1"/>
              </a:solidFill>
              <a:latin typeface="Rambla"/>
              <a:ea typeface="Rambla"/>
              <a:cs typeface="Rambla"/>
              <a:sym typeface="Rambl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bg>
      <p:bgPr>
        <a:gradFill>
          <a:gsLst>
            <a:gs pos="0">
              <a:srgbClr val="B2B2B2"/>
            </a:gs>
            <a:gs pos="40000">
              <a:srgbClr val="9F9F9F"/>
            </a:gs>
            <a:gs pos="100000">
              <a:schemeClr val="dk1"/>
            </a:gs>
          </a:gsLst>
          <a:path path="circle">
            <a:fillToRect l="100000" b="100000"/>
          </a:path>
          <a:tileRect t="-100000" r="-100000"/>
        </a:gradFill>
        <a:effectLst/>
      </p:bgPr>
    </p:bg>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457200" y="1481328"/>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648200" y="1481328"/>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lvl1pPr marL="0" marR="0" indent="0" algn="r" rtl="0">
              <a:spcBef>
                <a:spcPts val="0"/>
              </a:spcBef>
              <a:buNone/>
              <a:defRPr sz="1000" b="0" i="0" u="none" strike="noStrike" cap="none" baseline="0">
                <a:solidFill>
                  <a:schemeClr val="lt1"/>
                </a:solidFill>
                <a:latin typeface="Rambla"/>
                <a:ea typeface="Rambla"/>
                <a:cs typeface="Rambla"/>
                <a:sym typeface="Rambla"/>
              </a:defRPr>
            </a:lvl1pPr>
          </a:lstStyle>
          <a:p>
            <a:pPr marL="0" lvl="0" indent="0">
              <a:spcBef>
                <a:spcPts val="0"/>
              </a:spcBef>
              <a:buSzPct val="25000"/>
              <a:buNone/>
            </a:pPr>
            <a:fld id="{00000000-1234-1234-1234-123412341234}" type="slidenum">
              <a:rPr lang="en-US"/>
              <a:t>‹#›</a:t>
            </a:fld>
            <a:endParaRPr lang="en-US"/>
          </a:p>
        </p:txBody>
      </p:sp>
      <p:sp>
        <p:nvSpPr>
          <p:cNvPr id="64" name="Shape 6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lt2"/>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5"/>
        <p:cNvGrpSpPr/>
        <p:nvPr/>
      </p:nvGrpSpPr>
      <p:grpSpPr>
        <a:xfrm>
          <a:off x="0" y="0"/>
          <a:ext cx="0" cy="0"/>
          <a:chOff x="0" y="0"/>
          <a:chExt cx="0" cy="0"/>
        </a:xfrm>
      </p:grpSpPr>
      <p:sp>
        <p:nvSpPr>
          <p:cNvPr id="66" name="Shape 66"/>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lvl1pPr marL="0" marR="0" indent="0" algn="r" rtl="0">
              <a:spcBef>
                <a:spcPts val="0"/>
              </a:spcBef>
              <a:buNone/>
              <a:defRPr sz="1000" b="0" i="0" u="none" strike="noStrike" cap="none" baseline="0">
                <a:solidFill>
                  <a:schemeClr val="dk1"/>
                </a:solidFill>
                <a:latin typeface="Rambla"/>
                <a:ea typeface="Rambla"/>
                <a:cs typeface="Rambla"/>
                <a:sym typeface="Rambla"/>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bg>
      <p:bgPr>
        <a:blipFill rotWithShape="1">
          <a:blip r:embed="rId2">
            <a:alphaModFix/>
          </a:blip>
          <a:tile tx="0" ty="0" sx="50000" sy="50000" flip="none" algn="tl"/>
        </a:blip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914400" y="4876800"/>
            <a:ext cx="7481775" cy="457200"/>
          </a:xfrm>
          <a:prstGeom prst="rect">
            <a:avLst/>
          </a:prstGeom>
          <a:noFill/>
          <a:ln>
            <a:noFill/>
          </a:ln>
        </p:spPr>
        <p:txBody>
          <a:bodyPr lIns="91425" tIns="91425" rIns="91425" bIns="91425" anchor="t" anchorCtr="0"/>
          <a:lstStyle>
            <a:lvl1pPr algn="r" rtl="0">
              <a:spcBef>
                <a:spcPts val="0"/>
              </a:spcBef>
              <a:buClr>
                <a:schemeClr val="accent1"/>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1"/>
          </p:nvPr>
        </p:nvSpPr>
        <p:spPr>
          <a:xfrm>
            <a:off x="4419600" y="5355101"/>
            <a:ext cx="3974592" cy="914400"/>
          </a:xfrm>
          <a:prstGeom prst="rect">
            <a:avLst/>
          </a:prstGeom>
          <a:noFill/>
          <a:ln>
            <a:noFill/>
          </a:ln>
        </p:spPr>
        <p:txBody>
          <a:bodyPr lIns="91425" tIns="91425" rIns="91425" bIns="91425" anchor="t" anchorCtr="0"/>
          <a:lstStyle>
            <a:lvl1pPr marL="0" indent="0" algn="r" rtl="0">
              <a:spcBef>
                <a:spcPts val="0"/>
              </a:spcBef>
              <a:buFont typeface="Rambla"/>
              <a:buNone/>
              <a:defRPr/>
            </a:lvl1pPr>
            <a:lvl2pPr rtl="0">
              <a:spcBef>
                <a:spcPts val="0"/>
              </a:spcBef>
              <a:buFont typeface="Rambla"/>
              <a:buNone/>
              <a:defRPr/>
            </a:lvl2pPr>
            <a:lvl3pPr rtl="0">
              <a:spcBef>
                <a:spcPts val="0"/>
              </a:spcBef>
              <a:buFont typeface="Rambla"/>
              <a:buNone/>
              <a:defRPr/>
            </a:lvl3pPr>
            <a:lvl4pPr rtl="0">
              <a:spcBef>
                <a:spcPts val="0"/>
              </a:spcBef>
              <a:buFont typeface="Rambla"/>
              <a:buNone/>
              <a:defRPr/>
            </a:lvl4pPr>
            <a:lvl5pPr rtl="0">
              <a:spcBef>
                <a:spcPts val="0"/>
              </a:spcBef>
              <a:buFont typeface="Rambl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2"/>
          </p:nvPr>
        </p:nvSpPr>
        <p:spPr>
          <a:xfrm>
            <a:off x="914400" y="274319"/>
            <a:ext cx="7479791" cy="4572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lvl1pPr marL="0" marR="0" indent="0" algn="r" rtl="0">
              <a:spcBef>
                <a:spcPts val="0"/>
              </a:spcBef>
              <a:buNone/>
              <a:defRPr sz="1000" b="0" i="0" u="none" strike="noStrike" cap="none" baseline="0">
                <a:solidFill>
                  <a:schemeClr val="dk1"/>
                </a:solidFill>
                <a:latin typeface="Rambla"/>
                <a:ea typeface="Rambla"/>
                <a:cs typeface="Rambla"/>
                <a:sym typeface="Rambla"/>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bg>
      <p:bgPr>
        <a:gradFill>
          <a:gsLst>
            <a:gs pos="0">
              <a:srgbClr val="B2B2B2"/>
            </a:gs>
            <a:gs pos="40000">
              <a:srgbClr val="9F9F9F"/>
            </a:gs>
            <a:gs pos="100000">
              <a:schemeClr val="dk1"/>
            </a:gs>
          </a:gsLst>
          <a:path path="circle">
            <a:fillToRect l="100000" b="100000"/>
          </a:path>
          <a:tileRect t="-100000" r="-100000"/>
        </a:gradFill>
        <a:effectLst/>
      </p:bgPr>
    </p:bg>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1141232" y="5443401"/>
            <a:ext cx="7162799" cy="648231"/>
          </a:xfrm>
          <a:prstGeom prst="rect">
            <a:avLst/>
          </a:prstGeom>
          <a:noFill/>
          <a:ln>
            <a:noFill/>
          </a:ln>
        </p:spPr>
        <p:txBody>
          <a:bodyPr lIns="91425" tIns="91425" rIns="91425" bIns="91425" anchor="t" anchorCtr="0"/>
          <a:lstStyle>
            <a:lvl1pPr marL="0" marR="18288" indent="0" algn="r" rtl="0">
              <a:spcBef>
                <a:spcPts val="0"/>
              </a:spcBef>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a:spLocks noGrp="1"/>
          </p:cNvSpPr>
          <p:nvPr>
            <p:ph type="pic" idx="2"/>
          </p:nvPr>
        </p:nvSpPr>
        <p:spPr>
          <a:xfrm>
            <a:off x="228600" y="189968"/>
            <a:ext cx="8686800" cy="4389119"/>
          </a:xfrm>
          <a:prstGeom prst="rect">
            <a:avLst/>
          </a:prstGeom>
          <a:solidFill>
            <a:schemeClr val="dk2"/>
          </a:solidFill>
          <a:ln w="9525" cap="flat">
            <a:solidFill>
              <a:schemeClr val="dk1"/>
            </a:solidFill>
            <a:prstDash val="solid"/>
            <a:round/>
            <a:headEnd type="none" w="med" len="med"/>
            <a:tailEnd type="none" w="med" len="med"/>
          </a:ln>
        </p:spPr>
      </p:sp>
      <p:sp>
        <p:nvSpPr>
          <p:cNvPr id="79" name="Shape 79"/>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0" name="Shape 80"/>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lvl1pPr marL="0" marR="0" indent="0" algn="r" rtl="0">
              <a:spcBef>
                <a:spcPts val="0"/>
              </a:spcBef>
              <a:buNone/>
              <a:defRPr sz="1000" b="0" i="0" u="none" strike="noStrike" cap="none" baseline="0">
                <a:solidFill>
                  <a:schemeClr val="lt1"/>
                </a:solidFill>
                <a:latin typeface="Rambla"/>
                <a:ea typeface="Rambla"/>
                <a:cs typeface="Rambla"/>
                <a:sym typeface="Rambla"/>
              </a:defRPr>
            </a:lvl1pPr>
          </a:lstStyle>
          <a:p>
            <a:pPr marL="0" lvl="0" indent="0">
              <a:spcBef>
                <a:spcPts val="0"/>
              </a:spcBef>
              <a:buSzPct val="25000"/>
              <a:buNone/>
            </a:pPr>
            <a:fld id="{00000000-1234-1234-1234-123412341234}" type="slidenum">
              <a:rPr lang="en-US"/>
              <a:t>‹#›</a:t>
            </a:fld>
            <a:endParaRPr lang="en-US"/>
          </a:p>
        </p:txBody>
      </p:sp>
      <p:sp>
        <p:nvSpPr>
          <p:cNvPr id="82" name="Shape 82"/>
          <p:cNvSpPr txBox="1">
            <a:spLocks noGrp="1"/>
          </p:cNvSpPr>
          <p:nvPr>
            <p:ph type="title"/>
          </p:nvPr>
        </p:nvSpPr>
        <p:spPr>
          <a:xfrm>
            <a:off x="228600" y="4865121"/>
            <a:ext cx="8075431" cy="562672"/>
          </a:xfrm>
          <a:prstGeom prst="rect">
            <a:avLst/>
          </a:prstGeom>
          <a:noFill/>
          <a:ln>
            <a:noFill/>
          </a:ln>
        </p:spPr>
        <p:txBody>
          <a:bodyPr lIns="91425" tIns="91425" rIns="91425" bIns="91425" anchor="t" anchorCtr="0"/>
          <a:lstStyle>
            <a:lvl1pPr marR="0" algn="r" rtl="0">
              <a:spcBef>
                <a:spcPts val="0"/>
              </a:spcBef>
              <a:buClr>
                <a:schemeClr val="accent1"/>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p:nvPr/>
        </p:nvSpPr>
        <p:spPr>
          <a:xfrm>
            <a:off x="499272" y="5944935"/>
            <a:ext cx="4940623" cy="921076"/>
          </a:xfrm>
          <a:custGeom>
            <a:avLst/>
            <a:gdLst/>
            <a:ahLst/>
            <a:cxnLst/>
            <a:rect l="0" t="0" r="0" b="0"/>
            <a:pathLst>
              <a:path w="7485" h="337" extrusionOk="0">
                <a:moveTo>
                  <a:pt x="0" y="2"/>
                </a:moveTo>
                <a:lnTo>
                  <a:pt x="7485" y="337"/>
                </a:lnTo>
                <a:lnTo>
                  <a:pt x="5558" y="337"/>
                </a:lnTo>
                <a:lnTo>
                  <a:pt x="1" y="0"/>
                </a:lnTo>
              </a:path>
            </a:pathLst>
          </a:custGeom>
          <a:solidFill>
            <a:srgbClr val="ABDEEA">
              <a:alpha val="40000"/>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lt1"/>
              </a:solidFill>
              <a:latin typeface="Rambla"/>
              <a:ea typeface="Rambla"/>
              <a:cs typeface="Rambla"/>
              <a:sym typeface="Rambla"/>
            </a:endParaRPr>
          </a:p>
        </p:txBody>
      </p:sp>
      <p:sp>
        <p:nvSpPr>
          <p:cNvPr id="84" name="Shape 84"/>
          <p:cNvSpPr/>
          <p:nvPr/>
        </p:nvSpPr>
        <p:spPr>
          <a:xfrm>
            <a:off x="485716" y="5939010"/>
            <a:ext cx="3690451" cy="933450"/>
          </a:xfrm>
          <a:custGeom>
            <a:avLst/>
            <a:gdLst/>
            <a:ahLst/>
            <a:cxnLst/>
            <a:rect l="0" t="0" r="0" b="0"/>
            <a:pathLst>
              <a:path w="5591" h="588" extrusionOk="0">
                <a:moveTo>
                  <a:pt x="0" y="0"/>
                </a:moveTo>
                <a:lnTo>
                  <a:pt x="5591" y="585"/>
                </a:lnTo>
                <a:lnTo>
                  <a:pt x="4415" y="588"/>
                </a:lnTo>
                <a:lnTo>
                  <a:pt x="12" y="4"/>
                </a:lnTo>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lt1"/>
              </a:solidFill>
              <a:latin typeface="Rambla"/>
              <a:ea typeface="Rambla"/>
              <a:cs typeface="Rambla"/>
              <a:sym typeface="Rambla"/>
            </a:endParaRPr>
          </a:p>
        </p:txBody>
      </p:sp>
      <p:sp>
        <p:nvSpPr>
          <p:cNvPr id="85" name="Shape 85"/>
          <p:cNvSpPr/>
          <p:nvPr/>
        </p:nvSpPr>
        <p:spPr>
          <a:xfrm>
            <a:off x="-6041" y="5791253"/>
            <a:ext cx="3402313" cy="1080868"/>
          </a:xfrm>
          <a:prstGeom prst="rtTriangle">
            <a:avLst/>
          </a:prstGeom>
          <a:blipFill rotWithShape="1">
            <a:blip r:embed="rId2">
              <a:alphaModFix amt="50000"/>
            </a:blip>
            <a:tile tx="0" ty="0" sx="50000" sy="50000" flip="none" algn="t"/>
          </a:blip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Rambla"/>
              <a:ea typeface="Rambla"/>
              <a:cs typeface="Rambla"/>
              <a:sym typeface="Rambla"/>
            </a:endParaRPr>
          </a:p>
        </p:txBody>
      </p:sp>
      <p:cxnSp>
        <p:nvCxnSpPr>
          <p:cNvPr id="86" name="Shape 86"/>
          <p:cNvCxnSpPr/>
          <p:nvPr/>
        </p:nvCxnSpPr>
        <p:spPr>
          <a:xfrm>
            <a:off x="-9237" y="5787737"/>
            <a:ext cx="3405508" cy="1084383"/>
          </a:xfrm>
          <a:prstGeom prst="straightConnector1">
            <a:avLst/>
          </a:prstGeom>
          <a:noFill/>
          <a:ln w="12050" cap="flat">
            <a:solidFill>
              <a:srgbClr val="A3D9E7"/>
            </a:solidFill>
            <a:prstDash val="solid"/>
            <a:miter/>
            <a:headEnd type="none" w="med" len="med"/>
            <a:tailEnd type="none" w="med" len="med"/>
          </a:ln>
        </p:spPr>
      </p:cxnSp>
      <p:sp>
        <p:nvSpPr>
          <p:cNvPr id="87" name="Shape 87"/>
          <p:cNvSpPr/>
          <p:nvPr/>
        </p:nvSpPr>
        <p:spPr>
          <a:xfrm>
            <a:off x="8664111" y="4988439"/>
            <a:ext cx="182879" cy="228600"/>
          </a:xfrm>
          <a:prstGeom prst="chevron">
            <a:avLst>
              <a:gd name="adj" fmla="val 50000"/>
            </a:avLst>
          </a:prstGeom>
          <a:gradFill>
            <a:gsLst>
              <a:gs pos="0">
                <a:srgbClr val="1489A6"/>
              </a:gs>
              <a:gs pos="72000">
                <a:srgbClr val="65CCE6"/>
              </a:gs>
              <a:gs pos="100000">
                <a:srgbClr val="8ED9EC"/>
              </a:gs>
            </a:gsLst>
            <a:lin ang="16200000" scaled="0"/>
          </a:gradFill>
          <a:ln w="9525" cap="rnd">
            <a:solidFill>
              <a:srgbClr val="21768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lt1"/>
              </a:solidFill>
              <a:latin typeface="Rambla"/>
              <a:ea typeface="Rambla"/>
              <a:cs typeface="Rambla"/>
              <a:sym typeface="Rambla"/>
            </a:endParaRPr>
          </a:p>
        </p:txBody>
      </p:sp>
      <p:sp>
        <p:nvSpPr>
          <p:cNvPr id="88" name="Shape 88"/>
          <p:cNvSpPr/>
          <p:nvPr/>
        </p:nvSpPr>
        <p:spPr>
          <a:xfrm>
            <a:off x="8477696" y="4988439"/>
            <a:ext cx="182879" cy="228600"/>
          </a:xfrm>
          <a:prstGeom prst="chevron">
            <a:avLst>
              <a:gd name="adj" fmla="val 50000"/>
            </a:avLst>
          </a:prstGeom>
          <a:gradFill>
            <a:gsLst>
              <a:gs pos="0">
                <a:srgbClr val="1489A6"/>
              </a:gs>
              <a:gs pos="72000">
                <a:srgbClr val="65CCE6"/>
              </a:gs>
              <a:gs pos="100000">
                <a:srgbClr val="8ED9EC"/>
              </a:gs>
            </a:gsLst>
            <a:lin ang="16200000" scaled="0"/>
          </a:gradFill>
          <a:ln w="9525" cap="rnd">
            <a:solidFill>
              <a:srgbClr val="21768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lt1"/>
              </a:solidFill>
              <a:latin typeface="Rambla"/>
              <a:ea typeface="Rambla"/>
              <a:cs typeface="Rambla"/>
              <a:sym typeface="Rambl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499272" y="5944935"/>
            <a:ext cx="4940623" cy="921076"/>
          </a:xfrm>
          <a:custGeom>
            <a:avLst/>
            <a:gdLst/>
            <a:ahLst/>
            <a:cxnLst/>
            <a:rect l="0" t="0" r="0" b="0"/>
            <a:pathLst>
              <a:path w="7485" h="337" extrusionOk="0">
                <a:moveTo>
                  <a:pt x="0" y="2"/>
                </a:moveTo>
                <a:lnTo>
                  <a:pt x="7485" y="337"/>
                </a:lnTo>
                <a:lnTo>
                  <a:pt x="5558" y="337"/>
                </a:lnTo>
                <a:lnTo>
                  <a:pt x="1" y="0"/>
                </a:lnTo>
              </a:path>
            </a:pathLst>
          </a:custGeom>
          <a:solidFill>
            <a:srgbClr val="ABDEEA">
              <a:alpha val="40000"/>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Rambla"/>
              <a:ea typeface="Rambla"/>
              <a:cs typeface="Rambla"/>
              <a:sym typeface="Rambla"/>
            </a:endParaRPr>
          </a:p>
        </p:txBody>
      </p:sp>
      <p:sp>
        <p:nvSpPr>
          <p:cNvPr id="10" name="Shape 10"/>
          <p:cNvSpPr/>
          <p:nvPr/>
        </p:nvSpPr>
        <p:spPr>
          <a:xfrm>
            <a:off x="485716" y="5939010"/>
            <a:ext cx="3690451" cy="933450"/>
          </a:xfrm>
          <a:custGeom>
            <a:avLst/>
            <a:gdLst/>
            <a:ahLst/>
            <a:cxnLst/>
            <a:rect l="0" t="0" r="0" b="0"/>
            <a:pathLst>
              <a:path w="5591" h="588" extrusionOk="0">
                <a:moveTo>
                  <a:pt x="0" y="0"/>
                </a:moveTo>
                <a:lnTo>
                  <a:pt x="5591" y="585"/>
                </a:lnTo>
                <a:lnTo>
                  <a:pt x="4415" y="588"/>
                </a:lnTo>
                <a:lnTo>
                  <a:pt x="12" y="4"/>
                </a:lnTo>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Rambla"/>
              <a:ea typeface="Rambla"/>
              <a:cs typeface="Rambla"/>
              <a:sym typeface="Rambla"/>
            </a:endParaRPr>
          </a:p>
        </p:txBody>
      </p:sp>
      <p:sp>
        <p:nvSpPr>
          <p:cNvPr id="11" name="Shape 11"/>
          <p:cNvSpPr/>
          <p:nvPr/>
        </p:nvSpPr>
        <p:spPr>
          <a:xfrm>
            <a:off x="-6041" y="5791253"/>
            <a:ext cx="3402313" cy="1080868"/>
          </a:xfrm>
          <a:prstGeom prst="rtTriangle">
            <a:avLst/>
          </a:prstGeom>
          <a:blipFill rotWithShape="1">
            <a:blip r:embed="rId13">
              <a:alphaModFix amt="50000"/>
            </a:blip>
            <a:tile tx="0" ty="0" sx="50000" sy="50000" flip="none" algn="t"/>
          </a:blip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Rambla"/>
              <a:ea typeface="Rambla"/>
              <a:cs typeface="Rambla"/>
              <a:sym typeface="Rambla"/>
            </a:endParaRPr>
          </a:p>
        </p:txBody>
      </p:sp>
      <p:cxnSp>
        <p:nvCxnSpPr>
          <p:cNvPr id="12" name="Shape 12"/>
          <p:cNvCxnSpPr/>
          <p:nvPr/>
        </p:nvCxnSpPr>
        <p:spPr>
          <a:xfrm>
            <a:off x="-9237" y="5787737"/>
            <a:ext cx="3405508" cy="1084383"/>
          </a:xfrm>
          <a:prstGeom prst="straightConnector1">
            <a:avLst/>
          </a:prstGeom>
          <a:noFill/>
          <a:ln w="12050" cap="flat">
            <a:solidFill>
              <a:srgbClr val="A3D9E7"/>
            </a:solidFill>
            <a:prstDash val="solid"/>
            <a:miter/>
            <a:headEnd type="none" w="med" len="med"/>
            <a:tailEnd type="none" w="med" len="med"/>
          </a:ln>
        </p:spPr>
      </p:cxnSp>
      <p:sp>
        <p:nvSpPr>
          <p:cNvPr id="13" name="Shape 1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2"/>
              </a:buClr>
              <a:buFont typeface="Rambl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4" name="Shape 14"/>
          <p:cNvSpPr txBox="1">
            <a:spLocks noGrp="1"/>
          </p:cNvSpPr>
          <p:nvPr>
            <p:ph type="body" idx="1"/>
          </p:nvPr>
        </p:nvSpPr>
        <p:spPr>
          <a:xfrm>
            <a:off x="457200" y="1481328"/>
            <a:ext cx="8229600" cy="4525963"/>
          </a:xfrm>
          <a:prstGeom prst="rect">
            <a:avLst/>
          </a:prstGeom>
          <a:noFill/>
          <a:ln>
            <a:noFill/>
          </a:ln>
        </p:spPr>
        <p:txBody>
          <a:bodyPr lIns="91425" tIns="91425" rIns="91425" bIns="91425" anchor="t" anchorCtr="0"/>
          <a:lstStyle>
            <a:lvl1pPr marL="365760" marR="0" indent="-147573" algn="l" rtl="0">
              <a:spcBef>
                <a:spcPts val="400"/>
              </a:spcBef>
              <a:spcAft>
                <a:spcPts val="0"/>
              </a:spcAft>
              <a:buClr>
                <a:schemeClr val="accent1"/>
              </a:buClr>
              <a:buFont typeface="Noto Symbol"/>
              <a:buChar char=""/>
              <a:defRPr/>
            </a:lvl1pPr>
            <a:lvl2pPr marL="621792" marR="0" indent="-94741" algn="l" rtl="0">
              <a:spcBef>
                <a:spcPts val="324"/>
              </a:spcBef>
              <a:buClr>
                <a:schemeClr val="accent1"/>
              </a:buClr>
              <a:buFont typeface="Verdana"/>
              <a:buChar char="◦"/>
              <a:defRPr/>
            </a:lvl2pPr>
            <a:lvl3pPr marL="859536" marR="0" indent="-103886" algn="l" rtl="0">
              <a:spcBef>
                <a:spcPts val="350"/>
              </a:spcBef>
              <a:buClr>
                <a:schemeClr val="accent2"/>
              </a:buClr>
              <a:buFont typeface="Noto Symbol"/>
              <a:buChar char="⚫"/>
              <a:defRPr/>
            </a:lvl3pPr>
            <a:lvl4pPr marL="1143000" marR="0" indent="-107950" algn="l" rtl="0">
              <a:spcBef>
                <a:spcPts val="350"/>
              </a:spcBef>
              <a:buClr>
                <a:schemeClr val="accent2"/>
              </a:buClr>
              <a:buFont typeface="Noto Symbol"/>
              <a:buChar char="⚫"/>
              <a:defRPr/>
            </a:lvl4pPr>
            <a:lvl5pPr marL="1371600" marR="0" indent="-114300" algn="l" rtl="0">
              <a:spcBef>
                <a:spcPts val="350"/>
              </a:spcBef>
              <a:buClr>
                <a:schemeClr val="accent2"/>
              </a:buClr>
              <a:buFont typeface="Noto Symbol"/>
              <a:buChar char="⚫"/>
              <a:defRPr/>
            </a:lvl5pPr>
            <a:lvl6pPr marL="1600200" marR="0" indent="-114300" algn="l" rtl="0">
              <a:spcBef>
                <a:spcPts val="350"/>
              </a:spcBef>
              <a:buClr>
                <a:schemeClr val="accent3"/>
              </a:buClr>
              <a:buFont typeface="Noto Symbol"/>
              <a:buChar char="◾"/>
              <a:defRPr/>
            </a:lvl6pPr>
            <a:lvl7pPr marL="1828800" marR="0" indent="-127000" algn="l" rtl="0">
              <a:spcBef>
                <a:spcPts val="350"/>
              </a:spcBef>
              <a:buClr>
                <a:schemeClr val="accent3"/>
              </a:buClr>
              <a:buFont typeface="Noto Symbol"/>
              <a:buChar char="◾"/>
              <a:defRPr/>
            </a:lvl7pPr>
            <a:lvl8pPr marL="2057400" marR="0" indent="-127000" algn="l" rtl="0">
              <a:spcBef>
                <a:spcPts val="350"/>
              </a:spcBef>
              <a:buClr>
                <a:schemeClr val="accent3"/>
              </a:buClr>
              <a:buFont typeface="Noto Symbol"/>
              <a:buChar char="◾"/>
              <a:defRPr/>
            </a:lvl8pPr>
            <a:lvl9pPr marL="2286000" marR="0" indent="-127000" algn="l" rtl="0">
              <a:spcBef>
                <a:spcPts val="350"/>
              </a:spcBef>
              <a:buClr>
                <a:schemeClr val="accent3"/>
              </a:buClr>
              <a:buFont typeface="Noto Symbol"/>
              <a:buChar char="◾"/>
              <a:defRPr/>
            </a:lvl9pPr>
          </a:lstStyle>
          <a:p>
            <a:endParaRPr/>
          </a:p>
        </p:txBody>
      </p:sp>
      <p:sp>
        <p:nvSpPr>
          <p:cNvPr id="15" name="Shape 15"/>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 name="Shape 16"/>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 name="Shape 17"/>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lvl1pPr marL="0" marR="0" indent="0" algn="r" rtl="0">
              <a:spcBef>
                <a:spcPts val="0"/>
              </a:spcBef>
              <a:buNone/>
              <a:defRPr sz="1000" b="0" i="0" u="none" strike="noStrike" cap="none" baseline="0">
                <a:solidFill>
                  <a:schemeClr val="dk1"/>
                </a:solidFill>
                <a:latin typeface="Rambla"/>
                <a:ea typeface="Rambla"/>
                <a:cs typeface="Rambla"/>
                <a:sym typeface="Rambla"/>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abspd.appstate.edu/teaching-resource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gedtestingservice.com/educators/home"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685800" y="1752600"/>
            <a:ext cx="7772400" cy="1829760"/>
          </a:xfrm>
          <a:prstGeom prst="rect">
            <a:avLst/>
          </a:prstGeom>
          <a:noFill/>
          <a:ln>
            <a:noFill/>
          </a:ln>
        </p:spPr>
        <p:txBody>
          <a:bodyPr lIns="91425" tIns="45700" rIns="91425" bIns="45700" anchor="b" anchorCtr="0">
            <a:noAutofit/>
          </a:bodyPr>
          <a:lstStyle/>
          <a:p>
            <a:pPr marL="0" marR="0" lvl="0" indent="0" algn="r" rtl="0">
              <a:spcBef>
                <a:spcPts val="0"/>
              </a:spcBef>
              <a:buClr>
                <a:schemeClr val="dk2"/>
              </a:buClr>
              <a:buSzPct val="25000"/>
              <a:buFont typeface="Rambla"/>
              <a:buNone/>
            </a:pPr>
            <a:r>
              <a:rPr lang="en-US" sz="4800" b="1" i="0" u="none" strike="noStrike" cap="none" baseline="0">
                <a:solidFill>
                  <a:schemeClr val="dk2"/>
                </a:solidFill>
                <a:latin typeface="Rambla"/>
                <a:ea typeface="Rambla"/>
                <a:cs typeface="Rambla"/>
                <a:sym typeface="Rambla"/>
              </a:rPr>
              <a:t>Writing for the 2014 GED</a:t>
            </a:r>
            <a:r>
              <a:rPr lang="en-US" sz="4800" b="1" i="0" u="none" strike="noStrike" cap="none" baseline="0">
                <a:solidFill>
                  <a:schemeClr val="dk2"/>
                </a:solidFill>
                <a:latin typeface="Arial"/>
                <a:ea typeface="Arial"/>
                <a:cs typeface="Arial"/>
                <a:sym typeface="Arial"/>
              </a:rPr>
              <a:t>® </a:t>
            </a:r>
            <a:r>
              <a:rPr lang="en-US" sz="4800" b="1" i="0" u="none" strike="noStrike" cap="none" baseline="0">
                <a:solidFill>
                  <a:schemeClr val="dk2"/>
                </a:solidFill>
                <a:latin typeface="Rambla"/>
                <a:ea typeface="Rambla"/>
                <a:cs typeface="Rambla"/>
                <a:sym typeface="Rambla"/>
              </a:rPr>
              <a:t>Workshop</a:t>
            </a:r>
          </a:p>
        </p:txBody>
      </p:sp>
      <p:sp>
        <p:nvSpPr>
          <p:cNvPr id="103" name="Shape 103"/>
          <p:cNvSpPr txBox="1">
            <a:spLocks noGrp="1"/>
          </p:cNvSpPr>
          <p:nvPr>
            <p:ph type="subTitle" idx="1"/>
          </p:nvPr>
        </p:nvSpPr>
        <p:spPr>
          <a:xfrm>
            <a:off x="685800" y="3611607"/>
            <a:ext cx="7772400" cy="1199703"/>
          </a:xfrm>
          <a:prstGeom prst="rect">
            <a:avLst/>
          </a:prstGeom>
          <a:noFill/>
          <a:ln>
            <a:noFill/>
          </a:ln>
        </p:spPr>
        <p:txBody>
          <a:bodyPr lIns="45700" tIns="45700" rIns="45700" bIns="45700" anchor="t" anchorCtr="0">
            <a:noAutofit/>
          </a:bodyPr>
          <a:lstStyle/>
          <a:p>
            <a:pPr marL="0" marR="64008" lvl="0" indent="0" algn="r" rtl="0">
              <a:spcBef>
                <a:spcPts val="0"/>
              </a:spcBef>
              <a:spcAft>
                <a:spcPts val="0"/>
              </a:spcAft>
              <a:buClr>
                <a:schemeClr val="accent1"/>
              </a:buClr>
              <a:buSzPct val="25000"/>
              <a:buFont typeface="Noto Symbol"/>
              <a:buNone/>
            </a:pPr>
            <a:r>
              <a:rPr lang="en-US" sz="2700" b="0" i="0" u="none" strike="noStrike" cap="none" baseline="0">
                <a:solidFill>
                  <a:schemeClr val="dk2"/>
                </a:solidFill>
                <a:latin typeface="Rambla"/>
                <a:ea typeface="Rambla"/>
                <a:cs typeface="Rambla"/>
                <a:sym typeface="Rambla"/>
              </a:rPr>
              <a:t>Strategies to Improve Your Student’s Writing Scores</a:t>
            </a:r>
          </a:p>
        </p:txBody>
      </p:sp>
      <p:sp>
        <p:nvSpPr>
          <p:cNvPr id="104" name="Shape 104"/>
          <p:cNvSpPr txBox="1"/>
          <p:nvPr/>
        </p:nvSpPr>
        <p:spPr>
          <a:xfrm>
            <a:off x="193964" y="5361708"/>
            <a:ext cx="3920835"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Rambla"/>
                <a:ea typeface="Rambla"/>
                <a:cs typeface="Rambla"/>
                <a:sym typeface="Rambla"/>
              </a:rPr>
              <a:t>Presented to Central Alabama Community College </a:t>
            </a:r>
          </a:p>
          <a:p>
            <a:pPr marL="0" marR="0" lvl="0" indent="0" algn="l" rtl="0">
              <a:spcBef>
                <a:spcPts val="0"/>
              </a:spcBef>
              <a:buSzPct val="25000"/>
              <a:buNone/>
            </a:pPr>
            <a:r>
              <a:rPr lang="en-US" sz="1800" b="0" i="0" u="none" strike="noStrike" cap="none" baseline="0">
                <a:solidFill>
                  <a:schemeClr val="dk1"/>
                </a:solidFill>
                <a:latin typeface="Rambla"/>
                <a:ea typeface="Rambla"/>
                <a:cs typeface="Rambla"/>
                <a:sym typeface="Rambla"/>
              </a:rPr>
              <a:t>By: Karen Welch</a:t>
            </a:r>
          </a:p>
          <a:p>
            <a:pPr marL="0" marR="0" lvl="0" indent="0" algn="l" rtl="0">
              <a:spcBef>
                <a:spcPts val="0"/>
              </a:spcBef>
              <a:buSzPct val="25000"/>
              <a:buNone/>
            </a:pPr>
            <a:r>
              <a:rPr lang="en-US" sz="1800" b="0" i="0" u="none" strike="noStrike" cap="none" baseline="0">
                <a:solidFill>
                  <a:schemeClr val="dk1"/>
                </a:solidFill>
                <a:latin typeface="Rambla"/>
                <a:ea typeface="Rambla"/>
                <a:cs typeface="Rambla"/>
                <a:sym typeface="Rambla"/>
              </a:rPr>
              <a:t>April 10, 2015</a:t>
            </a:r>
          </a:p>
        </p:txBody>
      </p:sp>
      <p:pic>
        <p:nvPicPr>
          <p:cNvPr id="105" name="Shape 105"/>
          <p:cNvPicPr preferRelativeResize="0"/>
          <p:nvPr/>
        </p:nvPicPr>
        <p:blipFill rotWithShape="1">
          <a:blip r:embed="rId3">
            <a:alphaModFix/>
          </a:blip>
          <a:srcRect/>
          <a:stretch/>
        </p:blipFill>
        <p:spPr>
          <a:xfrm>
            <a:off x="5771857" y="6090000"/>
            <a:ext cx="3174139" cy="584041"/>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3700" b="1" i="0" u="none" strike="noStrike" cap="none" baseline="0">
                <a:solidFill>
                  <a:schemeClr val="dk2"/>
                </a:solidFill>
                <a:latin typeface="Rambla"/>
                <a:ea typeface="Rambla"/>
                <a:cs typeface="Rambla"/>
                <a:sym typeface="Rambla"/>
              </a:rPr>
              <a:t>Understanding the Scoring Rubric</a:t>
            </a:r>
          </a:p>
        </p:txBody>
      </p:sp>
      <p:pic>
        <p:nvPicPr>
          <p:cNvPr id="174" name="Shape 174"/>
          <p:cNvPicPr preferRelativeResize="0"/>
          <p:nvPr/>
        </p:nvPicPr>
        <p:blipFill rotWithShape="1">
          <a:blip r:embed="rId3">
            <a:alphaModFix/>
          </a:blip>
          <a:srcRect/>
          <a:stretch/>
        </p:blipFill>
        <p:spPr>
          <a:xfrm>
            <a:off x="0" y="1417637"/>
            <a:ext cx="9144000" cy="5440362"/>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p:nvPr/>
        </p:nvSpPr>
        <p:spPr>
          <a:xfrm>
            <a:off x="0" y="374754"/>
            <a:ext cx="8544392" cy="10433624"/>
          </a:xfrm>
          <a:prstGeom prst="rect">
            <a:avLst/>
          </a:prstGeom>
          <a:solidFill>
            <a:srgbClr val="343434"/>
          </a:solidFill>
          <a:ln>
            <a:noFill/>
          </a:ln>
        </p:spPr>
        <p:txBody>
          <a:bodyPr lIns="91425" tIns="45700" rIns="91425" bIns="45700" anchor="t" anchorCtr="0">
            <a:noAutofit/>
          </a:bodyPr>
          <a:lstStyle/>
          <a:p>
            <a:pPr marL="0" marR="0" lvl="0" indent="0" algn="ctr" rtl="0">
              <a:spcBef>
                <a:spcPts val="0"/>
              </a:spcBef>
              <a:buSzPct val="25000"/>
              <a:buNone/>
            </a:pPr>
            <a:r>
              <a:rPr lang="en-US" sz="7200" b="0" i="0" u="sng" strike="noStrike" cap="none" baseline="0">
                <a:solidFill>
                  <a:schemeClr val="lt1"/>
                </a:solidFill>
                <a:latin typeface="Arial"/>
                <a:ea typeface="Arial"/>
                <a:cs typeface="Arial"/>
                <a:sym typeface="Arial"/>
              </a:rPr>
              <a:t>TRAIT  1:  </a:t>
            </a:r>
          </a:p>
          <a:p>
            <a:pPr marL="0" marR="0" lvl="0" indent="0" algn="ctr" rtl="0">
              <a:spcBef>
                <a:spcPts val="0"/>
              </a:spcBef>
              <a:buSzPct val="25000"/>
              <a:buNone/>
            </a:pPr>
            <a:r>
              <a:rPr lang="en-US" sz="7200" b="0" i="0" u="none" strike="noStrike" cap="none" baseline="0">
                <a:solidFill>
                  <a:schemeClr val="lt1"/>
                </a:solidFill>
                <a:latin typeface="Arial"/>
                <a:ea typeface="Arial"/>
                <a:cs typeface="Arial"/>
                <a:sym typeface="Arial"/>
              </a:rPr>
              <a:t>Creation of Argument and Use of Evidence</a:t>
            </a:r>
          </a:p>
          <a:p>
            <a:pPr marL="0" marR="0" lvl="0" indent="0" algn="ctr" rtl="0">
              <a:spcBef>
                <a:spcPts val="0"/>
              </a:spcBef>
              <a:buNone/>
            </a:pPr>
            <a:endParaRPr sz="7200" b="0" i="0" u="none" strike="noStrike" cap="none" baseline="0">
              <a:solidFill>
                <a:schemeClr val="lt1"/>
              </a:solidFill>
              <a:latin typeface="Arial"/>
              <a:ea typeface="Arial"/>
              <a:cs typeface="Arial"/>
              <a:sym typeface="Arial"/>
            </a:endParaRPr>
          </a:p>
          <a:p>
            <a:pPr marL="0" marR="0" lvl="0" indent="0" algn="ctr" rtl="0">
              <a:spcBef>
                <a:spcPts val="0"/>
              </a:spcBef>
              <a:buSzPct val="25000"/>
              <a:buNone/>
            </a:pPr>
            <a:r>
              <a:rPr lang="en-US" sz="5400" b="0" i="0" u="none" strike="noStrike" cap="none" baseline="0">
                <a:solidFill>
                  <a:schemeClr val="lt1"/>
                </a:solidFill>
                <a:latin typeface="Arial"/>
                <a:ea typeface="Arial"/>
                <a:cs typeface="Arial"/>
                <a:sym typeface="Arial"/>
              </a:rPr>
              <a:t>Measured for both RLA and SS</a:t>
            </a:r>
          </a:p>
          <a:p>
            <a:pPr marL="0" marR="0" lvl="0" indent="0" algn="ctr" rtl="0">
              <a:spcBef>
                <a:spcPts val="0"/>
              </a:spcBef>
              <a:buSzPct val="25000"/>
              <a:buNone/>
            </a:pPr>
            <a:r>
              <a:rPr lang="en-US" sz="5400" b="0" i="0" u="none" strike="noStrike" cap="none" baseline="0">
                <a:solidFill>
                  <a:schemeClr val="lt1"/>
                </a:solidFill>
                <a:latin typeface="Arial"/>
                <a:ea typeface="Arial"/>
                <a:cs typeface="Arial"/>
                <a:sym typeface="Arial"/>
              </a:rPr>
              <a:t>Worth=2pts.</a:t>
            </a:r>
          </a:p>
          <a:p>
            <a:pPr marL="0" marR="0" lvl="0" indent="0" algn="ctr" rtl="0">
              <a:spcBef>
                <a:spcPts val="0"/>
              </a:spcBef>
              <a:buNone/>
            </a:pPr>
            <a:endParaRPr sz="7200" b="0" i="0" u="none" strike="noStrike" cap="none" baseline="0">
              <a:solidFill>
                <a:schemeClr val="lt1"/>
              </a:solidFill>
              <a:latin typeface="Arial"/>
              <a:ea typeface="Arial"/>
              <a:cs typeface="Arial"/>
              <a:sym typeface="Arial"/>
            </a:endParaRPr>
          </a:p>
          <a:p>
            <a:pPr marL="0" marR="0" lvl="0" indent="0" algn="ctr" rtl="0">
              <a:spcBef>
                <a:spcPts val="0"/>
              </a:spcBef>
              <a:buNone/>
            </a:pPr>
            <a:endParaRPr sz="7200" b="0" i="0" u="none" strike="noStrike" cap="none" baseline="0">
              <a:solidFill>
                <a:schemeClr val="lt1"/>
              </a:solidFill>
              <a:latin typeface="Arial"/>
              <a:ea typeface="Arial"/>
              <a:cs typeface="Arial"/>
              <a:sym typeface="Arial"/>
            </a:endParaRPr>
          </a:p>
          <a:p>
            <a:pPr marL="0" marR="0" lvl="0" indent="0" algn="ctr" rtl="0">
              <a:spcBef>
                <a:spcPts val="0"/>
              </a:spcBef>
              <a:buNone/>
            </a:pPr>
            <a:endParaRPr sz="7200" b="0" i="0" u="none" strike="noStrike" cap="none" baseline="0">
              <a:solidFill>
                <a:schemeClr val="lt1"/>
              </a:solidFill>
              <a:latin typeface="Arial"/>
              <a:ea typeface="Arial"/>
              <a:cs typeface="Arial"/>
              <a:sym typeface="Arial"/>
            </a:endParaRPr>
          </a:p>
          <a:p>
            <a:pPr marL="0" marR="0" lvl="0" indent="0" algn="ctr" rtl="0">
              <a:spcBef>
                <a:spcPts val="0"/>
              </a:spcBef>
              <a:buNone/>
            </a:pPr>
            <a:endParaRPr sz="6000" b="0" i="0" u="none" strike="noStrike" cap="none" baseline="0">
              <a:solidFill>
                <a:schemeClr val="lt1"/>
              </a:solidFill>
              <a:latin typeface="Rambla"/>
              <a:ea typeface="Rambla"/>
              <a:cs typeface="Rambla"/>
              <a:sym typeface="Rambla"/>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grpSp>
        <p:nvGrpSpPr>
          <p:cNvPr id="184" name="Shape 184"/>
          <p:cNvGrpSpPr/>
          <p:nvPr/>
        </p:nvGrpSpPr>
        <p:grpSpPr>
          <a:xfrm>
            <a:off x="513" y="4437016"/>
            <a:ext cx="8798198" cy="1250054"/>
            <a:chOff x="513" y="1273101"/>
            <a:chExt cx="8798198" cy="1250054"/>
          </a:xfrm>
        </p:grpSpPr>
        <p:sp>
          <p:nvSpPr>
            <p:cNvPr id="185" name="Shape 185"/>
            <p:cNvSpPr/>
            <p:nvPr/>
          </p:nvSpPr>
          <p:spPr>
            <a:xfrm>
              <a:off x="513" y="1273101"/>
              <a:ext cx="2592859" cy="1000043"/>
            </a:xfrm>
            <a:prstGeom prst="chevron">
              <a:avLst>
                <a:gd name="adj" fmla="val 40000"/>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6" name="Shape 186"/>
            <p:cNvSpPr/>
            <p:nvPr/>
          </p:nvSpPr>
          <p:spPr>
            <a:xfrm>
              <a:off x="692425" y="1523112"/>
              <a:ext cx="2187775" cy="1000043"/>
            </a:xfrm>
            <a:prstGeom prst="roundRect">
              <a:avLst>
                <a:gd name="adj" fmla="val 10000"/>
              </a:avLst>
            </a:prstGeom>
            <a:solidFill>
              <a:schemeClr val="lt1">
                <a:alpha val="89803"/>
              </a:schemeClr>
            </a:solidFill>
            <a:ln w="55000" cap="flat">
              <a:solidFill>
                <a:srgbClr val="2AA2B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7" name="Shape 187"/>
            <p:cNvSpPr txBox="1"/>
            <p:nvPr/>
          </p:nvSpPr>
          <p:spPr>
            <a:xfrm>
              <a:off x="721714" y="1552403"/>
              <a:ext cx="2129195" cy="941462"/>
            </a:xfrm>
            <a:prstGeom prst="rect">
              <a:avLst/>
            </a:prstGeom>
            <a:noFill/>
            <a:ln>
              <a:noFill/>
            </a:ln>
          </p:spPr>
          <p:txBody>
            <a:bodyPr lIns="170675" tIns="170675" rIns="170675" bIns="170675" anchor="ctr" anchorCtr="0">
              <a:noAutofit/>
            </a:bodyPr>
            <a:lstStyle/>
            <a:p>
              <a:pPr marL="0" marR="0" lvl="0" indent="0" algn="ctr" rtl="0">
                <a:lnSpc>
                  <a:spcPct val="90000"/>
                </a:lnSpc>
                <a:spcBef>
                  <a:spcPts val="0"/>
                </a:spcBef>
                <a:spcAft>
                  <a:spcPts val="840"/>
                </a:spcAft>
                <a:buSzPct val="25000"/>
                <a:buNone/>
              </a:pPr>
              <a:r>
                <a:rPr lang="en-US" sz="2400" b="0" i="0" u="none" strike="noStrike" cap="none" baseline="0">
                  <a:solidFill>
                    <a:schemeClr val="dk1"/>
                  </a:solidFill>
                  <a:latin typeface="Rambla"/>
                  <a:ea typeface="Rambla"/>
                  <a:cs typeface="Rambla"/>
                  <a:sym typeface="Rambla"/>
                </a:rPr>
                <a:t>Argument</a:t>
              </a:r>
              <a:r>
                <a:rPr lang="en-US" sz="2000" b="0" i="0" u="none" strike="noStrike" cap="none" baseline="0">
                  <a:solidFill>
                    <a:schemeClr val="dk1"/>
                  </a:solidFill>
                  <a:latin typeface="Rambla"/>
                  <a:ea typeface="Rambla"/>
                  <a:cs typeface="Rambla"/>
                  <a:sym typeface="Rambla"/>
                </a:rPr>
                <a:t>	</a:t>
              </a:r>
            </a:p>
          </p:txBody>
        </p:sp>
        <p:sp>
          <p:nvSpPr>
            <p:cNvPr id="188" name="Shape 188"/>
            <p:cNvSpPr/>
            <p:nvPr/>
          </p:nvSpPr>
          <p:spPr>
            <a:xfrm>
              <a:off x="2960803" y="1273101"/>
              <a:ext cx="2590786" cy="1000043"/>
            </a:xfrm>
            <a:prstGeom prst="chevron">
              <a:avLst>
                <a:gd name="adj" fmla="val 40000"/>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9" name="Shape 189"/>
            <p:cNvSpPr/>
            <p:nvPr/>
          </p:nvSpPr>
          <p:spPr>
            <a:xfrm>
              <a:off x="3651680" y="1523112"/>
              <a:ext cx="2187775" cy="1000043"/>
            </a:xfrm>
            <a:prstGeom prst="roundRect">
              <a:avLst>
                <a:gd name="adj" fmla="val 10000"/>
              </a:avLst>
            </a:prstGeom>
            <a:solidFill>
              <a:schemeClr val="lt1">
                <a:alpha val="89803"/>
              </a:schemeClr>
            </a:solidFill>
            <a:ln w="55000" cap="flat">
              <a:solidFill>
                <a:srgbClr val="2AA2B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0" name="Shape 190"/>
            <p:cNvSpPr txBox="1"/>
            <p:nvPr/>
          </p:nvSpPr>
          <p:spPr>
            <a:xfrm>
              <a:off x="3680969" y="1552403"/>
              <a:ext cx="2129195" cy="941462"/>
            </a:xfrm>
            <a:prstGeom prst="rect">
              <a:avLst/>
            </a:prstGeom>
            <a:noFill/>
            <a:ln>
              <a:noFill/>
            </a:ln>
          </p:spPr>
          <p:txBody>
            <a:bodyPr lIns="170675" tIns="170675" rIns="170675" bIns="170675" anchor="ctr" anchorCtr="0">
              <a:noAutofit/>
            </a:bodyPr>
            <a:lstStyle/>
            <a:p>
              <a:pPr marL="0" marR="0" lvl="0" indent="0" algn="ctr" rtl="0">
                <a:lnSpc>
                  <a:spcPct val="90000"/>
                </a:lnSpc>
                <a:spcBef>
                  <a:spcPts val="0"/>
                </a:spcBef>
                <a:spcAft>
                  <a:spcPts val="840"/>
                </a:spcAft>
                <a:buSzPct val="25000"/>
                <a:buNone/>
              </a:pPr>
              <a:r>
                <a:rPr lang="en-US" sz="2400" b="0" i="0" u="none" strike="noStrike" cap="none" baseline="0">
                  <a:solidFill>
                    <a:schemeClr val="dk1"/>
                  </a:solidFill>
                  <a:latin typeface="Rambla"/>
                  <a:ea typeface="Rambla"/>
                  <a:cs typeface="Rambla"/>
                  <a:sym typeface="Rambla"/>
                </a:rPr>
                <a:t>Validity</a:t>
              </a:r>
            </a:p>
          </p:txBody>
        </p:sp>
        <p:sp>
          <p:nvSpPr>
            <p:cNvPr id="191" name="Shape 191"/>
            <p:cNvSpPr/>
            <p:nvPr/>
          </p:nvSpPr>
          <p:spPr>
            <a:xfrm>
              <a:off x="5920058" y="1273101"/>
              <a:ext cx="2590786" cy="1000043"/>
            </a:xfrm>
            <a:prstGeom prst="chevron">
              <a:avLst>
                <a:gd name="adj" fmla="val 40000"/>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2" name="Shape 192"/>
            <p:cNvSpPr/>
            <p:nvPr/>
          </p:nvSpPr>
          <p:spPr>
            <a:xfrm>
              <a:off x="6610935" y="1523112"/>
              <a:ext cx="2187775" cy="1000043"/>
            </a:xfrm>
            <a:prstGeom prst="roundRect">
              <a:avLst>
                <a:gd name="adj" fmla="val 10000"/>
              </a:avLst>
            </a:prstGeom>
            <a:solidFill>
              <a:schemeClr val="lt1">
                <a:alpha val="89803"/>
              </a:schemeClr>
            </a:solidFill>
            <a:ln w="55000" cap="flat">
              <a:solidFill>
                <a:srgbClr val="2AA2B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3" name="Shape 193"/>
            <p:cNvSpPr txBox="1"/>
            <p:nvPr/>
          </p:nvSpPr>
          <p:spPr>
            <a:xfrm>
              <a:off x="6640225" y="1552403"/>
              <a:ext cx="2129195" cy="941462"/>
            </a:xfrm>
            <a:prstGeom prst="rect">
              <a:avLst/>
            </a:prstGeom>
            <a:noFill/>
            <a:ln>
              <a:noFill/>
            </a:ln>
          </p:spPr>
          <p:txBody>
            <a:bodyPr lIns="170675" tIns="170675" rIns="170675" bIns="170675" anchor="ctr" anchorCtr="0">
              <a:noAutofit/>
            </a:bodyPr>
            <a:lstStyle/>
            <a:p>
              <a:pPr marL="0" marR="0" lvl="0" indent="0" algn="ctr" rtl="0">
                <a:lnSpc>
                  <a:spcPct val="90000"/>
                </a:lnSpc>
                <a:spcBef>
                  <a:spcPts val="0"/>
                </a:spcBef>
                <a:spcAft>
                  <a:spcPts val="840"/>
                </a:spcAft>
                <a:buSzPct val="25000"/>
                <a:buNone/>
              </a:pPr>
              <a:r>
                <a:rPr lang="en-US" sz="2400" b="0" i="0" u="none" strike="noStrike" cap="none" baseline="0">
                  <a:solidFill>
                    <a:schemeClr val="dk1"/>
                  </a:solidFill>
                  <a:latin typeface="Rambla"/>
                  <a:ea typeface="Rambla"/>
                  <a:cs typeface="Rambla"/>
                  <a:sym typeface="Rambla"/>
                </a:rPr>
                <a:t>Integration/Analysis</a:t>
              </a:r>
            </a:p>
          </p:txBody>
        </p:sp>
      </p:grpSp>
      <p:pic>
        <p:nvPicPr>
          <p:cNvPr id="194" name="Shape 194"/>
          <p:cNvPicPr preferRelativeResize="0"/>
          <p:nvPr/>
        </p:nvPicPr>
        <p:blipFill rotWithShape="1">
          <a:blip r:embed="rId3">
            <a:alphaModFix/>
          </a:blip>
          <a:srcRect/>
          <a:stretch/>
        </p:blipFill>
        <p:spPr>
          <a:xfrm>
            <a:off x="2626444" y="119920"/>
            <a:ext cx="3159758" cy="297279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374754" y="464695"/>
            <a:ext cx="795977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lt1"/>
                </a:solidFill>
                <a:latin typeface="Rambla"/>
                <a:ea typeface="Rambla"/>
                <a:cs typeface="Rambla"/>
                <a:sym typeface="Rambla"/>
              </a:rPr>
              <a:t>Framing Your Response:			Trait 1</a:t>
            </a:r>
          </a:p>
        </p:txBody>
      </p:sp>
      <p:pic>
        <p:nvPicPr>
          <p:cNvPr id="201" name="Shape 201"/>
          <p:cNvPicPr preferRelativeResize="0"/>
          <p:nvPr/>
        </p:nvPicPr>
        <p:blipFill rotWithShape="1">
          <a:blip r:embed="rId3">
            <a:alphaModFix/>
          </a:blip>
          <a:srcRect/>
          <a:stretch/>
        </p:blipFill>
        <p:spPr>
          <a:xfrm>
            <a:off x="0" y="0"/>
            <a:ext cx="9144000" cy="68579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Use of Evidence</a:t>
            </a:r>
          </a:p>
        </p:txBody>
      </p:sp>
      <p:pic>
        <p:nvPicPr>
          <p:cNvPr id="208" name="Shape 208"/>
          <p:cNvPicPr preferRelativeResize="0"/>
          <p:nvPr/>
        </p:nvPicPr>
        <p:blipFill rotWithShape="1">
          <a:blip r:embed="rId3">
            <a:alphaModFix/>
          </a:blip>
          <a:srcRect/>
          <a:stretch/>
        </p:blipFill>
        <p:spPr>
          <a:xfrm>
            <a:off x="457200" y="1365171"/>
            <a:ext cx="1911245" cy="1904562"/>
          </a:xfrm>
          <a:prstGeom prst="rect">
            <a:avLst/>
          </a:prstGeom>
          <a:noFill/>
          <a:ln>
            <a:noFill/>
          </a:ln>
        </p:spPr>
      </p:pic>
      <p:pic>
        <p:nvPicPr>
          <p:cNvPr id="209" name="Shape 209"/>
          <p:cNvPicPr preferRelativeResize="0"/>
          <p:nvPr/>
        </p:nvPicPr>
        <p:blipFill rotWithShape="1">
          <a:blip r:embed="rId4">
            <a:alphaModFix/>
          </a:blip>
          <a:srcRect/>
          <a:stretch/>
        </p:blipFill>
        <p:spPr>
          <a:xfrm>
            <a:off x="5921114" y="1068034"/>
            <a:ext cx="2783548" cy="2004732"/>
          </a:xfrm>
          <a:prstGeom prst="rect">
            <a:avLst/>
          </a:prstGeom>
          <a:noFill/>
          <a:ln>
            <a:noFill/>
          </a:ln>
        </p:spPr>
      </p:pic>
      <p:sp>
        <p:nvSpPr>
          <p:cNvPr id="210" name="Shape 210"/>
          <p:cNvSpPr/>
          <p:nvPr/>
        </p:nvSpPr>
        <p:spPr>
          <a:xfrm>
            <a:off x="2826459" y="1417637"/>
            <a:ext cx="2944752" cy="2011362"/>
          </a:xfrm>
          <a:prstGeom prst="rightArrow">
            <a:avLst>
              <a:gd name="adj1" fmla="val 50000"/>
              <a:gd name="adj2" fmla="val 50000"/>
            </a:avLst>
          </a:prstGeom>
          <a:solidFill>
            <a:srgbClr val="A3171E"/>
          </a:solidFill>
          <a:ln w="55000" cap="flat">
            <a:solidFill>
              <a:srgbClr val="21768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Rambla"/>
              <a:ea typeface="Rambla"/>
              <a:cs typeface="Rambla"/>
              <a:sym typeface="Rambla"/>
            </a:endParaRPr>
          </a:p>
        </p:txBody>
      </p:sp>
      <p:pic>
        <p:nvPicPr>
          <p:cNvPr id="211" name="Shape 211"/>
          <p:cNvPicPr preferRelativeResize="0"/>
          <p:nvPr/>
        </p:nvPicPr>
        <p:blipFill rotWithShape="1">
          <a:blip r:embed="rId5">
            <a:alphaModFix/>
          </a:blip>
          <a:srcRect/>
          <a:stretch/>
        </p:blipFill>
        <p:spPr>
          <a:xfrm>
            <a:off x="1840156" y="3429000"/>
            <a:ext cx="2418882" cy="2520090"/>
          </a:xfrm>
          <a:prstGeom prst="rect">
            <a:avLst/>
          </a:prstGeom>
          <a:noFill/>
          <a:ln>
            <a:noFill/>
          </a:ln>
        </p:spPr>
      </p:pic>
      <p:sp>
        <p:nvSpPr>
          <p:cNvPr id="212" name="Shape 212"/>
          <p:cNvSpPr/>
          <p:nvPr/>
        </p:nvSpPr>
        <p:spPr>
          <a:xfrm rot="8869051">
            <a:off x="4136495" y="3628730"/>
            <a:ext cx="3269434" cy="1691751"/>
          </a:xfrm>
          <a:prstGeom prst="rightArrow">
            <a:avLst>
              <a:gd name="adj1" fmla="val 50000"/>
              <a:gd name="adj2" fmla="val 50000"/>
            </a:avLst>
          </a:prstGeom>
          <a:solidFill>
            <a:srgbClr val="A3171E"/>
          </a:solidFill>
          <a:ln w="55000" cap="flat">
            <a:solidFill>
              <a:srgbClr val="21768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Rambla"/>
              <a:ea typeface="Rambla"/>
              <a:cs typeface="Rambla"/>
              <a:sym typeface="Rambla"/>
            </a:endParaRPr>
          </a:p>
        </p:txBody>
      </p:sp>
      <p:sp>
        <p:nvSpPr>
          <p:cNvPr id="213" name="Shape 213"/>
          <p:cNvSpPr txBox="1"/>
          <p:nvPr/>
        </p:nvSpPr>
        <p:spPr>
          <a:xfrm>
            <a:off x="2826459" y="2217202"/>
            <a:ext cx="2555009"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0" i="0" u="none" strike="noStrike" cap="none" baseline="0">
                <a:solidFill>
                  <a:schemeClr val="lt1"/>
                </a:solidFill>
                <a:latin typeface="Rambla"/>
                <a:ea typeface="Rambla"/>
                <a:cs typeface="Rambla"/>
                <a:sym typeface="Rambla"/>
              </a:rPr>
              <a:t>Supports argument</a:t>
            </a:r>
          </a:p>
        </p:txBody>
      </p:sp>
      <p:sp>
        <p:nvSpPr>
          <p:cNvPr id="214" name="Shape 214"/>
          <p:cNvSpPr txBox="1"/>
          <p:nvPr/>
        </p:nvSpPr>
        <p:spPr>
          <a:xfrm rot="-1920557">
            <a:off x="4370793" y="3982985"/>
            <a:ext cx="3728591"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a:solidFill>
                  <a:schemeClr val="lt1"/>
                </a:solidFill>
                <a:latin typeface="Rambla"/>
                <a:ea typeface="Rambla"/>
                <a:cs typeface="Rambla"/>
                <a:sym typeface="Rambla"/>
              </a:rPr>
              <a:t>Evidence is analyzed</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p:nvPr/>
        </p:nvSpPr>
        <p:spPr>
          <a:xfrm>
            <a:off x="0" y="374754"/>
            <a:ext cx="8544392" cy="6924973"/>
          </a:xfrm>
          <a:prstGeom prst="rect">
            <a:avLst/>
          </a:prstGeom>
          <a:solidFill>
            <a:srgbClr val="343434"/>
          </a:solidFill>
          <a:ln>
            <a:noFill/>
          </a:ln>
        </p:spPr>
        <p:txBody>
          <a:bodyPr lIns="91425" tIns="45700" rIns="91425" bIns="45700" anchor="t" anchorCtr="0">
            <a:noAutofit/>
          </a:bodyPr>
          <a:lstStyle/>
          <a:p>
            <a:pPr marL="0" marR="0" lvl="0" indent="0" algn="ctr" rtl="0">
              <a:spcBef>
                <a:spcPts val="0"/>
              </a:spcBef>
              <a:buSzPct val="25000"/>
              <a:buNone/>
            </a:pPr>
            <a:r>
              <a:rPr lang="en-US" sz="7200" b="0" i="0" u="sng" strike="noStrike" cap="none" baseline="0">
                <a:solidFill>
                  <a:schemeClr val="lt1"/>
                </a:solidFill>
                <a:latin typeface="Arial"/>
                <a:ea typeface="Arial"/>
                <a:cs typeface="Arial"/>
                <a:sym typeface="Arial"/>
              </a:rPr>
              <a:t>TRAIT  2:  </a:t>
            </a:r>
          </a:p>
          <a:p>
            <a:pPr marL="0" marR="0" lvl="0" indent="0" algn="ctr" rtl="0">
              <a:spcBef>
                <a:spcPts val="0"/>
              </a:spcBef>
              <a:buSzPct val="25000"/>
              <a:buNone/>
            </a:pPr>
            <a:r>
              <a:rPr lang="en-US" sz="6000" b="0" i="0" u="none" strike="noStrike" cap="none" baseline="0">
                <a:solidFill>
                  <a:schemeClr val="lt1"/>
                </a:solidFill>
                <a:latin typeface="Arial"/>
                <a:ea typeface="Arial"/>
                <a:cs typeface="Arial"/>
                <a:sym typeface="Arial"/>
              </a:rPr>
              <a:t>Development of Ideas and Organizational Structure</a:t>
            </a:r>
          </a:p>
          <a:p>
            <a:pPr marL="0" marR="0" lvl="0" indent="0" algn="ctr" rtl="0">
              <a:spcBef>
                <a:spcPts val="0"/>
              </a:spcBef>
              <a:buNone/>
            </a:pPr>
            <a:endParaRPr sz="6000" b="0" i="0" u="none" strike="noStrike" cap="none" baseline="0">
              <a:solidFill>
                <a:schemeClr val="lt1"/>
              </a:solidFill>
              <a:latin typeface="Arial"/>
              <a:ea typeface="Arial"/>
              <a:cs typeface="Arial"/>
              <a:sym typeface="Arial"/>
            </a:endParaRPr>
          </a:p>
          <a:p>
            <a:pPr marL="0" marR="0" lvl="0" indent="0" algn="ctr" rtl="0">
              <a:spcBef>
                <a:spcPts val="0"/>
              </a:spcBef>
              <a:buSzPct val="25000"/>
              <a:buNone/>
            </a:pPr>
            <a:r>
              <a:rPr lang="en-US" sz="6000" b="0" i="0" u="none" strike="noStrike" cap="none" baseline="0">
                <a:solidFill>
                  <a:schemeClr val="lt1"/>
                </a:solidFill>
                <a:latin typeface="Arial"/>
                <a:ea typeface="Arial"/>
                <a:cs typeface="Arial"/>
                <a:sym typeface="Arial"/>
              </a:rPr>
              <a:t>Worth = 2 pts. RLA/1 pt. SS</a:t>
            </a:r>
          </a:p>
          <a:p>
            <a:pPr marL="0" marR="0" lvl="0" indent="0" algn="ctr" rtl="0">
              <a:spcBef>
                <a:spcPts val="0"/>
              </a:spcBef>
              <a:buNone/>
            </a:pPr>
            <a:endParaRPr sz="6000" b="0" i="0" u="none" strike="noStrike" cap="none" baseline="0">
              <a:solidFill>
                <a:schemeClr val="lt1"/>
              </a:solidFill>
              <a:latin typeface="Rambla"/>
              <a:ea typeface="Rambla"/>
              <a:cs typeface="Rambla"/>
              <a:sym typeface="Rambla"/>
            </a:endParaRPr>
          </a:p>
          <a:p>
            <a:pPr marL="0" marR="0" lvl="0" indent="0" algn="ctr" rtl="0">
              <a:spcBef>
                <a:spcPts val="0"/>
              </a:spcBef>
              <a:buNone/>
            </a:pPr>
            <a:endParaRPr sz="7200" b="0" i="0" u="none" strike="noStrike" cap="none" baseline="0">
              <a:solidFill>
                <a:schemeClr val="lt1"/>
              </a:solidFill>
              <a:latin typeface="Arial"/>
              <a:ea typeface="Arial"/>
              <a:cs typeface="Arial"/>
              <a:sym typeface="Aria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p:nvPr/>
        </p:nvSpPr>
        <p:spPr>
          <a:xfrm>
            <a:off x="0" y="119919"/>
            <a:ext cx="9144000" cy="6738078"/>
          </a:xfrm>
          <a:prstGeom prst="roundRect">
            <a:avLst>
              <a:gd name="adj" fmla="val 16667"/>
            </a:avLst>
          </a:prstGeom>
          <a:solidFill>
            <a:srgbClr val="2A4A75"/>
          </a:solidFill>
          <a:ln w="55000" cap="flat">
            <a:solidFill>
              <a:srgbClr val="21768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6600" b="0" i="0" u="none" strike="noStrike" cap="none" baseline="0">
                <a:solidFill>
                  <a:srgbClr val="FFFF00"/>
                </a:solidFill>
                <a:latin typeface="Libre Baskerville"/>
                <a:ea typeface="Libre Baskerville"/>
                <a:cs typeface="Libre Baskerville"/>
                <a:sym typeface="Libre Baskerville"/>
              </a:rPr>
              <a:t>Write with Purpose!</a:t>
            </a:r>
          </a:p>
          <a:p>
            <a:pPr marL="0" marR="0" lvl="0" indent="0" algn="ctr" rtl="0">
              <a:spcBef>
                <a:spcPts val="0"/>
              </a:spcBef>
              <a:buSzPct val="25000"/>
              <a:buNone/>
            </a:pPr>
            <a:r>
              <a:rPr lang="en-US" sz="4800" b="0" i="0" u="none" strike="noStrike" cap="none" baseline="0">
                <a:solidFill>
                  <a:srgbClr val="77D5EA"/>
                </a:solidFill>
                <a:latin typeface="Rambla"/>
                <a:ea typeface="Rambla"/>
                <a:cs typeface="Rambla"/>
                <a:sym typeface="Rambla"/>
              </a:rPr>
              <a:t>Multiple Ideas Flushed out</a:t>
            </a:r>
          </a:p>
          <a:p>
            <a:pPr marL="0" marR="0" lvl="0" indent="0" algn="ctr" rtl="0">
              <a:spcBef>
                <a:spcPts val="0"/>
              </a:spcBef>
              <a:buSzPct val="25000"/>
              <a:buNone/>
            </a:pPr>
            <a:r>
              <a:rPr lang="en-US" sz="5400" b="0" i="0" u="none" strike="noStrike" cap="none" baseline="0">
                <a:solidFill>
                  <a:srgbClr val="FFFF00"/>
                </a:solidFill>
                <a:latin typeface="Batang"/>
                <a:ea typeface="Batang"/>
                <a:cs typeface="Batang"/>
                <a:sym typeface="Batang"/>
              </a:rPr>
              <a:t>Logical Progression</a:t>
            </a:r>
          </a:p>
          <a:p>
            <a:pPr marL="0" marR="0" lvl="0" indent="0" algn="ctr" rtl="0">
              <a:spcBef>
                <a:spcPts val="0"/>
              </a:spcBef>
              <a:buSzPct val="25000"/>
              <a:buNone/>
            </a:pPr>
            <a:r>
              <a:rPr lang="en-US" sz="6600" b="0" i="0" u="none" strike="noStrike" cap="none" baseline="0">
                <a:solidFill>
                  <a:srgbClr val="77D5EA"/>
                </a:solidFill>
                <a:latin typeface="Rambla"/>
                <a:ea typeface="Rambla"/>
                <a:cs typeface="Rambla"/>
                <a:sym typeface="Rambla"/>
              </a:rPr>
              <a:t>Employ Transitional devices</a:t>
            </a:r>
          </a:p>
          <a:p>
            <a:pPr marL="0" marR="0" lvl="0" indent="0" algn="ctr" rtl="0">
              <a:spcBef>
                <a:spcPts val="0"/>
              </a:spcBef>
              <a:buNone/>
            </a:pPr>
            <a:endParaRPr sz="6600" b="0" i="0" u="none" strike="noStrike" cap="none" baseline="0">
              <a:solidFill>
                <a:srgbClr val="FFFF00"/>
              </a:solidFill>
              <a:latin typeface="Rambla"/>
              <a:ea typeface="Rambla"/>
              <a:cs typeface="Rambla"/>
              <a:sym typeface="Rambla"/>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Effect transition="in" filter="fade">
                                      <p:cBhvr>
                                        <p:cTn id="7" dur="1000"/>
                                        <p:tgtEl>
                                          <p:spTgt spid="2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xEl>
                                              <p:pRg st="1" end="1"/>
                                            </p:txEl>
                                          </p:spTgt>
                                        </p:tgtEl>
                                        <p:attrNameLst>
                                          <p:attrName>style.visibility</p:attrName>
                                        </p:attrNameLst>
                                      </p:cBhvr>
                                      <p:to>
                                        <p:strVal val="visible"/>
                                      </p:to>
                                    </p:set>
                                    <p:animEffect transition="in" filter="fade">
                                      <p:cBhvr>
                                        <p:cTn id="12" dur="1000"/>
                                        <p:tgtEl>
                                          <p:spTgt spid="2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
                                            <p:txEl>
                                              <p:pRg st="2" end="2"/>
                                            </p:txEl>
                                          </p:spTgt>
                                        </p:tgtEl>
                                        <p:attrNameLst>
                                          <p:attrName>style.visibility</p:attrName>
                                        </p:attrNameLst>
                                      </p:cBhvr>
                                      <p:to>
                                        <p:strVal val="visible"/>
                                      </p:to>
                                    </p:set>
                                    <p:animEffect transition="in" filter="fade">
                                      <p:cBhvr>
                                        <p:cTn id="17" dur="1000"/>
                                        <p:tgtEl>
                                          <p:spTgt spid="2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
                                            <p:txEl>
                                              <p:pRg st="3" end="3"/>
                                            </p:txEl>
                                          </p:spTgt>
                                        </p:tgtEl>
                                        <p:attrNameLst>
                                          <p:attrName>style.visibility</p:attrName>
                                        </p:attrNameLst>
                                      </p:cBhvr>
                                      <p:to>
                                        <p:strVal val="visible"/>
                                      </p:to>
                                    </p:set>
                                    <p:animEffect transition="in" filter="fade">
                                      <p:cBhvr>
                                        <p:cTn id="22" dur="1000"/>
                                        <p:tgtEl>
                                          <p:spTgt spid="2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
                                            <p:txEl>
                                              <p:pRg st="4" end="4"/>
                                            </p:txEl>
                                          </p:spTgt>
                                        </p:tgtEl>
                                        <p:attrNameLst>
                                          <p:attrName>style.visibility</p:attrName>
                                        </p:attrNameLst>
                                      </p:cBhvr>
                                      <p:to>
                                        <p:strVal val="visible"/>
                                      </p:to>
                                    </p:set>
                                    <p:animEffect transition="in" filter="fade">
                                      <p:cBhvr>
                                        <p:cTn id="27" dur="1000"/>
                                        <p:tgtEl>
                                          <p:spTgt spid="2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p:nvPr/>
        </p:nvSpPr>
        <p:spPr>
          <a:xfrm>
            <a:off x="0" y="374754"/>
            <a:ext cx="8544392" cy="6555640"/>
          </a:xfrm>
          <a:prstGeom prst="rect">
            <a:avLst/>
          </a:prstGeom>
          <a:solidFill>
            <a:srgbClr val="343434"/>
          </a:solidFill>
          <a:ln>
            <a:noFill/>
          </a:ln>
        </p:spPr>
        <p:txBody>
          <a:bodyPr lIns="91425" tIns="45700" rIns="91425" bIns="45700" anchor="t" anchorCtr="0">
            <a:noAutofit/>
          </a:bodyPr>
          <a:lstStyle/>
          <a:p>
            <a:pPr marL="0" marR="0" lvl="0" indent="0" algn="ctr" rtl="0">
              <a:spcBef>
                <a:spcPts val="0"/>
              </a:spcBef>
              <a:buSzPct val="25000"/>
              <a:buNone/>
            </a:pPr>
            <a:r>
              <a:rPr lang="en-US" sz="7200" b="0" i="0" u="sng" strike="noStrike" cap="none" baseline="0">
                <a:solidFill>
                  <a:schemeClr val="lt1"/>
                </a:solidFill>
                <a:latin typeface="Arial"/>
                <a:ea typeface="Arial"/>
                <a:cs typeface="Arial"/>
                <a:sym typeface="Arial"/>
              </a:rPr>
              <a:t>TRAIT  3:  </a:t>
            </a:r>
          </a:p>
          <a:p>
            <a:pPr marL="0" marR="0" lvl="0" indent="0" algn="ctr" rtl="0">
              <a:spcBef>
                <a:spcPts val="0"/>
              </a:spcBef>
              <a:buSzPct val="25000"/>
              <a:buNone/>
            </a:pPr>
            <a:r>
              <a:rPr lang="en-US" sz="5400" b="0" i="0" u="none" strike="noStrike" cap="none" baseline="0">
                <a:solidFill>
                  <a:schemeClr val="lt1"/>
                </a:solidFill>
                <a:latin typeface="Arial"/>
                <a:ea typeface="Arial"/>
                <a:cs typeface="Arial"/>
                <a:sym typeface="Arial"/>
              </a:rPr>
              <a:t>Clarity and Command of Standard English Conventions</a:t>
            </a:r>
          </a:p>
          <a:p>
            <a:pPr marL="0" marR="0" lvl="0" indent="0" algn="ctr" rtl="0">
              <a:spcBef>
                <a:spcPts val="0"/>
              </a:spcBef>
              <a:buNone/>
            </a:pPr>
            <a:endParaRPr sz="5400" b="0" i="0" u="none" strike="noStrike" cap="none" baseline="0">
              <a:solidFill>
                <a:schemeClr val="lt1"/>
              </a:solidFill>
              <a:latin typeface="Arial"/>
              <a:ea typeface="Arial"/>
              <a:cs typeface="Arial"/>
              <a:sym typeface="Arial"/>
            </a:endParaRPr>
          </a:p>
          <a:p>
            <a:pPr marL="0" marR="0" lvl="0" indent="0" algn="ctr" rtl="0">
              <a:spcBef>
                <a:spcPts val="0"/>
              </a:spcBef>
              <a:buSzPct val="25000"/>
              <a:buNone/>
            </a:pPr>
            <a:r>
              <a:rPr lang="en-US" sz="5400" b="0" i="0" u="none" strike="noStrike" cap="none" baseline="0">
                <a:solidFill>
                  <a:schemeClr val="lt1"/>
                </a:solidFill>
                <a:latin typeface="Arial"/>
                <a:ea typeface="Arial"/>
                <a:cs typeface="Arial"/>
                <a:sym typeface="Arial"/>
              </a:rPr>
              <a:t>Worth = 2 pts. RLA/1 pt. SS</a:t>
            </a:r>
          </a:p>
          <a:p>
            <a:pPr marL="0" marR="0" lvl="0" indent="0" algn="ctr" rtl="0">
              <a:spcBef>
                <a:spcPts val="0"/>
              </a:spcBef>
              <a:buNone/>
            </a:pPr>
            <a:endParaRPr sz="7200" b="0" i="0" u="none" strike="noStrike" cap="none" baseline="0">
              <a:solidFill>
                <a:schemeClr val="lt1"/>
              </a:solidFill>
              <a:latin typeface="Arial"/>
              <a:ea typeface="Arial"/>
              <a:cs typeface="Arial"/>
              <a:sym typeface="Arial"/>
            </a:endParaRPr>
          </a:p>
          <a:p>
            <a:pPr marL="0" marR="0" lvl="0" indent="0" algn="ctr" rtl="0">
              <a:spcBef>
                <a:spcPts val="0"/>
              </a:spcBef>
              <a:buNone/>
            </a:pPr>
            <a:endParaRPr sz="6000" b="0" i="0" u="none" strike="noStrike" cap="none" baseline="0">
              <a:solidFill>
                <a:schemeClr val="lt1"/>
              </a:solidFill>
              <a:latin typeface="Rambla"/>
              <a:ea typeface="Rambla"/>
              <a:cs typeface="Rambla"/>
              <a:sym typeface="Rambla"/>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81000" y="274637"/>
            <a:ext cx="8305799" cy="1477961"/>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Things to Avoid</a:t>
            </a:r>
            <a:br>
              <a:rPr lang="en-US" sz="4100" b="1" i="0" u="none" strike="noStrike" cap="none" baseline="0">
                <a:solidFill>
                  <a:schemeClr val="dk2"/>
                </a:solidFill>
                <a:latin typeface="Rambla"/>
                <a:ea typeface="Rambla"/>
                <a:cs typeface="Rambla"/>
                <a:sym typeface="Rambla"/>
              </a:rPr>
            </a:br>
            <a:endParaRPr lang="en-US" sz="4100" b="1" i="0" u="none" strike="noStrike" cap="none" baseline="0">
              <a:solidFill>
                <a:schemeClr val="dk2"/>
              </a:solidFill>
              <a:latin typeface="Rambla"/>
              <a:ea typeface="Rambla"/>
              <a:cs typeface="Rambla"/>
              <a:sym typeface="Rambla"/>
            </a:endParaRPr>
          </a:p>
        </p:txBody>
      </p:sp>
      <p:pic>
        <p:nvPicPr>
          <p:cNvPr id="236" name="Shape 236"/>
          <p:cNvPicPr preferRelativeResize="0"/>
          <p:nvPr/>
        </p:nvPicPr>
        <p:blipFill rotWithShape="1">
          <a:blip r:embed="rId3">
            <a:alphaModFix/>
          </a:blip>
          <a:srcRect/>
          <a:stretch/>
        </p:blipFill>
        <p:spPr>
          <a:xfrm>
            <a:off x="29979" y="1296649"/>
            <a:ext cx="9054059" cy="5621311"/>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p:nvPr/>
        </p:nvSpPr>
        <p:spPr>
          <a:xfrm>
            <a:off x="-22485" y="0"/>
            <a:ext cx="9166485" cy="7052870"/>
          </a:xfrm>
          <a:prstGeom prst="roundRect">
            <a:avLst>
              <a:gd name="adj" fmla="val 16667"/>
            </a:avLst>
          </a:prstGeom>
          <a:solidFill>
            <a:srgbClr val="2A4A75"/>
          </a:solidFill>
          <a:ln w="55000" cap="flat">
            <a:solidFill>
              <a:srgbClr val="21768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600" b="0" i="0" u="none" strike="noStrike" cap="none" baseline="0">
              <a:solidFill>
                <a:srgbClr val="FFFF00"/>
              </a:solidFill>
              <a:latin typeface="Rambla"/>
              <a:ea typeface="Rambla"/>
              <a:cs typeface="Rambla"/>
              <a:sym typeface="Rambla"/>
            </a:endParaRPr>
          </a:p>
        </p:txBody>
      </p:sp>
      <p:pic>
        <p:nvPicPr>
          <p:cNvPr id="243" name="Shape 243"/>
          <p:cNvPicPr preferRelativeResize="0"/>
          <p:nvPr/>
        </p:nvPicPr>
        <p:blipFill rotWithShape="1">
          <a:blip r:embed="rId3">
            <a:alphaModFix/>
          </a:blip>
          <a:srcRect/>
          <a:stretch/>
        </p:blipFill>
        <p:spPr>
          <a:xfrm>
            <a:off x="-22485" y="2117358"/>
            <a:ext cx="3132943" cy="3132943"/>
          </a:xfrm>
          <a:prstGeom prst="rect">
            <a:avLst/>
          </a:prstGeom>
          <a:noFill/>
          <a:ln>
            <a:noFill/>
          </a:ln>
        </p:spPr>
      </p:pic>
      <p:sp>
        <p:nvSpPr>
          <p:cNvPr id="244" name="Shape 244"/>
          <p:cNvSpPr txBox="1"/>
          <p:nvPr/>
        </p:nvSpPr>
        <p:spPr>
          <a:xfrm>
            <a:off x="3252864" y="1341146"/>
            <a:ext cx="5808689" cy="5509200"/>
          </a:xfrm>
          <a:prstGeom prst="rect">
            <a:avLst/>
          </a:prstGeom>
          <a:noFill/>
          <a:ln>
            <a:noFill/>
          </a:ln>
        </p:spPr>
        <p:txBody>
          <a:bodyPr lIns="91425" tIns="45700" rIns="91425" bIns="45700" anchor="t" anchorCtr="0">
            <a:noAutofit/>
          </a:bodyPr>
          <a:lstStyle/>
          <a:p>
            <a:pPr marL="571500" marR="0" lvl="0" indent="-571500" algn="l" rtl="0">
              <a:spcBef>
                <a:spcPts val="0"/>
              </a:spcBef>
              <a:buClr>
                <a:schemeClr val="lt1"/>
              </a:buClr>
              <a:buSzPct val="100000"/>
              <a:buFont typeface="Noto Symbol"/>
              <a:buChar char="➢"/>
            </a:pPr>
            <a:r>
              <a:rPr lang="en-US" sz="3200" b="0" i="0" u="none" strike="noStrike" cap="none" baseline="0">
                <a:solidFill>
                  <a:schemeClr val="lt1"/>
                </a:solidFill>
                <a:latin typeface="Rambla"/>
                <a:ea typeface="Rambla"/>
                <a:cs typeface="Rambla"/>
                <a:sym typeface="Rambla"/>
              </a:rPr>
              <a:t>Wordiness</a:t>
            </a:r>
          </a:p>
          <a:p>
            <a:pPr marL="571500" marR="0" lvl="0" indent="-571500" algn="l" rtl="0">
              <a:spcBef>
                <a:spcPts val="0"/>
              </a:spcBef>
              <a:buClr>
                <a:schemeClr val="lt1"/>
              </a:buClr>
              <a:buSzPct val="100000"/>
              <a:buFont typeface="Noto Symbol"/>
              <a:buChar char="➢"/>
            </a:pPr>
            <a:r>
              <a:rPr lang="en-US" sz="3200" b="0" i="0" u="none" strike="noStrike" cap="none" baseline="0">
                <a:solidFill>
                  <a:schemeClr val="lt1"/>
                </a:solidFill>
                <a:latin typeface="Rambla"/>
                <a:ea typeface="Rambla"/>
                <a:cs typeface="Rambla"/>
                <a:sym typeface="Rambla"/>
              </a:rPr>
              <a:t>Run-ons and comma splices</a:t>
            </a:r>
          </a:p>
          <a:p>
            <a:pPr marL="571500" marR="0" lvl="0" indent="-571500" algn="l" rtl="0">
              <a:spcBef>
                <a:spcPts val="0"/>
              </a:spcBef>
              <a:buClr>
                <a:schemeClr val="lt1"/>
              </a:buClr>
              <a:buSzPct val="100000"/>
              <a:buFont typeface="Noto Symbol"/>
              <a:buChar char="➢"/>
            </a:pPr>
            <a:r>
              <a:rPr lang="en-US" sz="3200" b="0" i="0" u="none" strike="noStrike" cap="none" baseline="0">
                <a:solidFill>
                  <a:schemeClr val="lt1"/>
                </a:solidFill>
                <a:latin typeface="Rambla"/>
                <a:ea typeface="Rambla"/>
                <a:cs typeface="Rambla"/>
                <a:sym typeface="Rambla"/>
              </a:rPr>
              <a:t>Faulty Parallelism</a:t>
            </a:r>
          </a:p>
          <a:p>
            <a:pPr marL="571500" marR="0" lvl="0" indent="-571500" algn="l" rtl="0">
              <a:spcBef>
                <a:spcPts val="0"/>
              </a:spcBef>
              <a:buClr>
                <a:schemeClr val="lt1"/>
              </a:buClr>
              <a:buSzPct val="100000"/>
              <a:buFont typeface="Noto Symbol"/>
              <a:buChar char="➢"/>
            </a:pPr>
            <a:r>
              <a:rPr lang="en-US" sz="3200" b="0" i="0" u="none" strike="noStrike" cap="none" baseline="0">
                <a:solidFill>
                  <a:schemeClr val="lt1"/>
                </a:solidFill>
                <a:latin typeface="Rambla"/>
                <a:ea typeface="Rambla"/>
                <a:cs typeface="Rambla"/>
                <a:sym typeface="Rambla"/>
              </a:rPr>
              <a:t>Misplaced modifiers</a:t>
            </a:r>
          </a:p>
          <a:p>
            <a:pPr marL="571500" marR="0" lvl="0" indent="-571500" algn="l" rtl="0">
              <a:spcBef>
                <a:spcPts val="0"/>
              </a:spcBef>
              <a:buClr>
                <a:schemeClr val="lt1"/>
              </a:buClr>
              <a:buSzPct val="100000"/>
              <a:buFont typeface="Noto Symbol"/>
              <a:buChar char="➢"/>
            </a:pPr>
            <a:r>
              <a:rPr lang="en-US" sz="3200" b="0" i="0" u="none" strike="noStrike" cap="none" baseline="0">
                <a:solidFill>
                  <a:schemeClr val="lt1"/>
                </a:solidFill>
                <a:latin typeface="Rambla"/>
                <a:ea typeface="Rambla"/>
                <a:cs typeface="Rambla"/>
                <a:sym typeface="Rambla"/>
              </a:rPr>
              <a:t>Using the wrong verb form</a:t>
            </a:r>
          </a:p>
          <a:p>
            <a:pPr marL="571500" marR="0" lvl="0" indent="-571500" algn="l" rtl="0">
              <a:spcBef>
                <a:spcPts val="0"/>
              </a:spcBef>
              <a:buClr>
                <a:schemeClr val="lt1"/>
              </a:buClr>
              <a:buSzPct val="100000"/>
              <a:buFont typeface="Noto Symbol"/>
              <a:buChar char="➢"/>
            </a:pPr>
            <a:r>
              <a:rPr lang="en-US" sz="3200" b="0" i="0" u="none" strike="noStrike" cap="none" baseline="0">
                <a:solidFill>
                  <a:schemeClr val="lt1"/>
                </a:solidFill>
                <a:latin typeface="Rambla"/>
                <a:ea typeface="Rambla"/>
                <a:cs typeface="Rambla"/>
                <a:sym typeface="Rambla"/>
              </a:rPr>
              <a:t>Incorrect or unclear pronouns</a:t>
            </a:r>
          </a:p>
          <a:p>
            <a:pPr marL="571500" marR="0" lvl="0" indent="-571500" algn="l" rtl="0">
              <a:spcBef>
                <a:spcPts val="0"/>
              </a:spcBef>
              <a:buClr>
                <a:schemeClr val="lt1"/>
              </a:buClr>
              <a:buSzPct val="100000"/>
              <a:buFont typeface="Noto Symbol"/>
              <a:buChar char="➢"/>
            </a:pPr>
            <a:r>
              <a:rPr lang="en-US" sz="3200" b="0" i="0" u="none" strike="noStrike" cap="none" baseline="0">
                <a:solidFill>
                  <a:schemeClr val="lt1"/>
                </a:solidFill>
                <a:latin typeface="Rambla"/>
                <a:ea typeface="Rambla"/>
                <a:cs typeface="Rambla"/>
                <a:sym typeface="Rambla"/>
              </a:rPr>
              <a:t>Apostrophe &amp; Capital errors</a:t>
            </a:r>
          </a:p>
        </p:txBody>
      </p:sp>
      <p:sp>
        <p:nvSpPr>
          <p:cNvPr id="245" name="Shape 245"/>
          <p:cNvSpPr txBox="1"/>
          <p:nvPr/>
        </p:nvSpPr>
        <p:spPr>
          <a:xfrm>
            <a:off x="719527" y="284812"/>
            <a:ext cx="8342024"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FFCC00"/>
                </a:solidFill>
                <a:latin typeface="Rambla"/>
                <a:ea typeface="Rambla"/>
                <a:cs typeface="Rambla"/>
                <a:sym typeface="Rambla"/>
              </a:rPr>
              <a:t>Also Avoid:</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9DE5F6"/>
            </a:gs>
            <a:gs pos="50000">
              <a:srgbClr val="C3EFFA"/>
            </a:gs>
            <a:gs pos="100000">
              <a:srgbClr val="E3F6FC"/>
            </a:gs>
          </a:gsLst>
          <a:lin ang="5400000" scaled="0"/>
        </a:gradFill>
        <a:effectLst/>
      </p:bgPr>
    </p:bg>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457200" y="1481328"/>
            <a:ext cx="4836508" cy="4525963"/>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ymbol"/>
              <a:buChar char=""/>
            </a:pPr>
            <a:r>
              <a:rPr lang="en-US" sz="3600" b="1" i="0" u="none" strike="noStrike" cap="none" baseline="0">
                <a:solidFill>
                  <a:srgbClr val="2A4A75"/>
                </a:solidFill>
                <a:latin typeface="Rambla"/>
                <a:ea typeface="Rambla"/>
                <a:cs typeface="Rambla"/>
                <a:sym typeface="Rambla"/>
              </a:rPr>
              <a:t>Outline strategies &amp; tools</a:t>
            </a:r>
          </a:p>
          <a:p>
            <a:pPr marL="365760" marR="0" lvl="0" indent="-264160" algn="l" rtl="0">
              <a:spcBef>
                <a:spcPts val="400"/>
              </a:spcBef>
              <a:spcAft>
                <a:spcPts val="0"/>
              </a:spcAft>
              <a:buClr>
                <a:schemeClr val="accent1"/>
              </a:buClr>
              <a:buSzPct val="68000"/>
              <a:buFont typeface="Noto Symbol"/>
              <a:buChar char=""/>
            </a:pPr>
            <a:r>
              <a:rPr lang="en-US" sz="3600" b="1" i="0" u="none" strike="noStrike" cap="none" baseline="0">
                <a:solidFill>
                  <a:srgbClr val="2A4A75"/>
                </a:solidFill>
                <a:latin typeface="Rambla"/>
                <a:ea typeface="Rambla"/>
                <a:cs typeface="Rambla"/>
                <a:sym typeface="Rambla"/>
              </a:rPr>
              <a:t>Provide resources</a:t>
            </a:r>
          </a:p>
          <a:p>
            <a:pPr marL="365760" marR="0" lvl="0" indent="-264160" algn="l" rtl="0">
              <a:spcBef>
                <a:spcPts val="400"/>
              </a:spcBef>
              <a:spcAft>
                <a:spcPts val="0"/>
              </a:spcAft>
              <a:buClr>
                <a:schemeClr val="accent1"/>
              </a:buClr>
              <a:buSzPct val="68000"/>
              <a:buFont typeface="Noto Symbol"/>
              <a:buChar char=""/>
            </a:pPr>
            <a:r>
              <a:rPr lang="en-US" sz="3600" b="1" i="0" u="none" strike="noStrike" cap="none" baseline="0">
                <a:solidFill>
                  <a:srgbClr val="2A4A75"/>
                </a:solidFill>
                <a:latin typeface="Rambla"/>
                <a:ea typeface="Rambla"/>
                <a:cs typeface="Rambla"/>
                <a:sym typeface="Rambla"/>
              </a:rPr>
              <a:t>Polish writing techniques</a:t>
            </a:r>
          </a:p>
          <a:p>
            <a:pPr marL="365760" marR="0" lvl="0" indent="-264160" algn="l" rtl="0">
              <a:spcBef>
                <a:spcPts val="400"/>
              </a:spcBef>
              <a:spcAft>
                <a:spcPts val="0"/>
              </a:spcAft>
              <a:buClr>
                <a:schemeClr val="accent1"/>
              </a:buClr>
              <a:buSzPct val="68000"/>
              <a:buFont typeface="Noto Symbol"/>
              <a:buChar char=""/>
            </a:pPr>
            <a:r>
              <a:rPr lang="en-US" sz="3600" b="1" i="0" u="none" strike="noStrike" cap="none" baseline="0">
                <a:solidFill>
                  <a:srgbClr val="2A4A75"/>
                </a:solidFill>
                <a:latin typeface="Rambla"/>
                <a:ea typeface="Rambla"/>
                <a:cs typeface="Rambla"/>
                <a:sym typeface="Rambla"/>
              </a:rPr>
              <a:t>Build confidence!</a:t>
            </a:r>
          </a:p>
          <a:p>
            <a:pPr marL="365760" marR="0" lvl="0" indent="-108711" algn="l" rtl="0">
              <a:spcBef>
                <a:spcPts val="400"/>
              </a:spcBef>
              <a:spcAft>
                <a:spcPts val="0"/>
              </a:spcAft>
              <a:buClr>
                <a:schemeClr val="accent1"/>
              </a:buClr>
              <a:buFont typeface="Noto Symbol"/>
              <a:buNone/>
            </a:pPr>
            <a:endParaRPr sz="3600" b="1" i="0" u="none" strike="noStrike" cap="none" baseline="0">
              <a:solidFill>
                <a:srgbClr val="2A4A75"/>
              </a:solidFill>
              <a:latin typeface="Rambla"/>
              <a:ea typeface="Rambla"/>
              <a:cs typeface="Rambla"/>
              <a:sym typeface="Rambla"/>
            </a:endParaRPr>
          </a:p>
        </p:txBody>
      </p:sp>
      <p:sp>
        <p:nvSpPr>
          <p:cNvPr id="111" name="Shape 1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Workshop Objectives</a:t>
            </a:r>
          </a:p>
        </p:txBody>
      </p:sp>
      <p:pic>
        <p:nvPicPr>
          <p:cNvPr id="112" name="Shape 112"/>
          <p:cNvPicPr preferRelativeResize="0"/>
          <p:nvPr/>
        </p:nvPicPr>
        <p:blipFill rotWithShape="1">
          <a:blip r:embed="rId3">
            <a:alphaModFix/>
          </a:blip>
          <a:srcRect/>
          <a:stretch/>
        </p:blipFill>
        <p:spPr>
          <a:xfrm>
            <a:off x="5293708" y="1229191"/>
            <a:ext cx="3850291" cy="5134131"/>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fade">
                                      <p:cBhvr>
                                        <p:cTn id="7" dur="1000"/>
                                        <p:tgtEl>
                                          <p:spTgt spid="1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xEl>
                                              <p:pRg st="1" end="1"/>
                                            </p:txEl>
                                          </p:spTgt>
                                        </p:tgtEl>
                                        <p:attrNameLst>
                                          <p:attrName>style.visibility</p:attrName>
                                        </p:attrNameLst>
                                      </p:cBhvr>
                                      <p:to>
                                        <p:strVal val="visible"/>
                                      </p:to>
                                    </p:set>
                                    <p:animEffect transition="in" filter="fade">
                                      <p:cBhvr>
                                        <p:cTn id="12" dur="1000"/>
                                        <p:tgtEl>
                                          <p:spTgt spid="1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xEl>
                                              <p:pRg st="2" end="2"/>
                                            </p:txEl>
                                          </p:spTgt>
                                        </p:tgtEl>
                                        <p:attrNameLst>
                                          <p:attrName>style.visibility</p:attrName>
                                        </p:attrNameLst>
                                      </p:cBhvr>
                                      <p:to>
                                        <p:strVal val="visible"/>
                                      </p:to>
                                    </p:set>
                                    <p:animEffect transition="in" filter="fade">
                                      <p:cBhvr>
                                        <p:cTn id="17" dur="1000"/>
                                        <p:tgtEl>
                                          <p:spTgt spid="1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
                                            <p:txEl>
                                              <p:pRg st="3" end="3"/>
                                            </p:txEl>
                                          </p:spTgt>
                                        </p:tgtEl>
                                        <p:attrNameLst>
                                          <p:attrName>style.visibility</p:attrName>
                                        </p:attrNameLst>
                                      </p:cBhvr>
                                      <p:to>
                                        <p:strVal val="visible"/>
                                      </p:to>
                                    </p:set>
                                    <p:animEffect transition="in" filter="fade">
                                      <p:cBhvr>
                                        <p:cTn id="22" dur="1000"/>
                                        <p:tgtEl>
                                          <p:spTgt spid="1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0">
                                            <p:txEl>
                                              <p:pRg st="4" end="4"/>
                                            </p:txEl>
                                          </p:spTgt>
                                        </p:tgtEl>
                                        <p:attrNameLst>
                                          <p:attrName>style.visibility</p:attrName>
                                        </p:attrNameLst>
                                      </p:cBhvr>
                                      <p:to>
                                        <p:strVal val="visible"/>
                                      </p:to>
                                    </p:set>
                                    <p:animEffect transition="in" filter="fade">
                                      <p:cBhvr>
                                        <p:cTn id="27" dur="1000"/>
                                        <p:tgtEl>
                                          <p:spTgt spid="1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Non-Scorable Items</a:t>
            </a:r>
          </a:p>
        </p:txBody>
      </p:sp>
      <p:sp>
        <p:nvSpPr>
          <p:cNvPr id="252" name="Shape 252"/>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ymbol"/>
              <a:buChar char=""/>
            </a:pPr>
            <a:r>
              <a:rPr lang="en-US" sz="2700" b="0" i="0" u="none" strike="noStrike" cap="none" baseline="0">
                <a:solidFill>
                  <a:srgbClr val="C00000"/>
                </a:solidFill>
                <a:latin typeface="Rambla"/>
                <a:ea typeface="Rambla"/>
                <a:cs typeface="Rambla"/>
                <a:sym typeface="Rambla"/>
              </a:rPr>
              <a:t>(0) points awarded:</a:t>
            </a:r>
          </a:p>
          <a:p>
            <a:pPr marL="621792" marR="0" lvl="1" indent="-240791" algn="l" rtl="0">
              <a:spcBef>
                <a:spcPts val="324"/>
              </a:spcBef>
              <a:buClr>
                <a:schemeClr val="accent1"/>
              </a:buClr>
              <a:buSzPct val="100000"/>
              <a:buFont typeface="Verdana"/>
              <a:buChar char="◦"/>
            </a:pPr>
            <a:r>
              <a:rPr lang="en-US" sz="2800" b="0" i="0" u="none" strike="noStrike" cap="none" baseline="0">
                <a:solidFill>
                  <a:schemeClr val="dk1"/>
                </a:solidFill>
                <a:latin typeface="Rambla"/>
                <a:ea typeface="Rambla"/>
                <a:cs typeface="Rambla"/>
                <a:sym typeface="Rambla"/>
              </a:rPr>
              <a:t>Response exclusively contains text copied from source text(s) or prompt</a:t>
            </a:r>
          </a:p>
          <a:p>
            <a:pPr marL="621792" marR="0" lvl="1" indent="-240791" algn="l" rtl="0">
              <a:spcBef>
                <a:spcPts val="324"/>
              </a:spcBef>
              <a:buClr>
                <a:schemeClr val="accent1"/>
              </a:buClr>
              <a:buSzPct val="100000"/>
              <a:buFont typeface="Verdana"/>
              <a:buChar char="◦"/>
            </a:pPr>
            <a:r>
              <a:rPr lang="en-US" sz="2800" b="0" i="0" u="none" strike="noStrike" cap="none" baseline="0">
                <a:solidFill>
                  <a:schemeClr val="dk1"/>
                </a:solidFill>
                <a:latin typeface="Rambla"/>
                <a:ea typeface="Rambla"/>
                <a:cs typeface="Rambla"/>
                <a:sym typeface="Rambla"/>
              </a:rPr>
              <a:t>Response shows no evidence that the test-taker has read the prompt or is off-topic</a:t>
            </a:r>
          </a:p>
          <a:p>
            <a:pPr marL="621792" marR="0" lvl="1" indent="-240791" algn="l" rtl="0">
              <a:spcBef>
                <a:spcPts val="324"/>
              </a:spcBef>
              <a:buClr>
                <a:schemeClr val="accent1"/>
              </a:buClr>
              <a:buSzPct val="100000"/>
              <a:buFont typeface="Verdana"/>
              <a:buChar char="◦"/>
            </a:pPr>
            <a:r>
              <a:rPr lang="en-US" sz="2800" b="0" i="0" u="none" strike="noStrike" cap="none" baseline="0">
                <a:solidFill>
                  <a:schemeClr val="dk1"/>
                </a:solidFill>
                <a:latin typeface="Rambla"/>
                <a:ea typeface="Rambla"/>
                <a:cs typeface="Rambla"/>
                <a:sym typeface="Rambla"/>
              </a:rPr>
              <a:t>Response is incomprehensible</a:t>
            </a:r>
          </a:p>
          <a:p>
            <a:pPr marL="621792" marR="0" lvl="1" indent="-240791" algn="l" rtl="0">
              <a:spcBef>
                <a:spcPts val="324"/>
              </a:spcBef>
              <a:buClr>
                <a:schemeClr val="accent1"/>
              </a:buClr>
              <a:buSzPct val="100000"/>
              <a:buFont typeface="Verdana"/>
              <a:buChar char="◦"/>
            </a:pPr>
            <a:r>
              <a:rPr lang="en-US" sz="2800" b="0" i="0" u="none" strike="noStrike" cap="none" baseline="0">
                <a:solidFill>
                  <a:schemeClr val="dk1"/>
                </a:solidFill>
                <a:latin typeface="Rambla"/>
                <a:ea typeface="Rambla"/>
                <a:cs typeface="Rambla"/>
                <a:sym typeface="Rambla"/>
              </a:rPr>
              <a:t>Response is not in English</a:t>
            </a:r>
          </a:p>
          <a:p>
            <a:pPr marL="621792" marR="0" lvl="1" indent="-240791" algn="l" rtl="0">
              <a:spcBef>
                <a:spcPts val="324"/>
              </a:spcBef>
              <a:buClr>
                <a:schemeClr val="accent1"/>
              </a:buClr>
              <a:buSzPct val="100000"/>
              <a:buFont typeface="Verdana"/>
              <a:buChar char="◦"/>
            </a:pPr>
            <a:r>
              <a:rPr lang="en-US" sz="2800" b="0" i="0" u="none" strike="noStrike" cap="none" baseline="0">
                <a:solidFill>
                  <a:schemeClr val="dk1"/>
                </a:solidFill>
                <a:latin typeface="Rambla"/>
                <a:ea typeface="Rambla"/>
                <a:cs typeface="Rambla"/>
                <a:sym typeface="Rambla"/>
              </a:rPr>
              <a:t>Response has not been attempted (blank)</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animEffect transition="in" filter="fade">
                                      <p:cBhvr>
                                        <p:cTn id="7" dur="1"/>
                                        <p:tgtEl>
                                          <p:spTgt spid="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xEl>
                                              <p:pRg st="1" end="1"/>
                                            </p:txEl>
                                          </p:spTgt>
                                        </p:tgtEl>
                                        <p:attrNameLst>
                                          <p:attrName>style.visibility</p:attrName>
                                        </p:attrNameLst>
                                      </p:cBhvr>
                                      <p:to>
                                        <p:strVal val="visible"/>
                                      </p:to>
                                    </p:set>
                                    <p:animEffect transition="in" filter="fade">
                                      <p:cBhvr>
                                        <p:cTn id="12" dur="1"/>
                                        <p:tgtEl>
                                          <p:spTgt spid="2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2">
                                            <p:txEl>
                                              <p:pRg st="2" end="2"/>
                                            </p:txEl>
                                          </p:spTgt>
                                        </p:tgtEl>
                                        <p:attrNameLst>
                                          <p:attrName>style.visibility</p:attrName>
                                        </p:attrNameLst>
                                      </p:cBhvr>
                                      <p:to>
                                        <p:strVal val="visible"/>
                                      </p:to>
                                    </p:set>
                                    <p:animEffect transition="in" filter="fade">
                                      <p:cBhvr>
                                        <p:cTn id="17" dur="1"/>
                                        <p:tgtEl>
                                          <p:spTgt spid="2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2">
                                            <p:txEl>
                                              <p:pRg st="3" end="3"/>
                                            </p:txEl>
                                          </p:spTgt>
                                        </p:tgtEl>
                                        <p:attrNameLst>
                                          <p:attrName>style.visibility</p:attrName>
                                        </p:attrNameLst>
                                      </p:cBhvr>
                                      <p:to>
                                        <p:strVal val="visible"/>
                                      </p:to>
                                    </p:set>
                                    <p:animEffect transition="in" filter="fade">
                                      <p:cBhvr>
                                        <p:cTn id="22" dur="1"/>
                                        <p:tgtEl>
                                          <p:spTgt spid="2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2">
                                            <p:txEl>
                                              <p:pRg st="4" end="4"/>
                                            </p:txEl>
                                          </p:spTgt>
                                        </p:tgtEl>
                                        <p:attrNameLst>
                                          <p:attrName>style.visibility</p:attrName>
                                        </p:attrNameLst>
                                      </p:cBhvr>
                                      <p:to>
                                        <p:strVal val="visible"/>
                                      </p:to>
                                    </p:set>
                                    <p:animEffect transition="in" filter="fade">
                                      <p:cBhvr>
                                        <p:cTn id="27" dur="1"/>
                                        <p:tgtEl>
                                          <p:spTgt spid="2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2">
                                            <p:txEl>
                                              <p:pRg st="5" end="5"/>
                                            </p:txEl>
                                          </p:spTgt>
                                        </p:tgtEl>
                                        <p:attrNameLst>
                                          <p:attrName>style.visibility</p:attrName>
                                        </p:attrNameLst>
                                      </p:cBhvr>
                                      <p:to>
                                        <p:strVal val="visible"/>
                                      </p:to>
                                    </p:set>
                                    <p:animEffect transition="in" filter="fade">
                                      <p:cBhvr>
                                        <p:cTn id="32" dur="1"/>
                                        <p:tgtEl>
                                          <p:spTgt spid="2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57"/>
        <p:cNvGrpSpPr/>
        <p:nvPr/>
      </p:nvGrpSpPr>
      <p:grpSpPr>
        <a:xfrm>
          <a:off x="0" y="0"/>
          <a:ext cx="0" cy="0"/>
          <a:chOff x="0" y="0"/>
          <a:chExt cx="0" cy="0"/>
        </a:xfrm>
      </p:grpSpPr>
      <p:pic>
        <p:nvPicPr>
          <p:cNvPr id="258" name="Shape 258"/>
          <p:cNvPicPr preferRelativeResize="0"/>
          <p:nvPr/>
        </p:nvPicPr>
        <p:blipFill rotWithShape="1">
          <a:blip r:embed="rId4">
            <a:alphaModFix/>
          </a:blip>
          <a:srcRect/>
          <a:stretch/>
        </p:blipFill>
        <p:spPr>
          <a:xfrm>
            <a:off x="0" y="3429001"/>
            <a:ext cx="4317167" cy="3429000"/>
          </a:xfrm>
          <a:prstGeom prst="rect">
            <a:avLst/>
          </a:prstGeom>
          <a:noFill/>
          <a:ln>
            <a:noFill/>
          </a:ln>
        </p:spPr>
      </p:pic>
      <p:sp>
        <p:nvSpPr>
          <p:cNvPr id="259" name="Shape 259"/>
          <p:cNvSpPr txBox="1"/>
          <p:nvPr/>
        </p:nvSpPr>
        <p:spPr>
          <a:xfrm>
            <a:off x="4691921" y="299803"/>
            <a:ext cx="4197245" cy="5909309"/>
          </a:xfrm>
          <a:prstGeom prst="rect">
            <a:avLst/>
          </a:prstGeom>
          <a:noFill/>
          <a:ln w="38100" cap="flat">
            <a:solidFill>
              <a:srgbClr val="00B0F0"/>
            </a:solidFill>
            <a:prstDash val="solid"/>
            <a:round/>
            <a:headEnd type="none" w="med" len="med"/>
            <a:tailEnd type="none" w="med" len="med"/>
          </a:ln>
        </p:spPr>
        <p:txBody>
          <a:bodyPr lIns="91425" tIns="45700" rIns="91425" bIns="45700" anchor="t" anchorCtr="0">
            <a:noAutofit/>
          </a:bodyPr>
          <a:lstStyle/>
          <a:p>
            <a:pPr marL="285750" marR="0" lvl="0" indent="-107950" algn="l" rtl="0">
              <a:spcBef>
                <a:spcPts val="0"/>
              </a:spcBef>
              <a:buClr>
                <a:schemeClr val="dk1"/>
              </a:buClr>
              <a:buFont typeface="Noto Symbol"/>
              <a:buNone/>
            </a:pPr>
            <a:endParaRPr sz="2800" b="0" i="0" u="none" strike="noStrike" cap="none" baseline="0">
              <a:solidFill>
                <a:schemeClr val="dk1"/>
              </a:solidFill>
              <a:latin typeface="Rambla"/>
              <a:ea typeface="Rambla"/>
              <a:cs typeface="Rambla"/>
              <a:sym typeface="Rambla"/>
            </a:endParaRPr>
          </a:p>
          <a:p>
            <a:pPr marL="285750" marR="0" lvl="0" indent="-285750" algn="l" rtl="0">
              <a:spcBef>
                <a:spcPts val="0"/>
              </a:spcBef>
              <a:buClr>
                <a:schemeClr val="dk1"/>
              </a:buClr>
              <a:buSzPct val="100000"/>
              <a:buFont typeface="Noto Symbol"/>
              <a:buChar char="❖"/>
            </a:pPr>
            <a:r>
              <a:rPr lang="en-US" sz="2800" b="0" i="0" u="none" strike="noStrike" cap="none" baseline="0">
                <a:solidFill>
                  <a:schemeClr val="dk1"/>
                </a:solidFill>
                <a:latin typeface="Rambla"/>
                <a:ea typeface="Rambla"/>
                <a:cs typeface="Rambla"/>
                <a:sym typeface="Rambla"/>
              </a:rPr>
              <a:t>Thesis statement missing</a:t>
            </a:r>
          </a:p>
          <a:p>
            <a:pPr marL="285750" marR="0" lvl="0" indent="-285750" algn="l" rtl="0">
              <a:spcBef>
                <a:spcPts val="0"/>
              </a:spcBef>
              <a:buClr>
                <a:schemeClr val="dk1"/>
              </a:buClr>
              <a:buSzPct val="100000"/>
              <a:buFont typeface="Noto Symbol"/>
              <a:buChar char="❖"/>
            </a:pPr>
            <a:r>
              <a:rPr lang="en-US" sz="2800" b="0" i="0" u="none" strike="noStrike" cap="none" baseline="0">
                <a:solidFill>
                  <a:schemeClr val="dk1"/>
                </a:solidFill>
                <a:latin typeface="Rambla"/>
                <a:ea typeface="Rambla"/>
                <a:cs typeface="Rambla"/>
                <a:sym typeface="Rambla"/>
              </a:rPr>
              <a:t>Claim not clearly stated or validated</a:t>
            </a:r>
          </a:p>
          <a:p>
            <a:pPr marL="285750" marR="0" lvl="0" indent="-285750" algn="l" rtl="0">
              <a:spcBef>
                <a:spcPts val="0"/>
              </a:spcBef>
              <a:buClr>
                <a:schemeClr val="dk1"/>
              </a:buClr>
              <a:buSzPct val="100000"/>
              <a:buFont typeface="Noto Symbol"/>
              <a:buChar char="❖"/>
            </a:pPr>
            <a:r>
              <a:rPr lang="en-US" sz="2800" b="0" i="0" u="none" strike="noStrike" cap="none" baseline="0">
                <a:solidFill>
                  <a:schemeClr val="dk1"/>
                </a:solidFill>
                <a:latin typeface="Rambla"/>
                <a:ea typeface="Rambla"/>
                <a:cs typeface="Rambla"/>
                <a:sym typeface="Rambla"/>
              </a:rPr>
              <a:t>Flip between claims</a:t>
            </a:r>
          </a:p>
          <a:p>
            <a:pPr marL="285750" marR="0" lvl="0" indent="-285750" algn="l" rtl="0">
              <a:spcBef>
                <a:spcPts val="0"/>
              </a:spcBef>
              <a:buClr>
                <a:schemeClr val="dk1"/>
              </a:buClr>
              <a:buSzPct val="100000"/>
              <a:buFont typeface="Noto Symbol"/>
              <a:buChar char="❖"/>
            </a:pPr>
            <a:r>
              <a:rPr lang="en-US" sz="2800" b="0" i="0" u="none" strike="noStrike" cap="none" baseline="0">
                <a:solidFill>
                  <a:schemeClr val="dk1"/>
                </a:solidFill>
                <a:latin typeface="Rambla"/>
                <a:ea typeface="Rambla"/>
                <a:cs typeface="Rambla"/>
                <a:sym typeface="Rambla"/>
              </a:rPr>
              <a:t>Evidence not specified</a:t>
            </a:r>
          </a:p>
          <a:p>
            <a:pPr marL="285750" marR="0" lvl="0" indent="-285750" algn="l" rtl="0">
              <a:spcBef>
                <a:spcPts val="0"/>
              </a:spcBef>
              <a:buClr>
                <a:schemeClr val="dk1"/>
              </a:buClr>
              <a:buSzPct val="100000"/>
              <a:buFont typeface="Noto Symbol"/>
              <a:buChar char="❖"/>
            </a:pPr>
            <a:r>
              <a:rPr lang="en-US" sz="2800" b="0" i="0" u="none" strike="noStrike" cap="none" baseline="0">
                <a:solidFill>
                  <a:schemeClr val="dk1"/>
                </a:solidFill>
                <a:latin typeface="Rambla"/>
                <a:ea typeface="Rambla"/>
                <a:cs typeface="Rambla"/>
                <a:sym typeface="Rambla"/>
              </a:rPr>
              <a:t>No analysis of the supported claim</a:t>
            </a:r>
          </a:p>
          <a:p>
            <a:pPr marL="285750" marR="0" lvl="0" indent="-285750" algn="l" rtl="0">
              <a:spcBef>
                <a:spcPts val="0"/>
              </a:spcBef>
              <a:buClr>
                <a:schemeClr val="dk1"/>
              </a:buClr>
              <a:buSzPct val="100000"/>
              <a:buFont typeface="Noto Symbol"/>
              <a:buChar char="❖"/>
            </a:pPr>
            <a:r>
              <a:rPr lang="en-US" sz="2800" b="0" i="0" u="none" strike="noStrike" cap="none" baseline="0">
                <a:solidFill>
                  <a:schemeClr val="dk1"/>
                </a:solidFill>
                <a:latin typeface="Rambla"/>
                <a:ea typeface="Rambla"/>
                <a:cs typeface="Rambla"/>
                <a:sym typeface="Rambla"/>
              </a:rPr>
              <a:t>Insert personal opinion</a:t>
            </a:r>
          </a:p>
          <a:p>
            <a:pPr marL="285750" marR="0" lvl="0" indent="-285750" algn="l" rtl="0">
              <a:spcBef>
                <a:spcPts val="0"/>
              </a:spcBef>
              <a:buClr>
                <a:schemeClr val="dk1"/>
              </a:buClr>
              <a:buSzPct val="100000"/>
              <a:buFont typeface="Rambla"/>
              <a:buChar char="❖"/>
            </a:pPr>
            <a:r>
              <a:rPr lang="en-US" sz="2800">
                <a:solidFill>
                  <a:schemeClr val="dk1"/>
                </a:solidFill>
                <a:latin typeface="Rambla"/>
                <a:ea typeface="Rambla"/>
                <a:cs typeface="Rambla"/>
                <a:sym typeface="Rambla"/>
              </a:rPr>
              <a:t>Must be 250-300 wpm</a:t>
            </a:r>
          </a:p>
          <a:p>
            <a:pPr marL="285750" marR="0" lvl="0" indent="-133350" algn="l" rtl="0">
              <a:spcBef>
                <a:spcPts val="0"/>
              </a:spcBef>
              <a:buClr>
                <a:schemeClr val="dk1"/>
              </a:buClr>
              <a:buFont typeface="Noto Symbol"/>
              <a:buNone/>
            </a:pPr>
            <a:endParaRPr sz="2400" b="0" i="0" u="none" strike="noStrike" cap="none" baseline="0">
              <a:solidFill>
                <a:schemeClr val="dk1"/>
              </a:solidFill>
              <a:latin typeface="Rambla"/>
              <a:ea typeface="Rambla"/>
              <a:cs typeface="Rambla"/>
              <a:sym typeface="Rambla"/>
            </a:endParaRPr>
          </a:p>
          <a:p>
            <a:pPr marL="0" marR="0" lvl="0" indent="0" algn="l" rtl="0">
              <a:spcBef>
                <a:spcPts val="0"/>
              </a:spcBef>
              <a:buNone/>
            </a:pPr>
            <a:endParaRPr sz="1800" b="0" i="0" u="none" strike="noStrike" cap="none" baseline="0">
              <a:solidFill>
                <a:schemeClr val="dk1"/>
              </a:solidFill>
              <a:latin typeface="Rambla"/>
              <a:ea typeface="Rambla"/>
              <a:cs typeface="Rambla"/>
              <a:sym typeface="Rambla"/>
            </a:endParaRPr>
          </a:p>
        </p:txBody>
      </p:sp>
      <p:sp>
        <p:nvSpPr>
          <p:cNvPr id="260" name="Shape 260"/>
          <p:cNvSpPr txBox="1"/>
          <p:nvPr/>
        </p:nvSpPr>
        <p:spPr>
          <a:xfrm>
            <a:off x="224852" y="299803"/>
            <a:ext cx="4092314" cy="2585322"/>
          </a:xfrm>
          <a:prstGeom prst="rect">
            <a:avLst/>
          </a:prstGeom>
          <a:noFill/>
          <a:ln w="76200" cap="flat">
            <a:solidFill>
              <a:schemeClr val="accent1"/>
            </a:solidFill>
            <a:prstDash val="dash"/>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5400" b="0" i="0" u="none" strike="noStrike" cap="none" baseline="0">
                <a:solidFill>
                  <a:schemeClr val="dk1"/>
                </a:solidFill>
                <a:latin typeface="Rambla"/>
                <a:ea typeface="Rambla"/>
                <a:cs typeface="Rambla"/>
                <a:sym typeface="Rambla"/>
              </a:rPr>
              <a:t>Common Test-taker Mistakes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850392" marR="0" lvl="1" indent="-323342" algn="l" rtl="0">
              <a:spcBef>
                <a:spcPts val="0"/>
              </a:spcBef>
              <a:buClr>
                <a:schemeClr val="accent1"/>
              </a:buClr>
              <a:buFont typeface="Rambla"/>
              <a:buNone/>
            </a:pPr>
            <a:endParaRPr sz="2300" b="0" i="0" u="none" strike="noStrike" cap="none" baseline="0">
              <a:solidFill>
                <a:schemeClr val="dk1"/>
              </a:solidFill>
              <a:latin typeface="Rambla"/>
              <a:ea typeface="Rambla"/>
              <a:cs typeface="Rambla"/>
              <a:sym typeface="Rambla"/>
            </a:endParaRPr>
          </a:p>
          <a:p>
            <a:pPr marL="621792" marR="0" lvl="1" indent="-94741" algn="l" rtl="0">
              <a:spcBef>
                <a:spcPts val="324"/>
              </a:spcBef>
              <a:buClr>
                <a:schemeClr val="accent1"/>
              </a:buClr>
              <a:buFont typeface="Verdana"/>
              <a:buNone/>
            </a:pPr>
            <a:endParaRPr sz="2300" b="0" i="0" u="none" strike="noStrike" cap="none" baseline="0">
              <a:solidFill>
                <a:schemeClr val="dk1"/>
              </a:solidFill>
              <a:latin typeface="Rambla"/>
              <a:ea typeface="Rambla"/>
              <a:cs typeface="Rambla"/>
              <a:sym typeface="Rambla"/>
            </a:endParaRPr>
          </a:p>
        </p:txBody>
      </p:sp>
      <p:pic>
        <p:nvPicPr>
          <p:cNvPr id="267" name="Shape 267"/>
          <p:cNvPicPr preferRelativeResize="0"/>
          <p:nvPr/>
        </p:nvPicPr>
        <p:blipFill rotWithShape="1">
          <a:blip r:embed="rId3">
            <a:alphaModFix/>
          </a:blip>
          <a:srcRect/>
          <a:stretch/>
        </p:blipFill>
        <p:spPr>
          <a:xfrm>
            <a:off x="0" y="1231708"/>
            <a:ext cx="9144000" cy="5626291"/>
          </a:xfrm>
          <a:prstGeom prst="rect">
            <a:avLst/>
          </a:prstGeom>
          <a:noFill/>
          <a:ln>
            <a:noFill/>
          </a:ln>
        </p:spPr>
      </p:pic>
      <p:sp>
        <p:nvSpPr>
          <p:cNvPr id="268" name="Shape 268"/>
          <p:cNvSpPr txBox="1"/>
          <p:nvPr/>
        </p:nvSpPr>
        <p:spPr>
          <a:xfrm>
            <a:off x="629587" y="239842"/>
            <a:ext cx="7480092"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7200" b="0" i="0" u="none" strike="noStrike" cap="none" baseline="0">
                <a:solidFill>
                  <a:schemeClr val="dk1"/>
                </a:solidFill>
                <a:latin typeface="Arial"/>
                <a:ea typeface="Arial"/>
                <a:cs typeface="Arial"/>
                <a:sym typeface="Arial"/>
              </a:rPr>
              <a:t>Getting to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C00000"/>
              </a:buClr>
              <a:buSzPct val="25000"/>
              <a:buFont typeface="Rambla"/>
              <a:buNone/>
            </a:pPr>
            <a:r>
              <a:rPr lang="en-US" sz="6600" b="1" i="0" u="none" strike="noStrike" cap="none" baseline="0">
                <a:solidFill>
                  <a:srgbClr val="C00000"/>
                </a:solidFill>
                <a:latin typeface="Rambla"/>
                <a:ea typeface="Rambla"/>
                <a:cs typeface="Rambla"/>
                <a:sym typeface="Rambla"/>
              </a:rPr>
              <a:t>You Are Here</a:t>
            </a:r>
          </a:p>
        </p:txBody>
      </p:sp>
      <p:pic>
        <p:nvPicPr>
          <p:cNvPr id="275" name="Shape 275"/>
          <p:cNvPicPr preferRelativeResize="0"/>
          <p:nvPr/>
        </p:nvPicPr>
        <p:blipFill rotWithShape="1">
          <a:blip r:embed="rId3">
            <a:alphaModFix/>
          </a:blip>
          <a:srcRect/>
          <a:stretch/>
        </p:blipFill>
        <p:spPr>
          <a:xfrm>
            <a:off x="0" y="1733725"/>
            <a:ext cx="8453674" cy="5088679"/>
          </a:xfrm>
          <a:prstGeom prst="rect">
            <a:avLst/>
          </a:prstGeom>
          <a:noFill/>
          <a:ln>
            <a:noFill/>
          </a:ln>
        </p:spPr>
      </p:pic>
      <p:cxnSp>
        <p:nvCxnSpPr>
          <p:cNvPr id="276" name="Shape 276"/>
          <p:cNvCxnSpPr/>
          <p:nvPr/>
        </p:nvCxnSpPr>
        <p:spPr>
          <a:xfrm flipH="1">
            <a:off x="6284976" y="1733725"/>
            <a:ext cx="1345016" cy="658430"/>
          </a:xfrm>
          <a:prstGeom prst="straightConnector1">
            <a:avLst/>
          </a:prstGeom>
          <a:noFill/>
          <a:ln w="38100" cap="flat">
            <a:solidFill>
              <a:srgbClr val="C00000"/>
            </a:solidFill>
            <a:prstDash val="solid"/>
            <a:round/>
            <a:headEnd type="none" w="med" len="med"/>
            <a:tailEnd type="stealth" w="lg" len="lg"/>
          </a:ln>
        </p:spPr>
      </p:cxnSp>
      <p:cxnSp>
        <p:nvCxnSpPr>
          <p:cNvPr id="277" name="Shape 277"/>
          <p:cNvCxnSpPr/>
          <p:nvPr/>
        </p:nvCxnSpPr>
        <p:spPr>
          <a:xfrm>
            <a:off x="609599" y="1760481"/>
            <a:ext cx="235527" cy="658430"/>
          </a:xfrm>
          <a:prstGeom prst="straightConnector1">
            <a:avLst/>
          </a:prstGeom>
          <a:noFill/>
          <a:ln w="38100" cap="flat">
            <a:solidFill>
              <a:srgbClr val="A3171E"/>
            </a:solidFill>
            <a:prstDash val="solid"/>
            <a:round/>
            <a:headEnd type="none" w="med" len="med"/>
            <a:tailEnd type="stealth" w="lg" len="lg"/>
          </a:ln>
        </p:spPr>
      </p:cxnSp>
      <p:cxnSp>
        <p:nvCxnSpPr>
          <p:cNvPr id="278" name="Shape 278"/>
          <p:cNvCxnSpPr/>
          <p:nvPr/>
        </p:nvCxnSpPr>
        <p:spPr>
          <a:xfrm>
            <a:off x="1025237" y="1736066"/>
            <a:ext cx="235527" cy="658430"/>
          </a:xfrm>
          <a:prstGeom prst="straightConnector1">
            <a:avLst/>
          </a:prstGeom>
          <a:noFill/>
          <a:ln w="38100" cap="flat">
            <a:solidFill>
              <a:srgbClr val="C00000"/>
            </a:solidFill>
            <a:prstDash val="solid"/>
            <a:round/>
            <a:headEnd type="none" w="med" len="med"/>
            <a:tailEnd type="stealth" w="lg" len="lg"/>
          </a:ln>
        </p:spPr>
      </p:cxnSp>
      <p:cxnSp>
        <p:nvCxnSpPr>
          <p:cNvPr id="279" name="Shape 279"/>
          <p:cNvCxnSpPr/>
          <p:nvPr/>
        </p:nvCxnSpPr>
        <p:spPr>
          <a:xfrm>
            <a:off x="1371603" y="1733725"/>
            <a:ext cx="235527" cy="658430"/>
          </a:xfrm>
          <a:prstGeom prst="straightConnector1">
            <a:avLst/>
          </a:prstGeom>
          <a:noFill/>
          <a:ln w="38100" cap="flat">
            <a:solidFill>
              <a:srgbClr val="C00000"/>
            </a:solidFill>
            <a:prstDash val="solid"/>
            <a:round/>
            <a:headEnd type="none" w="med" len="med"/>
            <a:tailEnd type="stealth" w="lg" len="lg"/>
          </a:ln>
        </p:spPr>
      </p:cxnSp>
      <p:sp>
        <p:nvSpPr>
          <p:cNvPr id="280" name="Shape 280"/>
          <p:cNvSpPr txBox="1"/>
          <p:nvPr/>
        </p:nvSpPr>
        <p:spPr>
          <a:xfrm>
            <a:off x="5771212" y="5006714"/>
            <a:ext cx="2008682" cy="144655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800" b="1" i="0" u="none" strike="noStrike" cap="none" baseline="0">
                <a:solidFill>
                  <a:srgbClr val="C00000"/>
                </a:solidFill>
                <a:latin typeface="Rambla"/>
                <a:ea typeface="Rambla"/>
                <a:cs typeface="Rambla"/>
                <a:sym typeface="Rambla"/>
              </a:rPr>
              <a:t>x</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850392" marR="0" lvl="1" indent="-469392" algn="l" rtl="0">
              <a:lnSpc>
                <a:spcPct val="90000"/>
              </a:lnSpc>
              <a:spcBef>
                <a:spcPts val="0"/>
              </a:spcBef>
              <a:buClr>
                <a:schemeClr val="accent1"/>
              </a:buClr>
              <a:buSzPct val="100000"/>
              <a:buFont typeface="Rambla"/>
              <a:buAutoNum type="arabicPeriod"/>
            </a:pPr>
            <a:r>
              <a:rPr lang="en-US" sz="2300" b="1" i="0" u="none" strike="noStrike" cap="none" baseline="0">
                <a:solidFill>
                  <a:srgbClr val="C00000"/>
                </a:solidFill>
                <a:latin typeface="Rambla"/>
                <a:ea typeface="Rambla"/>
                <a:cs typeface="Rambla"/>
                <a:sym typeface="Rambla"/>
              </a:rPr>
              <a:t>Read the prompt first</a:t>
            </a:r>
          </a:p>
          <a:p>
            <a:pPr marL="850392" marR="0" lvl="1" indent="-469392" algn="l" rtl="0">
              <a:lnSpc>
                <a:spcPct val="90000"/>
              </a:lnSpc>
              <a:spcBef>
                <a:spcPts val="324"/>
              </a:spcBef>
              <a:buClr>
                <a:schemeClr val="accent1"/>
              </a:buClr>
              <a:buSzPct val="100000"/>
              <a:buFont typeface="Rambla"/>
              <a:buAutoNum type="arabicPeriod"/>
            </a:pPr>
            <a:r>
              <a:rPr lang="en-US" sz="2300" b="0" i="0" u="none" strike="noStrike" cap="none" baseline="0">
                <a:solidFill>
                  <a:schemeClr val="dk1"/>
                </a:solidFill>
                <a:latin typeface="Rambla"/>
                <a:ea typeface="Rambla"/>
                <a:cs typeface="Rambla"/>
                <a:sym typeface="Rambla"/>
              </a:rPr>
              <a:t>Read the passages and take notes (tab/paragraph)</a:t>
            </a:r>
          </a:p>
          <a:p>
            <a:pPr marL="1371600" marR="0" lvl="3" indent="-457200" algn="l" rtl="0">
              <a:lnSpc>
                <a:spcPct val="90000"/>
              </a:lnSpc>
              <a:spcBef>
                <a:spcPts val="350"/>
              </a:spcBef>
              <a:buClr>
                <a:schemeClr val="accent2"/>
              </a:buClr>
              <a:buSzPct val="100000"/>
              <a:buFont typeface="Rambla"/>
              <a:buAutoNum type="alphaLcPeriod"/>
            </a:pPr>
            <a:r>
              <a:rPr lang="en-US" sz="1900" b="0" i="0" u="none" strike="noStrike" cap="none" baseline="0">
                <a:solidFill>
                  <a:schemeClr val="dk1"/>
                </a:solidFill>
                <a:latin typeface="Rambla"/>
                <a:ea typeface="Rambla"/>
                <a:cs typeface="Rambla"/>
                <a:sym typeface="Rambla"/>
              </a:rPr>
              <a:t>Build a short list of strengths/weaknesses during you first reading pass. Along the way:</a:t>
            </a:r>
          </a:p>
          <a:p>
            <a:pPr marL="1600200" marR="0" lvl="4" indent="-457200" algn="l" rtl="0">
              <a:lnSpc>
                <a:spcPct val="90000"/>
              </a:lnSpc>
              <a:spcBef>
                <a:spcPts val="350"/>
              </a:spcBef>
              <a:buClr>
                <a:schemeClr val="accent2"/>
              </a:buClr>
              <a:buSzPct val="100000"/>
              <a:buFont typeface="Rambla"/>
              <a:buAutoNum type="romanLcPeriod"/>
            </a:pPr>
            <a:r>
              <a:rPr lang="en-US" sz="1800" b="0" i="0" u="none" strike="noStrike" cap="none" baseline="0">
                <a:solidFill>
                  <a:schemeClr val="dk1"/>
                </a:solidFill>
                <a:latin typeface="Rambla"/>
                <a:ea typeface="Rambla"/>
                <a:cs typeface="Rambla"/>
                <a:sym typeface="Rambla"/>
              </a:rPr>
              <a:t>Look for study dates; put the most recent first</a:t>
            </a:r>
          </a:p>
          <a:p>
            <a:pPr marL="1600200" marR="0" lvl="4" indent="-457200" algn="l" rtl="0">
              <a:lnSpc>
                <a:spcPct val="90000"/>
              </a:lnSpc>
              <a:spcBef>
                <a:spcPts val="350"/>
              </a:spcBef>
              <a:buClr>
                <a:schemeClr val="accent2"/>
              </a:buClr>
              <a:buSzPct val="100000"/>
              <a:buFont typeface="Rambla"/>
              <a:buAutoNum type="romanLcPeriod"/>
            </a:pPr>
            <a:r>
              <a:rPr lang="en-US" sz="1800" b="0" i="0" u="none" strike="noStrike" cap="none" baseline="0">
                <a:solidFill>
                  <a:schemeClr val="dk1"/>
                </a:solidFill>
                <a:latin typeface="Rambla"/>
                <a:ea typeface="Rambla"/>
                <a:cs typeface="Rambla"/>
                <a:sym typeface="Rambla"/>
              </a:rPr>
              <a:t>Look for significant statistics or details-use for support</a:t>
            </a:r>
          </a:p>
          <a:p>
            <a:pPr marL="1600200" marR="0" lvl="4" indent="-457200" algn="l" rtl="0">
              <a:lnSpc>
                <a:spcPct val="90000"/>
              </a:lnSpc>
              <a:spcBef>
                <a:spcPts val="350"/>
              </a:spcBef>
              <a:buClr>
                <a:schemeClr val="accent2"/>
              </a:buClr>
              <a:buSzPct val="100000"/>
              <a:buFont typeface="Rambla"/>
              <a:buAutoNum type="romanLcPeriod"/>
            </a:pPr>
            <a:r>
              <a:rPr lang="en-US" sz="1800" b="0" i="0" u="none" strike="noStrike" cap="none" baseline="0">
                <a:solidFill>
                  <a:schemeClr val="dk1"/>
                </a:solidFill>
                <a:latin typeface="Rambla"/>
                <a:ea typeface="Rambla"/>
                <a:cs typeface="Rambla"/>
                <a:sym typeface="Rambla"/>
              </a:rPr>
              <a:t>Check for source credibility</a:t>
            </a:r>
          </a:p>
          <a:p>
            <a:pPr marL="1600200" marR="0" lvl="4" indent="-457200" algn="l" rtl="0">
              <a:lnSpc>
                <a:spcPct val="90000"/>
              </a:lnSpc>
              <a:spcBef>
                <a:spcPts val="350"/>
              </a:spcBef>
              <a:buClr>
                <a:schemeClr val="accent2"/>
              </a:buClr>
              <a:buSzPct val="100000"/>
              <a:buFont typeface="Rambla"/>
              <a:buAutoNum type="romanLcPeriod"/>
            </a:pPr>
            <a:r>
              <a:rPr lang="en-US" sz="1800" b="0" i="0" u="none" strike="noStrike" cap="none" baseline="0">
                <a:solidFill>
                  <a:schemeClr val="dk1"/>
                </a:solidFill>
                <a:latin typeface="Rambla"/>
                <a:ea typeface="Rambla"/>
                <a:cs typeface="Rambla"/>
                <a:sym typeface="Rambla"/>
              </a:rPr>
              <a:t>Question motives of cited studies</a:t>
            </a:r>
          </a:p>
          <a:p>
            <a:pPr marL="850392" marR="0" lvl="1" indent="-469392" algn="l" rtl="0">
              <a:lnSpc>
                <a:spcPct val="90000"/>
              </a:lnSpc>
              <a:spcBef>
                <a:spcPts val="324"/>
              </a:spcBef>
              <a:buClr>
                <a:schemeClr val="accent1"/>
              </a:buClr>
              <a:buSzPct val="100000"/>
              <a:buFont typeface="Rambla"/>
              <a:buAutoNum type="arabicPeriod"/>
            </a:pPr>
            <a:r>
              <a:rPr lang="en-US" sz="2300" b="0" i="0" u="none" strike="noStrike" cap="none" baseline="0">
                <a:solidFill>
                  <a:schemeClr val="dk1"/>
                </a:solidFill>
                <a:latin typeface="Rambla"/>
                <a:ea typeface="Rambla"/>
                <a:cs typeface="Rambla"/>
                <a:sym typeface="Rambla"/>
              </a:rPr>
              <a:t>Pick a side</a:t>
            </a:r>
          </a:p>
          <a:p>
            <a:pPr marL="850392" marR="0" lvl="1" indent="-469392" algn="l" rtl="0">
              <a:lnSpc>
                <a:spcPct val="90000"/>
              </a:lnSpc>
              <a:spcBef>
                <a:spcPts val="324"/>
              </a:spcBef>
              <a:buClr>
                <a:schemeClr val="accent1"/>
              </a:buClr>
              <a:buSzPct val="100000"/>
              <a:buFont typeface="Rambla"/>
              <a:buAutoNum type="arabicPeriod"/>
            </a:pPr>
            <a:r>
              <a:rPr lang="en-US" sz="2300" b="0" i="0" u="none" strike="noStrike" cap="none" baseline="0">
                <a:solidFill>
                  <a:schemeClr val="dk1"/>
                </a:solidFill>
                <a:latin typeface="Rambla"/>
                <a:ea typeface="Rambla"/>
                <a:cs typeface="Rambla"/>
                <a:sym typeface="Rambla"/>
              </a:rPr>
              <a:t>Construct a thesis statement</a:t>
            </a:r>
          </a:p>
          <a:p>
            <a:pPr marL="850392" marR="0" lvl="1" indent="-469392" algn="l" rtl="0">
              <a:lnSpc>
                <a:spcPct val="90000"/>
              </a:lnSpc>
              <a:spcBef>
                <a:spcPts val="324"/>
              </a:spcBef>
              <a:buClr>
                <a:schemeClr val="accent1"/>
              </a:buClr>
              <a:buSzPct val="100000"/>
              <a:buFont typeface="Rambla"/>
              <a:buAutoNum type="arabicPeriod"/>
            </a:pPr>
            <a:r>
              <a:rPr lang="en-US" sz="2300" b="0" i="0" u="none" strike="noStrike" cap="none" baseline="0">
                <a:solidFill>
                  <a:schemeClr val="dk1"/>
                </a:solidFill>
                <a:latin typeface="Rambla"/>
                <a:ea typeface="Rambla"/>
                <a:cs typeface="Rambla"/>
                <a:sym typeface="Rambla"/>
              </a:rPr>
              <a:t>Add three supporting details (use notes for citations)</a:t>
            </a:r>
          </a:p>
          <a:p>
            <a:pPr marL="850392" marR="0" lvl="1" indent="-469392" algn="l" rtl="0">
              <a:lnSpc>
                <a:spcPct val="90000"/>
              </a:lnSpc>
              <a:spcBef>
                <a:spcPts val="324"/>
              </a:spcBef>
              <a:buClr>
                <a:schemeClr val="accent1"/>
              </a:buClr>
              <a:buSzPct val="100000"/>
              <a:buFont typeface="Rambla"/>
              <a:buAutoNum type="arabicPeriod"/>
            </a:pPr>
            <a:r>
              <a:rPr lang="en-US" sz="2300" b="0" i="0" u="none" strike="noStrike" cap="none" baseline="0">
                <a:solidFill>
                  <a:schemeClr val="dk1"/>
                </a:solidFill>
                <a:latin typeface="Rambla"/>
                <a:ea typeface="Rambla"/>
                <a:cs typeface="Rambla"/>
                <a:sym typeface="Rambla"/>
              </a:rPr>
              <a:t>Write a conclusion</a:t>
            </a:r>
          </a:p>
          <a:p>
            <a:pPr marL="850392" marR="0" lvl="1" indent="-323342" algn="l" rtl="0">
              <a:lnSpc>
                <a:spcPct val="90000"/>
              </a:lnSpc>
              <a:spcBef>
                <a:spcPts val="324"/>
              </a:spcBef>
              <a:buClr>
                <a:schemeClr val="accent1"/>
              </a:buClr>
              <a:buFont typeface="Rambla"/>
              <a:buNone/>
            </a:pPr>
            <a:endParaRPr sz="2300" b="0" i="0" u="none" strike="noStrike" cap="none" baseline="0">
              <a:solidFill>
                <a:schemeClr val="dk1"/>
              </a:solidFill>
              <a:latin typeface="Rambla"/>
              <a:ea typeface="Rambla"/>
              <a:cs typeface="Rambla"/>
              <a:sym typeface="Rambla"/>
            </a:endParaRPr>
          </a:p>
          <a:p>
            <a:pPr marL="621792" marR="0" lvl="1" indent="-94741" algn="l" rtl="0">
              <a:lnSpc>
                <a:spcPct val="90000"/>
              </a:lnSpc>
              <a:spcBef>
                <a:spcPts val="324"/>
              </a:spcBef>
              <a:buClr>
                <a:schemeClr val="accent1"/>
              </a:buClr>
              <a:buFont typeface="Verdana"/>
              <a:buNone/>
            </a:pPr>
            <a:endParaRPr sz="2300" b="0" i="0" u="none" strike="noStrike" cap="none" baseline="0">
              <a:solidFill>
                <a:schemeClr val="dk1"/>
              </a:solidFill>
              <a:latin typeface="Rambla"/>
              <a:ea typeface="Rambla"/>
              <a:cs typeface="Rambla"/>
              <a:sym typeface="Rambla"/>
            </a:endParaRPr>
          </a:p>
        </p:txBody>
      </p:sp>
      <p:sp>
        <p:nvSpPr>
          <p:cNvPr id="287" name="Shape 28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3700" b="1" i="0" u="none" strike="noStrike" cap="none" baseline="0">
                <a:solidFill>
                  <a:schemeClr val="dk2"/>
                </a:solidFill>
                <a:latin typeface="Rambla"/>
                <a:ea typeface="Rambla"/>
                <a:cs typeface="Rambla"/>
                <a:sym typeface="Rambla"/>
              </a:rPr>
              <a:t>Steps for Responding to the RLA ER on the 2014 GED</a:t>
            </a:r>
            <a:r>
              <a:rPr lang="en-US" sz="3700" b="1" i="0" u="none" strike="noStrike" cap="none" baseline="0">
                <a:solidFill>
                  <a:schemeClr val="dk2"/>
                </a:solidFill>
                <a:latin typeface="Arial"/>
                <a:ea typeface="Arial"/>
                <a:cs typeface="Arial"/>
                <a:sym typeface="Arial"/>
              </a:rPr>
              <a:t>®</a:t>
            </a:r>
            <a:r>
              <a:rPr lang="en-US" sz="3700" b="1" i="0" u="none" strike="noStrike" cap="none" baseline="0">
                <a:solidFill>
                  <a:schemeClr val="dk2"/>
                </a:solidFill>
                <a:latin typeface="Rambla"/>
                <a:ea typeface="Rambla"/>
                <a:cs typeface="Rambla"/>
                <a:sym typeface="Rambla"/>
              </a:rPr>
              <a:t> Test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anim calcmode="lin" valueType="num">
                                      <p:cBhvr additive="base">
                                        <p:cTn id="7" dur="500"/>
                                        <p:tgtEl>
                                          <p:spTgt spid="28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86">
                                            <p:txEl>
                                              <p:pRg st="1" end="1"/>
                                            </p:txEl>
                                          </p:spTgt>
                                        </p:tgtEl>
                                        <p:attrNameLst>
                                          <p:attrName>style.visibility</p:attrName>
                                        </p:attrNameLst>
                                      </p:cBhvr>
                                      <p:to>
                                        <p:strVal val="visible"/>
                                      </p:to>
                                    </p:set>
                                    <p:anim calcmode="lin" valueType="num">
                                      <p:cBhvr additive="base">
                                        <p:cTn id="12" dur="500"/>
                                        <p:tgtEl>
                                          <p:spTgt spid="28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86">
                                            <p:txEl>
                                              <p:pRg st="2" end="2"/>
                                            </p:txEl>
                                          </p:spTgt>
                                        </p:tgtEl>
                                        <p:attrNameLst>
                                          <p:attrName>style.visibility</p:attrName>
                                        </p:attrNameLst>
                                      </p:cBhvr>
                                      <p:to>
                                        <p:strVal val="visible"/>
                                      </p:to>
                                    </p:set>
                                    <p:anim calcmode="lin" valueType="num">
                                      <p:cBhvr additive="base">
                                        <p:cTn id="17" dur="500"/>
                                        <p:tgtEl>
                                          <p:spTgt spid="28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86">
                                            <p:txEl>
                                              <p:pRg st="3" end="3"/>
                                            </p:txEl>
                                          </p:spTgt>
                                        </p:tgtEl>
                                        <p:attrNameLst>
                                          <p:attrName>style.visibility</p:attrName>
                                        </p:attrNameLst>
                                      </p:cBhvr>
                                      <p:to>
                                        <p:strVal val="visible"/>
                                      </p:to>
                                    </p:set>
                                    <p:anim calcmode="lin" valueType="num">
                                      <p:cBhvr additive="base">
                                        <p:cTn id="22" dur="500"/>
                                        <p:tgtEl>
                                          <p:spTgt spid="28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86">
                                            <p:txEl>
                                              <p:pRg st="4" end="4"/>
                                            </p:txEl>
                                          </p:spTgt>
                                        </p:tgtEl>
                                        <p:attrNameLst>
                                          <p:attrName>style.visibility</p:attrName>
                                        </p:attrNameLst>
                                      </p:cBhvr>
                                      <p:to>
                                        <p:strVal val="visible"/>
                                      </p:to>
                                    </p:set>
                                    <p:anim calcmode="lin" valueType="num">
                                      <p:cBhvr additive="base">
                                        <p:cTn id="27" dur="500"/>
                                        <p:tgtEl>
                                          <p:spTgt spid="286">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86">
                                            <p:txEl>
                                              <p:pRg st="5" end="5"/>
                                            </p:txEl>
                                          </p:spTgt>
                                        </p:tgtEl>
                                        <p:attrNameLst>
                                          <p:attrName>style.visibility</p:attrName>
                                        </p:attrNameLst>
                                      </p:cBhvr>
                                      <p:to>
                                        <p:strVal val="visible"/>
                                      </p:to>
                                    </p:set>
                                    <p:anim calcmode="lin" valueType="num">
                                      <p:cBhvr additive="base">
                                        <p:cTn id="32" dur="500"/>
                                        <p:tgtEl>
                                          <p:spTgt spid="286">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86">
                                            <p:txEl>
                                              <p:pRg st="6" end="6"/>
                                            </p:txEl>
                                          </p:spTgt>
                                        </p:tgtEl>
                                        <p:attrNameLst>
                                          <p:attrName>style.visibility</p:attrName>
                                        </p:attrNameLst>
                                      </p:cBhvr>
                                      <p:to>
                                        <p:strVal val="visible"/>
                                      </p:to>
                                    </p:set>
                                    <p:anim calcmode="lin" valueType="num">
                                      <p:cBhvr additive="base">
                                        <p:cTn id="37" dur="500"/>
                                        <p:tgtEl>
                                          <p:spTgt spid="286">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86">
                                            <p:txEl>
                                              <p:pRg st="7" end="7"/>
                                            </p:txEl>
                                          </p:spTgt>
                                        </p:tgtEl>
                                        <p:attrNameLst>
                                          <p:attrName>style.visibility</p:attrName>
                                        </p:attrNameLst>
                                      </p:cBhvr>
                                      <p:to>
                                        <p:strVal val="visible"/>
                                      </p:to>
                                    </p:set>
                                    <p:anim calcmode="lin" valueType="num">
                                      <p:cBhvr additive="base">
                                        <p:cTn id="42" dur="500"/>
                                        <p:tgtEl>
                                          <p:spTgt spid="286">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86">
                                            <p:txEl>
                                              <p:pRg st="8" end="8"/>
                                            </p:txEl>
                                          </p:spTgt>
                                        </p:tgtEl>
                                        <p:attrNameLst>
                                          <p:attrName>style.visibility</p:attrName>
                                        </p:attrNameLst>
                                      </p:cBhvr>
                                      <p:to>
                                        <p:strVal val="visible"/>
                                      </p:to>
                                    </p:set>
                                    <p:anim calcmode="lin" valueType="num">
                                      <p:cBhvr additive="base">
                                        <p:cTn id="47" dur="500"/>
                                        <p:tgtEl>
                                          <p:spTgt spid="286">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86">
                                            <p:txEl>
                                              <p:pRg st="9" end="9"/>
                                            </p:txEl>
                                          </p:spTgt>
                                        </p:tgtEl>
                                        <p:attrNameLst>
                                          <p:attrName>style.visibility</p:attrName>
                                        </p:attrNameLst>
                                      </p:cBhvr>
                                      <p:to>
                                        <p:strVal val="visible"/>
                                      </p:to>
                                    </p:set>
                                    <p:anim calcmode="lin" valueType="num">
                                      <p:cBhvr additive="base">
                                        <p:cTn id="52" dur="500"/>
                                        <p:tgtEl>
                                          <p:spTgt spid="286">
                                            <p:txEl>
                                              <p:pRg st="9" end="9"/>
                                            </p:txEl>
                                          </p:spTgt>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86">
                                            <p:txEl>
                                              <p:pRg st="10" end="10"/>
                                            </p:txEl>
                                          </p:spTgt>
                                        </p:tgtEl>
                                        <p:attrNameLst>
                                          <p:attrName>style.visibility</p:attrName>
                                        </p:attrNameLst>
                                      </p:cBhvr>
                                      <p:to>
                                        <p:strVal val="visible"/>
                                      </p:to>
                                    </p:set>
                                    <p:anim calcmode="lin" valueType="num">
                                      <p:cBhvr additive="base">
                                        <p:cTn id="57" dur="500"/>
                                        <p:tgtEl>
                                          <p:spTgt spid="286">
                                            <p:txEl>
                                              <p:pRg st="10" end="10"/>
                                            </p:txEl>
                                          </p:spTgt>
                                        </p:tgtEl>
                                        <p:attrNameLst>
                                          <p:attrName>ppt_x</p:attrName>
                                        </p:attrNameLst>
                                      </p:cBhvr>
                                      <p:tavLst>
                                        <p:tav tm="0">
                                          <p:val>
                                            <p:strVal val="#ppt_x-1"/>
                                          </p:val>
                                        </p:tav>
                                        <p:tav tm="100000">
                                          <p:val>
                                            <p:strVal val="#ppt_x"/>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286">
                                            <p:txEl>
                                              <p:pRg st="11" end="11"/>
                                            </p:txEl>
                                          </p:spTgt>
                                        </p:tgtEl>
                                        <p:attrNameLst>
                                          <p:attrName>style.visibility</p:attrName>
                                        </p:attrNameLst>
                                      </p:cBhvr>
                                      <p:to>
                                        <p:strVal val="visible"/>
                                      </p:to>
                                    </p:set>
                                    <p:anim calcmode="lin" valueType="num">
                                      <p:cBhvr additive="base">
                                        <p:cTn id="62" dur="500"/>
                                        <p:tgtEl>
                                          <p:spTgt spid="286">
                                            <p:txEl>
                                              <p:pRg st="11" end="11"/>
                                            </p:txEl>
                                          </p:spTgt>
                                        </p:tgtEl>
                                        <p:attrNameLst>
                                          <p:attrName>ppt_x</p:attrName>
                                        </p:attrNameLst>
                                      </p:cBhvr>
                                      <p:tavLst>
                                        <p:tav tm="0">
                                          <p:val>
                                            <p:strVal val="#ppt_x-1"/>
                                          </p:val>
                                        </p:tav>
                                        <p:tav tm="100000">
                                          <p:val>
                                            <p:strVal val="#ppt_x"/>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86">
                                            <p:txEl>
                                              <p:pRg st="12" end="12"/>
                                            </p:txEl>
                                          </p:spTgt>
                                        </p:tgtEl>
                                        <p:attrNameLst>
                                          <p:attrName>style.visibility</p:attrName>
                                        </p:attrNameLst>
                                      </p:cBhvr>
                                      <p:to>
                                        <p:strVal val="visible"/>
                                      </p:to>
                                    </p:set>
                                    <p:anim calcmode="lin" valueType="num">
                                      <p:cBhvr additive="base">
                                        <p:cTn id="67" dur="500"/>
                                        <p:tgtEl>
                                          <p:spTgt spid="286">
                                            <p:txEl>
                                              <p:pRg st="12" end="1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Shape 293"/>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lt2"/>
              </a:buClr>
              <a:buSzPct val="25000"/>
              <a:buFont typeface="Rambla"/>
              <a:buNone/>
            </a:pPr>
            <a:r>
              <a:rPr lang="en-US" sz="4100" b="1" i="0" u="none" strike="noStrike" cap="none" baseline="0">
                <a:solidFill>
                  <a:schemeClr val="lt2"/>
                </a:solidFill>
                <a:latin typeface="Rambla"/>
                <a:ea typeface="Rambla"/>
                <a:cs typeface="Rambla"/>
                <a:sym typeface="Rambla"/>
              </a:rPr>
              <a:t>Seeds of Change: </a:t>
            </a:r>
          </a:p>
        </p:txBody>
      </p:sp>
      <p:pic>
        <p:nvPicPr>
          <p:cNvPr id="299" name="Shape 299"/>
          <p:cNvPicPr preferRelativeResize="0"/>
          <p:nvPr/>
        </p:nvPicPr>
        <p:blipFill rotWithShape="1">
          <a:blip r:embed="rId3">
            <a:alphaModFix/>
          </a:blip>
          <a:srcRect/>
          <a:stretch/>
        </p:blipFill>
        <p:spPr>
          <a:xfrm>
            <a:off x="0" y="1295548"/>
            <a:ext cx="9144000" cy="5504219"/>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3700" b="1" i="0" u="none" strike="noStrike" cap="none" baseline="0">
                <a:solidFill>
                  <a:schemeClr val="dk2"/>
                </a:solidFill>
                <a:latin typeface="Rambla"/>
                <a:ea typeface="Rambla"/>
                <a:cs typeface="Rambla"/>
                <a:sym typeface="Rambla"/>
              </a:rPr>
              <a:t>Read and Deconstruct the Prompt</a:t>
            </a:r>
          </a:p>
        </p:txBody>
      </p:sp>
      <p:sp>
        <p:nvSpPr>
          <p:cNvPr id="305" name="Shape 305"/>
          <p:cNvSpPr txBox="1"/>
          <p:nvPr/>
        </p:nvSpPr>
        <p:spPr>
          <a:xfrm>
            <a:off x="360217" y="1274617"/>
            <a:ext cx="8423563"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Rambla"/>
                <a:ea typeface="Rambla"/>
                <a:cs typeface="Rambla"/>
                <a:sym typeface="Rambla"/>
              </a:rPr>
              <a:t>While Dr. Silverton’s speech outlines the benefits of cloud seeding, the editorial identifies the drawbacks of this process. In your response, </a:t>
            </a:r>
            <a:r>
              <a:rPr lang="en-US" sz="1800" b="0" i="0" u="sng" strike="noStrike" cap="none" baseline="0">
                <a:solidFill>
                  <a:schemeClr val="dk1"/>
                </a:solidFill>
                <a:latin typeface="Rambla"/>
                <a:ea typeface="Rambla"/>
                <a:cs typeface="Rambla"/>
                <a:sym typeface="Rambla"/>
              </a:rPr>
              <a:t>analyze both the speech and the editorial </a:t>
            </a:r>
            <a:r>
              <a:rPr lang="en-US" sz="1800" b="0" i="0" u="none" strike="noStrike" cap="none" baseline="0">
                <a:solidFill>
                  <a:schemeClr val="dk1"/>
                </a:solidFill>
                <a:latin typeface="Rambla"/>
                <a:ea typeface="Rambla"/>
                <a:cs typeface="Rambla"/>
                <a:sym typeface="Rambla"/>
              </a:rPr>
              <a:t>to </a:t>
            </a:r>
            <a:r>
              <a:rPr lang="en-US" sz="1800" b="0" i="1" u="none" strike="noStrike" cap="none" baseline="0">
                <a:solidFill>
                  <a:schemeClr val="dk1"/>
                </a:solidFill>
                <a:latin typeface="Rambla"/>
                <a:ea typeface="Rambla"/>
                <a:cs typeface="Rambla"/>
                <a:sym typeface="Rambla"/>
              </a:rPr>
              <a:t>determine the best supported position</a:t>
            </a:r>
            <a:r>
              <a:rPr lang="en-US" sz="1800" b="0" i="0" u="none" strike="noStrike" cap="none" baseline="0">
                <a:solidFill>
                  <a:schemeClr val="dk1"/>
                </a:solidFill>
                <a:latin typeface="Rambla"/>
                <a:ea typeface="Rambla"/>
                <a:cs typeface="Rambla"/>
                <a:sym typeface="Rambla"/>
              </a:rPr>
              <a:t>. </a:t>
            </a:r>
            <a:r>
              <a:rPr lang="en-US" sz="1800" b="0" i="0" u="none" strike="noStrike" cap="none" baseline="0">
                <a:solidFill>
                  <a:srgbClr val="C00000"/>
                </a:solidFill>
                <a:latin typeface="Rambla"/>
                <a:ea typeface="Rambla"/>
                <a:cs typeface="Rambla"/>
                <a:sym typeface="Rambla"/>
              </a:rPr>
              <a:t>Use relevant and specific evidence from both sources to support your response</a:t>
            </a:r>
            <a:r>
              <a:rPr lang="en-US" sz="1800" b="0" i="0" u="none" strike="noStrike" cap="none" baseline="0">
                <a:solidFill>
                  <a:schemeClr val="dk1"/>
                </a:solidFill>
                <a:latin typeface="Rambla"/>
                <a:ea typeface="Rambla"/>
                <a:cs typeface="Rambla"/>
                <a:sym typeface="Rambla"/>
              </a:rPr>
              <a:t>.</a:t>
            </a:r>
          </a:p>
        </p:txBody>
      </p:sp>
      <p:graphicFrame>
        <p:nvGraphicFramePr>
          <p:cNvPr id="306" name="Shape 306"/>
          <p:cNvGraphicFramePr/>
          <p:nvPr/>
        </p:nvGraphicFramePr>
        <p:xfrm>
          <a:off x="269009" y="2937164"/>
          <a:ext cx="8445500" cy="2951880"/>
        </p:xfrm>
        <a:graphic>
          <a:graphicData uri="http://schemas.openxmlformats.org/drawingml/2006/table">
            <a:tbl>
              <a:tblPr firstRow="1" bandRow="1">
                <a:noFill/>
                <a:tableStyleId>{D3C959C1-63A4-4011-9131-694428D29716}</a:tableStyleId>
              </a:tblPr>
              <a:tblGrid>
                <a:gridCol w="3138350"/>
                <a:gridCol w="5307150"/>
              </a:tblGrid>
              <a:tr h="833700">
                <a:tc>
                  <a:txBody>
                    <a:bodyPr/>
                    <a:lstStyle/>
                    <a:p>
                      <a:pPr marL="0" marR="0" lvl="0" indent="0" algn="ctr" rtl="0">
                        <a:spcBef>
                          <a:spcPts val="0"/>
                        </a:spcBef>
                        <a:buSzPct val="25000"/>
                        <a:buNone/>
                      </a:pPr>
                      <a:r>
                        <a:rPr lang="en-US" sz="2400" u="none" strike="noStrike" cap="none" baseline="0"/>
                        <a:t>Do</a:t>
                      </a:r>
                    </a:p>
                  </a:txBody>
                  <a:tcPr marL="91450" marR="91450" marT="45725" marB="45725"/>
                </a:tc>
                <a:tc>
                  <a:txBody>
                    <a:bodyPr/>
                    <a:lstStyle/>
                    <a:p>
                      <a:pPr marL="0" marR="0" lvl="0" indent="0" algn="ctr" rtl="0">
                        <a:spcBef>
                          <a:spcPts val="0"/>
                        </a:spcBef>
                        <a:buSzPct val="25000"/>
                        <a:buNone/>
                      </a:pPr>
                      <a:r>
                        <a:rPr lang="en-US" sz="2400" u="none" strike="noStrike" cap="none" baseline="0"/>
                        <a:t>What</a:t>
                      </a:r>
                    </a:p>
                  </a:txBody>
                  <a:tcPr marL="91450" marR="91450" marT="45725" marB="45725"/>
                </a:tc>
              </a:tr>
              <a:tr h="464725">
                <a:tc>
                  <a:txBody>
                    <a:bodyPr/>
                    <a:lstStyle/>
                    <a:p>
                      <a:pPr marL="0" marR="0" lvl="0" indent="0" algn="l" rtl="0">
                        <a:spcBef>
                          <a:spcPts val="0"/>
                        </a:spcBef>
                        <a:buSzPct val="25000"/>
                        <a:buNone/>
                      </a:pPr>
                      <a:r>
                        <a:rPr lang="en-US" sz="2400" u="none" strike="noStrike" cap="none" baseline="0">
                          <a:solidFill>
                            <a:srgbClr val="C00000"/>
                          </a:solidFill>
                        </a:rPr>
                        <a:t>Analyze</a:t>
                      </a:r>
                    </a:p>
                  </a:txBody>
                  <a:tcPr marL="91450" marR="91450" marT="45725" marB="45725"/>
                </a:tc>
                <a:tc>
                  <a:txBody>
                    <a:bodyPr/>
                    <a:lstStyle/>
                    <a:p>
                      <a:pPr marL="0" marR="0" lvl="0" indent="0" algn="l" rtl="0">
                        <a:spcBef>
                          <a:spcPts val="0"/>
                        </a:spcBef>
                        <a:buSzPct val="25000"/>
                        <a:buNone/>
                      </a:pPr>
                      <a:r>
                        <a:rPr lang="en-US" sz="2400" u="none" strike="noStrike" cap="none" baseline="0"/>
                        <a:t>Both the speech and the editorial</a:t>
                      </a:r>
                    </a:p>
                  </a:txBody>
                  <a:tcPr marL="91450" marR="91450" marT="45725" marB="45725"/>
                </a:tc>
              </a:tr>
              <a:tr h="464725">
                <a:tc>
                  <a:txBody>
                    <a:bodyPr/>
                    <a:lstStyle/>
                    <a:p>
                      <a:pPr marL="0" marR="0" lvl="0" indent="0" algn="l" rtl="0">
                        <a:spcBef>
                          <a:spcPts val="0"/>
                        </a:spcBef>
                        <a:buSzPct val="25000"/>
                        <a:buNone/>
                      </a:pPr>
                      <a:r>
                        <a:rPr lang="en-US" sz="2400" u="none" strike="noStrike" cap="none" baseline="0">
                          <a:solidFill>
                            <a:srgbClr val="C00000"/>
                          </a:solidFill>
                        </a:rPr>
                        <a:t>Determine </a:t>
                      </a:r>
                    </a:p>
                  </a:txBody>
                  <a:tcPr marL="91450" marR="91450" marT="45725" marB="45725"/>
                </a:tc>
                <a:tc>
                  <a:txBody>
                    <a:bodyPr/>
                    <a:lstStyle/>
                    <a:p>
                      <a:pPr marL="0" marR="0" lvl="0" indent="0" algn="l" rtl="0">
                        <a:spcBef>
                          <a:spcPts val="0"/>
                        </a:spcBef>
                        <a:buSzPct val="25000"/>
                        <a:buNone/>
                      </a:pPr>
                      <a:r>
                        <a:rPr lang="en-US" sz="2400" u="none" strike="noStrike" cap="none" baseline="0"/>
                        <a:t>The best supported position</a:t>
                      </a:r>
                    </a:p>
                  </a:txBody>
                  <a:tcPr marL="91450" marR="91450" marT="45725" marB="45725"/>
                </a:tc>
              </a:tr>
              <a:tr h="813275">
                <a:tc>
                  <a:txBody>
                    <a:bodyPr/>
                    <a:lstStyle/>
                    <a:p>
                      <a:pPr marL="0" marR="0" lvl="0" indent="0" algn="l" rtl="0">
                        <a:spcBef>
                          <a:spcPts val="0"/>
                        </a:spcBef>
                        <a:buSzPct val="25000"/>
                        <a:buNone/>
                      </a:pPr>
                      <a:r>
                        <a:rPr lang="en-US" sz="2400" u="none" strike="noStrike" cap="none" baseline="0">
                          <a:solidFill>
                            <a:srgbClr val="C00000"/>
                          </a:solidFill>
                        </a:rPr>
                        <a:t>Use</a:t>
                      </a:r>
                    </a:p>
                  </a:txBody>
                  <a:tcPr marL="91450" marR="91450" marT="45725" marB="45725"/>
                </a:tc>
                <a:tc>
                  <a:txBody>
                    <a:bodyPr/>
                    <a:lstStyle/>
                    <a:p>
                      <a:pPr marL="0" marR="0" lvl="0" indent="0" algn="l" rtl="0">
                        <a:spcBef>
                          <a:spcPts val="0"/>
                        </a:spcBef>
                        <a:buSzPct val="25000"/>
                        <a:buNone/>
                      </a:pPr>
                      <a:r>
                        <a:rPr lang="en-US" sz="2400" u="sng" strike="noStrike" cap="none" baseline="0"/>
                        <a:t>Relevant </a:t>
                      </a:r>
                      <a:r>
                        <a:rPr lang="en-US" sz="2400" u="none" strike="noStrike" cap="none" baseline="0"/>
                        <a:t>and </a:t>
                      </a:r>
                      <a:r>
                        <a:rPr lang="en-US" sz="2400" u="sng" strike="noStrike" cap="none" baseline="0"/>
                        <a:t>specific</a:t>
                      </a:r>
                      <a:r>
                        <a:rPr lang="en-US" sz="2400" u="none" strike="noStrike" cap="none" baseline="0"/>
                        <a:t> evidence from both sources to support your response</a:t>
                      </a:r>
                    </a:p>
                  </a:txBody>
                  <a:tcPr marL="91450" marR="91450" marT="45725" marB="45725"/>
                </a:tc>
              </a:tr>
            </a:tbl>
          </a:graphicData>
        </a:graphic>
      </p:graphicFrame>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0" y="0"/>
            <a:ext cx="9024079" cy="6858000"/>
          </a:xfrm>
          <a:prstGeom prst="rect">
            <a:avLst/>
          </a:prstGeom>
          <a:solidFill>
            <a:schemeClr val="accent1"/>
          </a:solidFill>
          <a:ln w="55000" cap="flat">
            <a:solidFill>
              <a:srgbClr val="21768C"/>
            </a:solidFill>
            <a:prstDash val="solid"/>
            <a:round/>
            <a:headEnd type="none" w="med" len="med"/>
            <a:tailEnd type="none" w="med" len="med"/>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ymbol"/>
              <a:buChar char=""/>
            </a:pPr>
            <a:r>
              <a:rPr lang="en-US" sz="6000" b="1" i="0" u="none" strike="noStrike" cap="none" baseline="0">
                <a:solidFill>
                  <a:schemeClr val="lt1"/>
                </a:solidFill>
                <a:latin typeface="Batang"/>
                <a:ea typeface="Batang"/>
                <a:cs typeface="Batang"/>
                <a:sym typeface="Batang"/>
              </a:rPr>
              <a:t>Take Note:</a:t>
            </a:r>
          </a:p>
        </p:txBody>
      </p:sp>
      <p:pic>
        <p:nvPicPr>
          <p:cNvPr id="312" name="Shape 312"/>
          <p:cNvPicPr preferRelativeResize="0"/>
          <p:nvPr/>
        </p:nvPicPr>
        <p:blipFill rotWithShape="1">
          <a:blip r:embed="rId3">
            <a:alphaModFix/>
          </a:blip>
          <a:srcRect/>
          <a:stretch/>
        </p:blipFill>
        <p:spPr>
          <a:xfrm>
            <a:off x="6250898" y="134911"/>
            <a:ext cx="2451100" cy="1816099"/>
          </a:xfrm>
          <a:prstGeom prst="rect">
            <a:avLst/>
          </a:prstGeom>
          <a:noFill/>
          <a:ln>
            <a:noFill/>
          </a:ln>
        </p:spPr>
      </p:pic>
      <p:sp>
        <p:nvSpPr>
          <p:cNvPr id="313" name="Shape 313"/>
          <p:cNvSpPr txBox="1"/>
          <p:nvPr/>
        </p:nvSpPr>
        <p:spPr>
          <a:xfrm>
            <a:off x="299802" y="1259174"/>
            <a:ext cx="8724275" cy="7109639"/>
          </a:xfrm>
          <a:prstGeom prst="rect">
            <a:avLst/>
          </a:prstGeom>
          <a:noFill/>
          <a:ln>
            <a:noFill/>
          </a:ln>
        </p:spPr>
        <p:txBody>
          <a:bodyPr lIns="91425" tIns="45700" rIns="91425" bIns="45700" anchor="t" anchorCtr="0">
            <a:noAutofit/>
          </a:bodyPr>
          <a:lstStyle/>
          <a:p>
            <a:pPr marL="285750" marR="0" lvl="0" indent="-6350" algn="l" rtl="0">
              <a:spcBef>
                <a:spcPts val="0"/>
              </a:spcBef>
              <a:buClr>
                <a:schemeClr val="dk1"/>
              </a:buClr>
              <a:buFont typeface="Arial"/>
              <a:buNone/>
            </a:pPr>
            <a:endParaRPr sz="4400" b="1" i="0" u="none" strike="noStrike" cap="none" baseline="0">
              <a:solidFill>
                <a:schemeClr val="lt1"/>
              </a:solidFill>
              <a:latin typeface="Cantata One"/>
              <a:ea typeface="Cantata One"/>
              <a:cs typeface="Cantata One"/>
              <a:sym typeface="Cantata One"/>
            </a:endParaRPr>
          </a:p>
          <a:p>
            <a:pPr marL="285750" marR="0" lvl="0" indent="-285750" algn="l" rtl="0">
              <a:spcBef>
                <a:spcPts val="0"/>
              </a:spcBef>
              <a:buClr>
                <a:schemeClr val="lt1"/>
              </a:buClr>
              <a:buSzPct val="100000"/>
              <a:buFont typeface="Arial"/>
              <a:buChar char="•"/>
            </a:pPr>
            <a:r>
              <a:rPr lang="en-US" sz="4000" b="1" i="0" u="none" strike="noStrike" cap="none" baseline="0">
                <a:solidFill>
                  <a:schemeClr val="lt1"/>
                </a:solidFill>
                <a:latin typeface="Cantata One"/>
                <a:ea typeface="Cantata One"/>
                <a:cs typeface="Cantata One"/>
                <a:sym typeface="Cantata One"/>
              </a:rPr>
              <a:t>Author’s names/publications</a:t>
            </a:r>
          </a:p>
          <a:p>
            <a:pPr marL="285750" marR="0" lvl="0" indent="-285750" algn="l" rtl="0">
              <a:spcBef>
                <a:spcPts val="0"/>
              </a:spcBef>
              <a:buClr>
                <a:schemeClr val="lt1"/>
              </a:buClr>
              <a:buSzPct val="100000"/>
              <a:buFont typeface="Arial"/>
              <a:buChar char="•"/>
            </a:pPr>
            <a:r>
              <a:rPr lang="en-US" sz="4000" b="1" i="0" u="none" strike="noStrike" cap="none" baseline="0">
                <a:solidFill>
                  <a:schemeClr val="lt1"/>
                </a:solidFill>
                <a:latin typeface="Cantata One"/>
                <a:ea typeface="Cantata One"/>
                <a:cs typeface="Cantata One"/>
                <a:sym typeface="Cantata One"/>
              </a:rPr>
              <a:t>Studies/Reports</a:t>
            </a:r>
          </a:p>
          <a:p>
            <a:pPr marL="1143000" marR="0" lvl="1" indent="-685800" algn="l" rtl="0">
              <a:spcBef>
                <a:spcPts val="0"/>
              </a:spcBef>
              <a:buClr>
                <a:schemeClr val="lt1"/>
              </a:buClr>
              <a:buSzPct val="100000"/>
              <a:buFont typeface="Courier New"/>
              <a:buChar char="o"/>
            </a:pPr>
            <a:r>
              <a:rPr lang="en-US" sz="4000" b="1" i="0" u="none" strike="noStrike" cap="none" baseline="0">
                <a:solidFill>
                  <a:schemeClr val="lt1"/>
                </a:solidFill>
                <a:latin typeface="Cantata One"/>
                <a:ea typeface="Cantata One"/>
                <a:cs typeface="Cantata One"/>
                <a:sym typeface="Cantata One"/>
              </a:rPr>
              <a:t>Dates /organizations who conducted the studies</a:t>
            </a:r>
          </a:p>
          <a:p>
            <a:pPr marL="1143000" marR="0" lvl="1" indent="-685800" algn="l" rtl="0">
              <a:spcBef>
                <a:spcPts val="0"/>
              </a:spcBef>
              <a:buClr>
                <a:schemeClr val="lt1"/>
              </a:buClr>
              <a:buSzPct val="100000"/>
              <a:buFont typeface="Courier New"/>
              <a:buChar char="o"/>
            </a:pPr>
            <a:r>
              <a:rPr lang="en-US" sz="4000" b="1" i="0" u="none" strike="noStrike" cap="none" baseline="0">
                <a:solidFill>
                  <a:schemeClr val="lt1"/>
                </a:solidFill>
                <a:latin typeface="Cantata One"/>
                <a:ea typeface="Cantata One"/>
                <a:cs typeface="Cantata One"/>
                <a:sym typeface="Cantata One"/>
              </a:rPr>
              <a:t>Stats/figures</a:t>
            </a:r>
          </a:p>
          <a:p>
            <a:pPr marL="285750" marR="0" lvl="0" indent="-285750" algn="l" rtl="0">
              <a:spcBef>
                <a:spcPts val="0"/>
              </a:spcBef>
              <a:buClr>
                <a:schemeClr val="lt1"/>
              </a:buClr>
              <a:buSzPct val="100000"/>
              <a:buFont typeface="Arial"/>
              <a:buChar char="•"/>
            </a:pPr>
            <a:r>
              <a:rPr lang="en-US" sz="4000" b="1" i="0" u="none" strike="noStrike" cap="none" baseline="0">
                <a:solidFill>
                  <a:schemeClr val="lt1"/>
                </a:solidFill>
                <a:latin typeface="Cantata One"/>
                <a:ea typeface="Cantata One"/>
                <a:cs typeface="Cantata One"/>
                <a:sym typeface="Cantata One"/>
              </a:rPr>
              <a:t>Credibility of sources</a:t>
            </a:r>
          </a:p>
          <a:p>
            <a:pPr marL="285750" marR="0" lvl="0" indent="-285750" algn="l" rtl="0">
              <a:spcBef>
                <a:spcPts val="0"/>
              </a:spcBef>
              <a:buClr>
                <a:schemeClr val="lt1"/>
              </a:buClr>
              <a:buSzPct val="100000"/>
              <a:buFont typeface="Arial"/>
              <a:buChar char="•"/>
            </a:pPr>
            <a:r>
              <a:rPr lang="en-US" sz="4000" b="1" i="0" u="none" strike="noStrike" cap="none" baseline="0">
                <a:solidFill>
                  <a:schemeClr val="lt1"/>
                </a:solidFill>
                <a:latin typeface="Cantata One"/>
                <a:ea typeface="Cantata One"/>
                <a:cs typeface="Cantata One"/>
                <a:sym typeface="Cantata One"/>
              </a:rPr>
              <a:t>Bias/Emotion</a:t>
            </a:r>
          </a:p>
          <a:p>
            <a:pPr marL="285750" marR="0" lvl="0" indent="-285750" algn="l" rtl="0">
              <a:spcBef>
                <a:spcPts val="0"/>
              </a:spcBef>
              <a:buClr>
                <a:schemeClr val="lt1"/>
              </a:buClr>
              <a:buSzPct val="100000"/>
              <a:buFont typeface="Arial"/>
              <a:buChar char="•"/>
            </a:pPr>
            <a:r>
              <a:rPr lang="en-US" sz="4000" b="1" i="0" u="none" strike="noStrike" cap="none" baseline="0">
                <a:solidFill>
                  <a:schemeClr val="lt1"/>
                </a:solidFill>
                <a:latin typeface="Cantata One"/>
                <a:ea typeface="Cantata One"/>
                <a:cs typeface="Cantata One"/>
                <a:sym typeface="Cantata One"/>
              </a:rPr>
              <a:t>Quotes to use or paraphrase</a:t>
            </a:r>
          </a:p>
          <a:p>
            <a:pPr marL="285750" marR="0" lvl="0" indent="-107950" algn="l" rtl="0">
              <a:spcBef>
                <a:spcPts val="0"/>
              </a:spcBef>
              <a:buClr>
                <a:schemeClr val="dk1"/>
              </a:buClr>
              <a:buFont typeface="Arial"/>
              <a:buNone/>
            </a:pPr>
            <a:endParaRPr sz="2800" b="1" i="0" u="none" strike="noStrike" cap="none" baseline="0">
              <a:solidFill>
                <a:schemeClr val="lt1"/>
              </a:solidFill>
              <a:latin typeface="Rambla"/>
              <a:ea typeface="Rambla"/>
              <a:cs typeface="Rambla"/>
              <a:sym typeface="Rambla"/>
            </a:endParaRPr>
          </a:p>
          <a:p>
            <a:pPr marL="285750" marR="0" lvl="0" indent="-107950" algn="l" rtl="0">
              <a:spcBef>
                <a:spcPts val="0"/>
              </a:spcBef>
              <a:buClr>
                <a:schemeClr val="dk1"/>
              </a:buClr>
              <a:buFont typeface="Arial"/>
              <a:buNone/>
            </a:pPr>
            <a:endParaRPr sz="2800" b="1" i="0" u="none" strike="noStrike" cap="none" baseline="0">
              <a:solidFill>
                <a:schemeClr val="lt1"/>
              </a:solidFill>
              <a:latin typeface="Rambla"/>
              <a:ea typeface="Rambla"/>
              <a:cs typeface="Rambla"/>
              <a:sym typeface="Rambla"/>
            </a:endParaRPr>
          </a:p>
          <a:p>
            <a:pPr marL="0" marR="0" lvl="0" indent="0" algn="l" rtl="0">
              <a:spcBef>
                <a:spcPts val="0"/>
              </a:spcBef>
              <a:buNone/>
            </a:pPr>
            <a:endParaRPr sz="1800" b="0" i="0" u="none" strike="noStrike" cap="none" baseline="0">
              <a:solidFill>
                <a:schemeClr val="dk1"/>
              </a:solidFill>
              <a:latin typeface="Rambla"/>
              <a:ea typeface="Rambla"/>
              <a:cs typeface="Rambla"/>
              <a:sym typeface="Rambla"/>
            </a:endParaRPr>
          </a:p>
          <a:p>
            <a:pPr marL="0" marR="0" lvl="0" indent="0" algn="l" rtl="0">
              <a:spcBef>
                <a:spcPts val="0"/>
              </a:spcBef>
              <a:buNone/>
            </a:pPr>
            <a:endParaRPr sz="1800" b="0" i="0" u="none" strike="noStrike" cap="none" baseline="0">
              <a:solidFill>
                <a:schemeClr val="dk1"/>
              </a:solidFill>
              <a:latin typeface="Rambla"/>
              <a:ea typeface="Rambla"/>
              <a:cs typeface="Rambla"/>
              <a:sym typeface="Rambla"/>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xEl>
                                              <p:pRg st="0" end="0"/>
                                            </p:txEl>
                                          </p:spTgt>
                                        </p:tgtEl>
                                        <p:attrNameLst>
                                          <p:attrName>style.visibility</p:attrName>
                                        </p:attrNameLst>
                                      </p:cBhvr>
                                      <p:to>
                                        <p:strVal val="visible"/>
                                      </p:to>
                                    </p:set>
                                    <p:animEffect transition="in" filter="fade">
                                      <p:cBhvr>
                                        <p:cTn id="7" dur="1000"/>
                                        <p:tgtEl>
                                          <p:spTgt spid="3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3">
                                            <p:txEl>
                                              <p:pRg st="1" end="1"/>
                                            </p:txEl>
                                          </p:spTgt>
                                        </p:tgtEl>
                                        <p:attrNameLst>
                                          <p:attrName>style.visibility</p:attrName>
                                        </p:attrNameLst>
                                      </p:cBhvr>
                                      <p:to>
                                        <p:strVal val="visible"/>
                                      </p:to>
                                    </p:set>
                                    <p:animEffect transition="in" filter="fade">
                                      <p:cBhvr>
                                        <p:cTn id="12" dur="1000"/>
                                        <p:tgtEl>
                                          <p:spTgt spid="3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3">
                                            <p:txEl>
                                              <p:pRg st="2" end="2"/>
                                            </p:txEl>
                                          </p:spTgt>
                                        </p:tgtEl>
                                        <p:attrNameLst>
                                          <p:attrName>style.visibility</p:attrName>
                                        </p:attrNameLst>
                                      </p:cBhvr>
                                      <p:to>
                                        <p:strVal val="visible"/>
                                      </p:to>
                                    </p:set>
                                    <p:animEffect transition="in" filter="fade">
                                      <p:cBhvr>
                                        <p:cTn id="17" dur="1000"/>
                                        <p:tgtEl>
                                          <p:spTgt spid="3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3">
                                            <p:txEl>
                                              <p:pRg st="3" end="3"/>
                                            </p:txEl>
                                          </p:spTgt>
                                        </p:tgtEl>
                                        <p:attrNameLst>
                                          <p:attrName>style.visibility</p:attrName>
                                        </p:attrNameLst>
                                      </p:cBhvr>
                                      <p:to>
                                        <p:strVal val="visible"/>
                                      </p:to>
                                    </p:set>
                                    <p:animEffect transition="in" filter="fade">
                                      <p:cBhvr>
                                        <p:cTn id="22" dur="1000"/>
                                        <p:tgtEl>
                                          <p:spTgt spid="3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3">
                                            <p:txEl>
                                              <p:pRg st="4" end="4"/>
                                            </p:txEl>
                                          </p:spTgt>
                                        </p:tgtEl>
                                        <p:attrNameLst>
                                          <p:attrName>style.visibility</p:attrName>
                                        </p:attrNameLst>
                                      </p:cBhvr>
                                      <p:to>
                                        <p:strVal val="visible"/>
                                      </p:to>
                                    </p:set>
                                    <p:animEffect transition="in" filter="fade">
                                      <p:cBhvr>
                                        <p:cTn id="27" dur="1000"/>
                                        <p:tgtEl>
                                          <p:spTgt spid="3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3">
                                            <p:txEl>
                                              <p:pRg st="5" end="5"/>
                                            </p:txEl>
                                          </p:spTgt>
                                        </p:tgtEl>
                                        <p:attrNameLst>
                                          <p:attrName>style.visibility</p:attrName>
                                        </p:attrNameLst>
                                      </p:cBhvr>
                                      <p:to>
                                        <p:strVal val="visible"/>
                                      </p:to>
                                    </p:set>
                                    <p:animEffect transition="in" filter="fade">
                                      <p:cBhvr>
                                        <p:cTn id="32" dur="1000"/>
                                        <p:tgtEl>
                                          <p:spTgt spid="3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3">
                                            <p:txEl>
                                              <p:pRg st="6" end="6"/>
                                            </p:txEl>
                                          </p:spTgt>
                                        </p:tgtEl>
                                        <p:attrNameLst>
                                          <p:attrName>style.visibility</p:attrName>
                                        </p:attrNameLst>
                                      </p:cBhvr>
                                      <p:to>
                                        <p:strVal val="visible"/>
                                      </p:to>
                                    </p:set>
                                    <p:animEffect transition="in" filter="fade">
                                      <p:cBhvr>
                                        <p:cTn id="37" dur="1000"/>
                                        <p:tgtEl>
                                          <p:spTgt spid="3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3">
                                            <p:txEl>
                                              <p:pRg st="7" end="7"/>
                                            </p:txEl>
                                          </p:spTgt>
                                        </p:tgtEl>
                                        <p:attrNameLst>
                                          <p:attrName>style.visibility</p:attrName>
                                        </p:attrNameLst>
                                      </p:cBhvr>
                                      <p:to>
                                        <p:strVal val="visible"/>
                                      </p:to>
                                    </p:set>
                                    <p:animEffect transition="in" filter="fade">
                                      <p:cBhvr>
                                        <p:cTn id="42" dur="1000"/>
                                        <p:tgtEl>
                                          <p:spTgt spid="31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3">
                                            <p:txEl>
                                              <p:pRg st="8" end="8"/>
                                            </p:txEl>
                                          </p:spTgt>
                                        </p:tgtEl>
                                        <p:attrNameLst>
                                          <p:attrName>style.visibility</p:attrName>
                                        </p:attrNameLst>
                                      </p:cBhvr>
                                      <p:to>
                                        <p:strVal val="visible"/>
                                      </p:to>
                                    </p:set>
                                    <p:animEffect transition="in" filter="fade">
                                      <p:cBhvr>
                                        <p:cTn id="47" dur="1000"/>
                                        <p:tgtEl>
                                          <p:spTgt spid="31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3">
                                            <p:txEl>
                                              <p:pRg st="9" end="9"/>
                                            </p:txEl>
                                          </p:spTgt>
                                        </p:tgtEl>
                                        <p:attrNameLst>
                                          <p:attrName>style.visibility</p:attrName>
                                        </p:attrNameLst>
                                      </p:cBhvr>
                                      <p:to>
                                        <p:strVal val="visible"/>
                                      </p:to>
                                    </p:set>
                                    <p:animEffect transition="in" filter="fade">
                                      <p:cBhvr>
                                        <p:cTn id="52" dur="1000"/>
                                        <p:tgtEl>
                                          <p:spTgt spid="31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13">
                                            <p:txEl>
                                              <p:pRg st="10" end="10"/>
                                            </p:txEl>
                                          </p:spTgt>
                                        </p:tgtEl>
                                        <p:attrNameLst>
                                          <p:attrName>style.visibility</p:attrName>
                                        </p:attrNameLst>
                                      </p:cBhvr>
                                      <p:to>
                                        <p:strVal val="visible"/>
                                      </p:to>
                                    </p:set>
                                    <p:animEffect transition="in" filter="fade">
                                      <p:cBhvr>
                                        <p:cTn id="57" dur="1000"/>
                                        <p:tgtEl>
                                          <p:spTgt spid="31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13">
                                            <p:txEl>
                                              <p:pRg st="11" end="11"/>
                                            </p:txEl>
                                          </p:spTgt>
                                        </p:tgtEl>
                                        <p:attrNameLst>
                                          <p:attrName>style.visibility</p:attrName>
                                        </p:attrNameLst>
                                      </p:cBhvr>
                                      <p:to>
                                        <p:strVal val="visible"/>
                                      </p:to>
                                    </p:set>
                                    <p:animEffect transition="in" filter="fade">
                                      <p:cBhvr>
                                        <p:cTn id="62" dur="1000"/>
                                        <p:tgtEl>
                                          <p:spTgt spid="3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2051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Seeds of Change Notes:</a:t>
            </a:r>
          </a:p>
        </p:txBody>
      </p:sp>
      <p:sp>
        <p:nvSpPr>
          <p:cNvPr id="319" name="Shape 319"/>
          <p:cNvSpPr txBox="1">
            <a:spLocks noGrp="1"/>
          </p:cNvSpPr>
          <p:nvPr>
            <p:ph type="body" idx="1"/>
          </p:nvPr>
        </p:nvSpPr>
        <p:spPr>
          <a:xfrm>
            <a:off x="457200" y="2424543"/>
            <a:ext cx="4040187" cy="4170218"/>
          </a:xfrm>
          <a:prstGeom prst="rect">
            <a:avLst/>
          </a:prstGeom>
          <a:noFill/>
          <a:ln>
            <a:noFill/>
          </a:ln>
        </p:spPr>
        <p:txBody>
          <a:bodyPr lIns="91425" tIns="45700" rIns="91425" bIns="45700" anchor="t" anchorCtr="0">
            <a:noAutofit/>
          </a:bodyPr>
          <a:lstStyle/>
          <a:p>
            <a:pPr marL="365760" marR="0" lvl="0" indent="-264160" algn="l" rtl="0">
              <a:lnSpc>
                <a:spcPct val="80000"/>
              </a:lnSpc>
              <a:spcBef>
                <a:spcPts val="0"/>
              </a:spcBef>
              <a:spcAft>
                <a:spcPts val="0"/>
              </a:spcAft>
              <a:buClr>
                <a:schemeClr val="accent1"/>
              </a:buClr>
              <a:buSzPct val="68000"/>
              <a:buFont typeface="Noto Symbol"/>
              <a:buChar char=""/>
            </a:pPr>
            <a:r>
              <a:rPr lang="en-US" sz="1700" b="1" i="0" u="sng" strike="noStrike" cap="none" baseline="0">
                <a:solidFill>
                  <a:schemeClr val="dk1"/>
                </a:solidFill>
                <a:latin typeface="Rambla"/>
                <a:ea typeface="Rambla"/>
                <a:cs typeface="Rambla"/>
                <a:sym typeface="Rambla"/>
              </a:rPr>
              <a:t>Cloud Seeding Benefits:</a:t>
            </a:r>
          </a:p>
          <a:p>
            <a:pPr marL="621792" marR="0" lvl="1" indent="-240791" algn="l" rtl="0">
              <a:lnSpc>
                <a:spcPct val="80000"/>
              </a:lnSpc>
              <a:spcBef>
                <a:spcPts val="324"/>
              </a:spcBef>
              <a:buClr>
                <a:schemeClr val="accent1"/>
              </a:buClr>
              <a:buSzPct val="100000"/>
              <a:buFont typeface="Verdana"/>
              <a:buChar char="◦"/>
            </a:pPr>
            <a:r>
              <a:rPr lang="en-US" sz="1400" b="0" i="0" u="none" strike="noStrike" cap="none" baseline="0">
                <a:solidFill>
                  <a:schemeClr val="dk1"/>
                </a:solidFill>
                <a:latin typeface="Rambla"/>
                <a:ea typeface="Rambla"/>
                <a:cs typeface="Rambla"/>
                <a:sym typeface="Rambla"/>
              </a:rPr>
              <a:t>Practice in use since 1946 </a:t>
            </a:r>
            <a:r>
              <a:rPr lang="en-US" sz="1400" b="1" i="0" u="none" strike="noStrike" cap="none" baseline="0">
                <a:solidFill>
                  <a:srgbClr val="C00000"/>
                </a:solidFill>
                <a:latin typeface="Rambla"/>
                <a:ea typeface="Rambla"/>
                <a:cs typeface="Rambla"/>
                <a:sym typeface="Rambla"/>
              </a:rPr>
              <a:t>(1.1)</a:t>
            </a:r>
          </a:p>
          <a:p>
            <a:pPr marL="621792" marR="0" lvl="1" indent="-240791" algn="l" rtl="0">
              <a:lnSpc>
                <a:spcPct val="80000"/>
              </a:lnSpc>
              <a:spcBef>
                <a:spcPts val="324"/>
              </a:spcBef>
              <a:buClr>
                <a:schemeClr val="accent1"/>
              </a:buClr>
              <a:buSzPct val="100000"/>
              <a:buFont typeface="Verdana"/>
              <a:buChar char="◦"/>
            </a:pPr>
            <a:r>
              <a:rPr lang="en-US" sz="1400" b="0" i="0" u="none" strike="noStrike" cap="none" baseline="0">
                <a:solidFill>
                  <a:schemeClr val="dk1"/>
                </a:solidFill>
                <a:latin typeface="Rambla"/>
                <a:ea typeface="Rambla"/>
                <a:cs typeface="Rambla"/>
                <a:sym typeface="Rambla"/>
              </a:rPr>
              <a:t>Provides drinkable water </a:t>
            </a:r>
            <a:r>
              <a:rPr lang="en-US" sz="1400" b="1" i="0" u="none" strike="noStrike" cap="none" baseline="0">
                <a:solidFill>
                  <a:srgbClr val="C00000"/>
                </a:solidFill>
                <a:latin typeface="Rambla"/>
                <a:ea typeface="Rambla"/>
                <a:cs typeface="Rambla"/>
                <a:sym typeface="Rambla"/>
              </a:rPr>
              <a:t>(2.4)</a:t>
            </a:r>
          </a:p>
          <a:p>
            <a:pPr marL="621792" marR="0" lvl="1" indent="-240791" algn="l" rtl="0">
              <a:lnSpc>
                <a:spcPct val="80000"/>
              </a:lnSpc>
              <a:spcBef>
                <a:spcPts val="324"/>
              </a:spcBef>
              <a:buClr>
                <a:schemeClr val="accent1"/>
              </a:buClr>
              <a:buSzPct val="100000"/>
              <a:buFont typeface="Verdana"/>
              <a:buChar char="◦"/>
            </a:pPr>
            <a:r>
              <a:rPr lang="en-US" sz="1400" b="0" i="0" u="none" strike="noStrike" cap="none" baseline="0">
                <a:solidFill>
                  <a:schemeClr val="dk1"/>
                </a:solidFill>
                <a:latin typeface="Rambla"/>
                <a:ea typeface="Rambla"/>
                <a:cs typeface="Rambla"/>
                <a:sym typeface="Rambla"/>
              </a:rPr>
              <a:t>Water for crops/reduce crop damage </a:t>
            </a:r>
            <a:r>
              <a:rPr lang="en-US" sz="1400" b="1" i="0" u="none" strike="noStrike" cap="none" baseline="0">
                <a:solidFill>
                  <a:srgbClr val="C00000"/>
                </a:solidFill>
                <a:latin typeface="Rambla"/>
                <a:ea typeface="Rambla"/>
                <a:cs typeface="Rambla"/>
                <a:sym typeface="Rambla"/>
              </a:rPr>
              <a:t>(2.5)</a:t>
            </a:r>
          </a:p>
          <a:p>
            <a:pPr marL="621792" marR="0" lvl="1" indent="-240791" algn="l" rtl="0">
              <a:lnSpc>
                <a:spcPct val="80000"/>
              </a:lnSpc>
              <a:spcBef>
                <a:spcPts val="324"/>
              </a:spcBef>
              <a:buClr>
                <a:schemeClr val="accent1"/>
              </a:buClr>
              <a:buSzPct val="100000"/>
              <a:buFont typeface="Verdana"/>
              <a:buChar char="◦"/>
            </a:pPr>
            <a:r>
              <a:rPr lang="en-US" sz="1400" b="0" i="0" u="none" strike="noStrike" cap="none" baseline="0">
                <a:solidFill>
                  <a:schemeClr val="dk1"/>
                </a:solidFill>
                <a:latin typeface="Rambla"/>
                <a:ea typeface="Rambla"/>
                <a:cs typeface="Rambla"/>
                <a:sym typeface="Rambla"/>
              </a:rPr>
              <a:t>Low cost power option </a:t>
            </a:r>
            <a:r>
              <a:rPr lang="en-US" sz="1400" b="1" i="0" u="none" strike="noStrike" cap="none" baseline="0">
                <a:solidFill>
                  <a:srgbClr val="C00000"/>
                </a:solidFill>
                <a:latin typeface="Rambla"/>
                <a:ea typeface="Rambla"/>
                <a:cs typeface="Rambla"/>
                <a:sym typeface="Rambla"/>
              </a:rPr>
              <a:t>(2.4)</a:t>
            </a:r>
          </a:p>
          <a:p>
            <a:pPr marL="621792" marR="0" lvl="1" indent="-240791" algn="l" rtl="0">
              <a:lnSpc>
                <a:spcPct val="80000"/>
              </a:lnSpc>
              <a:spcBef>
                <a:spcPts val="324"/>
              </a:spcBef>
              <a:buClr>
                <a:schemeClr val="accent1"/>
              </a:buClr>
              <a:buSzPct val="100000"/>
              <a:buFont typeface="Verdana"/>
              <a:buChar char="◦"/>
            </a:pPr>
            <a:r>
              <a:rPr lang="en-US" sz="1400" b="0" i="0" u="none" strike="noStrike" cap="none" baseline="0">
                <a:solidFill>
                  <a:schemeClr val="dk1"/>
                </a:solidFill>
                <a:latin typeface="Rambla"/>
                <a:ea typeface="Rambla"/>
                <a:cs typeface="Rambla"/>
                <a:sym typeface="Rambla"/>
              </a:rPr>
              <a:t>Low risk level from chemicals </a:t>
            </a:r>
            <a:r>
              <a:rPr lang="en-US" sz="1400" b="1" i="0" u="none" strike="noStrike" cap="none" baseline="0">
                <a:solidFill>
                  <a:srgbClr val="C00000"/>
                </a:solidFill>
                <a:latin typeface="Rambla"/>
                <a:ea typeface="Rambla"/>
                <a:cs typeface="Rambla"/>
                <a:sym typeface="Rambla"/>
              </a:rPr>
              <a:t>(2.6)</a:t>
            </a:r>
          </a:p>
          <a:p>
            <a:pPr marL="365760" marR="0" lvl="0" indent="-264160" algn="l" rtl="0">
              <a:lnSpc>
                <a:spcPct val="80000"/>
              </a:lnSpc>
              <a:spcBef>
                <a:spcPts val="400"/>
              </a:spcBef>
              <a:spcAft>
                <a:spcPts val="0"/>
              </a:spcAft>
              <a:buClr>
                <a:schemeClr val="accent1"/>
              </a:buClr>
              <a:buSzPct val="68000"/>
              <a:buFont typeface="Noto Symbol"/>
              <a:buChar char=""/>
            </a:pPr>
            <a:r>
              <a:rPr lang="en-US" sz="1700" b="1" i="0" u="sng" strike="noStrike" cap="none" baseline="0">
                <a:solidFill>
                  <a:schemeClr val="dk1"/>
                </a:solidFill>
                <a:latin typeface="Rambla"/>
                <a:ea typeface="Rambla"/>
                <a:cs typeface="Rambla"/>
                <a:sym typeface="Rambla"/>
              </a:rPr>
              <a:t>Studies</a:t>
            </a:r>
          </a:p>
          <a:p>
            <a:pPr marL="621792" marR="0" lvl="1" indent="-240791" algn="l" rtl="0">
              <a:lnSpc>
                <a:spcPct val="80000"/>
              </a:lnSpc>
              <a:spcBef>
                <a:spcPts val="324"/>
              </a:spcBef>
              <a:buClr>
                <a:schemeClr val="accent1"/>
              </a:buClr>
              <a:buSzPct val="100000"/>
              <a:buFont typeface="Verdana"/>
              <a:buChar char="◦"/>
            </a:pPr>
            <a:r>
              <a:rPr lang="en-US" sz="1400" b="0" i="0" u="none" strike="noStrike" cap="none" baseline="0">
                <a:solidFill>
                  <a:schemeClr val="dk1"/>
                </a:solidFill>
                <a:latin typeface="Rambla"/>
                <a:ea typeface="Rambla"/>
                <a:cs typeface="Rambla"/>
                <a:sym typeface="Rambla"/>
              </a:rPr>
              <a:t>Weather Modification Association (date unknown)</a:t>
            </a:r>
            <a:r>
              <a:rPr lang="en-US" sz="1400" b="1" i="0" u="none" strike="noStrike" cap="none" baseline="0">
                <a:solidFill>
                  <a:srgbClr val="C00000"/>
                </a:solidFill>
                <a:latin typeface="Rambla"/>
                <a:ea typeface="Rambla"/>
                <a:cs typeface="Rambla"/>
                <a:sym typeface="Rambla"/>
              </a:rPr>
              <a:t> (1.3)</a:t>
            </a:r>
          </a:p>
          <a:p>
            <a:pPr marL="621792" marR="0" lvl="1" indent="-240791" algn="l" rtl="0">
              <a:lnSpc>
                <a:spcPct val="80000"/>
              </a:lnSpc>
              <a:spcBef>
                <a:spcPts val="324"/>
              </a:spcBef>
              <a:buClr>
                <a:schemeClr val="accent1"/>
              </a:buClr>
              <a:buSzPct val="100000"/>
              <a:buFont typeface="Verdana"/>
              <a:buChar char="◦"/>
            </a:pPr>
            <a:r>
              <a:rPr lang="en-US" sz="1400" b="0" i="0" u="none" strike="noStrike" cap="none" baseline="0">
                <a:solidFill>
                  <a:schemeClr val="dk1"/>
                </a:solidFill>
                <a:latin typeface="Rambla"/>
                <a:ea typeface="Rambla"/>
                <a:cs typeface="Rambla"/>
                <a:sym typeface="Rambla"/>
              </a:rPr>
              <a:t>American Meteorological Institute (date unknown) (</a:t>
            </a:r>
            <a:r>
              <a:rPr lang="en-US" sz="1400" b="1" i="0" u="none" strike="noStrike" cap="none" baseline="0">
                <a:solidFill>
                  <a:srgbClr val="C00000"/>
                </a:solidFill>
                <a:latin typeface="Rambla"/>
                <a:ea typeface="Rambla"/>
                <a:cs typeface="Rambla"/>
                <a:sym typeface="Rambla"/>
              </a:rPr>
              <a:t>1.3)</a:t>
            </a:r>
          </a:p>
          <a:p>
            <a:pPr marL="621792" marR="0" lvl="1" indent="-240791" algn="l" rtl="0">
              <a:lnSpc>
                <a:spcPct val="80000"/>
              </a:lnSpc>
              <a:spcBef>
                <a:spcPts val="324"/>
              </a:spcBef>
              <a:buClr>
                <a:schemeClr val="accent1"/>
              </a:buClr>
              <a:buSzPct val="100000"/>
              <a:buFont typeface="Verdana"/>
              <a:buChar char="◦"/>
            </a:pPr>
            <a:r>
              <a:rPr lang="en-US" sz="1400" b="0" i="0" u="none" strike="noStrike" cap="none" baseline="0">
                <a:solidFill>
                  <a:schemeClr val="dk1"/>
                </a:solidFill>
                <a:latin typeface="Rambla"/>
                <a:ea typeface="Rambla"/>
                <a:cs typeface="Rambla"/>
                <a:sym typeface="Rambla"/>
              </a:rPr>
              <a:t>U.S. Public Health Services-dates not given; toxicity levels below risk level </a:t>
            </a:r>
            <a:r>
              <a:rPr lang="en-US" sz="1400" b="1" i="0" u="none" strike="noStrike" cap="none" baseline="0">
                <a:solidFill>
                  <a:srgbClr val="C00000"/>
                </a:solidFill>
                <a:latin typeface="Rambla"/>
                <a:ea typeface="Rambla"/>
                <a:cs typeface="Rambla"/>
                <a:sym typeface="Rambla"/>
              </a:rPr>
              <a:t>(2.6)</a:t>
            </a:r>
          </a:p>
          <a:p>
            <a:pPr marL="365760" marR="0" lvl="0" indent="-264160" algn="l" rtl="0">
              <a:lnSpc>
                <a:spcPct val="80000"/>
              </a:lnSpc>
              <a:spcBef>
                <a:spcPts val="400"/>
              </a:spcBef>
              <a:spcAft>
                <a:spcPts val="0"/>
              </a:spcAft>
              <a:buClr>
                <a:schemeClr val="accent1"/>
              </a:buClr>
              <a:buSzPct val="68000"/>
              <a:buFont typeface="Noto Symbol"/>
              <a:buChar char=""/>
            </a:pPr>
            <a:r>
              <a:rPr lang="en-US" sz="1700" b="1" i="0" u="sng" strike="noStrike" cap="none" baseline="0">
                <a:solidFill>
                  <a:schemeClr val="dk1"/>
                </a:solidFill>
                <a:latin typeface="Rambla"/>
                <a:ea typeface="Rambla"/>
                <a:cs typeface="Rambla"/>
                <a:sym typeface="Rambla"/>
              </a:rPr>
              <a:t>Quote:</a:t>
            </a:r>
          </a:p>
          <a:p>
            <a:pPr marL="621792" marR="0" lvl="1" indent="-240791" algn="l" rtl="0">
              <a:lnSpc>
                <a:spcPct val="80000"/>
              </a:lnSpc>
              <a:spcBef>
                <a:spcPts val="324"/>
              </a:spcBef>
              <a:buClr>
                <a:schemeClr val="accent1"/>
              </a:buClr>
              <a:buSzPct val="100000"/>
              <a:buFont typeface="Verdana"/>
              <a:buChar char="◦"/>
            </a:pPr>
            <a:r>
              <a:rPr lang="en-US" sz="1400" b="0" i="0" u="none" strike="noStrike" cap="none" baseline="0">
                <a:solidFill>
                  <a:schemeClr val="dk1"/>
                </a:solidFill>
                <a:latin typeface="Rambla"/>
                <a:ea typeface="Rambla"/>
                <a:cs typeface="Rambla"/>
                <a:sym typeface="Rambla"/>
              </a:rPr>
              <a:t>“As growing populations create higher demand for both water and power, this provides an optimal solution.” </a:t>
            </a:r>
            <a:r>
              <a:rPr lang="en-US" sz="1400" b="1" i="0" u="none" strike="noStrike" cap="none" baseline="0">
                <a:solidFill>
                  <a:srgbClr val="C00000"/>
                </a:solidFill>
                <a:latin typeface="Rambla"/>
                <a:ea typeface="Rambla"/>
                <a:cs typeface="Rambla"/>
                <a:sym typeface="Rambla"/>
              </a:rPr>
              <a:t>(2.4)</a:t>
            </a:r>
          </a:p>
        </p:txBody>
      </p:sp>
      <p:sp>
        <p:nvSpPr>
          <p:cNvPr id="320" name="Shape 320"/>
          <p:cNvSpPr txBox="1">
            <a:spLocks noGrp="1"/>
          </p:cNvSpPr>
          <p:nvPr>
            <p:ph type="body" idx="2"/>
          </p:nvPr>
        </p:nvSpPr>
        <p:spPr>
          <a:xfrm>
            <a:off x="4645025" y="2424543"/>
            <a:ext cx="4041774" cy="4170218"/>
          </a:xfrm>
          <a:prstGeom prst="rect">
            <a:avLst/>
          </a:prstGeom>
          <a:noFill/>
          <a:ln>
            <a:noFill/>
          </a:ln>
        </p:spPr>
        <p:txBody>
          <a:bodyPr lIns="91425" tIns="45700" rIns="91425" bIns="45700" anchor="t" anchorCtr="0">
            <a:noAutofit/>
          </a:bodyPr>
          <a:lstStyle/>
          <a:p>
            <a:pPr marL="365760" marR="0" lvl="0" indent="-264160" algn="l" rtl="0">
              <a:lnSpc>
                <a:spcPct val="80000"/>
              </a:lnSpc>
              <a:spcBef>
                <a:spcPts val="0"/>
              </a:spcBef>
              <a:spcAft>
                <a:spcPts val="0"/>
              </a:spcAft>
              <a:buClr>
                <a:schemeClr val="accent1"/>
              </a:buClr>
              <a:buSzPct val="68000"/>
              <a:buFont typeface="Noto Symbol"/>
              <a:buChar char=""/>
            </a:pPr>
            <a:r>
              <a:rPr lang="en-US" sz="1700" b="1" i="0" u="sng" strike="noStrike" cap="none" baseline="0">
                <a:solidFill>
                  <a:schemeClr val="dk1"/>
                </a:solidFill>
                <a:latin typeface="Rambla"/>
                <a:ea typeface="Rambla"/>
                <a:cs typeface="Rambla"/>
                <a:sym typeface="Rambla"/>
              </a:rPr>
              <a:t>Cloud Seeding Dangers</a:t>
            </a:r>
          </a:p>
          <a:p>
            <a:pPr marL="621792" marR="0" lvl="1" indent="-240791" algn="l" rtl="0">
              <a:lnSpc>
                <a:spcPct val="80000"/>
              </a:lnSpc>
              <a:spcBef>
                <a:spcPts val="324"/>
              </a:spcBef>
              <a:buClr>
                <a:schemeClr val="accent1"/>
              </a:buClr>
              <a:buSzPct val="100000"/>
              <a:buFont typeface="Verdana"/>
              <a:buChar char="◦"/>
            </a:pPr>
            <a:r>
              <a:rPr lang="en-US" sz="1400" b="0" i="0" u="none" strike="noStrike" cap="none" baseline="0">
                <a:solidFill>
                  <a:schemeClr val="dk1"/>
                </a:solidFill>
                <a:latin typeface="Rambla"/>
                <a:ea typeface="Rambla"/>
                <a:cs typeface="Rambla"/>
                <a:sym typeface="Rambla"/>
              </a:rPr>
              <a:t>Chemicals used are poisonous and harmful to plants and animals </a:t>
            </a:r>
            <a:r>
              <a:rPr lang="en-US" sz="1400" b="1" i="0" u="none" strike="noStrike" cap="none" baseline="0">
                <a:solidFill>
                  <a:srgbClr val="C00000"/>
                </a:solidFill>
                <a:latin typeface="Rambla"/>
                <a:ea typeface="Rambla"/>
                <a:cs typeface="Rambla"/>
                <a:sym typeface="Rambla"/>
              </a:rPr>
              <a:t>(4.9)</a:t>
            </a:r>
          </a:p>
          <a:p>
            <a:pPr marL="621792" marR="0" lvl="1" indent="-240791" algn="l" rtl="0">
              <a:lnSpc>
                <a:spcPct val="80000"/>
              </a:lnSpc>
              <a:spcBef>
                <a:spcPts val="324"/>
              </a:spcBef>
              <a:buClr>
                <a:schemeClr val="accent1"/>
              </a:buClr>
              <a:buSzPct val="100000"/>
              <a:buFont typeface="Verdana"/>
              <a:buChar char="◦"/>
            </a:pPr>
            <a:r>
              <a:rPr lang="en-US" sz="1400" b="0" i="0" u="none" strike="noStrike" cap="none" baseline="0">
                <a:solidFill>
                  <a:schemeClr val="dk1"/>
                </a:solidFill>
                <a:latin typeface="Rambla"/>
                <a:ea typeface="Rambla"/>
                <a:cs typeface="Rambla"/>
                <a:sym typeface="Rambla"/>
              </a:rPr>
              <a:t>Long-term effects not known </a:t>
            </a:r>
            <a:r>
              <a:rPr lang="en-US" sz="1400" b="1" i="0" u="none" strike="noStrike" cap="none" baseline="0">
                <a:solidFill>
                  <a:srgbClr val="C00000"/>
                </a:solidFill>
                <a:latin typeface="Rambla"/>
                <a:ea typeface="Rambla"/>
                <a:cs typeface="Rambla"/>
                <a:sym typeface="Rambla"/>
              </a:rPr>
              <a:t>(3.8,4.9)</a:t>
            </a:r>
          </a:p>
          <a:p>
            <a:pPr marL="365760" marR="0" lvl="0" indent="-264160" algn="l" rtl="0">
              <a:lnSpc>
                <a:spcPct val="80000"/>
              </a:lnSpc>
              <a:spcBef>
                <a:spcPts val="0"/>
              </a:spcBef>
              <a:spcAft>
                <a:spcPts val="0"/>
              </a:spcAft>
              <a:buClr>
                <a:schemeClr val="accent1"/>
              </a:buClr>
              <a:buSzPct val="68000"/>
              <a:buFont typeface="Noto Symbol"/>
              <a:buChar char=""/>
            </a:pPr>
            <a:r>
              <a:rPr lang="en-US" sz="1700" b="1" i="0" u="sng" strike="noStrike" cap="none" baseline="0">
                <a:solidFill>
                  <a:schemeClr val="dk1"/>
                </a:solidFill>
                <a:latin typeface="Rambla"/>
                <a:ea typeface="Rambla"/>
                <a:cs typeface="Rambla"/>
                <a:sym typeface="Rambla"/>
              </a:rPr>
              <a:t>Studies:</a:t>
            </a:r>
          </a:p>
          <a:p>
            <a:pPr marL="621792" marR="0" lvl="1" indent="-240791" algn="l" rtl="0">
              <a:lnSpc>
                <a:spcPct val="80000"/>
              </a:lnSpc>
              <a:spcBef>
                <a:spcPts val="324"/>
              </a:spcBef>
              <a:buClr>
                <a:schemeClr val="accent1"/>
              </a:buClr>
              <a:buSzPct val="100000"/>
              <a:buFont typeface="Verdana"/>
              <a:buChar char="◦"/>
            </a:pPr>
            <a:r>
              <a:rPr lang="en-US" sz="1400" b="0" i="0" u="none" strike="noStrike" cap="none" baseline="0">
                <a:solidFill>
                  <a:schemeClr val="dk1"/>
                </a:solidFill>
                <a:latin typeface="Rambla"/>
                <a:ea typeface="Rambla"/>
                <a:cs typeface="Rambla"/>
                <a:sym typeface="Rambla"/>
              </a:rPr>
              <a:t>Weather Modification Association is a private company-stake in outcome?? </a:t>
            </a:r>
            <a:r>
              <a:rPr lang="en-US" sz="1400" b="1" i="0" u="none" strike="noStrike" cap="none" baseline="0">
                <a:solidFill>
                  <a:srgbClr val="C00000"/>
                </a:solidFill>
                <a:latin typeface="Rambla"/>
                <a:ea typeface="Rambla"/>
                <a:cs typeface="Rambla"/>
                <a:sym typeface="Rambla"/>
              </a:rPr>
              <a:t>(4.9)</a:t>
            </a:r>
          </a:p>
          <a:p>
            <a:pPr marL="621792" marR="0" lvl="1" indent="-240791" algn="l" rtl="0">
              <a:lnSpc>
                <a:spcPct val="80000"/>
              </a:lnSpc>
              <a:spcBef>
                <a:spcPts val="324"/>
              </a:spcBef>
              <a:buClr>
                <a:schemeClr val="accent1"/>
              </a:buClr>
              <a:buSzPct val="100000"/>
              <a:buFont typeface="Verdana"/>
              <a:buChar char="◦"/>
            </a:pPr>
            <a:r>
              <a:rPr lang="en-US" sz="1400" b="0" i="0" u="none" strike="noStrike" cap="none" baseline="0">
                <a:solidFill>
                  <a:schemeClr val="dk1"/>
                </a:solidFill>
                <a:latin typeface="Rambla"/>
                <a:ea typeface="Rambla"/>
                <a:cs typeface="Rambla"/>
                <a:sym typeface="Rambla"/>
              </a:rPr>
              <a:t>University of MI-no date given; level of long-term risk unknown </a:t>
            </a:r>
            <a:r>
              <a:rPr lang="en-US" sz="1400" b="1" i="0" u="none" strike="noStrike" cap="none" baseline="0">
                <a:solidFill>
                  <a:srgbClr val="C00000"/>
                </a:solidFill>
                <a:latin typeface="Rambla"/>
                <a:ea typeface="Rambla"/>
                <a:cs typeface="Rambla"/>
                <a:sym typeface="Rambla"/>
              </a:rPr>
              <a:t>(4.9)</a:t>
            </a:r>
          </a:p>
          <a:p>
            <a:pPr marL="621792" marR="0" lvl="1" indent="-240791" algn="l" rtl="0">
              <a:lnSpc>
                <a:spcPct val="80000"/>
              </a:lnSpc>
              <a:spcBef>
                <a:spcPts val="324"/>
              </a:spcBef>
              <a:buClr>
                <a:schemeClr val="accent1"/>
              </a:buClr>
              <a:buSzPct val="100000"/>
              <a:buFont typeface="Verdana"/>
              <a:buChar char="◦"/>
            </a:pPr>
            <a:r>
              <a:rPr lang="en-US" sz="1400" b="0" i="0" u="none" strike="noStrike" cap="none" baseline="0">
                <a:solidFill>
                  <a:schemeClr val="dk1"/>
                </a:solidFill>
                <a:latin typeface="Rambla"/>
                <a:ea typeface="Rambla"/>
                <a:cs typeface="Rambla"/>
                <a:sym typeface="Rambla"/>
              </a:rPr>
              <a:t>2010 Australian Study-long-term build-up crucial and unknown </a:t>
            </a:r>
            <a:r>
              <a:rPr lang="en-US" sz="1400" b="1" i="0" u="none" strike="noStrike" cap="none" baseline="0">
                <a:solidFill>
                  <a:srgbClr val="C00000"/>
                </a:solidFill>
                <a:latin typeface="Rambla"/>
                <a:ea typeface="Rambla"/>
                <a:cs typeface="Rambla"/>
                <a:sym typeface="Rambla"/>
              </a:rPr>
              <a:t>(4.9)</a:t>
            </a:r>
          </a:p>
          <a:p>
            <a:pPr marL="365760" marR="0" lvl="0" indent="-264160" algn="l" rtl="0">
              <a:lnSpc>
                <a:spcPct val="80000"/>
              </a:lnSpc>
              <a:spcBef>
                <a:spcPts val="0"/>
              </a:spcBef>
              <a:spcAft>
                <a:spcPts val="0"/>
              </a:spcAft>
              <a:buClr>
                <a:schemeClr val="accent1"/>
              </a:buClr>
              <a:buSzPct val="68000"/>
              <a:buFont typeface="Noto Symbol"/>
              <a:buChar char=""/>
            </a:pPr>
            <a:r>
              <a:rPr lang="en-US" sz="1700" b="1" i="0" u="sng" strike="noStrike" cap="none" baseline="0">
                <a:solidFill>
                  <a:schemeClr val="dk1"/>
                </a:solidFill>
                <a:latin typeface="Rambla"/>
                <a:ea typeface="Rambla"/>
                <a:cs typeface="Rambla"/>
                <a:sym typeface="Rambla"/>
              </a:rPr>
              <a:t>Quote</a:t>
            </a:r>
            <a:r>
              <a:rPr lang="en-US" sz="1700" b="0" i="0" u="none" strike="noStrike" cap="none" baseline="0">
                <a:solidFill>
                  <a:schemeClr val="dk1"/>
                </a:solidFill>
                <a:latin typeface="Rambla"/>
                <a:ea typeface="Rambla"/>
                <a:cs typeface="Rambla"/>
                <a:sym typeface="Rambla"/>
              </a:rPr>
              <a:t>:</a:t>
            </a:r>
          </a:p>
          <a:p>
            <a:pPr marL="621792" marR="0" lvl="1" indent="-240791" algn="l" rtl="0">
              <a:lnSpc>
                <a:spcPct val="80000"/>
              </a:lnSpc>
              <a:spcBef>
                <a:spcPts val="324"/>
              </a:spcBef>
              <a:buClr>
                <a:schemeClr val="accent1"/>
              </a:buClr>
              <a:buSzPct val="100000"/>
              <a:buFont typeface="Verdana"/>
              <a:buChar char="◦"/>
            </a:pPr>
            <a:r>
              <a:rPr lang="en-US" sz="1400" b="0" i="0" u="none" strike="noStrike" cap="none" baseline="0">
                <a:solidFill>
                  <a:schemeClr val="dk1"/>
                </a:solidFill>
                <a:latin typeface="Rambla"/>
                <a:ea typeface="Rambla"/>
                <a:cs typeface="Rambla"/>
                <a:sym typeface="Rambla"/>
              </a:rPr>
              <a:t>“If the poison is in the does, no one yet knows what the does of harmful chemicals from cloud seeding is.” </a:t>
            </a:r>
            <a:r>
              <a:rPr lang="en-US" sz="1400" b="1" i="0" u="none" strike="noStrike" cap="none" baseline="0">
                <a:solidFill>
                  <a:srgbClr val="C00000"/>
                </a:solidFill>
                <a:latin typeface="Rambla"/>
                <a:ea typeface="Rambla"/>
                <a:cs typeface="Rambla"/>
                <a:sym typeface="Rambla"/>
              </a:rPr>
              <a:t>(4.9)</a:t>
            </a:r>
          </a:p>
        </p:txBody>
      </p:sp>
      <p:sp>
        <p:nvSpPr>
          <p:cNvPr id="321" name="Shape 321"/>
          <p:cNvSpPr txBox="1"/>
          <p:nvPr/>
        </p:nvSpPr>
        <p:spPr>
          <a:xfrm>
            <a:off x="457200" y="1745671"/>
            <a:ext cx="4040187" cy="646331"/>
          </a:xfrm>
          <a:prstGeom prst="rect">
            <a:avLst/>
          </a:prstGeom>
          <a:solidFill>
            <a:schemeClr val="accent1"/>
          </a:solid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a:solidFill>
                  <a:schemeClr val="lt1"/>
                </a:solidFill>
                <a:latin typeface="Rambla"/>
                <a:ea typeface="Rambla"/>
                <a:cs typeface="Rambla"/>
                <a:sym typeface="Rambla"/>
              </a:rPr>
              <a:t>Dr. Kathleen Silverton, meteorologist</a:t>
            </a:r>
          </a:p>
        </p:txBody>
      </p:sp>
      <p:sp>
        <p:nvSpPr>
          <p:cNvPr id="322" name="Shape 322"/>
          <p:cNvSpPr txBox="1"/>
          <p:nvPr/>
        </p:nvSpPr>
        <p:spPr>
          <a:xfrm>
            <a:off x="4645025" y="1745673"/>
            <a:ext cx="4041774" cy="646331"/>
          </a:xfrm>
          <a:prstGeom prst="rect">
            <a:avLst/>
          </a:prstGeom>
          <a:solidFill>
            <a:schemeClr val="accent1"/>
          </a:solid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a:solidFill>
                  <a:schemeClr val="lt1"/>
                </a:solidFill>
                <a:latin typeface="Rambla"/>
                <a:ea typeface="Rambla"/>
                <a:cs typeface="Rambla"/>
                <a:sym typeface="Rambla"/>
              </a:rPr>
              <a:t>Glass County Gazette editorial (author unknown)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9DE5F6"/>
            </a:gs>
            <a:gs pos="50000">
              <a:srgbClr val="C3EFFA"/>
            </a:gs>
            <a:gs pos="100000">
              <a:srgbClr val="E3F6FC"/>
            </a:gs>
          </a:gsLst>
          <a:lin ang="5400000" scaled="0"/>
        </a:gradFill>
        <a:effectLst/>
      </p:bgPr>
    </p:bg>
    <p:spTree>
      <p:nvGrpSpPr>
        <p:cNvPr id="1" name="Shape 117"/>
        <p:cNvGrpSpPr/>
        <p:nvPr/>
      </p:nvGrpSpPr>
      <p:grpSpPr>
        <a:xfrm>
          <a:off x="0" y="0"/>
          <a:ext cx="0" cy="0"/>
          <a:chOff x="0" y="0"/>
          <a:chExt cx="0" cy="0"/>
        </a:xfrm>
      </p:grpSpPr>
      <p:pic>
        <p:nvPicPr>
          <p:cNvPr id="118" name="Shape 11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9" name="Shape 119"/>
          <p:cNvSpPr txBox="1"/>
          <p:nvPr/>
        </p:nvSpPr>
        <p:spPr>
          <a:xfrm rot="-1115221">
            <a:off x="1889238" y="2135698"/>
            <a:ext cx="6180022" cy="2554544"/>
          </a:xfrm>
          <a:prstGeom prst="rect">
            <a:avLst/>
          </a:prstGeom>
          <a:noFill/>
          <a:ln>
            <a:noFill/>
          </a:ln>
        </p:spPr>
        <p:txBody>
          <a:bodyPr lIns="91425" tIns="45700" rIns="91425" bIns="45700" anchor="t" anchorCtr="0">
            <a:noAutofit/>
          </a:bodyPr>
          <a:lstStyle/>
          <a:p>
            <a:pPr marL="571500" marR="0" lvl="0" indent="-571500" algn="l" rtl="0">
              <a:spcBef>
                <a:spcPts val="0"/>
              </a:spcBef>
              <a:buClr>
                <a:srgbClr val="262626"/>
              </a:buClr>
              <a:buSzPct val="100000"/>
              <a:buFont typeface="Arial"/>
              <a:buChar char="•"/>
            </a:pPr>
            <a:r>
              <a:rPr lang="en-US" sz="3200" b="1" i="0" u="none" strike="noStrike" cap="none" baseline="0">
                <a:solidFill>
                  <a:srgbClr val="262626"/>
                </a:solidFill>
                <a:latin typeface="Rambla"/>
                <a:ea typeface="Rambla"/>
                <a:cs typeface="Rambla"/>
                <a:sym typeface="Rambla"/>
              </a:rPr>
              <a:t>Writing Requirements </a:t>
            </a:r>
          </a:p>
          <a:p>
            <a:pPr marL="571500" marR="0" lvl="0" indent="-571500" algn="l" rtl="0">
              <a:spcBef>
                <a:spcPts val="0"/>
              </a:spcBef>
              <a:buClr>
                <a:srgbClr val="262626"/>
              </a:buClr>
              <a:buSzPct val="100000"/>
              <a:buFont typeface="Arial"/>
              <a:buChar char="•"/>
            </a:pPr>
            <a:r>
              <a:rPr lang="en-US" sz="3200" b="1" i="0" u="none" strike="noStrike" cap="none" baseline="0">
                <a:solidFill>
                  <a:srgbClr val="262626"/>
                </a:solidFill>
                <a:latin typeface="Rambla"/>
                <a:ea typeface="Rambla"/>
                <a:cs typeface="Rambla"/>
                <a:sym typeface="Rambla"/>
              </a:rPr>
              <a:t>Scoring Rubric</a:t>
            </a:r>
          </a:p>
          <a:p>
            <a:pPr marL="571500" marR="0" lvl="0" indent="-571500" algn="l" rtl="0">
              <a:spcBef>
                <a:spcPts val="0"/>
              </a:spcBef>
              <a:buClr>
                <a:srgbClr val="262626"/>
              </a:buClr>
              <a:buSzPct val="100000"/>
              <a:buFont typeface="Arial"/>
              <a:buChar char="•"/>
            </a:pPr>
            <a:r>
              <a:rPr lang="en-US" sz="3200" b="1" i="0" u="none" strike="noStrike" cap="none" baseline="0">
                <a:solidFill>
                  <a:srgbClr val="262626"/>
                </a:solidFill>
                <a:latin typeface="Rambla"/>
                <a:ea typeface="Rambla"/>
                <a:cs typeface="Rambla"/>
                <a:sym typeface="Rambla"/>
              </a:rPr>
              <a:t>RLA Prompt</a:t>
            </a:r>
          </a:p>
          <a:p>
            <a:pPr marL="571500" marR="0" lvl="0" indent="-571500" algn="l" rtl="0">
              <a:spcBef>
                <a:spcPts val="0"/>
              </a:spcBef>
              <a:buClr>
                <a:srgbClr val="262626"/>
              </a:buClr>
              <a:buSzPct val="100000"/>
              <a:buFont typeface="Arial"/>
              <a:buChar char="•"/>
            </a:pPr>
            <a:r>
              <a:rPr lang="en-US" sz="3200" b="1" i="0" u="none" strike="noStrike" cap="none" baseline="0">
                <a:solidFill>
                  <a:srgbClr val="262626"/>
                </a:solidFill>
                <a:latin typeface="Rambla"/>
                <a:ea typeface="Rambla"/>
                <a:cs typeface="Rambla"/>
                <a:sym typeface="Rambla"/>
              </a:rPr>
              <a:t>SS Prompt</a:t>
            </a:r>
          </a:p>
          <a:p>
            <a:pPr marL="571500" marR="0" lvl="0" indent="-571500" algn="l" rtl="0">
              <a:spcBef>
                <a:spcPts val="0"/>
              </a:spcBef>
              <a:buClr>
                <a:srgbClr val="262626"/>
              </a:buClr>
              <a:buSzPct val="100000"/>
              <a:buFont typeface="Arial"/>
              <a:buChar char="•"/>
            </a:pPr>
            <a:r>
              <a:rPr lang="en-US" sz="3200" b="1" i="0" u="none" strike="noStrike" cap="none" baseline="0">
                <a:solidFill>
                  <a:srgbClr val="262626"/>
                </a:solidFill>
                <a:latin typeface="Rambla"/>
                <a:ea typeface="Rambla"/>
                <a:cs typeface="Rambla"/>
                <a:sym typeface="Rambla"/>
              </a:rPr>
              <a:t>Science Short Answers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10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xEl>
                                              <p:pRg st="1" end="1"/>
                                            </p:txEl>
                                          </p:spTgt>
                                        </p:tgtEl>
                                        <p:attrNameLst>
                                          <p:attrName>style.visibility</p:attrName>
                                        </p:attrNameLst>
                                      </p:cBhvr>
                                      <p:to>
                                        <p:strVal val="visible"/>
                                      </p:to>
                                    </p:set>
                                    <p:animEffect transition="in" filter="fade">
                                      <p:cBhvr>
                                        <p:cTn id="12" dur="1000"/>
                                        <p:tgtEl>
                                          <p:spTgt spid="1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xEl>
                                              <p:pRg st="2" end="2"/>
                                            </p:txEl>
                                          </p:spTgt>
                                        </p:tgtEl>
                                        <p:attrNameLst>
                                          <p:attrName>style.visibility</p:attrName>
                                        </p:attrNameLst>
                                      </p:cBhvr>
                                      <p:to>
                                        <p:strVal val="visible"/>
                                      </p:to>
                                    </p:set>
                                    <p:animEffect transition="in" filter="fade">
                                      <p:cBhvr>
                                        <p:cTn id="17" dur="1000"/>
                                        <p:tgtEl>
                                          <p:spTgt spid="1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
                                            <p:txEl>
                                              <p:pRg st="3" end="3"/>
                                            </p:txEl>
                                          </p:spTgt>
                                        </p:tgtEl>
                                        <p:attrNameLst>
                                          <p:attrName>style.visibility</p:attrName>
                                        </p:attrNameLst>
                                      </p:cBhvr>
                                      <p:to>
                                        <p:strVal val="visible"/>
                                      </p:to>
                                    </p:set>
                                    <p:animEffect transition="in" filter="fade">
                                      <p:cBhvr>
                                        <p:cTn id="22" dur="1000"/>
                                        <p:tgtEl>
                                          <p:spTgt spid="1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9">
                                            <p:txEl>
                                              <p:pRg st="4" end="4"/>
                                            </p:txEl>
                                          </p:spTgt>
                                        </p:tgtEl>
                                        <p:attrNameLst>
                                          <p:attrName>style.visibility</p:attrName>
                                        </p:attrNameLst>
                                      </p:cBhvr>
                                      <p:to>
                                        <p:strVal val="visible"/>
                                      </p:to>
                                    </p:set>
                                    <p:animEffect transition="in" filter="fade">
                                      <p:cBhvr>
                                        <p:cTn id="27" dur="1000"/>
                                        <p:tgtEl>
                                          <p:spTgt spid="1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Thesis Statement Examples</a:t>
            </a:r>
          </a:p>
        </p:txBody>
      </p:sp>
      <p:sp>
        <p:nvSpPr>
          <p:cNvPr id="328" name="Shape 328"/>
          <p:cNvSpPr/>
          <p:nvPr/>
        </p:nvSpPr>
        <p:spPr>
          <a:xfrm>
            <a:off x="221671" y="1440873"/>
            <a:ext cx="8700654" cy="2585322"/>
          </a:xfrm>
          <a:prstGeom prst="rect">
            <a:avLst/>
          </a:prstGeom>
          <a:noFill/>
          <a:ln w="9525" cap="flat">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1" i="0" u="sng" strike="noStrike" cap="none" baseline="0">
                <a:solidFill>
                  <a:srgbClr val="C00000"/>
                </a:solidFill>
                <a:latin typeface="Rambla"/>
                <a:ea typeface="Rambla"/>
                <a:cs typeface="Rambla"/>
                <a:sym typeface="Rambla"/>
              </a:rPr>
              <a:t>For Dr. Silverton:</a:t>
            </a:r>
          </a:p>
          <a:p>
            <a:pPr marL="0" marR="0" lvl="0" indent="0" algn="l" rtl="0">
              <a:spcBef>
                <a:spcPts val="0"/>
              </a:spcBef>
              <a:buSzPct val="25000"/>
              <a:buNone/>
            </a:pPr>
            <a:r>
              <a:rPr lang="en-US" sz="1800" b="0" i="0" u="none" strike="noStrike" cap="none" baseline="0">
                <a:solidFill>
                  <a:srgbClr val="0070C0"/>
                </a:solidFill>
                <a:latin typeface="Rambla"/>
                <a:ea typeface="Rambla"/>
                <a:cs typeface="Rambla"/>
                <a:sym typeface="Rambla"/>
              </a:rPr>
              <a:t>Cloud seeding </a:t>
            </a:r>
            <a:r>
              <a:rPr lang="en-US" sz="1800" b="0" i="0" u="none" strike="noStrike" cap="none" baseline="0">
                <a:solidFill>
                  <a:schemeClr val="dk1"/>
                </a:solidFill>
                <a:latin typeface="Rambla"/>
                <a:ea typeface="Rambla"/>
                <a:cs typeface="Rambla"/>
                <a:sym typeface="Rambla"/>
              </a:rPr>
              <a:t>is a viable solution for communities as it contributes many positive benefits. </a:t>
            </a:r>
            <a:r>
              <a:rPr lang="en-US" sz="1800" b="0" i="0" u="sng" strike="noStrike" cap="none" baseline="0">
                <a:solidFill>
                  <a:schemeClr val="dk1"/>
                </a:solidFill>
                <a:latin typeface="Rambla"/>
                <a:ea typeface="Rambla"/>
                <a:cs typeface="Rambla"/>
                <a:sym typeface="Rambla"/>
              </a:rPr>
              <a:t>Dr. Silverton presents a stronger argument </a:t>
            </a:r>
            <a:r>
              <a:rPr lang="en-US" sz="1800" b="0" i="0" u="none" strike="noStrike" cap="none" baseline="0">
                <a:solidFill>
                  <a:schemeClr val="dk1"/>
                </a:solidFill>
                <a:latin typeface="Rambla"/>
                <a:ea typeface="Rambla"/>
                <a:cs typeface="Rambla"/>
                <a:sym typeface="Rambla"/>
              </a:rPr>
              <a:t>because, as she notes, cloud seeding delivers significant benefits for communities like drinkable water sources and power for hydroelectric dams, while the short-term risks are few.</a:t>
            </a:r>
          </a:p>
          <a:p>
            <a:pPr marL="0" marR="0" lvl="0" indent="0" algn="l" rtl="0">
              <a:spcBef>
                <a:spcPts val="0"/>
              </a:spcBef>
              <a:buNone/>
            </a:pPr>
            <a:endParaRPr sz="1800" b="1" i="0" u="sng" strike="noStrike" cap="none" baseline="0">
              <a:solidFill>
                <a:srgbClr val="C41230"/>
              </a:solidFill>
              <a:latin typeface="Rambla"/>
              <a:ea typeface="Rambla"/>
              <a:cs typeface="Rambla"/>
              <a:sym typeface="Rambla"/>
            </a:endParaRPr>
          </a:p>
          <a:p>
            <a:pPr marL="0" marR="0" lvl="0" indent="0" algn="l" rtl="0">
              <a:spcBef>
                <a:spcPts val="0"/>
              </a:spcBef>
              <a:buNone/>
            </a:pPr>
            <a:endParaRPr sz="1800" b="0" i="0" u="none" strike="noStrike" cap="none" baseline="0">
              <a:solidFill>
                <a:schemeClr val="dk1"/>
              </a:solidFill>
              <a:latin typeface="Rambla"/>
              <a:ea typeface="Rambla"/>
              <a:cs typeface="Rambla"/>
              <a:sym typeface="Rambla"/>
            </a:endParaRPr>
          </a:p>
          <a:p>
            <a:pPr marL="0" marR="0" lvl="0" indent="0" algn="l" rtl="0">
              <a:spcBef>
                <a:spcPts val="0"/>
              </a:spcBef>
              <a:buNone/>
            </a:pPr>
            <a:endParaRPr sz="1800" b="0" i="0" u="none" strike="noStrike" cap="none" baseline="0">
              <a:solidFill>
                <a:schemeClr val="dk1"/>
              </a:solidFill>
              <a:latin typeface="Rambla"/>
              <a:ea typeface="Rambla"/>
              <a:cs typeface="Rambla"/>
              <a:sym typeface="Rambla"/>
            </a:endParaRPr>
          </a:p>
        </p:txBody>
      </p:sp>
      <p:sp>
        <p:nvSpPr>
          <p:cNvPr id="329" name="Shape 329"/>
          <p:cNvSpPr/>
          <p:nvPr/>
        </p:nvSpPr>
        <p:spPr>
          <a:xfrm>
            <a:off x="1963711" y="2840183"/>
            <a:ext cx="3366826" cy="1186013"/>
          </a:xfrm>
          <a:prstGeom prst="wedgeEllipseCallout">
            <a:avLst>
              <a:gd name="adj1" fmla="val -20833"/>
              <a:gd name="adj2" fmla="val 62500"/>
            </a:avLst>
          </a:prstGeom>
          <a:noFill/>
          <a:ln w="55000" cap="flat">
            <a:solidFill>
              <a:srgbClr val="21768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Rambla"/>
              <a:ea typeface="Rambla"/>
              <a:cs typeface="Rambla"/>
              <a:sym typeface="Rambla"/>
            </a:endParaRPr>
          </a:p>
        </p:txBody>
      </p:sp>
      <p:sp>
        <p:nvSpPr>
          <p:cNvPr id="330" name="Shape 330"/>
          <p:cNvSpPr txBox="1"/>
          <p:nvPr/>
        </p:nvSpPr>
        <p:spPr>
          <a:xfrm>
            <a:off x="2188564" y="3071016"/>
            <a:ext cx="3141972"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Rambla"/>
                <a:ea typeface="Rambla"/>
                <a:cs typeface="Rambla"/>
                <a:sym typeface="Rambla"/>
              </a:rPr>
              <a:t>Topic is stated in the thesis statement</a:t>
            </a:r>
          </a:p>
        </p:txBody>
      </p:sp>
      <p:cxnSp>
        <p:nvCxnSpPr>
          <p:cNvPr id="331" name="Shape 331"/>
          <p:cNvCxnSpPr/>
          <p:nvPr/>
        </p:nvCxnSpPr>
        <p:spPr>
          <a:xfrm rot="10800000">
            <a:off x="6320057" y="2276406"/>
            <a:ext cx="1399876" cy="730525"/>
          </a:xfrm>
          <a:prstGeom prst="straightConnector1">
            <a:avLst/>
          </a:prstGeom>
          <a:noFill/>
          <a:ln w="28575" cap="flat">
            <a:solidFill>
              <a:srgbClr val="C00000"/>
            </a:solidFill>
            <a:prstDash val="solid"/>
            <a:round/>
            <a:headEnd type="none" w="med" len="med"/>
            <a:tailEnd type="stealth" w="lg" len="lg"/>
          </a:ln>
        </p:spPr>
      </p:cxnSp>
      <p:sp>
        <p:nvSpPr>
          <p:cNvPr id="332" name="Shape 332"/>
          <p:cNvSpPr/>
          <p:nvPr/>
        </p:nvSpPr>
        <p:spPr>
          <a:xfrm>
            <a:off x="7165297" y="2840182"/>
            <a:ext cx="1757028" cy="1383080"/>
          </a:xfrm>
          <a:prstGeom prst="ellipse">
            <a:avLst/>
          </a:prstGeom>
          <a:noFill/>
          <a:ln w="55000" cap="flat">
            <a:solidFill>
              <a:srgbClr val="21768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Rambla"/>
              <a:ea typeface="Rambla"/>
              <a:cs typeface="Rambla"/>
              <a:sym typeface="Rambla"/>
            </a:endParaRPr>
          </a:p>
        </p:txBody>
      </p:sp>
      <p:sp>
        <p:nvSpPr>
          <p:cNvPr id="333" name="Shape 333"/>
          <p:cNvSpPr txBox="1"/>
          <p:nvPr/>
        </p:nvSpPr>
        <p:spPr>
          <a:xfrm>
            <a:off x="7165297" y="3006930"/>
            <a:ext cx="1757028"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Rambla"/>
                <a:ea typeface="Rambla"/>
                <a:cs typeface="Rambla"/>
                <a:sym typeface="Rambla"/>
              </a:rPr>
              <a:t>Make a claim/take a position</a:t>
            </a:r>
          </a:p>
        </p:txBody>
      </p:sp>
      <p:sp>
        <p:nvSpPr>
          <p:cNvPr id="334" name="Shape 334"/>
          <p:cNvSpPr txBox="1"/>
          <p:nvPr/>
        </p:nvSpPr>
        <p:spPr>
          <a:xfrm flipH="1">
            <a:off x="768470" y="4223264"/>
            <a:ext cx="7337687" cy="369332"/>
          </a:xfrm>
          <a:prstGeom prst="rect">
            <a:avLst/>
          </a:prstGeom>
          <a:solidFill>
            <a:schemeClr val="accent1"/>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Rambla"/>
                <a:ea typeface="Rambla"/>
                <a:cs typeface="Rambla"/>
                <a:sym typeface="Rambla"/>
              </a:rPr>
              <a:t>State the topic and which argument is stronger.</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Thesis Statement Examples</a:t>
            </a:r>
          </a:p>
        </p:txBody>
      </p:sp>
      <p:sp>
        <p:nvSpPr>
          <p:cNvPr id="340" name="Shape 340"/>
          <p:cNvSpPr/>
          <p:nvPr/>
        </p:nvSpPr>
        <p:spPr>
          <a:xfrm>
            <a:off x="221671" y="1440873"/>
            <a:ext cx="8700654" cy="3139321"/>
          </a:xfrm>
          <a:prstGeom prst="rect">
            <a:avLst/>
          </a:prstGeom>
          <a:noFill/>
          <a:ln w="9525" cap="flat">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1" i="0" u="sng" strike="noStrike" cap="none" baseline="0">
              <a:solidFill>
                <a:srgbClr val="C41230"/>
              </a:solidFill>
              <a:latin typeface="Rambla"/>
              <a:ea typeface="Rambla"/>
              <a:cs typeface="Rambla"/>
              <a:sym typeface="Rambla"/>
            </a:endParaRPr>
          </a:p>
          <a:p>
            <a:pPr marL="0" marR="0" lvl="0" indent="0" algn="l" rtl="0">
              <a:spcBef>
                <a:spcPts val="0"/>
              </a:spcBef>
              <a:buSzPct val="25000"/>
              <a:buNone/>
            </a:pPr>
            <a:r>
              <a:rPr lang="en-US" sz="1800" b="1" i="0" u="sng" strike="noStrike" cap="none" baseline="0">
                <a:solidFill>
                  <a:srgbClr val="C00000"/>
                </a:solidFill>
                <a:latin typeface="Rambla"/>
                <a:ea typeface="Rambla"/>
                <a:cs typeface="Rambla"/>
                <a:sym typeface="Rambla"/>
              </a:rPr>
              <a:t>For the Gazette:</a:t>
            </a:r>
          </a:p>
          <a:p>
            <a:pPr marL="0" marR="0" lvl="0" indent="0" algn="l" rtl="0">
              <a:spcBef>
                <a:spcPts val="0"/>
              </a:spcBef>
              <a:buSzPct val="25000"/>
              <a:buNone/>
            </a:pPr>
            <a:r>
              <a:rPr lang="en-US" sz="1800" b="0" i="0" u="none" strike="noStrike" cap="none" baseline="0">
                <a:solidFill>
                  <a:srgbClr val="0070C0"/>
                </a:solidFill>
                <a:latin typeface="Rambla"/>
                <a:ea typeface="Rambla"/>
                <a:cs typeface="Rambla"/>
                <a:sym typeface="Rambla"/>
              </a:rPr>
              <a:t>Cloud seeding </a:t>
            </a:r>
            <a:r>
              <a:rPr lang="en-US" sz="1800" b="0" i="0" u="none" strike="noStrike" cap="none" baseline="0">
                <a:solidFill>
                  <a:schemeClr val="dk1"/>
                </a:solidFill>
                <a:latin typeface="Rambla"/>
                <a:ea typeface="Rambla"/>
                <a:cs typeface="Rambla"/>
                <a:sym typeface="Rambla"/>
              </a:rPr>
              <a:t>relies on the use of chemicals that are poisonous to both humans and the planet. </a:t>
            </a:r>
            <a:r>
              <a:rPr lang="en-US" sz="1800" b="0" i="0" u="sng" strike="noStrike" cap="none" baseline="0">
                <a:solidFill>
                  <a:schemeClr val="dk1"/>
                </a:solidFill>
                <a:latin typeface="Rambla"/>
                <a:ea typeface="Rambla"/>
                <a:cs typeface="Rambla"/>
                <a:sym typeface="Rambla"/>
              </a:rPr>
              <a:t>The Glass County Gazette editorial provides a better argument because it makes clear </a:t>
            </a:r>
            <a:r>
              <a:rPr lang="en-US" sz="1800" b="0" i="0" u="none" strike="noStrike" cap="none" baseline="0">
                <a:solidFill>
                  <a:schemeClr val="dk1"/>
                </a:solidFill>
                <a:latin typeface="Rambla"/>
                <a:ea typeface="Rambla"/>
                <a:cs typeface="Rambla"/>
                <a:sym typeface="Rambla"/>
              </a:rPr>
              <a:t>that the chemicals are harmful and the long-term effects are unknown. Citing two studies by reputable organizations, the editorial points to the crucial need for additional long-term analysis of the chemicals used in cloud seeding, and suggests Dr. Silverton may be biased by her profession.</a:t>
            </a:r>
          </a:p>
          <a:p>
            <a:pPr marL="0" marR="0" lvl="0" indent="0" algn="l" rtl="0">
              <a:spcBef>
                <a:spcPts val="0"/>
              </a:spcBef>
              <a:buNone/>
            </a:pPr>
            <a:endParaRPr sz="1800" b="0" i="0" u="none" strike="noStrike" cap="none" baseline="0">
              <a:solidFill>
                <a:schemeClr val="dk1"/>
              </a:solidFill>
              <a:latin typeface="Rambla"/>
              <a:ea typeface="Rambla"/>
              <a:cs typeface="Rambla"/>
              <a:sym typeface="Rambla"/>
            </a:endParaRPr>
          </a:p>
          <a:p>
            <a:pPr marL="0" marR="0" lvl="0" indent="0" algn="l" rtl="0">
              <a:spcBef>
                <a:spcPts val="0"/>
              </a:spcBef>
              <a:buNone/>
            </a:pPr>
            <a:endParaRPr sz="1800" b="0" i="0" u="none" strike="noStrike" cap="none" baseline="0">
              <a:solidFill>
                <a:schemeClr val="dk1"/>
              </a:solidFill>
              <a:latin typeface="Rambla"/>
              <a:ea typeface="Rambla"/>
              <a:cs typeface="Rambla"/>
              <a:sym typeface="Rambla"/>
            </a:endParaRPr>
          </a:p>
        </p:txBody>
      </p:sp>
      <p:sp>
        <p:nvSpPr>
          <p:cNvPr id="341" name="Shape 341"/>
          <p:cNvSpPr txBox="1"/>
          <p:nvPr/>
        </p:nvSpPr>
        <p:spPr>
          <a:xfrm flipH="1">
            <a:off x="1409075" y="5444962"/>
            <a:ext cx="7277727" cy="369332"/>
          </a:xfrm>
          <a:prstGeom prst="rect">
            <a:avLst/>
          </a:prstGeom>
          <a:solidFill>
            <a:schemeClr val="accent1"/>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Rambla"/>
                <a:ea typeface="Rambla"/>
                <a:cs typeface="Rambla"/>
                <a:sym typeface="Rambla"/>
              </a:rPr>
              <a:t>State the topic and which argument is stronger.</a:t>
            </a:r>
          </a:p>
        </p:txBody>
      </p:sp>
      <p:cxnSp>
        <p:nvCxnSpPr>
          <p:cNvPr id="342" name="Shape 342"/>
          <p:cNvCxnSpPr/>
          <p:nvPr/>
        </p:nvCxnSpPr>
        <p:spPr>
          <a:xfrm rot="10800000">
            <a:off x="5411450" y="2548327"/>
            <a:ext cx="2008680" cy="2896634"/>
          </a:xfrm>
          <a:prstGeom prst="straightConnector1">
            <a:avLst/>
          </a:prstGeom>
          <a:noFill/>
          <a:ln w="9525" cap="flat">
            <a:solidFill>
              <a:schemeClr val="accent2"/>
            </a:solidFill>
            <a:prstDash val="solid"/>
            <a:round/>
            <a:headEnd type="none" w="med" len="med"/>
            <a:tailEnd type="stealth" w="lg" len="lg"/>
          </a:ln>
        </p:spPr>
      </p:cxnSp>
      <p:cxnSp>
        <p:nvCxnSpPr>
          <p:cNvPr id="343" name="Shape 343"/>
          <p:cNvCxnSpPr/>
          <p:nvPr/>
        </p:nvCxnSpPr>
        <p:spPr>
          <a:xfrm rot="10800000">
            <a:off x="1543988" y="2308486"/>
            <a:ext cx="6190936" cy="3288877"/>
          </a:xfrm>
          <a:prstGeom prst="straightConnector1">
            <a:avLst/>
          </a:prstGeom>
          <a:noFill/>
          <a:ln w="19050" cap="flat">
            <a:solidFill>
              <a:schemeClr val="accent2"/>
            </a:solidFill>
            <a:prstDash val="solid"/>
            <a:round/>
            <a:headEnd type="none" w="med" len="med"/>
            <a:tailEnd type="stealth" w="lg" len="lg"/>
          </a:ln>
        </p:spPr>
      </p:cxn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ymbol"/>
              <a:buChar char=""/>
            </a:pPr>
            <a:r>
              <a:rPr lang="en-US" sz="2700" b="0" i="0" u="none" strike="noStrike" cap="none" baseline="0">
                <a:solidFill>
                  <a:schemeClr val="dk1"/>
                </a:solidFill>
                <a:latin typeface="Rambla"/>
                <a:ea typeface="Rambla"/>
                <a:cs typeface="Rambla"/>
                <a:sym typeface="Rambla"/>
              </a:rPr>
              <a:t>Memorize or use sample frames</a:t>
            </a:r>
          </a:p>
          <a:p>
            <a:pPr marL="365760" marR="0" lvl="0" indent="-264160" algn="l" rtl="0">
              <a:spcBef>
                <a:spcPts val="400"/>
              </a:spcBef>
              <a:spcAft>
                <a:spcPts val="0"/>
              </a:spcAft>
              <a:buClr>
                <a:schemeClr val="accent1"/>
              </a:buClr>
              <a:buSzPct val="68000"/>
              <a:buFont typeface="Noto Symbol"/>
              <a:buChar char=""/>
            </a:pPr>
            <a:r>
              <a:rPr lang="en-US" sz="2700" b="0" i="0" u="none" strike="noStrike" cap="none" baseline="0">
                <a:solidFill>
                  <a:schemeClr val="dk1"/>
                </a:solidFill>
                <a:latin typeface="Rambla"/>
                <a:ea typeface="Rambla"/>
                <a:cs typeface="Rambla"/>
                <a:sym typeface="Rambla"/>
              </a:rPr>
              <a:t>Parrot the prompt </a:t>
            </a:r>
          </a:p>
          <a:p>
            <a:pPr marL="365760" marR="0" lvl="0" indent="-264160" algn="l" rtl="0">
              <a:spcBef>
                <a:spcPts val="400"/>
              </a:spcBef>
              <a:spcAft>
                <a:spcPts val="0"/>
              </a:spcAft>
              <a:buClr>
                <a:schemeClr val="accent1"/>
              </a:buClr>
              <a:buSzPct val="68000"/>
              <a:buFont typeface="Noto Symbol"/>
              <a:buChar char=""/>
            </a:pPr>
            <a:r>
              <a:rPr lang="en-US" sz="2700" b="0" i="0" u="none" strike="noStrike" cap="none" baseline="0">
                <a:solidFill>
                  <a:schemeClr val="dk1"/>
                </a:solidFill>
                <a:latin typeface="Rambla"/>
                <a:ea typeface="Rambla"/>
                <a:cs typeface="Rambla"/>
                <a:sym typeface="Rambla"/>
              </a:rPr>
              <a:t>Support the central argument with specific details from the source text (paraphrase; limit use of quotes)</a:t>
            </a:r>
          </a:p>
          <a:p>
            <a:pPr marL="365760" marR="0" lvl="0" indent="-264160" algn="l" rtl="0">
              <a:spcBef>
                <a:spcPts val="400"/>
              </a:spcBef>
              <a:spcAft>
                <a:spcPts val="0"/>
              </a:spcAft>
              <a:buClr>
                <a:schemeClr val="accent1"/>
              </a:buClr>
              <a:buSzPct val="68000"/>
              <a:buFont typeface="Noto Symbol"/>
              <a:buChar char=""/>
            </a:pPr>
            <a:r>
              <a:rPr lang="en-US" sz="2700" b="0" i="0" u="none" strike="noStrike" cap="none" baseline="0">
                <a:solidFill>
                  <a:schemeClr val="dk1"/>
                </a:solidFill>
                <a:latin typeface="Rambla"/>
                <a:ea typeface="Rambla"/>
                <a:cs typeface="Rambla"/>
                <a:sym typeface="Rambla"/>
              </a:rPr>
              <a:t>Evaluate the argument and provide examples (pick the argument apart)</a:t>
            </a:r>
          </a:p>
        </p:txBody>
      </p:sp>
      <p:sp>
        <p:nvSpPr>
          <p:cNvPr id="349" name="Shape 34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3700" b="1" i="0" u="none" strike="noStrike" cap="none" baseline="0">
                <a:solidFill>
                  <a:schemeClr val="dk2"/>
                </a:solidFill>
                <a:latin typeface="Rambla"/>
                <a:ea typeface="Rambla"/>
                <a:cs typeface="Rambla"/>
                <a:sym typeface="Rambla"/>
              </a:rPr>
              <a:t>Techniques to use with a weak writer</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xEl>
                                              <p:pRg st="0" end="0"/>
                                            </p:txEl>
                                          </p:spTgt>
                                        </p:tgtEl>
                                        <p:attrNameLst>
                                          <p:attrName>style.visibility</p:attrName>
                                        </p:attrNameLst>
                                      </p:cBhvr>
                                      <p:to>
                                        <p:strVal val="visible"/>
                                      </p:to>
                                    </p:set>
                                    <p:animEffect transition="in" filter="fade">
                                      <p:cBhvr>
                                        <p:cTn id="7" dur="1000"/>
                                        <p:tgtEl>
                                          <p:spTgt spid="3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
                                            <p:txEl>
                                              <p:pRg st="1" end="1"/>
                                            </p:txEl>
                                          </p:spTgt>
                                        </p:tgtEl>
                                        <p:attrNameLst>
                                          <p:attrName>style.visibility</p:attrName>
                                        </p:attrNameLst>
                                      </p:cBhvr>
                                      <p:to>
                                        <p:strVal val="visible"/>
                                      </p:to>
                                    </p:set>
                                    <p:animEffect transition="in" filter="fade">
                                      <p:cBhvr>
                                        <p:cTn id="12" dur="1000"/>
                                        <p:tgtEl>
                                          <p:spTgt spid="3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8">
                                            <p:txEl>
                                              <p:pRg st="2" end="2"/>
                                            </p:txEl>
                                          </p:spTgt>
                                        </p:tgtEl>
                                        <p:attrNameLst>
                                          <p:attrName>style.visibility</p:attrName>
                                        </p:attrNameLst>
                                      </p:cBhvr>
                                      <p:to>
                                        <p:strVal val="visible"/>
                                      </p:to>
                                    </p:set>
                                    <p:animEffect transition="in" filter="fade">
                                      <p:cBhvr>
                                        <p:cTn id="17" dur="1000"/>
                                        <p:tgtEl>
                                          <p:spTgt spid="3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8">
                                            <p:txEl>
                                              <p:pRg st="3" end="3"/>
                                            </p:txEl>
                                          </p:spTgt>
                                        </p:tgtEl>
                                        <p:attrNameLst>
                                          <p:attrName>style.visibility</p:attrName>
                                        </p:attrNameLst>
                                      </p:cBhvr>
                                      <p:to>
                                        <p:strVal val="visible"/>
                                      </p:to>
                                    </p:set>
                                    <p:animEffect transition="in" filter="fade">
                                      <p:cBhvr>
                                        <p:cTn id="22" dur="1000"/>
                                        <p:tgtEl>
                                          <p:spTgt spid="3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p:nvPr/>
        </p:nvSpPr>
        <p:spPr>
          <a:xfrm>
            <a:off x="484050" y="1242666"/>
            <a:ext cx="8396713" cy="1084898"/>
          </a:xfrm>
          <a:prstGeom prst="roundRect">
            <a:avLst>
              <a:gd name="adj" fmla="val 16667"/>
            </a:avLst>
          </a:prstGeom>
          <a:solidFill>
            <a:srgbClr val="3F3F3F"/>
          </a:solidFill>
          <a:ln w="55000" cap="flat">
            <a:solidFill>
              <a:srgbClr val="21768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Rambla"/>
              <a:ea typeface="Rambla"/>
              <a:cs typeface="Rambla"/>
              <a:sym typeface="Rambla"/>
            </a:endParaRPr>
          </a:p>
        </p:txBody>
      </p:sp>
      <p:sp>
        <p:nvSpPr>
          <p:cNvPr id="355" name="Shape 355"/>
          <p:cNvSpPr txBox="1"/>
          <p:nvPr/>
        </p:nvSpPr>
        <p:spPr>
          <a:xfrm>
            <a:off x="664881" y="1242666"/>
            <a:ext cx="7550864"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lt1"/>
                </a:solidFill>
                <a:latin typeface="Rambla"/>
                <a:ea typeface="Rambla"/>
                <a:cs typeface="Rambla"/>
                <a:sym typeface="Rambla"/>
              </a:rPr>
              <a:t>Looking at the arguments presented about ____[the topic]______, it is clear that _[author by name]__________ provides the stronger argument.</a:t>
            </a:r>
          </a:p>
        </p:txBody>
      </p:sp>
      <p:sp>
        <p:nvSpPr>
          <p:cNvPr id="356" name="Shape 356"/>
          <p:cNvSpPr/>
          <p:nvPr/>
        </p:nvSpPr>
        <p:spPr>
          <a:xfrm>
            <a:off x="664881" y="2632364"/>
            <a:ext cx="7502778" cy="1080653"/>
          </a:xfrm>
          <a:prstGeom prst="roundRect">
            <a:avLst>
              <a:gd name="adj" fmla="val 16667"/>
            </a:avLst>
          </a:prstGeom>
          <a:solidFill>
            <a:srgbClr val="3F3F3F"/>
          </a:solidFill>
          <a:ln w="55000" cap="flat">
            <a:solidFill>
              <a:srgbClr val="21768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Rambla"/>
              <a:ea typeface="Rambla"/>
              <a:cs typeface="Rambla"/>
              <a:sym typeface="Rambla"/>
            </a:endParaRPr>
          </a:p>
        </p:txBody>
      </p:sp>
      <p:sp>
        <p:nvSpPr>
          <p:cNvPr id="357" name="Shape 357"/>
          <p:cNvSpPr txBox="1"/>
          <p:nvPr/>
        </p:nvSpPr>
        <p:spPr>
          <a:xfrm>
            <a:off x="1010245" y="2622242"/>
            <a:ext cx="7011941"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lt1"/>
                </a:solidFill>
                <a:latin typeface="Rambla"/>
                <a:ea typeface="Rambla"/>
                <a:cs typeface="Rambla"/>
                <a:sym typeface="Rambla"/>
              </a:rPr>
              <a:t>The two articles about ___[the topic]___________ show differing opinions about it, but ___[author]__’s argument makes a better case.</a:t>
            </a:r>
          </a:p>
        </p:txBody>
      </p:sp>
      <p:sp>
        <p:nvSpPr>
          <p:cNvPr id="358" name="Shape 358"/>
          <p:cNvSpPr/>
          <p:nvPr/>
        </p:nvSpPr>
        <p:spPr>
          <a:xfrm>
            <a:off x="484050" y="4245069"/>
            <a:ext cx="7607003" cy="1130495"/>
          </a:xfrm>
          <a:prstGeom prst="roundRect">
            <a:avLst>
              <a:gd name="adj" fmla="val 16667"/>
            </a:avLst>
          </a:prstGeom>
          <a:solidFill>
            <a:srgbClr val="3F3F3F"/>
          </a:solidFill>
          <a:ln w="55000" cap="flat">
            <a:solidFill>
              <a:srgbClr val="21768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Rambla"/>
              <a:ea typeface="Rambla"/>
              <a:cs typeface="Rambla"/>
              <a:sym typeface="Rambla"/>
            </a:endParaRPr>
          </a:p>
        </p:txBody>
      </p:sp>
      <p:sp>
        <p:nvSpPr>
          <p:cNvPr id="359" name="Shape 359"/>
          <p:cNvSpPr txBox="1"/>
          <p:nvPr/>
        </p:nvSpPr>
        <p:spPr>
          <a:xfrm>
            <a:off x="838357" y="4265096"/>
            <a:ext cx="6989461"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lt1"/>
                </a:solidFill>
                <a:latin typeface="Rambla"/>
                <a:ea typeface="Rambla"/>
                <a:cs typeface="Rambla"/>
                <a:sym typeface="Rambla"/>
              </a:rPr>
              <a:t>When comparing the two positions about __[the topic]_______ in this article, ___[author]_______________provides the clearest evidence that __[topic] is beneficial/detrimental.</a:t>
            </a:r>
          </a:p>
        </p:txBody>
      </p:sp>
      <p:sp>
        <p:nvSpPr>
          <p:cNvPr id="360" name="Shape 360"/>
          <p:cNvSpPr/>
          <p:nvPr/>
        </p:nvSpPr>
        <p:spPr>
          <a:xfrm>
            <a:off x="360218" y="0"/>
            <a:ext cx="7634259" cy="7232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100" b="1" i="0" u="none" strike="noStrike" cap="none" baseline="0">
                <a:solidFill>
                  <a:srgbClr val="595959"/>
                </a:solidFill>
                <a:latin typeface="Rambla"/>
                <a:ea typeface="Rambla"/>
                <a:cs typeface="Rambla"/>
                <a:sym typeface="Rambla"/>
              </a:rPr>
              <a:t>Simplify with Sample Frames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ymbol"/>
              <a:buChar char=""/>
            </a:pPr>
            <a:r>
              <a:rPr lang="en-US" sz="2700" b="0" i="0" u="sng" strike="noStrike" cap="none" baseline="0">
                <a:solidFill>
                  <a:srgbClr val="C00000"/>
                </a:solidFill>
                <a:latin typeface="Rambla"/>
                <a:ea typeface="Rambla"/>
                <a:cs typeface="Rambla"/>
                <a:sym typeface="Rambla"/>
              </a:rPr>
              <a:t>Prompt: </a:t>
            </a:r>
          </a:p>
          <a:p>
            <a:pPr marL="621792" marR="0" lvl="1" indent="-240791" algn="l" rtl="0">
              <a:spcBef>
                <a:spcPts val="324"/>
              </a:spcBef>
              <a:buClr>
                <a:schemeClr val="accent1"/>
              </a:buClr>
              <a:buSzPct val="100000"/>
              <a:buFont typeface="Verdana"/>
              <a:buChar char="◦"/>
            </a:pPr>
            <a:r>
              <a:rPr lang="en-US" sz="2000" b="0" i="0" u="none" strike="noStrike" cap="none" baseline="0">
                <a:solidFill>
                  <a:schemeClr val="dk1"/>
                </a:solidFill>
                <a:latin typeface="Rambla"/>
                <a:ea typeface="Rambla"/>
                <a:cs typeface="Rambla"/>
                <a:sym typeface="Rambla"/>
              </a:rPr>
              <a:t>While Dr. Silverton’s speech outlines the benefits of cloud seeding, the editorial identifies the drawbacks of this process. In your response, analyze both the speech and the editorial to determine the best supported position. Use relevant and specific evidence from both sources to support your response.</a:t>
            </a:r>
          </a:p>
          <a:p>
            <a:pPr marL="365760" marR="0" lvl="0" indent="-264160" algn="l" rtl="0">
              <a:spcBef>
                <a:spcPts val="400"/>
              </a:spcBef>
              <a:spcAft>
                <a:spcPts val="0"/>
              </a:spcAft>
              <a:buClr>
                <a:schemeClr val="accent1"/>
              </a:buClr>
              <a:buSzPct val="68000"/>
              <a:buFont typeface="Noto Symbol"/>
              <a:buChar char=""/>
            </a:pPr>
            <a:r>
              <a:rPr lang="en-US" sz="2700" b="0" i="0" u="sng" strike="noStrike" cap="none" baseline="0">
                <a:solidFill>
                  <a:srgbClr val="C00000"/>
                </a:solidFill>
                <a:latin typeface="Rambla"/>
                <a:ea typeface="Rambla"/>
                <a:cs typeface="Rambla"/>
                <a:sym typeface="Rambla"/>
              </a:rPr>
              <a:t>Parrot the Prompt</a:t>
            </a:r>
          </a:p>
          <a:p>
            <a:pPr marL="621792" marR="0" lvl="1" indent="-240791" algn="l" rtl="0">
              <a:spcBef>
                <a:spcPts val="324"/>
              </a:spcBef>
              <a:buClr>
                <a:schemeClr val="accent1"/>
              </a:buClr>
              <a:buSzPct val="100000"/>
              <a:buFont typeface="Verdana"/>
              <a:buChar char="◦"/>
            </a:pPr>
            <a:r>
              <a:rPr lang="en-US" sz="2300" b="0" i="0" u="none" strike="noStrike" cap="none" baseline="0">
                <a:solidFill>
                  <a:schemeClr val="dk1"/>
                </a:solidFill>
                <a:latin typeface="Rambla"/>
                <a:ea typeface="Rambla"/>
                <a:cs typeface="Rambla"/>
                <a:sym typeface="Rambla"/>
              </a:rPr>
              <a:t> </a:t>
            </a:r>
            <a:r>
              <a:rPr lang="en-US" sz="2000" b="0" i="0" u="none" strike="noStrike" cap="none" baseline="0">
                <a:solidFill>
                  <a:schemeClr val="dk1"/>
                </a:solidFill>
                <a:latin typeface="Rambla"/>
                <a:ea typeface="Rambla"/>
                <a:cs typeface="Rambla"/>
                <a:sym typeface="Rambla"/>
              </a:rPr>
              <a:t>Dr. Silverton’s speech, which outlines the benefits of cloud seeding, offers the best evidence and is therefore the better supported argument.</a:t>
            </a:r>
          </a:p>
        </p:txBody>
      </p:sp>
      <p:sp>
        <p:nvSpPr>
          <p:cNvPr id="366" name="Shape 36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3700" b="1" i="0" u="none" strike="noStrike" cap="none" baseline="0">
                <a:solidFill>
                  <a:schemeClr val="dk2"/>
                </a:solidFill>
                <a:latin typeface="Rambla"/>
                <a:ea typeface="Rambla"/>
                <a:cs typeface="Rambla"/>
                <a:sym typeface="Rambla"/>
              </a:rPr>
              <a:t>Weak Writer Strategy:</a:t>
            </a:r>
            <a:br>
              <a:rPr lang="en-US" sz="3700" b="1" i="0" u="none" strike="noStrike" cap="none" baseline="0">
                <a:solidFill>
                  <a:schemeClr val="dk2"/>
                </a:solidFill>
                <a:latin typeface="Rambla"/>
                <a:ea typeface="Rambla"/>
                <a:cs typeface="Rambla"/>
                <a:sym typeface="Rambla"/>
              </a:rPr>
            </a:br>
            <a:r>
              <a:rPr lang="en-US" sz="3700" b="1" i="0" u="none" strike="noStrike" cap="none" baseline="0">
                <a:solidFill>
                  <a:schemeClr val="dk2"/>
                </a:solidFill>
                <a:latin typeface="Rambla"/>
                <a:ea typeface="Rambla"/>
                <a:cs typeface="Rambla"/>
                <a:sym typeface="Rambla"/>
              </a:rPr>
              <a:t>Parrot Prompt Example</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457200" y="1633728"/>
            <a:ext cx="4641270" cy="4525963"/>
          </a:xfrm>
          <a:prstGeom prst="rect">
            <a:avLst/>
          </a:prstGeom>
          <a:noFill/>
          <a:ln>
            <a:noFill/>
          </a:ln>
        </p:spPr>
        <p:txBody>
          <a:bodyPr lIns="91425" tIns="45700" rIns="91425" bIns="45700" anchor="t" anchorCtr="0">
            <a:noAutofit/>
          </a:bodyPr>
          <a:lstStyle/>
          <a:p>
            <a:pPr marL="109728" marR="0" lvl="0" indent="-8128" algn="ctr" rtl="0">
              <a:spcBef>
                <a:spcPts val="0"/>
              </a:spcBef>
              <a:spcAft>
                <a:spcPts val="0"/>
              </a:spcAft>
              <a:buClr>
                <a:schemeClr val="accent1"/>
              </a:buClr>
              <a:buSzPct val="25000"/>
              <a:buFont typeface="Noto Symbol"/>
              <a:buNone/>
            </a:pPr>
            <a:r>
              <a:rPr lang="en-US" sz="2700" b="1" i="0" u="sng" strike="noStrike" cap="none" baseline="0">
                <a:solidFill>
                  <a:schemeClr val="dk1"/>
                </a:solidFill>
                <a:latin typeface="Rambla"/>
                <a:ea typeface="Rambla"/>
                <a:cs typeface="Rambla"/>
                <a:sym typeface="Rambla"/>
              </a:rPr>
              <a:t>YOUR TURN</a:t>
            </a:r>
          </a:p>
          <a:p>
            <a:pPr marL="624078" marR="0" lvl="0" indent="-522478" algn="l" rtl="0">
              <a:spcBef>
                <a:spcPts val="400"/>
              </a:spcBef>
              <a:spcAft>
                <a:spcPts val="0"/>
              </a:spcAft>
              <a:buClr>
                <a:schemeClr val="accent1"/>
              </a:buClr>
              <a:buSzPct val="68000"/>
              <a:buFont typeface="Rambla"/>
              <a:buAutoNum type="arabicPeriod"/>
            </a:pPr>
            <a:r>
              <a:rPr lang="en-US" sz="2700" b="0" i="0" u="none" strike="noStrike" cap="none" baseline="0">
                <a:solidFill>
                  <a:schemeClr val="dk1"/>
                </a:solidFill>
                <a:latin typeface="Rambla"/>
                <a:ea typeface="Rambla"/>
                <a:cs typeface="Rambla"/>
                <a:sym typeface="Rambla"/>
              </a:rPr>
              <a:t>Read the prompt</a:t>
            </a:r>
          </a:p>
          <a:p>
            <a:pPr marL="624078" marR="0" lvl="0" indent="-522478" algn="l" rtl="0">
              <a:spcBef>
                <a:spcPts val="400"/>
              </a:spcBef>
              <a:spcAft>
                <a:spcPts val="0"/>
              </a:spcAft>
              <a:buClr>
                <a:schemeClr val="accent1"/>
              </a:buClr>
              <a:buSzPct val="68000"/>
              <a:buFont typeface="Rambla"/>
              <a:buAutoNum type="arabicPeriod"/>
            </a:pPr>
            <a:r>
              <a:rPr lang="en-US" sz="2700" b="0" i="0" u="none" strike="noStrike" cap="none" baseline="0">
                <a:solidFill>
                  <a:schemeClr val="dk1"/>
                </a:solidFill>
                <a:latin typeface="Rambla"/>
                <a:ea typeface="Rambla"/>
                <a:cs typeface="Rambla"/>
                <a:sym typeface="Rambla"/>
              </a:rPr>
              <a:t>Read the passages</a:t>
            </a:r>
          </a:p>
          <a:p>
            <a:pPr marL="624078" marR="0" lvl="0" indent="-522478" algn="l" rtl="0">
              <a:spcBef>
                <a:spcPts val="400"/>
              </a:spcBef>
              <a:spcAft>
                <a:spcPts val="0"/>
              </a:spcAft>
              <a:buClr>
                <a:schemeClr val="accent1"/>
              </a:buClr>
              <a:buSzPct val="68000"/>
              <a:buFont typeface="Rambla"/>
              <a:buAutoNum type="arabicPeriod"/>
            </a:pPr>
            <a:r>
              <a:rPr lang="en-US" sz="2700" b="0" i="0" u="none" strike="noStrike" cap="none" baseline="0">
                <a:solidFill>
                  <a:schemeClr val="dk1"/>
                </a:solidFill>
                <a:latin typeface="Rambla"/>
                <a:ea typeface="Rambla"/>
                <a:cs typeface="Rambla"/>
                <a:sym typeface="Rambla"/>
              </a:rPr>
              <a:t>Take notes-3 reasons</a:t>
            </a:r>
          </a:p>
          <a:p>
            <a:pPr marL="624078" marR="0" lvl="0" indent="-522478" algn="l" rtl="0">
              <a:spcBef>
                <a:spcPts val="400"/>
              </a:spcBef>
              <a:spcAft>
                <a:spcPts val="0"/>
              </a:spcAft>
              <a:buClr>
                <a:schemeClr val="accent1"/>
              </a:buClr>
              <a:buSzPct val="68000"/>
              <a:buFont typeface="Rambla"/>
              <a:buAutoNum type="arabicPeriod"/>
            </a:pPr>
            <a:r>
              <a:rPr lang="en-US" sz="2700" b="0" i="0" u="none" strike="noStrike" cap="none" baseline="0">
                <a:solidFill>
                  <a:schemeClr val="dk1"/>
                </a:solidFill>
                <a:latin typeface="Rambla"/>
                <a:ea typeface="Rambla"/>
                <a:cs typeface="Rambla"/>
                <a:sym typeface="Rambla"/>
              </a:rPr>
              <a:t>Write a thesis statement</a:t>
            </a:r>
          </a:p>
          <a:p>
            <a:pPr marL="624078" marR="0" lvl="0" indent="-522478" algn="l" rtl="0">
              <a:spcBef>
                <a:spcPts val="400"/>
              </a:spcBef>
              <a:spcAft>
                <a:spcPts val="0"/>
              </a:spcAft>
              <a:buClr>
                <a:schemeClr val="accent1"/>
              </a:buClr>
              <a:buSzPct val="68000"/>
              <a:buFont typeface="Rambla"/>
              <a:buAutoNum type="arabicPeriod"/>
            </a:pPr>
            <a:r>
              <a:rPr lang="en-US" sz="2700" b="1" i="0" u="none" strike="noStrike" cap="none" baseline="0">
                <a:solidFill>
                  <a:srgbClr val="C00000"/>
                </a:solidFill>
                <a:latin typeface="Rambla"/>
                <a:ea typeface="Rambla"/>
                <a:cs typeface="Rambla"/>
                <a:sym typeface="Rambla"/>
              </a:rPr>
              <a:t>You will have 15 min.!</a:t>
            </a:r>
          </a:p>
        </p:txBody>
      </p:sp>
      <p:sp>
        <p:nvSpPr>
          <p:cNvPr id="372" name="Shape 3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3700" b="1" i="0" u="none" strike="noStrike" cap="none" baseline="0">
                <a:solidFill>
                  <a:schemeClr val="dk2"/>
                </a:solidFill>
                <a:latin typeface="Rambla"/>
                <a:ea typeface="Rambla"/>
                <a:cs typeface="Rambla"/>
                <a:sym typeface="Rambla"/>
              </a:rPr>
              <a:t>Individual Activity-Thesis Statement/Notes</a:t>
            </a:r>
          </a:p>
        </p:txBody>
      </p:sp>
      <p:pic>
        <p:nvPicPr>
          <p:cNvPr id="373" name="Shape 373"/>
          <p:cNvPicPr preferRelativeResize="0"/>
          <p:nvPr/>
        </p:nvPicPr>
        <p:blipFill rotWithShape="1">
          <a:blip r:embed="rId3">
            <a:alphaModFix/>
          </a:blip>
          <a:srcRect/>
          <a:stretch/>
        </p:blipFill>
        <p:spPr>
          <a:xfrm>
            <a:off x="5178567" y="1981198"/>
            <a:ext cx="3857624" cy="2895600"/>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5021703" y="274637"/>
            <a:ext cx="3665094"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RLA Checklist</a:t>
            </a:r>
          </a:p>
        </p:txBody>
      </p:sp>
      <p:pic>
        <p:nvPicPr>
          <p:cNvPr id="379" name="Shape 379"/>
          <p:cNvPicPr preferRelativeResize="0"/>
          <p:nvPr/>
        </p:nvPicPr>
        <p:blipFill rotWithShape="1">
          <a:blip r:embed="rId3">
            <a:alphaModFix/>
          </a:blip>
          <a:srcRect/>
          <a:stretch/>
        </p:blipFill>
        <p:spPr>
          <a:xfrm>
            <a:off x="0" y="604422"/>
            <a:ext cx="5021703" cy="6427780"/>
          </a:xfrm>
          <a:prstGeom prst="rect">
            <a:avLst/>
          </a:prstGeom>
          <a:noFill/>
          <a:ln>
            <a:noFill/>
          </a:ln>
        </p:spPr>
      </p:pic>
      <p:sp>
        <p:nvSpPr>
          <p:cNvPr id="380" name="Shape 380"/>
          <p:cNvSpPr txBox="1"/>
          <p:nvPr/>
        </p:nvSpPr>
        <p:spPr>
          <a:xfrm>
            <a:off x="5171607" y="1978701"/>
            <a:ext cx="3717559" cy="489364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sng" strike="noStrike" cap="none" baseline="0">
                <a:solidFill>
                  <a:schemeClr val="dk1"/>
                </a:solidFill>
                <a:latin typeface="Rambla"/>
                <a:ea typeface="Rambla"/>
                <a:cs typeface="Rambla"/>
                <a:sym typeface="Rambla"/>
              </a:rPr>
              <a:t>My response includes:</a:t>
            </a:r>
          </a:p>
          <a:p>
            <a:pPr marL="342900" marR="0" lvl="0" indent="-342900" algn="l" rtl="0">
              <a:spcBef>
                <a:spcPts val="0"/>
              </a:spcBef>
              <a:buClr>
                <a:schemeClr val="dk1"/>
              </a:buClr>
              <a:buSzPct val="100000"/>
              <a:buFont typeface="Rambla"/>
              <a:buAutoNum type="arabicPeriod"/>
            </a:pPr>
            <a:r>
              <a:rPr lang="en-US" sz="2400" b="0" i="0" u="none" strike="noStrike" cap="none" baseline="0">
                <a:solidFill>
                  <a:schemeClr val="dk1"/>
                </a:solidFill>
                <a:latin typeface="Rambla"/>
                <a:ea typeface="Rambla"/>
                <a:cs typeface="Rambla"/>
                <a:sym typeface="Rambla"/>
              </a:rPr>
              <a:t>Includes a thesis statement</a:t>
            </a:r>
          </a:p>
          <a:p>
            <a:pPr marL="342900" marR="0" lvl="0" indent="-342900" algn="l" rtl="0">
              <a:spcBef>
                <a:spcPts val="0"/>
              </a:spcBef>
              <a:buClr>
                <a:schemeClr val="dk1"/>
              </a:buClr>
              <a:buSzPct val="100000"/>
              <a:buFont typeface="Rambla"/>
              <a:buAutoNum type="arabicPeriod"/>
            </a:pPr>
            <a:r>
              <a:rPr lang="en-US" sz="2400" b="0" i="0" u="none" strike="noStrike" cap="none" baseline="0">
                <a:solidFill>
                  <a:schemeClr val="dk1"/>
                </a:solidFill>
                <a:latin typeface="Rambla"/>
                <a:ea typeface="Rambla"/>
                <a:cs typeface="Rambla"/>
                <a:sym typeface="Rambla"/>
              </a:rPr>
              <a:t>States which side is </a:t>
            </a:r>
            <a:r>
              <a:rPr lang="en-US" sz="2400" b="0" i="1" u="none" strike="noStrike" cap="none" baseline="0">
                <a:solidFill>
                  <a:schemeClr val="dk1"/>
                </a:solidFill>
                <a:latin typeface="Rambla"/>
                <a:ea typeface="Rambla"/>
                <a:cs typeface="Rambla"/>
                <a:sym typeface="Rambla"/>
              </a:rPr>
              <a:t>best</a:t>
            </a:r>
            <a:r>
              <a:rPr lang="en-US" sz="2400" b="0" i="0" u="none" strike="noStrike" cap="none" baseline="0">
                <a:solidFill>
                  <a:schemeClr val="dk1"/>
                </a:solidFill>
                <a:latin typeface="Rambla"/>
                <a:ea typeface="Rambla"/>
                <a:cs typeface="Rambla"/>
                <a:sym typeface="Rambla"/>
              </a:rPr>
              <a:t> supported</a:t>
            </a:r>
          </a:p>
          <a:p>
            <a:pPr marL="342900" marR="0" lvl="0" indent="-342900" algn="l" rtl="0">
              <a:spcBef>
                <a:spcPts val="0"/>
              </a:spcBef>
              <a:buClr>
                <a:schemeClr val="dk1"/>
              </a:buClr>
              <a:buSzPct val="100000"/>
              <a:buFont typeface="Rambla"/>
              <a:buAutoNum type="arabicPeriod"/>
            </a:pPr>
            <a:r>
              <a:rPr lang="en-US" sz="2400" b="0" i="0" u="none" strike="noStrike" cap="none" baseline="0">
                <a:solidFill>
                  <a:schemeClr val="dk1"/>
                </a:solidFill>
                <a:latin typeface="Rambla"/>
                <a:ea typeface="Rambla"/>
                <a:cs typeface="Rambla"/>
                <a:sym typeface="Rambla"/>
              </a:rPr>
              <a:t>Provides 3 reasons with evidence</a:t>
            </a:r>
          </a:p>
          <a:p>
            <a:pPr marL="342900" marR="0" lvl="0" indent="-342900" algn="l" rtl="0">
              <a:spcBef>
                <a:spcPts val="0"/>
              </a:spcBef>
              <a:buClr>
                <a:schemeClr val="dk1"/>
              </a:buClr>
              <a:buSzPct val="100000"/>
              <a:buFont typeface="Rambla"/>
              <a:buAutoNum type="arabicPeriod"/>
            </a:pPr>
            <a:r>
              <a:rPr lang="en-US" sz="2400" b="0" i="0" u="none" strike="noStrike" cap="none" baseline="0">
                <a:solidFill>
                  <a:schemeClr val="dk1"/>
                </a:solidFill>
                <a:latin typeface="Rambla"/>
                <a:ea typeface="Rambla"/>
                <a:cs typeface="Rambla"/>
                <a:sym typeface="Rambla"/>
              </a:rPr>
              <a:t>Connects to and is a validation of the thesis</a:t>
            </a:r>
          </a:p>
          <a:p>
            <a:pPr marL="342900" marR="0" lvl="0" indent="-342900" algn="l" rtl="0">
              <a:spcBef>
                <a:spcPts val="0"/>
              </a:spcBef>
              <a:buClr>
                <a:schemeClr val="dk1"/>
              </a:buClr>
              <a:buSzPct val="100000"/>
              <a:buFont typeface="Rambla"/>
              <a:buAutoNum type="arabicPeriod"/>
            </a:pPr>
            <a:r>
              <a:rPr lang="en-US" sz="2400" b="0" i="0" u="none" strike="noStrike" cap="none" baseline="0">
                <a:solidFill>
                  <a:schemeClr val="dk1"/>
                </a:solidFill>
                <a:latin typeface="Rambla"/>
                <a:ea typeface="Rambla"/>
                <a:cs typeface="Rambla"/>
                <a:sym typeface="Rambla"/>
              </a:rPr>
              <a:t>May include a counter argument</a:t>
            </a:r>
          </a:p>
          <a:p>
            <a:pPr marL="342900" marR="0" lvl="0" indent="-190500" algn="l" rtl="0">
              <a:spcBef>
                <a:spcPts val="0"/>
              </a:spcBef>
              <a:buClr>
                <a:schemeClr val="dk1"/>
              </a:buClr>
              <a:buFont typeface="Rambla"/>
              <a:buNone/>
            </a:pPr>
            <a:endParaRPr sz="2400" b="0" i="0" u="none" strike="noStrike" cap="none" baseline="0">
              <a:solidFill>
                <a:schemeClr val="dk1"/>
              </a:solidFill>
              <a:latin typeface="Rambla"/>
              <a:ea typeface="Rambla"/>
              <a:cs typeface="Rambla"/>
              <a:sym typeface="Rambla"/>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grpSp>
        <p:nvGrpSpPr>
          <p:cNvPr id="385" name="Shape 385"/>
          <p:cNvGrpSpPr/>
          <p:nvPr/>
        </p:nvGrpSpPr>
        <p:grpSpPr>
          <a:xfrm>
            <a:off x="2127864" y="1478040"/>
            <a:ext cx="4888271" cy="4526641"/>
            <a:chOff x="1670664" y="-3096"/>
            <a:chExt cx="4888271" cy="4526641"/>
          </a:xfrm>
        </p:grpSpPr>
        <p:sp>
          <p:nvSpPr>
            <p:cNvPr id="386" name="Shape 386"/>
            <p:cNvSpPr/>
            <p:nvPr/>
          </p:nvSpPr>
          <p:spPr>
            <a:xfrm>
              <a:off x="1857347" y="-3096"/>
              <a:ext cx="4514904" cy="4514904"/>
            </a:xfrm>
            <a:custGeom>
              <a:avLst/>
              <a:gdLst/>
              <a:ahLst/>
              <a:cxnLst/>
              <a:rect l="0" t="0" r="0" b="0"/>
              <a:pathLst>
                <a:path w="120000" h="120000" extrusionOk="0">
                  <a:moveTo>
                    <a:pt x="75069" y="5451"/>
                  </a:moveTo>
                  <a:lnTo>
                    <a:pt x="75069" y="5451"/>
                  </a:lnTo>
                  <a:cubicBezTo>
                    <a:pt x="100824" y="12566"/>
                    <a:pt x="118094" y="36726"/>
                    <a:pt x="116489" y="63398"/>
                  </a:cubicBezTo>
                  <a:cubicBezTo>
                    <a:pt x="114885" y="90069"/>
                    <a:pt x="94844" y="111985"/>
                    <a:pt x="68422" y="115961"/>
                  </a:cubicBezTo>
                  <a:cubicBezTo>
                    <a:pt x="41999" y="119938"/>
                    <a:pt x="16396" y="104892"/>
                    <a:pt x="7012" y="79874"/>
                  </a:cubicBezTo>
                  <a:cubicBezTo>
                    <a:pt x="-2371" y="54855"/>
                    <a:pt x="7022" y="26683"/>
                    <a:pt x="29542" y="12302"/>
                  </a:cubicBezTo>
                  <a:lnTo>
                    <a:pt x="27967" y="9294"/>
                  </a:lnTo>
                  <a:lnTo>
                    <a:pt x="35212" y="12670"/>
                  </a:lnTo>
                  <a:lnTo>
                    <a:pt x="34065" y="20939"/>
                  </a:lnTo>
                  <a:lnTo>
                    <a:pt x="32491" y="17932"/>
                  </a:lnTo>
                  <a:lnTo>
                    <a:pt x="32491" y="17932"/>
                  </a:lnTo>
                  <a:cubicBezTo>
                    <a:pt x="12671" y="30893"/>
                    <a:pt x="4587" y="55929"/>
                    <a:pt x="13083" y="78033"/>
                  </a:cubicBezTo>
                  <a:cubicBezTo>
                    <a:pt x="21579" y="100137"/>
                    <a:pt x="44351" y="113313"/>
                    <a:pt x="67749" y="109662"/>
                  </a:cubicBezTo>
                  <a:cubicBezTo>
                    <a:pt x="91147" y="106011"/>
                    <a:pt x="108822" y="86523"/>
                    <a:pt x="110180" y="62882"/>
                  </a:cubicBezTo>
                  <a:cubicBezTo>
                    <a:pt x="111538" y="39240"/>
                    <a:pt x="96210" y="17857"/>
                    <a:pt x="73384" y="11551"/>
                  </a:cubicBezTo>
                  <a:close/>
                </a:path>
              </a:pathLst>
            </a:custGeom>
            <a:solidFill>
              <a:srgbClr val="FADFD0"/>
            </a:solidFill>
            <a:ln>
              <a:noFill/>
            </a:ln>
          </p:spPr>
          <p:txBody>
            <a:bodyPr lIns="91425" tIns="91425" rIns="91425" bIns="91425" anchor="ctr" anchorCtr="0">
              <a:noAutofit/>
            </a:bodyPr>
            <a:lstStyle/>
            <a:p>
              <a:pPr>
                <a:spcBef>
                  <a:spcPts val="0"/>
                </a:spcBef>
                <a:buNone/>
              </a:pPr>
              <a:endParaRPr/>
            </a:p>
          </p:txBody>
        </p:sp>
        <p:sp>
          <p:nvSpPr>
            <p:cNvPr id="387" name="Shape 387"/>
            <p:cNvSpPr/>
            <p:nvPr/>
          </p:nvSpPr>
          <p:spPr>
            <a:xfrm>
              <a:off x="3256880" y="2415"/>
              <a:ext cx="1715838" cy="857919"/>
            </a:xfrm>
            <a:prstGeom prst="roundRect">
              <a:avLst>
                <a:gd name="adj" fmla="val 16667"/>
              </a:avLst>
            </a:prstGeom>
            <a:solidFill>
              <a:schemeClr val="accent3"/>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88" name="Shape 388"/>
            <p:cNvSpPr txBox="1"/>
            <p:nvPr/>
          </p:nvSpPr>
          <p:spPr>
            <a:xfrm>
              <a:off x="3298760" y="44295"/>
              <a:ext cx="1632078" cy="774159"/>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420"/>
                </a:spcAft>
                <a:buSzPct val="25000"/>
                <a:buNone/>
              </a:pPr>
              <a:r>
                <a:rPr lang="en-US" sz="1200" b="0" i="0" u="none" strike="noStrike" cap="none" baseline="0">
                  <a:solidFill>
                    <a:schemeClr val="dk1"/>
                  </a:solidFill>
                  <a:latin typeface="Rambla"/>
                  <a:ea typeface="Rambla"/>
                  <a:cs typeface="Rambla"/>
                  <a:sym typeface="Rambla"/>
                </a:rPr>
                <a:t>Thesis Statement-Take a stand</a:t>
              </a:r>
            </a:p>
          </p:txBody>
        </p:sp>
        <p:sp>
          <p:nvSpPr>
            <p:cNvPr id="389" name="Shape 389"/>
            <p:cNvSpPr/>
            <p:nvPr/>
          </p:nvSpPr>
          <p:spPr>
            <a:xfrm>
              <a:off x="4843096" y="918217"/>
              <a:ext cx="1715838" cy="857919"/>
            </a:xfrm>
            <a:prstGeom prst="roundRect">
              <a:avLst>
                <a:gd name="adj" fmla="val 16667"/>
              </a:avLst>
            </a:prstGeom>
            <a:solidFill>
              <a:srgbClr val="DDDC1E"/>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90" name="Shape 390"/>
            <p:cNvSpPr txBox="1"/>
            <p:nvPr/>
          </p:nvSpPr>
          <p:spPr>
            <a:xfrm>
              <a:off x="4884976" y="960098"/>
              <a:ext cx="1632078" cy="774159"/>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420"/>
                </a:spcAft>
                <a:buSzPct val="25000"/>
                <a:buNone/>
              </a:pPr>
              <a:r>
                <a:rPr lang="en-US" sz="1200" b="0" i="0" u="none" strike="noStrike" cap="none" baseline="0">
                  <a:solidFill>
                    <a:schemeClr val="dk1"/>
                  </a:solidFill>
                  <a:latin typeface="Rambla"/>
                  <a:ea typeface="Rambla"/>
                  <a:cs typeface="Rambla"/>
                  <a:sym typeface="Rambla"/>
                </a:rPr>
                <a:t>Point #1-connected to the thesis</a:t>
              </a:r>
            </a:p>
          </p:txBody>
        </p:sp>
        <p:sp>
          <p:nvSpPr>
            <p:cNvPr id="391" name="Shape 391"/>
            <p:cNvSpPr/>
            <p:nvPr/>
          </p:nvSpPr>
          <p:spPr>
            <a:xfrm>
              <a:off x="4843096" y="2749823"/>
              <a:ext cx="1715838" cy="857919"/>
            </a:xfrm>
            <a:prstGeom prst="roundRect">
              <a:avLst>
                <a:gd name="adj" fmla="val 16667"/>
              </a:avLst>
            </a:prstGeom>
            <a:solidFill>
              <a:srgbClr val="61CB25"/>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92" name="Shape 392"/>
            <p:cNvSpPr txBox="1"/>
            <p:nvPr/>
          </p:nvSpPr>
          <p:spPr>
            <a:xfrm>
              <a:off x="4884976" y="2791702"/>
              <a:ext cx="1632078" cy="774159"/>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420"/>
                </a:spcAft>
                <a:buSzPct val="25000"/>
                <a:buNone/>
              </a:pPr>
              <a:r>
                <a:rPr lang="en-US" sz="1200" b="0" i="0" u="none" strike="noStrike" cap="none" baseline="0">
                  <a:solidFill>
                    <a:schemeClr val="dk1"/>
                  </a:solidFill>
                  <a:latin typeface="Rambla"/>
                  <a:ea typeface="Rambla"/>
                  <a:cs typeface="Rambla"/>
                  <a:sym typeface="Rambla"/>
                </a:rPr>
                <a:t>Point #2-connected to the thesis</a:t>
              </a:r>
            </a:p>
          </p:txBody>
        </p:sp>
        <p:sp>
          <p:nvSpPr>
            <p:cNvPr id="393" name="Shape 393"/>
            <p:cNvSpPr/>
            <p:nvPr/>
          </p:nvSpPr>
          <p:spPr>
            <a:xfrm>
              <a:off x="3256880" y="3665625"/>
              <a:ext cx="1715838" cy="857919"/>
            </a:xfrm>
            <a:prstGeom prst="roundRect">
              <a:avLst>
                <a:gd name="adj" fmla="val 16667"/>
              </a:avLst>
            </a:prstGeom>
            <a:solidFill>
              <a:srgbClr val="2CBB54"/>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94" name="Shape 394"/>
            <p:cNvSpPr txBox="1"/>
            <p:nvPr/>
          </p:nvSpPr>
          <p:spPr>
            <a:xfrm>
              <a:off x="3298760" y="3707505"/>
              <a:ext cx="1632078" cy="774159"/>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420"/>
                </a:spcAft>
                <a:buSzPct val="25000"/>
                <a:buNone/>
              </a:pPr>
              <a:r>
                <a:rPr lang="en-US" sz="1200" b="0" i="0" u="none" strike="noStrike" cap="none" baseline="0">
                  <a:solidFill>
                    <a:schemeClr val="dk1"/>
                  </a:solidFill>
                  <a:latin typeface="Rambla"/>
                  <a:ea typeface="Rambla"/>
                  <a:cs typeface="Rambla"/>
                  <a:sym typeface="Rambla"/>
                </a:rPr>
                <a:t>Point #3-connected to the thesis</a:t>
              </a:r>
            </a:p>
          </p:txBody>
        </p:sp>
        <p:sp>
          <p:nvSpPr>
            <p:cNvPr id="395" name="Shape 395"/>
            <p:cNvSpPr/>
            <p:nvPr/>
          </p:nvSpPr>
          <p:spPr>
            <a:xfrm>
              <a:off x="1670664" y="2749823"/>
              <a:ext cx="1715838" cy="857919"/>
            </a:xfrm>
            <a:prstGeom prst="roundRect">
              <a:avLst>
                <a:gd name="adj" fmla="val 16667"/>
              </a:avLst>
            </a:prstGeom>
            <a:solidFill>
              <a:srgbClr val="32ABA3"/>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96" name="Shape 396"/>
            <p:cNvSpPr txBox="1"/>
            <p:nvPr/>
          </p:nvSpPr>
          <p:spPr>
            <a:xfrm>
              <a:off x="1712543" y="2791702"/>
              <a:ext cx="1632078" cy="774159"/>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420"/>
                </a:spcAft>
                <a:buSzPct val="25000"/>
                <a:buNone/>
              </a:pPr>
              <a:r>
                <a:rPr lang="en-US" sz="1200" b="0" i="0" u="none" strike="noStrike" cap="none" baseline="0">
                  <a:solidFill>
                    <a:schemeClr val="dk1"/>
                  </a:solidFill>
                  <a:latin typeface="Rambla"/>
                  <a:ea typeface="Rambla"/>
                  <a:cs typeface="Rambla"/>
                  <a:sym typeface="Rambla"/>
                </a:rPr>
                <a:t>Counter argument-strong writers</a:t>
              </a:r>
            </a:p>
          </p:txBody>
        </p:sp>
        <p:sp>
          <p:nvSpPr>
            <p:cNvPr id="397" name="Shape 397"/>
            <p:cNvSpPr/>
            <p:nvPr/>
          </p:nvSpPr>
          <p:spPr>
            <a:xfrm>
              <a:off x="1670664" y="918217"/>
              <a:ext cx="1715838" cy="857919"/>
            </a:xfrm>
            <a:prstGeom prst="roundRect">
              <a:avLst>
                <a:gd name="adj" fmla="val 16667"/>
              </a:avLst>
            </a:prstGeom>
            <a:solidFill>
              <a:srgbClr val="39629B"/>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98" name="Shape 398"/>
            <p:cNvSpPr txBox="1"/>
            <p:nvPr/>
          </p:nvSpPr>
          <p:spPr>
            <a:xfrm>
              <a:off x="1712543" y="960098"/>
              <a:ext cx="1632078" cy="774159"/>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420"/>
                </a:spcAft>
                <a:buSzPct val="25000"/>
                <a:buNone/>
              </a:pPr>
              <a:r>
                <a:rPr lang="en-US" sz="1200" b="0" i="0" u="none" strike="noStrike" cap="none" baseline="0">
                  <a:solidFill>
                    <a:schemeClr val="dk1"/>
                  </a:solidFill>
                  <a:latin typeface="Rambla"/>
                  <a:ea typeface="Rambla"/>
                  <a:cs typeface="Rambla"/>
                  <a:sym typeface="Rambla"/>
                </a:rPr>
                <a:t>Conclusion</a:t>
              </a:r>
            </a:p>
          </p:txBody>
        </p:sp>
      </p:grpSp>
      <p:sp>
        <p:nvSpPr>
          <p:cNvPr id="399" name="Shape 3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3700" b="1" i="0" u="none" strike="noStrike" cap="none" baseline="0">
                <a:solidFill>
                  <a:schemeClr val="dk2"/>
                </a:solidFill>
                <a:latin typeface="Rambla"/>
                <a:ea typeface="Rambla"/>
                <a:cs typeface="Rambla"/>
                <a:sym typeface="Rambla"/>
              </a:rPr>
              <a:t>Building a Structured Response for the RLA ER</a:t>
            </a:r>
          </a:p>
        </p:txBody>
      </p:sp>
      <p:cxnSp>
        <p:nvCxnSpPr>
          <p:cNvPr id="400" name="Shape 400"/>
          <p:cNvCxnSpPr/>
          <p:nvPr/>
        </p:nvCxnSpPr>
        <p:spPr>
          <a:xfrm flipH="1">
            <a:off x="5992090" y="1627908"/>
            <a:ext cx="720434" cy="457200"/>
          </a:xfrm>
          <a:prstGeom prst="straightConnector1">
            <a:avLst/>
          </a:prstGeom>
          <a:noFill/>
          <a:ln w="38100" cap="flat">
            <a:solidFill>
              <a:srgbClr val="B4490F"/>
            </a:solidFill>
            <a:prstDash val="solid"/>
            <a:round/>
            <a:headEnd type="none" w="med" len="med"/>
            <a:tailEnd type="stealth" w="lg" len="lg"/>
          </a:ln>
        </p:spPr>
      </p:cxnSp>
      <p:cxnSp>
        <p:nvCxnSpPr>
          <p:cNvPr id="401" name="Shape 401"/>
          <p:cNvCxnSpPr/>
          <p:nvPr/>
        </p:nvCxnSpPr>
        <p:spPr>
          <a:xfrm flipH="1">
            <a:off x="6622472" y="3468610"/>
            <a:ext cx="872834" cy="228600"/>
          </a:xfrm>
          <a:prstGeom prst="straightConnector1">
            <a:avLst/>
          </a:prstGeom>
          <a:noFill/>
          <a:ln w="38100" cap="flat">
            <a:solidFill>
              <a:srgbClr val="B4490F"/>
            </a:solidFill>
            <a:prstDash val="solid"/>
            <a:round/>
            <a:headEnd type="none" w="med" len="med"/>
            <a:tailEnd type="stealth" w="lg" len="lg"/>
          </a:ln>
        </p:spPr>
      </p:cxnSp>
      <p:cxnSp>
        <p:nvCxnSpPr>
          <p:cNvPr id="402" name="Shape 402"/>
          <p:cNvCxnSpPr/>
          <p:nvPr/>
        </p:nvCxnSpPr>
        <p:spPr>
          <a:xfrm rot="10800000">
            <a:off x="5874327" y="5347855"/>
            <a:ext cx="748146" cy="512618"/>
          </a:xfrm>
          <a:prstGeom prst="straightConnector1">
            <a:avLst/>
          </a:prstGeom>
          <a:noFill/>
          <a:ln w="38100" cap="flat">
            <a:solidFill>
              <a:srgbClr val="B4490F"/>
            </a:solidFill>
            <a:prstDash val="solid"/>
            <a:round/>
            <a:headEnd type="none" w="med" len="med"/>
            <a:tailEnd type="stealth" w="lg" len="lg"/>
          </a:ln>
        </p:spPr>
      </p:cxnSp>
      <p:cxnSp>
        <p:nvCxnSpPr>
          <p:cNvPr id="403" name="Shape 403"/>
          <p:cNvCxnSpPr/>
          <p:nvPr/>
        </p:nvCxnSpPr>
        <p:spPr>
          <a:xfrm>
            <a:off x="1496291" y="3796146"/>
            <a:ext cx="914401" cy="0"/>
          </a:xfrm>
          <a:prstGeom prst="straightConnector1">
            <a:avLst/>
          </a:prstGeom>
          <a:noFill/>
          <a:ln w="38100" cap="flat">
            <a:solidFill>
              <a:srgbClr val="B4490F"/>
            </a:solidFill>
            <a:prstDash val="solid"/>
            <a:round/>
            <a:headEnd type="none" w="med" len="med"/>
            <a:tailEnd type="stealth" w="lg" len="lg"/>
          </a:ln>
        </p:spPr>
      </p:cxnSp>
      <p:cxnSp>
        <p:nvCxnSpPr>
          <p:cNvPr id="404" name="Shape 404"/>
          <p:cNvCxnSpPr/>
          <p:nvPr/>
        </p:nvCxnSpPr>
        <p:spPr>
          <a:xfrm rot="10800000" flipH="1">
            <a:off x="2770910" y="5239834"/>
            <a:ext cx="554183" cy="484909"/>
          </a:xfrm>
          <a:prstGeom prst="straightConnector1">
            <a:avLst/>
          </a:prstGeom>
          <a:noFill/>
          <a:ln w="38100" cap="flat">
            <a:solidFill>
              <a:srgbClr val="B4490F"/>
            </a:solidFill>
            <a:prstDash val="solid"/>
            <a:round/>
            <a:headEnd type="none" w="med" len="med"/>
            <a:tailEnd type="stealth" w="lg" len="lg"/>
          </a:ln>
        </p:spPr>
      </p:cxnSp>
      <p:sp>
        <p:nvSpPr>
          <p:cNvPr id="405" name="Shape 405"/>
          <p:cNvSpPr txBox="1"/>
          <p:nvPr/>
        </p:nvSpPr>
        <p:spPr>
          <a:xfrm>
            <a:off x="6712525" y="1481137"/>
            <a:ext cx="233448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i="0" u="none" strike="noStrike" cap="none" baseline="0">
                <a:solidFill>
                  <a:schemeClr val="dk1"/>
                </a:solidFill>
                <a:latin typeface="Rambla"/>
                <a:ea typeface="Rambla"/>
                <a:cs typeface="Rambla"/>
                <a:sym typeface="Rambla"/>
              </a:rPr>
              <a:t>Insert a transition word</a:t>
            </a:r>
          </a:p>
        </p:txBody>
      </p:sp>
      <p:sp>
        <p:nvSpPr>
          <p:cNvPr id="406" name="Shape 406"/>
          <p:cNvSpPr txBox="1"/>
          <p:nvPr/>
        </p:nvSpPr>
        <p:spPr>
          <a:xfrm flipH="1">
            <a:off x="7287490" y="3224318"/>
            <a:ext cx="1759523"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i="0" u="none" strike="noStrike" cap="none" baseline="0">
                <a:solidFill>
                  <a:schemeClr val="dk1"/>
                </a:solidFill>
                <a:latin typeface="Rambla"/>
                <a:ea typeface="Rambla"/>
                <a:cs typeface="Rambla"/>
                <a:sym typeface="Rambla"/>
              </a:rPr>
              <a:t>Insert a transition word</a:t>
            </a:r>
          </a:p>
        </p:txBody>
      </p:sp>
      <p:sp>
        <p:nvSpPr>
          <p:cNvPr id="407" name="Shape 407"/>
          <p:cNvSpPr txBox="1"/>
          <p:nvPr/>
        </p:nvSpPr>
        <p:spPr>
          <a:xfrm flipH="1">
            <a:off x="6622473" y="5724744"/>
            <a:ext cx="257694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dk1"/>
                </a:solidFill>
                <a:latin typeface="Rambla"/>
                <a:ea typeface="Rambla"/>
                <a:cs typeface="Rambla"/>
                <a:sym typeface="Rambla"/>
              </a:rPr>
              <a:t>Insert a transition word</a:t>
            </a:r>
          </a:p>
        </p:txBody>
      </p:sp>
      <p:sp>
        <p:nvSpPr>
          <p:cNvPr id="408" name="Shape 408"/>
          <p:cNvSpPr txBox="1"/>
          <p:nvPr/>
        </p:nvSpPr>
        <p:spPr>
          <a:xfrm flipH="1">
            <a:off x="6643253" y="5724744"/>
            <a:ext cx="257694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dk1"/>
                </a:solidFill>
                <a:latin typeface="Rambla"/>
                <a:ea typeface="Rambla"/>
                <a:cs typeface="Rambla"/>
                <a:sym typeface="Rambla"/>
              </a:rPr>
              <a:t>Insert a transition word</a:t>
            </a:r>
          </a:p>
        </p:txBody>
      </p:sp>
      <p:sp>
        <p:nvSpPr>
          <p:cNvPr id="409" name="Shape 409"/>
          <p:cNvSpPr txBox="1"/>
          <p:nvPr/>
        </p:nvSpPr>
        <p:spPr>
          <a:xfrm flipH="1">
            <a:off x="817417" y="5633437"/>
            <a:ext cx="2860966"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i="0" u="none" strike="noStrike" cap="none" baseline="0">
                <a:solidFill>
                  <a:schemeClr val="dk1"/>
                </a:solidFill>
                <a:latin typeface="Rambla"/>
                <a:ea typeface="Rambla"/>
                <a:cs typeface="Rambla"/>
                <a:sym typeface="Rambla"/>
              </a:rPr>
              <a:t>Insert a transition word</a:t>
            </a:r>
          </a:p>
        </p:txBody>
      </p:sp>
      <p:sp>
        <p:nvSpPr>
          <p:cNvPr id="410" name="Shape 410"/>
          <p:cNvSpPr txBox="1"/>
          <p:nvPr/>
        </p:nvSpPr>
        <p:spPr>
          <a:xfrm flipH="1">
            <a:off x="637307" y="3599508"/>
            <a:ext cx="1149926" cy="738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i="0" u="none" strike="noStrike" cap="none" baseline="0">
                <a:solidFill>
                  <a:schemeClr val="dk1"/>
                </a:solidFill>
                <a:latin typeface="Rambla"/>
                <a:ea typeface="Rambla"/>
                <a:cs typeface="Rambla"/>
                <a:sym typeface="Rambla"/>
              </a:rPr>
              <a:t>Insert a transition word</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457200" y="1481328"/>
            <a:ext cx="8229600" cy="4525963"/>
          </a:xfrm>
          <a:prstGeom prst="rect">
            <a:avLst/>
          </a:prstGeom>
          <a:noFill/>
          <a:ln w="19050" cap="flat">
            <a:solidFill>
              <a:schemeClr val="dk1"/>
            </a:solidFill>
            <a:prstDash val="solid"/>
            <a:round/>
            <a:headEnd type="none" w="med" len="med"/>
            <a:tailEnd type="none" w="med" len="med"/>
          </a:ln>
        </p:spPr>
        <p:txBody>
          <a:bodyPr lIns="91425" tIns="45700" rIns="91425" bIns="45700" anchor="t" anchorCtr="0">
            <a:noAutofit/>
          </a:bodyPr>
          <a:lstStyle/>
          <a:p>
            <a:pPr marL="109728" marR="0" lvl="0" indent="-8128" algn="l" rtl="0">
              <a:lnSpc>
                <a:spcPct val="80000"/>
              </a:lnSpc>
              <a:spcBef>
                <a:spcPts val="0"/>
              </a:spcBef>
              <a:spcAft>
                <a:spcPts val="0"/>
              </a:spcAft>
              <a:buClr>
                <a:schemeClr val="accent1"/>
              </a:buClr>
              <a:buSzPct val="25000"/>
              <a:buFont typeface="Noto Symbol"/>
              <a:buNone/>
            </a:pPr>
            <a:r>
              <a:rPr lang="en-US" sz="2450" b="0" i="0" u="none" strike="noStrike" cap="none" baseline="0">
                <a:solidFill>
                  <a:schemeClr val="dk1"/>
                </a:solidFill>
                <a:latin typeface="Cantata One"/>
                <a:ea typeface="Cantata One"/>
                <a:cs typeface="Cantata One"/>
                <a:sym typeface="Cantata One"/>
              </a:rPr>
              <a:t>Google Docs		</a:t>
            </a:r>
            <a:r>
              <a:rPr lang="en-US" sz="2450" b="0" i="0" u="none" strike="noStrike" cap="none" baseline="0">
                <a:solidFill>
                  <a:schemeClr val="dk1"/>
                </a:solidFill>
                <a:latin typeface="Arial"/>
                <a:ea typeface="Arial"/>
                <a:cs typeface="Arial"/>
                <a:sym typeface="Arial"/>
              </a:rPr>
              <a:t>Graphic Organizers</a:t>
            </a:r>
          </a:p>
          <a:p>
            <a:pPr marL="109728" marR="0" lvl="0" indent="-8128" algn="l" rtl="0">
              <a:lnSpc>
                <a:spcPct val="80000"/>
              </a:lnSpc>
              <a:spcBef>
                <a:spcPts val="400"/>
              </a:spcBef>
              <a:spcAft>
                <a:spcPts val="0"/>
              </a:spcAft>
              <a:buClr>
                <a:schemeClr val="accent1"/>
              </a:buClr>
              <a:buFont typeface="Noto Symbol"/>
              <a:buNone/>
            </a:pPr>
            <a:endParaRPr sz="2450" b="0" i="0" u="none" strike="noStrike" cap="none" baseline="0">
              <a:solidFill>
                <a:schemeClr val="dk1"/>
              </a:solidFill>
              <a:latin typeface="Cantata One"/>
              <a:ea typeface="Cantata One"/>
              <a:cs typeface="Cantata One"/>
              <a:sym typeface="Cantata One"/>
            </a:endParaRPr>
          </a:p>
          <a:p>
            <a:pPr marL="109728" marR="0" lvl="0" indent="-8128" algn="l" rtl="0">
              <a:lnSpc>
                <a:spcPct val="80000"/>
              </a:lnSpc>
              <a:spcBef>
                <a:spcPts val="400"/>
              </a:spcBef>
              <a:spcAft>
                <a:spcPts val="0"/>
              </a:spcAft>
              <a:buClr>
                <a:schemeClr val="accent1"/>
              </a:buClr>
              <a:buFont typeface="Noto Symbol"/>
              <a:buNone/>
            </a:pPr>
            <a:endParaRPr sz="1700" b="0" i="0" u="none" strike="noStrike" cap="none" baseline="0">
              <a:solidFill>
                <a:schemeClr val="dk1"/>
              </a:solidFill>
              <a:latin typeface="Rambla"/>
              <a:ea typeface="Rambla"/>
              <a:cs typeface="Rambla"/>
              <a:sym typeface="Rambla"/>
            </a:endParaRPr>
          </a:p>
          <a:p>
            <a:pPr marL="109728" marR="0" lvl="0" indent="-8128" algn="l" rtl="0">
              <a:lnSpc>
                <a:spcPct val="80000"/>
              </a:lnSpc>
              <a:spcBef>
                <a:spcPts val="400"/>
              </a:spcBef>
              <a:spcAft>
                <a:spcPts val="0"/>
              </a:spcAft>
              <a:buClr>
                <a:schemeClr val="accent1"/>
              </a:buClr>
              <a:buSzPct val="25000"/>
              <a:buFont typeface="Noto Symbol"/>
              <a:buNone/>
            </a:pPr>
            <a:r>
              <a:rPr lang="en-US" sz="2700" b="0" i="0" u="none" strike="noStrike" cap="none" baseline="0">
                <a:solidFill>
                  <a:schemeClr val="dk1"/>
                </a:solidFill>
                <a:latin typeface="Libre Baskerville"/>
                <a:ea typeface="Libre Baskerville"/>
                <a:cs typeface="Libre Baskerville"/>
                <a:sym typeface="Libre Baskerville"/>
              </a:rPr>
              <a:t>Argue Both Sides</a:t>
            </a:r>
            <a:r>
              <a:rPr lang="en-US" sz="1700" b="0" i="0" u="none" strike="noStrike" cap="none" baseline="0">
                <a:solidFill>
                  <a:schemeClr val="dk1"/>
                </a:solidFill>
                <a:latin typeface="Rambla"/>
                <a:ea typeface="Rambla"/>
                <a:cs typeface="Rambla"/>
                <a:sym typeface="Rambla"/>
              </a:rPr>
              <a:t>		</a:t>
            </a:r>
            <a:r>
              <a:rPr lang="en-US" sz="3200" b="0" i="0" u="none" strike="noStrike" cap="none" baseline="0">
                <a:solidFill>
                  <a:schemeClr val="dk1"/>
                </a:solidFill>
                <a:latin typeface="Rambla"/>
                <a:ea typeface="Rambla"/>
                <a:cs typeface="Rambla"/>
                <a:sym typeface="Rambla"/>
              </a:rPr>
              <a:t>Practice note-taking</a:t>
            </a:r>
          </a:p>
          <a:p>
            <a:pPr marL="109728" marR="0" lvl="0" indent="-8128" algn="l" rtl="0">
              <a:lnSpc>
                <a:spcPct val="80000"/>
              </a:lnSpc>
              <a:spcBef>
                <a:spcPts val="400"/>
              </a:spcBef>
              <a:spcAft>
                <a:spcPts val="0"/>
              </a:spcAft>
              <a:buClr>
                <a:schemeClr val="accent1"/>
              </a:buClr>
              <a:buFont typeface="Noto Symbol"/>
              <a:buNone/>
            </a:pPr>
            <a:endParaRPr sz="1700" b="0" i="0" u="none" strike="noStrike" cap="none" baseline="0">
              <a:solidFill>
                <a:schemeClr val="dk1"/>
              </a:solidFill>
              <a:latin typeface="Rambla"/>
              <a:ea typeface="Rambla"/>
              <a:cs typeface="Rambla"/>
              <a:sym typeface="Rambla"/>
            </a:endParaRPr>
          </a:p>
          <a:p>
            <a:pPr marL="109728" marR="0" lvl="0" indent="-8128" algn="l" rtl="0">
              <a:lnSpc>
                <a:spcPct val="80000"/>
              </a:lnSpc>
              <a:spcBef>
                <a:spcPts val="400"/>
              </a:spcBef>
              <a:spcAft>
                <a:spcPts val="0"/>
              </a:spcAft>
              <a:buClr>
                <a:schemeClr val="accent1"/>
              </a:buClr>
              <a:buFont typeface="Noto Symbol"/>
              <a:buNone/>
            </a:pPr>
            <a:endParaRPr sz="1700" b="0" i="0" u="none" strike="noStrike" cap="none" baseline="0">
              <a:solidFill>
                <a:schemeClr val="dk1"/>
              </a:solidFill>
              <a:latin typeface="Rambla"/>
              <a:ea typeface="Rambla"/>
              <a:cs typeface="Rambla"/>
              <a:sym typeface="Rambla"/>
            </a:endParaRPr>
          </a:p>
          <a:p>
            <a:pPr marL="109728" marR="0" lvl="0" indent="-8128" algn="ctr" rtl="0">
              <a:lnSpc>
                <a:spcPct val="80000"/>
              </a:lnSpc>
              <a:spcBef>
                <a:spcPts val="400"/>
              </a:spcBef>
              <a:spcAft>
                <a:spcPts val="0"/>
              </a:spcAft>
              <a:buClr>
                <a:schemeClr val="accent1"/>
              </a:buClr>
              <a:buSzPct val="25000"/>
              <a:buFont typeface="Noto Symbol"/>
              <a:buNone/>
            </a:pPr>
            <a:r>
              <a:rPr lang="en-US" sz="4900" b="0" i="0" u="none" strike="noStrike" cap="none" baseline="0">
                <a:solidFill>
                  <a:schemeClr val="dk1"/>
                </a:solidFill>
                <a:latin typeface="Rambla"/>
                <a:ea typeface="Rambla"/>
                <a:cs typeface="Rambla"/>
                <a:sym typeface="Rambla"/>
              </a:rPr>
              <a:t>Use 3</a:t>
            </a:r>
            <a:r>
              <a:rPr lang="en-US" sz="4900" b="0" i="0" u="none" strike="noStrike" cap="none" baseline="30000">
                <a:solidFill>
                  <a:schemeClr val="dk1"/>
                </a:solidFill>
                <a:latin typeface="Rambla"/>
                <a:ea typeface="Rambla"/>
                <a:cs typeface="Rambla"/>
                <a:sym typeface="Rambla"/>
              </a:rPr>
              <a:t>rd</a:t>
            </a:r>
            <a:r>
              <a:rPr lang="en-US" sz="4900" b="0" i="0" u="none" strike="noStrike" cap="none" baseline="0">
                <a:solidFill>
                  <a:schemeClr val="dk1"/>
                </a:solidFill>
                <a:latin typeface="Rambla"/>
                <a:ea typeface="Rambla"/>
                <a:cs typeface="Rambla"/>
                <a:sym typeface="Rambla"/>
              </a:rPr>
              <a:t> Person Voice</a:t>
            </a:r>
            <a:r>
              <a:rPr lang="en-US" sz="1700" b="0" i="0" u="none" strike="noStrike" cap="none" baseline="0">
                <a:solidFill>
                  <a:schemeClr val="dk1"/>
                </a:solidFill>
                <a:latin typeface="Rambla"/>
                <a:ea typeface="Rambla"/>
                <a:cs typeface="Rambla"/>
                <a:sym typeface="Rambla"/>
              </a:rPr>
              <a:t>			</a:t>
            </a:r>
          </a:p>
          <a:p>
            <a:pPr marL="109728" marR="0" lvl="0" indent="-8128" algn="l" rtl="0">
              <a:lnSpc>
                <a:spcPct val="80000"/>
              </a:lnSpc>
              <a:spcBef>
                <a:spcPts val="400"/>
              </a:spcBef>
              <a:spcAft>
                <a:spcPts val="0"/>
              </a:spcAft>
              <a:buClr>
                <a:schemeClr val="accent1"/>
              </a:buClr>
              <a:buFont typeface="Noto Symbol"/>
              <a:buNone/>
            </a:pPr>
            <a:endParaRPr sz="1700" b="0" i="0" u="none" strike="noStrike" cap="none" baseline="0">
              <a:solidFill>
                <a:schemeClr val="dk1"/>
              </a:solidFill>
              <a:latin typeface="Rambla"/>
              <a:ea typeface="Rambla"/>
              <a:cs typeface="Rambla"/>
              <a:sym typeface="Rambla"/>
            </a:endParaRPr>
          </a:p>
          <a:p>
            <a:pPr marL="109728" marR="0" lvl="0" indent="-8128" algn="r" rtl="0">
              <a:lnSpc>
                <a:spcPct val="80000"/>
              </a:lnSpc>
              <a:spcBef>
                <a:spcPts val="400"/>
              </a:spcBef>
              <a:spcAft>
                <a:spcPts val="0"/>
              </a:spcAft>
              <a:buClr>
                <a:schemeClr val="accent1"/>
              </a:buClr>
              <a:buSzPct val="25000"/>
              <a:buFont typeface="Noto Symbol"/>
              <a:buNone/>
            </a:pPr>
            <a:r>
              <a:rPr lang="en-US" sz="3250" b="0" i="0" u="none" strike="noStrike" cap="none" baseline="0">
                <a:solidFill>
                  <a:schemeClr val="dk1"/>
                </a:solidFill>
                <a:latin typeface="Arial"/>
                <a:ea typeface="Arial"/>
                <a:cs typeface="Arial"/>
                <a:sym typeface="Arial"/>
              </a:rPr>
              <a:t>Use transitional words to connect ideas</a:t>
            </a:r>
            <a:r>
              <a:rPr lang="en-US" sz="1700" b="0" i="0" u="none" strike="noStrike" cap="none" baseline="0">
                <a:solidFill>
                  <a:schemeClr val="dk1"/>
                </a:solidFill>
                <a:latin typeface="Rambla"/>
                <a:ea typeface="Rambla"/>
                <a:cs typeface="Rambla"/>
                <a:sym typeface="Rambla"/>
              </a:rPr>
              <a:t>		</a:t>
            </a:r>
          </a:p>
          <a:p>
            <a:pPr marL="109728" marR="0" lvl="0" indent="-8128" algn="l" rtl="0">
              <a:lnSpc>
                <a:spcPct val="80000"/>
              </a:lnSpc>
              <a:spcBef>
                <a:spcPts val="400"/>
              </a:spcBef>
              <a:spcAft>
                <a:spcPts val="0"/>
              </a:spcAft>
              <a:buClr>
                <a:schemeClr val="accent1"/>
              </a:buClr>
              <a:buFont typeface="Noto Symbol"/>
              <a:buNone/>
            </a:pPr>
            <a:endParaRPr sz="1700" b="0" i="0" u="none" strike="noStrike" cap="none" baseline="0">
              <a:solidFill>
                <a:schemeClr val="dk1"/>
              </a:solidFill>
              <a:latin typeface="Rambla"/>
              <a:ea typeface="Rambla"/>
              <a:cs typeface="Rambla"/>
              <a:sym typeface="Rambla"/>
            </a:endParaRPr>
          </a:p>
          <a:p>
            <a:pPr marL="109728" marR="0" lvl="0" indent="-8128" algn="l" rtl="0">
              <a:lnSpc>
                <a:spcPct val="80000"/>
              </a:lnSpc>
              <a:spcBef>
                <a:spcPts val="400"/>
              </a:spcBef>
              <a:spcAft>
                <a:spcPts val="0"/>
              </a:spcAft>
              <a:buClr>
                <a:schemeClr val="accent1"/>
              </a:buClr>
              <a:buSzPct val="25000"/>
              <a:buFont typeface="Noto Symbol"/>
              <a:buNone/>
            </a:pPr>
            <a:r>
              <a:rPr lang="en-US" sz="1700" b="0" i="0" u="none" strike="noStrike" cap="none" baseline="0">
                <a:solidFill>
                  <a:schemeClr val="dk1"/>
                </a:solidFill>
                <a:latin typeface="Rambla"/>
                <a:ea typeface="Rambla"/>
                <a:cs typeface="Rambla"/>
                <a:sym typeface="Rambla"/>
              </a:rPr>
              <a:t>		</a:t>
            </a:r>
          </a:p>
        </p:txBody>
      </p:sp>
      <p:sp>
        <p:nvSpPr>
          <p:cNvPr id="416" name="Shape 41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Strategies to Use:</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Writing for the GED:  Book 4</a:t>
            </a:r>
          </a:p>
        </p:txBody>
      </p:sp>
      <p:pic>
        <p:nvPicPr>
          <p:cNvPr id="422" name="Shape 422"/>
          <p:cNvPicPr preferRelativeResize="0"/>
          <p:nvPr/>
        </p:nvPicPr>
        <p:blipFill rotWithShape="1">
          <a:blip r:embed="rId3">
            <a:alphaModFix/>
          </a:blip>
          <a:srcRect/>
          <a:stretch/>
        </p:blipFill>
        <p:spPr>
          <a:xfrm>
            <a:off x="0" y="1751663"/>
            <a:ext cx="3943116" cy="5106336"/>
          </a:xfrm>
          <a:prstGeom prst="rect">
            <a:avLst/>
          </a:prstGeom>
          <a:noFill/>
          <a:ln>
            <a:noFill/>
          </a:ln>
        </p:spPr>
      </p:pic>
      <p:sp>
        <p:nvSpPr>
          <p:cNvPr id="423" name="Shape 423"/>
          <p:cNvSpPr txBox="1"/>
          <p:nvPr/>
        </p:nvSpPr>
        <p:spPr>
          <a:xfrm>
            <a:off x="4212235" y="1843790"/>
            <a:ext cx="4931764" cy="4401204"/>
          </a:xfrm>
          <a:prstGeom prst="rect">
            <a:avLst/>
          </a:prstGeom>
          <a:solidFill>
            <a:srgbClr val="595959"/>
          </a:solidFill>
          <a:ln>
            <a:noFill/>
          </a:ln>
        </p:spPr>
        <p:txBody>
          <a:bodyPr lIns="91425" tIns="45700" rIns="91425" bIns="45700" anchor="t" anchorCtr="0">
            <a:noAutofit/>
          </a:bodyPr>
          <a:lstStyle/>
          <a:p>
            <a:pPr marL="0" marR="0" lvl="0" indent="0" algn="l" rtl="0">
              <a:spcBef>
                <a:spcPts val="0"/>
              </a:spcBef>
              <a:buSzPct val="25000"/>
              <a:buNone/>
            </a:pPr>
            <a:r>
              <a:rPr lang="en-US" sz="2000" b="1" i="0" u="sng" strike="noStrike" cap="none" baseline="0">
                <a:solidFill>
                  <a:srgbClr val="FFCC00"/>
                </a:solidFill>
                <a:latin typeface="Rambla"/>
                <a:ea typeface="Rambla"/>
                <a:cs typeface="Rambla"/>
                <a:sym typeface="Rambla"/>
              </a:rPr>
              <a:t>Book of Prompts with Online Practice:</a:t>
            </a:r>
          </a:p>
          <a:p>
            <a:pPr marL="342900" marR="0" lvl="0" indent="-342900" algn="l" rtl="0">
              <a:spcBef>
                <a:spcPts val="0"/>
              </a:spcBef>
              <a:buClr>
                <a:schemeClr val="lt1"/>
              </a:buClr>
              <a:buSzPct val="100000"/>
              <a:buFont typeface="Noto Symbol"/>
              <a:buChar char="❑"/>
            </a:pPr>
            <a:r>
              <a:rPr lang="en-US" sz="2400" b="0" i="0" u="none" strike="noStrike" cap="none" baseline="0">
                <a:solidFill>
                  <a:schemeClr val="lt1"/>
                </a:solidFill>
                <a:latin typeface="Rambla"/>
                <a:ea typeface="Rambla"/>
                <a:cs typeface="Rambla"/>
                <a:sym typeface="Rambla"/>
              </a:rPr>
              <a:t>10  RLA</a:t>
            </a:r>
          </a:p>
          <a:p>
            <a:pPr marL="342900" marR="0" lvl="0" indent="-342900" algn="l" rtl="0">
              <a:spcBef>
                <a:spcPts val="0"/>
              </a:spcBef>
              <a:buClr>
                <a:schemeClr val="lt1"/>
              </a:buClr>
              <a:buSzPct val="100000"/>
              <a:buFont typeface="Noto Symbol"/>
              <a:buChar char="❑"/>
            </a:pPr>
            <a:r>
              <a:rPr lang="en-US" sz="2400" b="0" i="0" u="none" strike="noStrike" cap="none" baseline="0">
                <a:solidFill>
                  <a:schemeClr val="lt1"/>
                </a:solidFill>
                <a:latin typeface="Rambla"/>
                <a:ea typeface="Rambla"/>
                <a:cs typeface="Rambla"/>
                <a:sym typeface="Rambla"/>
              </a:rPr>
              <a:t>10 Social Studies</a:t>
            </a:r>
          </a:p>
          <a:p>
            <a:pPr marL="342900" marR="0" lvl="0" indent="-342900" algn="l" rtl="0">
              <a:spcBef>
                <a:spcPts val="0"/>
              </a:spcBef>
              <a:buClr>
                <a:schemeClr val="lt1"/>
              </a:buClr>
              <a:buSzPct val="100000"/>
              <a:buFont typeface="Noto Symbol"/>
              <a:buChar char="❑"/>
            </a:pPr>
            <a:r>
              <a:rPr lang="en-US" sz="2400" b="0" i="0" u="none" strike="noStrike" cap="none" baseline="0">
                <a:solidFill>
                  <a:schemeClr val="lt1"/>
                </a:solidFill>
                <a:latin typeface="Rambla"/>
                <a:ea typeface="Rambla"/>
                <a:cs typeface="Rambla"/>
                <a:sym typeface="Rambla"/>
              </a:rPr>
              <a:t>15 Science</a:t>
            </a:r>
          </a:p>
          <a:p>
            <a:pPr marL="342900" marR="0" lvl="0" indent="-190500" algn="l" rtl="0">
              <a:spcBef>
                <a:spcPts val="0"/>
              </a:spcBef>
              <a:buClr>
                <a:schemeClr val="dk1"/>
              </a:buClr>
              <a:buFont typeface="Noto Symbol"/>
              <a:buNone/>
            </a:pPr>
            <a:endParaRPr sz="2400" b="0" i="0" u="none" strike="noStrike" cap="none" baseline="0">
              <a:solidFill>
                <a:schemeClr val="lt1"/>
              </a:solidFill>
              <a:latin typeface="Rambla"/>
              <a:ea typeface="Rambla"/>
              <a:cs typeface="Rambla"/>
              <a:sym typeface="Rambla"/>
            </a:endParaRPr>
          </a:p>
          <a:p>
            <a:pPr marL="0" marR="0" lvl="0" indent="0" algn="l" rtl="0">
              <a:spcBef>
                <a:spcPts val="0"/>
              </a:spcBef>
              <a:buSzPct val="25000"/>
              <a:buNone/>
            </a:pPr>
            <a:r>
              <a:rPr lang="en-US" sz="2000" b="1" i="0" u="sng" strike="noStrike" cap="none" baseline="0">
                <a:solidFill>
                  <a:srgbClr val="FFCC00"/>
                </a:solidFill>
                <a:latin typeface="Rambla"/>
                <a:ea typeface="Rambla"/>
                <a:cs typeface="Rambla"/>
                <a:sym typeface="Rambla"/>
              </a:rPr>
              <a:t>Online:  </a:t>
            </a:r>
            <a:r>
              <a:rPr lang="en-US" sz="2400" b="0" i="0" u="none" strike="noStrike" cap="none" baseline="0">
                <a:solidFill>
                  <a:srgbClr val="FFCC00"/>
                </a:solidFill>
                <a:latin typeface="Rambla"/>
                <a:ea typeface="Rambla"/>
                <a:cs typeface="Rambla"/>
                <a:sym typeface="Rambla"/>
              </a:rPr>
              <a:t>writing4.newreaderspress.com</a:t>
            </a:r>
          </a:p>
          <a:p>
            <a:pPr marL="342900" marR="0" lvl="0" indent="-342900" algn="l" rtl="0">
              <a:spcBef>
                <a:spcPts val="0"/>
              </a:spcBef>
              <a:buClr>
                <a:schemeClr val="lt1"/>
              </a:buClr>
              <a:buSzPct val="100000"/>
              <a:buFont typeface="Noto Symbol"/>
              <a:buChar char="❑"/>
            </a:pPr>
            <a:r>
              <a:rPr lang="en-US" sz="2400" b="0" i="0" u="none" strike="noStrike" cap="none" baseline="0">
                <a:solidFill>
                  <a:schemeClr val="lt1"/>
                </a:solidFill>
                <a:latin typeface="Rambla"/>
                <a:ea typeface="Rambla"/>
                <a:cs typeface="Rambla"/>
                <a:sym typeface="Rambla"/>
              </a:rPr>
              <a:t>4 RLA attempts</a:t>
            </a:r>
          </a:p>
          <a:p>
            <a:pPr marL="342900" marR="0" lvl="0" indent="-342900" algn="l" rtl="0">
              <a:spcBef>
                <a:spcPts val="0"/>
              </a:spcBef>
              <a:buClr>
                <a:schemeClr val="lt1"/>
              </a:buClr>
              <a:buSzPct val="100000"/>
              <a:buFont typeface="Noto Symbol"/>
              <a:buChar char="❑"/>
            </a:pPr>
            <a:r>
              <a:rPr lang="en-US" sz="2400" b="0" i="0" u="none" strike="noStrike" cap="none" baseline="0">
                <a:solidFill>
                  <a:schemeClr val="lt1"/>
                </a:solidFill>
                <a:latin typeface="Rambla"/>
                <a:ea typeface="Rambla"/>
                <a:cs typeface="Rambla"/>
                <a:sym typeface="Rambla"/>
              </a:rPr>
              <a:t>4 Social Studies attempts</a:t>
            </a:r>
          </a:p>
          <a:p>
            <a:pPr marL="342900" marR="0" lvl="0" indent="-342900" algn="l" rtl="0">
              <a:spcBef>
                <a:spcPts val="0"/>
              </a:spcBef>
              <a:buClr>
                <a:schemeClr val="lt1"/>
              </a:buClr>
              <a:buSzPct val="100000"/>
              <a:buFont typeface="Noto Symbol"/>
              <a:buChar char="❑"/>
            </a:pPr>
            <a:r>
              <a:rPr lang="en-US" sz="2400" b="0" i="0" u="none" strike="noStrike" cap="none" baseline="0">
                <a:solidFill>
                  <a:schemeClr val="lt1"/>
                </a:solidFill>
                <a:latin typeface="Rambla"/>
                <a:ea typeface="Rambla"/>
                <a:cs typeface="Rambla"/>
                <a:sym typeface="Rambla"/>
              </a:rPr>
              <a:t>4 Science attempts</a:t>
            </a:r>
          </a:p>
          <a:p>
            <a:pPr marL="342900" marR="0" lvl="0" indent="-342900" algn="l" rtl="0">
              <a:spcBef>
                <a:spcPts val="0"/>
              </a:spcBef>
              <a:buClr>
                <a:schemeClr val="lt1"/>
              </a:buClr>
              <a:buSzPct val="100000"/>
              <a:buFont typeface="Noto Symbol"/>
              <a:buChar char="❑"/>
            </a:pPr>
            <a:r>
              <a:rPr lang="en-US" sz="2400" b="0" i="0" u="none" strike="noStrike" cap="none" baseline="0">
                <a:solidFill>
                  <a:schemeClr val="lt1"/>
                </a:solidFill>
                <a:latin typeface="Rambla"/>
                <a:ea typeface="Rambla"/>
                <a:cs typeface="Rambla"/>
                <a:sym typeface="Rambla"/>
              </a:rPr>
              <a:t>6 Customizable attempts</a:t>
            </a:r>
          </a:p>
          <a:p>
            <a:pPr marL="342900" marR="0" lvl="0" indent="-342900" algn="l" rtl="0">
              <a:spcBef>
                <a:spcPts val="0"/>
              </a:spcBef>
              <a:buClr>
                <a:schemeClr val="lt1"/>
              </a:buClr>
              <a:buSzPct val="100000"/>
              <a:buFont typeface="Noto Symbol"/>
              <a:buChar char="❑"/>
            </a:pPr>
            <a:r>
              <a:rPr lang="en-US" sz="2400" b="0" i="0" u="none" strike="noStrike" cap="none" baseline="0">
                <a:solidFill>
                  <a:schemeClr val="lt1"/>
                </a:solidFill>
                <a:latin typeface="Rambla"/>
                <a:ea typeface="Rambla"/>
                <a:cs typeface="Rambla"/>
                <a:sym typeface="Rambla"/>
              </a:rPr>
              <a:t>Time your response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0" y="2293141"/>
            <a:ext cx="9143998" cy="4564857"/>
          </a:xfrm>
          <a:prstGeom prst="rect">
            <a:avLst/>
          </a:prstGeom>
          <a:solidFill>
            <a:srgbClr val="3F3F3F"/>
          </a:solidFill>
          <a:ln>
            <a:noFill/>
          </a:ln>
        </p:spPr>
        <p:txBody>
          <a:bodyPr lIns="91425" tIns="45700" rIns="91425" bIns="45700" anchor="t" anchorCtr="0">
            <a:noAutofit/>
          </a:bodyPr>
          <a:lstStyle/>
          <a:p>
            <a:pPr marL="365760" marR="0" lvl="0" indent="-264160" algn="l" rtl="0">
              <a:lnSpc>
                <a:spcPct val="90000"/>
              </a:lnSpc>
              <a:spcBef>
                <a:spcPts val="0"/>
              </a:spcBef>
              <a:spcAft>
                <a:spcPts val="0"/>
              </a:spcAft>
              <a:buClr>
                <a:schemeClr val="accent1"/>
              </a:buClr>
              <a:buSzPct val="68000"/>
              <a:buFont typeface="Noto Symbol"/>
              <a:buChar char=""/>
            </a:pPr>
            <a:r>
              <a:rPr lang="en-US" sz="2700" b="0" i="0" u="none" strike="noStrike" cap="none" baseline="0">
                <a:solidFill>
                  <a:schemeClr val="lt1"/>
                </a:solidFill>
                <a:latin typeface="Rambla"/>
                <a:ea typeface="Rambla"/>
                <a:cs typeface="Rambla"/>
                <a:sym typeface="Rambla"/>
              </a:rPr>
              <a:t>NRP-Writing for the GED series books-Now books 1-4 (#4 Practice Prompts)</a:t>
            </a:r>
          </a:p>
          <a:p>
            <a:pPr marL="365760" marR="0" lvl="0" indent="-264160" algn="l" rtl="0">
              <a:lnSpc>
                <a:spcPct val="90000"/>
              </a:lnSpc>
              <a:spcBef>
                <a:spcPts val="400"/>
              </a:spcBef>
              <a:spcAft>
                <a:spcPts val="0"/>
              </a:spcAft>
              <a:buClr>
                <a:schemeClr val="accent1"/>
              </a:buClr>
              <a:buSzPct val="68000"/>
              <a:buFont typeface="Noto Symbol"/>
              <a:buChar char=""/>
            </a:pPr>
            <a:r>
              <a:rPr lang="en-US" sz="2700" b="0" i="0" u="none" strike="noStrike" cap="none" baseline="0">
                <a:solidFill>
                  <a:schemeClr val="lt1"/>
                </a:solidFill>
                <a:latin typeface="Rambla"/>
                <a:ea typeface="Rambla"/>
                <a:cs typeface="Rambla"/>
                <a:sym typeface="Rambla"/>
              </a:rPr>
              <a:t>NRP-Scoreboost for the GED-Responding to Text </a:t>
            </a:r>
          </a:p>
          <a:p>
            <a:pPr marL="365760" marR="0" lvl="0" indent="-264160" algn="l" rtl="0">
              <a:lnSpc>
                <a:spcPct val="90000"/>
              </a:lnSpc>
              <a:spcBef>
                <a:spcPts val="400"/>
              </a:spcBef>
              <a:spcAft>
                <a:spcPts val="0"/>
              </a:spcAft>
              <a:buClr>
                <a:schemeClr val="accent1"/>
              </a:buClr>
              <a:buSzPct val="68000"/>
              <a:buFont typeface="Noto Symbol"/>
              <a:buChar char=""/>
            </a:pPr>
            <a:r>
              <a:rPr lang="en-US" sz="2700" b="0" i="0" u="none" strike="noStrike" cap="none" baseline="0">
                <a:solidFill>
                  <a:schemeClr val="lt1"/>
                </a:solidFill>
                <a:latin typeface="Rambla"/>
                <a:ea typeface="Rambla"/>
                <a:cs typeface="Rambla"/>
                <a:sym typeface="Rambla"/>
              </a:rPr>
              <a:t>NRP-Pre HSE-Writing Book 2</a:t>
            </a:r>
          </a:p>
          <a:p>
            <a:pPr marL="365760" marR="0" lvl="0" indent="-264160" algn="l" rtl="0">
              <a:lnSpc>
                <a:spcPct val="90000"/>
              </a:lnSpc>
              <a:spcBef>
                <a:spcPts val="400"/>
              </a:spcBef>
              <a:spcAft>
                <a:spcPts val="0"/>
              </a:spcAft>
              <a:buClr>
                <a:schemeClr val="accent1"/>
              </a:buClr>
              <a:buSzPct val="68000"/>
              <a:buFont typeface="Noto Symbol"/>
              <a:buChar char=""/>
            </a:pPr>
            <a:r>
              <a:rPr lang="en-US" sz="2700" b="0" i="0" u="none" strike="noStrike" cap="none" baseline="0">
                <a:solidFill>
                  <a:schemeClr val="lt1"/>
                </a:solidFill>
                <a:latin typeface="Rambla"/>
                <a:ea typeface="Rambla"/>
                <a:cs typeface="Rambla"/>
                <a:sym typeface="Rambla"/>
              </a:rPr>
              <a:t>NRP-Social Studies for the GED</a:t>
            </a:r>
            <a:r>
              <a:rPr lang="en-US" sz="2700" b="0" i="0" u="none" strike="noStrike" cap="none" baseline="0">
                <a:solidFill>
                  <a:schemeClr val="lt1"/>
                </a:solidFill>
                <a:latin typeface="Arial"/>
                <a:ea typeface="Arial"/>
                <a:cs typeface="Arial"/>
                <a:sym typeface="Arial"/>
              </a:rPr>
              <a:t>®</a:t>
            </a:r>
            <a:r>
              <a:rPr lang="en-US" sz="2700" b="0" i="0" u="none" strike="noStrike" cap="none" baseline="0">
                <a:solidFill>
                  <a:schemeClr val="lt1"/>
                </a:solidFill>
                <a:latin typeface="Rambla"/>
                <a:ea typeface="Rambla"/>
                <a:cs typeface="Rambla"/>
                <a:sym typeface="Rambla"/>
              </a:rPr>
              <a:t> Test</a:t>
            </a:r>
          </a:p>
          <a:p>
            <a:pPr marL="365760" marR="0" lvl="0" indent="-264160" algn="l" rtl="0">
              <a:lnSpc>
                <a:spcPct val="90000"/>
              </a:lnSpc>
              <a:spcBef>
                <a:spcPts val="400"/>
              </a:spcBef>
              <a:spcAft>
                <a:spcPts val="0"/>
              </a:spcAft>
              <a:buClr>
                <a:schemeClr val="accent1"/>
              </a:buClr>
              <a:buSzPct val="68000"/>
              <a:buFont typeface="Noto Symbol"/>
              <a:buChar char=""/>
            </a:pPr>
            <a:r>
              <a:rPr lang="en-US" sz="2700" b="0" i="0" u="none" strike="noStrike" cap="none" baseline="0">
                <a:solidFill>
                  <a:schemeClr val="lt1"/>
                </a:solidFill>
                <a:latin typeface="Rambla"/>
                <a:ea typeface="Rambla"/>
                <a:cs typeface="Rambla"/>
                <a:sym typeface="Rambla"/>
              </a:rPr>
              <a:t>NRP</a:t>
            </a:r>
            <a:r>
              <a:rPr lang="en-US" sz="2700">
                <a:solidFill>
                  <a:schemeClr val="lt1"/>
                </a:solidFill>
                <a:latin typeface="Rambla"/>
                <a:ea typeface="Rambla"/>
                <a:cs typeface="Rambla"/>
                <a:sym typeface="Rambla"/>
              </a:rPr>
              <a:t>-</a:t>
            </a:r>
            <a:r>
              <a:rPr lang="en-US" sz="2700" b="0" i="0" u="none" strike="noStrike" cap="none" baseline="0">
                <a:solidFill>
                  <a:schemeClr val="lt1"/>
                </a:solidFill>
                <a:latin typeface="Rambla"/>
                <a:ea typeface="Rambla"/>
                <a:cs typeface="Rambla"/>
                <a:sym typeface="Rambla"/>
              </a:rPr>
              <a:t>Science for the GED</a:t>
            </a:r>
            <a:r>
              <a:rPr lang="en-US" sz="2700" b="0" i="0" u="none" strike="noStrike" cap="none" baseline="0">
                <a:solidFill>
                  <a:schemeClr val="lt1"/>
                </a:solidFill>
                <a:latin typeface="Arial"/>
                <a:ea typeface="Arial"/>
                <a:cs typeface="Arial"/>
                <a:sym typeface="Arial"/>
              </a:rPr>
              <a:t>®</a:t>
            </a:r>
            <a:r>
              <a:rPr lang="en-US" sz="2700" b="0" i="0" u="none" strike="noStrike" cap="none" baseline="0">
                <a:solidFill>
                  <a:schemeClr val="lt1"/>
                </a:solidFill>
                <a:latin typeface="Rambla"/>
                <a:ea typeface="Rambla"/>
                <a:cs typeface="Rambla"/>
                <a:sym typeface="Rambla"/>
              </a:rPr>
              <a:t> Test</a:t>
            </a:r>
          </a:p>
          <a:p>
            <a:pPr marL="365760" marR="0" lvl="0" indent="-264160" algn="l" rtl="0">
              <a:lnSpc>
                <a:spcPct val="90000"/>
              </a:lnSpc>
              <a:spcBef>
                <a:spcPts val="400"/>
              </a:spcBef>
              <a:spcAft>
                <a:spcPts val="0"/>
              </a:spcAft>
              <a:buClr>
                <a:schemeClr val="accent1"/>
              </a:buClr>
              <a:buSzPct val="68000"/>
              <a:buFont typeface="Noto Symbol"/>
              <a:buChar char=""/>
            </a:pPr>
            <a:r>
              <a:rPr lang="en-US" sz="2700" b="0" i="0" u="none" strike="noStrike" cap="none" baseline="0">
                <a:solidFill>
                  <a:schemeClr val="lt1"/>
                </a:solidFill>
                <a:latin typeface="Rambla"/>
                <a:ea typeface="Rambla"/>
                <a:cs typeface="Rambla"/>
                <a:sym typeface="Rambla"/>
              </a:rPr>
              <a:t>Kaplan Big Book</a:t>
            </a:r>
          </a:p>
          <a:p>
            <a:pPr marL="365760" marR="0" lvl="0" indent="-319024" algn="l" rtl="0">
              <a:lnSpc>
                <a:spcPct val="90000"/>
              </a:lnSpc>
              <a:spcBef>
                <a:spcPts val="400"/>
              </a:spcBef>
              <a:spcAft>
                <a:spcPts val="0"/>
              </a:spcAft>
              <a:buClr>
                <a:schemeClr val="lt1"/>
              </a:buClr>
              <a:buSzPct val="100000"/>
              <a:buFont typeface="Rambla"/>
              <a:buChar char=""/>
            </a:pPr>
            <a:r>
              <a:rPr lang="en-US" sz="2700">
                <a:solidFill>
                  <a:schemeClr val="lt1"/>
                </a:solidFill>
                <a:latin typeface="Rambla"/>
                <a:ea typeface="Rambla"/>
                <a:cs typeface="Rambla"/>
                <a:sym typeface="Rambla"/>
              </a:rPr>
              <a:t>NRP-Short Lessons in U.S. History</a:t>
            </a:r>
          </a:p>
          <a:p>
            <a:pPr marL="365760" marR="0" lvl="0" indent="-264160" algn="l" rtl="0">
              <a:lnSpc>
                <a:spcPct val="90000"/>
              </a:lnSpc>
              <a:spcBef>
                <a:spcPts val="400"/>
              </a:spcBef>
              <a:spcAft>
                <a:spcPts val="0"/>
              </a:spcAft>
              <a:buClr>
                <a:schemeClr val="accent1"/>
              </a:buClr>
              <a:buSzPct val="68000"/>
              <a:buFont typeface="Noto Symbol"/>
              <a:buChar char=""/>
            </a:pPr>
            <a:r>
              <a:rPr lang="en-US" sz="2700" b="0" i="0" u="none" strike="noStrike" cap="none" baseline="0">
                <a:solidFill>
                  <a:schemeClr val="lt1"/>
                </a:solidFill>
                <a:latin typeface="Rambla"/>
                <a:ea typeface="Rambla"/>
                <a:cs typeface="Rambla"/>
                <a:sym typeface="Rambla"/>
              </a:rPr>
              <a:t>App State Adult Ed Resource Page:</a:t>
            </a:r>
          </a:p>
          <a:p>
            <a:pPr marL="109728" marR="0" lvl="0" indent="-8128" algn="l" rtl="0">
              <a:lnSpc>
                <a:spcPct val="90000"/>
              </a:lnSpc>
              <a:spcBef>
                <a:spcPts val="400"/>
              </a:spcBef>
              <a:spcAft>
                <a:spcPts val="0"/>
              </a:spcAft>
              <a:buClr>
                <a:schemeClr val="accent1"/>
              </a:buClr>
              <a:buSzPct val="25000"/>
              <a:buFont typeface="Noto Symbol"/>
              <a:buNone/>
            </a:pPr>
            <a:r>
              <a:rPr lang="en-US" sz="2700" b="0" i="0" u="sng" strike="noStrike" cap="none" baseline="0">
                <a:solidFill>
                  <a:schemeClr val="hlink"/>
                </a:solidFill>
                <a:latin typeface="Rambla"/>
                <a:ea typeface="Rambla"/>
                <a:cs typeface="Rambla"/>
                <a:sym typeface="Rambla"/>
                <a:hlinkClick r:id="rId3"/>
              </a:rPr>
              <a:t>http://abspd.appstate.edu/teaching-resources</a:t>
            </a:r>
          </a:p>
          <a:p>
            <a:pPr marL="365760" marR="0" lvl="0" indent="-264160" algn="l" rtl="0">
              <a:lnSpc>
                <a:spcPct val="90000"/>
              </a:lnSpc>
              <a:spcBef>
                <a:spcPts val="400"/>
              </a:spcBef>
              <a:spcAft>
                <a:spcPts val="0"/>
              </a:spcAft>
              <a:buClr>
                <a:schemeClr val="accent1"/>
              </a:buClr>
              <a:buSzPct val="68000"/>
              <a:buFont typeface="Noto Symbol"/>
              <a:buChar char=""/>
            </a:pPr>
            <a:r>
              <a:rPr lang="en-US" sz="2700" b="0" i="0" u="none" strike="noStrike" cap="none" baseline="0">
                <a:solidFill>
                  <a:schemeClr val="lt1"/>
                </a:solidFill>
                <a:latin typeface="Rambla"/>
                <a:ea typeface="Rambla"/>
                <a:cs typeface="Rambla"/>
                <a:sym typeface="Rambla"/>
              </a:rPr>
              <a:t>GEDTS Web site</a:t>
            </a:r>
          </a:p>
          <a:p>
            <a:pPr marL="365760" marR="0" lvl="0" indent="-147573" algn="l" rtl="0">
              <a:lnSpc>
                <a:spcPct val="90000"/>
              </a:lnSpc>
              <a:spcBef>
                <a:spcPts val="400"/>
              </a:spcBef>
              <a:spcAft>
                <a:spcPts val="0"/>
              </a:spcAft>
              <a:buClr>
                <a:schemeClr val="accent1"/>
              </a:buClr>
              <a:buFont typeface="Noto Symbol"/>
              <a:buNone/>
            </a:pPr>
            <a:endParaRPr sz="2700" b="0" i="0" u="none" strike="noStrike" cap="none" baseline="0">
              <a:solidFill>
                <a:schemeClr val="lt1"/>
              </a:solidFill>
              <a:latin typeface="Rambla"/>
              <a:ea typeface="Rambla"/>
              <a:cs typeface="Rambla"/>
              <a:sym typeface="Rambla"/>
            </a:endParaRPr>
          </a:p>
          <a:p>
            <a:pPr marL="365760" marR="0" lvl="0" indent="-147573" algn="l" rtl="0">
              <a:lnSpc>
                <a:spcPct val="90000"/>
              </a:lnSpc>
              <a:spcBef>
                <a:spcPts val="400"/>
              </a:spcBef>
              <a:spcAft>
                <a:spcPts val="0"/>
              </a:spcAft>
              <a:buClr>
                <a:schemeClr val="accent1"/>
              </a:buClr>
              <a:buFont typeface="Noto Symbol"/>
              <a:buNone/>
            </a:pPr>
            <a:endParaRPr sz="2700" b="0" i="0" u="none" strike="noStrike" cap="none" baseline="0">
              <a:solidFill>
                <a:schemeClr val="dk1"/>
              </a:solidFill>
              <a:latin typeface="Rambla"/>
              <a:ea typeface="Rambla"/>
              <a:cs typeface="Rambla"/>
              <a:sym typeface="Rambla"/>
            </a:endParaRPr>
          </a:p>
        </p:txBody>
      </p:sp>
      <p:sp>
        <p:nvSpPr>
          <p:cNvPr id="429" name="Shape 4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Prompt Resources:</a:t>
            </a:r>
          </a:p>
        </p:txBody>
      </p:sp>
      <p:pic>
        <p:nvPicPr>
          <p:cNvPr id="430" name="Shape 430"/>
          <p:cNvPicPr preferRelativeResize="0"/>
          <p:nvPr/>
        </p:nvPicPr>
        <p:blipFill rotWithShape="1">
          <a:blip r:embed="rId4">
            <a:alphaModFix/>
          </a:blip>
          <a:srcRect/>
          <a:stretch/>
        </p:blipFill>
        <p:spPr>
          <a:xfrm>
            <a:off x="6129337" y="21428"/>
            <a:ext cx="3014663" cy="2271713"/>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xEl>
                                              <p:pRg st="0" end="0"/>
                                            </p:txEl>
                                          </p:spTgt>
                                        </p:tgtEl>
                                        <p:attrNameLst>
                                          <p:attrName>style.visibility</p:attrName>
                                        </p:attrNameLst>
                                      </p:cBhvr>
                                      <p:to>
                                        <p:strVal val="visible"/>
                                      </p:to>
                                    </p:set>
                                    <p:animEffect transition="in" filter="fade">
                                      <p:cBhvr>
                                        <p:cTn id="7" dur="1000"/>
                                        <p:tgtEl>
                                          <p:spTgt spid="4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8">
                                            <p:txEl>
                                              <p:pRg st="1" end="1"/>
                                            </p:txEl>
                                          </p:spTgt>
                                        </p:tgtEl>
                                        <p:attrNameLst>
                                          <p:attrName>style.visibility</p:attrName>
                                        </p:attrNameLst>
                                      </p:cBhvr>
                                      <p:to>
                                        <p:strVal val="visible"/>
                                      </p:to>
                                    </p:set>
                                    <p:animEffect transition="in" filter="fade">
                                      <p:cBhvr>
                                        <p:cTn id="12" dur="1000"/>
                                        <p:tgtEl>
                                          <p:spTgt spid="4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8">
                                            <p:txEl>
                                              <p:pRg st="2" end="2"/>
                                            </p:txEl>
                                          </p:spTgt>
                                        </p:tgtEl>
                                        <p:attrNameLst>
                                          <p:attrName>style.visibility</p:attrName>
                                        </p:attrNameLst>
                                      </p:cBhvr>
                                      <p:to>
                                        <p:strVal val="visible"/>
                                      </p:to>
                                    </p:set>
                                    <p:animEffect transition="in" filter="fade">
                                      <p:cBhvr>
                                        <p:cTn id="17" dur="1000"/>
                                        <p:tgtEl>
                                          <p:spTgt spid="4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8">
                                            <p:txEl>
                                              <p:pRg st="3" end="3"/>
                                            </p:txEl>
                                          </p:spTgt>
                                        </p:tgtEl>
                                        <p:attrNameLst>
                                          <p:attrName>style.visibility</p:attrName>
                                        </p:attrNameLst>
                                      </p:cBhvr>
                                      <p:to>
                                        <p:strVal val="visible"/>
                                      </p:to>
                                    </p:set>
                                    <p:animEffect transition="in" filter="fade">
                                      <p:cBhvr>
                                        <p:cTn id="22" dur="1000"/>
                                        <p:tgtEl>
                                          <p:spTgt spid="4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8">
                                            <p:txEl>
                                              <p:pRg st="4" end="4"/>
                                            </p:txEl>
                                          </p:spTgt>
                                        </p:tgtEl>
                                        <p:attrNameLst>
                                          <p:attrName>style.visibility</p:attrName>
                                        </p:attrNameLst>
                                      </p:cBhvr>
                                      <p:to>
                                        <p:strVal val="visible"/>
                                      </p:to>
                                    </p:set>
                                    <p:animEffect transition="in" filter="fade">
                                      <p:cBhvr>
                                        <p:cTn id="27" dur="1000"/>
                                        <p:tgtEl>
                                          <p:spTgt spid="4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8">
                                            <p:txEl>
                                              <p:pRg st="5" end="5"/>
                                            </p:txEl>
                                          </p:spTgt>
                                        </p:tgtEl>
                                        <p:attrNameLst>
                                          <p:attrName>style.visibility</p:attrName>
                                        </p:attrNameLst>
                                      </p:cBhvr>
                                      <p:to>
                                        <p:strVal val="visible"/>
                                      </p:to>
                                    </p:set>
                                    <p:animEffect transition="in" filter="fade">
                                      <p:cBhvr>
                                        <p:cTn id="32" dur="1000"/>
                                        <p:tgtEl>
                                          <p:spTgt spid="4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8">
                                            <p:txEl>
                                              <p:pRg st="6" end="6"/>
                                            </p:txEl>
                                          </p:spTgt>
                                        </p:tgtEl>
                                        <p:attrNameLst>
                                          <p:attrName>style.visibility</p:attrName>
                                        </p:attrNameLst>
                                      </p:cBhvr>
                                      <p:to>
                                        <p:strVal val="visible"/>
                                      </p:to>
                                    </p:set>
                                    <p:animEffect transition="in" filter="fade">
                                      <p:cBhvr>
                                        <p:cTn id="37" dur="1000"/>
                                        <p:tgtEl>
                                          <p:spTgt spid="42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8">
                                            <p:txEl>
                                              <p:pRg st="7" end="7"/>
                                            </p:txEl>
                                          </p:spTgt>
                                        </p:tgtEl>
                                        <p:attrNameLst>
                                          <p:attrName>style.visibility</p:attrName>
                                        </p:attrNameLst>
                                      </p:cBhvr>
                                      <p:to>
                                        <p:strVal val="visible"/>
                                      </p:to>
                                    </p:set>
                                    <p:animEffect transition="in" filter="fade">
                                      <p:cBhvr>
                                        <p:cTn id="42" dur="1000"/>
                                        <p:tgtEl>
                                          <p:spTgt spid="42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28">
                                            <p:txEl>
                                              <p:pRg st="8" end="8"/>
                                            </p:txEl>
                                          </p:spTgt>
                                        </p:tgtEl>
                                        <p:attrNameLst>
                                          <p:attrName>style.visibility</p:attrName>
                                        </p:attrNameLst>
                                      </p:cBhvr>
                                      <p:to>
                                        <p:strVal val="visible"/>
                                      </p:to>
                                    </p:set>
                                    <p:animEffect transition="in" filter="fade">
                                      <p:cBhvr>
                                        <p:cTn id="47" dur="1000"/>
                                        <p:tgtEl>
                                          <p:spTgt spid="42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8">
                                            <p:txEl>
                                              <p:pRg st="9" end="9"/>
                                            </p:txEl>
                                          </p:spTgt>
                                        </p:tgtEl>
                                        <p:attrNameLst>
                                          <p:attrName>style.visibility</p:attrName>
                                        </p:attrNameLst>
                                      </p:cBhvr>
                                      <p:to>
                                        <p:strVal val="visible"/>
                                      </p:to>
                                    </p:set>
                                    <p:animEffect transition="in" filter="fade">
                                      <p:cBhvr>
                                        <p:cTn id="52" dur="1000"/>
                                        <p:tgtEl>
                                          <p:spTgt spid="42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8">
                                            <p:txEl>
                                              <p:pRg st="10" end="10"/>
                                            </p:txEl>
                                          </p:spTgt>
                                        </p:tgtEl>
                                        <p:attrNameLst>
                                          <p:attrName>style.visibility</p:attrName>
                                        </p:attrNameLst>
                                      </p:cBhvr>
                                      <p:to>
                                        <p:strVal val="visible"/>
                                      </p:to>
                                    </p:set>
                                    <p:animEffect transition="in" filter="fade">
                                      <p:cBhvr>
                                        <p:cTn id="57" dur="1000"/>
                                        <p:tgtEl>
                                          <p:spTgt spid="42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28">
                                            <p:txEl>
                                              <p:pRg st="11" end="11"/>
                                            </p:txEl>
                                          </p:spTgt>
                                        </p:tgtEl>
                                        <p:attrNameLst>
                                          <p:attrName>style.visibility</p:attrName>
                                        </p:attrNameLst>
                                      </p:cBhvr>
                                      <p:to>
                                        <p:strVal val="visible"/>
                                      </p:to>
                                    </p:set>
                                    <p:animEffect transition="in" filter="fade">
                                      <p:cBhvr>
                                        <p:cTn id="62" dur="1000"/>
                                        <p:tgtEl>
                                          <p:spTgt spid="42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Shape 435"/>
          <p:cNvPicPr preferRelativeResize="0">
            <a:picLocks noGrp="1"/>
          </p:cNvPicPr>
          <p:nvPr>
            <p:ph type="body" idx="1"/>
          </p:nvPr>
        </p:nvPicPr>
        <p:blipFill rotWithShape="1">
          <a:blip r:embed="rId3">
            <a:alphaModFix/>
          </a:blip>
          <a:srcRect/>
          <a:stretch/>
        </p:blipFill>
        <p:spPr>
          <a:xfrm>
            <a:off x="1122129" y="1417637"/>
            <a:ext cx="6899740" cy="4978256"/>
          </a:xfrm>
          <a:prstGeom prst="rect">
            <a:avLst/>
          </a:prstGeom>
          <a:noFill/>
          <a:ln>
            <a:noFill/>
          </a:ln>
        </p:spPr>
      </p:pic>
      <p:sp>
        <p:nvSpPr>
          <p:cNvPr id="436" name="Shape 4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3700" b="1" i="0" u="none" strike="noStrike" cap="none" baseline="0">
                <a:solidFill>
                  <a:schemeClr val="dk2"/>
                </a:solidFill>
                <a:latin typeface="Rambla"/>
                <a:ea typeface="Rambla"/>
                <a:cs typeface="Rambla"/>
                <a:sym typeface="Rambla"/>
              </a:rPr>
              <a:t>Responding to the SS Extended Response on the 2014 GED</a:t>
            </a:r>
            <a:r>
              <a:rPr lang="en-US" sz="3700" b="1" i="0" u="none" strike="noStrike" cap="none" baseline="0">
                <a:solidFill>
                  <a:schemeClr val="dk2"/>
                </a:solidFill>
                <a:latin typeface="Arial"/>
                <a:ea typeface="Arial"/>
                <a:cs typeface="Arial"/>
                <a:sym typeface="Arial"/>
              </a:rPr>
              <a:t>®</a:t>
            </a:r>
            <a:r>
              <a:rPr lang="en-US" sz="3700" b="1" i="0" u="none" strike="noStrike" cap="none" baseline="0">
                <a:solidFill>
                  <a:schemeClr val="dk2"/>
                </a:solidFill>
                <a:latin typeface="Rambla"/>
                <a:ea typeface="Rambla"/>
                <a:cs typeface="Rambla"/>
                <a:sym typeface="Rambla"/>
              </a:rPr>
              <a:t> Test</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p:nvPr/>
        </p:nvSpPr>
        <p:spPr>
          <a:xfrm>
            <a:off x="0" y="119919"/>
            <a:ext cx="9144000" cy="6738078"/>
          </a:xfrm>
          <a:prstGeom prst="roundRect">
            <a:avLst>
              <a:gd name="adj" fmla="val 16667"/>
            </a:avLst>
          </a:prstGeom>
          <a:solidFill>
            <a:srgbClr val="2A4A75"/>
          </a:solidFill>
          <a:ln w="55000" cap="flat">
            <a:solidFill>
              <a:srgbClr val="21768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7200" b="0" i="0" u="none" strike="noStrike" cap="none" baseline="0">
                <a:solidFill>
                  <a:srgbClr val="D8D8D8"/>
                </a:solidFill>
                <a:latin typeface="Rambla"/>
                <a:ea typeface="Rambla"/>
                <a:cs typeface="Rambla"/>
                <a:sym typeface="Rambla"/>
              </a:rPr>
              <a:t>1 question</a:t>
            </a:r>
          </a:p>
          <a:p>
            <a:pPr marL="0" marR="0" lvl="0" indent="0" algn="ctr" rtl="0">
              <a:spcBef>
                <a:spcPts val="0"/>
              </a:spcBef>
              <a:buSzPct val="25000"/>
              <a:buNone/>
            </a:pPr>
            <a:r>
              <a:rPr lang="en-US" sz="7200" b="0" i="0" u="none" strike="noStrike" cap="none" baseline="0">
                <a:solidFill>
                  <a:srgbClr val="D8D8D8"/>
                </a:solidFill>
                <a:latin typeface="Rambla"/>
                <a:ea typeface="Rambla"/>
                <a:cs typeface="Rambla"/>
                <a:sym typeface="Rambla"/>
              </a:rPr>
              <a:t>25 minutes</a:t>
            </a:r>
          </a:p>
          <a:p>
            <a:pPr marL="0" marR="0" lvl="0" indent="0" algn="ctr" rtl="0">
              <a:spcBef>
                <a:spcPts val="0"/>
              </a:spcBef>
              <a:buSzPct val="25000"/>
              <a:buNone/>
            </a:pPr>
            <a:r>
              <a:rPr lang="en-US" sz="7200" b="0" i="0" u="none" strike="noStrike" cap="none" baseline="0">
                <a:solidFill>
                  <a:srgbClr val="D8D8D8"/>
                </a:solidFill>
                <a:latin typeface="Rambla"/>
                <a:ea typeface="Rambla"/>
                <a:cs typeface="Rambla"/>
                <a:sym typeface="Rambla"/>
              </a:rPr>
              <a:t>3 traits measured</a:t>
            </a:r>
          </a:p>
          <a:p>
            <a:pPr marL="0" marR="0" lvl="0" indent="0" algn="ctr" rtl="0">
              <a:spcBef>
                <a:spcPts val="0"/>
              </a:spcBef>
              <a:buSzPct val="25000"/>
              <a:buNone/>
            </a:pPr>
            <a:r>
              <a:rPr lang="en-US" sz="7200" b="0" i="0" u="none" strike="noStrike" cap="none" baseline="0">
                <a:solidFill>
                  <a:srgbClr val="D8D8D8"/>
                </a:solidFill>
                <a:latin typeface="Rambla"/>
                <a:ea typeface="Rambla"/>
                <a:cs typeface="Rambla"/>
                <a:sym typeface="Rambla"/>
              </a:rPr>
              <a:t>8 points </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109728" marR="0" lvl="0" indent="-8128" algn="l" rtl="0">
              <a:spcBef>
                <a:spcPts val="0"/>
              </a:spcBef>
              <a:spcAft>
                <a:spcPts val="0"/>
              </a:spcAft>
              <a:buClr>
                <a:schemeClr val="accent1"/>
              </a:buClr>
              <a:buSzPct val="25000"/>
              <a:buFont typeface="Noto Symbol"/>
              <a:buNone/>
            </a:pPr>
            <a:r>
              <a:rPr lang="en-US" sz="2700" b="0" i="0" u="none" strike="noStrike" cap="none" baseline="0">
                <a:solidFill>
                  <a:schemeClr val="dk1"/>
                </a:solidFill>
                <a:latin typeface="Rambla"/>
                <a:ea typeface="Rambla"/>
                <a:cs typeface="Rambla"/>
                <a:sym typeface="Rambla"/>
              </a:rPr>
              <a:t>The GEDTS’s definition of the enduring issue is:</a:t>
            </a:r>
          </a:p>
          <a:p>
            <a:pPr marL="365760" marR="0" lvl="0" indent="-264160" algn="l" rtl="0">
              <a:spcBef>
                <a:spcPts val="400"/>
              </a:spcBef>
              <a:spcAft>
                <a:spcPts val="0"/>
              </a:spcAft>
              <a:buClr>
                <a:schemeClr val="accent1"/>
              </a:buClr>
              <a:buSzPct val="68000"/>
              <a:buFont typeface="Noto Symbol"/>
              <a:buChar char=""/>
            </a:pPr>
            <a:r>
              <a:rPr lang="en-US" sz="2700" b="0" i="0" u="none" strike="noStrike" cap="none" baseline="0">
                <a:solidFill>
                  <a:schemeClr val="dk1"/>
                </a:solidFill>
                <a:latin typeface="Rambla"/>
                <a:ea typeface="Rambla"/>
                <a:cs typeface="Rambla"/>
                <a:sym typeface="Rambla"/>
              </a:rPr>
              <a:t>An enduring issue reflects the founding principles of the United States and is an important idea that people often grapple with as new situations arise</a:t>
            </a:r>
          </a:p>
          <a:p>
            <a:pPr marL="365760" marR="0" lvl="0" indent="-264160" algn="l" rtl="0">
              <a:spcBef>
                <a:spcPts val="400"/>
              </a:spcBef>
              <a:spcAft>
                <a:spcPts val="0"/>
              </a:spcAft>
              <a:buClr>
                <a:schemeClr val="accent1"/>
              </a:buClr>
              <a:buSzPct val="68000"/>
              <a:buFont typeface="Noto Symbol"/>
              <a:buChar char=""/>
            </a:pPr>
            <a:r>
              <a:rPr lang="en-US" sz="2700" b="0" i="0" u="none" strike="noStrike" cap="none" baseline="0">
                <a:solidFill>
                  <a:schemeClr val="dk1"/>
                </a:solidFill>
                <a:latin typeface="Rambla"/>
                <a:ea typeface="Rambla"/>
                <a:cs typeface="Rambla"/>
                <a:sym typeface="Rambla"/>
              </a:rPr>
              <a:t>Supreme Court cases are interpretations of these same enduring issues modified for the times</a:t>
            </a:r>
          </a:p>
        </p:txBody>
      </p:sp>
      <p:sp>
        <p:nvSpPr>
          <p:cNvPr id="447" name="Shape 4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Defining Enduring Issue</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pSp>
        <p:nvGrpSpPr>
          <p:cNvPr id="452" name="Shape 452"/>
          <p:cNvGrpSpPr/>
          <p:nvPr/>
        </p:nvGrpSpPr>
        <p:grpSpPr>
          <a:xfrm>
            <a:off x="375738" y="4487349"/>
            <a:ext cx="8391275" cy="1192378"/>
            <a:chOff x="982" y="1058349"/>
            <a:chExt cx="8391275" cy="1192378"/>
          </a:xfrm>
        </p:grpSpPr>
        <p:sp>
          <p:nvSpPr>
            <p:cNvPr id="453" name="Shape 453"/>
            <p:cNvSpPr/>
            <p:nvPr/>
          </p:nvSpPr>
          <p:spPr>
            <a:xfrm>
              <a:off x="982" y="1058349"/>
              <a:ext cx="2471252" cy="953902"/>
            </a:xfrm>
            <a:prstGeom prst="chevron">
              <a:avLst>
                <a:gd name="adj" fmla="val 40000"/>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54" name="Shape 454"/>
            <p:cNvSpPr/>
            <p:nvPr/>
          </p:nvSpPr>
          <p:spPr>
            <a:xfrm>
              <a:off x="659983" y="1296825"/>
              <a:ext cx="2086834" cy="953902"/>
            </a:xfrm>
            <a:prstGeom prst="roundRect">
              <a:avLst>
                <a:gd name="adj" fmla="val 10000"/>
              </a:avLst>
            </a:prstGeom>
            <a:solidFill>
              <a:schemeClr val="lt1">
                <a:alpha val="89803"/>
              </a:schemeClr>
            </a:solidFill>
            <a:ln w="55000" cap="flat">
              <a:solidFill>
                <a:srgbClr val="2AA2B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55" name="Shape 455"/>
            <p:cNvSpPr txBox="1"/>
            <p:nvPr/>
          </p:nvSpPr>
          <p:spPr>
            <a:xfrm>
              <a:off x="687922" y="1324763"/>
              <a:ext cx="2030957" cy="898025"/>
            </a:xfrm>
            <a:prstGeom prst="rect">
              <a:avLst/>
            </a:prstGeom>
            <a:noFill/>
            <a:ln>
              <a:noFill/>
            </a:ln>
          </p:spPr>
          <p:txBody>
            <a:bodyPr lIns="170675" tIns="170675" rIns="170675" bIns="170675" anchor="ctr" anchorCtr="0">
              <a:noAutofit/>
            </a:bodyPr>
            <a:lstStyle/>
            <a:p>
              <a:pPr marL="0" marR="0" lvl="0" indent="0" algn="ctr" rtl="0">
                <a:lnSpc>
                  <a:spcPct val="90000"/>
                </a:lnSpc>
                <a:spcBef>
                  <a:spcPts val="0"/>
                </a:spcBef>
                <a:spcAft>
                  <a:spcPts val="840"/>
                </a:spcAft>
                <a:buSzPct val="25000"/>
                <a:buNone/>
              </a:pPr>
              <a:r>
                <a:rPr lang="en-US" sz="2400" b="0" i="0" u="none" strike="noStrike" cap="none" baseline="0">
                  <a:solidFill>
                    <a:schemeClr val="dk1"/>
                  </a:solidFill>
                  <a:latin typeface="Rambla"/>
                  <a:ea typeface="Rambla"/>
                  <a:cs typeface="Rambla"/>
                  <a:sym typeface="Rambla"/>
                </a:rPr>
                <a:t>Enduring Issue</a:t>
              </a:r>
              <a:r>
                <a:rPr lang="en-US" sz="1800" b="0" i="0" u="none" strike="noStrike" cap="none" baseline="0">
                  <a:solidFill>
                    <a:schemeClr val="dk1"/>
                  </a:solidFill>
                  <a:latin typeface="Rambla"/>
                  <a:ea typeface="Rambla"/>
                  <a:cs typeface="Rambla"/>
                  <a:sym typeface="Rambla"/>
                </a:rPr>
                <a:t>	</a:t>
              </a:r>
            </a:p>
          </p:txBody>
        </p:sp>
        <p:sp>
          <p:nvSpPr>
            <p:cNvPr id="456" name="Shape 456"/>
            <p:cNvSpPr/>
            <p:nvPr/>
          </p:nvSpPr>
          <p:spPr>
            <a:xfrm>
              <a:off x="2823702" y="1058349"/>
              <a:ext cx="2471252" cy="953902"/>
            </a:xfrm>
            <a:prstGeom prst="chevron">
              <a:avLst>
                <a:gd name="adj" fmla="val 40000"/>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57" name="Shape 457"/>
            <p:cNvSpPr/>
            <p:nvPr/>
          </p:nvSpPr>
          <p:spPr>
            <a:xfrm>
              <a:off x="3482703" y="1296825"/>
              <a:ext cx="2086834" cy="953902"/>
            </a:xfrm>
            <a:prstGeom prst="roundRect">
              <a:avLst>
                <a:gd name="adj" fmla="val 10000"/>
              </a:avLst>
            </a:prstGeom>
            <a:solidFill>
              <a:schemeClr val="lt1">
                <a:alpha val="89803"/>
              </a:schemeClr>
            </a:solidFill>
            <a:ln w="55000" cap="flat">
              <a:solidFill>
                <a:srgbClr val="2AA2B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58" name="Shape 458"/>
            <p:cNvSpPr txBox="1"/>
            <p:nvPr/>
          </p:nvSpPr>
          <p:spPr>
            <a:xfrm>
              <a:off x="3510642" y="1324763"/>
              <a:ext cx="2030957" cy="898025"/>
            </a:xfrm>
            <a:prstGeom prst="rect">
              <a:avLst/>
            </a:prstGeom>
            <a:noFill/>
            <a:ln>
              <a:noFill/>
            </a:ln>
          </p:spPr>
          <p:txBody>
            <a:bodyPr lIns="142225" tIns="142225" rIns="142225" bIns="142225" anchor="ctr" anchorCtr="0">
              <a:noAutofit/>
            </a:bodyPr>
            <a:lstStyle/>
            <a:p>
              <a:pPr marL="0" marR="0" lvl="0" indent="0" algn="ctr" rtl="0">
                <a:lnSpc>
                  <a:spcPct val="90000"/>
                </a:lnSpc>
                <a:spcBef>
                  <a:spcPts val="0"/>
                </a:spcBef>
                <a:spcAft>
                  <a:spcPts val="700"/>
                </a:spcAft>
                <a:buSzPct val="25000"/>
                <a:buNone/>
              </a:pPr>
              <a:r>
                <a:rPr lang="en-US" sz="2000" b="0" i="0" u="none" strike="noStrike" cap="none" baseline="0">
                  <a:solidFill>
                    <a:schemeClr val="dk1"/>
                  </a:solidFill>
                  <a:latin typeface="Rambla"/>
                  <a:ea typeface="Rambla"/>
                  <a:cs typeface="Rambla"/>
                  <a:sym typeface="Rambla"/>
                </a:rPr>
                <a:t>Connect the Prompts</a:t>
              </a:r>
            </a:p>
          </p:txBody>
        </p:sp>
        <p:sp>
          <p:nvSpPr>
            <p:cNvPr id="459" name="Shape 459"/>
            <p:cNvSpPr/>
            <p:nvPr/>
          </p:nvSpPr>
          <p:spPr>
            <a:xfrm>
              <a:off x="5646423" y="1058349"/>
              <a:ext cx="2471252" cy="953902"/>
            </a:xfrm>
            <a:prstGeom prst="chevron">
              <a:avLst>
                <a:gd name="adj" fmla="val 40000"/>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60" name="Shape 460"/>
            <p:cNvSpPr/>
            <p:nvPr/>
          </p:nvSpPr>
          <p:spPr>
            <a:xfrm>
              <a:off x="6305423" y="1296825"/>
              <a:ext cx="2086834" cy="953902"/>
            </a:xfrm>
            <a:prstGeom prst="roundRect">
              <a:avLst>
                <a:gd name="adj" fmla="val 10000"/>
              </a:avLst>
            </a:prstGeom>
            <a:solidFill>
              <a:schemeClr val="lt1">
                <a:alpha val="89803"/>
              </a:schemeClr>
            </a:solidFill>
            <a:ln w="55000" cap="flat">
              <a:solidFill>
                <a:srgbClr val="2AA2B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61" name="Shape 461"/>
            <p:cNvSpPr txBox="1"/>
            <p:nvPr/>
          </p:nvSpPr>
          <p:spPr>
            <a:xfrm>
              <a:off x="6333362" y="1324763"/>
              <a:ext cx="2030957" cy="898025"/>
            </a:xfrm>
            <a:prstGeom prst="rect">
              <a:avLst/>
            </a:prstGeom>
            <a:noFill/>
            <a:ln>
              <a:noFill/>
            </a:ln>
          </p:spPr>
          <p:txBody>
            <a:bodyPr lIns="142225" tIns="142225" rIns="142225" bIns="142225" anchor="ctr" anchorCtr="0">
              <a:noAutofit/>
            </a:bodyPr>
            <a:lstStyle/>
            <a:p>
              <a:pPr marL="0" marR="0" lvl="0" indent="0" algn="ctr" rtl="0">
                <a:lnSpc>
                  <a:spcPct val="90000"/>
                </a:lnSpc>
                <a:spcBef>
                  <a:spcPts val="0"/>
                </a:spcBef>
                <a:spcAft>
                  <a:spcPts val="700"/>
                </a:spcAft>
                <a:buSzPct val="25000"/>
                <a:buNone/>
              </a:pPr>
              <a:r>
                <a:rPr lang="en-US" sz="2000" b="0" i="0" u="none" strike="noStrike" cap="none" baseline="0">
                  <a:solidFill>
                    <a:schemeClr val="dk1"/>
                  </a:solidFill>
                  <a:latin typeface="Rambla"/>
                  <a:ea typeface="Rambla"/>
                  <a:cs typeface="Rambla"/>
                  <a:sym typeface="Rambla"/>
                </a:rPr>
                <a:t>Historical Context</a:t>
              </a:r>
            </a:p>
          </p:txBody>
        </p:sp>
      </p:grpSp>
      <p:pic>
        <p:nvPicPr>
          <p:cNvPr id="462" name="Shape 462"/>
          <p:cNvPicPr preferRelativeResize="0"/>
          <p:nvPr/>
        </p:nvPicPr>
        <p:blipFill rotWithShape="1">
          <a:blip r:embed="rId3">
            <a:alphaModFix/>
          </a:blip>
          <a:srcRect/>
          <a:stretch/>
        </p:blipFill>
        <p:spPr>
          <a:xfrm>
            <a:off x="2311651" y="119920"/>
            <a:ext cx="3773119" cy="3549857"/>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Enduring Issue Exercise</a:t>
            </a:r>
          </a:p>
        </p:txBody>
      </p:sp>
      <p:pic>
        <p:nvPicPr>
          <p:cNvPr id="469" name="Shape 469"/>
          <p:cNvPicPr preferRelativeResize="0"/>
          <p:nvPr/>
        </p:nvPicPr>
        <p:blipFill rotWithShape="1">
          <a:blip r:embed="rId3">
            <a:alphaModFix/>
          </a:blip>
          <a:srcRect/>
          <a:stretch/>
        </p:blipFill>
        <p:spPr>
          <a:xfrm>
            <a:off x="1259174" y="1632904"/>
            <a:ext cx="6625652" cy="4433162"/>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4" name="Shape 474"/>
          <p:cNvGrpSpPr/>
          <p:nvPr/>
        </p:nvGrpSpPr>
        <p:grpSpPr>
          <a:xfrm>
            <a:off x="757338" y="1481136"/>
            <a:ext cx="7629322" cy="4525961"/>
            <a:chOff x="300138" y="-1"/>
            <a:chExt cx="7629322" cy="4525961"/>
          </a:xfrm>
        </p:grpSpPr>
        <p:sp>
          <p:nvSpPr>
            <p:cNvPr id="475" name="Shape 475"/>
            <p:cNvSpPr/>
            <p:nvPr/>
          </p:nvSpPr>
          <p:spPr>
            <a:xfrm>
              <a:off x="4544766" y="3829633"/>
              <a:ext cx="564114" cy="91439"/>
            </a:xfrm>
            <a:custGeom>
              <a:avLst/>
              <a:gdLst/>
              <a:ahLst/>
              <a:cxnLst/>
              <a:rect l="0" t="0" r="0" b="0"/>
              <a:pathLst>
                <a:path w="564115" h="91440" extrusionOk="0">
                  <a:moveTo>
                    <a:pt x="0" y="45720"/>
                  </a:moveTo>
                  <a:lnTo>
                    <a:pt x="564115" y="45720"/>
                  </a:lnTo>
                </a:path>
              </a:pathLst>
            </a:custGeom>
            <a:noFill/>
            <a:ln w="55000" cap="flat">
              <a:solidFill>
                <a:srgbClr val="37639C"/>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76" name="Shape 476"/>
            <p:cNvSpPr txBox="1"/>
            <p:nvPr/>
          </p:nvSpPr>
          <p:spPr>
            <a:xfrm>
              <a:off x="4812721" y="3861251"/>
              <a:ext cx="28205" cy="28205"/>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175"/>
                </a:spcAft>
                <a:buNone/>
              </a:pPr>
              <a:endParaRPr sz="500" b="0" i="0" u="none" strike="noStrike" cap="none" baseline="0">
                <a:solidFill>
                  <a:schemeClr val="dk1"/>
                </a:solidFill>
                <a:latin typeface="Rambla"/>
                <a:ea typeface="Rambla"/>
                <a:cs typeface="Rambla"/>
                <a:sym typeface="Rambla"/>
              </a:endParaRPr>
            </a:p>
          </p:txBody>
        </p:sp>
        <p:sp>
          <p:nvSpPr>
            <p:cNvPr id="477" name="Shape 477"/>
            <p:cNvSpPr/>
            <p:nvPr/>
          </p:nvSpPr>
          <p:spPr>
            <a:xfrm>
              <a:off x="1160070" y="2262981"/>
              <a:ext cx="564114" cy="1612372"/>
            </a:xfrm>
            <a:custGeom>
              <a:avLst/>
              <a:gdLst/>
              <a:ahLst/>
              <a:cxnLst/>
              <a:rect l="0" t="0" r="0" b="0"/>
              <a:pathLst>
                <a:path w="564115" h="1612373" extrusionOk="0">
                  <a:moveTo>
                    <a:pt x="0" y="0"/>
                  </a:moveTo>
                  <a:lnTo>
                    <a:pt x="282057" y="0"/>
                  </a:lnTo>
                  <a:lnTo>
                    <a:pt x="282057" y="1612373"/>
                  </a:lnTo>
                  <a:lnTo>
                    <a:pt x="564115" y="1612373"/>
                  </a:lnTo>
                </a:path>
              </a:pathLst>
            </a:custGeom>
            <a:noFill/>
            <a:ln w="5500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78" name="Shape 478"/>
            <p:cNvSpPr txBox="1"/>
            <p:nvPr/>
          </p:nvSpPr>
          <p:spPr>
            <a:xfrm>
              <a:off x="1399423" y="3026461"/>
              <a:ext cx="85410" cy="85410"/>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175"/>
                </a:spcAft>
                <a:buNone/>
              </a:pPr>
              <a:endParaRPr sz="500" b="0" i="0" u="none" strike="noStrike" cap="none" baseline="0">
                <a:solidFill>
                  <a:schemeClr val="dk1"/>
                </a:solidFill>
                <a:latin typeface="Rambla"/>
                <a:ea typeface="Rambla"/>
                <a:cs typeface="Rambla"/>
                <a:sym typeface="Rambla"/>
              </a:endParaRPr>
            </a:p>
          </p:txBody>
        </p:sp>
        <p:sp>
          <p:nvSpPr>
            <p:cNvPr id="479" name="Shape 479"/>
            <p:cNvSpPr/>
            <p:nvPr/>
          </p:nvSpPr>
          <p:spPr>
            <a:xfrm>
              <a:off x="1160070" y="2262981"/>
              <a:ext cx="564114" cy="537456"/>
            </a:xfrm>
            <a:custGeom>
              <a:avLst/>
              <a:gdLst/>
              <a:ahLst/>
              <a:cxnLst/>
              <a:rect l="0" t="0" r="0" b="0"/>
              <a:pathLst>
                <a:path w="564115" h="537457" extrusionOk="0">
                  <a:moveTo>
                    <a:pt x="0" y="0"/>
                  </a:moveTo>
                  <a:lnTo>
                    <a:pt x="282057" y="0"/>
                  </a:lnTo>
                  <a:lnTo>
                    <a:pt x="282057" y="537457"/>
                  </a:lnTo>
                  <a:lnTo>
                    <a:pt x="564115" y="537457"/>
                  </a:lnTo>
                </a:path>
              </a:pathLst>
            </a:custGeom>
            <a:noFill/>
            <a:ln w="5500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80" name="Shape 480"/>
            <p:cNvSpPr txBox="1"/>
            <p:nvPr/>
          </p:nvSpPr>
          <p:spPr>
            <a:xfrm>
              <a:off x="1422649" y="2512231"/>
              <a:ext cx="38956" cy="38956"/>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175"/>
                </a:spcAft>
                <a:buNone/>
              </a:pPr>
              <a:endParaRPr sz="500" b="0" i="0" u="none" strike="noStrike" cap="none" baseline="0">
                <a:solidFill>
                  <a:schemeClr val="dk1"/>
                </a:solidFill>
                <a:latin typeface="Rambla"/>
                <a:ea typeface="Rambla"/>
                <a:cs typeface="Rambla"/>
                <a:sym typeface="Rambla"/>
              </a:endParaRPr>
            </a:p>
          </p:txBody>
        </p:sp>
        <p:sp>
          <p:nvSpPr>
            <p:cNvPr id="481" name="Shape 481"/>
            <p:cNvSpPr/>
            <p:nvPr/>
          </p:nvSpPr>
          <p:spPr>
            <a:xfrm>
              <a:off x="1160070" y="1725523"/>
              <a:ext cx="564114" cy="537456"/>
            </a:xfrm>
            <a:custGeom>
              <a:avLst/>
              <a:gdLst/>
              <a:ahLst/>
              <a:cxnLst/>
              <a:rect l="0" t="0" r="0" b="0"/>
              <a:pathLst>
                <a:path w="564115" h="537457" extrusionOk="0">
                  <a:moveTo>
                    <a:pt x="0" y="537457"/>
                  </a:moveTo>
                  <a:lnTo>
                    <a:pt x="282057" y="537457"/>
                  </a:lnTo>
                  <a:lnTo>
                    <a:pt x="282057" y="0"/>
                  </a:lnTo>
                  <a:lnTo>
                    <a:pt x="564115" y="0"/>
                  </a:lnTo>
                </a:path>
              </a:pathLst>
            </a:custGeom>
            <a:noFill/>
            <a:ln w="5500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82" name="Shape 482"/>
            <p:cNvSpPr txBox="1"/>
            <p:nvPr/>
          </p:nvSpPr>
          <p:spPr>
            <a:xfrm>
              <a:off x="1422649" y="1974773"/>
              <a:ext cx="38956" cy="38956"/>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175"/>
                </a:spcAft>
                <a:buNone/>
              </a:pPr>
              <a:endParaRPr sz="500" b="0" i="0" u="none" strike="noStrike" cap="none" baseline="0">
                <a:solidFill>
                  <a:schemeClr val="dk1"/>
                </a:solidFill>
                <a:latin typeface="Rambla"/>
                <a:ea typeface="Rambla"/>
                <a:cs typeface="Rambla"/>
                <a:sym typeface="Rambla"/>
              </a:endParaRPr>
            </a:p>
          </p:txBody>
        </p:sp>
        <p:sp>
          <p:nvSpPr>
            <p:cNvPr id="483" name="Shape 483"/>
            <p:cNvSpPr/>
            <p:nvPr/>
          </p:nvSpPr>
          <p:spPr>
            <a:xfrm>
              <a:off x="1160070" y="650606"/>
              <a:ext cx="564114" cy="1612372"/>
            </a:xfrm>
            <a:custGeom>
              <a:avLst/>
              <a:gdLst/>
              <a:ahLst/>
              <a:cxnLst/>
              <a:rect l="0" t="0" r="0" b="0"/>
              <a:pathLst>
                <a:path w="564115" h="1612373" extrusionOk="0">
                  <a:moveTo>
                    <a:pt x="0" y="1612373"/>
                  </a:moveTo>
                  <a:lnTo>
                    <a:pt x="282057" y="1612373"/>
                  </a:lnTo>
                  <a:lnTo>
                    <a:pt x="282057" y="0"/>
                  </a:lnTo>
                  <a:lnTo>
                    <a:pt x="564115" y="0"/>
                  </a:lnTo>
                </a:path>
              </a:pathLst>
            </a:custGeom>
            <a:noFill/>
            <a:ln w="5500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84" name="Shape 484"/>
            <p:cNvSpPr txBox="1"/>
            <p:nvPr/>
          </p:nvSpPr>
          <p:spPr>
            <a:xfrm>
              <a:off x="1399423" y="1414087"/>
              <a:ext cx="85410" cy="85410"/>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175"/>
                </a:spcAft>
                <a:buNone/>
              </a:pPr>
              <a:endParaRPr sz="500" b="0" i="0" u="none" strike="noStrike" cap="none" baseline="0">
                <a:solidFill>
                  <a:schemeClr val="dk1"/>
                </a:solidFill>
                <a:latin typeface="Rambla"/>
                <a:ea typeface="Rambla"/>
                <a:cs typeface="Rambla"/>
                <a:sym typeface="Rambla"/>
              </a:endParaRPr>
            </a:p>
          </p:txBody>
        </p:sp>
        <p:sp>
          <p:nvSpPr>
            <p:cNvPr id="485" name="Shape 485"/>
            <p:cNvSpPr/>
            <p:nvPr/>
          </p:nvSpPr>
          <p:spPr>
            <a:xfrm rot="-5400000">
              <a:off x="-1532875" y="1833013"/>
              <a:ext cx="4525961" cy="859932"/>
            </a:xfrm>
            <a:prstGeom prst="rect">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86" name="Shape 486"/>
            <p:cNvSpPr txBox="1"/>
            <p:nvPr/>
          </p:nvSpPr>
          <p:spPr>
            <a:xfrm rot="-5400000">
              <a:off x="-1532875" y="1833013"/>
              <a:ext cx="4525961" cy="859932"/>
            </a:xfrm>
            <a:prstGeom prst="rect">
              <a:avLst/>
            </a:prstGeom>
            <a:noFill/>
            <a:ln>
              <a:noFill/>
            </a:ln>
          </p:spPr>
          <p:txBody>
            <a:bodyPr lIns="27925" tIns="27925" rIns="27925" bIns="27925" anchor="ctr" anchorCtr="0">
              <a:noAutofit/>
            </a:bodyPr>
            <a:lstStyle/>
            <a:p>
              <a:pPr marL="0" marR="0" lvl="0" indent="0" algn="ctr" rtl="0">
                <a:lnSpc>
                  <a:spcPct val="90000"/>
                </a:lnSpc>
                <a:spcBef>
                  <a:spcPts val="0"/>
                </a:spcBef>
                <a:spcAft>
                  <a:spcPts val="1540"/>
                </a:spcAft>
                <a:buSzPct val="25000"/>
                <a:buNone/>
              </a:pPr>
              <a:r>
                <a:rPr lang="en-US" sz="4400" b="0" i="0" u="none" strike="noStrike" cap="none" baseline="0">
                  <a:solidFill>
                    <a:schemeClr val="lt1"/>
                  </a:solidFill>
                  <a:latin typeface="Rambla"/>
                  <a:ea typeface="Rambla"/>
                  <a:cs typeface="Rambla"/>
                  <a:sym typeface="Rambla"/>
                </a:rPr>
                <a:t>Enduring Issue</a:t>
              </a:r>
            </a:p>
          </p:txBody>
        </p:sp>
        <p:sp>
          <p:nvSpPr>
            <p:cNvPr id="487" name="Shape 487"/>
            <p:cNvSpPr/>
            <p:nvPr/>
          </p:nvSpPr>
          <p:spPr>
            <a:xfrm>
              <a:off x="1724185" y="220639"/>
              <a:ext cx="2820578" cy="859932"/>
            </a:xfrm>
            <a:prstGeom prst="rect">
              <a:avLst/>
            </a:prstGeom>
            <a:solidFill>
              <a:schemeClr val="accent3"/>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88" name="Shape 488"/>
            <p:cNvSpPr txBox="1"/>
            <p:nvPr/>
          </p:nvSpPr>
          <p:spPr>
            <a:xfrm>
              <a:off x="1724185" y="220639"/>
              <a:ext cx="2820578" cy="859932"/>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1260"/>
                </a:spcAft>
                <a:buSzPct val="25000"/>
                <a:buNone/>
              </a:pPr>
              <a:r>
                <a:rPr lang="en-US" sz="3600" b="0" i="0" u="none" strike="noStrike" cap="none" baseline="0">
                  <a:solidFill>
                    <a:schemeClr val="lt1"/>
                  </a:solidFill>
                  <a:latin typeface="Rambla"/>
                  <a:ea typeface="Rambla"/>
                  <a:cs typeface="Rambla"/>
                  <a:sym typeface="Rambla"/>
                </a:rPr>
                <a:t>Early 1900’s</a:t>
              </a:r>
            </a:p>
          </p:txBody>
        </p:sp>
        <p:sp>
          <p:nvSpPr>
            <p:cNvPr id="489" name="Shape 489"/>
            <p:cNvSpPr/>
            <p:nvPr/>
          </p:nvSpPr>
          <p:spPr>
            <a:xfrm>
              <a:off x="1724185" y="1295555"/>
              <a:ext cx="2820578" cy="859932"/>
            </a:xfrm>
            <a:prstGeom prst="rect">
              <a:avLst/>
            </a:prstGeom>
            <a:solidFill>
              <a:schemeClr val="accent3"/>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90" name="Shape 490"/>
            <p:cNvSpPr txBox="1"/>
            <p:nvPr/>
          </p:nvSpPr>
          <p:spPr>
            <a:xfrm>
              <a:off x="1724185" y="1295555"/>
              <a:ext cx="2820578" cy="859932"/>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1260"/>
                </a:spcAft>
                <a:buSzPct val="25000"/>
                <a:buNone/>
              </a:pPr>
              <a:r>
                <a:rPr lang="en-US" sz="3600" b="0" i="0" u="none" strike="noStrike" cap="none" baseline="0">
                  <a:solidFill>
                    <a:schemeClr val="lt1"/>
                  </a:solidFill>
                  <a:latin typeface="Rambla"/>
                  <a:ea typeface="Rambla"/>
                  <a:cs typeface="Rambla"/>
                  <a:sym typeface="Rambla"/>
                </a:rPr>
                <a:t>1920-1950</a:t>
              </a:r>
            </a:p>
          </p:txBody>
        </p:sp>
        <p:sp>
          <p:nvSpPr>
            <p:cNvPr id="491" name="Shape 491"/>
            <p:cNvSpPr/>
            <p:nvPr/>
          </p:nvSpPr>
          <p:spPr>
            <a:xfrm>
              <a:off x="1724185" y="2370472"/>
              <a:ext cx="2820578" cy="859932"/>
            </a:xfrm>
            <a:prstGeom prst="rect">
              <a:avLst/>
            </a:prstGeom>
            <a:solidFill>
              <a:schemeClr val="accent3"/>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92" name="Shape 492"/>
            <p:cNvSpPr txBox="1"/>
            <p:nvPr/>
          </p:nvSpPr>
          <p:spPr>
            <a:xfrm>
              <a:off x="1724185" y="2370472"/>
              <a:ext cx="2820578" cy="859932"/>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1260"/>
                </a:spcAft>
                <a:buSzPct val="25000"/>
                <a:buNone/>
              </a:pPr>
              <a:r>
                <a:rPr lang="en-US" sz="3600" b="0" i="0" u="none" strike="noStrike" cap="none" baseline="0">
                  <a:solidFill>
                    <a:schemeClr val="lt1"/>
                  </a:solidFill>
                  <a:latin typeface="Rambla"/>
                  <a:ea typeface="Rambla"/>
                  <a:cs typeface="Rambla"/>
                  <a:sym typeface="Rambla"/>
                </a:rPr>
                <a:t>1960-1980</a:t>
              </a:r>
            </a:p>
          </p:txBody>
        </p:sp>
        <p:sp>
          <p:nvSpPr>
            <p:cNvPr id="493" name="Shape 493"/>
            <p:cNvSpPr/>
            <p:nvPr/>
          </p:nvSpPr>
          <p:spPr>
            <a:xfrm>
              <a:off x="1724185" y="3445387"/>
              <a:ext cx="2820578" cy="859932"/>
            </a:xfrm>
            <a:prstGeom prst="rect">
              <a:avLst/>
            </a:prstGeom>
            <a:solidFill>
              <a:schemeClr val="accent3"/>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94" name="Shape 494"/>
            <p:cNvSpPr txBox="1"/>
            <p:nvPr/>
          </p:nvSpPr>
          <p:spPr>
            <a:xfrm>
              <a:off x="1724185" y="3445387"/>
              <a:ext cx="2820578" cy="859932"/>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1260"/>
                </a:spcAft>
                <a:buSzPct val="25000"/>
                <a:buNone/>
              </a:pPr>
              <a:r>
                <a:rPr lang="en-US" sz="3600" b="0" i="0" u="none" strike="noStrike" cap="none" baseline="0">
                  <a:solidFill>
                    <a:schemeClr val="lt1"/>
                  </a:solidFill>
                  <a:latin typeface="Rambla"/>
                  <a:ea typeface="Rambla"/>
                  <a:cs typeface="Rambla"/>
                  <a:sym typeface="Rambla"/>
                </a:rPr>
                <a:t>1980</a:t>
              </a:r>
            </a:p>
          </p:txBody>
        </p:sp>
        <p:sp>
          <p:nvSpPr>
            <p:cNvPr id="495" name="Shape 495"/>
            <p:cNvSpPr/>
            <p:nvPr/>
          </p:nvSpPr>
          <p:spPr>
            <a:xfrm>
              <a:off x="5108882" y="3445387"/>
              <a:ext cx="2820578" cy="859932"/>
            </a:xfrm>
            <a:prstGeom prst="rect">
              <a:avLst/>
            </a:prstGeom>
            <a:solidFill>
              <a:srgbClr val="37639C"/>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96" name="Shape 496"/>
            <p:cNvSpPr txBox="1"/>
            <p:nvPr/>
          </p:nvSpPr>
          <p:spPr>
            <a:xfrm>
              <a:off x="5108882" y="3445387"/>
              <a:ext cx="2820578" cy="859932"/>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1260"/>
                </a:spcAft>
                <a:buSzPct val="25000"/>
                <a:buNone/>
              </a:pPr>
              <a:r>
                <a:rPr lang="en-US" sz="3600" b="0" i="0" u="none" strike="noStrike" cap="none" baseline="0">
                  <a:solidFill>
                    <a:schemeClr val="lt1"/>
                  </a:solidFill>
                  <a:latin typeface="Rambla"/>
                  <a:ea typeface="Rambla"/>
                  <a:cs typeface="Rambla"/>
                  <a:sym typeface="Rambla"/>
                </a:rPr>
                <a:t>Present Day</a:t>
              </a:r>
            </a:p>
          </p:txBody>
        </p:sp>
      </p:grpSp>
      <p:sp>
        <p:nvSpPr>
          <p:cNvPr id="497" name="Shape 4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Timeline For Context</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grpSp>
        <p:nvGrpSpPr>
          <p:cNvPr id="502" name="Shape 502"/>
          <p:cNvGrpSpPr/>
          <p:nvPr/>
        </p:nvGrpSpPr>
        <p:grpSpPr>
          <a:xfrm>
            <a:off x="764785" y="1485554"/>
            <a:ext cx="7614428" cy="4517126"/>
            <a:chOff x="307585" y="4416"/>
            <a:chExt cx="7614428" cy="4517126"/>
          </a:xfrm>
        </p:grpSpPr>
        <p:sp>
          <p:nvSpPr>
            <p:cNvPr id="503" name="Shape 503"/>
            <p:cNvSpPr/>
            <p:nvPr/>
          </p:nvSpPr>
          <p:spPr>
            <a:xfrm>
              <a:off x="4543926" y="3826487"/>
              <a:ext cx="563013" cy="91439"/>
            </a:xfrm>
            <a:custGeom>
              <a:avLst/>
              <a:gdLst/>
              <a:ahLst/>
              <a:cxnLst/>
              <a:rect l="0" t="0" r="0" b="0"/>
              <a:pathLst>
                <a:path w="563014" h="91440" extrusionOk="0">
                  <a:moveTo>
                    <a:pt x="0" y="45720"/>
                  </a:moveTo>
                  <a:lnTo>
                    <a:pt x="563014" y="45720"/>
                  </a:lnTo>
                </a:path>
              </a:pathLst>
            </a:custGeom>
            <a:noFill/>
            <a:ln w="55000" cap="flat">
              <a:solidFill>
                <a:srgbClr val="37639C"/>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04" name="Shape 504"/>
            <p:cNvSpPr txBox="1"/>
            <p:nvPr/>
          </p:nvSpPr>
          <p:spPr>
            <a:xfrm>
              <a:off x="4811357" y="3858130"/>
              <a:ext cx="28149" cy="28149"/>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175"/>
                </a:spcAft>
                <a:buNone/>
              </a:pPr>
              <a:endParaRPr sz="500" b="0" i="0" u="none" strike="noStrike" cap="none" baseline="0">
                <a:solidFill>
                  <a:schemeClr val="dk1"/>
                </a:solidFill>
                <a:latin typeface="Rambla"/>
                <a:ea typeface="Rambla"/>
                <a:cs typeface="Rambla"/>
                <a:sym typeface="Rambla"/>
              </a:endParaRPr>
            </a:p>
          </p:txBody>
        </p:sp>
        <p:sp>
          <p:nvSpPr>
            <p:cNvPr id="505" name="Shape 505"/>
            <p:cNvSpPr/>
            <p:nvPr/>
          </p:nvSpPr>
          <p:spPr>
            <a:xfrm>
              <a:off x="1165838" y="2262981"/>
              <a:ext cx="563013" cy="1609225"/>
            </a:xfrm>
            <a:custGeom>
              <a:avLst/>
              <a:gdLst/>
              <a:ahLst/>
              <a:cxnLst/>
              <a:rect l="0" t="0" r="0" b="0"/>
              <a:pathLst>
                <a:path w="563014" h="1609226" extrusionOk="0">
                  <a:moveTo>
                    <a:pt x="0" y="0"/>
                  </a:moveTo>
                  <a:lnTo>
                    <a:pt x="281507" y="0"/>
                  </a:lnTo>
                  <a:lnTo>
                    <a:pt x="281507" y="1609226"/>
                  </a:lnTo>
                  <a:lnTo>
                    <a:pt x="563014" y="1609226"/>
                  </a:lnTo>
                </a:path>
              </a:pathLst>
            </a:custGeom>
            <a:noFill/>
            <a:ln w="5500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06" name="Shape 506"/>
            <p:cNvSpPr txBox="1"/>
            <p:nvPr/>
          </p:nvSpPr>
          <p:spPr>
            <a:xfrm>
              <a:off x="1404724" y="3024972"/>
              <a:ext cx="85242" cy="85242"/>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175"/>
                </a:spcAft>
                <a:buNone/>
              </a:pPr>
              <a:endParaRPr sz="500" b="0" i="0" u="none" strike="noStrike" cap="none" baseline="0">
                <a:solidFill>
                  <a:schemeClr val="dk1"/>
                </a:solidFill>
                <a:latin typeface="Rambla"/>
                <a:ea typeface="Rambla"/>
                <a:cs typeface="Rambla"/>
                <a:sym typeface="Rambla"/>
              </a:endParaRPr>
            </a:p>
          </p:txBody>
        </p:sp>
        <p:sp>
          <p:nvSpPr>
            <p:cNvPr id="507" name="Shape 507"/>
            <p:cNvSpPr/>
            <p:nvPr/>
          </p:nvSpPr>
          <p:spPr>
            <a:xfrm>
              <a:off x="1165838" y="2262981"/>
              <a:ext cx="563013" cy="536407"/>
            </a:xfrm>
            <a:custGeom>
              <a:avLst/>
              <a:gdLst/>
              <a:ahLst/>
              <a:cxnLst/>
              <a:rect l="0" t="0" r="0" b="0"/>
              <a:pathLst>
                <a:path w="563014" h="536408" extrusionOk="0">
                  <a:moveTo>
                    <a:pt x="0" y="0"/>
                  </a:moveTo>
                  <a:lnTo>
                    <a:pt x="281507" y="0"/>
                  </a:lnTo>
                  <a:lnTo>
                    <a:pt x="281507" y="536408"/>
                  </a:lnTo>
                  <a:lnTo>
                    <a:pt x="563014" y="536408"/>
                  </a:lnTo>
                </a:path>
              </a:pathLst>
            </a:custGeom>
            <a:noFill/>
            <a:ln w="5500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08" name="Shape 508"/>
            <p:cNvSpPr txBox="1"/>
            <p:nvPr/>
          </p:nvSpPr>
          <p:spPr>
            <a:xfrm>
              <a:off x="1427904" y="2511743"/>
              <a:ext cx="38881" cy="38881"/>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175"/>
                </a:spcAft>
                <a:buNone/>
              </a:pPr>
              <a:endParaRPr sz="500" b="0" i="0" u="none" strike="noStrike" cap="none" baseline="0">
                <a:solidFill>
                  <a:schemeClr val="dk1"/>
                </a:solidFill>
                <a:latin typeface="Rambla"/>
                <a:ea typeface="Rambla"/>
                <a:cs typeface="Rambla"/>
                <a:sym typeface="Rambla"/>
              </a:endParaRPr>
            </a:p>
          </p:txBody>
        </p:sp>
        <p:sp>
          <p:nvSpPr>
            <p:cNvPr id="509" name="Shape 509"/>
            <p:cNvSpPr/>
            <p:nvPr/>
          </p:nvSpPr>
          <p:spPr>
            <a:xfrm>
              <a:off x="1165838" y="1726572"/>
              <a:ext cx="563013" cy="536407"/>
            </a:xfrm>
            <a:custGeom>
              <a:avLst/>
              <a:gdLst/>
              <a:ahLst/>
              <a:cxnLst/>
              <a:rect l="0" t="0" r="0" b="0"/>
              <a:pathLst>
                <a:path w="563014" h="536408" extrusionOk="0">
                  <a:moveTo>
                    <a:pt x="0" y="536408"/>
                  </a:moveTo>
                  <a:lnTo>
                    <a:pt x="281507" y="536408"/>
                  </a:lnTo>
                  <a:lnTo>
                    <a:pt x="281507" y="0"/>
                  </a:lnTo>
                  <a:lnTo>
                    <a:pt x="563014" y="0"/>
                  </a:lnTo>
                </a:path>
              </a:pathLst>
            </a:custGeom>
            <a:noFill/>
            <a:ln w="5500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10" name="Shape 510"/>
            <p:cNvSpPr txBox="1"/>
            <p:nvPr/>
          </p:nvSpPr>
          <p:spPr>
            <a:xfrm>
              <a:off x="1427904" y="1975334"/>
              <a:ext cx="38881" cy="38881"/>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175"/>
                </a:spcAft>
                <a:buNone/>
              </a:pPr>
              <a:endParaRPr sz="500" b="0" i="0" u="none" strike="noStrike" cap="none" baseline="0">
                <a:solidFill>
                  <a:schemeClr val="dk1"/>
                </a:solidFill>
                <a:latin typeface="Rambla"/>
                <a:ea typeface="Rambla"/>
                <a:cs typeface="Rambla"/>
                <a:sym typeface="Rambla"/>
              </a:endParaRPr>
            </a:p>
          </p:txBody>
        </p:sp>
        <p:sp>
          <p:nvSpPr>
            <p:cNvPr id="511" name="Shape 511"/>
            <p:cNvSpPr/>
            <p:nvPr/>
          </p:nvSpPr>
          <p:spPr>
            <a:xfrm>
              <a:off x="1165838" y="653754"/>
              <a:ext cx="563013" cy="1609225"/>
            </a:xfrm>
            <a:custGeom>
              <a:avLst/>
              <a:gdLst/>
              <a:ahLst/>
              <a:cxnLst/>
              <a:rect l="0" t="0" r="0" b="0"/>
              <a:pathLst>
                <a:path w="563014" h="1609226" extrusionOk="0">
                  <a:moveTo>
                    <a:pt x="0" y="1609226"/>
                  </a:moveTo>
                  <a:lnTo>
                    <a:pt x="281507" y="1609226"/>
                  </a:lnTo>
                  <a:lnTo>
                    <a:pt x="281507" y="0"/>
                  </a:lnTo>
                  <a:lnTo>
                    <a:pt x="563014" y="0"/>
                  </a:lnTo>
                </a:path>
              </a:pathLst>
            </a:custGeom>
            <a:noFill/>
            <a:ln w="5500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12" name="Shape 512"/>
            <p:cNvSpPr txBox="1"/>
            <p:nvPr/>
          </p:nvSpPr>
          <p:spPr>
            <a:xfrm>
              <a:off x="1404724" y="1415745"/>
              <a:ext cx="85242" cy="85242"/>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175"/>
                </a:spcAft>
                <a:buNone/>
              </a:pPr>
              <a:endParaRPr sz="500" b="0" i="0" u="none" strike="noStrike" cap="none" baseline="0">
                <a:solidFill>
                  <a:schemeClr val="dk1"/>
                </a:solidFill>
                <a:latin typeface="Rambla"/>
                <a:ea typeface="Rambla"/>
                <a:cs typeface="Rambla"/>
                <a:sym typeface="Rambla"/>
              </a:endParaRPr>
            </a:p>
          </p:txBody>
        </p:sp>
        <p:sp>
          <p:nvSpPr>
            <p:cNvPr id="513" name="Shape 513"/>
            <p:cNvSpPr/>
            <p:nvPr/>
          </p:nvSpPr>
          <p:spPr>
            <a:xfrm rot="-5400000">
              <a:off x="-1521851" y="1833852"/>
              <a:ext cx="4517126" cy="858253"/>
            </a:xfrm>
            <a:prstGeom prst="rect">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14" name="Shape 514"/>
            <p:cNvSpPr txBox="1"/>
            <p:nvPr/>
          </p:nvSpPr>
          <p:spPr>
            <a:xfrm rot="-5400000">
              <a:off x="-1521851" y="1833852"/>
              <a:ext cx="4517126" cy="858253"/>
            </a:xfrm>
            <a:prstGeom prst="rect">
              <a:avLst/>
            </a:prstGeom>
            <a:noFill/>
            <a:ln>
              <a:noFill/>
            </a:ln>
          </p:spPr>
          <p:txBody>
            <a:bodyPr lIns="27925" tIns="27925" rIns="27925" bIns="27925" anchor="ctr" anchorCtr="0">
              <a:noAutofit/>
            </a:bodyPr>
            <a:lstStyle/>
            <a:p>
              <a:pPr marL="0" marR="0" lvl="0" indent="0" algn="ctr" rtl="0">
                <a:lnSpc>
                  <a:spcPct val="90000"/>
                </a:lnSpc>
                <a:spcBef>
                  <a:spcPts val="0"/>
                </a:spcBef>
                <a:spcAft>
                  <a:spcPts val="1540"/>
                </a:spcAft>
                <a:buSzPct val="25000"/>
                <a:buNone/>
              </a:pPr>
              <a:r>
                <a:rPr lang="en-US" sz="4400" b="0" i="0" u="none" strike="noStrike" cap="none" baseline="0">
                  <a:solidFill>
                    <a:schemeClr val="lt1"/>
                  </a:solidFill>
                  <a:latin typeface="Rambla"/>
                  <a:ea typeface="Rambla"/>
                  <a:cs typeface="Rambla"/>
                  <a:sym typeface="Rambla"/>
                </a:rPr>
                <a:t>Enduring Issue</a:t>
              </a:r>
            </a:p>
          </p:txBody>
        </p:sp>
        <p:sp>
          <p:nvSpPr>
            <p:cNvPr id="515" name="Shape 515"/>
            <p:cNvSpPr/>
            <p:nvPr/>
          </p:nvSpPr>
          <p:spPr>
            <a:xfrm>
              <a:off x="1728852" y="224627"/>
              <a:ext cx="2815072" cy="858253"/>
            </a:xfrm>
            <a:prstGeom prst="rect">
              <a:avLst/>
            </a:prstGeom>
            <a:solidFill>
              <a:schemeClr val="accent3"/>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16" name="Shape 516"/>
            <p:cNvSpPr txBox="1"/>
            <p:nvPr/>
          </p:nvSpPr>
          <p:spPr>
            <a:xfrm>
              <a:off x="1728852" y="224627"/>
              <a:ext cx="2815072" cy="858253"/>
            </a:xfrm>
            <a:prstGeom prst="rect">
              <a:avLst/>
            </a:prstGeom>
            <a:noFill/>
            <a:ln>
              <a:noFill/>
            </a:ln>
          </p:spPr>
          <p:txBody>
            <a:bodyPr lIns="8875" tIns="8875" rIns="8875" bIns="8875" anchor="ctr" anchorCtr="0">
              <a:noAutofit/>
            </a:bodyPr>
            <a:lstStyle/>
            <a:p>
              <a:pPr marL="0" marR="0" lvl="0" indent="0" algn="ctr" rtl="0">
                <a:lnSpc>
                  <a:spcPct val="100000"/>
                </a:lnSpc>
                <a:spcBef>
                  <a:spcPts val="0"/>
                </a:spcBef>
                <a:spcAft>
                  <a:spcPts val="0"/>
                </a:spcAft>
                <a:buNone/>
              </a:pPr>
              <a:endParaRPr sz="1400" b="0" i="0" u="none" strike="noStrike" cap="none" baseline="0">
                <a:solidFill>
                  <a:schemeClr val="lt1"/>
                </a:solidFill>
                <a:latin typeface="Rambla"/>
                <a:ea typeface="Rambla"/>
                <a:cs typeface="Rambla"/>
                <a:sym typeface="Rambla"/>
              </a:endParaRPr>
            </a:p>
            <a:p>
              <a:pPr marL="0" marR="0" lvl="0" indent="0" algn="ctr" rtl="0">
                <a:lnSpc>
                  <a:spcPct val="90000"/>
                </a:lnSpc>
                <a:spcBef>
                  <a:spcPts val="0"/>
                </a:spcBef>
                <a:spcAft>
                  <a:spcPts val="980"/>
                </a:spcAft>
                <a:buSzPct val="25000"/>
                <a:buNone/>
              </a:pPr>
              <a:r>
                <a:rPr lang="en-US" sz="2800" b="0" i="0" u="none" strike="noStrike" cap="none" baseline="0">
                  <a:solidFill>
                    <a:schemeClr val="lt1"/>
                  </a:solidFill>
                  <a:latin typeface="Rambla"/>
                  <a:ea typeface="Rambla"/>
                  <a:cs typeface="Rambla"/>
                  <a:sym typeface="Rambla"/>
                </a:rPr>
                <a:t>Voting Rights</a:t>
              </a:r>
            </a:p>
          </p:txBody>
        </p:sp>
        <p:sp>
          <p:nvSpPr>
            <p:cNvPr id="517" name="Shape 517"/>
            <p:cNvSpPr/>
            <p:nvPr/>
          </p:nvSpPr>
          <p:spPr>
            <a:xfrm>
              <a:off x="1728852" y="1297445"/>
              <a:ext cx="2815072" cy="858253"/>
            </a:xfrm>
            <a:prstGeom prst="rect">
              <a:avLst/>
            </a:prstGeom>
            <a:solidFill>
              <a:schemeClr val="accent3"/>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18" name="Shape 518"/>
            <p:cNvSpPr txBox="1"/>
            <p:nvPr/>
          </p:nvSpPr>
          <p:spPr>
            <a:xfrm>
              <a:off x="1728852" y="1297445"/>
              <a:ext cx="2815072" cy="858253"/>
            </a:xfrm>
            <a:prstGeom prst="rect">
              <a:avLst/>
            </a:prstGeom>
            <a:noFill/>
            <a:ln>
              <a:noFill/>
            </a:ln>
          </p:spPr>
          <p:txBody>
            <a:bodyPr lIns="15225" tIns="15225" rIns="15225" bIns="15225" anchor="ctr" anchorCtr="0">
              <a:noAutofit/>
            </a:bodyPr>
            <a:lstStyle/>
            <a:p>
              <a:pPr marL="0" marR="0" lvl="0" indent="0" algn="ctr" rtl="0">
                <a:lnSpc>
                  <a:spcPct val="90000"/>
                </a:lnSpc>
                <a:spcBef>
                  <a:spcPts val="0"/>
                </a:spcBef>
                <a:spcAft>
                  <a:spcPts val="840"/>
                </a:spcAft>
                <a:buSzPct val="25000"/>
                <a:buNone/>
              </a:pPr>
              <a:r>
                <a:rPr lang="en-US" sz="2400" b="0" i="0" u="none" strike="noStrike" cap="none" baseline="0">
                  <a:solidFill>
                    <a:schemeClr val="lt1"/>
                  </a:solidFill>
                  <a:latin typeface="Rambla"/>
                  <a:ea typeface="Rambla"/>
                  <a:cs typeface="Rambla"/>
                  <a:sym typeface="Rambla"/>
                </a:rPr>
                <a:t>Freedom of Speech</a:t>
              </a:r>
            </a:p>
          </p:txBody>
        </p:sp>
        <p:sp>
          <p:nvSpPr>
            <p:cNvPr id="519" name="Shape 519"/>
            <p:cNvSpPr/>
            <p:nvPr/>
          </p:nvSpPr>
          <p:spPr>
            <a:xfrm>
              <a:off x="1728852" y="2370261"/>
              <a:ext cx="2815072" cy="858253"/>
            </a:xfrm>
            <a:prstGeom prst="rect">
              <a:avLst/>
            </a:prstGeom>
            <a:solidFill>
              <a:schemeClr val="accent3"/>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20" name="Shape 520"/>
            <p:cNvSpPr txBox="1"/>
            <p:nvPr/>
          </p:nvSpPr>
          <p:spPr>
            <a:xfrm>
              <a:off x="1728852" y="2370261"/>
              <a:ext cx="2815072" cy="858253"/>
            </a:xfrm>
            <a:prstGeom prst="rect">
              <a:avLst/>
            </a:prstGeom>
            <a:noFill/>
            <a:ln>
              <a:noFill/>
            </a:ln>
          </p:spPr>
          <p:txBody>
            <a:bodyPr lIns="17775" tIns="17775" rIns="17775" bIns="17775" anchor="ctr" anchorCtr="0">
              <a:noAutofit/>
            </a:bodyPr>
            <a:lstStyle/>
            <a:p>
              <a:pPr marL="0" marR="0" lvl="0" indent="0" algn="ctr" rtl="0">
                <a:lnSpc>
                  <a:spcPct val="90000"/>
                </a:lnSpc>
                <a:spcBef>
                  <a:spcPts val="0"/>
                </a:spcBef>
                <a:spcAft>
                  <a:spcPts val="980"/>
                </a:spcAft>
                <a:buSzPct val="25000"/>
                <a:buNone/>
              </a:pPr>
              <a:r>
                <a:rPr lang="en-US" sz="2800" b="0" i="0" u="none" strike="noStrike" cap="none" baseline="0">
                  <a:solidFill>
                    <a:schemeClr val="lt1"/>
                  </a:solidFill>
                  <a:latin typeface="Rambla"/>
                  <a:ea typeface="Rambla"/>
                  <a:cs typeface="Rambla"/>
                  <a:sym typeface="Rambla"/>
                </a:rPr>
                <a:t>Civil Rights</a:t>
              </a:r>
            </a:p>
          </p:txBody>
        </p:sp>
        <p:sp>
          <p:nvSpPr>
            <p:cNvPr id="521" name="Shape 521"/>
            <p:cNvSpPr/>
            <p:nvPr/>
          </p:nvSpPr>
          <p:spPr>
            <a:xfrm>
              <a:off x="1728852" y="3443080"/>
              <a:ext cx="2815072" cy="858253"/>
            </a:xfrm>
            <a:prstGeom prst="rect">
              <a:avLst/>
            </a:prstGeom>
            <a:solidFill>
              <a:schemeClr val="accent3"/>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22" name="Shape 522"/>
            <p:cNvSpPr txBox="1"/>
            <p:nvPr/>
          </p:nvSpPr>
          <p:spPr>
            <a:xfrm>
              <a:off x="1728852" y="3443080"/>
              <a:ext cx="2815072" cy="858253"/>
            </a:xfrm>
            <a:prstGeom prst="rect">
              <a:avLst/>
            </a:prstGeom>
            <a:noFill/>
            <a:ln>
              <a:noFill/>
            </a:ln>
          </p:spPr>
          <p:txBody>
            <a:bodyPr lIns="17775" tIns="17775" rIns="17775" bIns="17775" anchor="ctr" anchorCtr="0">
              <a:noAutofit/>
            </a:bodyPr>
            <a:lstStyle/>
            <a:p>
              <a:pPr marL="0" marR="0" lvl="0" indent="0" algn="ctr" rtl="0">
                <a:lnSpc>
                  <a:spcPct val="90000"/>
                </a:lnSpc>
                <a:spcBef>
                  <a:spcPts val="0"/>
                </a:spcBef>
                <a:spcAft>
                  <a:spcPts val="980"/>
                </a:spcAft>
                <a:buSzPct val="25000"/>
                <a:buNone/>
              </a:pPr>
              <a:r>
                <a:rPr lang="en-US" sz="2800" b="0" i="0" u="none" strike="noStrike" cap="none" baseline="0">
                  <a:solidFill>
                    <a:schemeClr val="lt1"/>
                  </a:solidFill>
                  <a:latin typeface="Rambla"/>
                  <a:ea typeface="Rambla"/>
                  <a:cs typeface="Rambla"/>
                  <a:sym typeface="Rambla"/>
                </a:rPr>
                <a:t>Privacy</a:t>
              </a:r>
            </a:p>
          </p:txBody>
        </p:sp>
        <p:sp>
          <p:nvSpPr>
            <p:cNvPr id="523" name="Shape 523"/>
            <p:cNvSpPr/>
            <p:nvPr/>
          </p:nvSpPr>
          <p:spPr>
            <a:xfrm>
              <a:off x="5106941" y="3443080"/>
              <a:ext cx="2815072" cy="858253"/>
            </a:xfrm>
            <a:prstGeom prst="rect">
              <a:avLst/>
            </a:prstGeom>
            <a:solidFill>
              <a:srgbClr val="37639C"/>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24" name="Shape 524"/>
            <p:cNvSpPr txBox="1"/>
            <p:nvPr/>
          </p:nvSpPr>
          <p:spPr>
            <a:xfrm>
              <a:off x="5106941" y="3443080"/>
              <a:ext cx="2815072" cy="858253"/>
            </a:xfrm>
            <a:prstGeom prst="rect">
              <a:avLst/>
            </a:prstGeom>
            <a:noFill/>
            <a:ln>
              <a:noFill/>
            </a:ln>
          </p:spPr>
          <p:txBody>
            <a:bodyPr lIns="24125" tIns="24125" rIns="24125" bIns="24125" anchor="ctr" anchorCtr="0">
              <a:noAutofit/>
            </a:bodyPr>
            <a:lstStyle/>
            <a:p>
              <a:pPr marL="0" marR="0" lvl="0" indent="0" algn="ctr" rtl="0">
                <a:lnSpc>
                  <a:spcPct val="90000"/>
                </a:lnSpc>
                <a:spcBef>
                  <a:spcPts val="0"/>
                </a:spcBef>
                <a:spcAft>
                  <a:spcPts val="1330"/>
                </a:spcAft>
                <a:buSzPct val="25000"/>
                <a:buNone/>
              </a:pPr>
              <a:r>
                <a:rPr lang="en-US" sz="3800" b="0" i="0" u="none" strike="noStrike" cap="none" baseline="0">
                  <a:solidFill>
                    <a:schemeClr val="lt1"/>
                  </a:solidFill>
                  <a:latin typeface="Rambla"/>
                  <a:ea typeface="Rambla"/>
                  <a:cs typeface="Rambla"/>
                  <a:sym typeface="Rambla"/>
                </a:rPr>
                <a:t>Health Care</a:t>
              </a:r>
            </a:p>
          </p:txBody>
        </p:sp>
      </p:grpSp>
      <p:sp>
        <p:nvSpPr>
          <p:cNvPr id="525" name="Shape 52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Enduring Issue Examples</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289663" y="2438399"/>
            <a:ext cx="8397135" cy="3568891"/>
          </a:xfrm>
          <a:prstGeom prst="rect">
            <a:avLst/>
          </a:prstGeom>
          <a:noFill/>
          <a:ln>
            <a:noFill/>
          </a:ln>
        </p:spPr>
        <p:txBody>
          <a:bodyPr lIns="91425" tIns="45700" rIns="91425" bIns="45700" anchor="t" anchorCtr="0">
            <a:noAutofit/>
          </a:bodyPr>
          <a:lstStyle/>
          <a:p>
            <a:pPr marL="365760" marR="0" lvl="0" indent="-147573" algn="l" rtl="0">
              <a:lnSpc>
                <a:spcPct val="90000"/>
              </a:lnSpc>
              <a:spcBef>
                <a:spcPts val="0"/>
              </a:spcBef>
              <a:spcAft>
                <a:spcPts val="0"/>
              </a:spcAft>
              <a:buClr>
                <a:schemeClr val="accent1"/>
              </a:buClr>
              <a:buFont typeface="Noto Symbol"/>
              <a:buNone/>
            </a:pPr>
            <a:endParaRPr sz="2700" b="0" i="0" u="none" strike="noStrike" cap="none" baseline="0">
              <a:solidFill>
                <a:schemeClr val="dk1"/>
              </a:solidFill>
              <a:latin typeface="Rambla"/>
              <a:ea typeface="Rambla"/>
              <a:cs typeface="Rambla"/>
              <a:sym typeface="Rambla"/>
            </a:endParaRPr>
          </a:p>
          <a:p>
            <a:pPr marL="365760" marR="0" lvl="0" indent="-264160" algn="l" rtl="0">
              <a:lnSpc>
                <a:spcPct val="90000"/>
              </a:lnSpc>
              <a:spcBef>
                <a:spcPts val="400"/>
              </a:spcBef>
              <a:spcAft>
                <a:spcPts val="0"/>
              </a:spcAft>
              <a:buClr>
                <a:schemeClr val="accent1"/>
              </a:buClr>
              <a:buSzPct val="68000"/>
              <a:buFont typeface="Noto Symbol"/>
              <a:buChar char=""/>
            </a:pPr>
            <a:r>
              <a:rPr lang="en-US" sz="2700" b="0" i="0" u="none" strike="noStrike" cap="none" baseline="0">
                <a:solidFill>
                  <a:schemeClr val="dk1"/>
                </a:solidFill>
                <a:latin typeface="Rambla"/>
                <a:ea typeface="Rambla"/>
                <a:cs typeface="Rambla"/>
                <a:sym typeface="Rambla"/>
              </a:rPr>
              <a:t>U.S. Constitution states:  “Congress has the power to lay and collect taxes…to pay the debts and provide for the…</a:t>
            </a:r>
            <a:r>
              <a:rPr lang="en-US" sz="2700" b="0" i="1" u="none" strike="noStrike" cap="none" baseline="0">
                <a:solidFill>
                  <a:schemeClr val="dk1"/>
                </a:solidFill>
                <a:latin typeface="Rambla"/>
                <a:ea typeface="Rambla"/>
                <a:cs typeface="Rambla"/>
                <a:sym typeface="Rambla"/>
              </a:rPr>
              <a:t>general welfare </a:t>
            </a:r>
            <a:r>
              <a:rPr lang="en-US" sz="2700" b="0" i="0" u="none" strike="noStrike" cap="none" baseline="0">
                <a:solidFill>
                  <a:schemeClr val="dk1"/>
                </a:solidFill>
                <a:latin typeface="Rambla"/>
                <a:ea typeface="Rambla"/>
                <a:cs typeface="Rambla"/>
                <a:sym typeface="Rambla"/>
              </a:rPr>
              <a:t>of the United States.”</a:t>
            </a:r>
          </a:p>
          <a:p>
            <a:pPr marL="365760" marR="0" lvl="0" indent="-264160" algn="l" rtl="0">
              <a:lnSpc>
                <a:spcPct val="90000"/>
              </a:lnSpc>
              <a:spcBef>
                <a:spcPts val="400"/>
              </a:spcBef>
              <a:spcAft>
                <a:spcPts val="0"/>
              </a:spcAft>
              <a:buClr>
                <a:schemeClr val="accent1"/>
              </a:buClr>
              <a:buSzPct val="68000"/>
              <a:buFont typeface="Noto Symbol"/>
              <a:buChar char=""/>
            </a:pPr>
            <a:r>
              <a:rPr lang="en-US" sz="2700" b="0" i="0" u="none" strike="noStrike" cap="none" baseline="0">
                <a:solidFill>
                  <a:schemeClr val="dk1"/>
                </a:solidFill>
                <a:latin typeface="Rambla"/>
                <a:ea typeface="Rambla"/>
                <a:cs typeface="Rambla"/>
                <a:sym typeface="Rambla"/>
              </a:rPr>
              <a:t>Supreme Court upheld that the health insurance mandate could be levied as a tax, therefore mandate that everyone has to pay for their healthcare</a:t>
            </a:r>
          </a:p>
        </p:txBody>
      </p:sp>
      <p:sp>
        <p:nvSpPr>
          <p:cNvPr id="531" name="Shape 5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Example:  Affordable Care Act</a:t>
            </a:r>
          </a:p>
        </p:txBody>
      </p:sp>
      <p:pic>
        <p:nvPicPr>
          <p:cNvPr id="532" name="Shape 532"/>
          <p:cNvPicPr preferRelativeResize="0"/>
          <p:nvPr/>
        </p:nvPicPr>
        <p:blipFill rotWithShape="1">
          <a:blip r:embed="rId3">
            <a:alphaModFix/>
          </a:blip>
          <a:srcRect/>
          <a:stretch/>
        </p:blipFill>
        <p:spPr>
          <a:xfrm>
            <a:off x="3221311" y="1168257"/>
            <a:ext cx="2701375" cy="1519523"/>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850392" marR="0" lvl="1" indent="-323342" algn="l" rtl="0">
              <a:spcBef>
                <a:spcPts val="0"/>
              </a:spcBef>
              <a:buClr>
                <a:schemeClr val="accent1"/>
              </a:buClr>
              <a:buFont typeface="Rambla"/>
              <a:buNone/>
            </a:pPr>
            <a:endParaRPr sz="2300" b="0" i="0" u="none" strike="noStrike" cap="none" baseline="0">
              <a:solidFill>
                <a:schemeClr val="dk1"/>
              </a:solidFill>
              <a:latin typeface="Rambla"/>
              <a:ea typeface="Rambla"/>
              <a:cs typeface="Rambla"/>
              <a:sym typeface="Rambla"/>
            </a:endParaRPr>
          </a:p>
          <a:p>
            <a:pPr marL="621792" marR="0" lvl="1" indent="-94741" algn="l" rtl="0">
              <a:spcBef>
                <a:spcPts val="324"/>
              </a:spcBef>
              <a:buClr>
                <a:schemeClr val="accent1"/>
              </a:buClr>
              <a:buFont typeface="Verdana"/>
              <a:buNone/>
            </a:pPr>
            <a:endParaRPr sz="2300" b="0" i="0" u="none" strike="noStrike" cap="none" baseline="0">
              <a:solidFill>
                <a:schemeClr val="dk1"/>
              </a:solidFill>
              <a:latin typeface="Rambla"/>
              <a:ea typeface="Rambla"/>
              <a:cs typeface="Rambla"/>
              <a:sym typeface="Rambla"/>
            </a:endParaRPr>
          </a:p>
        </p:txBody>
      </p:sp>
      <p:sp>
        <p:nvSpPr>
          <p:cNvPr id="538" name="Shape 538"/>
          <p:cNvSpPr txBox="1"/>
          <p:nvPr/>
        </p:nvSpPr>
        <p:spPr>
          <a:xfrm>
            <a:off x="629587" y="239842"/>
            <a:ext cx="7480092"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7200" b="0" i="0" u="none" strike="noStrike" cap="none" baseline="0">
                <a:solidFill>
                  <a:schemeClr val="dk1"/>
                </a:solidFill>
                <a:latin typeface="Arial"/>
                <a:ea typeface="Arial"/>
                <a:cs typeface="Arial"/>
                <a:sym typeface="Arial"/>
              </a:rPr>
              <a:t>Getting to </a:t>
            </a:r>
          </a:p>
        </p:txBody>
      </p:sp>
      <p:pic>
        <p:nvPicPr>
          <p:cNvPr id="539" name="Shape 539"/>
          <p:cNvPicPr preferRelativeResize="0"/>
          <p:nvPr/>
        </p:nvPicPr>
        <p:blipFill rotWithShape="1">
          <a:blip r:embed="rId3">
            <a:alphaModFix/>
          </a:blip>
          <a:srcRect/>
          <a:stretch/>
        </p:blipFill>
        <p:spPr>
          <a:xfrm>
            <a:off x="0" y="1255083"/>
            <a:ext cx="9144000" cy="5602916"/>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3050"/>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3700" b="1" i="0" u="none" strike="noStrike" cap="none" baseline="0">
                <a:solidFill>
                  <a:schemeClr val="dk2"/>
                </a:solidFill>
                <a:latin typeface="Rambla"/>
                <a:ea typeface="Rambla"/>
                <a:cs typeface="Rambla"/>
                <a:sym typeface="Rambla"/>
              </a:rPr>
              <a:t>Reading &amp; Writing on the </a:t>
            </a:r>
            <a:br>
              <a:rPr lang="en-US" sz="3700" b="1" i="0" u="none" strike="noStrike" cap="none" baseline="0">
                <a:solidFill>
                  <a:schemeClr val="dk2"/>
                </a:solidFill>
                <a:latin typeface="Rambla"/>
                <a:ea typeface="Rambla"/>
                <a:cs typeface="Rambla"/>
                <a:sym typeface="Rambla"/>
              </a:rPr>
            </a:br>
            <a:r>
              <a:rPr lang="en-US" sz="3700" b="1" i="0" u="none" strike="noStrike" cap="none" baseline="0">
                <a:solidFill>
                  <a:schemeClr val="dk2"/>
                </a:solidFill>
                <a:latin typeface="Rambla"/>
                <a:ea typeface="Rambla"/>
                <a:cs typeface="Rambla"/>
                <a:sym typeface="Rambla"/>
              </a:rPr>
              <a:t>2014 GED</a:t>
            </a:r>
            <a:r>
              <a:rPr lang="en-US" sz="3700" b="1" i="0" u="none" strike="noStrike" cap="none" baseline="0">
                <a:solidFill>
                  <a:schemeClr val="dk2"/>
                </a:solidFill>
                <a:latin typeface="Arial"/>
                <a:ea typeface="Arial"/>
                <a:cs typeface="Arial"/>
                <a:sym typeface="Arial"/>
              </a:rPr>
              <a:t>®</a:t>
            </a:r>
            <a:r>
              <a:rPr lang="en-US" sz="3700" b="1" i="0" u="none" strike="noStrike" cap="none" baseline="0">
                <a:solidFill>
                  <a:schemeClr val="dk2"/>
                </a:solidFill>
                <a:latin typeface="Rambla"/>
                <a:ea typeface="Rambla"/>
                <a:cs typeface="Rambla"/>
                <a:sym typeface="Rambla"/>
              </a:rPr>
              <a:t> Test</a:t>
            </a:r>
          </a:p>
        </p:txBody>
      </p:sp>
      <p:sp>
        <p:nvSpPr>
          <p:cNvPr id="131" name="Shape 131"/>
          <p:cNvSpPr txBox="1">
            <a:spLocks noGrp="1"/>
          </p:cNvSpPr>
          <p:nvPr>
            <p:ph type="body" idx="1"/>
          </p:nvPr>
        </p:nvSpPr>
        <p:spPr>
          <a:xfrm>
            <a:off x="457200" y="5410200"/>
            <a:ext cx="4040187" cy="762000"/>
          </a:xfrm>
          <a:prstGeom prst="rect">
            <a:avLst/>
          </a:prstGeom>
          <a:solidFill>
            <a:schemeClr val="accent1"/>
          </a:solidFill>
          <a:ln w="9650" cap="flat">
            <a:solidFill>
              <a:schemeClr val="accent1"/>
            </a:solidFill>
            <a:prstDash val="solid"/>
            <a:miter/>
            <a:headEnd type="none" w="med" len="med"/>
            <a:tailEnd type="none" w="med" len="med"/>
          </a:ln>
        </p:spPr>
        <p:txBody>
          <a:bodyPr lIns="182875" tIns="45700" rIns="91425" bIns="45700" anchor="ctr" anchorCtr="0">
            <a:noAutofit/>
          </a:bodyPr>
          <a:lstStyle/>
          <a:p>
            <a:pPr marL="0" marR="0" lvl="0" indent="0" algn="ctr" rtl="0">
              <a:spcBef>
                <a:spcPts val="0"/>
              </a:spcBef>
              <a:spcAft>
                <a:spcPts val="0"/>
              </a:spcAft>
              <a:buClr>
                <a:schemeClr val="accent1"/>
              </a:buClr>
              <a:buSzPct val="25000"/>
              <a:buFont typeface="Noto Symbol"/>
              <a:buNone/>
            </a:pPr>
            <a:r>
              <a:rPr lang="en-US" sz="2400" b="0" i="0" u="none" strike="noStrike" cap="none" baseline="0">
                <a:solidFill>
                  <a:schemeClr val="lt1"/>
                </a:solidFill>
                <a:latin typeface="Rambla"/>
                <a:ea typeface="Rambla"/>
                <a:cs typeface="Rambla"/>
                <a:sym typeface="Rambla"/>
              </a:rPr>
              <a:t>Read Like a Detective</a:t>
            </a:r>
          </a:p>
        </p:txBody>
      </p:sp>
      <p:sp>
        <p:nvSpPr>
          <p:cNvPr id="132" name="Shape 132"/>
          <p:cNvSpPr txBox="1">
            <a:spLocks noGrp="1"/>
          </p:cNvSpPr>
          <p:nvPr>
            <p:ph type="body" idx="2"/>
          </p:nvPr>
        </p:nvSpPr>
        <p:spPr>
          <a:xfrm>
            <a:off x="4645026" y="5410200"/>
            <a:ext cx="4041774" cy="762000"/>
          </a:xfrm>
          <a:prstGeom prst="rect">
            <a:avLst/>
          </a:prstGeom>
          <a:solidFill>
            <a:schemeClr val="accent1"/>
          </a:solidFill>
          <a:ln w="9650" cap="flat">
            <a:solidFill>
              <a:schemeClr val="accent1"/>
            </a:solidFill>
            <a:prstDash val="solid"/>
            <a:miter/>
            <a:headEnd type="none" w="med" len="med"/>
            <a:tailEnd type="none" w="med" len="med"/>
          </a:ln>
        </p:spPr>
        <p:txBody>
          <a:bodyPr lIns="182875" tIns="45700" rIns="91425" bIns="45700" anchor="ctr" anchorCtr="0">
            <a:noAutofit/>
          </a:bodyPr>
          <a:lstStyle/>
          <a:p>
            <a:pPr marL="0" marR="0" lvl="0" indent="0" algn="ctr" rtl="0">
              <a:lnSpc>
                <a:spcPct val="90000"/>
              </a:lnSpc>
              <a:spcBef>
                <a:spcPts val="0"/>
              </a:spcBef>
              <a:spcAft>
                <a:spcPts val="0"/>
              </a:spcAft>
              <a:buClr>
                <a:schemeClr val="accent1"/>
              </a:buClr>
              <a:buSzPct val="25000"/>
              <a:buFont typeface="Noto Symbol"/>
              <a:buNone/>
            </a:pPr>
            <a:r>
              <a:rPr lang="en-US" sz="2400" b="0" i="0" u="none" strike="noStrike" cap="none" baseline="0">
                <a:solidFill>
                  <a:schemeClr val="lt1"/>
                </a:solidFill>
                <a:latin typeface="Rambla"/>
                <a:ea typeface="Rambla"/>
                <a:cs typeface="Rambla"/>
                <a:sym typeface="Rambla"/>
              </a:rPr>
              <a:t>Write Like an Investigative Reporter</a:t>
            </a:r>
          </a:p>
        </p:txBody>
      </p:sp>
      <p:sp>
        <p:nvSpPr>
          <p:cNvPr id="133" name="Shape 133"/>
          <p:cNvSpPr txBox="1">
            <a:spLocks noGrp="1"/>
          </p:cNvSpPr>
          <p:nvPr>
            <p:ph type="body" idx="3"/>
          </p:nvPr>
        </p:nvSpPr>
        <p:spPr>
          <a:xfrm>
            <a:off x="457200" y="1444294"/>
            <a:ext cx="4040187" cy="3941762"/>
          </a:xfrm>
          <a:prstGeom prst="rect">
            <a:avLst/>
          </a:prstGeom>
          <a:noFill/>
          <a:ln>
            <a:noFill/>
          </a:ln>
        </p:spPr>
        <p:txBody>
          <a:bodyPr lIns="91425" tIns="45700" rIns="91425" bIns="45700" anchor="t" anchorCtr="0">
            <a:noAutofit/>
          </a:bodyPr>
          <a:lstStyle/>
          <a:p>
            <a:pPr marL="365760" marR="0" lvl="0" indent="-160528" algn="l" rtl="0">
              <a:spcBef>
                <a:spcPts val="0"/>
              </a:spcBef>
              <a:spcAft>
                <a:spcPts val="0"/>
              </a:spcAft>
              <a:buClr>
                <a:schemeClr val="accent1"/>
              </a:buClr>
              <a:buFont typeface="Noto Symbol"/>
              <a:buNone/>
            </a:pPr>
            <a:endParaRPr sz="2400" b="0" i="0" u="none" strike="noStrike" cap="none" baseline="0">
              <a:solidFill>
                <a:schemeClr val="dk1"/>
              </a:solidFill>
              <a:latin typeface="Rambla"/>
              <a:ea typeface="Rambla"/>
              <a:cs typeface="Rambla"/>
              <a:sym typeface="Rambla"/>
            </a:endParaRPr>
          </a:p>
        </p:txBody>
      </p:sp>
      <p:pic>
        <p:nvPicPr>
          <p:cNvPr id="134" name="Shape 134"/>
          <p:cNvPicPr preferRelativeResize="0"/>
          <p:nvPr/>
        </p:nvPicPr>
        <p:blipFill rotWithShape="1">
          <a:blip r:embed="rId3">
            <a:alphaModFix/>
          </a:blip>
          <a:srcRect/>
          <a:stretch/>
        </p:blipFill>
        <p:spPr>
          <a:xfrm>
            <a:off x="708170" y="1444294"/>
            <a:ext cx="3789217" cy="3789217"/>
          </a:xfrm>
          <a:prstGeom prst="rect">
            <a:avLst/>
          </a:prstGeom>
          <a:noFill/>
          <a:ln>
            <a:noFill/>
          </a:ln>
        </p:spPr>
      </p:pic>
      <p:pic>
        <p:nvPicPr>
          <p:cNvPr id="135" name="Shape 135"/>
          <p:cNvPicPr preferRelativeResize="0"/>
          <p:nvPr/>
        </p:nvPicPr>
        <p:blipFill rotWithShape="1">
          <a:blip r:embed="rId4">
            <a:alphaModFix/>
          </a:blip>
          <a:srcRect/>
          <a:stretch/>
        </p:blipFill>
        <p:spPr>
          <a:xfrm>
            <a:off x="4616712" y="1598469"/>
            <a:ext cx="4070088" cy="2987385"/>
          </a:xfrm>
          <a:prstGeom prst="rect">
            <a:avLst/>
          </a:prstGeom>
          <a:noFill/>
          <a:ln>
            <a:noFill/>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C00000"/>
              </a:buClr>
              <a:buSzPct val="25000"/>
              <a:buFont typeface="Rambla"/>
              <a:buNone/>
            </a:pPr>
            <a:r>
              <a:rPr lang="en-US" sz="4400" b="1" i="0" u="none" strike="noStrike" cap="none" baseline="0">
                <a:solidFill>
                  <a:srgbClr val="C00000"/>
                </a:solidFill>
                <a:latin typeface="Rambla"/>
                <a:ea typeface="Rambla"/>
                <a:cs typeface="Rambla"/>
                <a:sym typeface="Rambla"/>
              </a:rPr>
              <a:t>You Are Here</a:t>
            </a:r>
          </a:p>
        </p:txBody>
      </p:sp>
      <p:pic>
        <p:nvPicPr>
          <p:cNvPr id="545" name="Shape 545"/>
          <p:cNvPicPr preferRelativeResize="0"/>
          <p:nvPr/>
        </p:nvPicPr>
        <p:blipFill rotWithShape="1">
          <a:blip r:embed="rId3">
            <a:alphaModFix/>
          </a:blip>
          <a:srcRect/>
          <a:stretch/>
        </p:blipFill>
        <p:spPr>
          <a:xfrm>
            <a:off x="-344773" y="929390"/>
            <a:ext cx="9488774" cy="6265889"/>
          </a:xfrm>
          <a:prstGeom prst="rect">
            <a:avLst/>
          </a:prstGeom>
          <a:noFill/>
          <a:ln>
            <a:noFill/>
          </a:ln>
        </p:spPr>
      </p:pic>
      <p:cxnSp>
        <p:nvCxnSpPr>
          <p:cNvPr id="546" name="Shape 546"/>
          <p:cNvCxnSpPr/>
          <p:nvPr/>
        </p:nvCxnSpPr>
        <p:spPr>
          <a:xfrm>
            <a:off x="1104642" y="1567579"/>
            <a:ext cx="339436" cy="593191"/>
          </a:xfrm>
          <a:prstGeom prst="straightConnector1">
            <a:avLst/>
          </a:prstGeom>
          <a:noFill/>
          <a:ln w="57150" cap="flat">
            <a:solidFill>
              <a:srgbClr val="C00000"/>
            </a:solidFill>
            <a:prstDash val="solid"/>
            <a:round/>
            <a:headEnd type="none" w="med" len="med"/>
            <a:tailEnd type="stealth" w="lg" len="lg"/>
          </a:ln>
        </p:spPr>
      </p:cxnSp>
      <p:cxnSp>
        <p:nvCxnSpPr>
          <p:cNvPr id="547" name="Shape 547"/>
          <p:cNvCxnSpPr/>
          <p:nvPr/>
        </p:nvCxnSpPr>
        <p:spPr>
          <a:xfrm>
            <a:off x="457200" y="1567579"/>
            <a:ext cx="339436" cy="593191"/>
          </a:xfrm>
          <a:prstGeom prst="straightConnector1">
            <a:avLst/>
          </a:prstGeom>
          <a:noFill/>
          <a:ln w="57150" cap="flat">
            <a:solidFill>
              <a:schemeClr val="accent2"/>
            </a:solidFill>
            <a:prstDash val="solid"/>
            <a:round/>
            <a:headEnd type="none" w="med" len="med"/>
            <a:tailEnd type="stealth" w="lg" len="lg"/>
          </a:ln>
        </p:spPr>
      </p:cxnSp>
      <p:sp>
        <p:nvSpPr>
          <p:cNvPr id="548" name="Shape 548"/>
          <p:cNvSpPr/>
          <p:nvPr/>
        </p:nvSpPr>
        <p:spPr>
          <a:xfrm>
            <a:off x="2938072" y="3117953"/>
            <a:ext cx="2323476" cy="627712"/>
          </a:xfrm>
          <a:prstGeom prst="ellipse">
            <a:avLst/>
          </a:prstGeom>
          <a:noFill/>
          <a:ln w="55000" cap="flat">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Rambla"/>
              <a:ea typeface="Rambla"/>
              <a:cs typeface="Rambla"/>
              <a:sym typeface="Rambla"/>
            </a:endParaRPr>
          </a:p>
        </p:txBody>
      </p:sp>
      <p:cxnSp>
        <p:nvCxnSpPr>
          <p:cNvPr id="549" name="Shape 549"/>
          <p:cNvCxnSpPr/>
          <p:nvPr/>
        </p:nvCxnSpPr>
        <p:spPr>
          <a:xfrm flipH="1">
            <a:off x="5090069" y="1973705"/>
            <a:ext cx="1343890" cy="1260764"/>
          </a:xfrm>
          <a:prstGeom prst="straightConnector1">
            <a:avLst/>
          </a:prstGeom>
          <a:noFill/>
          <a:ln w="57150" cap="flat">
            <a:solidFill>
              <a:srgbClr val="C00000"/>
            </a:solidFill>
            <a:prstDash val="solid"/>
            <a:round/>
            <a:headEnd type="none" w="med" len="med"/>
            <a:tailEnd type="stealth" w="lg" len="lg"/>
          </a:ln>
        </p:spPr>
      </p:cxnSp>
      <p:sp>
        <p:nvSpPr>
          <p:cNvPr id="550" name="Shape 550"/>
          <p:cNvSpPr/>
          <p:nvPr/>
        </p:nvSpPr>
        <p:spPr>
          <a:xfrm>
            <a:off x="346106" y="3429000"/>
            <a:ext cx="2195945" cy="633334"/>
          </a:xfrm>
          <a:prstGeom prst="ellipse">
            <a:avLst/>
          </a:prstGeom>
          <a:noFill/>
          <a:ln w="55000" cap="flat">
            <a:solidFill>
              <a:srgbClr val="21768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Rambla"/>
              <a:ea typeface="Rambla"/>
              <a:cs typeface="Rambla"/>
              <a:sym typeface="Rambla"/>
            </a:endParaRPr>
          </a:p>
        </p:txBody>
      </p:sp>
      <p:cxnSp>
        <p:nvCxnSpPr>
          <p:cNvPr id="551" name="Shape 551"/>
          <p:cNvCxnSpPr/>
          <p:nvPr/>
        </p:nvCxnSpPr>
        <p:spPr>
          <a:xfrm rot="10800000">
            <a:off x="1754758" y="3869402"/>
            <a:ext cx="2036620" cy="563768"/>
          </a:xfrm>
          <a:prstGeom prst="straightConnector1">
            <a:avLst/>
          </a:prstGeom>
          <a:noFill/>
          <a:ln w="57150" cap="flat">
            <a:solidFill>
              <a:srgbClr val="C00000"/>
            </a:solidFill>
            <a:prstDash val="solid"/>
            <a:round/>
            <a:headEnd type="none" w="med" len="med"/>
            <a:tailEnd type="stealth" w="lg" len="lg"/>
          </a:ln>
        </p:spPr>
      </p:cxnSp>
      <p:sp>
        <p:nvSpPr>
          <p:cNvPr id="552" name="Shape 552"/>
          <p:cNvSpPr txBox="1"/>
          <p:nvPr/>
        </p:nvSpPr>
        <p:spPr>
          <a:xfrm>
            <a:off x="5921114" y="4317167"/>
            <a:ext cx="1933731"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7200" b="1" i="0" u="none" strike="noStrike" cap="none" baseline="0">
                <a:solidFill>
                  <a:srgbClr val="C00000"/>
                </a:solidFill>
                <a:latin typeface="Rambla"/>
                <a:ea typeface="Rambla"/>
                <a:cs typeface="Rambla"/>
                <a:sym typeface="Rambla"/>
              </a:rPr>
              <a:t>X</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0" y="0"/>
            <a:ext cx="9024079" cy="6858000"/>
          </a:xfrm>
          <a:prstGeom prst="rect">
            <a:avLst/>
          </a:prstGeom>
          <a:solidFill>
            <a:schemeClr val="accent1"/>
          </a:solidFill>
          <a:ln w="55000" cap="flat">
            <a:solidFill>
              <a:srgbClr val="21768C"/>
            </a:solidFill>
            <a:prstDash val="solid"/>
            <a:round/>
            <a:headEnd type="none" w="med" len="med"/>
            <a:tailEnd type="none" w="med" len="med"/>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ymbol"/>
              <a:buChar char=""/>
            </a:pPr>
            <a:r>
              <a:rPr lang="en-US" sz="6000" b="1" i="0" u="none" strike="noStrike" cap="none" baseline="0">
                <a:solidFill>
                  <a:schemeClr val="lt1"/>
                </a:solidFill>
                <a:latin typeface="Batang"/>
                <a:ea typeface="Batang"/>
                <a:cs typeface="Batang"/>
                <a:sym typeface="Batang"/>
              </a:rPr>
              <a:t>Take Note:</a:t>
            </a:r>
          </a:p>
        </p:txBody>
      </p:sp>
      <p:pic>
        <p:nvPicPr>
          <p:cNvPr id="558" name="Shape 558"/>
          <p:cNvPicPr preferRelativeResize="0"/>
          <p:nvPr/>
        </p:nvPicPr>
        <p:blipFill rotWithShape="1">
          <a:blip r:embed="rId3">
            <a:alphaModFix/>
          </a:blip>
          <a:srcRect/>
          <a:stretch/>
        </p:blipFill>
        <p:spPr>
          <a:xfrm>
            <a:off x="6250898" y="134911"/>
            <a:ext cx="2451100" cy="1816099"/>
          </a:xfrm>
          <a:prstGeom prst="rect">
            <a:avLst/>
          </a:prstGeom>
          <a:noFill/>
          <a:ln>
            <a:noFill/>
          </a:ln>
        </p:spPr>
      </p:pic>
      <p:sp>
        <p:nvSpPr>
          <p:cNvPr id="559" name="Shape 559"/>
          <p:cNvSpPr txBox="1"/>
          <p:nvPr/>
        </p:nvSpPr>
        <p:spPr>
          <a:xfrm>
            <a:off x="299802" y="1259174"/>
            <a:ext cx="8724275" cy="3477874"/>
          </a:xfrm>
          <a:prstGeom prst="rect">
            <a:avLst/>
          </a:prstGeom>
          <a:noFill/>
          <a:ln>
            <a:noFill/>
          </a:ln>
        </p:spPr>
        <p:txBody>
          <a:bodyPr lIns="91425" tIns="45700" rIns="91425" bIns="45700" anchor="t" anchorCtr="0">
            <a:noAutofit/>
          </a:bodyPr>
          <a:lstStyle/>
          <a:p>
            <a:pPr marL="285750" marR="0" lvl="0" indent="-6350" algn="l" rtl="0">
              <a:spcBef>
                <a:spcPts val="0"/>
              </a:spcBef>
              <a:buClr>
                <a:schemeClr val="dk1"/>
              </a:buClr>
              <a:buFont typeface="Arial"/>
              <a:buNone/>
            </a:pPr>
            <a:endParaRPr sz="4400" b="1" i="0" u="none" strike="noStrike" cap="none" baseline="0">
              <a:solidFill>
                <a:schemeClr val="lt1"/>
              </a:solidFill>
              <a:latin typeface="Cantata One"/>
              <a:ea typeface="Cantata One"/>
              <a:cs typeface="Cantata One"/>
              <a:sym typeface="Cantata One"/>
            </a:endParaRPr>
          </a:p>
          <a:p>
            <a:pPr marL="285750" marR="0" lvl="0" indent="-285750" algn="l" rtl="0">
              <a:spcBef>
                <a:spcPts val="0"/>
              </a:spcBef>
              <a:buClr>
                <a:schemeClr val="lt1"/>
              </a:buClr>
              <a:buSzPct val="100000"/>
              <a:buFont typeface="Arial"/>
              <a:buChar char="•"/>
            </a:pPr>
            <a:r>
              <a:rPr lang="en-US" sz="4400" b="1" i="0" u="none" strike="noStrike" cap="none" baseline="0">
                <a:solidFill>
                  <a:schemeClr val="lt1"/>
                </a:solidFill>
                <a:latin typeface="Cantata One"/>
                <a:ea typeface="Cantata One"/>
                <a:cs typeface="Cantata One"/>
                <a:sym typeface="Cantata One"/>
              </a:rPr>
              <a:t>Authors-quote, opinion</a:t>
            </a:r>
          </a:p>
          <a:p>
            <a:pPr marL="285750" marR="0" lvl="0" indent="-285750" algn="l" rtl="0">
              <a:spcBef>
                <a:spcPts val="0"/>
              </a:spcBef>
              <a:buClr>
                <a:schemeClr val="lt1"/>
              </a:buClr>
              <a:buSzPct val="100000"/>
              <a:buFont typeface="Arial"/>
              <a:buChar char="•"/>
            </a:pPr>
            <a:r>
              <a:rPr lang="en-US" sz="4400" b="1" i="0" u="none" strike="noStrike" cap="none" baseline="0">
                <a:solidFill>
                  <a:schemeClr val="lt1"/>
                </a:solidFill>
                <a:latin typeface="Cantata One"/>
                <a:ea typeface="Cantata One"/>
                <a:cs typeface="Cantata One"/>
                <a:sym typeface="Cantata One"/>
              </a:rPr>
              <a:t>First prompt-enduring issue</a:t>
            </a:r>
          </a:p>
          <a:p>
            <a:pPr marL="285750" marR="0" lvl="0" indent="-285750" algn="l" rtl="0">
              <a:spcBef>
                <a:spcPts val="0"/>
              </a:spcBef>
              <a:buClr>
                <a:schemeClr val="lt1"/>
              </a:buClr>
              <a:buSzPct val="100000"/>
              <a:buFont typeface="Arial"/>
              <a:buChar char="•"/>
            </a:pPr>
            <a:r>
              <a:rPr lang="en-US" sz="4400" b="1" i="0" u="none" strike="noStrike" cap="none" baseline="0">
                <a:solidFill>
                  <a:schemeClr val="lt1"/>
                </a:solidFill>
                <a:latin typeface="Cantata One"/>
                <a:ea typeface="Cantata One"/>
                <a:cs typeface="Cantata One"/>
                <a:sym typeface="Cantata One"/>
              </a:rPr>
              <a:t>Second prompt-historical context</a:t>
            </a:r>
          </a:p>
          <a:p>
            <a:pPr marL="285750" marR="0" lvl="0" indent="-285750" algn="l" rtl="0">
              <a:spcBef>
                <a:spcPts val="0"/>
              </a:spcBef>
              <a:buClr>
                <a:schemeClr val="lt1"/>
              </a:buClr>
              <a:buSzPct val="100000"/>
              <a:buFont typeface="Arial"/>
              <a:buChar char="•"/>
            </a:pPr>
            <a:r>
              <a:rPr lang="en-US" sz="4400" b="1" i="0" u="none" strike="noStrike" cap="none" baseline="0">
                <a:solidFill>
                  <a:schemeClr val="lt1"/>
                </a:solidFill>
                <a:latin typeface="Cantata One"/>
                <a:ea typeface="Cantata One"/>
                <a:cs typeface="Cantata One"/>
                <a:sym typeface="Cantata One"/>
              </a:rPr>
              <a:t>What’s the connection?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9">
                                            <p:txEl>
                                              <p:pRg st="0" end="0"/>
                                            </p:txEl>
                                          </p:spTgt>
                                        </p:tgtEl>
                                        <p:attrNameLst>
                                          <p:attrName>style.visibility</p:attrName>
                                        </p:attrNameLst>
                                      </p:cBhvr>
                                      <p:to>
                                        <p:strVal val="visible"/>
                                      </p:to>
                                    </p:set>
                                    <p:animEffect transition="in" filter="fade">
                                      <p:cBhvr>
                                        <p:cTn id="7" dur="1000"/>
                                        <p:tgtEl>
                                          <p:spTgt spid="5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9">
                                            <p:txEl>
                                              <p:pRg st="1" end="1"/>
                                            </p:txEl>
                                          </p:spTgt>
                                        </p:tgtEl>
                                        <p:attrNameLst>
                                          <p:attrName>style.visibility</p:attrName>
                                        </p:attrNameLst>
                                      </p:cBhvr>
                                      <p:to>
                                        <p:strVal val="visible"/>
                                      </p:to>
                                    </p:set>
                                    <p:animEffect transition="in" filter="fade">
                                      <p:cBhvr>
                                        <p:cTn id="12" dur="1000"/>
                                        <p:tgtEl>
                                          <p:spTgt spid="5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9">
                                            <p:txEl>
                                              <p:pRg st="2" end="2"/>
                                            </p:txEl>
                                          </p:spTgt>
                                        </p:tgtEl>
                                        <p:attrNameLst>
                                          <p:attrName>style.visibility</p:attrName>
                                        </p:attrNameLst>
                                      </p:cBhvr>
                                      <p:to>
                                        <p:strVal val="visible"/>
                                      </p:to>
                                    </p:set>
                                    <p:animEffect transition="in" filter="fade">
                                      <p:cBhvr>
                                        <p:cTn id="17" dur="1000"/>
                                        <p:tgtEl>
                                          <p:spTgt spid="5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9">
                                            <p:txEl>
                                              <p:pRg st="3" end="3"/>
                                            </p:txEl>
                                          </p:spTgt>
                                        </p:tgtEl>
                                        <p:attrNameLst>
                                          <p:attrName>style.visibility</p:attrName>
                                        </p:attrNameLst>
                                      </p:cBhvr>
                                      <p:to>
                                        <p:strVal val="visible"/>
                                      </p:to>
                                    </p:set>
                                    <p:animEffect transition="in" filter="fade">
                                      <p:cBhvr>
                                        <p:cTn id="22" dur="1000"/>
                                        <p:tgtEl>
                                          <p:spTgt spid="5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9">
                                            <p:txEl>
                                              <p:pRg st="4" end="4"/>
                                            </p:txEl>
                                          </p:spTgt>
                                        </p:tgtEl>
                                        <p:attrNameLst>
                                          <p:attrName>style.visibility</p:attrName>
                                        </p:attrNameLst>
                                      </p:cBhvr>
                                      <p:to>
                                        <p:strVal val="visible"/>
                                      </p:to>
                                    </p:set>
                                    <p:animEffect transition="in" filter="fade">
                                      <p:cBhvr>
                                        <p:cTn id="27" dur="1000"/>
                                        <p:tgtEl>
                                          <p:spTgt spid="5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563"/>
        <p:cNvGrpSpPr/>
        <p:nvPr/>
      </p:nvGrpSpPr>
      <p:grpSpPr>
        <a:xfrm>
          <a:off x="0" y="0"/>
          <a:ext cx="0" cy="0"/>
          <a:chOff x="0" y="0"/>
          <a:chExt cx="0" cy="0"/>
        </a:xfrm>
      </p:grpSpPr>
      <p:pic>
        <p:nvPicPr>
          <p:cNvPr id="564" name="Shape 564"/>
          <p:cNvPicPr preferRelativeResize="0"/>
          <p:nvPr/>
        </p:nvPicPr>
        <p:blipFill rotWithShape="1">
          <a:blip r:embed="rId4">
            <a:alphaModFix/>
          </a:blip>
          <a:srcRect/>
          <a:stretch/>
        </p:blipFill>
        <p:spPr>
          <a:xfrm>
            <a:off x="0" y="3429001"/>
            <a:ext cx="4317167" cy="3429000"/>
          </a:xfrm>
          <a:prstGeom prst="rect">
            <a:avLst/>
          </a:prstGeom>
          <a:noFill/>
          <a:ln>
            <a:noFill/>
          </a:ln>
        </p:spPr>
      </p:pic>
      <p:sp>
        <p:nvSpPr>
          <p:cNvPr id="565" name="Shape 565"/>
          <p:cNvSpPr txBox="1"/>
          <p:nvPr/>
        </p:nvSpPr>
        <p:spPr>
          <a:xfrm>
            <a:off x="4691921" y="299803"/>
            <a:ext cx="4197245" cy="3385542"/>
          </a:xfrm>
          <a:prstGeom prst="rect">
            <a:avLst/>
          </a:prstGeom>
          <a:noFill/>
          <a:ln w="38100" cap="flat">
            <a:solidFill>
              <a:srgbClr val="00B0F0"/>
            </a:solidFill>
            <a:prstDash val="solid"/>
            <a:round/>
            <a:headEnd type="none" w="med" len="med"/>
            <a:tailEnd type="none" w="med" len="med"/>
          </a:ln>
        </p:spPr>
        <p:txBody>
          <a:bodyPr lIns="91425" tIns="45700" rIns="91425" bIns="45700" anchor="t" anchorCtr="0">
            <a:noAutofit/>
          </a:bodyPr>
          <a:lstStyle/>
          <a:p>
            <a:pPr marL="285750" marR="0" lvl="0" indent="-107950" algn="l" rtl="0">
              <a:spcBef>
                <a:spcPts val="0"/>
              </a:spcBef>
              <a:buClr>
                <a:schemeClr val="dk1"/>
              </a:buClr>
              <a:buFont typeface="Noto Symbol"/>
              <a:buNone/>
            </a:pPr>
            <a:endParaRPr sz="2800" b="0" i="0" u="none" strike="noStrike" cap="none" baseline="0">
              <a:solidFill>
                <a:schemeClr val="dk1"/>
              </a:solidFill>
              <a:latin typeface="Rambla"/>
              <a:ea typeface="Rambla"/>
              <a:cs typeface="Rambla"/>
              <a:sym typeface="Rambla"/>
            </a:endParaRPr>
          </a:p>
          <a:p>
            <a:pPr marL="285750" marR="0" lvl="0" indent="-285750" algn="l" rtl="0">
              <a:spcBef>
                <a:spcPts val="0"/>
              </a:spcBef>
              <a:buClr>
                <a:schemeClr val="dk1"/>
              </a:buClr>
              <a:buSzPct val="100000"/>
              <a:buFont typeface="Noto Symbol"/>
              <a:buChar char="❖"/>
            </a:pPr>
            <a:r>
              <a:rPr lang="en-US" sz="2400" b="0" i="0" u="none" strike="noStrike" cap="none" baseline="0">
                <a:solidFill>
                  <a:schemeClr val="dk1"/>
                </a:solidFill>
                <a:latin typeface="Rambla"/>
                <a:ea typeface="Rambla"/>
                <a:cs typeface="Rambla"/>
                <a:sym typeface="Rambla"/>
              </a:rPr>
              <a:t>Enduring issue not mentioned</a:t>
            </a:r>
          </a:p>
          <a:p>
            <a:pPr marL="285750" marR="0" lvl="0" indent="-285750" algn="l" rtl="0">
              <a:spcBef>
                <a:spcPts val="0"/>
              </a:spcBef>
              <a:buClr>
                <a:schemeClr val="dk1"/>
              </a:buClr>
              <a:buSzPct val="100000"/>
              <a:buFont typeface="Noto Symbol"/>
              <a:buChar char="❖"/>
            </a:pPr>
            <a:r>
              <a:rPr lang="en-US" sz="2400" b="0" i="0" u="none" strike="noStrike" cap="none" baseline="0">
                <a:solidFill>
                  <a:schemeClr val="dk1"/>
                </a:solidFill>
                <a:latin typeface="Rambla"/>
                <a:ea typeface="Rambla"/>
                <a:cs typeface="Rambla"/>
                <a:sym typeface="Rambla"/>
              </a:rPr>
              <a:t>No connection between the prompts and the enduring issue</a:t>
            </a:r>
          </a:p>
          <a:p>
            <a:pPr marL="285750" marR="0" lvl="0" indent="-285750" algn="l" rtl="0">
              <a:spcBef>
                <a:spcPts val="0"/>
              </a:spcBef>
              <a:buClr>
                <a:schemeClr val="dk1"/>
              </a:buClr>
              <a:buSzPct val="100000"/>
              <a:buFont typeface="Noto Symbol"/>
              <a:buChar char="❖"/>
            </a:pPr>
            <a:r>
              <a:rPr lang="en-US" sz="2400" b="0" i="0" u="none" strike="noStrike" cap="none" baseline="0">
                <a:solidFill>
                  <a:schemeClr val="dk1"/>
                </a:solidFill>
                <a:latin typeface="Rambla"/>
                <a:ea typeface="Rambla"/>
                <a:cs typeface="Rambla"/>
                <a:sym typeface="Rambla"/>
              </a:rPr>
              <a:t>Link to historical context missing</a:t>
            </a:r>
          </a:p>
          <a:p>
            <a:pPr marL="0" marR="0" lvl="0" indent="0" algn="l" rtl="0">
              <a:spcBef>
                <a:spcPts val="0"/>
              </a:spcBef>
              <a:buNone/>
            </a:pPr>
            <a:endParaRPr sz="1800" b="0" i="0" u="none" strike="noStrike" cap="none" baseline="0">
              <a:solidFill>
                <a:schemeClr val="dk1"/>
              </a:solidFill>
              <a:latin typeface="Rambla"/>
              <a:ea typeface="Rambla"/>
              <a:cs typeface="Rambla"/>
              <a:sym typeface="Rambla"/>
            </a:endParaRPr>
          </a:p>
        </p:txBody>
      </p:sp>
      <p:sp>
        <p:nvSpPr>
          <p:cNvPr id="566" name="Shape 566"/>
          <p:cNvSpPr txBox="1"/>
          <p:nvPr/>
        </p:nvSpPr>
        <p:spPr>
          <a:xfrm>
            <a:off x="224852" y="299803"/>
            <a:ext cx="4092314" cy="2585322"/>
          </a:xfrm>
          <a:prstGeom prst="rect">
            <a:avLst/>
          </a:prstGeom>
          <a:noFill/>
          <a:ln w="76200" cap="flat">
            <a:solidFill>
              <a:schemeClr val="accent1"/>
            </a:solidFill>
            <a:prstDash val="dash"/>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5400" b="0" i="0" u="none" strike="noStrike" cap="none" baseline="0">
                <a:solidFill>
                  <a:schemeClr val="dk1"/>
                </a:solidFill>
                <a:latin typeface="Rambla"/>
                <a:ea typeface="Rambla"/>
                <a:cs typeface="Rambla"/>
                <a:sym typeface="Rambla"/>
              </a:rPr>
              <a:t>Common Test-taker Mistakes</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5021703" y="274637"/>
            <a:ext cx="3665094"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SS Checklist</a:t>
            </a:r>
          </a:p>
        </p:txBody>
      </p:sp>
      <p:pic>
        <p:nvPicPr>
          <p:cNvPr id="572" name="Shape 572"/>
          <p:cNvPicPr preferRelativeResize="0"/>
          <p:nvPr/>
        </p:nvPicPr>
        <p:blipFill rotWithShape="1">
          <a:blip r:embed="rId3">
            <a:alphaModFix/>
          </a:blip>
          <a:srcRect/>
          <a:stretch/>
        </p:blipFill>
        <p:spPr>
          <a:xfrm>
            <a:off x="0" y="604422"/>
            <a:ext cx="5021703" cy="6427780"/>
          </a:xfrm>
          <a:prstGeom prst="rect">
            <a:avLst/>
          </a:prstGeom>
          <a:noFill/>
          <a:ln>
            <a:noFill/>
          </a:ln>
        </p:spPr>
      </p:pic>
      <p:sp>
        <p:nvSpPr>
          <p:cNvPr id="573" name="Shape 573"/>
          <p:cNvSpPr txBox="1"/>
          <p:nvPr/>
        </p:nvSpPr>
        <p:spPr>
          <a:xfrm>
            <a:off x="5171607" y="1978701"/>
            <a:ext cx="3717559" cy="34163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sng" strike="noStrike" cap="none" baseline="0">
                <a:solidFill>
                  <a:schemeClr val="dk1"/>
                </a:solidFill>
                <a:latin typeface="Rambla"/>
                <a:ea typeface="Rambla"/>
                <a:cs typeface="Rambla"/>
                <a:sym typeface="Rambla"/>
              </a:rPr>
              <a:t>My response:</a:t>
            </a:r>
          </a:p>
          <a:p>
            <a:pPr marL="342900" marR="0" lvl="0" indent="-342900" algn="l" rtl="0">
              <a:spcBef>
                <a:spcPts val="0"/>
              </a:spcBef>
              <a:buClr>
                <a:schemeClr val="dk1"/>
              </a:buClr>
              <a:buSzPct val="100000"/>
              <a:buFont typeface="Rambla"/>
              <a:buAutoNum type="arabicPeriod"/>
            </a:pPr>
            <a:r>
              <a:rPr lang="en-US" sz="2400" b="0" i="0" u="none" strike="noStrike" cap="none" baseline="0">
                <a:solidFill>
                  <a:schemeClr val="dk1"/>
                </a:solidFill>
                <a:latin typeface="Rambla"/>
                <a:ea typeface="Rambla"/>
                <a:cs typeface="Rambla"/>
                <a:sym typeface="Rambla"/>
              </a:rPr>
              <a:t>States the enduring issue</a:t>
            </a:r>
          </a:p>
          <a:p>
            <a:pPr marL="342900" marR="0" lvl="0" indent="-342900" algn="l" rtl="0">
              <a:spcBef>
                <a:spcPts val="0"/>
              </a:spcBef>
              <a:buClr>
                <a:schemeClr val="dk1"/>
              </a:buClr>
              <a:buSzPct val="100000"/>
              <a:buFont typeface="Rambla"/>
              <a:buAutoNum type="arabicPeriod"/>
            </a:pPr>
            <a:r>
              <a:rPr lang="en-US" sz="2400" b="0" i="0" u="none" strike="noStrike" cap="none" baseline="0">
                <a:solidFill>
                  <a:schemeClr val="dk1"/>
                </a:solidFill>
                <a:latin typeface="Rambla"/>
                <a:ea typeface="Rambla"/>
                <a:cs typeface="Rambla"/>
                <a:sym typeface="Rambla"/>
              </a:rPr>
              <a:t>Provides 2-3 sentences that connect the prompts</a:t>
            </a:r>
          </a:p>
          <a:p>
            <a:pPr marL="342900" marR="0" lvl="0" indent="-342900" algn="l" rtl="0">
              <a:spcBef>
                <a:spcPts val="0"/>
              </a:spcBef>
              <a:buClr>
                <a:schemeClr val="dk1"/>
              </a:buClr>
              <a:buSzPct val="100000"/>
              <a:buFont typeface="Rambla"/>
              <a:buAutoNum type="arabicPeriod"/>
            </a:pPr>
            <a:r>
              <a:rPr lang="en-US" sz="2400" b="0" i="0" u="none" strike="noStrike" cap="none" baseline="0">
                <a:solidFill>
                  <a:schemeClr val="dk1"/>
                </a:solidFill>
                <a:latin typeface="Rambla"/>
                <a:ea typeface="Rambla"/>
                <a:cs typeface="Rambla"/>
                <a:sym typeface="Rambla"/>
              </a:rPr>
              <a:t>A sentence or two about the historical context/significance</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Science </a:t>
            </a:r>
          </a:p>
        </p:txBody>
      </p:sp>
      <p:pic>
        <p:nvPicPr>
          <p:cNvPr id="579" name="Shape 579"/>
          <p:cNvPicPr preferRelativeResize="0"/>
          <p:nvPr/>
        </p:nvPicPr>
        <p:blipFill rotWithShape="1">
          <a:blip r:embed="rId3">
            <a:alphaModFix/>
          </a:blip>
          <a:srcRect/>
          <a:stretch/>
        </p:blipFill>
        <p:spPr>
          <a:xfrm>
            <a:off x="1050582" y="1714500"/>
            <a:ext cx="7090117" cy="4458734"/>
          </a:xfrm>
          <a:prstGeom prst="rect">
            <a:avLst/>
          </a:prstGeom>
          <a:noFill/>
          <a:ln>
            <a:noFill/>
          </a:ln>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p:nvPr/>
        </p:nvSpPr>
        <p:spPr>
          <a:xfrm>
            <a:off x="0" y="119919"/>
            <a:ext cx="9144000" cy="6738078"/>
          </a:xfrm>
          <a:prstGeom prst="roundRect">
            <a:avLst>
              <a:gd name="adj" fmla="val 16667"/>
            </a:avLst>
          </a:prstGeom>
          <a:solidFill>
            <a:srgbClr val="2A4A75"/>
          </a:solidFill>
          <a:ln w="55000" cap="flat">
            <a:solidFill>
              <a:srgbClr val="21768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7200" b="0" i="0" u="none" strike="noStrike" cap="none" baseline="0">
                <a:solidFill>
                  <a:srgbClr val="D8D8D8"/>
                </a:solidFill>
                <a:latin typeface="Rambla"/>
                <a:ea typeface="Rambla"/>
                <a:cs typeface="Rambla"/>
                <a:sym typeface="Rambla"/>
              </a:rPr>
              <a:t>2 questions-various types</a:t>
            </a:r>
          </a:p>
          <a:p>
            <a:pPr marL="0" marR="0" lvl="0" indent="0" algn="ctr" rtl="0">
              <a:spcBef>
                <a:spcPts val="0"/>
              </a:spcBef>
              <a:buSzPct val="25000"/>
              <a:buNone/>
            </a:pPr>
            <a:r>
              <a:rPr lang="en-US" sz="7200" b="0" i="0" u="none" strike="noStrike" cap="none" baseline="0">
                <a:solidFill>
                  <a:srgbClr val="D8D8D8"/>
                </a:solidFill>
                <a:latin typeface="Rambla"/>
                <a:ea typeface="Rambla"/>
                <a:cs typeface="Rambla"/>
                <a:sym typeface="Rambla"/>
              </a:rPr>
              <a:t>10 minutes ea.</a:t>
            </a:r>
          </a:p>
          <a:p>
            <a:pPr marL="0" marR="0" lvl="0" indent="0" algn="ctr" rtl="0">
              <a:spcBef>
                <a:spcPts val="0"/>
              </a:spcBef>
              <a:buSzPct val="25000"/>
              <a:buNone/>
            </a:pPr>
            <a:r>
              <a:rPr lang="en-US" sz="7200" b="0" i="0" u="none" strike="noStrike" cap="none" baseline="0">
                <a:solidFill>
                  <a:srgbClr val="D8D8D8"/>
                </a:solidFill>
                <a:latin typeface="Rambla"/>
                <a:ea typeface="Rambla"/>
                <a:cs typeface="Rambla"/>
                <a:sym typeface="Rambla"/>
              </a:rPr>
              <a:t>3 points ea. </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850392" marR="0" lvl="1" indent="-323342" algn="l" rtl="0">
              <a:spcBef>
                <a:spcPts val="0"/>
              </a:spcBef>
              <a:buClr>
                <a:schemeClr val="accent1"/>
              </a:buClr>
              <a:buFont typeface="Rambla"/>
              <a:buNone/>
            </a:pPr>
            <a:endParaRPr sz="2300" b="0" i="0" u="none" strike="noStrike" cap="none" baseline="0">
              <a:solidFill>
                <a:schemeClr val="dk1"/>
              </a:solidFill>
              <a:latin typeface="Rambla"/>
              <a:ea typeface="Rambla"/>
              <a:cs typeface="Rambla"/>
              <a:sym typeface="Rambla"/>
            </a:endParaRPr>
          </a:p>
          <a:p>
            <a:pPr marL="621792" marR="0" lvl="1" indent="-94741" algn="l" rtl="0">
              <a:spcBef>
                <a:spcPts val="324"/>
              </a:spcBef>
              <a:buClr>
                <a:schemeClr val="accent1"/>
              </a:buClr>
              <a:buFont typeface="Verdana"/>
              <a:buNone/>
            </a:pPr>
            <a:endParaRPr sz="2300" b="0" i="0" u="none" strike="noStrike" cap="none" baseline="0">
              <a:solidFill>
                <a:schemeClr val="dk1"/>
              </a:solidFill>
              <a:latin typeface="Rambla"/>
              <a:ea typeface="Rambla"/>
              <a:cs typeface="Rambla"/>
              <a:sym typeface="Rambla"/>
            </a:endParaRPr>
          </a:p>
        </p:txBody>
      </p:sp>
      <p:sp>
        <p:nvSpPr>
          <p:cNvPr id="590" name="Shape 590"/>
          <p:cNvSpPr txBox="1"/>
          <p:nvPr/>
        </p:nvSpPr>
        <p:spPr>
          <a:xfrm>
            <a:off x="629587" y="239842"/>
            <a:ext cx="7480092"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7200" b="0" i="0" u="none" strike="noStrike" cap="none" baseline="0">
                <a:solidFill>
                  <a:schemeClr val="dk1"/>
                </a:solidFill>
                <a:latin typeface="Arial"/>
                <a:ea typeface="Arial"/>
                <a:cs typeface="Arial"/>
                <a:sym typeface="Arial"/>
              </a:rPr>
              <a:t>Getting to </a:t>
            </a:r>
          </a:p>
        </p:txBody>
      </p:sp>
      <p:pic>
        <p:nvPicPr>
          <p:cNvPr id="591" name="Shape 591"/>
          <p:cNvPicPr preferRelativeResize="0"/>
          <p:nvPr/>
        </p:nvPicPr>
        <p:blipFill rotWithShape="1">
          <a:blip r:embed="rId3">
            <a:alphaModFix/>
          </a:blip>
          <a:srcRect/>
          <a:stretch/>
        </p:blipFill>
        <p:spPr>
          <a:xfrm>
            <a:off x="0" y="1259174"/>
            <a:ext cx="9144000" cy="6097062"/>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pSp>
        <p:nvGrpSpPr>
          <p:cNvPr id="596" name="Shape 596"/>
          <p:cNvGrpSpPr/>
          <p:nvPr/>
        </p:nvGrpSpPr>
        <p:grpSpPr>
          <a:xfrm>
            <a:off x="375738" y="4487349"/>
            <a:ext cx="8391275" cy="1192378"/>
            <a:chOff x="982" y="1058349"/>
            <a:chExt cx="8391275" cy="1192378"/>
          </a:xfrm>
        </p:grpSpPr>
        <p:sp>
          <p:nvSpPr>
            <p:cNvPr id="597" name="Shape 597"/>
            <p:cNvSpPr/>
            <p:nvPr/>
          </p:nvSpPr>
          <p:spPr>
            <a:xfrm>
              <a:off x="982" y="1058349"/>
              <a:ext cx="2471252" cy="953902"/>
            </a:xfrm>
            <a:prstGeom prst="chevron">
              <a:avLst>
                <a:gd name="adj" fmla="val 40000"/>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8" name="Shape 598"/>
            <p:cNvSpPr/>
            <p:nvPr/>
          </p:nvSpPr>
          <p:spPr>
            <a:xfrm>
              <a:off x="659983" y="1296825"/>
              <a:ext cx="2086834" cy="953902"/>
            </a:xfrm>
            <a:prstGeom prst="roundRect">
              <a:avLst>
                <a:gd name="adj" fmla="val 10000"/>
              </a:avLst>
            </a:prstGeom>
            <a:solidFill>
              <a:schemeClr val="lt1">
                <a:alpha val="89803"/>
              </a:schemeClr>
            </a:solidFill>
            <a:ln w="55000" cap="flat">
              <a:solidFill>
                <a:srgbClr val="2AA2B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9" name="Shape 599"/>
            <p:cNvSpPr txBox="1"/>
            <p:nvPr/>
          </p:nvSpPr>
          <p:spPr>
            <a:xfrm>
              <a:off x="687922" y="1324763"/>
              <a:ext cx="2030957" cy="898025"/>
            </a:xfrm>
            <a:prstGeom prst="rect">
              <a:avLst/>
            </a:prstGeom>
            <a:noFill/>
            <a:ln>
              <a:noFill/>
            </a:ln>
          </p:spPr>
          <p:txBody>
            <a:bodyPr lIns="128000" tIns="128000" rIns="128000" bIns="128000" anchor="ctr" anchorCtr="0">
              <a:noAutofit/>
            </a:bodyPr>
            <a:lstStyle/>
            <a:p>
              <a:pPr marL="0" marR="0" lvl="0" indent="0" algn="ctr" rtl="0">
                <a:lnSpc>
                  <a:spcPct val="90000"/>
                </a:lnSpc>
                <a:spcBef>
                  <a:spcPts val="0"/>
                </a:spcBef>
                <a:spcAft>
                  <a:spcPts val="630"/>
                </a:spcAft>
                <a:buSzPct val="25000"/>
                <a:buNone/>
              </a:pPr>
              <a:r>
                <a:rPr lang="en-US" sz="1800" b="0" i="0" u="none" strike="noStrike" cap="none" baseline="0">
                  <a:solidFill>
                    <a:schemeClr val="dk1"/>
                  </a:solidFill>
                  <a:latin typeface="Rambla"/>
                  <a:ea typeface="Rambla"/>
                  <a:cs typeface="Rambla"/>
                  <a:sym typeface="Rambla"/>
                </a:rPr>
                <a:t>Controlled Experiment Design	</a:t>
              </a:r>
            </a:p>
          </p:txBody>
        </p:sp>
        <p:sp>
          <p:nvSpPr>
            <p:cNvPr id="600" name="Shape 600"/>
            <p:cNvSpPr/>
            <p:nvPr/>
          </p:nvSpPr>
          <p:spPr>
            <a:xfrm>
              <a:off x="2823702" y="1058349"/>
              <a:ext cx="2471252" cy="953902"/>
            </a:xfrm>
            <a:prstGeom prst="chevron">
              <a:avLst>
                <a:gd name="adj" fmla="val 40000"/>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1" name="Shape 601"/>
            <p:cNvSpPr/>
            <p:nvPr/>
          </p:nvSpPr>
          <p:spPr>
            <a:xfrm>
              <a:off x="3482703" y="1296825"/>
              <a:ext cx="2086834" cy="953902"/>
            </a:xfrm>
            <a:prstGeom prst="roundRect">
              <a:avLst>
                <a:gd name="adj" fmla="val 10000"/>
              </a:avLst>
            </a:prstGeom>
            <a:solidFill>
              <a:schemeClr val="lt1">
                <a:alpha val="89803"/>
              </a:schemeClr>
            </a:solidFill>
            <a:ln w="55000" cap="flat">
              <a:solidFill>
                <a:srgbClr val="2AA2B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2" name="Shape 602"/>
            <p:cNvSpPr txBox="1"/>
            <p:nvPr/>
          </p:nvSpPr>
          <p:spPr>
            <a:xfrm>
              <a:off x="3510642" y="1324763"/>
              <a:ext cx="2030957" cy="898025"/>
            </a:xfrm>
            <a:prstGeom prst="rect">
              <a:avLst/>
            </a:prstGeom>
            <a:noFill/>
            <a:ln>
              <a:noFill/>
            </a:ln>
          </p:spPr>
          <p:txBody>
            <a:bodyPr lIns="142225" tIns="142225" rIns="142225" bIns="142225" anchor="ctr" anchorCtr="0">
              <a:noAutofit/>
            </a:bodyPr>
            <a:lstStyle/>
            <a:p>
              <a:pPr marL="0" marR="0" lvl="0" indent="0" algn="ctr" rtl="0">
                <a:lnSpc>
                  <a:spcPct val="90000"/>
                </a:lnSpc>
                <a:spcBef>
                  <a:spcPts val="0"/>
                </a:spcBef>
                <a:spcAft>
                  <a:spcPts val="700"/>
                </a:spcAft>
                <a:buSzPct val="25000"/>
                <a:buNone/>
              </a:pPr>
              <a:r>
                <a:rPr lang="en-US" sz="2000" b="0" i="0" u="none" strike="noStrike" cap="none" baseline="0">
                  <a:solidFill>
                    <a:schemeClr val="dk1"/>
                  </a:solidFill>
                  <a:latin typeface="Rambla"/>
                  <a:ea typeface="Rambla"/>
                  <a:cs typeface="Rambla"/>
                  <a:sym typeface="Rambla"/>
                </a:rPr>
                <a:t>Data Collection</a:t>
              </a:r>
            </a:p>
          </p:txBody>
        </p:sp>
        <p:sp>
          <p:nvSpPr>
            <p:cNvPr id="603" name="Shape 603"/>
            <p:cNvSpPr/>
            <p:nvPr/>
          </p:nvSpPr>
          <p:spPr>
            <a:xfrm>
              <a:off x="5646423" y="1058349"/>
              <a:ext cx="2471252" cy="953902"/>
            </a:xfrm>
            <a:prstGeom prst="chevron">
              <a:avLst>
                <a:gd name="adj" fmla="val 40000"/>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4" name="Shape 604"/>
            <p:cNvSpPr/>
            <p:nvPr/>
          </p:nvSpPr>
          <p:spPr>
            <a:xfrm>
              <a:off x="6305423" y="1296825"/>
              <a:ext cx="2086834" cy="953902"/>
            </a:xfrm>
            <a:prstGeom prst="roundRect">
              <a:avLst>
                <a:gd name="adj" fmla="val 10000"/>
              </a:avLst>
            </a:prstGeom>
            <a:solidFill>
              <a:schemeClr val="lt1">
                <a:alpha val="89803"/>
              </a:schemeClr>
            </a:solidFill>
            <a:ln w="55000" cap="flat">
              <a:solidFill>
                <a:srgbClr val="2AA2B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5" name="Shape 605"/>
            <p:cNvSpPr txBox="1"/>
            <p:nvPr/>
          </p:nvSpPr>
          <p:spPr>
            <a:xfrm>
              <a:off x="6333362" y="1324763"/>
              <a:ext cx="2030957" cy="898025"/>
            </a:xfrm>
            <a:prstGeom prst="rect">
              <a:avLst/>
            </a:prstGeom>
            <a:noFill/>
            <a:ln>
              <a:noFill/>
            </a:ln>
          </p:spPr>
          <p:txBody>
            <a:bodyPr lIns="142225" tIns="142225" rIns="142225" bIns="142225" anchor="ctr" anchorCtr="0">
              <a:noAutofit/>
            </a:bodyPr>
            <a:lstStyle/>
            <a:p>
              <a:pPr marL="0" marR="0" lvl="0" indent="0" algn="ctr" rtl="0">
                <a:lnSpc>
                  <a:spcPct val="90000"/>
                </a:lnSpc>
                <a:spcBef>
                  <a:spcPts val="0"/>
                </a:spcBef>
                <a:spcAft>
                  <a:spcPts val="700"/>
                </a:spcAft>
                <a:buSzPct val="25000"/>
                <a:buNone/>
              </a:pPr>
              <a:r>
                <a:rPr lang="en-US" sz="2000" b="0" i="0" u="none" strike="noStrike" cap="none" baseline="0">
                  <a:solidFill>
                    <a:schemeClr val="dk1"/>
                  </a:solidFill>
                  <a:latin typeface="Rambla"/>
                  <a:ea typeface="Rambla"/>
                  <a:cs typeface="Rambla"/>
                  <a:sym typeface="Rambla"/>
                </a:rPr>
                <a:t>Hypothesis</a:t>
              </a:r>
            </a:p>
          </p:txBody>
        </p:sp>
      </p:grpSp>
      <p:pic>
        <p:nvPicPr>
          <p:cNvPr id="606" name="Shape 606"/>
          <p:cNvPicPr preferRelativeResize="0"/>
          <p:nvPr/>
        </p:nvPicPr>
        <p:blipFill rotWithShape="1">
          <a:blip r:embed="rId3">
            <a:alphaModFix/>
          </a:blip>
          <a:srcRect/>
          <a:stretch/>
        </p:blipFill>
        <p:spPr>
          <a:xfrm>
            <a:off x="4389998" y="314792"/>
            <a:ext cx="4484177" cy="2662687"/>
          </a:xfrm>
          <a:prstGeom prst="rect">
            <a:avLst/>
          </a:prstGeom>
          <a:solidFill>
            <a:schemeClr val="lt1"/>
          </a:solidFill>
          <a:ln w="55000" cap="flat">
            <a:solidFill>
              <a:schemeClr val="accent1"/>
            </a:solidFill>
            <a:prstDash val="solid"/>
            <a:round/>
            <a:headEnd type="none" w="med" len="med"/>
            <a:tailEnd type="none" w="med" len="med"/>
          </a:ln>
        </p:spPr>
      </p:pic>
      <p:sp>
        <p:nvSpPr>
          <p:cNvPr id="607" name="Shape 607"/>
          <p:cNvSpPr txBox="1"/>
          <p:nvPr/>
        </p:nvSpPr>
        <p:spPr>
          <a:xfrm>
            <a:off x="374754" y="314792"/>
            <a:ext cx="4047342" cy="34163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chemeClr val="dk1"/>
                </a:solidFill>
                <a:latin typeface="Arial"/>
                <a:ea typeface="Arial"/>
                <a:cs typeface="Arial"/>
                <a:sym typeface="Arial"/>
              </a:rPr>
              <a:t>Experimental Design:  Scoring Criteria</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613" name="Shape 613"/>
          <p:cNvPicPr preferRelativeResize="0"/>
          <p:nvPr/>
        </p:nvPicPr>
        <p:blipFill rotWithShape="1">
          <a:blip r:embed="rId3">
            <a:alphaModFix/>
          </a:blip>
          <a:srcRect/>
          <a:stretch/>
        </p:blipFill>
        <p:spPr>
          <a:xfrm>
            <a:off x="0" y="1620003"/>
            <a:ext cx="6250898" cy="5237995"/>
          </a:xfrm>
          <a:prstGeom prst="rect">
            <a:avLst/>
          </a:prstGeom>
          <a:noFill/>
          <a:ln>
            <a:noFill/>
          </a:ln>
        </p:spPr>
      </p:pic>
      <p:sp>
        <p:nvSpPr>
          <p:cNvPr id="614" name="Shape 61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Farmer’s Hypothesis</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C000"/>
              </a:buClr>
              <a:buSzPct val="25000"/>
              <a:buFont typeface="Rambla"/>
              <a:buNone/>
            </a:pPr>
            <a:r>
              <a:rPr lang="en-US" sz="6000" b="1" i="0" u="none" strike="noStrike" cap="none" baseline="0">
                <a:solidFill>
                  <a:srgbClr val="FFC000"/>
                </a:solidFill>
                <a:latin typeface="Rambla"/>
                <a:ea typeface="Rambla"/>
                <a:cs typeface="Rambla"/>
                <a:sym typeface="Rambla"/>
              </a:rPr>
              <a:t>You Are Here</a:t>
            </a:r>
            <a:r>
              <a:rPr lang="en-US" sz="4800" b="1" i="0" u="none" strike="noStrike" cap="none" baseline="0">
                <a:solidFill>
                  <a:srgbClr val="FFC000"/>
                </a:solidFill>
                <a:latin typeface="Rambla"/>
                <a:ea typeface="Rambla"/>
                <a:cs typeface="Rambla"/>
                <a:sym typeface="Rambla"/>
              </a:rPr>
              <a:t>:</a:t>
            </a:r>
          </a:p>
        </p:txBody>
      </p:sp>
      <p:sp>
        <p:nvSpPr>
          <p:cNvPr id="620" name="Shape 620"/>
          <p:cNvSpPr txBox="1"/>
          <p:nvPr/>
        </p:nvSpPr>
        <p:spPr>
          <a:xfrm>
            <a:off x="5066675" y="4392117"/>
            <a:ext cx="2113613"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000" b="1" i="0" u="none" strike="noStrike" cap="none" baseline="0">
                <a:solidFill>
                  <a:srgbClr val="C00000"/>
                </a:solidFill>
                <a:latin typeface="Rambla"/>
                <a:ea typeface="Rambla"/>
                <a:cs typeface="Rambla"/>
                <a:sym typeface="Rambla"/>
              </a:rPr>
              <a:t>X</a:t>
            </a:r>
          </a:p>
        </p:txBody>
      </p:sp>
      <p:cxnSp>
        <p:nvCxnSpPr>
          <p:cNvPr id="621" name="Shape 621"/>
          <p:cNvCxnSpPr/>
          <p:nvPr/>
        </p:nvCxnSpPr>
        <p:spPr>
          <a:xfrm>
            <a:off x="695793" y="1572716"/>
            <a:ext cx="292308" cy="742013"/>
          </a:xfrm>
          <a:prstGeom prst="straightConnector1">
            <a:avLst/>
          </a:prstGeom>
          <a:noFill/>
          <a:ln w="38100" cap="flat">
            <a:solidFill>
              <a:srgbClr val="C00000"/>
            </a:solidFill>
            <a:prstDash val="solid"/>
            <a:round/>
            <a:headEnd type="none" w="med" len="med"/>
            <a:tailEnd type="stealth" w="lg" len="lg"/>
          </a:ln>
        </p:spPr>
      </p:cxnSp>
      <p:pic>
        <p:nvPicPr>
          <p:cNvPr id="622" name="Shape 622"/>
          <p:cNvPicPr preferRelativeResize="0"/>
          <p:nvPr/>
        </p:nvPicPr>
        <p:blipFill rotWithShape="1">
          <a:blip r:embed="rId3">
            <a:alphaModFix/>
          </a:blip>
          <a:srcRect/>
          <a:stretch/>
        </p:blipFill>
        <p:spPr>
          <a:xfrm>
            <a:off x="0" y="1077871"/>
            <a:ext cx="8814215" cy="6273840"/>
          </a:xfrm>
          <a:prstGeom prst="rect">
            <a:avLst/>
          </a:prstGeom>
          <a:noFill/>
          <a:ln>
            <a:noFill/>
          </a:ln>
        </p:spPr>
      </p:pic>
      <p:cxnSp>
        <p:nvCxnSpPr>
          <p:cNvPr id="623" name="Shape 623"/>
          <p:cNvCxnSpPr/>
          <p:nvPr/>
        </p:nvCxnSpPr>
        <p:spPr>
          <a:xfrm flipH="1">
            <a:off x="6243404" y="3429000"/>
            <a:ext cx="936884" cy="693296"/>
          </a:xfrm>
          <a:prstGeom prst="straightConnector1">
            <a:avLst/>
          </a:prstGeom>
          <a:noFill/>
          <a:ln w="38100" cap="flat">
            <a:solidFill>
              <a:srgbClr val="C00000"/>
            </a:solidFill>
            <a:prstDash val="solid"/>
            <a:round/>
            <a:headEnd type="none" w="med" len="med"/>
            <a:tailEnd type="stealth" w="lg" len="lg"/>
          </a:ln>
        </p:spPr>
      </p:cxnSp>
      <p:cxnSp>
        <p:nvCxnSpPr>
          <p:cNvPr id="624" name="Shape 624"/>
          <p:cNvCxnSpPr/>
          <p:nvPr/>
        </p:nvCxnSpPr>
        <p:spPr>
          <a:xfrm>
            <a:off x="695793" y="1417637"/>
            <a:ext cx="438464" cy="897091"/>
          </a:xfrm>
          <a:prstGeom prst="straightConnector1">
            <a:avLst/>
          </a:prstGeom>
          <a:noFill/>
          <a:ln w="38100" cap="flat">
            <a:solidFill>
              <a:srgbClr val="C00000"/>
            </a:solidFill>
            <a:prstDash val="solid"/>
            <a:round/>
            <a:headEnd type="none" w="med" len="med"/>
            <a:tailEnd type="stealth" w="lg" len="lg"/>
          </a:ln>
        </p:spPr>
      </p:cxnSp>
      <p:sp>
        <p:nvSpPr>
          <p:cNvPr id="625" name="Shape 625"/>
          <p:cNvSpPr txBox="1"/>
          <p:nvPr/>
        </p:nvSpPr>
        <p:spPr>
          <a:xfrm>
            <a:off x="2488366" y="5261548"/>
            <a:ext cx="3057994"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000" b="0" i="0" u="none" strike="noStrike" cap="none" baseline="0">
                <a:solidFill>
                  <a:srgbClr val="C00000"/>
                </a:solidFill>
                <a:latin typeface="Rambla"/>
                <a:ea typeface="Rambla"/>
                <a:cs typeface="Rambla"/>
                <a:sym typeface="Rambla"/>
              </a:rPr>
              <a:t>X</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p:cNvPicPr preferRelativeResize="0"/>
          <p:nvPr/>
        </p:nvPicPr>
        <p:blipFill rotWithShape="1">
          <a:blip r:embed="rId3">
            <a:alphaModFix/>
          </a:blip>
          <a:srcRect/>
          <a:stretch/>
        </p:blipFill>
        <p:spPr>
          <a:xfrm>
            <a:off x="0" y="0"/>
            <a:ext cx="9263922" cy="6858000"/>
          </a:xfrm>
          <a:prstGeom prst="rect">
            <a:avLst/>
          </a:prstGeom>
          <a:noFill/>
          <a:ln>
            <a:noFill/>
          </a:ln>
        </p:spPr>
      </p:pic>
      <p:sp>
        <p:nvSpPr>
          <p:cNvPr id="141" name="Shape 141"/>
          <p:cNvSpPr txBox="1"/>
          <p:nvPr/>
        </p:nvSpPr>
        <p:spPr>
          <a:xfrm>
            <a:off x="2908091" y="329784"/>
            <a:ext cx="5846163" cy="923329"/>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5400" b="0" i="0" u="none" strike="noStrike" cap="none" baseline="0">
                <a:solidFill>
                  <a:srgbClr val="D8D8D8"/>
                </a:solidFill>
                <a:latin typeface="Rambla"/>
                <a:ea typeface="Rambla"/>
                <a:cs typeface="Rambla"/>
                <a:sym typeface="Rambla"/>
              </a:rPr>
              <a:t>Work in Progress</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body" idx="1"/>
          </p:nvPr>
        </p:nvSpPr>
        <p:spPr>
          <a:xfrm>
            <a:off x="164892" y="1481328"/>
            <a:ext cx="8979108" cy="4525963"/>
          </a:xfrm>
          <a:prstGeom prst="rect">
            <a:avLst/>
          </a:prstGeom>
          <a:noFill/>
          <a:ln>
            <a:noFill/>
          </a:ln>
        </p:spPr>
        <p:txBody>
          <a:bodyPr lIns="91425" tIns="45700" rIns="91425" bIns="45700" anchor="t" anchorCtr="0">
            <a:noAutofit/>
          </a:bodyPr>
          <a:lstStyle/>
          <a:p>
            <a:pPr marL="109728" marR="0" lvl="0" indent="-8128" algn="l" rtl="0">
              <a:spcBef>
                <a:spcPts val="0"/>
              </a:spcBef>
              <a:spcAft>
                <a:spcPts val="0"/>
              </a:spcAft>
              <a:buClr>
                <a:schemeClr val="accent1"/>
              </a:buClr>
              <a:buSzPct val="25000"/>
              <a:buFont typeface="Noto Symbol"/>
              <a:buNone/>
            </a:pPr>
            <a:r>
              <a:rPr lang="en-US" sz="4000" b="0" i="1" u="none" strike="noStrike" cap="none" baseline="0">
                <a:solidFill>
                  <a:schemeClr val="dk1"/>
                </a:solidFill>
                <a:latin typeface="Rambla"/>
                <a:ea typeface="Rambla"/>
                <a:cs typeface="Rambla"/>
                <a:sym typeface="Rambla"/>
              </a:rPr>
              <a:t>Design a controlled experiment </a:t>
            </a:r>
            <a:r>
              <a:rPr lang="en-US" sz="4000" b="0" i="0" u="none" strike="noStrike" cap="none" baseline="0">
                <a:solidFill>
                  <a:schemeClr val="dk1"/>
                </a:solidFill>
                <a:latin typeface="Rambla"/>
                <a:ea typeface="Rambla"/>
                <a:cs typeface="Rambla"/>
                <a:sym typeface="Rambla"/>
              </a:rPr>
              <a:t>that the farmer can use to </a:t>
            </a:r>
            <a:r>
              <a:rPr lang="en-US" sz="4000" b="0" i="0" u="sng" strike="noStrike" cap="none" baseline="0">
                <a:solidFill>
                  <a:schemeClr val="dk1"/>
                </a:solidFill>
                <a:latin typeface="Rambla"/>
                <a:ea typeface="Rambla"/>
                <a:cs typeface="Rambla"/>
                <a:sym typeface="Rambla"/>
              </a:rPr>
              <a:t>test this hypothesis</a:t>
            </a:r>
            <a:r>
              <a:rPr lang="en-US" sz="4000" b="0" i="0" u="none" strike="noStrike" cap="none" baseline="0">
                <a:solidFill>
                  <a:schemeClr val="dk1"/>
                </a:solidFill>
                <a:latin typeface="Rambla"/>
                <a:ea typeface="Rambla"/>
                <a:cs typeface="Rambla"/>
                <a:sym typeface="Rambla"/>
              </a:rPr>
              <a:t>. Include descriptions of </a:t>
            </a:r>
            <a:r>
              <a:rPr lang="en-US" sz="4000" b="0" i="0" u="none" strike="noStrike" cap="none" baseline="0">
                <a:solidFill>
                  <a:srgbClr val="C00000"/>
                </a:solidFill>
                <a:latin typeface="Rambla"/>
                <a:ea typeface="Rambla"/>
                <a:cs typeface="Rambla"/>
                <a:sym typeface="Rambla"/>
              </a:rPr>
              <a:t>data collection </a:t>
            </a:r>
            <a:r>
              <a:rPr lang="en-US" sz="4000" b="0" i="0" u="none" strike="noStrike" cap="none" baseline="0">
                <a:solidFill>
                  <a:schemeClr val="dk1"/>
                </a:solidFill>
                <a:latin typeface="Rambla"/>
                <a:ea typeface="Rambla"/>
                <a:cs typeface="Rambla"/>
                <a:sym typeface="Rambla"/>
              </a:rPr>
              <a:t>and how the farmer will determine whether his hypothesis is correct.</a:t>
            </a:r>
          </a:p>
        </p:txBody>
      </p:sp>
      <p:sp>
        <p:nvSpPr>
          <p:cNvPr id="631" name="Shape 6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Prompt:</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57200" y="273050"/>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3700" b="1" i="0" u="none" strike="noStrike" cap="none" baseline="0">
                <a:solidFill>
                  <a:schemeClr val="dk2"/>
                </a:solidFill>
                <a:latin typeface="Rambla"/>
                <a:ea typeface="Rambla"/>
                <a:cs typeface="Rambla"/>
                <a:sym typeface="Rambla"/>
              </a:rPr>
              <a:t>Short Answers: Experimental Design </a:t>
            </a:r>
          </a:p>
        </p:txBody>
      </p:sp>
      <p:sp>
        <p:nvSpPr>
          <p:cNvPr id="637" name="Shape 637"/>
          <p:cNvSpPr txBox="1">
            <a:spLocks noGrp="1"/>
          </p:cNvSpPr>
          <p:nvPr>
            <p:ph type="body" idx="1"/>
          </p:nvPr>
        </p:nvSpPr>
        <p:spPr>
          <a:xfrm>
            <a:off x="346363" y="2011361"/>
            <a:ext cx="4040187" cy="762000"/>
          </a:xfrm>
          <a:prstGeom prst="rect">
            <a:avLst/>
          </a:prstGeom>
          <a:solidFill>
            <a:schemeClr val="accent1"/>
          </a:solidFill>
          <a:ln w="9650" cap="flat">
            <a:solidFill>
              <a:schemeClr val="accent1"/>
            </a:solidFill>
            <a:prstDash val="solid"/>
            <a:miter/>
            <a:headEnd type="none" w="med" len="med"/>
            <a:tailEnd type="none" w="med" len="med"/>
          </a:ln>
        </p:spPr>
        <p:txBody>
          <a:bodyPr lIns="182875" tIns="45700" rIns="91425" bIns="45700" anchor="ctr" anchorCtr="0">
            <a:noAutofit/>
          </a:bodyPr>
          <a:lstStyle/>
          <a:p>
            <a:pPr marL="0" marR="0" lvl="0" indent="0" algn="ctr" rtl="0">
              <a:spcBef>
                <a:spcPts val="0"/>
              </a:spcBef>
              <a:spcAft>
                <a:spcPts val="0"/>
              </a:spcAft>
              <a:buClr>
                <a:schemeClr val="accent1"/>
              </a:buClr>
              <a:buSzPct val="25000"/>
              <a:buFont typeface="Noto Symbol"/>
              <a:buNone/>
            </a:pPr>
            <a:r>
              <a:rPr lang="en-US" sz="2400" b="1" i="0" u="none" strike="noStrike" cap="none" baseline="0">
                <a:solidFill>
                  <a:schemeClr val="lt1"/>
                </a:solidFill>
                <a:latin typeface="Rambla"/>
                <a:ea typeface="Rambla"/>
                <a:cs typeface="Rambla"/>
                <a:sym typeface="Rambla"/>
              </a:rPr>
              <a:t>Scientific Method</a:t>
            </a:r>
          </a:p>
        </p:txBody>
      </p:sp>
      <p:sp>
        <p:nvSpPr>
          <p:cNvPr id="638" name="Shape 638"/>
          <p:cNvSpPr txBox="1">
            <a:spLocks noGrp="1"/>
          </p:cNvSpPr>
          <p:nvPr>
            <p:ph type="body" idx="2"/>
          </p:nvPr>
        </p:nvSpPr>
        <p:spPr>
          <a:xfrm>
            <a:off x="800100" y="2786741"/>
            <a:ext cx="3771900" cy="3563257"/>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Rambla"/>
              <a:buAutoNum type="arabicPeriod"/>
            </a:pPr>
            <a:r>
              <a:rPr lang="en-US" sz="1800" b="0" i="0" u="none" strike="noStrike" cap="none" baseline="0">
                <a:solidFill>
                  <a:schemeClr val="dk1"/>
                </a:solidFill>
                <a:latin typeface="Rambla"/>
                <a:ea typeface="Rambla"/>
                <a:cs typeface="Rambla"/>
                <a:sym typeface="Rambla"/>
              </a:rPr>
              <a:t>Identify a problem/formulate a question</a:t>
            </a:r>
          </a:p>
          <a:p>
            <a:pPr marL="365760" marR="0" lvl="0" indent="-264160" algn="l" rtl="0">
              <a:spcBef>
                <a:spcPts val="400"/>
              </a:spcBef>
              <a:spcAft>
                <a:spcPts val="0"/>
              </a:spcAft>
              <a:buClr>
                <a:schemeClr val="accent1"/>
              </a:buClr>
              <a:buSzPct val="68000"/>
              <a:buFont typeface="Rambla"/>
              <a:buAutoNum type="arabicPeriod"/>
            </a:pPr>
            <a:r>
              <a:rPr lang="en-US" sz="1800" b="0" i="0" u="none" strike="noStrike" cap="none" baseline="0">
                <a:solidFill>
                  <a:schemeClr val="dk1"/>
                </a:solidFill>
                <a:latin typeface="Rambla"/>
                <a:ea typeface="Rambla"/>
                <a:cs typeface="Rambla"/>
                <a:sym typeface="Rambla"/>
              </a:rPr>
              <a:t>Make observations and collect data</a:t>
            </a:r>
          </a:p>
          <a:p>
            <a:pPr marL="365760" marR="0" lvl="0" indent="-264160" algn="l" rtl="0">
              <a:spcBef>
                <a:spcPts val="400"/>
              </a:spcBef>
              <a:spcAft>
                <a:spcPts val="0"/>
              </a:spcAft>
              <a:buClr>
                <a:schemeClr val="accent1"/>
              </a:buClr>
              <a:buSzPct val="68000"/>
              <a:buFont typeface="Rambla"/>
              <a:buAutoNum type="arabicPeriod"/>
            </a:pPr>
            <a:r>
              <a:rPr lang="en-US" sz="1800" b="0" i="0" u="none" strike="noStrike" cap="none" baseline="0">
                <a:solidFill>
                  <a:schemeClr val="dk1"/>
                </a:solidFill>
                <a:latin typeface="Rambla"/>
                <a:ea typeface="Rambla"/>
                <a:cs typeface="Rambla"/>
                <a:sym typeface="Rambla"/>
              </a:rPr>
              <a:t>Formulate a hypothesis</a:t>
            </a:r>
          </a:p>
          <a:p>
            <a:pPr marL="365760" marR="0" lvl="0" indent="-264160" algn="l" rtl="0">
              <a:spcBef>
                <a:spcPts val="400"/>
              </a:spcBef>
              <a:spcAft>
                <a:spcPts val="0"/>
              </a:spcAft>
              <a:buClr>
                <a:schemeClr val="accent1"/>
              </a:buClr>
              <a:buSzPct val="68000"/>
              <a:buFont typeface="Rambla"/>
              <a:buAutoNum type="arabicPeriod"/>
            </a:pPr>
            <a:r>
              <a:rPr lang="en-US" sz="1800" b="0" i="0" u="none" strike="noStrike" cap="none" baseline="0">
                <a:solidFill>
                  <a:schemeClr val="dk1"/>
                </a:solidFill>
                <a:latin typeface="Rambla"/>
                <a:ea typeface="Rambla"/>
                <a:cs typeface="Rambla"/>
                <a:sym typeface="Rambla"/>
              </a:rPr>
              <a:t>Design and carry out controlled experiments to test the hypothesis</a:t>
            </a:r>
          </a:p>
          <a:p>
            <a:pPr marL="365760" marR="0" lvl="0" indent="-264160" algn="l" rtl="0">
              <a:spcBef>
                <a:spcPts val="400"/>
              </a:spcBef>
              <a:spcAft>
                <a:spcPts val="0"/>
              </a:spcAft>
              <a:buClr>
                <a:schemeClr val="accent1"/>
              </a:buClr>
              <a:buSzPct val="68000"/>
              <a:buFont typeface="Rambla"/>
              <a:buAutoNum type="arabicPeriod"/>
            </a:pPr>
            <a:r>
              <a:rPr lang="en-US" sz="1800" b="0" i="0" u="none" strike="noStrike" cap="none" baseline="0">
                <a:solidFill>
                  <a:schemeClr val="dk1"/>
                </a:solidFill>
                <a:latin typeface="Rambla"/>
                <a:ea typeface="Rambla"/>
                <a:cs typeface="Rambla"/>
                <a:sym typeface="Rambla"/>
              </a:rPr>
              <a:t>Analyze the results and communicate findings</a:t>
            </a:r>
          </a:p>
        </p:txBody>
      </p:sp>
      <p:sp>
        <p:nvSpPr>
          <p:cNvPr id="639" name="Shape 639"/>
          <p:cNvSpPr txBox="1">
            <a:spLocks noGrp="1"/>
          </p:cNvSpPr>
          <p:nvPr>
            <p:ph type="body" idx="3"/>
          </p:nvPr>
        </p:nvSpPr>
        <p:spPr>
          <a:xfrm>
            <a:off x="4572000" y="2011361"/>
            <a:ext cx="3822700" cy="762000"/>
          </a:xfrm>
          <a:prstGeom prst="rect">
            <a:avLst/>
          </a:prstGeom>
          <a:solidFill>
            <a:schemeClr val="accent1"/>
          </a:solidFill>
          <a:ln w="9650" cap="flat">
            <a:solidFill>
              <a:schemeClr val="accent1"/>
            </a:solidFill>
            <a:prstDash val="solid"/>
            <a:miter/>
            <a:headEnd type="none" w="med" len="med"/>
            <a:tailEnd type="none" w="med" len="med"/>
          </a:ln>
        </p:spPr>
        <p:txBody>
          <a:bodyPr lIns="182875" tIns="45700" rIns="91425" bIns="45700" anchor="ctr" anchorCtr="0">
            <a:noAutofit/>
          </a:bodyPr>
          <a:lstStyle/>
          <a:p>
            <a:pPr marL="0" marR="0" lvl="0" indent="0" algn="ctr" rtl="0">
              <a:spcBef>
                <a:spcPts val="0"/>
              </a:spcBef>
              <a:spcAft>
                <a:spcPts val="0"/>
              </a:spcAft>
              <a:buClr>
                <a:schemeClr val="accent1"/>
              </a:buClr>
              <a:buSzPct val="25000"/>
              <a:buFont typeface="Noto Symbol"/>
              <a:buNone/>
            </a:pPr>
            <a:r>
              <a:rPr lang="en-US" sz="2400" b="1" i="0" u="none" strike="noStrike" cap="none" baseline="0">
                <a:solidFill>
                  <a:schemeClr val="lt1"/>
                </a:solidFill>
                <a:latin typeface="Rambla"/>
                <a:ea typeface="Rambla"/>
                <a:cs typeface="Rambla"/>
                <a:sym typeface="Rambla"/>
              </a:rPr>
              <a:t>Steps to Responding</a:t>
            </a:r>
          </a:p>
        </p:txBody>
      </p:sp>
      <p:sp>
        <p:nvSpPr>
          <p:cNvPr id="640" name="Shape 640"/>
          <p:cNvSpPr txBox="1">
            <a:spLocks noGrp="1"/>
          </p:cNvSpPr>
          <p:nvPr>
            <p:ph type="body" idx="4"/>
          </p:nvPr>
        </p:nvSpPr>
        <p:spPr>
          <a:xfrm>
            <a:off x="4572000" y="2775857"/>
            <a:ext cx="4305299" cy="3269343"/>
          </a:xfrm>
          <a:prstGeom prst="rect">
            <a:avLst/>
          </a:prstGeom>
          <a:noFill/>
          <a:ln>
            <a:noFill/>
          </a:ln>
        </p:spPr>
        <p:txBody>
          <a:bodyPr lIns="91425" tIns="45700" rIns="91425" bIns="45700" anchor="t" anchorCtr="0">
            <a:noAutofit/>
          </a:bodyPr>
          <a:lstStyle/>
          <a:p>
            <a:pPr marL="365760" marR="0" lvl="0" indent="-264160" algn="l" rtl="0">
              <a:lnSpc>
                <a:spcPct val="90000"/>
              </a:lnSpc>
              <a:spcBef>
                <a:spcPts val="0"/>
              </a:spcBef>
              <a:spcAft>
                <a:spcPts val="0"/>
              </a:spcAft>
              <a:buClr>
                <a:schemeClr val="accent1"/>
              </a:buClr>
              <a:buSzPct val="68000"/>
              <a:buFont typeface="Rambla"/>
              <a:buAutoNum type="arabicPeriod"/>
            </a:pPr>
            <a:r>
              <a:rPr lang="en-US" sz="1800" b="0" i="0" u="none" strike="noStrike" cap="none" baseline="0">
                <a:solidFill>
                  <a:schemeClr val="dk1"/>
                </a:solidFill>
                <a:latin typeface="Rambla"/>
                <a:ea typeface="Rambla"/>
                <a:cs typeface="Rambla"/>
                <a:sym typeface="Rambla"/>
              </a:rPr>
              <a:t>Read and analyze the prompt</a:t>
            </a:r>
          </a:p>
          <a:p>
            <a:pPr marL="621792" marR="0" lvl="1" indent="-240791" algn="l" rtl="0">
              <a:lnSpc>
                <a:spcPct val="90000"/>
              </a:lnSpc>
              <a:spcBef>
                <a:spcPts val="324"/>
              </a:spcBef>
              <a:buClr>
                <a:schemeClr val="accent1"/>
              </a:buClr>
              <a:buSzPct val="100000"/>
              <a:buFont typeface="Rambla"/>
              <a:buAutoNum type="arabicPeriod"/>
            </a:pPr>
            <a:r>
              <a:rPr lang="en-US" sz="1800" b="0" i="0" u="none" strike="noStrike" cap="none" baseline="0">
                <a:solidFill>
                  <a:schemeClr val="dk1"/>
                </a:solidFill>
                <a:latin typeface="Rambla"/>
                <a:ea typeface="Rambla"/>
                <a:cs typeface="Rambla"/>
                <a:sym typeface="Rambla"/>
              </a:rPr>
              <a:t>What’s the hypothesis? Rewrite, underline or highlight it.</a:t>
            </a:r>
          </a:p>
          <a:p>
            <a:pPr marL="621792" marR="0" lvl="1" indent="-240791" algn="l" rtl="0">
              <a:lnSpc>
                <a:spcPct val="90000"/>
              </a:lnSpc>
              <a:spcBef>
                <a:spcPts val="324"/>
              </a:spcBef>
              <a:buClr>
                <a:schemeClr val="accent1"/>
              </a:buClr>
              <a:buSzPct val="100000"/>
              <a:buFont typeface="Rambla"/>
              <a:buAutoNum type="arabicPeriod"/>
            </a:pPr>
            <a:r>
              <a:rPr lang="en-US" sz="1800" b="0" i="0" u="none" strike="noStrike" cap="none" baseline="0">
                <a:solidFill>
                  <a:schemeClr val="dk1"/>
                </a:solidFill>
                <a:latin typeface="Rambla"/>
                <a:ea typeface="Rambla"/>
                <a:cs typeface="Rambla"/>
                <a:sym typeface="Rambla"/>
              </a:rPr>
              <a:t>Look for key words that tell you what to do with the hypothesis.</a:t>
            </a:r>
          </a:p>
          <a:p>
            <a:pPr marL="365760" marR="0" lvl="0" indent="-264160" algn="l" rtl="0">
              <a:lnSpc>
                <a:spcPct val="90000"/>
              </a:lnSpc>
              <a:spcBef>
                <a:spcPts val="0"/>
              </a:spcBef>
              <a:spcAft>
                <a:spcPts val="0"/>
              </a:spcAft>
              <a:buClr>
                <a:schemeClr val="accent1"/>
              </a:buClr>
              <a:buSzPct val="68000"/>
              <a:buFont typeface="Rambla"/>
              <a:buAutoNum type="arabicPeriod"/>
            </a:pPr>
            <a:r>
              <a:rPr lang="en-US" sz="1800" b="0" i="0" u="none" strike="noStrike" cap="none" baseline="0">
                <a:solidFill>
                  <a:schemeClr val="dk1"/>
                </a:solidFill>
                <a:latin typeface="Rambla"/>
                <a:ea typeface="Rambla"/>
                <a:cs typeface="Rambla"/>
                <a:sym typeface="Rambla"/>
              </a:rPr>
              <a:t>Plan and write</a:t>
            </a:r>
          </a:p>
          <a:p>
            <a:pPr marL="621792" marR="0" lvl="1" indent="-240791" algn="l" rtl="0">
              <a:lnSpc>
                <a:spcPct val="90000"/>
              </a:lnSpc>
              <a:spcBef>
                <a:spcPts val="324"/>
              </a:spcBef>
              <a:buClr>
                <a:schemeClr val="accent1"/>
              </a:buClr>
              <a:buSzPct val="100000"/>
              <a:buFont typeface="Rambla"/>
              <a:buAutoNum type="arabicPeriod"/>
            </a:pPr>
            <a:r>
              <a:rPr lang="en-US" sz="1800" b="0" i="0" u="none" strike="noStrike" cap="none" baseline="0">
                <a:solidFill>
                  <a:schemeClr val="dk1"/>
                </a:solidFill>
                <a:latin typeface="Rambla"/>
                <a:ea typeface="Rambla"/>
                <a:cs typeface="Rambla"/>
                <a:sym typeface="Rambla"/>
              </a:rPr>
              <a:t>How will the experiment be conducted?</a:t>
            </a:r>
          </a:p>
          <a:p>
            <a:pPr marL="621792" marR="0" lvl="1" indent="-240791" algn="l" rtl="0">
              <a:lnSpc>
                <a:spcPct val="90000"/>
              </a:lnSpc>
              <a:spcBef>
                <a:spcPts val="324"/>
              </a:spcBef>
              <a:buClr>
                <a:schemeClr val="accent1"/>
              </a:buClr>
              <a:buSzPct val="100000"/>
              <a:buFont typeface="Rambla"/>
              <a:buAutoNum type="arabicPeriod"/>
            </a:pPr>
            <a:r>
              <a:rPr lang="en-US" sz="1800" b="0" i="0" u="none" strike="noStrike" cap="none" baseline="0">
                <a:solidFill>
                  <a:schemeClr val="dk1"/>
                </a:solidFill>
                <a:latin typeface="Rambla"/>
                <a:ea typeface="Rambla"/>
                <a:cs typeface="Rambla"/>
                <a:sym typeface="Rambla"/>
              </a:rPr>
              <a:t>What data will be collected?</a:t>
            </a:r>
          </a:p>
          <a:p>
            <a:pPr marL="621792" marR="0" lvl="1" indent="-240791" algn="l" rtl="0">
              <a:lnSpc>
                <a:spcPct val="90000"/>
              </a:lnSpc>
              <a:spcBef>
                <a:spcPts val="324"/>
              </a:spcBef>
              <a:buClr>
                <a:schemeClr val="accent1"/>
              </a:buClr>
              <a:buSzPct val="100000"/>
              <a:buFont typeface="Rambla"/>
              <a:buAutoNum type="arabicPeriod"/>
            </a:pPr>
            <a:r>
              <a:rPr lang="en-US" sz="1800" b="0" i="0" u="none" strike="noStrike" cap="none" baseline="0">
                <a:solidFill>
                  <a:schemeClr val="dk1"/>
                </a:solidFill>
                <a:latin typeface="Rambla"/>
                <a:ea typeface="Rambla"/>
                <a:cs typeface="Rambla"/>
                <a:sym typeface="Rambla"/>
              </a:rPr>
              <a:t>How will the data be analyzed?</a:t>
            </a:r>
          </a:p>
          <a:p>
            <a:pPr marL="365760" marR="0" lvl="0" indent="-264160" algn="l" rtl="0">
              <a:lnSpc>
                <a:spcPct val="90000"/>
              </a:lnSpc>
              <a:spcBef>
                <a:spcPts val="0"/>
              </a:spcBef>
              <a:spcAft>
                <a:spcPts val="0"/>
              </a:spcAft>
              <a:buClr>
                <a:schemeClr val="accent1"/>
              </a:buClr>
              <a:buSzPct val="68000"/>
              <a:buFont typeface="Rambla"/>
              <a:buAutoNum type="arabicPeriod"/>
            </a:pPr>
            <a:r>
              <a:rPr lang="en-US" sz="1800" b="0" i="0" u="none" strike="noStrike" cap="none" baseline="0">
                <a:solidFill>
                  <a:schemeClr val="dk1"/>
                </a:solidFill>
                <a:latin typeface="Rambla"/>
                <a:ea typeface="Rambla"/>
                <a:cs typeface="Rambla"/>
                <a:sym typeface="Rambla"/>
              </a:rPr>
              <a:t>Check and Revise</a:t>
            </a:r>
          </a:p>
          <a:p>
            <a:pPr marL="800100" marR="0" lvl="1" indent="-241300" algn="l" rtl="0">
              <a:lnSpc>
                <a:spcPct val="90000"/>
              </a:lnSpc>
              <a:spcBef>
                <a:spcPts val="324"/>
              </a:spcBef>
              <a:buClr>
                <a:schemeClr val="accent1"/>
              </a:buClr>
              <a:buFont typeface="Rambla"/>
              <a:buNone/>
            </a:pPr>
            <a:endParaRPr sz="1600" b="0" i="0" u="none" strike="noStrike" cap="none" baseline="0">
              <a:solidFill>
                <a:schemeClr val="dk1"/>
              </a:solidFill>
              <a:latin typeface="Rambla"/>
              <a:ea typeface="Rambla"/>
              <a:cs typeface="Rambla"/>
              <a:sym typeface="Rambla"/>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38">
                                            <p:txEl>
                                              <p:pRg st="0" end="0"/>
                                            </p:txEl>
                                          </p:spTgt>
                                        </p:tgtEl>
                                        <p:attrNameLst>
                                          <p:attrName>style.visibility</p:attrName>
                                        </p:attrNameLst>
                                      </p:cBhvr>
                                      <p:to>
                                        <p:strVal val="visible"/>
                                      </p:to>
                                    </p:set>
                                    <p:anim calcmode="lin" valueType="num">
                                      <p:cBhvr additive="base">
                                        <p:cTn id="7" dur="500"/>
                                        <p:tgtEl>
                                          <p:spTgt spid="63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38">
                                            <p:txEl>
                                              <p:pRg st="1" end="1"/>
                                            </p:txEl>
                                          </p:spTgt>
                                        </p:tgtEl>
                                        <p:attrNameLst>
                                          <p:attrName>style.visibility</p:attrName>
                                        </p:attrNameLst>
                                      </p:cBhvr>
                                      <p:to>
                                        <p:strVal val="visible"/>
                                      </p:to>
                                    </p:set>
                                    <p:anim calcmode="lin" valueType="num">
                                      <p:cBhvr additive="base">
                                        <p:cTn id="12" dur="500"/>
                                        <p:tgtEl>
                                          <p:spTgt spid="63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38">
                                            <p:txEl>
                                              <p:pRg st="2" end="2"/>
                                            </p:txEl>
                                          </p:spTgt>
                                        </p:tgtEl>
                                        <p:attrNameLst>
                                          <p:attrName>style.visibility</p:attrName>
                                        </p:attrNameLst>
                                      </p:cBhvr>
                                      <p:to>
                                        <p:strVal val="visible"/>
                                      </p:to>
                                    </p:set>
                                    <p:anim calcmode="lin" valueType="num">
                                      <p:cBhvr additive="base">
                                        <p:cTn id="17" dur="500"/>
                                        <p:tgtEl>
                                          <p:spTgt spid="63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638">
                                            <p:txEl>
                                              <p:pRg st="3" end="3"/>
                                            </p:txEl>
                                          </p:spTgt>
                                        </p:tgtEl>
                                        <p:attrNameLst>
                                          <p:attrName>style.visibility</p:attrName>
                                        </p:attrNameLst>
                                      </p:cBhvr>
                                      <p:to>
                                        <p:strVal val="visible"/>
                                      </p:to>
                                    </p:set>
                                    <p:anim calcmode="lin" valueType="num">
                                      <p:cBhvr additive="base">
                                        <p:cTn id="22" dur="500"/>
                                        <p:tgtEl>
                                          <p:spTgt spid="63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38">
                                            <p:txEl>
                                              <p:pRg st="4" end="4"/>
                                            </p:txEl>
                                          </p:spTgt>
                                        </p:tgtEl>
                                        <p:attrNameLst>
                                          <p:attrName>style.visibility</p:attrName>
                                        </p:attrNameLst>
                                      </p:cBhvr>
                                      <p:to>
                                        <p:strVal val="visible"/>
                                      </p:to>
                                    </p:set>
                                    <p:anim calcmode="lin" valueType="num">
                                      <p:cBhvr additive="base">
                                        <p:cTn id="27" dur="500"/>
                                        <p:tgtEl>
                                          <p:spTgt spid="63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640">
                                            <p:txEl>
                                              <p:pRg st="0" end="0"/>
                                            </p:txEl>
                                          </p:spTgt>
                                        </p:tgtEl>
                                        <p:attrNameLst>
                                          <p:attrName>style.visibility</p:attrName>
                                        </p:attrNameLst>
                                      </p:cBhvr>
                                      <p:to>
                                        <p:strVal val="visible"/>
                                      </p:to>
                                    </p:set>
                                    <p:anim calcmode="lin" valueType="num">
                                      <p:cBhvr additive="base">
                                        <p:cTn id="32" dur="500"/>
                                        <p:tgtEl>
                                          <p:spTgt spid="64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40">
                                            <p:txEl>
                                              <p:pRg st="1" end="1"/>
                                            </p:txEl>
                                          </p:spTgt>
                                        </p:tgtEl>
                                        <p:attrNameLst>
                                          <p:attrName>style.visibility</p:attrName>
                                        </p:attrNameLst>
                                      </p:cBhvr>
                                      <p:to>
                                        <p:strVal val="visible"/>
                                      </p:to>
                                    </p:set>
                                    <p:anim calcmode="lin" valueType="num">
                                      <p:cBhvr additive="base">
                                        <p:cTn id="37" dur="500"/>
                                        <p:tgtEl>
                                          <p:spTgt spid="64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640">
                                            <p:txEl>
                                              <p:pRg st="2" end="2"/>
                                            </p:txEl>
                                          </p:spTgt>
                                        </p:tgtEl>
                                        <p:attrNameLst>
                                          <p:attrName>style.visibility</p:attrName>
                                        </p:attrNameLst>
                                      </p:cBhvr>
                                      <p:to>
                                        <p:strVal val="visible"/>
                                      </p:to>
                                    </p:set>
                                    <p:anim calcmode="lin" valueType="num">
                                      <p:cBhvr additive="base">
                                        <p:cTn id="42" dur="500"/>
                                        <p:tgtEl>
                                          <p:spTgt spid="64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640">
                                            <p:txEl>
                                              <p:pRg st="3" end="3"/>
                                            </p:txEl>
                                          </p:spTgt>
                                        </p:tgtEl>
                                        <p:attrNameLst>
                                          <p:attrName>style.visibility</p:attrName>
                                        </p:attrNameLst>
                                      </p:cBhvr>
                                      <p:to>
                                        <p:strVal val="visible"/>
                                      </p:to>
                                    </p:set>
                                    <p:anim calcmode="lin" valueType="num">
                                      <p:cBhvr additive="base">
                                        <p:cTn id="47" dur="500"/>
                                        <p:tgtEl>
                                          <p:spTgt spid="64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640">
                                            <p:txEl>
                                              <p:pRg st="4" end="4"/>
                                            </p:txEl>
                                          </p:spTgt>
                                        </p:tgtEl>
                                        <p:attrNameLst>
                                          <p:attrName>style.visibility</p:attrName>
                                        </p:attrNameLst>
                                      </p:cBhvr>
                                      <p:to>
                                        <p:strVal val="visible"/>
                                      </p:to>
                                    </p:set>
                                    <p:anim calcmode="lin" valueType="num">
                                      <p:cBhvr additive="base">
                                        <p:cTn id="52" dur="500"/>
                                        <p:tgtEl>
                                          <p:spTgt spid="64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640">
                                            <p:txEl>
                                              <p:pRg st="5" end="5"/>
                                            </p:txEl>
                                          </p:spTgt>
                                        </p:tgtEl>
                                        <p:attrNameLst>
                                          <p:attrName>style.visibility</p:attrName>
                                        </p:attrNameLst>
                                      </p:cBhvr>
                                      <p:to>
                                        <p:strVal val="visible"/>
                                      </p:to>
                                    </p:set>
                                    <p:anim calcmode="lin" valueType="num">
                                      <p:cBhvr additive="base">
                                        <p:cTn id="57" dur="500"/>
                                        <p:tgtEl>
                                          <p:spTgt spid="640">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640">
                                            <p:txEl>
                                              <p:pRg st="6" end="6"/>
                                            </p:txEl>
                                          </p:spTgt>
                                        </p:tgtEl>
                                        <p:attrNameLst>
                                          <p:attrName>style.visibility</p:attrName>
                                        </p:attrNameLst>
                                      </p:cBhvr>
                                      <p:to>
                                        <p:strVal val="visible"/>
                                      </p:to>
                                    </p:set>
                                    <p:anim calcmode="lin" valueType="num">
                                      <p:cBhvr additive="base">
                                        <p:cTn id="62" dur="500"/>
                                        <p:tgtEl>
                                          <p:spTgt spid="640">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640">
                                            <p:txEl>
                                              <p:pRg st="7" end="7"/>
                                            </p:txEl>
                                          </p:spTgt>
                                        </p:tgtEl>
                                        <p:attrNameLst>
                                          <p:attrName>style.visibility</p:attrName>
                                        </p:attrNameLst>
                                      </p:cBhvr>
                                      <p:to>
                                        <p:strVal val="visible"/>
                                      </p:to>
                                    </p:set>
                                    <p:anim calcmode="lin" valueType="num">
                                      <p:cBhvr additive="base">
                                        <p:cTn id="67" dur="500"/>
                                        <p:tgtEl>
                                          <p:spTgt spid="640">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640">
                                            <p:txEl>
                                              <p:pRg st="8" end="8"/>
                                            </p:txEl>
                                          </p:spTgt>
                                        </p:tgtEl>
                                        <p:attrNameLst>
                                          <p:attrName>style.visibility</p:attrName>
                                        </p:attrNameLst>
                                      </p:cBhvr>
                                      <p:to>
                                        <p:strVal val="visible"/>
                                      </p:to>
                                    </p:set>
                                    <p:anim calcmode="lin" valueType="num">
                                      <p:cBhvr additive="base">
                                        <p:cTn id="72" dur="500"/>
                                        <p:tgtEl>
                                          <p:spTgt spid="640">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grpSp>
        <p:nvGrpSpPr>
          <p:cNvPr id="645" name="Shape 645"/>
          <p:cNvGrpSpPr/>
          <p:nvPr/>
        </p:nvGrpSpPr>
        <p:grpSpPr>
          <a:xfrm>
            <a:off x="375738" y="4487349"/>
            <a:ext cx="8391275" cy="1192378"/>
            <a:chOff x="982" y="1058349"/>
            <a:chExt cx="8391275" cy="1192378"/>
          </a:xfrm>
        </p:grpSpPr>
        <p:sp>
          <p:nvSpPr>
            <p:cNvPr id="646" name="Shape 646"/>
            <p:cNvSpPr/>
            <p:nvPr/>
          </p:nvSpPr>
          <p:spPr>
            <a:xfrm>
              <a:off x="982" y="1058349"/>
              <a:ext cx="2471252" cy="953902"/>
            </a:xfrm>
            <a:prstGeom prst="chevron">
              <a:avLst>
                <a:gd name="adj" fmla="val 40000"/>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47" name="Shape 647"/>
            <p:cNvSpPr/>
            <p:nvPr/>
          </p:nvSpPr>
          <p:spPr>
            <a:xfrm>
              <a:off x="659983" y="1296825"/>
              <a:ext cx="2086834" cy="953902"/>
            </a:xfrm>
            <a:prstGeom prst="roundRect">
              <a:avLst>
                <a:gd name="adj" fmla="val 10000"/>
              </a:avLst>
            </a:prstGeom>
            <a:solidFill>
              <a:schemeClr val="lt1">
                <a:alpha val="89803"/>
              </a:schemeClr>
            </a:solidFill>
            <a:ln w="55000" cap="flat">
              <a:solidFill>
                <a:srgbClr val="2AA2B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48" name="Shape 648"/>
            <p:cNvSpPr txBox="1"/>
            <p:nvPr/>
          </p:nvSpPr>
          <p:spPr>
            <a:xfrm>
              <a:off x="687922" y="1324763"/>
              <a:ext cx="2030957" cy="898025"/>
            </a:xfrm>
            <a:prstGeom prst="rect">
              <a:avLst/>
            </a:prstGeom>
            <a:noFill/>
            <a:ln>
              <a:noFill/>
            </a:ln>
          </p:spPr>
          <p:txBody>
            <a:bodyPr lIns="128000" tIns="128000" rIns="128000" bIns="128000" anchor="ctr" anchorCtr="0">
              <a:noAutofit/>
            </a:bodyPr>
            <a:lstStyle/>
            <a:p>
              <a:pPr marL="0" marR="0" lvl="0" indent="0" algn="ctr" rtl="0">
                <a:lnSpc>
                  <a:spcPct val="90000"/>
                </a:lnSpc>
                <a:spcBef>
                  <a:spcPts val="0"/>
                </a:spcBef>
                <a:spcAft>
                  <a:spcPts val="630"/>
                </a:spcAft>
                <a:buSzPct val="25000"/>
                <a:buNone/>
              </a:pPr>
              <a:r>
                <a:rPr lang="en-US" sz="1800" b="0" i="0" u="none" strike="noStrike" cap="none" baseline="0">
                  <a:solidFill>
                    <a:schemeClr val="dk1"/>
                  </a:solidFill>
                  <a:latin typeface="Rambla"/>
                  <a:ea typeface="Rambla"/>
                  <a:cs typeface="Rambla"/>
                  <a:sym typeface="Rambla"/>
                </a:rPr>
                <a:t>Explain the relationship</a:t>
              </a:r>
            </a:p>
          </p:txBody>
        </p:sp>
        <p:sp>
          <p:nvSpPr>
            <p:cNvPr id="649" name="Shape 649"/>
            <p:cNvSpPr/>
            <p:nvPr/>
          </p:nvSpPr>
          <p:spPr>
            <a:xfrm>
              <a:off x="2823702" y="1058349"/>
              <a:ext cx="2471252" cy="953902"/>
            </a:xfrm>
            <a:prstGeom prst="chevron">
              <a:avLst>
                <a:gd name="adj" fmla="val 40000"/>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50" name="Shape 650"/>
            <p:cNvSpPr/>
            <p:nvPr/>
          </p:nvSpPr>
          <p:spPr>
            <a:xfrm>
              <a:off x="3482703" y="1296825"/>
              <a:ext cx="2086834" cy="953902"/>
            </a:xfrm>
            <a:prstGeom prst="roundRect">
              <a:avLst>
                <a:gd name="adj" fmla="val 10000"/>
              </a:avLst>
            </a:prstGeom>
            <a:solidFill>
              <a:schemeClr val="lt1">
                <a:alpha val="89803"/>
              </a:schemeClr>
            </a:solidFill>
            <a:ln w="55000" cap="flat">
              <a:solidFill>
                <a:srgbClr val="2AA2B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51" name="Shape 651"/>
            <p:cNvSpPr txBox="1"/>
            <p:nvPr/>
          </p:nvSpPr>
          <p:spPr>
            <a:xfrm>
              <a:off x="3510642" y="1324763"/>
              <a:ext cx="2030957" cy="898025"/>
            </a:xfrm>
            <a:prstGeom prst="rect">
              <a:avLst/>
            </a:prstGeom>
            <a:noFill/>
            <a:ln>
              <a:noFill/>
            </a:ln>
          </p:spPr>
          <p:txBody>
            <a:bodyPr lIns="128000" tIns="128000" rIns="128000" bIns="128000" anchor="ctr" anchorCtr="0">
              <a:noAutofit/>
            </a:bodyPr>
            <a:lstStyle/>
            <a:p>
              <a:pPr marL="0" marR="0" lvl="0" indent="0" algn="ctr" rtl="0">
                <a:lnSpc>
                  <a:spcPct val="90000"/>
                </a:lnSpc>
                <a:spcBef>
                  <a:spcPts val="0"/>
                </a:spcBef>
                <a:spcAft>
                  <a:spcPts val="630"/>
                </a:spcAft>
                <a:buSzPct val="25000"/>
                <a:buNone/>
              </a:pPr>
              <a:r>
                <a:rPr lang="en-US" sz="1800" b="0" i="0" u="none" strike="noStrike" cap="none" baseline="0">
                  <a:solidFill>
                    <a:schemeClr val="dk1"/>
                  </a:solidFill>
                  <a:latin typeface="Rambla"/>
                  <a:ea typeface="Rambla"/>
                  <a:cs typeface="Rambla"/>
                  <a:sym typeface="Rambla"/>
                </a:rPr>
                <a:t>Use multiple pieces of support</a:t>
              </a:r>
            </a:p>
          </p:txBody>
        </p:sp>
        <p:sp>
          <p:nvSpPr>
            <p:cNvPr id="652" name="Shape 652"/>
            <p:cNvSpPr/>
            <p:nvPr/>
          </p:nvSpPr>
          <p:spPr>
            <a:xfrm>
              <a:off x="5646423" y="1058349"/>
              <a:ext cx="2471252" cy="953902"/>
            </a:xfrm>
            <a:prstGeom prst="chevron">
              <a:avLst>
                <a:gd name="adj" fmla="val 40000"/>
              </a:avLst>
            </a:prstGeom>
            <a:solidFill>
              <a:srgbClr val="2AA2BF"/>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53" name="Shape 653"/>
            <p:cNvSpPr/>
            <p:nvPr/>
          </p:nvSpPr>
          <p:spPr>
            <a:xfrm>
              <a:off x="6305423" y="1296825"/>
              <a:ext cx="2086834" cy="953902"/>
            </a:xfrm>
            <a:prstGeom prst="roundRect">
              <a:avLst>
                <a:gd name="adj" fmla="val 10000"/>
              </a:avLst>
            </a:prstGeom>
            <a:solidFill>
              <a:schemeClr val="lt1">
                <a:alpha val="89803"/>
              </a:schemeClr>
            </a:solidFill>
            <a:ln w="55000" cap="flat">
              <a:solidFill>
                <a:srgbClr val="2AA2B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54" name="Shape 654"/>
            <p:cNvSpPr txBox="1"/>
            <p:nvPr/>
          </p:nvSpPr>
          <p:spPr>
            <a:xfrm>
              <a:off x="6333362" y="1324763"/>
              <a:ext cx="2030957" cy="898025"/>
            </a:xfrm>
            <a:prstGeom prst="rect">
              <a:avLst/>
            </a:prstGeom>
            <a:noFill/>
            <a:ln>
              <a:noFill/>
            </a:ln>
          </p:spPr>
          <p:txBody>
            <a:bodyPr lIns="128000" tIns="128000" rIns="128000" bIns="128000" anchor="ctr" anchorCtr="0">
              <a:noAutofit/>
            </a:bodyPr>
            <a:lstStyle/>
            <a:p>
              <a:pPr marL="0" marR="0" lvl="0" indent="0" algn="ctr" rtl="0">
                <a:lnSpc>
                  <a:spcPct val="90000"/>
                </a:lnSpc>
                <a:spcBef>
                  <a:spcPts val="0"/>
                </a:spcBef>
                <a:spcAft>
                  <a:spcPts val="630"/>
                </a:spcAft>
                <a:buSzPct val="25000"/>
                <a:buNone/>
              </a:pPr>
              <a:r>
                <a:rPr lang="en-US" sz="1800" b="0" i="0" u="none" strike="noStrike" cap="none" baseline="0">
                  <a:solidFill>
                    <a:schemeClr val="dk1"/>
                  </a:solidFill>
                  <a:latin typeface="Rambla"/>
                  <a:ea typeface="Rambla"/>
                  <a:cs typeface="Rambla"/>
                  <a:sym typeface="Rambla"/>
                </a:rPr>
                <a:t>Pulled from the passage</a:t>
              </a:r>
            </a:p>
          </p:txBody>
        </p:sp>
      </p:grpSp>
      <p:sp>
        <p:nvSpPr>
          <p:cNvPr id="655" name="Shape 655"/>
          <p:cNvSpPr txBox="1"/>
          <p:nvPr/>
        </p:nvSpPr>
        <p:spPr>
          <a:xfrm>
            <a:off x="374755" y="314792"/>
            <a:ext cx="3537678" cy="193899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i="0" u="none" strike="noStrike" cap="none" baseline="0">
                <a:solidFill>
                  <a:schemeClr val="dk1"/>
                </a:solidFill>
                <a:latin typeface="Arial"/>
                <a:ea typeface="Arial"/>
                <a:cs typeface="Arial"/>
                <a:sym typeface="Arial"/>
              </a:rPr>
              <a:t>Science-Other Types:  Scoring Criteria</a:t>
            </a:r>
          </a:p>
        </p:txBody>
      </p:sp>
      <p:pic>
        <p:nvPicPr>
          <p:cNvPr id="656" name="Shape 656"/>
          <p:cNvPicPr preferRelativeResize="0"/>
          <p:nvPr/>
        </p:nvPicPr>
        <p:blipFill rotWithShape="1">
          <a:blip r:embed="rId3">
            <a:alphaModFix/>
          </a:blip>
          <a:srcRect/>
          <a:stretch/>
        </p:blipFill>
        <p:spPr>
          <a:xfrm>
            <a:off x="4067978" y="541839"/>
            <a:ext cx="4976815" cy="3220692"/>
          </a:xfrm>
          <a:prstGeom prst="rect">
            <a:avLst/>
          </a:prstGeom>
          <a:noFill/>
          <a:ln>
            <a:noFill/>
          </a:ln>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661"/>
        <p:cNvGrpSpPr/>
        <p:nvPr/>
      </p:nvGrpSpPr>
      <p:grpSpPr>
        <a:xfrm>
          <a:off x="0" y="0"/>
          <a:ext cx="0" cy="0"/>
          <a:chOff x="0" y="0"/>
          <a:chExt cx="0" cy="0"/>
        </a:xfrm>
      </p:grpSpPr>
      <p:sp>
        <p:nvSpPr>
          <p:cNvPr id="662" name="Shape 66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C000"/>
              </a:buClr>
              <a:buSzPct val="25000"/>
              <a:buFont typeface="Rambla"/>
              <a:buNone/>
            </a:pPr>
            <a:r>
              <a:rPr lang="en-US" sz="6000" b="1" i="0" u="none" strike="noStrike" cap="none" baseline="0">
                <a:solidFill>
                  <a:srgbClr val="FFC000"/>
                </a:solidFill>
                <a:latin typeface="Rambla"/>
                <a:ea typeface="Rambla"/>
                <a:cs typeface="Rambla"/>
                <a:sym typeface="Rambla"/>
              </a:rPr>
              <a:t>You Are Here</a:t>
            </a:r>
            <a:r>
              <a:rPr lang="en-US" sz="4800" b="1" i="0" u="none" strike="noStrike" cap="none" baseline="0">
                <a:solidFill>
                  <a:srgbClr val="FFC000"/>
                </a:solidFill>
                <a:latin typeface="Rambla"/>
                <a:ea typeface="Rambla"/>
                <a:cs typeface="Rambla"/>
                <a:sym typeface="Rambla"/>
              </a:rPr>
              <a:t>:</a:t>
            </a:r>
          </a:p>
        </p:txBody>
      </p:sp>
      <p:sp>
        <p:nvSpPr>
          <p:cNvPr id="663" name="Shape 663"/>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365760" marR="0" lvl="0" indent="-147573" algn="l" rtl="0">
              <a:spcBef>
                <a:spcPts val="0"/>
              </a:spcBef>
              <a:spcAft>
                <a:spcPts val="0"/>
              </a:spcAft>
              <a:buClr>
                <a:schemeClr val="accent1"/>
              </a:buClr>
              <a:buFont typeface="Noto Symbol"/>
              <a:buNone/>
            </a:pPr>
            <a:endParaRPr sz="2700" b="0" i="0" u="none" strike="noStrike" cap="none" baseline="0">
              <a:solidFill>
                <a:schemeClr val="dk1"/>
              </a:solidFill>
              <a:latin typeface="Rambla"/>
              <a:ea typeface="Rambla"/>
              <a:cs typeface="Rambla"/>
              <a:sym typeface="Rambla"/>
            </a:endParaRPr>
          </a:p>
        </p:txBody>
      </p:sp>
      <p:pic>
        <p:nvPicPr>
          <p:cNvPr id="664" name="Shape 664"/>
          <p:cNvPicPr preferRelativeResize="0"/>
          <p:nvPr/>
        </p:nvPicPr>
        <p:blipFill rotWithShape="1">
          <a:blip r:embed="rId3">
            <a:alphaModFix/>
          </a:blip>
          <a:srcRect/>
          <a:stretch/>
        </p:blipFill>
        <p:spPr>
          <a:xfrm>
            <a:off x="254833" y="1417637"/>
            <a:ext cx="7950955" cy="5371153"/>
          </a:xfrm>
          <a:prstGeom prst="rect">
            <a:avLst/>
          </a:prstGeom>
          <a:noFill/>
          <a:ln>
            <a:noFill/>
          </a:ln>
        </p:spPr>
      </p:pic>
      <p:cxnSp>
        <p:nvCxnSpPr>
          <p:cNvPr id="665" name="Shape 665"/>
          <p:cNvCxnSpPr/>
          <p:nvPr/>
        </p:nvCxnSpPr>
        <p:spPr>
          <a:xfrm>
            <a:off x="689547" y="1705130"/>
            <a:ext cx="292308" cy="742013"/>
          </a:xfrm>
          <a:prstGeom prst="straightConnector1">
            <a:avLst/>
          </a:prstGeom>
          <a:noFill/>
          <a:ln w="38100" cap="flat">
            <a:solidFill>
              <a:srgbClr val="C00000"/>
            </a:solidFill>
            <a:prstDash val="solid"/>
            <a:round/>
            <a:headEnd type="none" w="med" len="med"/>
            <a:tailEnd type="stealth" w="lg" len="lg"/>
          </a:ln>
        </p:spPr>
      </p:cxnSp>
      <p:cxnSp>
        <p:nvCxnSpPr>
          <p:cNvPr id="666" name="Shape 666"/>
          <p:cNvCxnSpPr/>
          <p:nvPr/>
        </p:nvCxnSpPr>
        <p:spPr>
          <a:xfrm flipH="1">
            <a:off x="6026045" y="1705130"/>
            <a:ext cx="859436" cy="742013"/>
          </a:xfrm>
          <a:prstGeom prst="straightConnector1">
            <a:avLst/>
          </a:prstGeom>
          <a:noFill/>
          <a:ln w="38100" cap="flat">
            <a:solidFill>
              <a:srgbClr val="C00000"/>
            </a:solidFill>
            <a:prstDash val="solid"/>
            <a:round/>
            <a:headEnd type="none" w="med" len="med"/>
            <a:tailEnd type="stealth" w="lg" len="lg"/>
          </a:ln>
        </p:spPr>
      </p:cxnSp>
      <p:sp>
        <p:nvSpPr>
          <p:cNvPr id="667" name="Shape 667"/>
          <p:cNvSpPr txBox="1"/>
          <p:nvPr/>
        </p:nvSpPr>
        <p:spPr>
          <a:xfrm>
            <a:off x="5066675" y="4392117"/>
            <a:ext cx="2113613"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000" b="1" i="0" u="none" strike="noStrike" cap="none" baseline="0">
                <a:solidFill>
                  <a:srgbClr val="C00000"/>
                </a:solidFill>
                <a:latin typeface="Rambla"/>
                <a:ea typeface="Rambla"/>
                <a:cs typeface="Rambla"/>
                <a:sym typeface="Rambla"/>
              </a:rPr>
              <a:t>X</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109728" marR="0" lvl="0" indent="-8128" algn="l" rtl="0">
              <a:lnSpc>
                <a:spcPct val="90000"/>
              </a:lnSpc>
              <a:spcBef>
                <a:spcPts val="0"/>
              </a:spcBef>
              <a:spcAft>
                <a:spcPts val="0"/>
              </a:spcAft>
              <a:buClr>
                <a:schemeClr val="accent1"/>
              </a:buClr>
              <a:buSzPct val="25000"/>
              <a:buFont typeface="Noto Symbol"/>
              <a:buNone/>
            </a:pPr>
            <a:r>
              <a:rPr lang="en-US" sz="2700" b="1" i="0" u="sng" strike="noStrike" cap="none" baseline="0">
                <a:solidFill>
                  <a:schemeClr val="dk1"/>
                </a:solidFill>
                <a:latin typeface="Rambla"/>
                <a:ea typeface="Rambla"/>
                <a:cs typeface="Rambla"/>
                <a:sym typeface="Rambla"/>
              </a:rPr>
              <a:t>Prompt:</a:t>
            </a:r>
          </a:p>
          <a:p>
            <a:pPr marL="109728" marR="0" lvl="0" indent="-8128" algn="l" rtl="0">
              <a:lnSpc>
                <a:spcPct val="90000"/>
              </a:lnSpc>
              <a:spcBef>
                <a:spcPts val="400"/>
              </a:spcBef>
              <a:spcAft>
                <a:spcPts val="0"/>
              </a:spcAft>
              <a:buClr>
                <a:schemeClr val="accent1"/>
              </a:buClr>
              <a:buSzPct val="25000"/>
              <a:buFont typeface="Noto Symbol"/>
              <a:buNone/>
            </a:pPr>
            <a:r>
              <a:rPr lang="en-US" sz="2700" b="0" i="0" u="none" strike="noStrike" cap="none" baseline="0">
                <a:solidFill>
                  <a:schemeClr val="dk1"/>
                </a:solidFill>
                <a:latin typeface="Rambla"/>
                <a:ea typeface="Rambla"/>
                <a:cs typeface="Rambla"/>
                <a:sym typeface="Rambla"/>
              </a:rPr>
              <a:t>Deforestation, or clearing away trees, is occurring in tropical rain forests.</a:t>
            </a:r>
          </a:p>
          <a:p>
            <a:pPr marL="109728" marR="0" lvl="0" indent="-8128" algn="l" rtl="0">
              <a:lnSpc>
                <a:spcPct val="90000"/>
              </a:lnSpc>
              <a:spcBef>
                <a:spcPts val="400"/>
              </a:spcBef>
              <a:spcAft>
                <a:spcPts val="0"/>
              </a:spcAft>
              <a:buClr>
                <a:schemeClr val="accent1"/>
              </a:buClr>
              <a:buFont typeface="Noto Symbol"/>
              <a:buNone/>
            </a:pPr>
            <a:endParaRPr sz="2700" b="0" i="0" u="none" strike="noStrike" cap="none" baseline="0">
              <a:solidFill>
                <a:schemeClr val="dk1"/>
              </a:solidFill>
              <a:latin typeface="Rambla"/>
              <a:ea typeface="Rambla"/>
              <a:cs typeface="Rambla"/>
              <a:sym typeface="Rambla"/>
            </a:endParaRPr>
          </a:p>
          <a:p>
            <a:pPr marL="109728" marR="0" lvl="0" indent="-8128" algn="l" rtl="0">
              <a:lnSpc>
                <a:spcPct val="90000"/>
              </a:lnSpc>
              <a:spcBef>
                <a:spcPts val="400"/>
              </a:spcBef>
              <a:spcAft>
                <a:spcPts val="0"/>
              </a:spcAft>
              <a:buClr>
                <a:schemeClr val="accent1"/>
              </a:buClr>
              <a:buSzPct val="25000"/>
              <a:buFont typeface="Noto Symbol"/>
              <a:buNone/>
            </a:pPr>
            <a:r>
              <a:rPr lang="en-US" sz="2700" b="0" i="0" u="none" strike="noStrike" cap="none" baseline="0">
                <a:solidFill>
                  <a:schemeClr val="dk1"/>
                </a:solidFill>
                <a:latin typeface="Rambla"/>
                <a:ea typeface="Rambla"/>
                <a:cs typeface="Rambla"/>
                <a:sym typeface="Rambla"/>
              </a:rPr>
              <a:t>Explain how deforestation could disrupt the life cycle of Ophiocordyceps unilateralis in tropical rain forests. Include multiple pieces of evidence from the text to support your answer.</a:t>
            </a:r>
          </a:p>
          <a:p>
            <a:pPr marL="109728" marR="0" lvl="0" indent="-8128" algn="l" rtl="0">
              <a:lnSpc>
                <a:spcPct val="90000"/>
              </a:lnSpc>
              <a:spcBef>
                <a:spcPts val="400"/>
              </a:spcBef>
              <a:spcAft>
                <a:spcPts val="0"/>
              </a:spcAft>
              <a:buClr>
                <a:schemeClr val="accent1"/>
              </a:buClr>
              <a:buFont typeface="Noto Symbol"/>
              <a:buNone/>
            </a:pPr>
            <a:endParaRPr sz="2700" b="0" i="0" u="none" strike="noStrike" cap="none" baseline="0">
              <a:solidFill>
                <a:schemeClr val="dk1"/>
              </a:solidFill>
              <a:latin typeface="Rambla"/>
              <a:ea typeface="Rambla"/>
              <a:cs typeface="Rambla"/>
              <a:sym typeface="Rambla"/>
            </a:endParaRPr>
          </a:p>
          <a:p>
            <a:pPr marL="109728" marR="0" lvl="0" indent="-8128" algn="l" rtl="0">
              <a:lnSpc>
                <a:spcPct val="90000"/>
              </a:lnSpc>
              <a:spcBef>
                <a:spcPts val="400"/>
              </a:spcBef>
              <a:spcAft>
                <a:spcPts val="0"/>
              </a:spcAft>
              <a:buClr>
                <a:schemeClr val="accent1"/>
              </a:buClr>
              <a:buSzPct val="25000"/>
              <a:buFont typeface="Noto Symbol"/>
              <a:buNone/>
            </a:pPr>
            <a:r>
              <a:rPr lang="en-US" sz="2700" b="0" i="0" u="none" strike="noStrike" cap="none" baseline="0">
                <a:solidFill>
                  <a:schemeClr val="dk1"/>
                </a:solidFill>
                <a:latin typeface="Rambla"/>
                <a:ea typeface="Rambla"/>
                <a:cs typeface="Rambla"/>
                <a:sym typeface="Rambla"/>
              </a:rPr>
              <a:t>Type your response in the box. This task may require approximately 10 minutes to complete.</a:t>
            </a:r>
          </a:p>
        </p:txBody>
      </p:sp>
      <p:sp>
        <p:nvSpPr>
          <p:cNvPr id="673" name="Shape 6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Science:  Other Prompt Types</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body" idx="1"/>
          </p:nvPr>
        </p:nvSpPr>
        <p:spPr>
          <a:xfrm>
            <a:off x="0" y="0"/>
            <a:ext cx="9024079" cy="6858000"/>
          </a:xfrm>
          <a:prstGeom prst="rect">
            <a:avLst/>
          </a:prstGeom>
          <a:solidFill>
            <a:schemeClr val="accent1"/>
          </a:solidFill>
          <a:ln w="55000" cap="flat">
            <a:solidFill>
              <a:srgbClr val="21768C"/>
            </a:solidFill>
            <a:prstDash val="solid"/>
            <a:round/>
            <a:headEnd type="none" w="med" len="med"/>
            <a:tailEnd type="none" w="med" len="med"/>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ymbol"/>
              <a:buChar char=""/>
            </a:pPr>
            <a:r>
              <a:rPr lang="en-US" sz="6000" b="1" i="0" u="none" strike="noStrike" cap="none" baseline="0">
                <a:solidFill>
                  <a:schemeClr val="lt1"/>
                </a:solidFill>
                <a:latin typeface="Batang"/>
                <a:ea typeface="Batang"/>
                <a:cs typeface="Batang"/>
                <a:sym typeface="Batang"/>
              </a:rPr>
              <a:t>Take Note-</a:t>
            </a:r>
          </a:p>
          <a:p>
            <a:pPr marL="365760" marR="0" lvl="0" indent="-264160" algn="l" rtl="0">
              <a:spcBef>
                <a:spcPts val="400"/>
              </a:spcBef>
              <a:spcAft>
                <a:spcPts val="0"/>
              </a:spcAft>
              <a:buClr>
                <a:schemeClr val="accent1"/>
              </a:buClr>
              <a:buSzPct val="68000"/>
              <a:buFont typeface="Noto Symbol"/>
              <a:buChar char=""/>
            </a:pPr>
            <a:r>
              <a:rPr lang="en-US" sz="4400" b="1" i="0" u="none" strike="noStrike" cap="none" baseline="0">
                <a:solidFill>
                  <a:schemeClr val="lt1"/>
                </a:solidFill>
                <a:latin typeface="Batang"/>
                <a:ea typeface="Batang"/>
                <a:cs typeface="Batang"/>
                <a:sym typeface="Batang"/>
              </a:rPr>
              <a:t>Experimental Design</a:t>
            </a:r>
          </a:p>
        </p:txBody>
      </p:sp>
      <p:pic>
        <p:nvPicPr>
          <p:cNvPr id="679" name="Shape 679"/>
          <p:cNvPicPr preferRelativeResize="0"/>
          <p:nvPr/>
        </p:nvPicPr>
        <p:blipFill rotWithShape="1">
          <a:blip r:embed="rId3">
            <a:alphaModFix/>
          </a:blip>
          <a:srcRect/>
          <a:stretch/>
        </p:blipFill>
        <p:spPr>
          <a:xfrm>
            <a:off x="6250898" y="134911"/>
            <a:ext cx="2451100" cy="1816099"/>
          </a:xfrm>
          <a:prstGeom prst="rect">
            <a:avLst/>
          </a:prstGeom>
          <a:noFill/>
          <a:ln>
            <a:noFill/>
          </a:ln>
        </p:spPr>
      </p:pic>
      <p:sp>
        <p:nvSpPr>
          <p:cNvPr id="680" name="Shape 680"/>
          <p:cNvSpPr txBox="1"/>
          <p:nvPr/>
        </p:nvSpPr>
        <p:spPr>
          <a:xfrm>
            <a:off x="449704" y="2128602"/>
            <a:ext cx="8574372" cy="4154983"/>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lt1"/>
              </a:buClr>
              <a:buSzPct val="100000"/>
              <a:buFont typeface="Arial"/>
              <a:buChar char="•"/>
            </a:pPr>
            <a:r>
              <a:rPr lang="en-US" sz="4400" b="1" i="0" u="none" strike="noStrike" cap="none" baseline="0">
                <a:solidFill>
                  <a:schemeClr val="lt1"/>
                </a:solidFill>
                <a:latin typeface="Cantata One"/>
                <a:ea typeface="Cantata One"/>
                <a:cs typeface="Cantata One"/>
                <a:sym typeface="Cantata One"/>
              </a:rPr>
              <a:t>What’s the hypothesis?</a:t>
            </a:r>
          </a:p>
          <a:p>
            <a:pPr marL="285750" marR="0" lvl="0" indent="-285750" algn="l" rtl="0">
              <a:spcBef>
                <a:spcPts val="0"/>
              </a:spcBef>
              <a:buClr>
                <a:schemeClr val="lt1"/>
              </a:buClr>
              <a:buSzPct val="100000"/>
              <a:buFont typeface="Arial"/>
              <a:buChar char="•"/>
            </a:pPr>
            <a:r>
              <a:rPr lang="en-US" sz="4400" b="1" i="0" u="none" strike="noStrike" cap="none" baseline="0">
                <a:solidFill>
                  <a:schemeClr val="lt1"/>
                </a:solidFill>
                <a:latin typeface="Cantata One"/>
                <a:ea typeface="Cantata One"/>
                <a:cs typeface="Cantata One"/>
                <a:sym typeface="Cantata One"/>
              </a:rPr>
              <a:t>Describe the design</a:t>
            </a:r>
          </a:p>
          <a:p>
            <a:pPr marL="285750" marR="0" lvl="0" indent="-285750" algn="l" rtl="0">
              <a:spcBef>
                <a:spcPts val="0"/>
              </a:spcBef>
              <a:buClr>
                <a:schemeClr val="lt1"/>
              </a:buClr>
              <a:buSzPct val="100000"/>
              <a:buFont typeface="Arial"/>
              <a:buChar char="•"/>
            </a:pPr>
            <a:r>
              <a:rPr lang="en-US" sz="4400" b="1" i="0" u="none" strike="noStrike" cap="none" baseline="0">
                <a:solidFill>
                  <a:schemeClr val="lt1"/>
                </a:solidFill>
                <a:latin typeface="Cantata One"/>
                <a:ea typeface="Cantata One"/>
                <a:cs typeface="Cantata One"/>
                <a:sym typeface="Cantata One"/>
              </a:rPr>
              <a:t>Describe how the data will be collected including frequency</a:t>
            </a:r>
          </a:p>
          <a:p>
            <a:pPr marL="285750" marR="0" lvl="0" indent="-285750" algn="l" rtl="0">
              <a:spcBef>
                <a:spcPts val="0"/>
              </a:spcBef>
              <a:buClr>
                <a:schemeClr val="lt1"/>
              </a:buClr>
              <a:buSzPct val="100000"/>
              <a:buFont typeface="Arial"/>
              <a:buChar char="•"/>
            </a:pPr>
            <a:r>
              <a:rPr lang="en-US" sz="4400" b="1" i="0" u="none" strike="noStrike" cap="none" baseline="0">
                <a:solidFill>
                  <a:schemeClr val="lt1"/>
                </a:solidFill>
                <a:latin typeface="Cantata One"/>
                <a:ea typeface="Cantata One"/>
                <a:cs typeface="Cantata One"/>
                <a:sym typeface="Cantata One"/>
              </a:rPr>
              <a:t>How will the hypothesis be tested?</a:t>
            </a:r>
          </a:p>
          <a:p>
            <a:pPr marL="285750" marR="0" lvl="0" indent="-6350" algn="l" rtl="0">
              <a:spcBef>
                <a:spcPts val="0"/>
              </a:spcBef>
              <a:buClr>
                <a:schemeClr val="dk1"/>
              </a:buClr>
              <a:buFont typeface="Arial"/>
              <a:buNone/>
            </a:pPr>
            <a:endParaRPr sz="4400" b="1" i="0" u="none" strike="noStrike" cap="none" baseline="0">
              <a:solidFill>
                <a:schemeClr val="lt1"/>
              </a:solidFill>
              <a:latin typeface="Cantata One"/>
              <a:ea typeface="Cantata One"/>
              <a:cs typeface="Cantata One"/>
              <a:sym typeface="Cantata One"/>
            </a:endParaRP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body" idx="1"/>
          </p:nvPr>
        </p:nvSpPr>
        <p:spPr>
          <a:xfrm>
            <a:off x="0" y="0"/>
            <a:ext cx="9024079" cy="6858000"/>
          </a:xfrm>
          <a:prstGeom prst="rect">
            <a:avLst/>
          </a:prstGeom>
          <a:solidFill>
            <a:schemeClr val="accent1"/>
          </a:solidFill>
          <a:ln w="55000" cap="flat">
            <a:solidFill>
              <a:srgbClr val="21768C"/>
            </a:solidFill>
            <a:prstDash val="solid"/>
            <a:round/>
            <a:headEnd type="none" w="med" len="med"/>
            <a:tailEnd type="none" w="med" len="med"/>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ymbol"/>
              <a:buChar char=""/>
            </a:pPr>
            <a:r>
              <a:rPr lang="en-US" sz="6000" b="1" i="0" u="none" strike="noStrike" cap="none" baseline="0">
                <a:solidFill>
                  <a:schemeClr val="lt1"/>
                </a:solidFill>
                <a:latin typeface="Batang"/>
                <a:ea typeface="Batang"/>
                <a:cs typeface="Batang"/>
                <a:sym typeface="Batang"/>
              </a:rPr>
              <a:t>Take Note-</a:t>
            </a:r>
          </a:p>
          <a:p>
            <a:pPr marL="365760" marR="0" lvl="0" indent="-264160" algn="l" rtl="0">
              <a:spcBef>
                <a:spcPts val="400"/>
              </a:spcBef>
              <a:spcAft>
                <a:spcPts val="0"/>
              </a:spcAft>
              <a:buClr>
                <a:schemeClr val="accent1"/>
              </a:buClr>
              <a:buSzPct val="68000"/>
              <a:buFont typeface="Noto Symbol"/>
              <a:buChar char=""/>
            </a:pPr>
            <a:r>
              <a:rPr lang="en-US" sz="4400" b="1" i="0" u="none" strike="noStrike" cap="none" baseline="0">
                <a:solidFill>
                  <a:schemeClr val="lt1"/>
                </a:solidFill>
                <a:latin typeface="Batang"/>
                <a:ea typeface="Batang"/>
                <a:cs typeface="Batang"/>
                <a:sym typeface="Batang"/>
              </a:rPr>
              <a:t>Other Types</a:t>
            </a:r>
          </a:p>
        </p:txBody>
      </p:sp>
      <p:pic>
        <p:nvPicPr>
          <p:cNvPr id="686" name="Shape 686"/>
          <p:cNvPicPr preferRelativeResize="0"/>
          <p:nvPr/>
        </p:nvPicPr>
        <p:blipFill rotWithShape="1">
          <a:blip r:embed="rId3">
            <a:alphaModFix/>
          </a:blip>
          <a:srcRect/>
          <a:stretch/>
        </p:blipFill>
        <p:spPr>
          <a:xfrm>
            <a:off x="6250898" y="134911"/>
            <a:ext cx="2451100" cy="1816099"/>
          </a:xfrm>
          <a:prstGeom prst="rect">
            <a:avLst/>
          </a:prstGeom>
          <a:noFill/>
          <a:ln>
            <a:noFill/>
          </a:ln>
        </p:spPr>
      </p:pic>
      <p:sp>
        <p:nvSpPr>
          <p:cNvPr id="687" name="Shape 687"/>
          <p:cNvSpPr txBox="1"/>
          <p:nvPr/>
        </p:nvSpPr>
        <p:spPr>
          <a:xfrm>
            <a:off x="449704" y="2128602"/>
            <a:ext cx="8574372" cy="4154983"/>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lt1"/>
              </a:buClr>
              <a:buSzPct val="100000"/>
              <a:buFont typeface="Arial"/>
              <a:buChar char="•"/>
            </a:pPr>
            <a:r>
              <a:rPr lang="en-US" sz="4400" b="1" i="0" u="none" strike="noStrike" cap="none" baseline="0">
                <a:solidFill>
                  <a:schemeClr val="lt1"/>
                </a:solidFill>
                <a:latin typeface="Cantata One"/>
                <a:ea typeface="Cantata One"/>
                <a:cs typeface="Cantata One"/>
                <a:sym typeface="Cantata One"/>
              </a:rPr>
              <a:t>Describe and analyze the relationship between organisms</a:t>
            </a:r>
          </a:p>
          <a:p>
            <a:pPr marL="285750" marR="0" lvl="0" indent="-285750" algn="l" rtl="0">
              <a:spcBef>
                <a:spcPts val="0"/>
              </a:spcBef>
              <a:buClr>
                <a:schemeClr val="lt1"/>
              </a:buClr>
              <a:buSzPct val="100000"/>
              <a:buFont typeface="Arial"/>
              <a:buChar char="•"/>
            </a:pPr>
            <a:r>
              <a:rPr lang="en-US" sz="4400" b="1" i="0" u="none" strike="noStrike" cap="none" baseline="0">
                <a:solidFill>
                  <a:schemeClr val="lt1"/>
                </a:solidFill>
                <a:latin typeface="Cantata One"/>
                <a:ea typeface="Cantata One"/>
                <a:cs typeface="Cantata One"/>
                <a:sym typeface="Cantata One"/>
              </a:rPr>
              <a:t>Use multiple pieces from the passage as evidence</a:t>
            </a:r>
          </a:p>
          <a:p>
            <a:pPr marL="285750" marR="0" lvl="0" indent="-285750" algn="l" rtl="0">
              <a:spcBef>
                <a:spcPts val="0"/>
              </a:spcBef>
              <a:buClr>
                <a:schemeClr val="lt1"/>
              </a:buClr>
              <a:buSzPct val="100000"/>
              <a:buFont typeface="Arial"/>
              <a:buChar char="•"/>
            </a:pPr>
            <a:r>
              <a:rPr lang="en-US" sz="4400" b="1" i="0" u="none" strike="noStrike" cap="none" baseline="0">
                <a:solidFill>
                  <a:schemeClr val="lt1"/>
                </a:solidFill>
                <a:latin typeface="Cantata One"/>
                <a:ea typeface="Cantata One"/>
                <a:cs typeface="Cantata One"/>
                <a:sym typeface="Cantata One"/>
              </a:rPr>
              <a:t>Determine &amp; describe why the relationship is important</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691"/>
        <p:cNvGrpSpPr/>
        <p:nvPr/>
      </p:nvGrpSpPr>
      <p:grpSpPr>
        <a:xfrm>
          <a:off x="0" y="0"/>
          <a:ext cx="0" cy="0"/>
          <a:chOff x="0" y="0"/>
          <a:chExt cx="0" cy="0"/>
        </a:xfrm>
      </p:grpSpPr>
      <p:sp>
        <p:nvSpPr>
          <p:cNvPr id="692" name="Shape 692"/>
          <p:cNvSpPr txBox="1">
            <a:spLocks noGrp="1"/>
          </p:cNvSpPr>
          <p:nvPr>
            <p:ph type="title"/>
          </p:nvPr>
        </p:nvSpPr>
        <p:spPr>
          <a:xfrm>
            <a:off x="4017364" y="274637"/>
            <a:ext cx="5126635" cy="1143000"/>
          </a:xfrm>
          <a:prstGeom prst="rect">
            <a:avLst/>
          </a:prstGeom>
          <a:noFill/>
          <a:ln>
            <a:noFill/>
          </a:ln>
        </p:spPr>
        <p:txBody>
          <a:bodyPr lIns="91425" tIns="45700" rIns="91425" bIns="45700" anchor="ctr" anchorCtr="0">
            <a:noAutofit/>
          </a:bodyPr>
          <a:lstStyle/>
          <a:p>
            <a:pPr marL="0" marR="0" lvl="0" indent="0" algn="r" rtl="0">
              <a:spcBef>
                <a:spcPts val="0"/>
              </a:spcBef>
              <a:buClr>
                <a:schemeClr val="dk2"/>
              </a:buClr>
              <a:buSzPct val="25000"/>
              <a:buFont typeface="Rambla"/>
              <a:buNone/>
            </a:pPr>
            <a:r>
              <a:rPr lang="en-US" sz="3700" b="1" i="0" u="none" strike="noStrike" cap="none" baseline="0">
                <a:solidFill>
                  <a:schemeClr val="dk2"/>
                </a:solidFill>
                <a:latin typeface="Rambla"/>
                <a:ea typeface="Rambla"/>
                <a:cs typeface="Rambla"/>
                <a:sym typeface="Rambla"/>
              </a:rPr>
              <a:t>Science Checklist:  Exp. Design</a:t>
            </a:r>
          </a:p>
        </p:txBody>
      </p:sp>
      <p:pic>
        <p:nvPicPr>
          <p:cNvPr id="693" name="Shape 693"/>
          <p:cNvPicPr preferRelativeResize="0"/>
          <p:nvPr/>
        </p:nvPicPr>
        <p:blipFill rotWithShape="1">
          <a:blip r:embed="rId3">
            <a:alphaModFix/>
          </a:blip>
          <a:srcRect/>
          <a:stretch/>
        </p:blipFill>
        <p:spPr>
          <a:xfrm>
            <a:off x="0" y="604422"/>
            <a:ext cx="5021703" cy="6427780"/>
          </a:xfrm>
          <a:prstGeom prst="rect">
            <a:avLst/>
          </a:prstGeom>
          <a:noFill/>
          <a:ln>
            <a:noFill/>
          </a:ln>
        </p:spPr>
      </p:pic>
      <p:sp>
        <p:nvSpPr>
          <p:cNvPr id="694" name="Shape 694"/>
          <p:cNvSpPr txBox="1"/>
          <p:nvPr/>
        </p:nvSpPr>
        <p:spPr>
          <a:xfrm>
            <a:off x="5171607" y="1978701"/>
            <a:ext cx="3717559" cy="526297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sng" strike="noStrike" cap="none" baseline="0">
                <a:solidFill>
                  <a:schemeClr val="dk1"/>
                </a:solidFill>
                <a:latin typeface="Rambla"/>
                <a:ea typeface="Rambla"/>
                <a:cs typeface="Rambla"/>
                <a:sym typeface="Rambla"/>
              </a:rPr>
              <a:t>My response includes:</a:t>
            </a:r>
          </a:p>
          <a:p>
            <a:pPr marL="342900" marR="0" lvl="0" indent="-342900" algn="l" rtl="0">
              <a:spcBef>
                <a:spcPts val="0"/>
              </a:spcBef>
              <a:buClr>
                <a:schemeClr val="dk1"/>
              </a:buClr>
              <a:buSzPct val="100000"/>
              <a:buFont typeface="Rambla"/>
              <a:buAutoNum type="arabicPeriod"/>
            </a:pPr>
            <a:r>
              <a:rPr lang="en-US" sz="2400" b="0" i="0" u="none" strike="noStrike" cap="none" baseline="0">
                <a:solidFill>
                  <a:schemeClr val="dk1"/>
                </a:solidFill>
                <a:latin typeface="Rambla"/>
                <a:ea typeface="Rambla"/>
                <a:cs typeface="Rambla"/>
                <a:sym typeface="Rambla"/>
              </a:rPr>
              <a:t>An explanation of how the experiment will be designed</a:t>
            </a:r>
          </a:p>
          <a:p>
            <a:pPr marL="342900" marR="0" lvl="0" indent="-342900" algn="l" rtl="0">
              <a:spcBef>
                <a:spcPts val="0"/>
              </a:spcBef>
              <a:buClr>
                <a:schemeClr val="dk1"/>
              </a:buClr>
              <a:buSzPct val="100000"/>
              <a:buFont typeface="Rambla"/>
              <a:buAutoNum type="arabicPeriod"/>
            </a:pPr>
            <a:r>
              <a:rPr lang="en-US" sz="2400" b="0" i="0" u="none" strike="noStrike" cap="none" baseline="0">
                <a:solidFill>
                  <a:schemeClr val="dk1"/>
                </a:solidFill>
                <a:latin typeface="Rambla"/>
                <a:ea typeface="Rambla"/>
                <a:cs typeface="Rambla"/>
                <a:sym typeface="Rambla"/>
              </a:rPr>
              <a:t>A connection between the design and the hypothesis (proof that it works)</a:t>
            </a:r>
          </a:p>
          <a:p>
            <a:pPr marL="342900" marR="0" lvl="0" indent="-342900" algn="l" rtl="0">
              <a:spcBef>
                <a:spcPts val="0"/>
              </a:spcBef>
              <a:buClr>
                <a:schemeClr val="dk1"/>
              </a:buClr>
              <a:buSzPct val="100000"/>
              <a:buFont typeface="Rambla"/>
              <a:buAutoNum type="arabicPeriod"/>
            </a:pPr>
            <a:r>
              <a:rPr lang="en-US" sz="2400" b="0" i="0" u="none" strike="noStrike" cap="none" baseline="0">
                <a:solidFill>
                  <a:schemeClr val="dk1"/>
                </a:solidFill>
                <a:latin typeface="Rambla"/>
                <a:ea typeface="Rambla"/>
                <a:cs typeface="Rambla"/>
                <a:sym typeface="Rambla"/>
              </a:rPr>
              <a:t>Details on data collection and frequency [e.g. data table, chart, etc.]</a:t>
            </a:r>
          </a:p>
          <a:p>
            <a:pPr marL="342900" marR="0" lvl="0" indent="-190500" algn="l" rtl="0">
              <a:spcBef>
                <a:spcPts val="0"/>
              </a:spcBef>
              <a:buClr>
                <a:schemeClr val="dk1"/>
              </a:buClr>
              <a:buFont typeface="Rambla"/>
              <a:buNone/>
            </a:pPr>
            <a:endParaRPr sz="2400" b="0" i="0" u="none" strike="noStrike" cap="none" baseline="0">
              <a:solidFill>
                <a:schemeClr val="dk1"/>
              </a:solidFill>
              <a:latin typeface="Rambla"/>
              <a:ea typeface="Rambla"/>
              <a:cs typeface="Rambla"/>
              <a:sym typeface="Rambla"/>
            </a:endParaRPr>
          </a:p>
          <a:p>
            <a:pPr marL="342900" marR="0" lvl="0" indent="-190500" algn="l" rtl="0">
              <a:spcBef>
                <a:spcPts val="0"/>
              </a:spcBef>
              <a:buClr>
                <a:schemeClr val="dk1"/>
              </a:buClr>
              <a:buFont typeface="Rambla"/>
              <a:buNone/>
            </a:pPr>
            <a:endParaRPr sz="2400" b="0" i="0" u="none" strike="noStrike" cap="none" baseline="0">
              <a:solidFill>
                <a:schemeClr val="dk1"/>
              </a:solidFill>
              <a:latin typeface="Rambla"/>
              <a:ea typeface="Rambla"/>
              <a:cs typeface="Rambla"/>
              <a:sym typeface="Rambla"/>
            </a:endParaRP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698"/>
        <p:cNvGrpSpPr/>
        <p:nvPr/>
      </p:nvGrpSpPr>
      <p:grpSpPr>
        <a:xfrm>
          <a:off x="0" y="0"/>
          <a:ext cx="0" cy="0"/>
          <a:chOff x="0" y="0"/>
          <a:chExt cx="0" cy="0"/>
        </a:xfrm>
      </p:grpSpPr>
      <p:sp>
        <p:nvSpPr>
          <p:cNvPr id="699" name="Shape 699"/>
          <p:cNvSpPr txBox="1">
            <a:spLocks noGrp="1"/>
          </p:cNvSpPr>
          <p:nvPr>
            <p:ph type="title"/>
          </p:nvPr>
        </p:nvSpPr>
        <p:spPr>
          <a:xfrm>
            <a:off x="4017364" y="274637"/>
            <a:ext cx="5126635" cy="1143000"/>
          </a:xfrm>
          <a:prstGeom prst="rect">
            <a:avLst/>
          </a:prstGeom>
          <a:noFill/>
          <a:ln>
            <a:noFill/>
          </a:ln>
        </p:spPr>
        <p:txBody>
          <a:bodyPr lIns="91425" tIns="45700" rIns="91425" bIns="45700" anchor="ctr" anchorCtr="0">
            <a:noAutofit/>
          </a:bodyPr>
          <a:lstStyle/>
          <a:p>
            <a:pPr marL="0" marR="0" lvl="0" indent="0" algn="r" rtl="0">
              <a:spcBef>
                <a:spcPts val="0"/>
              </a:spcBef>
              <a:buClr>
                <a:schemeClr val="dk2"/>
              </a:buClr>
              <a:buSzPct val="25000"/>
              <a:buFont typeface="Rambla"/>
              <a:buNone/>
            </a:pPr>
            <a:r>
              <a:rPr lang="en-US" sz="3700" b="1" i="0" u="none" strike="noStrike" cap="none" baseline="0">
                <a:solidFill>
                  <a:schemeClr val="dk2"/>
                </a:solidFill>
                <a:latin typeface="Rambla"/>
                <a:ea typeface="Rambla"/>
                <a:cs typeface="Rambla"/>
                <a:sym typeface="Rambla"/>
              </a:rPr>
              <a:t>Science Checklist:  Other Types</a:t>
            </a:r>
          </a:p>
        </p:txBody>
      </p:sp>
      <p:pic>
        <p:nvPicPr>
          <p:cNvPr id="700" name="Shape 700"/>
          <p:cNvPicPr preferRelativeResize="0"/>
          <p:nvPr/>
        </p:nvPicPr>
        <p:blipFill rotWithShape="1">
          <a:blip r:embed="rId3">
            <a:alphaModFix/>
          </a:blip>
          <a:srcRect/>
          <a:stretch/>
        </p:blipFill>
        <p:spPr>
          <a:xfrm>
            <a:off x="0" y="604422"/>
            <a:ext cx="5021703" cy="6427780"/>
          </a:xfrm>
          <a:prstGeom prst="rect">
            <a:avLst/>
          </a:prstGeom>
          <a:noFill/>
          <a:ln>
            <a:noFill/>
          </a:ln>
        </p:spPr>
      </p:pic>
      <p:sp>
        <p:nvSpPr>
          <p:cNvPr id="701" name="Shape 701"/>
          <p:cNvSpPr txBox="1"/>
          <p:nvPr/>
        </p:nvSpPr>
        <p:spPr>
          <a:xfrm>
            <a:off x="5171607" y="1978701"/>
            <a:ext cx="3717559" cy="415498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sng" strike="noStrike" cap="none" baseline="0">
                <a:solidFill>
                  <a:schemeClr val="dk1"/>
                </a:solidFill>
                <a:latin typeface="Rambla"/>
                <a:ea typeface="Rambla"/>
                <a:cs typeface="Rambla"/>
                <a:sym typeface="Rambla"/>
              </a:rPr>
              <a:t>My response includes:</a:t>
            </a:r>
          </a:p>
          <a:p>
            <a:pPr marL="342900" marR="0" lvl="0" indent="-342900" algn="l" rtl="0">
              <a:spcBef>
                <a:spcPts val="0"/>
              </a:spcBef>
              <a:buClr>
                <a:schemeClr val="dk1"/>
              </a:buClr>
              <a:buSzPct val="100000"/>
              <a:buFont typeface="Rambla"/>
              <a:buAutoNum type="arabicPeriod"/>
            </a:pPr>
            <a:r>
              <a:rPr lang="en-US" sz="2400" b="0" i="0" u="none" strike="noStrike" cap="none" baseline="0">
                <a:solidFill>
                  <a:schemeClr val="dk1"/>
                </a:solidFill>
                <a:latin typeface="Rambla"/>
                <a:ea typeface="Rambla"/>
                <a:cs typeface="Rambla"/>
                <a:sym typeface="Rambla"/>
              </a:rPr>
              <a:t>Explains the specific relationship between the organisms</a:t>
            </a:r>
          </a:p>
          <a:p>
            <a:pPr marL="342900" marR="0" lvl="0" indent="-342900" algn="l" rtl="0">
              <a:spcBef>
                <a:spcPts val="0"/>
              </a:spcBef>
              <a:buClr>
                <a:schemeClr val="dk1"/>
              </a:buClr>
              <a:buSzPct val="100000"/>
              <a:buFont typeface="Rambla"/>
              <a:buAutoNum type="arabicPeriod"/>
            </a:pPr>
            <a:r>
              <a:rPr lang="en-US" sz="2400" b="0" i="0" u="none" strike="noStrike" cap="none" baseline="0">
                <a:solidFill>
                  <a:schemeClr val="dk1"/>
                </a:solidFill>
                <a:latin typeface="Rambla"/>
                <a:ea typeface="Rambla"/>
                <a:cs typeface="Rambla"/>
                <a:sym typeface="Rambla"/>
              </a:rPr>
              <a:t>Details why the relationship is important</a:t>
            </a:r>
          </a:p>
          <a:p>
            <a:pPr marL="342900" marR="0" lvl="0" indent="-342900" algn="l" rtl="0">
              <a:spcBef>
                <a:spcPts val="0"/>
              </a:spcBef>
              <a:buClr>
                <a:schemeClr val="dk1"/>
              </a:buClr>
              <a:buSzPct val="100000"/>
              <a:buFont typeface="Rambla"/>
              <a:buAutoNum type="arabicPeriod"/>
            </a:pPr>
            <a:r>
              <a:rPr lang="en-US" sz="2400" b="0" i="0" u="none" strike="noStrike" cap="none" baseline="0">
                <a:solidFill>
                  <a:schemeClr val="dk1"/>
                </a:solidFill>
                <a:latin typeface="Rambla"/>
                <a:ea typeface="Rambla"/>
                <a:cs typeface="Rambla"/>
                <a:sym typeface="Rambla"/>
              </a:rPr>
              <a:t>Cites multiple pieces (2-3) from the passage as evidence</a:t>
            </a:r>
          </a:p>
          <a:p>
            <a:pPr marL="342900" marR="0" lvl="0" indent="-190500" algn="l" rtl="0">
              <a:spcBef>
                <a:spcPts val="0"/>
              </a:spcBef>
              <a:buClr>
                <a:schemeClr val="dk1"/>
              </a:buClr>
              <a:buFont typeface="Rambla"/>
              <a:buNone/>
            </a:pPr>
            <a:endParaRPr sz="2400" b="0" i="0" u="none" strike="noStrike" cap="none" baseline="0">
              <a:solidFill>
                <a:schemeClr val="dk1"/>
              </a:solidFill>
              <a:latin typeface="Rambla"/>
              <a:ea typeface="Rambla"/>
              <a:cs typeface="Rambla"/>
              <a:sym typeface="Rambla"/>
            </a:endParaRP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Shape 706"/>
          <p:cNvSpPr txBox="1">
            <a:spLocks noGrp="1"/>
          </p:cNvSpPr>
          <p:nvPr>
            <p:ph type="title"/>
          </p:nvPr>
        </p:nvSpPr>
        <p:spPr>
          <a:xfrm>
            <a:off x="457200" y="274637"/>
            <a:ext cx="8229600" cy="1143000"/>
          </a:xfrm>
          <a:prstGeom prst="rect">
            <a:avLst/>
          </a:prstGeom>
          <a:solidFill>
            <a:srgbClr val="C41230"/>
          </a:solidFill>
          <a:ln>
            <a:noFill/>
          </a:ln>
        </p:spPr>
        <p:txBody>
          <a:bodyPr lIns="91425" tIns="45700" rIns="91425" bIns="45700" anchor="ctr" anchorCtr="0">
            <a:noAutofit/>
          </a:bodyPr>
          <a:lstStyle/>
          <a:p>
            <a:pPr marL="0" marR="0" lvl="0" indent="0" algn="l" rtl="0">
              <a:spcBef>
                <a:spcPts val="0"/>
              </a:spcBef>
              <a:buClr>
                <a:schemeClr val="lt1"/>
              </a:buClr>
              <a:buSzPct val="25000"/>
              <a:buFont typeface="Rambla"/>
              <a:buNone/>
            </a:pPr>
            <a:r>
              <a:rPr lang="en-US" sz="4100" b="1" i="0" u="none" strike="noStrike" cap="none" baseline="0">
                <a:solidFill>
                  <a:schemeClr val="lt1"/>
                </a:solidFill>
                <a:latin typeface="Rambla"/>
                <a:ea typeface="Rambla"/>
                <a:cs typeface="Rambla"/>
                <a:sym typeface="Rambla"/>
              </a:rPr>
              <a:t>GEDTS Resources</a:t>
            </a:r>
          </a:p>
        </p:txBody>
      </p:sp>
      <p:sp>
        <p:nvSpPr>
          <p:cNvPr id="707" name="Shape 707"/>
          <p:cNvSpPr txBox="1">
            <a:spLocks noGrp="1"/>
          </p:cNvSpPr>
          <p:nvPr>
            <p:ph type="body" idx="1"/>
          </p:nvPr>
        </p:nvSpPr>
        <p:spPr>
          <a:xfrm>
            <a:off x="457200" y="1447800"/>
            <a:ext cx="8534399" cy="4952998"/>
          </a:xfrm>
          <a:prstGeom prst="rect">
            <a:avLst/>
          </a:prstGeom>
          <a:noFill/>
          <a:ln>
            <a:noFill/>
          </a:ln>
        </p:spPr>
        <p:txBody>
          <a:bodyPr lIns="91425" tIns="45700" rIns="91425" bIns="45700" anchor="t" anchorCtr="0">
            <a:noAutofit/>
          </a:bodyPr>
          <a:lstStyle/>
          <a:p>
            <a:pPr marL="365760" marR="0" lvl="0" indent="-264160" algn="l" rtl="0">
              <a:lnSpc>
                <a:spcPct val="90000"/>
              </a:lnSpc>
              <a:spcBef>
                <a:spcPts val="0"/>
              </a:spcBef>
              <a:spcAft>
                <a:spcPts val="0"/>
              </a:spcAft>
              <a:buClr>
                <a:schemeClr val="accent1"/>
              </a:buClr>
              <a:buSzPct val="68000"/>
              <a:buFont typeface="Noto Symbol"/>
              <a:buChar char=""/>
            </a:pPr>
            <a:r>
              <a:rPr lang="en-US" sz="2000" b="0" i="0" u="none" strike="noStrike" cap="none" baseline="0">
                <a:solidFill>
                  <a:schemeClr val="dk1"/>
                </a:solidFill>
                <a:latin typeface="Rambla"/>
                <a:ea typeface="Rambla"/>
                <a:cs typeface="Rambla"/>
                <a:sym typeface="Rambla"/>
              </a:rPr>
              <a:t>National Adult Education College and Career Readiness Training Design Initiative:  A Train the Trainer Workshop (April 2013)</a:t>
            </a:r>
          </a:p>
          <a:p>
            <a:pPr marL="365760" marR="0" lvl="0" indent="-264160" algn="l" rtl="0">
              <a:lnSpc>
                <a:spcPct val="90000"/>
              </a:lnSpc>
              <a:spcBef>
                <a:spcPts val="400"/>
              </a:spcBef>
              <a:spcAft>
                <a:spcPts val="0"/>
              </a:spcAft>
              <a:buClr>
                <a:schemeClr val="accent1"/>
              </a:buClr>
              <a:buSzPct val="68000"/>
              <a:buFont typeface="Noto Symbol"/>
              <a:buChar char=""/>
            </a:pPr>
            <a:r>
              <a:rPr lang="en-US" sz="2000" b="0" i="0" u="none" strike="noStrike" cap="none" baseline="0">
                <a:solidFill>
                  <a:schemeClr val="dk1"/>
                </a:solidFill>
                <a:latin typeface="Rambla"/>
                <a:ea typeface="Rambla"/>
                <a:cs typeface="Rambla"/>
                <a:sym typeface="Rambla"/>
              </a:rPr>
              <a:t>The 2014 GED Test-Reasoning Through Language Arts:  Extended Response Guide for Adult Educators (October 2013)</a:t>
            </a:r>
          </a:p>
          <a:p>
            <a:pPr marL="365760" marR="0" lvl="0" indent="-264160" algn="l" rtl="0">
              <a:lnSpc>
                <a:spcPct val="90000"/>
              </a:lnSpc>
              <a:spcBef>
                <a:spcPts val="400"/>
              </a:spcBef>
              <a:spcAft>
                <a:spcPts val="0"/>
              </a:spcAft>
              <a:buClr>
                <a:schemeClr val="accent1"/>
              </a:buClr>
              <a:buSzPct val="68000"/>
              <a:buFont typeface="Noto Symbol"/>
              <a:buChar char=""/>
            </a:pPr>
            <a:r>
              <a:rPr lang="en-US" sz="2000" b="0" i="0" u="none" strike="noStrike" cap="none" baseline="0">
                <a:solidFill>
                  <a:schemeClr val="dk1"/>
                </a:solidFill>
                <a:latin typeface="Rambla"/>
                <a:ea typeface="Rambla"/>
                <a:cs typeface="Rambla"/>
                <a:sym typeface="Rambla"/>
              </a:rPr>
              <a:t>The 2014 GED Test-Social Studies:  Extended Response Guide for Adult Educators (October 2013)</a:t>
            </a:r>
          </a:p>
          <a:p>
            <a:pPr marL="365760" marR="0" lvl="0" indent="-264160" algn="l" rtl="0">
              <a:lnSpc>
                <a:spcPct val="90000"/>
              </a:lnSpc>
              <a:spcBef>
                <a:spcPts val="400"/>
              </a:spcBef>
              <a:spcAft>
                <a:spcPts val="0"/>
              </a:spcAft>
              <a:buClr>
                <a:schemeClr val="accent1"/>
              </a:buClr>
              <a:buSzPct val="68000"/>
              <a:buFont typeface="Noto Symbol"/>
              <a:buChar char=""/>
            </a:pPr>
            <a:r>
              <a:rPr lang="en-US" sz="2000" b="0" i="0" u="none" strike="noStrike" cap="none" baseline="0">
                <a:solidFill>
                  <a:schemeClr val="dk1"/>
                </a:solidFill>
                <a:latin typeface="Rambla"/>
                <a:ea typeface="Rambla"/>
                <a:cs typeface="Rambla"/>
                <a:sym typeface="Rambla"/>
              </a:rPr>
              <a:t>The 2014 GED Test-Science:  Short Answer Resource Guide for Adult Educators (October 2013)</a:t>
            </a:r>
          </a:p>
          <a:p>
            <a:pPr marL="365760" marR="0" lvl="0" indent="-264160" algn="l" rtl="0">
              <a:lnSpc>
                <a:spcPct val="90000"/>
              </a:lnSpc>
              <a:spcBef>
                <a:spcPts val="400"/>
              </a:spcBef>
              <a:spcAft>
                <a:spcPts val="0"/>
              </a:spcAft>
              <a:buClr>
                <a:schemeClr val="accent1"/>
              </a:buClr>
              <a:buSzPct val="68000"/>
              <a:buFont typeface="Noto Symbol"/>
              <a:buChar char=""/>
            </a:pPr>
            <a:r>
              <a:rPr lang="en-US" sz="2000" b="0" i="0" u="none" strike="noStrike" cap="none" baseline="0">
                <a:solidFill>
                  <a:schemeClr val="dk1"/>
                </a:solidFill>
                <a:latin typeface="Rambla"/>
                <a:ea typeface="Rambla"/>
                <a:cs typeface="Rambla"/>
                <a:sym typeface="Rambla"/>
              </a:rPr>
              <a:t>Focus on 2014 Content:  Social Studies and Science:  A Workshop from the GED Testing Service (July 2013)</a:t>
            </a:r>
          </a:p>
          <a:p>
            <a:pPr marL="365760" marR="0" lvl="0" indent="-264160" algn="l" rtl="0">
              <a:lnSpc>
                <a:spcPct val="90000"/>
              </a:lnSpc>
              <a:spcBef>
                <a:spcPts val="400"/>
              </a:spcBef>
              <a:spcAft>
                <a:spcPts val="0"/>
              </a:spcAft>
              <a:buClr>
                <a:schemeClr val="accent1"/>
              </a:buClr>
              <a:buSzPct val="68000"/>
              <a:buFont typeface="Noto Symbol"/>
              <a:buChar char=""/>
            </a:pPr>
            <a:r>
              <a:rPr lang="en-US" sz="2000" b="0" i="0" u="none" strike="noStrike" cap="none" baseline="0">
                <a:solidFill>
                  <a:schemeClr val="dk1"/>
                </a:solidFill>
                <a:latin typeface="Rambla"/>
                <a:ea typeface="Rambla"/>
                <a:cs typeface="Rambla"/>
                <a:sym typeface="Rambla"/>
              </a:rPr>
              <a:t>Educator Scoring Tools</a:t>
            </a:r>
          </a:p>
          <a:p>
            <a:pPr marL="365760" marR="0" lvl="0" indent="-264160" algn="l" rtl="0">
              <a:lnSpc>
                <a:spcPct val="90000"/>
              </a:lnSpc>
              <a:spcBef>
                <a:spcPts val="400"/>
              </a:spcBef>
              <a:spcAft>
                <a:spcPts val="0"/>
              </a:spcAft>
              <a:buClr>
                <a:schemeClr val="accent1"/>
              </a:buClr>
              <a:buSzPct val="68000"/>
              <a:buFont typeface="Noto Symbol"/>
              <a:buChar char=""/>
            </a:pPr>
            <a:r>
              <a:rPr lang="en-US" sz="2000" b="0" i="0" u="none" strike="noStrike" cap="none" baseline="0">
                <a:solidFill>
                  <a:schemeClr val="dk1"/>
                </a:solidFill>
                <a:latin typeface="Rambla"/>
                <a:ea typeface="Rambla"/>
                <a:cs typeface="Rambla"/>
                <a:sym typeface="Rambla"/>
              </a:rPr>
              <a:t>Test Companion</a:t>
            </a:r>
          </a:p>
          <a:p>
            <a:pPr marL="365760" marR="0" lvl="0" indent="-177799" algn="l" rtl="0">
              <a:lnSpc>
                <a:spcPct val="90000"/>
              </a:lnSpc>
              <a:spcBef>
                <a:spcPts val="400"/>
              </a:spcBef>
              <a:spcAft>
                <a:spcPts val="0"/>
              </a:spcAft>
              <a:buClr>
                <a:schemeClr val="accent1"/>
              </a:buClr>
              <a:buFont typeface="Noto Symbol"/>
              <a:buNone/>
            </a:pPr>
            <a:endParaRPr sz="2000" b="0" i="0" u="none" strike="noStrike" cap="none" baseline="0">
              <a:solidFill>
                <a:schemeClr val="dk1"/>
              </a:solidFill>
              <a:latin typeface="Rambla"/>
              <a:ea typeface="Rambla"/>
              <a:cs typeface="Rambla"/>
              <a:sym typeface="Rambla"/>
            </a:endParaRPr>
          </a:p>
          <a:p>
            <a:pPr marL="365760" marR="0" lvl="0" indent="-264160" algn="l" rtl="0">
              <a:lnSpc>
                <a:spcPct val="90000"/>
              </a:lnSpc>
              <a:spcBef>
                <a:spcPts val="400"/>
              </a:spcBef>
              <a:spcAft>
                <a:spcPts val="0"/>
              </a:spcAft>
              <a:buClr>
                <a:schemeClr val="accent1"/>
              </a:buClr>
              <a:buSzPct val="68000"/>
              <a:buFont typeface="Noto Symbol"/>
              <a:buChar char=""/>
            </a:pPr>
            <a:r>
              <a:rPr lang="en-US" sz="2000" b="0" i="0" u="none" strike="noStrike" cap="none" baseline="0">
                <a:solidFill>
                  <a:schemeClr val="dk1"/>
                </a:solidFill>
                <a:latin typeface="Rambla"/>
                <a:ea typeface="Rambla"/>
                <a:cs typeface="Rambla"/>
                <a:sym typeface="Rambla"/>
              </a:rPr>
              <a:t>All of these materials can be found on the GEDTS web site:</a:t>
            </a:r>
          </a:p>
          <a:p>
            <a:pPr marL="109728" marR="0" lvl="0" indent="-8128" algn="l" rtl="0">
              <a:lnSpc>
                <a:spcPct val="90000"/>
              </a:lnSpc>
              <a:spcBef>
                <a:spcPts val="400"/>
              </a:spcBef>
              <a:spcAft>
                <a:spcPts val="0"/>
              </a:spcAft>
              <a:buClr>
                <a:schemeClr val="accent1"/>
              </a:buClr>
              <a:buSzPct val="25000"/>
              <a:buFont typeface="Noto Symbol"/>
              <a:buNone/>
            </a:pPr>
            <a:r>
              <a:rPr lang="en-US" sz="2000" b="0" i="0" u="sng" strike="noStrike" cap="none" baseline="0">
                <a:solidFill>
                  <a:schemeClr val="hlink"/>
                </a:solidFill>
                <a:latin typeface="Rambla"/>
                <a:ea typeface="Rambla"/>
                <a:cs typeface="Rambla"/>
                <a:sym typeface="Rambla"/>
                <a:hlinkClick r:id="rId3"/>
              </a:rPr>
              <a:t>http://www.gedtestingservice.com/educators/home</a:t>
            </a:r>
          </a:p>
          <a:p>
            <a:pPr marL="365760" marR="0" lvl="0" indent="-177799" algn="l" rtl="0">
              <a:lnSpc>
                <a:spcPct val="90000"/>
              </a:lnSpc>
              <a:spcBef>
                <a:spcPts val="400"/>
              </a:spcBef>
              <a:spcAft>
                <a:spcPts val="0"/>
              </a:spcAft>
              <a:buClr>
                <a:schemeClr val="accent1"/>
              </a:buClr>
              <a:buFont typeface="Noto Symbol"/>
              <a:buNone/>
            </a:pPr>
            <a:endParaRPr sz="2000" b="0" i="0" u="none" strike="noStrike" cap="none" baseline="0">
              <a:solidFill>
                <a:schemeClr val="dk1"/>
              </a:solidFill>
              <a:latin typeface="Rambla"/>
              <a:ea typeface="Rambla"/>
              <a:cs typeface="Rambla"/>
              <a:sym typeface="Rambla"/>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C00000"/>
              </a:buClr>
              <a:buSzPct val="25000"/>
              <a:buFont typeface="Rambla"/>
              <a:buNone/>
            </a:pPr>
            <a:r>
              <a:rPr lang="en-US" sz="4100" b="1" i="0" u="none" strike="noStrike" cap="none" baseline="0">
                <a:solidFill>
                  <a:srgbClr val="C00000"/>
                </a:solidFill>
                <a:latin typeface="Rambla"/>
                <a:ea typeface="Rambla"/>
                <a:cs typeface="Rambla"/>
                <a:sym typeface="Rambla"/>
              </a:rPr>
              <a:t>Practice + Patience</a:t>
            </a:r>
          </a:p>
        </p:txBody>
      </p:sp>
      <p:pic>
        <p:nvPicPr>
          <p:cNvPr id="147" name="Shape 147"/>
          <p:cNvPicPr preferRelativeResize="0"/>
          <p:nvPr/>
        </p:nvPicPr>
        <p:blipFill rotWithShape="1">
          <a:blip r:embed="rId3">
            <a:alphaModFix/>
          </a:blip>
          <a:srcRect/>
          <a:stretch/>
        </p:blipFill>
        <p:spPr>
          <a:xfrm>
            <a:off x="0" y="1585062"/>
            <a:ext cx="7030386" cy="5272937"/>
          </a:xfrm>
          <a:prstGeom prst="rect">
            <a:avLst/>
          </a:prstGeom>
          <a:noFill/>
          <a:ln>
            <a:noFill/>
          </a:ln>
        </p:spPr>
      </p:pic>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3" name="Shape 713"/>
          <p:cNvPicPr preferRelativeResize="0"/>
          <p:nvPr/>
        </p:nvPicPr>
        <p:blipFill rotWithShape="1">
          <a:blip r:embed="rId3">
            <a:alphaModFix/>
          </a:blip>
          <a:srcRect/>
          <a:stretch/>
        </p:blipFill>
        <p:spPr>
          <a:xfrm>
            <a:off x="0" y="1143000"/>
            <a:ext cx="9039067" cy="5714999"/>
          </a:xfrm>
          <a:prstGeom prst="rect">
            <a:avLst/>
          </a:prstGeom>
          <a:noFill/>
          <a:ln>
            <a:noFill/>
          </a:ln>
        </p:spPr>
      </p:pic>
      <p:sp>
        <p:nvSpPr>
          <p:cNvPr id="714" name="Shape 714"/>
          <p:cNvSpPr txBox="1"/>
          <p:nvPr/>
        </p:nvSpPr>
        <p:spPr>
          <a:xfrm>
            <a:off x="479685" y="284812"/>
            <a:ext cx="7749914" cy="101566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000" b="0" i="0" u="none" strike="noStrike" cap="none" baseline="0">
                <a:solidFill>
                  <a:schemeClr val="dk1"/>
                </a:solidFill>
                <a:latin typeface="Rambla"/>
                <a:ea typeface="Rambla"/>
                <a:cs typeface="Rambla"/>
                <a:sym typeface="Rambla"/>
              </a:rPr>
              <a:t>Build Confidence</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Questions</a:t>
            </a:r>
          </a:p>
        </p:txBody>
      </p:sp>
      <p:pic>
        <p:nvPicPr>
          <p:cNvPr id="720" name="Shape 720"/>
          <p:cNvPicPr preferRelativeResize="0"/>
          <p:nvPr/>
        </p:nvPicPr>
        <p:blipFill rotWithShape="1">
          <a:blip r:embed="rId3">
            <a:alphaModFix/>
          </a:blip>
          <a:srcRect/>
          <a:stretch/>
        </p:blipFill>
        <p:spPr>
          <a:xfrm>
            <a:off x="2743427" y="2514827"/>
            <a:ext cx="3657142" cy="3657142"/>
          </a:xfrm>
          <a:prstGeom prst="rect">
            <a:avLst/>
          </a:prstGeom>
          <a:noFill/>
          <a:ln>
            <a:noFill/>
          </a:ln>
        </p:spPr>
      </p:pic>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Contact &amp; Ordering Information</a:t>
            </a:r>
          </a:p>
        </p:txBody>
      </p:sp>
      <p:pic>
        <p:nvPicPr>
          <p:cNvPr id="726" name="Shape 726"/>
          <p:cNvPicPr preferRelativeResize="0"/>
          <p:nvPr/>
        </p:nvPicPr>
        <p:blipFill rotWithShape="1">
          <a:blip r:embed="rId3">
            <a:alphaModFix/>
          </a:blip>
          <a:srcRect/>
          <a:stretch/>
        </p:blipFill>
        <p:spPr>
          <a:xfrm>
            <a:off x="4567237" y="3419475"/>
            <a:ext cx="9524" cy="19049"/>
          </a:xfrm>
          <a:prstGeom prst="rect">
            <a:avLst/>
          </a:prstGeom>
          <a:noFill/>
          <a:ln>
            <a:noFill/>
          </a:ln>
        </p:spPr>
      </p:pic>
      <p:sp>
        <p:nvSpPr>
          <p:cNvPr id="727" name="Shape 727"/>
          <p:cNvSpPr txBox="1"/>
          <p:nvPr/>
        </p:nvSpPr>
        <p:spPr>
          <a:xfrm>
            <a:off x="1108363" y="1662544"/>
            <a:ext cx="7010400" cy="2800766"/>
          </a:xfrm>
          <a:prstGeom prst="rect">
            <a:avLst/>
          </a:prstGeom>
          <a:solidFill>
            <a:schemeClr val="accent6"/>
          </a:solidFill>
          <a:ln w="55000" cap="flat">
            <a:solidFill>
              <a:srgbClr val="5B2C36"/>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4400" b="0" i="0" u="none" strike="noStrike" cap="none" baseline="0">
                <a:solidFill>
                  <a:schemeClr val="lt1"/>
                </a:solidFill>
                <a:latin typeface="Calibri"/>
                <a:ea typeface="Calibri"/>
                <a:cs typeface="Calibri"/>
                <a:sym typeface="Calibri"/>
              </a:rPr>
              <a:t>Karen Welch</a:t>
            </a:r>
          </a:p>
          <a:p>
            <a:pPr marL="0" marR="0" lvl="0" indent="0" algn="ctr" rtl="0">
              <a:spcBef>
                <a:spcPts val="0"/>
              </a:spcBef>
              <a:buSzPct val="25000"/>
              <a:buNone/>
            </a:pPr>
            <a:r>
              <a:rPr lang="en-US" sz="4400" b="0" i="0" u="none" strike="noStrike" cap="none" baseline="0">
                <a:solidFill>
                  <a:schemeClr val="lt1"/>
                </a:solidFill>
                <a:latin typeface="Calibri"/>
                <a:ea typeface="Calibri"/>
                <a:cs typeface="Calibri"/>
                <a:sym typeface="Calibri"/>
              </a:rPr>
              <a:t>New Readers Press</a:t>
            </a:r>
          </a:p>
          <a:p>
            <a:pPr marL="0" marR="0" lvl="0" indent="0" algn="ctr" rtl="0">
              <a:spcBef>
                <a:spcPts val="0"/>
              </a:spcBef>
              <a:buSzPct val="25000"/>
              <a:buNone/>
            </a:pPr>
            <a:r>
              <a:rPr lang="en-US" sz="4400" b="0" i="0" u="none" strike="noStrike" cap="none" baseline="0">
                <a:solidFill>
                  <a:schemeClr val="lt1"/>
                </a:solidFill>
                <a:latin typeface="Calibri"/>
                <a:ea typeface="Calibri"/>
                <a:cs typeface="Calibri"/>
                <a:sym typeface="Calibri"/>
              </a:rPr>
              <a:t>(404) 580-1563</a:t>
            </a:r>
          </a:p>
          <a:p>
            <a:pPr marL="0" marR="0" lvl="0" indent="0" algn="ctr" rtl="0">
              <a:spcBef>
                <a:spcPts val="0"/>
              </a:spcBef>
              <a:buSzPct val="25000"/>
              <a:buNone/>
            </a:pPr>
            <a:r>
              <a:rPr lang="en-US" sz="4400" b="0" i="0" u="none" strike="noStrike" cap="none" baseline="0">
                <a:solidFill>
                  <a:schemeClr val="lt1"/>
                </a:solidFill>
                <a:latin typeface="Calibri"/>
                <a:ea typeface="Calibri"/>
                <a:cs typeface="Calibri"/>
                <a:sym typeface="Calibri"/>
              </a:rPr>
              <a:t>kwelch1799@gmail.com</a:t>
            </a:r>
          </a:p>
        </p:txBody>
      </p:sp>
      <p:sp>
        <p:nvSpPr>
          <p:cNvPr id="728" name="Shape 728"/>
          <p:cNvSpPr/>
          <p:nvPr/>
        </p:nvSpPr>
        <p:spPr>
          <a:xfrm>
            <a:off x="2966750" y="5410269"/>
            <a:ext cx="3724563"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baseline="0">
                <a:solidFill>
                  <a:srgbClr val="C00000"/>
                </a:solidFill>
                <a:latin typeface="Rambla"/>
                <a:ea typeface="Rambla"/>
                <a:cs typeface="Rambla"/>
                <a:sym typeface="Rambla"/>
              </a:rPr>
              <a:t>Thank You!</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baseline="0">
                <a:solidFill>
                  <a:schemeClr val="dk2"/>
                </a:solidFill>
                <a:latin typeface="Rambla"/>
                <a:ea typeface="Rambla"/>
                <a:cs typeface="Rambla"/>
                <a:sym typeface="Rambla"/>
              </a:rPr>
              <a:t>Extended Response Writing</a:t>
            </a:r>
          </a:p>
        </p:txBody>
      </p:sp>
      <p:grpSp>
        <p:nvGrpSpPr>
          <p:cNvPr id="153" name="Shape 153"/>
          <p:cNvGrpSpPr/>
          <p:nvPr/>
        </p:nvGrpSpPr>
        <p:grpSpPr>
          <a:xfrm>
            <a:off x="1802763" y="1272776"/>
            <a:ext cx="5538471" cy="5511356"/>
            <a:chOff x="1802763" y="73564"/>
            <a:chExt cx="5538471" cy="5511356"/>
          </a:xfrm>
        </p:grpSpPr>
        <p:sp>
          <p:nvSpPr>
            <p:cNvPr id="154" name="Shape 154"/>
            <p:cNvSpPr/>
            <p:nvPr/>
          </p:nvSpPr>
          <p:spPr>
            <a:xfrm>
              <a:off x="2293206" y="367820"/>
              <a:ext cx="4753381" cy="4753381"/>
            </a:xfrm>
            <a:prstGeom prst="pie">
              <a:avLst>
                <a:gd name="adj1" fmla="val 16200000"/>
                <a:gd name="adj2" fmla="val 1800000"/>
              </a:avLst>
            </a:prstGeom>
            <a:solidFill>
              <a:srgbClr val="DA1C27"/>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5" name="Shape 155"/>
            <p:cNvSpPr txBox="1"/>
            <p:nvPr/>
          </p:nvSpPr>
          <p:spPr>
            <a:xfrm>
              <a:off x="4798351" y="1375084"/>
              <a:ext cx="1697636" cy="1414696"/>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700"/>
                </a:spcAft>
                <a:buSzPct val="25000"/>
                <a:buNone/>
              </a:pPr>
              <a:r>
                <a:rPr lang="en-US" sz="2000" b="1" i="0" u="none" strike="noStrike" cap="none" baseline="0">
                  <a:solidFill>
                    <a:schemeClr val="lt1"/>
                  </a:solidFill>
                  <a:latin typeface="Rambla"/>
                  <a:ea typeface="Rambla"/>
                  <a:cs typeface="Rambla"/>
                  <a:sym typeface="Rambla"/>
                </a:rPr>
                <a:t>No deductions for incorrect responses</a:t>
              </a:r>
            </a:p>
          </p:txBody>
        </p:sp>
        <p:sp>
          <p:nvSpPr>
            <p:cNvPr id="156" name="Shape 156"/>
            <p:cNvSpPr/>
            <p:nvPr/>
          </p:nvSpPr>
          <p:spPr>
            <a:xfrm>
              <a:off x="2195308" y="537583"/>
              <a:ext cx="4753381" cy="4753381"/>
            </a:xfrm>
            <a:prstGeom prst="pie">
              <a:avLst>
                <a:gd name="adj1" fmla="val 1800000"/>
                <a:gd name="adj2" fmla="val 9000000"/>
              </a:avLst>
            </a:prstGeom>
            <a:solidFill>
              <a:schemeClr val="accent3"/>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7" name="Shape 157"/>
            <p:cNvSpPr txBox="1"/>
            <p:nvPr/>
          </p:nvSpPr>
          <p:spPr>
            <a:xfrm>
              <a:off x="3327066" y="3621623"/>
              <a:ext cx="2546454" cy="1244933"/>
            </a:xfrm>
            <a:prstGeom prst="rect">
              <a:avLst/>
            </a:prstGeom>
            <a:noFill/>
            <a:ln>
              <a:noFill/>
            </a:ln>
          </p:spPr>
          <p:txBody>
            <a:bodyPr lIns="27925" tIns="27925" rIns="27925" bIns="27925" anchor="ctr" anchorCtr="0">
              <a:noAutofit/>
            </a:bodyPr>
            <a:lstStyle/>
            <a:p>
              <a:pPr marL="0" marR="0" lvl="0" indent="0" algn="ctr" rtl="0">
                <a:lnSpc>
                  <a:spcPct val="90000"/>
                </a:lnSpc>
                <a:spcBef>
                  <a:spcPts val="0"/>
                </a:spcBef>
                <a:spcAft>
                  <a:spcPts val="770"/>
                </a:spcAft>
                <a:buSzPct val="25000"/>
                <a:buNone/>
              </a:pPr>
              <a:r>
                <a:rPr lang="en-US" sz="2200" b="1" i="0" u="none" strike="noStrike" cap="none" baseline="0">
                  <a:solidFill>
                    <a:schemeClr val="lt1"/>
                  </a:solidFill>
                  <a:latin typeface="Rambla"/>
                  <a:ea typeface="Rambla"/>
                  <a:cs typeface="Rambla"/>
                  <a:sym typeface="Rambla"/>
                </a:rPr>
                <a:t>Reading passages are 450-650 words</a:t>
              </a:r>
            </a:p>
          </p:txBody>
        </p:sp>
        <p:sp>
          <p:nvSpPr>
            <p:cNvPr id="158" name="Shape 158"/>
            <p:cNvSpPr/>
            <p:nvPr/>
          </p:nvSpPr>
          <p:spPr>
            <a:xfrm>
              <a:off x="2097411" y="367820"/>
              <a:ext cx="4753381" cy="4753381"/>
            </a:xfrm>
            <a:prstGeom prst="pie">
              <a:avLst>
                <a:gd name="adj1" fmla="val 9000000"/>
                <a:gd name="adj2" fmla="val 16200000"/>
              </a:avLst>
            </a:prstGeom>
            <a:solidFill>
              <a:srgbClr val="37639C"/>
            </a:solidFill>
            <a:ln w="550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9" name="Shape 159"/>
            <p:cNvSpPr txBox="1"/>
            <p:nvPr/>
          </p:nvSpPr>
          <p:spPr>
            <a:xfrm>
              <a:off x="2648011" y="1375084"/>
              <a:ext cx="1697636" cy="1414696"/>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700"/>
                </a:spcAft>
                <a:buSzPct val="25000"/>
                <a:buNone/>
              </a:pPr>
              <a:r>
                <a:rPr lang="en-US" sz="2000" b="1" i="0" u="none" strike="noStrike" cap="none" baseline="0">
                  <a:solidFill>
                    <a:schemeClr val="lt1"/>
                  </a:solidFill>
                  <a:latin typeface="Rambla"/>
                  <a:ea typeface="Rambla"/>
                  <a:cs typeface="Rambla"/>
                  <a:sym typeface="Rambla"/>
                </a:rPr>
                <a:t>Makes up 15-20% of the total score </a:t>
              </a:r>
            </a:p>
          </p:txBody>
        </p:sp>
        <p:sp>
          <p:nvSpPr>
            <p:cNvPr id="160" name="Shape 160"/>
            <p:cNvSpPr/>
            <p:nvPr/>
          </p:nvSpPr>
          <p:spPr>
            <a:xfrm>
              <a:off x="1999341" y="73564"/>
              <a:ext cx="5341893" cy="5341893"/>
            </a:xfrm>
            <a:custGeom>
              <a:avLst/>
              <a:gdLst/>
              <a:ahLst/>
              <a:cxnLst/>
              <a:rect l="0" t="0" r="0" b="0"/>
              <a:pathLst>
                <a:path w="120000" h="120000" extrusionOk="0">
                  <a:moveTo>
                    <a:pt x="59990" y="4067"/>
                  </a:moveTo>
                  <a:lnTo>
                    <a:pt x="59990" y="4067"/>
                  </a:lnTo>
                  <a:cubicBezTo>
                    <a:pt x="79078" y="4064"/>
                    <a:pt x="96849" y="13794"/>
                    <a:pt x="107128" y="29877"/>
                  </a:cubicBezTo>
                  <a:cubicBezTo>
                    <a:pt x="117407" y="45960"/>
                    <a:pt x="118776" y="66174"/>
                    <a:pt x="110758" y="83496"/>
                  </a:cubicBezTo>
                  <a:lnTo>
                    <a:pt x="114269" y="85523"/>
                  </a:lnTo>
                  <a:lnTo>
                    <a:pt x="105796" y="86440"/>
                  </a:lnTo>
                  <a:lnTo>
                    <a:pt x="101939" y="78405"/>
                  </a:lnTo>
                  <a:lnTo>
                    <a:pt x="105449" y="80431"/>
                  </a:lnTo>
                  <a:cubicBezTo>
                    <a:pt x="112381" y="65010"/>
                    <a:pt x="111021" y="47127"/>
                    <a:pt x="101837" y="32931"/>
                  </a:cubicBezTo>
                  <a:cubicBezTo>
                    <a:pt x="92653" y="18736"/>
                    <a:pt x="76898" y="10166"/>
                    <a:pt x="59991" y="10169"/>
                  </a:cubicBezTo>
                  <a:close/>
                </a:path>
              </a:pathLst>
            </a:custGeom>
            <a:solidFill>
              <a:srgbClr val="DA1C27"/>
            </a:solidFill>
            <a:ln>
              <a:noFill/>
            </a:ln>
          </p:spPr>
          <p:txBody>
            <a:bodyPr lIns="91425" tIns="91425" rIns="91425" bIns="91425" anchor="ctr" anchorCtr="0">
              <a:noAutofit/>
            </a:bodyPr>
            <a:lstStyle/>
            <a:p>
              <a:pPr>
                <a:spcBef>
                  <a:spcPts val="0"/>
                </a:spcBef>
                <a:buNone/>
              </a:pPr>
              <a:endParaRPr/>
            </a:p>
          </p:txBody>
        </p:sp>
        <p:sp>
          <p:nvSpPr>
            <p:cNvPr id="161" name="Shape 161"/>
            <p:cNvSpPr/>
            <p:nvPr/>
          </p:nvSpPr>
          <p:spPr>
            <a:xfrm>
              <a:off x="1901051" y="243027"/>
              <a:ext cx="5341893" cy="5341893"/>
            </a:xfrm>
            <a:custGeom>
              <a:avLst/>
              <a:gdLst/>
              <a:ahLst/>
              <a:cxnLst/>
              <a:rect l="0" t="0" r="0" b="0"/>
              <a:pathLst>
                <a:path w="120000" h="120000" extrusionOk="0">
                  <a:moveTo>
                    <a:pt x="108434" y="87973"/>
                  </a:moveTo>
                  <a:cubicBezTo>
                    <a:pt x="98891" y="104498"/>
                    <a:pt x="81581" y="115016"/>
                    <a:pt x="62517" y="115875"/>
                  </a:cubicBezTo>
                  <a:cubicBezTo>
                    <a:pt x="43454" y="116734"/>
                    <a:pt x="25268" y="107815"/>
                    <a:pt x="14277" y="92216"/>
                  </a:cubicBezTo>
                  <a:lnTo>
                    <a:pt x="10766" y="94243"/>
                  </a:lnTo>
                  <a:lnTo>
                    <a:pt x="14207" y="86447"/>
                  </a:lnTo>
                  <a:lnTo>
                    <a:pt x="23094" y="87123"/>
                  </a:lnTo>
                  <a:lnTo>
                    <a:pt x="19585" y="89150"/>
                  </a:lnTo>
                  <a:cubicBezTo>
                    <a:pt x="29473" y="102859"/>
                    <a:pt x="45637" y="110621"/>
                    <a:pt x="62518" y="109766"/>
                  </a:cubicBezTo>
                  <a:cubicBezTo>
                    <a:pt x="79399" y="108912"/>
                    <a:pt x="94697" y="99558"/>
                    <a:pt x="103150" y="84921"/>
                  </a:cubicBezTo>
                  <a:close/>
                </a:path>
              </a:pathLst>
            </a:custGeom>
            <a:solidFill>
              <a:schemeClr val="accent3"/>
            </a:solidFill>
            <a:ln>
              <a:noFill/>
            </a:ln>
          </p:spPr>
          <p:txBody>
            <a:bodyPr lIns="91425" tIns="91425" rIns="91425" bIns="91425" anchor="ctr" anchorCtr="0">
              <a:noAutofit/>
            </a:bodyPr>
            <a:lstStyle/>
            <a:p>
              <a:pPr>
                <a:spcBef>
                  <a:spcPts val="0"/>
                </a:spcBef>
                <a:buNone/>
              </a:pPr>
              <a:endParaRPr/>
            </a:p>
          </p:txBody>
        </p:sp>
        <p:sp>
          <p:nvSpPr>
            <p:cNvPr id="162" name="Shape 162"/>
            <p:cNvSpPr/>
            <p:nvPr/>
          </p:nvSpPr>
          <p:spPr>
            <a:xfrm>
              <a:off x="1802763" y="73564"/>
              <a:ext cx="5341893" cy="5341893"/>
            </a:xfrm>
            <a:custGeom>
              <a:avLst/>
              <a:gdLst/>
              <a:ahLst/>
              <a:cxnLst/>
              <a:rect l="0" t="0" r="0" b="0"/>
              <a:pathLst>
                <a:path w="120000" h="120000" extrusionOk="0">
                  <a:moveTo>
                    <a:pt x="11560" y="87966"/>
                  </a:moveTo>
                  <a:lnTo>
                    <a:pt x="11560" y="87966"/>
                  </a:lnTo>
                  <a:cubicBezTo>
                    <a:pt x="2017" y="71436"/>
                    <a:pt x="1562" y="51180"/>
                    <a:pt x="10353" y="34238"/>
                  </a:cubicBezTo>
                  <a:cubicBezTo>
                    <a:pt x="19144" y="17296"/>
                    <a:pt x="35968" y="6006"/>
                    <a:pt x="54978" y="4293"/>
                  </a:cubicBezTo>
                  <a:lnTo>
                    <a:pt x="54979" y="238"/>
                  </a:lnTo>
                  <a:lnTo>
                    <a:pt x="60008" y="7118"/>
                  </a:lnTo>
                  <a:lnTo>
                    <a:pt x="54976" y="14475"/>
                  </a:lnTo>
                  <a:lnTo>
                    <a:pt x="54977" y="10423"/>
                  </a:lnTo>
                  <a:lnTo>
                    <a:pt x="54977" y="10423"/>
                  </a:lnTo>
                  <a:cubicBezTo>
                    <a:pt x="38156" y="12127"/>
                    <a:pt x="23347" y="22244"/>
                    <a:pt x="15643" y="37293"/>
                  </a:cubicBezTo>
                  <a:cubicBezTo>
                    <a:pt x="7939" y="52343"/>
                    <a:pt x="8391" y="70273"/>
                    <a:pt x="16845" y="84915"/>
                  </a:cubicBezTo>
                  <a:close/>
                </a:path>
              </a:pathLst>
            </a:custGeom>
            <a:solidFill>
              <a:srgbClr val="37639C"/>
            </a:solidFill>
            <a:ln>
              <a:noFill/>
            </a:ln>
          </p:spPr>
          <p:txBody>
            <a:bodyPr lIns="91425" tIns="91425" rIns="91425" bIns="91425" anchor="ctr" anchorCtr="0">
              <a:noAutofit/>
            </a:bodyPr>
            <a:lstStyle/>
            <a:p>
              <a:pPr>
                <a:spcBef>
                  <a:spcPts val="0"/>
                </a:spcBef>
                <a:buNone/>
              </a:pPr>
              <a:endParaRPr/>
            </a:p>
          </p:txBody>
        </p:sp>
      </p:gr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67"/>
        <p:cNvGrpSpPr/>
        <p:nvPr/>
      </p:nvGrpSpPr>
      <p:grpSpPr>
        <a:xfrm>
          <a:off x="0" y="0"/>
          <a:ext cx="0" cy="0"/>
          <a:chOff x="0" y="0"/>
          <a:chExt cx="0" cy="0"/>
        </a:xfrm>
      </p:grpSpPr>
      <p:sp>
        <p:nvSpPr>
          <p:cNvPr id="168" name="Shape 168"/>
          <p:cNvSpPr/>
          <p:nvPr/>
        </p:nvSpPr>
        <p:spPr>
          <a:xfrm>
            <a:off x="0" y="119919"/>
            <a:ext cx="9144000" cy="6738078"/>
          </a:xfrm>
          <a:prstGeom prst="roundRect">
            <a:avLst>
              <a:gd name="adj" fmla="val 16667"/>
            </a:avLst>
          </a:prstGeom>
          <a:solidFill>
            <a:srgbClr val="2A4A75"/>
          </a:solidFill>
          <a:ln w="55000" cap="flat">
            <a:solidFill>
              <a:srgbClr val="21768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7200" b="0" i="0" u="none" strike="noStrike" cap="none" baseline="0">
                <a:solidFill>
                  <a:srgbClr val="D8D8D8"/>
                </a:solidFill>
                <a:latin typeface="Rambla"/>
                <a:ea typeface="Rambla"/>
                <a:cs typeface="Rambla"/>
                <a:sym typeface="Rambla"/>
              </a:rPr>
              <a:t>1 question</a:t>
            </a:r>
          </a:p>
          <a:p>
            <a:pPr marL="0" marR="0" lvl="0" indent="0" algn="ctr" rtl="0">
              <a:spcBef>
                <a:spcPts val="0"/>
              </a:spcBef>
              <a:buSzPct val="25000"/>
              <a:buNone/>
            </a:pPr>
            <a:r>
              <a:rPr lang="en-US" sz="7200" b="0" i="0" u="none" strike="noStrike" cap="none" baseline="0">
                <a:solidFill>
                  <a:srgbClr val="D8D8D8"/>
                </a:solidFill>
                <a:latin typeface="Rambla"/>
                <a:ea typeface="Rambla"/>
                <a:cs typeface="Rambla"/>
                <a:sym typeface="Rambla"/>
              </a:rPr>
              <a:t>45 minutes</a:t>
            </a:r>
          </a:p>
          <a:p>
            <a:pPr marL="0" marR="0" lvl="0" indent="0" algn="ctr" rtl="0">
              <a:spcBef>
                <a:spcPts val="0"/>
              </a:spcBef>
              <a:buSzPct val="25000"/>
              <a:buNone/>
            </a:pPr>
            <a:r>
              <a:rPr lang="en-US" sz="7200" b="0" i="0" u="none" strike="noStrike" cap="none" baseline="0">
                <a:solidFill>
                  <a:srgbClr val="D8D8D8"/>
                </a:solidFill>
                <a:latin typeface="Rambla"/>
                <a:ea typeface="Rambla"/>
                <a:cs typeface="Rambla"/>
                <a:sym typeface="Rambla"/>
              </a:rPr>
              <a:t>3 traits measured</a:t>
            </a:r>
          </a:p>
          <a:p>
            <a:pPr marL="0" marR="0" lvl="0" indent="0" algn="ctr" rtl="0">
              <a:spcBef>
                <a:spcPts val="0"/>
              </a:spcBef>
              <a:buSzPct val="25000"/>
              <a:buNone/>
            </a:pPr>
            <a:r>
              <a:rPr lang="en-US" sz="7200" b="0" i="0" u="none" strike="noStrike" cap="none" baseline="0">
                <a:solidFill>
                  <a:srgbClr val="D8D8D8"/>
                </a:solidFill>
                <a:latin typeface="Rambla"/>
                <a:ea typeface="Rambla"/>
                <a:cs typeface="Rambla"/>
                <a:sym typeface="Rambla"/>
              </a:rPr>
              <a:t>12 points </a:t>
            </a:r>
          </a:p>
        </p:txBody>
      </p:sp>
    </p:spTree>
  </p:cSld>
  <p:clrMapOvr>
    <a:masterClrMapping/>
  </p:clrMapOvr>
  <p:transition spd="slow">
    <p:cut/>
  </p:transition>
</p:sld>
</file>

<file path=ppt/theme/theme1.xml><?xml version="1.0" encoding="utf-8"?>
<a:theme xmlns:a="http://schemas.openxmlformats.org/drawingml/2006/main"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2572</Words>
  <Application>Microsoft Office PowerPoint</Application>
  <PresentationFormat>On-screen Show (4:3)</PresentationFormat>
  <Paragraphs>395</Paragraphs>
  <Slides>72</Slides>
  <Notes>72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Concourse</vt:lpstr>
      <vt:lpstr>Writing for the 2014 GED® Workshop</vt:lpstr>
      <vt:lpstr>Workshop Objectives</vt:lpstr>
      <vt:lpstr>PowerPoint Presentation</vt:lpstr>
      <vt:lpstr>PowerPoint Presentation</vt:lpstr>
      <vt:lpstr>Reading &amp; Writing on the  2014 GED® Test</vt:lpstr>
      <vt:lpstr>PowerPoint Presentation</vt:lpstr>
      <vt:lpstr>Practice + Patience</vt:lpstr>
      <vt:lpstr>Extended Response Writing</vt:lpstr>
      <vt:lpstr>PowerPoint Presentation</vt:lpstr>
      <vt:lpstr>Understanding the Scoring Rubric</vt:lpstr>
      <vt:lpstr>PowerPoint Presentation</vt:lpstr>
      <vt:lpstr>PowerPoint Presentation</vt:lpstr>
      <vt:lpstr>PowerPoint Presentation</vt:lpstr>
      <vt:lpstr>Use of Evidence</vt:lpstr>
      <vt:lpstr>PowerPoint Presentation</vt:lpstr>
      <vt:lpstr>PowerPoint Presentation</vt:lpstr>
      <vt:lpstr>PowerPoint Presentation</vt:lpstr>
      <vt:lpstr>Things to Avoid </vt:lpstr>
      <vt:lpstr>PowerPoint Presentation</vt:lpstr>
      <vt:lpstr>Non-Scorable Items</vt:lpstr>
      <vt:lpstr>PowerPoint Presentation</vt:lpstr>
      <vt:lpstr>PowerPoint Presentation</vt:lpstr>
      <vt:lpstr>You Are Here</vt:lpstr>
      <vt:lpstr>Steps for Responding to the RLA ER on the 2014 GED® Test</vt:lpstr>
      <vt:lpstr>PowerPoint Presentation</vt:lpstr>
      <vt:lpstr>Seeds of Change: </vt:lpstr>
      <vt:lpstr>Read and Deconstruct the Prompt</vt:lpstr>
      <vt:lpstr>PowerPoint Presentation</vt:lpstr>
      <vt:lpstr>Seeds of Change Notes:</vt:lpstr>
      <vt:lpstr>Thesis Statement Examples</vt:lpstr>
      <vt:lpstr>Thesis Statement Examples</vt:lpstr>
      <vt:lpstr>Techniques to use with a weak writer</vt:lpstr>
      <vt:lpstr>PowerPoint Presentation</vt:lpstr>
      <vt:lpstr>Weak Writer Strategy: Parrot Prompt Example</vt:lpstr>
      <vt:lpstr>Individual Activity-Thesis Statement/Notes</vt:lpstr>
      <vt:lpstr>RLA Checklist</vt:lpstr>
      <vt:lpstr>Building a Structured Response for the RLA ER</vt:lpstr>
      <vt:lpstr>Strategies to Use:</vt:lpstr>
      <vt:lpstr>Writing for the GED:  Book 4</vt:lpstr>
      <vt:lpstr>Prompt Resources:</vt:lpstr>
      <vt:lpstr>Responding to the SS Extended Response on the 2014 GED® Test</vt:lpstr>
      <vt:lpstr>PowerPoint Presentation</vt:lpstr>
      <vt:lpstr>Defining Enduring Issue</vt:lpstr>
      <vt:lpstr>PowerPoint Presentation</vt:lpstr>
      <vt:lpstr>Enduring Issue Exercise</vt:lpstr>
      <vt:lpstr>Timeline For Context</vt:lpstr>
      <vt:lpstr>Enduring Issue Examples</vt:lpstr>
      <vt:lpstr>Example:  Affordable Care Act</vt:lpstr>
      <vt:lpstr>PowerPoint Presentation</vt:lpstr>
      <vt:lpstr>You Are Here</vt:lpstr>
      <vt:lpstr>PowerPoint Presentation</vt:lpstr>
      <vt:lpstr>PowerPoint Presentation</vt:lpstr>
      <vt:lpstr>SS Checklist</vt:lpstr>
      <vt:lpstr>Science </vt:lpstr>
      <vt:lpstr>PowerPoint Presentation</vt:lpstr>
      <vt:lpstr>PowerPoint Presentation</vt:lpstr>
      <vt:lpstr>PowerPoint Presentation</vt:lpstr>
      <vt:lpstr>Farmer’s Hypothesis</vt:lpstr>
      <vt:lpstr>You Are Here:</vt:lpstr>
      <vt:lpstr>Prompt:</vt:lpstr>
      <vt:lpstr>Short Answers: Experimental Design </vt:lpstr>
      <vt:lpstr>PowerPoint Presentation</vt:lpstr>
      <vt:lpstr>You Are Here:</vt:lpstr>
      <vt:lpstr>Science:  Other Prompt Types</vt:lpstr>
      <vt:lpstr>PowerPoint Presentation</vt:lpstr>
      <vt:lpstr>PowerPoint Presentation</vt:lpstr>
      <vt:lpstr>Science Checklist:  Exp. Design</vt:lpstr>
      <vt:lpstr>Science Checklist:  Other Types</vt:lpstr>
      <vt:lpstr>GEDTS Resources</vt:lpstr>
      <vt:lpstr>PowerPoint Presentation</vt:lpstr>
      <vt:lpstr>Questions</vt:lpstr>
      <vt:lpstr>Contact &amp; Ordering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for the 2014 GED® Workshop</dc:title>
  <dc:creator>Anita Wilson</dc:creator>
  <cp:lastModifiedBy>Anita Wilson</cp:lastModifiedBy>
  <cp:revision>1</cp:revision>
  <dcterms:modified xsi:type="dcterms:W3CDTF">2015-04-28T13:24:12Z</dcterms:modified>
</cp:coreProperties>
</file>