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96" r:id="rId3"/>
    <p:sldId id="307" r:id="rId4"/>
    <p:sldId id="269" r:id="rId5"/>
    <p:sldId id="262" r:id="rId6"/>
    <p:sldId id="297" r:id="rId7"/>
    <p:sldId id="295" r:id="rId8"/>
    <p:sldId id="261" r:id="rId9"/>
    <p:sldId id="299" r:id="rId10"/>
    <p:sldId id="305" r:id="rId11"/>
    <p:sldId id="293" r:id="rId12"/>
    <p:sldId id="292" r:id="rId13"/>
    <p:sldId id="263" r:id="rId14"/>
    <p:sldId id="273" r:id="rId15"/>
    <p:sldId id="286" r:id="rId16"/>
    <p:sldId id="304" r:id="rId17"/>
    <p:sldId id="308" r:id="rId18"/>
    <p:sldId id="260" r:id="rId19"/>
    <p:sldId id="311" r:id="rId20"/>
    <p:sldId id="281" r:id="rId21"/>
    <p:sldId id="30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93" autoAdjust="0"/>
  </p:normalViewPr>
  <p:slideViewPr>
    <p:cSldViewPr>
      <p:cViewPr varScale="1">
        <p:scale>
          <a:sx n="66" d="100"/>
          <a:sy n="66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DE789-84A8-4FBF-899F-94E77172FBB1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C9503-9EAA-44DF-9766-750DFBB20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Pew at church with presidential seal</a:t>
            </a:r>
          </a:p>
          <a:p>
            <a:r>
              <a:rPr lang="en-US" dirty="0" smtClean="0"/>
              <a:t>Memories of seeing Mamie in</a:t>
            </a:r>
            <a:r>
              <a:rPr lang="en-US" baseline="0" dirty="0" smtClean="0"/>
              <a:t> church when I was a young girl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Cameras allowed during practice rounds ONLY</a:t>
            </a:r>
          </a:p>
          <a:p>
            <a:r>
              <a:rPr lang="en-US" dirty="0" smtClean="0"/>
              <a:t>Will lose tickets if found with camera or phone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</a:t>
            </a:r>
            <a:r>
              <a:rPr lang="en-US" baseline="0" dirty="0" smtClean="0"/>
              <a:t>rules apply to everyone – I have seen Jim </a:t>
            </a:r>
            <a:r>
              <a:rPr lang="en-US" baseline="0" dirty="0" err="1" smtClean="0"/>
              <a:t>Nantz</a:t>
            </a:r>
            <a:r>
              <a:rPr lang="en-US" baseline="0" dirty="0" smtClean="0"/>
              <a:t> standing in line for phone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Park at the back lot, follow the leaders through 18, walk backwards from 18 through 10 and Amen Corner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Virtually no one on the course enjoying the beauty and afternoon shadows in peace and quiet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Warren Buffet, Bill Gates story with Mom and her sisters;</a:t>
            </a:r>
          </a:p>
          <a:p>
            <a:r>
              <a:rPr lang="en-US" dirty="0" smtClean="0"/>
              <a:t>Who’s Who</a:t>
            </a:r>
            <a:r>
              <a:rPr lang="en-US" baseline="0" dirty="0" smtClean="0"/>
              <a:t> of powerful and influential people but also unknown Augustans; </a:t>
            </a:r>
          </a:p>
          <a:p>
            <a:r>
              <a:rPr lang="en-US" baseline="0" dirty="0" smtClean="0"/>
              <a:t>Donald Trump will never be a member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prediction of first women members –</a:t>
            </a:r>
            <a:r>
              <a:rPr lang="en-US" baseline="0" dirty="0" smtClean="0"/>
              <a:t>Condi Rice, Darla Moore, and </a:t>
            </a:r>
            <a:r>
              <a:rPr lang="en-US" dirty="0" smtClean="0"/>
              <a:t>Sand</a:t>
            </a:r>
            <a:r>
              <a:rPr lang="en-US" baseline="0" dirty="0" smtClean="0"/>
              <a:t>ra Day O’Conner (2 out of 3 aren’t bad)</a:t>
            </a:r>
          </a:p>
          <a:p>
            <a:r>
              <a:rPr lang="en-US" baseline="0" dirty="0" smtClean="0"/>
              <a:t>BIGGEST surprise – they announced it in press release – normal ANGC protocol would have been for it to be discovered when someone spotted a female wearing a green jacket during the tournament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Playoffs at #11 – Mize chip in</a:t>
            </a:r>
            <a:r>
              <a:rPr lang="en-US" baseline="0" dirty="0" smtClean="0"/>
              <a:t> over Greg, Fuzzy, Faldo twice (once over Raymond Floyd – son sitting at our feet – crossed himself and then Raymond promptly put it in the water)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while 6 months pregnant,</a:t>
            </a:r>
            <a:r>
              <a:rPr lang="en-US" baseline="0" dirty="0" smtClean="0"/>
              <a:t> I am a walker (as child sat on 16 and distracted by fish and turtles when bored)</a:t>
            </a:r>
          </a:p>
          <a:p>
            <a:r>
              <a:rPr lang="en-US" baseline="0" dirty="0" smtClean="0"/>
              <a:t>Want to see the eventual winner 6 or 7 times</a:t>
            </a:r>
          </a:p>
          <a:p>
            <a:r>
              <a:rPr lang="en-US" baseline="0" dirty="0" smtClean="0"/>
              <a:t>Want to see the eventual winner potentially make a charge on the eagle holes (2, 13, and 15)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 Crenshaw</a:t>
            </a:r>
            <a:r>
              <a:rPr lang="en-US" baseline="0" dirty="0" smtClean="0"/>
              <a:t> – 70 footer for birdie in 1984 that led to his first win</a:t>
            </a:r>
          </a:p>
          <a:p>
            <a:r>
              <a:rPr lang="en-US" baseline="0" dirty="0" smtClean="0"/>
              <a:t>Rory </a:t>
            </a:r>
            <a:r>
              <a:rPr lang="en-US" baseline="0" dirty="0" err="1" smtClean="0"/>
              <a:t>McIlroy</a:t>
            </a:r>
            <a:r>
              <a:rPr lang="en-US" baseline="0" dirty="0" smtClean="0"/>
              <a:t> hit into the cabins off the tee – first person ever to do so during his final round collapse in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Grandfather started with 12 tickets when National asked local residents to support tournament – by time died in 1997, as Masters gained popularity,  National cut him down to 2 tickets;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Lose tickets - snow angels in sand trip (Phil and Tiger)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 tickets since grandmother died in </a:t>
            </a:r>
            <a:r>
              <a:rPr lang="en-US" baseline="0" dirty="0" smtClean="0"/>
              <a:t>1997 – due to generosity of friends have made it out almost each year since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rent houses – </a:t>
            </a:r>
            <a:r>
              <a:rPr lang="en-US" baseline="0" dirty="0" err="1" smtClean="0"/>
              <a:t>Nannie</a:t>
            </a:r>
            <a:r>
              <a:rPr lang="en-US" baseline="0" dirty="0" smtClean="0"/>
              <a:t> – Sports Illustrated – Joe Namath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“Jack Nicklaus slept here”; Greg Norman grilling with his kids at rental house next to Julie Ann </a:t>
            </a:r>
            <a:r>
              <a:rPr lang="en-US" baseline="0" dirty="0" err="1" smtClean="0"/>
              <a:t>Baggs</a:t>
            </a:r>
            <a:r>
              <a:rPr lang="en-US" baseline="0" dirty="0" smtClean="0"/>
              <a:t>; Jack at church Easter morning;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reincarnation is real, I want to come back</a:t>
            </a:r>
            <a:r>
              <a:rPr lang="en-US" baseline="0" dirty="0" smtClean="0"/>
              <a:t> as a turtle at 15 </a:t>
            </a:r>
          </a:p>
          <a:p>
            <a:r>
              <a:rPr lang="en-US" baseline="0" dirty="0" smtClean="0"/>
              <a:t>Only poor sportsmanship I have seen - applause when </a:t>
            </a:r>
            <a:r>
              <a:rPr lang="en-US" baseline="0" dirty="0" err="1" smtClean="0"/>
              <a:t>Seve</a:t>
            </a:r>
            <a:r>
              <a:rPr lang="en-US" baseline="0" smtClean="0"/>
              <a:t> hit </a:t>
            </a:r>
            <a:r>
              <a:rPr lang="en-US" baseline="0" dirty="0" smtClean="0"/>
              <a:t>in water in 1986; sang Happy Birthday to </a:t>
            </a:r>
            <a:r>
              <a:rPr lang="en-US" baseline="0" dirty="0" err="1" smtClean="0"/>
              <a:t>Seve</a:t>
            </a:r>
            <a:r>
              <a:rPr lang="en-US" baseline="0" dirty="0" smtClean="0"/>
              <a:t> on his 21</a:t>
            </a:r>
            <a:r>
              <a:rPr lang="en-US" baseline="30000" dirty="0" smtClean="0"/>
              <a:t>st</a:t>
            </a:r>
            <a:r>
              <a:rPr lang="en-US" baseline="0" dirty="0" smtClean="0"/>
              <a:t> birthday – Green Jacket; </a:t>
            </a:r>
          </a:p>
          <a:p>
            <a:r>
              <a:rPr lang="en-US" baseline="0" dirty="0" smtClean="0"/>
              <a:t>National RUNS CBS coverage – fired Gary McCord (bikini wax, body bags. Mob (vs. patrons)); Frank </a:t>
            </a:r>
            <a:r>
              <a:rPr lang="en-US" baseline="0" dirty="0" err="1" smtClean="0"/>
              <a:t>Chirkanian</a:t>
            </a:r>
            <a:endParaRPr lang="en-US" baseline="0" dirty="0" smtClean="0"/>
          </a:p>
          <a:p>
            <a:r>
              <a:rPr lang="en-US" baseline="0" dirty="0" smtClean="0"/>
              <a:t>NO mention of $ (that putt is worth $50,000) or prize money for winning Masters is $1.4 million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Grew up having sweet gum ball races in Rae’s Creek</a:t>
            </a:r>
          </a:p>
          <a:p>
            <a:r>
              <a:rPr lang="en-US" baseline="0" dirty="0" smtClean="0"/>
              <a:t>Grew up less than 2 miles </a:t>
            </a:r>
            <a:r>
              <a:rPr lang="en-US" baseline="0" dirty="0" smtClean="0"/>
              <a:t>upstream from ANGC </a:t>
            </a:r>
            <a:r>
              <a:rPr lang="en-US" baseline="0" dirty="0" smtClean="0"/>
              <a:t>– close enough to walk during tournament</a:t>
            </a:r>
          </a:p>
          <a:p>
            <a:r>
              <a:rPr lang="en-US" baseline="0" dirty="0" smtClean="0"/>
              <a:t>Note land for 13</a:t>
            </a:r>
            <a:r>
              <a:rPr lang="en-US" baseline="30000" dirty="0" smtClean="0"/>
              <a:t>th</a:t>
            </a:r>
            <a:r>
              <a:rPr lang="en-US" baseline="0" dirty="0" smtClean="0"/>
              <a:t> tee – tell more in a few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Presidential</a:t>
            </a:r>
            <a:r>
              <a:rPr lang="en-US" baseline="0" dirty="0" smtClean="0"/>
              <a:t> Eagle on Mamie’s Cabin</a:t>
            </a:r>
          </a:p>
          <a:p>
            <a:r>
              <a:rPr lang="en-US" dirty="0" smtClean="0"/>
              <a:t>Ronald</a:t>
            </a:r>
            <a:r>
              <a:rPr lang="en-US" baseline="0" dirty="0" smtClean="0"/>
              <a:t> Regan – hostage attempt – former high school classmate taken hostage; ANCG new rule – no sitting president play so Obama must wait another 4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Friends’ dad was pro at ANGC for 6 months and Grandfather Mountain, NC 6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our wedding day, Michael and his</a:t>
            </a:r>
            <a:r>
              <a:rPr lang="en-US" baseline="0" dirty="0" smtClean="0"/>
              <a:t> groomsmen all dropped balls and hit onto 12 so they could say they had “played” 12 at AGNC</a:t>
            </a:r>
            <a:endParaRPr lang="en-US" dirty="0" smtClean="0"/>
          </a:p>
          <a:p>
            <a:r>
              <a:rPr lang="en-US" dirty="0" smtClean="0"/>
              <a:t>Back</a:t>
            </a:r>
            <a:r>
              <a:rPr lang="en-US" baseline="0" dirty="0" smtClean="0"/>
              <a:t> in college, I s</a:t>
            </a:r>
            <a:r>
              <a:rPr lang="en-US" dirty="0" smtClean="0"/>
              <a:t>aw Secretary of State George Schultz</a:t>
            </a:r>
            <a:r>
              <a:rPr lang="en-US" baseline="0" dirty="0" smtClean="0"/>
              <a:t> playing golf with 2 Secret Service members from ACC #9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ANGC</a:t>
            </a:r>
            <a:r>
              <a:rPr lang="en-US" baseline="0" dirty="0" smtClean="0"/>
              <a:t> b</a:t>
            </a:r>
            <a:r>
              <a:rPr lang="en-US" dirty="0" smtClean="0"/>
              <a:t>ought</a:t>
            </a:r>
            <a:r>
              <a:rPr lang="en-US" baseline="0" dirty="0" smtClean="0"/>
              <a:t> land from ACC</a:t>
            </a:r>
            <a:r>
              <a:rPr lang="en-US" baseline="0" dirty="0"/>
              <a:t> </a:t>
            </a:r>
            <a:r>
              <a:rPr lang="en-US" baseline="0" dirty="0" smtClean="0"/>
              <a:t>– 10 feet for $100,000 - $600,000 is rumor I heard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Scalpers sell tickets for thousands </a:t>
            </a:r>
            <a:r>
              <a:rPr lang="en-US" baseline="0" dirty="0" smtClean="0"/>
              <a:t>on e-bay; Super Bowl ticket – hundreds for 3 hours; Green wrappers;</a:t>
            </a:r>
          </a:p>
          <a:p>
            <a:r>
              <a:rPr lang="en-US" baseline="0" dirty="0" smtClean="0"/>
              <a:t>Free </a:t>
            </a:r>
            <a:r>
              <a:rPr lang="en-US" baseline="0" dirty="0" smtClean="0"/>
              <a:t>umbrellas when closed pro shop during storm; wine </a:t>
            </a:r>
            <a:r>
              <a:rPr lang="en-US" baseline="0" dirty="0" smtClean="0"/>
              <a:t>cellar supposed to be one of the finest and most valuable in the world; only tournament that charges players for family tickets; even members severely limited in number of tickets – serious logistical wheeling and dealing; recently changed from 4 day passes to single day passes for members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Robinson, NBA</a:t>
            </a:r>
            <a:r>
              <a:rPr lang="en-US" baseline="0" dirty="0" smtClean="0"/>
              <a:t> player – 7’1” caddied for Corey </a:t>
            </a:r>
            <a:r>
              <a:rPr lang="en-US" baseline="0" dirty="0" err="1" smtClean="0"/>
              <a:t>Pavin</a:t>
            </a:r>
            <a:r>
              <a:rPr lang="en-US" baseline="0" dirty="0" smtClean="0"/>
              <a:t> 5’9”</a:t>
            </a:r>
          </a:p>
          <a:p>
            <a:r>
              <a:rPr lang="en-US" baseline="0" dirty="0" smtClean="0"/>
              <a:t>Chris Evert caddied for Greg Norman</a:t>
            </a:r>
          </a:p>
          <a:p>
            <a:r>
              <a:rPr lang="en-US" baseline="0" dirty="0" smtClean="0"/>
              <a:t>Andy </a:t>
            </a:r>
            <a:r>
              <a:rPr lang="en-US" baseline="0" dirty="0" err="1" smtClean="0"/>
              <a:t>Roddick</a:t>
            </a:r>
            <a:r>
              <a:rPr lang="en-US" baseline="0" dirty="0" smtClean="0"/>
              <a:t>, Matt Ryan, Drew Bledsoe, Kelly </a:t>
            </a:r>
            <a:r>
              <a:rPr lang="en-US" baseline="0" dirty="0" err="1" smtClean="0"/>
              <a:t>Tilghman</a:t>
            </a:r>
            <a:r>
              <a:rPr lang="en-US" baseline="0" dirty="0" smtClean="0"/>
              <a:t>, etc.</a:t>
            </a:r>
          </a:p>
          <a:p>
            <a:r>
              <a:rPr lang="en-US" baseline="0" dirty="0" smtClean="0"/>
              <a:t>Par 3 jinx – let gallery members putt or hit for them; Practice rounds – skip the ball at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Sounds</a:t>
            </a:r>
            <a:r>
              <a:rPr lang="en-US" baseline="0" dirty="0" smtClean="0"/>
              <a:t> unlike any other tournament – sportswriters confirm the difference</a:t>
            </a:r>
          </a:p>
          <a:p>
            <a:r>
              <a:rPr lang="en-US" baseline="0" dirty="0" smtClean="0"/>
              <a:t>Familiarity with course – know which hole the applause is coming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Suspense</a:t>
            </a:r>
            <a:r>
              <a:rPr lang="en-US" baseline="0" dirty="0" smtClean="0"/>
              <a:t> as they pull down opening and hesitate before showing score</a:t>
            </a:r>
          </a:p>
          <a:p>
            <a:r>
              <a:rPr lang="en-US" baseline="0" dirty="0" smtClean="0"/>
              <a:t>Man on left in picture was my Sunday School teacher – 18</a:t>
            </a:r>
            <a:r>
              <a:rPr lang="en-US" baseline="30000" dirty="0" smtClean="0"/>
              <a:t>th</a:t>
            </a:r>
            <a:r>
              <a:rPr lang="en-US" baseline="0" dirty="0" smtClean="0"/>
              <a:t> hole gallery guard until recently retired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C9503-9EAA-44DF-9766-750DFBB202F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8D569A4-B8DB-4797-B08E-21334EF3E9F2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0E43159-6AB9-4CD9-B8F9-C0BBCB3099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500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www.augusta.com/sites/default/files/imagecache/superphoto/Mowers1998_256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www.golf.com/photos/notable-caddie-cameos/drew-bledsoe-ben-cran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886200"/>
            <a:ext cx="1752600" cy="21993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5000" y="609600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Tradition Unlike Any Other –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Masters and Augusta National from the view of a native Augustan</a:t>
            </a:r>
          </a:p>
        </p:txBody>
      </p:sp>
      <p:pic>
        <p:nvPicPr>
          <p:cNvPr id="4" name="Picture 2" descr="C:\Users\PALMER~1\AppData\Local\Temp\SKMBT_C45213020118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5226423" cy="487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0" y="55626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Palmer D. Ball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Spartanburg Day School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February 25, 2013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4098" name="Picture 2" descr="C:\Users\PALMER~1\AppData\Local\Temp\SKMBT_C45213020413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"/>
            <a:ext cx="4765040" cy="640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62600" y="457200"/>
            <a:ext cx="2971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Old fashioned, hand posted </a:t>
            </a:r>
            <a:r>
              <a:rPr lang="en-US" sz="2000" dirty="0" err="1" smtClean="0">
                <a:solidFill>
                  <a:schemeClr val="bg1"/>
                </a:solidFill>
              </a:rPr>
              <a:t>leaderboards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Most tournaments today use electronic scoreboards – you can’t see a player’s history for the day, you can’t see who has made the biggest move, etc.</a:t>
            </a: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Tremendous suspense when you hear a roar and they pull down the slot and hesitate before posting a score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3074" name="Picture 2" descr="C:\Users\PALMER~1\AppData\Local\Temp\SKMBT_C45213020118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267200" cy="304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457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Wake Forest Masters Party,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Thursday Night of Masters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PALMER~1\AppData\Local\Temp\SKMBT_C45213020118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581400"/>
            <a:ext cx="4267200" cy="3048000"/>
          </a:xfrm>
          <a:prstGeom prst="rect">
            <a:avLst/>
          </a:prstGeom>
          <a:noFill/>
        </p:spPr>
      </p:pic>
      <p:pic>
        <p:nvPicPr>
          <p:cNvPr id="1026" name="Picture 2" descr="C:\Users\PALMER~1\AppData\Local\Temp\SKMBT_C452130211092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4480560" cy="32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50292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Wake Forest golfers – Arnold Palmer, Curtis Strange, </a:t>
            </a:r>
            <a:r>
              <a:rPr lang="en-US" dirty="0" err="1" smtClean="0">
                <a:solidFill>
                  <a:schemeClr val="bg1"/>
                </a:solidFill>
              </a:rPr>
              <a:t>Lanny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Wadkins</a:t>
            </a:r>
            <a:r>
              <a:rPr lang="en-US" dirty="0" smtClean="0">
                <a:solidFill>
                  <a:schemeClr val="bg1"/>
                </a:solidFill>
              </a:rPr>
              <a:t>, Jay Haas, Scott Hoch,  Billy Andrade, Bill Haas, Webb Simpson, etc.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228600"/>
            <a:ext cx="7467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No cameras allowed during 4 days of tournament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No phones allowed the entire week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Free long distance </a:t>
            </a:r>
            <a:r>
              <a:rPr lang="en-US" sz="2200" dirty="0" smtClean="0">
                <a:solidFill>
                  <a:schemeClr val="bg1"/>
                </a:solidFill>
              </a:rPr>
              <a:t>phone </a:t>
            </a:r>
            <a:r>
              <a:rPr lang="en-US" sz="2200" dirty="0" smtClean="0">
                <a:solidFill>
                  <a:schemeClr val="bg1"/>
                </a:solidFill>
              </a:rPr>
              <a:t>provided throughout the course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PalmerBall\Documents\Palmer\BOADMIN\NBOA Conferences\Annual Symposium 2013\mastersphones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676399"/>
            <a:ext cx="6172200" cy="46354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17410" name="Picture 2" descr="Mowers make their way down the No. 1 fairway after the practice round Monday evening  File/Staff">
            <a:hlinkClick r:id="rId4" tooltip="File/Staff-Mowers make their way down the No. 1 fairway after the practice round Monday evening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048000"/>
            <a:ext cx="3810000" cy="2514520"/>
          </a:xfrm>
          <a:prstGeom prst="rect">
            <a:avLst/>
          </a:prstGeom>
          <a:noFill/>
        </p:spPr>
      </p:pic>
      <p:pic>
        <p:nvPicPr>
          <p:cNvPr id="4" name="Picture 2" descr="http://www.mikefiechtner.com/storage/post-images/2011/masters-augusta-national/10th%20Green_Augusta%20National.jpg?__SQUARESPACE_CACHEVERSION=13008379683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09600"/>
            <a:ext cx="3886200" cy="2590800"/>
          </a:xfrm>
          <a:prstGeom prst="rect">
            <a:avLst/>
          </a:prstGeom>
          <a:noFill/>
        </p:spPr>
      </p:pic>
      <p:pic>
        <p:nvPicPr>
          <p:cNvPr id="6" name="Picture 2" descr="C:\Users\PALMER~1\AppData\Local\Temp\DSC049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581400"/>
            <a:ext cx="3962400" cy="26340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381000"/>
            <a:ext cx="434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My favorite day is Saturday – park at the back lot, follow the leaders through 18, backtrack through Amen Corner with no crowds, and enjoy the beauty and afternoon shadows in peace and quiet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3073" name="Picture 1" descr="C:\Users\PalmerBall\Downloads\lupica21n-3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914400"/>
            <a:ext cx="3352800" cy="5029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81600" y="381000"/>
            <a:ext cx="35051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Who’s Who of the business world, but also Augusta doctors and lawyers and former high school classmates.  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Member must be in every foursome, so Augusta members are frequently asked to play with Phil, Tiger, etc.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“Grey, Tiger will here on Thursday – want to play with him?”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44034" name="Picture 2" descr="C:\Users\PALMER~1\AppData\Local\Temp\photo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9453" y="1396253"/>
            <a:ext cx="5916706" cy="4191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05400" y="990600"/>
            <a:ext cx="358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Condoleezza Rice and Darla Moore of SC added as the first female members in 2012.  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I am dressed as Darla for Halloween (my  daughter is a zebra).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Memorable shots / occasions I have witnessed: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27" name="Picture 3" descr="C:\Users\PALMER~1\AppData\Local\Temp\SKMBT_C45213020513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013200"/>
            <a:ext cx="3657600" cy="28448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7239000" y="152400"/>
            <a:ext cx="1524000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Larry Mize’s winning chip on 11 (1987)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838200"/>
            <a:ext cx="2057400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Louis </a:t>
            </a:r>
            <a:r>
              <a:rPr lang="en-US" dirty="0" err="1" smtClean="0">
                <a:solidFill>
                  <a:schemeClr val="bg1"/>
                </a:solidFill>
              </a:rPr>
              <a:t>Oosthuizen’s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solidFill>
                  <a:schemeClr val="bg1"/>
                </a:solidFill>
              </a:rPr>
              <a:t>historic</a:t>
            </a:r>
            <a:r>
              <a:rPr lang="en-US" dirty="0" smtClean="0">
                <a:solidFill>
                  <a:schemeClr val="bg1"/>
                </a:solidFill>
              </a:rPr>
              <a:t> double eagle on 2 (2012)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39000" y="1752600"/>
            <a:ext cx="1676400" cy="1371600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Ben Crenshaw’s 70 foot birdie on 10 (1984)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62800" y="3352800"/>
            <a:ext cx="1676400" cy="1447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Jack Nicklaus’ eagle on 15 and birdie on 16 (1986)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53000" y="2514600"/>
            <a:ext cx="1524000" cy="1828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Phil’s miraculous shot through trees on 13 (2010)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38800" y="990600"/>
            <a:ext cx="1295400" cy="1143000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Tiger Wood’s chip on 16 (2005)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1400" y="762000"/>
            <a:ext cx="1524000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Freddie Couples on 12 (1992)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" y="2514600"/>
            <a:ext cx="2057400" cy="1219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Greg Norman’s collapse (1996)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71800" y="2209800"/>
            <a:ext cx="1676400" cy="15240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Bubba Watson playoff win on 10 (2012)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29200" y="4648200"/>
            <a:ext cx="2590800" cy="1828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Every playoff since Billy Casper in 1970 (last 18 hole playoff)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4" name="Picture 2" descr="C:\Users\PALMER~1\AppData\Local\Temp\DSC05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04800"/>
            <a:ext cx="4343400" cy="2887374"/>
          </a:xfrm>
          <a:prstGeom prst="rect">
            <a:avLst/>
          </a:prstGeom>
          <a:noFill/>
        </p:spPr>
      </p:pic>
      <p:pic>
        <p:nvPicPr>
          <p:cNvPr id="5" name="Picture 2" descr="C:\Users\PALMER~1\AppData\Local\Temp\SKMBT_C452130201182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352800"/>
            <a:ext cx="3124200" cy="241415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47800" y="152400"/>
            <a:ext cx="1752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Sunday Strategy </a:t>
            </a:r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352800" y="5257800"/>
            <a:ext cx="2438400" cy="1295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17- Sit in Grandstands and watch the finish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43600" y="5791200"/>
            <a:ext cx="1905000" cy="91440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Playoff – 18 tee then 10 green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1219200"/>
            <a:ext cx="2514600" cy="12192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10- start of the Back 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05000" y="5791200"/>
            <a:ext cx="1295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15- Eagle hole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0" y="5410200"/>
            <a:ext cx="1752600" cy="1219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11, 12 or 13 – Amen Corner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24200" y="457200"/>
            <a:ext cx="1295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6- Par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8600" y="457200"/>
            <a:ext cx="12954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2- Eagle hole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PALMER~1\AppData\Local\Temp\DSC03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743199"/>
            <a:ext cx="3810000" cy="253278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7170" name="Picture 2" descr="http://www.mikefiechtner.com/storage/post-images/2011/masters-augusta-national/10th_green_from_fairway_Augusta_National.jpg?__SQUARESPACE_CACHEVERSION=1300837765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533400"/>
            <a:ext cx="4000500" cy="2667000"/>
          </a:xfrm>
          <a:prstGeom prst="rect">
            <a:avLst/>
          </a:prstGeom>
          <a:noFill/>
        </p:spPr>
      </p:pic>
      <p:pic>
        <p:nvPicPr>
          <p:cNvPr id="4" name="Picture 2" descr="C:\Users\PALMER~1\AppData\Local\Temp\DSC038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09600"/>
            <a:ext cx="4011897" cy="266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3352800"/>
            <a:ext cx="358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My favorite hole on the course – 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Number 10 (Camellia)</a:t>
            </a:r>
          </a:p>
          <a:p>
            <a:pPr algn="ctr"/>
            <a:endParaRPr lang="en-US" sz="2200" dirty="0" smtClean="0">
              <a:solidFill>
                <a:schemeClr val="bg1"/>
              </a:solidFill>
            </a:endParaRPr>
          </a:p>
          <a:p>
            <a:pPr algn="ctr"/>
            <a:r>
              <a:rPr lang="en-US" sz="2200" b="1" i="1" dirty="0" smtClean="0">
                <a:solidFill>
                  <a:schemeClr val="bg1"/>
                </a:solidFill>
              </a:rPr>
              <a:t>“The Tournament Starts Here on Sunday”</a:t>
            </a:r>
          </a:p>
          <a:p>
            <a:pPr algn="ctr"/>
            <a:endParaRPr lang="en-US" sz="22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5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Playoff wins on this hole (</a:t>
            </a:r>
            <a:r>
              <a:rPr lang="en-US" sz="2200" dirty="0" err="1" smtClean="0">
                <a:solidFill>
                  <a:schemeClr val="bg1"/>
                </a:solidFill>
              </a:rPr>
              <a:t>Stadler</a:t>
            </a:r>
            <a:r>
              <a:rPr lang="en-US" sz="2200" dirty="0" smtClean="0">
                <a:solidFill>
                  <a:schemeClr val="bg1"/>
                </a:solidFill>
              </a:rPr>
              <a:t>, Weir, Cabrera, </a:t>
            </a:r>
            <a:r>
              <a:rPr lang="en-US" sz="2200" dirty="0" smtClean="0">
                <a:solidFill>
                  <a:schemeClr val="bg1"/>
                </a:solidFill>
              </a:rPr>
              <a:t>Bubba and Adam Scott)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www.mikefiechtner.com/storage/post-images/2011/masters-augusta-national/10th%20Green_Augusta%20National.jpg?__SQUARESPACE_CACHEVERSION=13008379683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81400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3074" name="Picture 2" descr="C:\Users\PALMER~1\AppData\Local\Temp\SKMBT_C45213020513190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57200"/>
            <a:ext cx="4648200" cy="60153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0" y="457200"/>
            <a:ext cx="350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Will lose your tickets permanently for any violations – scalping, cell phones, cameras, etc.  </a:t>
            </a: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Each person must have a ticket, even a 6 month old (most tournaments children under 12 are free)</a:t>
            </a: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Went for the first time at age 7, because parents couldn’t find a babysitter and had an extra ticket.  I am very fortunate – I can count on one hand the number of tournaments I have missed since then.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5122" name="Picture 2" descr="C:\Users\PALMER~1\AppData\Local\Temp\SKMBT_C45213020118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905000"/>
            <a:ext cx="6400800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3810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My grandfather escorting President and Mrs. Eisenhower and their son John into church one Sunday morning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President Eisenhower is the only president who has been a member of Augusta National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37890" name="Picture 2" descr="C:\Users\PALMER~1\AppData\Local\Temp\DSC03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581400"/>
            <a:ext cx="4648200" cy="2855906"/>
          </a:xfrm>
          <a:prstGeom prst="rect">
            <a:avLst/>
          </a:prstGeom>
          <a:noFill/>
        </p:spPr>
      </p:pic>
      <p:pic>
        <p:nvPicPr>
          <p:cNvPr id="5" name="Picture 5" descr="http://www.oobgolf.com/data/images/t/p/o/4dad996cb3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2971800" cy="305104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" y="3505200"/>
            <a:ext cx="2667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Phil at </a:t>
            </a:r>
            <a:r>
              <a:rPr lang="en-US" sz="2000" dirty="0" err="1" smtClean="0">
                <a:solidFill>
                  <a:schemeClr val="bg1"/>
                </a:solidFill>
              </a:rPr>
              <a:t>Krispy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Kreme</a:t>
            </a:r>
            <a:r>
              <a:rPr lang="en-US" sz="2000" i="1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the morning after he </a:t>
            </a:r>
            <a:r>
              <a:rPr lang="en-US" sz="2000" i="1" dirty="0" smtClean="0">
                <a:solidFill>
                  <a:schemeClr val="bg1"/>
                </a:solidFill>
              </a:rPr>
              <a:t>w</a:t>
            </a:r>
            <a:r>
              <a:rPr lang="en-US" sz="2000" dirty="0" smtClean="0">
                <a:solidFill>
                  <a:schemeClr val="bg1"/>
                </a:solidFill>
              </a:rPr>
              <a:t>on in 2010, complete with Green Jacket</a:t>
            </a: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Winner can take Green Jacket off premises for 1 year – members not at all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22860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Players and corporations rent private homes for the week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1066800"/>
            <a:ext cx="2286000" cy="1295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“Jack Nicklaus slept here” sign in bar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05600" y="1066800"/>
            <a:ext cx="2133600" cy="1905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Sports Illustrated rented grandparents’ house - Joe Namath stayed there</a:t>
            </a:r>
          </a:p>
        </p:txBody>
      </p:sp>
      <p:sp>
        <p:nvSpPr>
          <p:cNvPr id="10" name="Oval 9"/>
          <p:cNvSpPr/>
          <p:nvPr/>
        </p:nvSpPr>
        <p:spPr>
          <a:xfrm>
            <a:off x="3886200" y="2514600"/>
            <a:ext cx="2590800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Met Greg </a:t>
            </a:r>
            <a:r>
              <a:rPr lang="en-US" dirty="0" smtClean="0">
                <a:solidFill>
                  <a:schemeClr val="bg1"/>
                </a:solidFill>
              </a:rPr>
              <a:t>Norman </a:t>
            </a:r>
            <a:r>
              <a:rPr lang="en-US" dirty="0" smtClean="0">
                <a:solidFill>
                  <a:schemeClr val="bg1"/>
                </a:solidFill>
              </a:rPr>
              <a:t>grilling </a:t>
            </a:r>
            <a:r>
              <a:rPr lang="en-US" dirty="0" smtClean="0">
                <a:solidFill>
                  <a:schemeClr val="bg1"/>
                </a:solidFill>
              </a:rPr>
              <a:t>steaks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5122" name="Picture 2" descr="C:\Users\PALMER~1\AppData\Local\Temp\SKMBT_C45213020118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90800"/>
            <a:ext cx="4038600" cy="31207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5791200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Credits for pictures and logo – Masters.com, annual Masters calendars, annual Masters books,  Frank Christian, Paul Christian, Mike </a:t>
            </a:r>
            <a:r>
              <a:rPr lang="en-US" sz="1400" dirty="0" err="1" smtClean="0">
                <a:solidFill>
                  <a:schemeClr val="bg1"/>
                </a:solidFill>
              </a:rPr>
              <a:t>Fiechtner</a:t>
            </a:r>
            <a:r>
              <a:rPr lang="en-US" sz="1400" dirty="0" smtClean="0">
                <a:solidFill>
                  <a:schemeClr val="bg1"/>
                </a:solidFill>
              </a:rPr>
              <a:t>, Sports Illustrated Golf Group, Augusta Chronicle, Mother Nature Network,  USA Today and Golf Digest.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mikefiechtner.com/storage/post-images/2011/masters-augusta-national/Magnolia_Lane_Augusta_National.jpg?__SQUARESPACE_CACHEVERSION=13008374863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04800"/>
            <a:ext cx="4419600" cy="2946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48200" y="3581400"/>
            <a:ext cx="43433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</a:rPr>
              <a:t>Magnolia Lane</a:t>
            </a:r>
          </a:p>
          <a:p>
            <a:pPr lvl="0" algn="ctr"/>
            <a:endParaRPr lang="en-US" sz="2000" dirty="0" smtClean="0">
              <a:solidFill>
                <a:prstClr val="black"/>
              </a:solidFill>
            </a:endParaRP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</a:rPr>
              <a:t>Augusta National not a country club - no tennis courts, no debutante balls, no wedding receptions  - just golf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1" y="381000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The National controls CBS and television coverage – will never hear  reference to prize winnings, value of a putt, etc.  The gallery is referred to as “patrons” not “crowds” </a:t>
            </a:r>
            <a:r>
              <a:rPr lang="en-US" sz="2000" smtClean="0">
                <a:solidFill>
                  <a:schemeClr val="bg1"/>
                </a:solidFill>
              </a:rPr>
              <a:t>or “mob.”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1025" name="Picture 1" descr="C:\Users\PalmerBall\Downloads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81400"/>
            <a:ext cx="5719487" cy="3048000"/>
          </a:xfrm>
          <a:prstGeom prst="rect">
            <a:avLst/>
          </a:prstGeom>
          <a:noFill/>
        </p:spPr>
      </p:pic>
      <p:pic>
        <p:nvPicPr>
          <p:cNvPr id="4" name="Picture 2" descr="C:\Users\PALMER~1\AppData\Local\Temp\DSC04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28600"/>
            <a:ext cx="4814277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Rae’s Creek in front of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12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and 13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greens runs through my grandparents’ front yard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13334" name="Picture 22" descr="C:\Users\PalmerBall\Downloads\5599518954_6679520d20_b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295400"/>
            <a:ext cx="6705600" cy="5029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457200"/>
            <a:ext cx="525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Eisenhower Cabin (“Mamie’s Cabin”)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 front of putting green (10 cabins total)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18434" name="Picture 2" descr="2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6096000" cy="46958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3810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only major played on the same course each year, Augusta National is only open 6 months a year (Nov – April)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(it started as a winter course for northerners)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7170" name="Picture 2" descr="C:\Users\PALMER~1\AppData\Local\Temp\SKMBT_C45213020118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6934200" cy="53582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3048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#12 at Augusta National backs up to #9 at Augusta Country Club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(today the trees have filled in and you can’t see the ACC hole)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5122" name="Picture 2" descr="http://www.mnn.com/sites/default/files/user-2855/masters_fo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1001"/>
            <a:ext cx="4038600" cy="2971800"/>
          </a:xfrm>
          <a:prstGeom prst="rect">
            <a:avLst/>
          </a:prstGeom>
          <a:noFill/>
        </p:spPr>
      </p:pic>
      <p:pic>
        <p:nvPicPr>
          <p:cNvPr id="4" name="Picture 2" descr="Kind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81400"/>
            <a:ext cx="4191000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1" y="9144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Absolutely no commercialism -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 Corporate Tents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 Vendor Names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(drinks are labeled cola and lemon lime)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3733800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 day badge = $200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Sandwiches = $1.50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Beer = $3.00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Free parking (National bought 90 acres of land for $45 million and removed homes for  1 week of free parking)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16386" name="Picture 2" descr="http://i.cdn.turner.com/dr/golf/www/release/sites/default/files/imagecache/node-gallery-display/gallery_images/g1-pavin-rob_600x586_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81000"/>
            <a:ext cx="3588941" cy="2895600"/>
          </a:xfrm>
          <a:prstGeom prst="rect">
            <a:avLst/>
          </a:prstGeom>
          <a:noFill/>
        </p:spPr>
      </p:pic>
      <p:pic>
        <p:nvPicPr>
          <p:cNvPr id="4" name="Picture 1" descr="http://i.cdn.turner.com/dr/golf/www/release/sites/default/files/imagecache/node-gallery-display/gallery_images/baddeley_par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505200"/>
            <a:ext cx="4145573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46482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Par 3 Tournament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Wednesday Afternoons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(celebrities, wives, and kids are caddies)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PALMER~1\AppData\Local\Temp\SKMBT_C45213020413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228600"/>
            <a:ext cx="2743200" cy="411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0.gstatic.com/images?q=tbn:ANd9GcThGas4SEvWOi_yz5g5vIUeOpDME_wJHpPPCKHrfcAPPsbSuAg83ceEjd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638799"/>
            <a:ext cx="971550" cy="1219201"/>
          </a:xfrm>
          <a:prstGeom prst="rect">
            <a:avLst/>
          </a:prstGeom>
          <a:noFill/>
        </p:spPr>
      </p:pic>
      <p:pic>
        <p:nvPicPr>
          <p:cNvPr id="2050" name="Picture 2" descr="C:\Users\PALMER~1\AppData\Local\Temp\SKMBT_C45213020118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143000"/>
            <a:ext cx="7010400" cy="54171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Sound  reverberates through the tall Georgia pines – you can tell </a:t>
            </a:r>
            <a:r>
              <a:rPr lang="en-US" sz="2000" dirty="0" smtClean="0">
                <a:solidFill>
                  <a:schemeClr val="bg1"/>
                </a:solidFill>
              </a:rPr>
              <a:t>a roar on </a:t>
            </a:r>
            <a:r>
              <a:rPr lang="en-US" sz="2000" dirty="0" smtClean="0">
                <a:solidFill>
                  <a:schemeClr val="bg1"/>
                </a:solidFill>
              </a:rPr>
              <a:t>7 from </a:t>
            </a:r>
            <a:r>
              <a:rPr lang="en-US" sz="2000" dirty="0" smtClean="0">
                <a:solidFill>
                  <a:schemeClr val="bg1"/>
                </a:solidFill>
              </a:rPr>
              <a:t>a roar on </a:t>
            </a:r>
            <a:r>
              <a:rPr lang="en-US" sz="2000" dirty="0" smtClean="0">
                <a:solidFill>
                  <a:schemeClr val="bg1"/>
                </a:solidFill>
              </a:rPr>
              <a:t>15 – a roar for Phil or Tiger from a roar for someone else – a roar for an eagle from a roar for a birdie.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1481</TotalTime>
  <Words>1816</Words>
  <Application>Microsoft Office PowerPoint</Application>
  <PresentationFormat>On-screen Show (4:3)</PresentationFormat>
  <Paragraphs>155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Paper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SDS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Jennie</dc:creator>
  <cp:lastModifiedBy>Palmer D. Ball</cp:lastModifiedBy>
  <cp:revision>330</cp:revision>
  <dcterms:created xsi:type="dcterms:W3CDTF">2013-01-09T16:21:05Z</dcterms:created>
  <dcterms:modified xsi:type="dcterms:W3CDTF">2013-04-15T12:45:25Z</dcterms:modified>
</cp:coreProperties>
</file>