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 id="2147483696" r:id="rId2"/>
  </p:sldMasterIdLst>
  <p:notesMasterIdLst>
    <p:notesMasterId r:id="rId50"/>
  </p:notesMasterIdLst>
  <p:handoutMasterIdLst>
    <p:handoutMasterId r:id="rId51"/>
  </p:handoutMasterIdLst>
  <p:sldIdLst>
    <p:sldId id="8452" r:id="rId3"/>
    <p:sldId id="5482" r:id="rId4"/>
    <p:sldId id="8477" r:id="rId5"/>
    <p:sldId id="3443" r:id="rId6"/>
    <p:sldId id="7896" r:id="rId7"/>
    <p:sldId id="8453" r:id="rId8"/>
    <p:sldId id="8454" r:id="rId9"/>
    <p:sldId id="8455" r:id="rId10"/>
    <p:sldId id="8456" r:id="rId11"/>
    <p:sldId id="8336" r:id="rId12"/>
    <p:sldId id="8457" r:id="rId13"/>
    <p:sldId id="8458" r:id="rId14"/>
    <p:sldId id="8465" r:id="rId15"/>
    <p:sldId id="8466" r:id="rId16"/>
    <p:sldId id="8459" r:id="rId17"/>
    <p:sldId id="8437" r:id="rId18"/>
    <p:sldId id="8436" r:id="rId19"/>
    <p:sldId id="8460" r:id="rId20"/>
    <p:sldId id="8461" r:id="rId21"/>
    <p:sldId id="8462" r:id="rId22"/>
    <p:sldId id="8467" r:id="rId23"/>
    <p:sldId id="8463" r:id="rId24"/>
    <p:sldId id="8464" r:id="rId25"/>
    <p:sldId id="8470" r:id="rId26"/>
    <p:sldId id="8471" r:id="rId27"/>
    <p:sldId id="8478" r:id="rId28"/>
    <p:sldId id="8176" r:id="rId29"/>
    <p:sldId id="8420" r:id="rId30"/>
    <p:sldId id="8438" r:id="rId31"/>
    <p:sldId id="8415" r:id="rId32"/>
    <p:sldId id="8416" r:id="rId33"/>
    <p:sldId id="8472" r:id="rId34"/>
    <p:sldId id="8417" r:id="rId35"/>
    <p:sldId id="8473" r:id="rId36"/>
    <p:sldId id="8469" r:id="rId37"/>
    <p:sldId id="8474" r:id="rId38"/>
    <p:sldId id="8441" r:id="rId39"/>
    <p:sldId id="8476" r:id="rId40"/>
    <p:sldId id="8440" r:id="rId41"/>
    <p:sldId id="3489" r:id="rId42"/>
    <p:sldId id="3479" r:id="rId43"/>
    <p:sldId id="3488" r:id="rId44"/>
    <p:sldId id="7690" r:id="rId45"/>
    <p:sldId id="7948" r:id="rId46"/>
    <p:sldId id="8479" r:id="rId47"/>
    <p:sldId id="7689" r:id="rId48"/>
    <p:sldId id="8480" r:id="rId4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ACB5077-AC7C-4D75-AF4D-A92922BF7C45}">
          <p14:sldIdLst/>
        </p14:section>
        <p14:section name="Default Section" id="{8C852022-E2A3-44D7-B1AE-C893F68B3772}">
          <p14:sldIdLst>
            <p14:sldId id="8452"/>
            <p14:sldId id="5482"/>
            <p14:sldId id="8477"/>
            <p14:sldId id="3443"/>
            <p14:sldId id="7896"/>
            <p14:sldId id="8453"/>
            <p14:sldId id="8454"/>
            <p14:sldId id="8455"/>
            <p14:sldId id="8456"/>
            <p14:sldId id="8336"/>
            <p14:sldId id="8457"/>
            <p14:sldId id="8458"/>
            <p14:sldId id="8465"/>
            <p14:sldId id="8466"/>
            <p14:sldId id="8459"/>
            <p14:sldId id="8437"/>
            <p14:sldId id="8436"/>
            <p14:sldId id="8460"/>
            <p14:sldId id="8461"/>
            <p14:sldId id="8462"/>
            <p14:sldId id="8467"/>
            <p14:sldId id="8463"/>
            <p14:sldId id="8464"/>
            <p14:sldId id="8470"/>
            <p14:sldId id="8471"/>
            <p14:sldId id="8478"/>
            <p14:sldId id="8176"/>
            <p14:sldId id="8420"/>
            <p14:sldId id="8438"/>
            <p14:sldId id="8415"/>
            <p14:sldId id="8416"/>
            <p14:sldId id="8472"/>
            <p14:sldId id="8417"/>
            <p14:sldId id="8473"/>
            <p14:sldId id="8469"/>
            <p14:sldId id="8474"/>
            <p14:sldId id="8441"/>
            <p14:sldId id="8476"/>
            <p14:sldId id="8440"/>
            <p14:sldId id="3489"/>
            <p14:sldId id="3479"/>
            <p14:sldId id="3488"/>
            <p14:sldId id="7690"/>
            <p14:sldId id="7948"/>
            <p14:sldId id="8479"/>
            <p14:sldId id="7689"/>
            <p14:sldId id="84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initials="M" lastIdx="1" clrIdx="0">
    <p:extLst>
      <p:ext uri="{19B8F6BF-5375-455C-9EA6-DF929625EA0E}">
        <p15:presenceInfo xmlns:p15="http://schemas.microsoft.com/office/powerpoint/2012/main" userId="Margar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CD0"/>
    <a:srgbClr val="3220A0"/>
    <a:srgbClr val="CCFF66"/>
    <a:srgbClr val="F7F8D4"/>
    <a:srgbClr val="33CAFF"/>
    <a:srgbClr val="EF39E6"/>
    <a:srgbClr val="15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4" autoAdjust="0"/>
    <p:restoredTop sz="94170" autoAdjust="0"/>
  </p:normalViewPr>
  <p:slideViewPr>
    <p:cSldViewPr>
      <p:cViewPr varScale="1">
        <p:scale>
          <a:sx n="80" d="100"/>
          <a:sy n="80" d="100"/>
        </p:scale>
        <p:origin x="1522" y="43"/>
      </p:cViewPr>
      <p:guideLst>
        <p:guide orient="horz" pos="2160"/>
        <p:guide pos="2880"/>
      </p:guideLst>
    </p:cSldViewPr>
  </p:slideViewPr>
  <p:outlineViewPr>
    <p:cViewPr>
      <p:scale>
        <a:sx n="33" d="100"/>
        <a:sy n="33" d="100"/>
      </p:scale>
      <p:origin x="0" y="-5184"/>
    </p:cViewPr>
  </p:outlineViewPr>
  <p:notesTextViewPr>
    <p:cViewPr>
      <p:scale>
        <a:sx n="3" d="2"/>
        <a:sy n="3" d="2"/>
      </p:scale>
      <p:origin x="0" y="0"/>
    </p:cViewPr>
  </p:notesTextViewPr>
  <p:sorterViewPr>
    <p:cViewPr varScale="1">
      <p:scale>
        <a:sx n="100" d="100"/>
        <a:sy n="100" d="100"/>
      </p:scale>
      <p:origin x="0" y="-425"/>
    </p:cViewPr>
  </p:sorterViewPr>
  <p:notesViewPr>
    <p:cSldViewPr>
      <p:cViewPr varScale="1">
        <p:scale>
          <a:sx n="72" d="100"/>
          <a:sy n="72" d="100"/>
        </p:scale>
        <p:origin x="2954" y="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rgaret\Desktop\Education%20Coalition\Allowable%20GROWTH%20History%201972.73%20to%202022-23.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Iowa State Cost Per Pupil</a:t>
            </a:r>
            <a:r>
              <a:rPr lang="en-US" sz="1800" baseline="0" dirty="0"/>
              <a:t> Funding </a:t>
            </a:r>
            <a:r>
              <a:rPr lang="en-US" sz="1800" dirty="0"/>
              <a:t>History</a:t>
            </a:r>
          </a:p>
        </c:rich>
      </c:tx>
      <c:layout>
        <c:manualLayout>
          <c:xMode val="edge"/>
          <c:yMode val="edge"/>
          <c:x val="0.33365678554886519"/>
          <c:y val="1.3158101495498283E-2"/>
        </c:manualLayout>
      </c:layout>
      <c:overlay val="0"/>
    </c:title>
    <c:autoTitleDeleted val="0"/>
    <c:plotArea>
      <c:layout>
        <c:manualLayout>
          <c:layoutTarget val="inner"/>
          <c:xMode val="edge"/>
          <c:yMode val="edge"/>
          <c:x val="9.2027946224525939E-2"/>
          <c:y val="0.11521067234435077"/>
          <c:w val="0.89045516308922135"/>
          <c:h val="0.74379397316540075"/>
        </c:manualLayout>
      </c:layout>
      <c:lineChart>
        <c:grouping val="standard"/>
        <c:varyColors val="0"/>
        <c:ser>
          <c:idx val="0"/>
          <c:order val="0"/>
          <c:dPt>
            <c:idx val="25"/>
            <c:marker>
              <c:spPr>
                <a:solidFill>
                  <a:schemeClr val="accent1">
                    <a:lumMod val="75000"/>
                  </a:schemeClr>
                </a:solidFill>
                <a:ln>
                  <a:solidFill>
                    <a:srgbClr val="0070C0"/>
                  </a:solidFill>
                </a:ln>
              </c:spPr>
            </c:marker>
            <c:bubble3D val="0"/>
            <c:extLst>
              <c:ext xmlns:c16="http://schemas.microsoft.com/office/drawing/2014/chart" uri="{C3380CC4-5D6E-409C-BE32-E72D297353CC}">
                <c16:uniqueId val="{00000000-E9F8-41AE-83E5-95518C1B68CD}"/>
              </c:ext>
            </c:extLst>
          </c:dPt>
          <c:trendline>
            <c:trendlineType val="linear"/>
            <c:dispRSqr val="0"/>
            <c:dispEq val="0"/>
          </c:trendline>
          <c:cat>
            <c:strRef>
              <c:f>Sheet1!$A$3:$A$53</c:f>
              <c:strCache>
                <c:ptCount val="51"/>
                <c:pt idx="0">
                  <c:v>72/73</c:v>
                </c:pt>
                <c:pt idx="1">
                  <c:v>73/74</c:v>
                </c:pt>
                <c:pt idx="2">
                  <c:v>74/75</c:v>
                </c:pt>
                <c:pt idx="3">
                  <c:v>75/76</c:v>
                </c:pt>
                <c:pt idx="4">
                  <c:v>76/77</c:v>
                </c:pt>
                <c:pt idx="5">
                  <c:v>77/78</c:v>
                </c:pt>
                <c:pt idx="6">
                  <c:v>78/79</c:v>
                </c:pt>
                <c:pt idx="7">
                  <c:v>79/80</c:v>
                </c:pt>
                <c:pt idx="8">
                  <c:v>80/81</c:v>
                </c:pt>
                <c:pt idx="9">
                  <c:v>81/82</c:v>
                </c:pt>
                <c:pt idx="10">
                  <c:v>82/83</c:v>
                </c:pt>
                <c:pt idx="11">
                  <c:v>83/84</c:v>
                </c:pt>
                <c:pt idx="12">
                  <c:v>84/85</c:v>
                </c:pt>
                <c:pt idx="13">
                  <c:v>85/86</c:v>
                </c:pt>
                <c:pt idx="14">
                  <c:v>86/87</c:v>
                </c:pt>
                <c:pt idx="15">
                  <c:v>87/88</c:v>
                </c:pt>
                <c:pt idx="16">
                  <c:v>88/89</c:v>
                </c:pt>
                <c:pt idx="17">
                  <c:v>89/90</c:v>
                </c:pt>
                <c:pt idx="18">
                  <c:v>90/91</c:v>
                </c:pt>
                <c:pt idx="19">
                  <c:v>91/92</c:v>
                </c:pt>
                <c:pt idx="20">
                  <c:v>92/93</c:v>
                </c:pt>
                <c:pt idx="21">
                  <c:v>93/94</c:v>
                </c:pt>
                <c:pt idx="22">
                  <c:v>94/95</c:v>
                </c:pt>
                <c:pt idx="23">
                  <c:v>95/96</c:v>
                </c:pt>
                <c:pt idx="24">
                  <c:v>96/97</c:v>
                </c:pt>
                <c:pt idx="25">
                  <c:v>97/98</c:v>
                </c:pt>
                <c:pt idx="26">
                  <c:v>98/99</c:v>
                </c:pt>
                <c:pt idx="27">
                  <c:v>99/00</c:v>
                </c:pt>
                <c:pt idx="28">
                  <c:v>00/01</c:v>
                </c:pt>
                <c:pt idx="29">
                  <c:v>01/02</c:v>
                </c:pt>
                <c:pt idx="30">
                  <c:v>02/03</c:v>
                </c:pt>
                <c:pt idx="31">
                  <c:v>03/04</c:v>
                </c:pt>
                <c:pt idx="32">
                  <c:v>04/05</c:v>
                </c:pt>
                <c:pt idx="33">
                  <c:v>05/06</c:v>
                </c:pt>
                <c:pt idx="34">
                  <c:v>06/07</c:v>
                </c:pt>
                <c:pt idx="35">
                  <c:v>07/08</c:v>
                </c:pt>
                <c:pt idx="36">
                  <c:v>08/09</c:v>
                </c:pt>
                <c:pt idx="37">
                  <c:v>09/10</c:v>
                </c:pt>
                <c:pt idx="38">
                  <c:v>10/11</c:v>
                </c:pt>
                <c:pt idx="39">
                  <c:v>11/12</c:v>
                </c:pt>
                <c:pt idx="40">
                  <c:v>12/13</c:v>
                </c:pt>
                <c:pt idx="41">
                  <c:v>13/14</c:v>
                </c:pt>
                <c:pt idx="42">
                  <c:v>14/15</c:v>
                </c:pt>
                <c:pt idx="43">
                  <c:v>15/16</c:v>
                </c:pt>
                <c:pt idx="44">
                  <c:v>16/17</c:v>
                </c:pt>
                <c:pt idx="45">
                  <c:v>17/18</c:v>
                </c:pt>
                <c:pt idx="46">
                  <c:v>18/19</c:v>
                </c:pt>
                <c:pt idx="47">
                  <c:v>19/20</c:v>
                </c:pt>
                <c:pt idx="48">
                  <c:v>20/21</c:v>
                </c:pt>
                <c:pt idx="49">
                  <c:v>21/22</c:v>
                </c:pt>
                <c:pt idx="50">
                  <c:v>22/23</c:v>
                </c:pt>
              </c:strCache>
            </c:strRef>
          </c:cat>
          <c:val>
            <c:numRef>
              <c:f>Sheet1!$B$3:$B$53</c:f>
              <c:numCache>
                <c:formatCode>.00000</c:formatCode>
                <c:ptCount val="51"/>
                <c:pt idx="0">
                  <c:v>4.9279999999999997E-2</c:v>
                </c:pt>
                <c:pt idx="1">
                  <c:v>0.05</c:v>
                </c:pt>
                <c:pt idx="2">
                  <c:v>0.08</c:v>
                </c:pt>
                <c:pt idx="3">
                  <c:v>0.107</c:v>
                </c:pt>
                <c:pt idx="4">
                  <c:v>9.8250000000000004E-2</c:v>
                </c:pt>
                <c:pt idx="5">
                  <c:v>7.8399999999999997E-2</c:v>
                </c:pt>
                <c:pt idx="6">
                  <c:v>9.4219999999999998E-2</c:v>
                </c:pt>
                <c:pt idx="7">
                  <c:v>9.4839999999999994E-2</c:v>
                </c:pt>
                <c:pt idx="8">
                  <c:v>0.13592000000000001</c:v>
                </c:pt>
                <c:pt idx="9">
                  <c:v>0.05</c:v>
                </c:pt>
                <c:pt idx="10">
                  <c:v>7.0000000000000007E-2</c:v>
                </c:pt>
                <c:pt idx="11">
                  <c:v>6.1030000000000001E-2</c:v>
                </c:pt>
                <c:pt idx="12">
                  <c:v>2.5399999999999999E-2</c:v>
                </c:pt>
                <c:pt idx="13">
                  <c:v>5.3249999999999999E-2</c:v>
                </c:pt>
                <c:pt idx="14">
                  <c:v>3.8429999999999999E-2</c:v>
                </c:pt>
                <c:pt idx="15">
                  <c:v>3.4689999999999999E-2</c:v>
                </c:pt>
                <c:pt idx="16">
                  <c:v>3.5920000000000001E-2</c:v>
                </c:pt>
                <c:pt idx="17">
                  <c:v>3.5340000000000003E-2</c:v>
                </c:pt>
                <c:pt idx="18">
                  <c:v>7.1819999999999995E-2</c:v>
                </c:pt>
                <c:pt idx="19">
                  <c:v>4.2110000000000002E-2</c:v>
                </c:pt>
                <c:pt idx="20">
                  <c:v>4.1509999999999998E-2</c:v>
                </c:pt>
                <c:pt idx="21">
                  <c:v>2.1000000000000001E-2</c:v>
                </c:pt>
                <c:pt idx="22">
                  <c:v>2.8500000000000001E-2</c:v>
                </c:pt>
                <c:pt idx="23">
                  <c:v>3.5000000000000003E-2</c:v>
                </c:pt>
                <c:pt idx="24">
                  <c:v>3.3000000000000002E-2</c:v>
                </c:pt>
                <c:pt idx="25">
                  <c:v>3.5000000000000003E-2</c:v>
                </c:pt>
                <c:pt idx="26">
                  <c:v>3.5000000000000003E-2</c:v>
                </c:pt>
                <c:pt idx="27">
                  <c:v>0.03</c:v>
                </c:pt>
                <c:pt idx="28">
                  <c:v>0.04</c:v>
                </c:pt>
                <c:pt idx="29">
                  <c:v>0.04</c:v>
                </c:pt>
                <c:pt idx="30">
                  <c:v>0.01</c:v>
                </c:pt>
                <c:pt idx="31">
                  <c:v>0.02</c:v>
                </c:pt>
                <c:pt idx="32">
                  <c:v>0.02</c:v>
                </c:pt>
                <c:pt idx="33">
                  <c:v>0.04</c:v>
                </c:pt>
                <c:pt idx="34">
                  <c:v>0.04</c:v>
                </c:pt>
                <c:pt idx="35">
                  <c:v>0.04</c:v>
                </c:pt>
                <c:pt idx="36">
                  <c:v>0.04</c:v>
                </c:pt>
                <c:pt idx="37">
                  <c:v>0.04</c:v>
                </c:pt>
                <c:pt idx="38">
                  <c:v>0.02</c:v>
                </c:pt>
                <c:pt idx="39">
                  <c:v>0</c:v>
                </c:pt>
                <c:pt idx="40">
                  <c:v>0.02</c:v>
                </c:pt>
                <c:pt idx="41">
                  <c:v>0.02</c:v>
                </c:pt>
                <c:pt idx="42">
                  <c:v>0.04</c:v>
                </c:pt>
                <c:pt idx="43">
                  <c:v>1.2500000000000001E-2</c:v>
                </c:pt>
                <c:pt idx="44">
                  <c:v>2.2499999999999999E-2</c:v>
                </c:pt>
                <c:pt idx="45">
                  <c:v>1.11E-2</c:v>
                </c:pt>
                <c:pt idx="46">
                  <c:v>0.01</c:v>
                </c:pt>
                <c:pt idx="47">
                  <c:v>2.06E-2</c:v>
                </c:pt>
                <c:pt idx="48">
                  <c:v>2.3E-2</c:v>
                </c:pt>
                <c:pt idx="49">
                  <c:v>2.4E-2</c:v>
                </c:pt>
                <c:pt idx="50">
                  <c:v>2.5000000000000001E-2</c:v>
                </c:pt>
              </c:numCache>
            </c:numRef>
          </c:val>
          <c:smooth val="0"/>
          <c:extLst>
            <c:ext xmlns:c16="http://schemas.microsoft.com/office/drawing/2014/chart" uri="{C3380CC4-5D6E-409C-BE32-E72D297353CC}">
              <c16:uniqueId val="{00000002-E9F8-41AE-83E5-95518C1B68CD}"/>
            </c:ext>
          </c:extLst>
        </c:ser>
        <c:dLbls>
          <c:showLegendKey val="0"/>
          <c:showVal val="0"/>
          <c:showCatName val="0"/>
          <c:showSerName val="0"/>
          <c:showPercent val="0"/>
          <c:showBubbleSize val="0"/>
        </c:dLbls>
        <c:marker val="1"/>
        <c:smooth val="0"/>
        <c:axId val="524504800"/>
        <c:axId val="1"/>
      </c:lineChart>
      <c:catAx>
        <c:axId val="524504800"/>
        <c:scaling>
          <c:orientation val="minMax"/>
        </c:scaling>
        <c:delete val="0"/>
        <c:axPos val="b"/>
        <c:numFmt formatCode="General" sourceLinked="1"/>
        <c:majorTickMark val="none"/>
        <c:minorTickMark val="none"/>
        <c:tickLblPos val="nextTo"/>
        <c:txPr>
          <a:bodyPr/>
          <a:lstStyle/>
          <a:p>
            <a:pPr>
              <a:defRPr sz="1000" baseline="0"/>
            </a:pPr>
            <a:endParaRPr lang="en-US"/>
          </a:p>
        </c:txPr>
        <c:crossAx val="1"/>
        <c:crosses val="autoZero"/>
        <c:auto val="1"/>
        <c:lblAlgn val="ctr"/>
        <c:lblOffset val="100"/>
        <c:noMultiLvlLbl val="0"/>
      </c:catAx>
      <c:valAx>
        <c:axId val="1"/>
        <c:scaling>
          <c:orientation val="minMax"/>
          <c:max val="0.16000000000000003"/>
          <c:min val="0"/>
        </c:scaling>
        <c:delete val="0"/>
        <c:axPos val="l"/>
        <c:majorGridlines/>
        <c:title>
          <c:tx>
            <c:rich>
              <a:bodyPr/>
              <a:lstStyle/>
              <a:p>
                <a:pPr>
                  <a:defRPr sz="900"/>
                </a:pPr>
                <a:r>
                  <a:rPr lang="en-US" sz="900" dirty="0"/>
                  <a:t>Percent Increase in State Cost Per Pupil </a:t>
                </a:r>
              </a:p>
            </c:rich>
          </c:tx>
          <c:overlay val="0"/>
        </c:title>
        <c:numFmt formatCode="0%" sourceLinked="0"/>
        <c:majorTickMark val="none"/>
        <c:minorTickMark val="none"/>
        <c:tickLblPos val="nextTo"/>
        <c:crossAx val="524504800"/>
        <c:crosses val="autoZero"/>
        <c:crossBetween val="between"/>
      </c:valAx>
      <c:spPr>
        <a:solidFill>
          <a:srgbClr val="FFFF99"/>
        </a:solidFill>
      </c:spPr>
    </c:plotArea>
    <c:plotVisOnly val="1"/>
    <c:dispBlanksAs val="gap"/>
    <c:showDLblsOverMax val="0"/>
  </c:chart>
  <c:spPr>
    <a:ln>
      <a:solidFill>
        <a:schemeClr val="tx1"/>
      </a:solid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AEC52D-67F5-4198-A175-7050B30A8B03}"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99E42329-3CD6-4E28-99EF-BB33F3435C2B}">
      <dgm:prSet phldrT="[Text]"/>
      <dgm:spPr/>
      <dgm:t>
        <a:bodyPr/>
        <a:lstStyle/>
        <a:p>
          <a:r>
            <a:rPr lang="en-US" dirty="0"/>
            <a:t>2022 Session</a:t>
          </a:r>
        </a:p>
        <a:p>
          <a:r>
            <a:rPr lang="en-US" dirty="0"/>
            <a:t>Ends</a:t>
          </a:r>
        </a:p>
      </dgm:t>
    </dgm:pt>
    <dgm:pt modelId="{2421326D-9B1C-4E98-AA42-30EFC2F64BA3}" type="parTrans" cxnId="{A3E7D5ED-5B7D-4193-A5E9-12C2D0F461F2}">
      <dgm:prSet/>
      <dgm:spPr/>
      <dgm:t>
        <a:bodyPr/>
        <a:lstStyle/>
        <a:p>
          <a:endParaRPr lang="en-US"/>
        </a:p>
      </dgm:t>
    </dgm:pt>
    <dgm:pt modelId="{87EF7E07-BB6C-4DF4-B6F7-F5D0B13D33BB}" type="sibTrans" cxnId="{A3E7D5ED-5B7D-4193-A5E9-12C2D0F461F2}">
      <dgm:prSet/>
      <dgm:spPr/>
      <dgm:t>
        <a:bodyPr/>
        <a:lstStyle/>
        <a:p>
          <a:endParaRPr lang="en-US"/>
        </a:p>
      </dgm:t>
    </dgm:pt>
    <dgm:pt modelId="{227A5213-3050-4865-B591-E8F0DFF30FE0}">
      <dgm:prSet phldrT="[Text]" custT="1"/>
      <dgm:spPr/>
      <dgm:t>
        <a:bodyPr/>
        <a:lstStyle/>
        <a:p>
          <a:pPr algn="ctr"/>
          <a:endParaRPr lang="en-US" sz="1200" dirty="0"/>
        </a:p>
      </dgm:t>
    </dgm:pt>
    <dgm:pt modelId="{5803AB66-0C1D-40B5-BA79-69E86E28B410}" type="parTrans" cxnId="{DB103D58-398F-4DAF-9678-CE3787F0FABF}">
      <dgm:prSet/>
      <dgm:spPr/>
      <dgm:t>
        <a:bodyPr/>
        <a:lstStyle/>
        <a:p>
          <a:endParaRPr lang="en-US"/>
        </a:p>
      </dgm:t>
    </dgm:pt>
    <dgm:pt modelId="{EB738AD3-814D-4C4C-A507-0078B4B62616}" type="sibTrans" cxnId="{DB103D58-398F-4DAF-9678-CE3787F0FABF}">
      <dgm:prSet/>
      <dgm:spPr/>
      <dgm:t>
        <a:bodyPr/>
        <a:lstStyle/>
        <a:p>
          <a:endParaRPr lang="en-US"/>
        </a:p>
      </dgm:t>
    </dgm:pt>
    <dgm:pt modelId="{0968923A-6459-43EE-8692-11E8816D66FA}">
      <dgm:prSet phldrT="[Text]"/>
      <dgm:spPr/>
      <dgm:t>
        <a:bodyPr/>
        <a:lstStyle/>
        <a:p>
          <a:r>
            <a:rPr lang="en-US" dirty="0"/>
            <a:t>RSAI 2023 Agenda Building</a:t>
          </a:r>
        </a:p>
      </dgm:t>
    </dgm:pt>
    <dgm:pt modelId="{9D6F7BF0-5047-4179-8FE9-5D17112A5688}" type="parTrans" cxnId="{8500FA53-51E3-46AC-AC68-C4AC0568E2BF}">
      <dgm:prSet/>
      <dgm:spPr/>
      <dgm:t>
        <a:bodyPr/>
        <a:lstStyle/>
        <a:p>
          <a:endParaRPr lang="en-US"/>
        </a:p>
      </dgm:t>
    </dgm:pt>
    <dgm:pt modelId="{4B5108D4-7D10-45A4-9BE0-2CD206CEFE27}" type="sibTrans" cxnId="{8500FA53-51E3-46AC-AC68-C4AC0568E2BF}">
      <dgm:prSet/>
      <dgm:spPr/>
      <dgm:t>
        <a:bodyPr/>
        <a:lstStyle/>
        <a:p>
          <a:endParaRPr lang="en-US"/>
        </a:p>
      </dgm:t>
    </dgm:pt>
    <dgm:pt modelId="{5056559F-3DCA-4755-90C2-96B32012AB3B}">
      <dgm:prSet phldrT="[Text]" custT="1"/>
      <dgm:spPr/>
      <dgm:t>
        <a:bodyPr/>
        <a:lstStyle/>
        <a:p>
          <a:pPr algn="ctr"/>
          <a:r>
            <a:rPr lang="en-US" sz="1200" dirty="0"/>
            <a:t>Regional Meetings</a:t>
          </a:r>
        </a:p>
      </dgm:t>
    </dgm:pt>
    <dgm:pt modelId="{A8D49EF7-C487-403A-9CCB-EBCC2E70751D}" type="parTrans" cxnId="{3C74867D-7FD5-4780-B500-7BC879D2AF3F}">
      <dgm:prSet/>
      <dgm:spPr/>
      <dgm:t>
        <a:bodyPr/>
        <a:lstStyle/>
        <a:p>
          <a:endParaRPr lang="en-US"/>
        </a:p>
      </dgm:t>
    </dgm:pt>
    <dgm:pt modelId="{EBCC2D18-24E5-4AB7-B04F-C66EBD9B617D}" type="sibTrans" cxnId="{3C74867D-7FD5-4780-B500-7BC879D2AF3F}">
      <dgm:prSet/>
      <dgm:spPr/>
      <dgm:t>
        <a:bodyPr/>
        <a:lstStyle/>
        <a:p>
          <a:endParaRPr lang="en-US"/>
        </a:p>
      </dgm:t>
    </dgm:pt>
    <dgm:pt modelId="{FFEEF7A4-47ED-4263-99D6-AA8D0767C041}">
      <dgm:prSet phldrT="[Text]" custT="1"/>
      <dgm:spPr/>
      <dgm:t>
        <a:bodyPr/>
        <a:lstStyle/>
        <a:p>
          <a:pPr algn="ctr"/>
          <a:r>
            <a:rPr lang="en-US" sz="1200" dirty="0"/>
            <a:t>Leadership Group 9/15</a:t>
          </a:r>
        </a:p>
      </dgm:t>
    </dgm:pt>
    <dgm:pt modelId="{2817504D-D6CD-4E05-8F35-C58AC51D7F21}" type="parTrans" cxnId="{C0196ACB-6088-451F-A97E-F7072858D20F}">
      <dgm:prSet/>
      <dgm:spPr/>
      <dgm:t>
        <a:bodyPr/>
        <a:lstStyle/>
        <a:p>
          <a:endParaRPr lang="en-US"/>
        </a:p>
      </dgm:t>
    </dgm:pt>
    <dgm:pt modelId="{4F4F1E0B-4606-4B99-80D0-834B86967DAA}" type="sibTrans" cxnId="{C0196ACB-6088-451F-A97E-F7072858D20F}">
      <dgm:prSet/>
      <dgm:spPr/>
      <dgm:t>
        <a:bodyPr/>
        <a:lstStyle/>
        <a:p>
          <a:endParaRPr lang="en-US"/>
        </a:p>
      </dgm:t>
    </dgm:pt>
    <dgm:pt modelId="{82E66B13-D1A6-4D31-82DC-8095618D76D8}">
      <dgm:prSet phldrT="[Text]"/>
      <dgm:spPr/>
      <dgm:t>
        <a:bodyPr/>
        <a:lstStyle/>
        <a:p>
          <a:r>
            <a:rPr lang="en-US" dirty="0"/>
            <a:t>2023 Session</a:t>
          </a:r>
        </a:p>
        <a:p>
          <a:r>
            <a:rPr lang="en-US" dirty="0"/>
            <a:t>Prep</a:t>
          </a:r>
        </a:p>
      </dgm:t>
    </dgm:pt>
    <dgm:pt modelId="{346AA4E6-99BE-4DAF-8185-42FB66701A94}" type="parTrans" cxnId="{523ABAB4-CB3A-4C98-8F4F-9031B0F113F3}">
      <dgm:prSet/>
      <dgm:spPr/>
      <dgm:t>
        <a:bodyPr/>
        <a:lstStyle/>
        <a:p>
          <a:endParaRPr lang="en-US"/>
        </a:p>
      </dgm:t>
    </dgm:pt>
    <dgm:pt modelId="{D626D6AA-BAA2-4122-9D11-0F0445944960}" type="sibTrans" cxnId="{523ABAB4-CB3A-4C98-8F4F-9031B0F113F3}">
      <dgm:prSet/>
      <dgm:spPr/>
      <dgm:t>
        <a:bodyPr/>
        <a:lstStyle/>
        <a:p>
          <a:endParaRPr lang="en-US"/>
        </a:p>
      </dgm:t>
    </dgm:pt>
    <dgm:pt modelId="{C4677BA2-ABF6-46CD-9F8A-50AB659A95F3}">
      <dgm:prSet phldrT="[Text]"/>
      <dgm:spPr/>
      <dgm:t>
        <a:bodyPr/>
        <a:lstStyle/>
        <a:p>
          <a:pPr algn="ctr"/>
          <a:endParaRPr lang="en-US" sz="1000" dirty="0"/>
        </a:p>
      </dgm:t>
    </dgm:pt>
    <dgm:pt modelId="{9641C55E-B6BF-421B-B942-2B41C2CBE6A8}" type="parTrans" cxnId="{591B42B6-9FF6-46EA-B168-26F2F1F439E0}">
      <dgm:prSet/>
      <dgm:spPr/>
      <dgm:t>
        <a:bodyPr/>
        <a:lstStyle/>
        <a:p>
          <a:endParaRPr lang="en-US"/>
        </a:p>
      </dgm:t>
    </dgm:pt>
    <dgm:pt modelId="{41A729D3-15BB-449C-B69B-BB18CC9E74C4}" type="sibTrans" cxnId="{591B42B6-9FF6-46EA-B168-26F2F1F439E0}">
      <dgm:prSet/>
      <dgm:spPr/>
      <dgm:t>
        <a:bodyPr/>
        <a:lstStyle/>
        <a:p>
          <a:endParaRPr lang="en-US"/>
        </a:p>
      </dgm:t>
    </dgm:pt>
    <dgm:pt modelId="{7150CC1A-1E2C-4EFB-8545-D8C4C91B3E29}">
      <dgm:prSet phldrT="[Text]" custT="1"/>
      <dgm:spPr/>
      <dgm:t>
        <a:bodyPr/>
        <a:lstStyle/>
        <a:p>
          <a:pPr algn="ctr"/>
          <a:r>
            <a:rPr lang="en-US" sz="1200" dirty="0"/>
            <a:t>Legislative Digest</a:t>
          </a:r>
        </a:p>
      </dgm:t>
    </dgm:pt>
    <dgm:pt modelId="{12F49138-31CC-48CF-8333-66D7536085A4}" type="parTrans" cxnId="{EB8B9D1C-C9C0-4AF5-AE3D-CCF667060B3B}">
      <dgm:prSet/>
      <dgm:spPr/>
      <dgm:t>
        <a:bodyPr/>
        <a:lstStyle/>
        <a:p>
          <a:endParaRPr lang="en-US"/>
        </a:p>
      </dgm:t>
    </dgm:pt>
    <dgm:pt modelId="{1992133C-6710-4535-A365-29CD91FD4634}" type="sibTrans" cxnId="{EB8B9D1C-C9C0-4AF5-AE3D-CCF667060B3B}">
      <dgm:prSet/>
      <dgm:spPr/>
      <dgm:t>
        <a:bodyPr/>
        <a:lstStyle/>
        <a:p>
          <a:endParaRPr lang="en-US"/>
        </a:p>
      </dgm:t>
    </dgm:pt>
    <dgm:pt modelId="{6EC4003E-60BC-4500-9510-A1A0B7004DE5}">
      <dgm:prSet phldrT="[Text]" custT="1"/>
      <dgm:spPr/>
      <dgm:t>
        <a:bodyPr/>
        <a:lstStyle/>
        <a:p>
          <a:pPr algn="ctr"/>
          <a:r>
            <a:rPr lang="en-US" sz="1200" dirty="0"/>
            <a:t>List of Successes</a:t>
          </a:r>
        </a:p>
      </dgm:t>
    </dgm:pt>
    <dgm:pt modelId="{609B8E6D-A270-45B8-A931-332D4F8ADB31}" type="parTrans" cxnId="{A788016A-B29B-4DB4-853E-D8D7C78F2F36}">
      <dgm:prSet/>
      <dgm:spPr/>
      <dgm:t>
        <a:bodyPr/>
        <a:lstStyle/>
        <a:p>
          <a:endParaRPr lang="en-US"/>
        </a:p>
      </dgm:t>
    </dgm:pt>
    <dgm:pt modelId="{DDCF5E25-4526-4B3E-AB7E-FE0E02683ABA}" type="sibTrans" cxnId="{A788016A-B29B-4DB4-853E-D8D7C78F2F36}">
      <dgm:prSet/>
      <dgm:spPr/>
      <dgm:t>
        <a:bodyPr/>
        <a:lstStyle/>
        <a:p>
          <a:endParaRPr lang="en-US"/>
        </a:p>
      </dgm:t>
    </dgm:pt>
    <dgm:pt modelId="{D2934AD3-5B6A-454E-8827-68EAB05A753F}">
      <dgm:prSet phldrT="[Text]" custT="1"/>
      <dgm:spPr/>
      <dgm:t>
        <a:bodyPr/>
        <a:lstStyle/>
        <a:p>
          <a:pPr algn="ctr"/>
          <a:r>
            <a:rPr lang="en-US" sz="1200" dirty="0"/>
            <a:t>Member Survey</a:t>
          </a:r>
        </a:p>
      </dgm:t>
    </dgm:pt>
    <dgm:pt modelId="{A2064199-4BC3-4A85-9530-85D9D891CB63}" type="parTrans" cxnId="{7491A576-9168-4D52-8A15-05A8E4844506}">
      <dgm:prSet/>
      <dgm:spPr/>
      <dgm:t>
        <a:bodyPr/>
        <a:lstStyle/>
        <a:p>
          <a:endParaRPr lang="en-US"/>
        </a:p>
      </dgm:t>
    </dgm:pt>
    <dgm:pt modelId="{D07983B5-1A73-4082-9B58-2D801A37DE42}" type="sibTrans" cxnId="{7491A576-9168-4D52-8A15-05A8E4844506}">
      <dgm:prSet/>
      <dgm:spPr/>
      <dgm:t>
        <a:bodyPr/>
        <a:lstStyle/>
        <a:p>
          <a:endParaRPr lang="en-US"/>
        </a:p>
      </dgm:t>
    </dgm:pt>
    <dgm:pt modelId="{E1714C79-DEAF-4B05-91A5-710BB0170654}">
      <dgm:prSet phldrT="[Text]" custT="1"/>
      <dgm:spPr/>
      <dgm:t>
        <a:bodyPr/>
        <a:lstStyle/>
        <a:p>
          <a:pPr algn="ctr"/>
          <a:r>
            <a:rPr lang="en-US" sz="1200" dirty="0"/>
            <a:t>Legislative Committee 8/30</a:t>
          </a:r>
        </a:p>
      </dgm:t>
    </dgm:pt>
    <dgm:pt modelId="{AAB8665D-81C2-4323-92A7-BF0A6EE2AC08}" type="parTrans" cxnId="{A286048D-9A2E-44BA-ADD0-65B64B08D4F0}">
      <dgm:prSet/>
      <dgm:spPr/>
      <dgm:t>
        <a:bodyPr/>
        <a:lstStyle/>
        <a:p>
          <a:endParaRPr lang="en-US"/>
        </a:p>
      </dgm:t>
    </dgm:pt>
    <dgm:pt modelId="{1CF32E2A-0E09-4109-9979-F77031F4813D}" type="sibTrans" cxnId="{A286048D-9A2E-44BA-ADD0-65B64B08D4F0}">
      <dgm:prSet/>
      <dgm:spPr/>
      <dgm:t>
        <a:bodyPr/>
        <a:lstStyle/>
        <a:p>
          <a:endParaRPr lang="en-US"/>
        </a:p>
      </dgm:t>
    </dgm:pt>
    <dgm:pt modelId="{B17F798D-4538-4DA0-B4A8-005A8615B6E8}">
      <dgm:prSet phldrT="[Text]" custT="1"/>
      <dgm:spPr/>
      <dgm:t>
        <a:bodyPr/>
        <a:lstStyle/>
        <a:p>
          <a:pPr algn="ctr"/>
          <a:r>
            <a:rPr lang="en-US" sz="1200" dirty="0"/>
            <a:t>Annual Meeting 10/25</a:t>
          </a:r>
          <a:endParaRPr lang="en-US" sz="1050" dirty="0"/>
        </a:p>
      </dgm:t>
    </dgm:pt>
    <dgm:pt modelId="{6032F921-7443-4F1E-B4F3-AC5D736025A5}" type="parTrans" cxnId="{CA7F51B5-71CA-4F88-BDE7-64D246221B29}">
      <dgm:prSet/>
      <dgm:spPr/>
      <dgm:t>
        <a:bodyPr/>
        <a:lstStyle/>
        <a:p>
          <a:endParaRPr lang="en-US"/>
        </a:p>
      </dgm:t>
    </dgm:pt>
    <dgm:pt modelId="{C9C0C1D3-0024-4A4F-A13D-F507D65908F4}" type="sibTrans" cxnId="{CA7F51B5-71CA-4F88-BDE7-64D246221B29}">
      <dgm:prSet/>
      <dgm:spPr/>
      <dgm:t>
        <a:bodyPr/>
        <a:lstStyle/>
        <a:p>
          <a:endParaRPr lang="en-US"/>
        </a:p>
      </dgm:t>
    </dgm:pt>
    <dgm:pt modelId="{2F66D3CA-6F8E-4720-A2B0-5A6075BF6EA4}">
      <dgm:prSet custT="1"/>
      <dgm:spPr/>
      <dgm:t>
        <a:bodyPr/>
        <a:lstStyle/>
        <a:p>
          <a:pPr algn="ctr"/>
          <a:r>
            <a:rPr lang="en-US" sz="1100" dirty="0"/>
            <a:t>Questions for Candidates</a:t>
          </a:r>
        </a:p>
      </dgm:t>
    </dgm:pt>
    <dgm:pt modelId="{FA7BA9AC-1545-422B-BA56-0FBA4C38F6FE}" type="parTrans" cxnId="{B7BF08F4-3FDB-42A9-9350-9D9642C98E28}">
      <dgm:prSet/>
      <dgm:spPr/>
      <dgm:t>
        <a:bodyPr/>
        <a:lstStyle/>
        <a:p>
          <a:endParaRPr lang="en-US"/>
        </a:p>
      </dgm:t>
    </dgm:pt>
    <dgm:pt modelId="{9EDCA61C-29F6-461F-A8A5-C3E7F675E0D4}" type="sibTrans" cxnId="{B7BF08F4-3FDB-42A9-9350-9D9642C98E28}">
      <dgm:prSet/>
      <dgm:spPr/>
      <dgm:t>
        <a:bodyPr/>
        <a:lstStyle/>
        <a:p>
          <a:endParaRPr lang="en-US"/>
        </a:p>
      </dgm:t>
    </dgm:pt>
    <dgm:pt modelId="{A3D399F8-8FF0-4F52-BA32-88B5B224BAF2}">
      <dgm:prSet custT="1"/>
      <dgm:spPr/>
      <dgm:t>
        <a:bodyPr/>
        <a:lstStyle/>
        <a:p>
          <a:pPr algn="ctr"/>
          <a:r>
            <a:rPr lang="en-US" sz="1100" dirty="0"/>
            <a:t>Advocacy Handbook</a:t>
          </a:r>
        </a:p>
      </dgm:t>
    </dgm:pt>
    <dgm:pt modelId="{E3D50EEB-127F-4FCC-841B-5894EBA12E34}" type="parTrans" cxnId="{D2187B7B-891F-4A15-86B3-A57BE97AA3C9}">
      <dgm:prSet/>
      <dgm:spPr/>
      <dgm:t>
        <a:bodyPr/>
        <a:lstStyle/>
        <a:p>
          <a:endParaRPr lang="en-US"/>
        </a:p>
      </dgm:t>
    </dgm:pt>
    <dgm:pt modelId="{ECFD9D58-1508-4024-A69F-ABDE2D8E1137}" type="sibTrans" cxnId="{D2187B7B-891F-4A15-86B3-A57BE97AA3C9}">
      <dgm:prSet/>
      <dgm:spPr/>
      <dgm:t>
        <a:bodyPr/>
        <a:lstStyle/>
        <a:p>
          <a:endParaRPr lang="en-US"/>
        </a:p>
      </dgm:t>
    </dgm:pt>
    <dgm:pt modelId="{7756AD42-4EC6-4FFA-AAA1-D553F34FBCBF}">
      <dgm:prSet custT="1"/>
      <dgm:spPr/>
      <dgm:t>
        <a:bodyPr/>
        <a:lstStyle/>
        <a:p>
          <a:pPr algn="ctr"/>
          <a:r>
            <a:rPr lang="en-US" sz="1100" dirty="0"/>
            <a:t>Coalition Building</a:t>
          </a:r>
        </a:p>
      </dgm:t>
    </dgm:pt>
    <dgm:pt modelId="{F8949E64-F836-482B-B9E7-A0385D7AAEC0}" type="parTrans" cxnId="{35FB40AC-AF7E-431C-9DEF-2C2C08875646}">
      <dgm:prSet/>
      <dgm:spPr/>
      <dgm:t>
        <a:bodyPr/>
        <a:lstStyle/>
        <a:p>
          <a:endParaRPr lang="en-US"/>
        </a:p>
      </dgm:t>
    </dgm:pt>
    <dgm:pt modelId="{24FCB852-ABFC-4DDE-A17D-CA57F3525B83}" type="sibTrans" cxnId="{35FB40AC-AF7E-431C-9DEF-2C2C08875646}">
      <dgm:prSet/>
      <dgm:spPr/>
      <dgm:t>
        <a:bodyPr/>
        <a:lstStyle/>
        <a:p>
          <a:endParaRPr lang="en-US"/>
        </a:p>
      </dgm:t>
    </dgm:pt>
    <dgm:pt modelId="{693BF778-ED2B-431F-BA42-F675C02D0951}">
      <dgm:prSet custT="1"/>
      <dgm:spPr/>
      <dgm:t>
        <a:bodyPr/>
        <a:lstStyle/>
        <a:p>
          <a:pPr algn="ctr"/>
          <a:r>
            <a:rPr lang="en-US" sz="1100" dirty="0"/>
            <a:t>Update Position Papers</a:t>
          </a:r>
        </a:p>
      </dgm:t>
    </dgm:pt>
    <dgm:pt modelId="{A5B76BF6-59EF-4C05-9AD8-D7391FA91E77}" type="parTrans" cxnId="{EA95A2CF-DD8D-4B16-8855-06D61C86A4AA}">
      <dgm:prSet/>
      <dgm:spPr/>
      <dgm:t>
        <a:bodyPr/>
        <a:lstStyle/>
        <a:p>
          <a:endParaRPr lang="en-US"/>
        </a:p>
      </dgm:t>
    </dgm:pt>
    <dgm:pt modelId="{AFACE6A0-EA19-4E48-BF9F-4AF2CD6053A2}" type="sibTrans" cxnId="{EA95A2CF-DD8D-4B16-8855-06D61C86A4AA}">
      <dgm:prSet/>
      <dgm:spPr/>
      <dgm:t>
        <a:bodyPr/>
        <a:lstStyle/>
        <a:p>
          <a:endParaRPr lang="en-US"/>
        </a:p>
      </dgm:t>
    </dgm:pt>
    <dgm:pt modelId="{CA0329A8-A903-4BEB-B255-21274D03A8C3}">
      <dgm:prSet custT="1"/>
      <dgm:spPr/>
      <dgm:t>
        <a:bodyPr/>
        <a:lstStyle/>
        <a:p>
          <a:pPr algn="ctr"/>
          <a:r>
            <a:rPr lang="en-US" sz="1100" dirty="0"/>
            <a:t>List of Successes</a:t>
          </a:r>
        </a:p>
      </dgm:t>
    </dgm:pt>
    <dgm:pt modelId="{7123CD33-FC76-493B-B89A-B4E6533E45EA}" type="parTrans" cxnId="{7001A6B5-05DB-4418-AFB5-060A546EB473}">
      <dgm:prSet/>
      <dgm:spPr/>
      <dgm:t>
        <a:bodyPr/>
        <a:lstStyle/>
        <a:p>
          <a:endParaRPr lang="en-US"/>
        </a:p>
      </dgm:t>
    </dgm:pt>
    <dgm:pt modelId="{A685F989-F20D-424C-AFC9-323478BCF400}" type="sibTrans" cxnId="{7001A6B5-05DB-4418-AFB5-060A546EB473}">
      <dgm:prSet/>
      <dgm:spPr/>
      <dgm:t>
        <a:bodyPr/>
        <a:lstStyle/>
        <a:p>
          <a:endParaRPr lang="en-US"/>
        </a:p>
      </dgm:t>
    </dgm:pt>
    <dgm:pt modelId="{BF6F8DCB-17D5-4BCD-9597-BE87B584E9BE}">
      <dgm:prSet phldrT="[Text]" custT="1"/>
      <dgm:spPr/>
      <dgm:t>
        <a:bodyPr/>
        <a:lstStyle/>
        <a:p>
          <a:pPr algn="ctr"/>
          <a:r>
            <a:rPr lang="en-US" sz="1200" dirty="0"/>
            <a:t>Rules implementation for DE and Schools </a:t>
          </a:r>
        </a:p>
      </dgm:t>
    </dgm:pt>
    <dgm:pt modelId="{13C63F50-A159-4C9B-92C5-F7566A28CD0A}" type="parTrans" cxnId="{6B715525-92ED-4451-ABF0-C762C6369211}">
      <dgm:prSet/>
      <dgm:spPr/>
      <dgm:t>
        <a:bodyPr/>
        <a:lstStyle/>
        <a:p>
          <a:endParaRPr lang="en-US"/>
        </a:p>
      </dgm:t>
    </dgm:pt>
    <dgm:pt modelId="{7C3E2775-78FE-4E45-9CA6-292B6F8BD331}" type="sibTrans" cxnId="{6B715525-92ED-4451-ABF0-C762C6369211}">
      <dgm:prSet/>
      <dgm:spPr/>
      <dgm:t>
        <a:bodyPr/>
        <a:lstStyle/>
        <a:p>
          <a:endParaRPr lang="en-US"/>
        </a:p>
      </dgm:t>
    </dgm:pt>
    <dgm:pt modelId="{D458AFE6-B08B-4BC5-AC69-15187303105C}">
      <dgm:prSet phldrT="[Text]" custT="1"/>
      <dgm:spPr/>
      <dgm:t>
        <a:bodyPr/>
        <a:lstStyle/>
        <a:p>
          <a:pPr algn="ctr"/>
          <a:r>
            <a:rPr lang="en-US" sz="1200" dirty="0"/>
            <a:t>2022 Review Webinar 9/15</a:t>
          </a:r>
        </a:p>
      </dgm:t>
    </dgm:pt>
    <dgm:pt modelId="{F0C207DF-B85E-4A4C-A2D5-D6AEF6B04142}" type="parTrans" cxnId="{872B0CBC-2090-4DF8-9682-666DCC67896E}">
      <dgm:prSet/>
      <dgm:spPr/>
      <dgm:t>
        <a:bodyPr/>
        <a:lstStyle/>
        <a:p>
          <a:endParaRPr lang="en-US"/>
        </a:p>
      </dgm:t>
    </dgm:pt>
    <dgm:pt modelId="{E92E50B8-8ACB-422E-97A6-1431E51722D0}" type="sibTrans" cxnId="{872B0CBC-2090-4DF8-9682-666DCC67896E}">
      <dgm:prSet/>
      <dgm:spPr/>
      <dgm:t>
        <a:bodyPr/>
        <a:lstStyle/>
        <a:p>
          <a:endParaRPr lang="en-US"/>
        </a:p>
      </dgm:t>
    </dgm:pt>
    <dgm:pt modelId="{18364193-8D59-417D-BA31-EE0E2FE20ACD}">
      <dgm:prSet custT="1"/>
      <dgm:spPr/>
      <dgm:t>
        <a:bodyPr/>
        <a:lstStyle/>
        <a:p>
          <a:pPr algn="ctr"/>
          <a:r>
            <a:rPr lang="en-US" sz="1100" dirty="0"/>
            <a:t>Create urgency for priorities</a:t>
          </a:r>
        </a:p>
      </dgm:t>
    </dgm:pt>
    <dgm:pt modelId="{C0544499-16D4-4401-B0EA-FDE71FE22AF0}" type="parTrans" cxnId="{C446CAF6-4300-47EF-A3EC-CD6DD7A76572}">
      <dgm:prSet/>
      <dgm:spPr/>
    </dgm:pt>
    <dgm:pt modelId="{BF047D42-3BF9-464A-BFA2-631B8350796C}" type="sibTrans" cxnId="{C446CAF6-4300-47EF-A3EC-CD6DD7A76572}">
      <dgm:prSet/>
      <dgm:spPr/>
    </dgm:pt>
    <dgm:pt modelId="{B5B76FF3-0F8F-4133-A082-B43081DC4AD2}" type="pres">
      <dgm:prSet presAssocID="{F8AEC52D-67F5-4198-A175-7050B30A8B03}" presName="theList" presStyleCnt="0">
        <dgm:presLayoutVars>
          <dgm:dir/>
          <dgm:animLvl val="lvl"/>
          <dgm:resizeHandles val="exact"/>
        </dgm:presLayoutVars>
      </dgm:prSet>
      <dgm:spPr/>
      <dgm:t>
        <a:bodyPr/>
        <a:lstStyle/>
        <a:p>
          <a:endParaRPr lang="en-US"/>
        </a:p>
      </dgm:t>
    </dgm:pt>
    <dgm:pt modelId="{AA951965-39EC-479F-B5B3-60E82D46050E}" type="pres">
      <dgm:prSet presAssocID="{99E42329-3CD6-4E28-99EF-BB33F3435C2B}" presName="compNode" presStyleCnt="0"/>
      <dgm:spPr/>
    </dgm:pt>
    <dgm:pt modelId="{6EB73018-4412-43DF-83A7-FAC397BD5020}" type="pres">
      <dgm:prSet presAssocID="{99E42329-3CD6-4E28-99EF-BB33F3435C2B}" presName="noGeometry" presStyleCnt="0"/>
      <dgm:spPr/>
    </dgm:pt>
    <dgm:pt modelId="{AF8541FE-7E37-4A7D-9764-69737ADA1914}" type="pres">
      <dgm:prSet presAssocID="{99E42329-3CD6-4E28-99EF-BB33F3435C2B}" presName="childTextVisible" presStyleLbl="bgAccFollowNode1" presStyleIdx="0" presStyleCnt="3" custScaleX="138214" custScaleY="149239" custLinFactNeighborX="11495" custLinFactNeighborY="1044">
        <dgm:presLayoutVars>
          <dgm:bulletEnabled val="1"/>
        </dgm:presLayoutVars>
      </dgm:prSet>
      <dgm:spPr/>
      <dgm:t>
        <a:bodyPr/>
        <a:lstStyle/>
        <a:p>
          <a:endParaRPr lang="en-US"/>
        </a:p>
      </dgm:t>
    </dgm:pt>
    <dgm:pt modelId="{D608C95C-E7C8-44D4-8914-E9A1D8F64249}" type="pres">
      <dgm:prSet presAssocID="{99E42329-3CD6-4E28-99EF-BB33F3435C2B}" presName="childTextHidden" presStyleLbl="bgAccFollowNode1" presStyleIdx="0" presStyleCnt="3"/>
      <dgm:spPr/>
      <dgm:t>
        <a:bodyPr/>
        <a:lstStyle/>
        <a:p>
          <a:endParaRPr lang="en-US"/>
        </a:p>
      </dgm:t>
    </dgm:pt>
    <dgm:pt modelId="{F50D72A6-C1CD-4C43-A650-D6383962232F}" type="pres">
      <dgm:prSet presAssocID="{99E42329-3CD6-4E28-99EF-BB33F3435C2B}" presName="parentText" presStyleLbl="node1" presStyleIdx="0" presStyleCnt="3" custScaleX="99455" custScaleY="95044" custLinFactNeighborX="-42062" custLinFactNeighborY="-4320">
        <dgm:presLayoutVars>
          <dgm:chMax val="1"/>
          <dgm:bulletEnabled val="1"/>
        </dgm:presLayoutVars>
      </dgm:prSet>
      <dgm:spPr/>
      <dgm:t>
        <a:bodyPr/>
        <a:lstStyle/>
        <a:p>
          <a:endParaRPr lang="en-US"/>
        </a:p>
      </dgm:t>
    </dgm:pt>
    <dgm:pt modelId="{89047DB9-31F7-4DFC-9F47-DA6A3B9FC8EA}" type="pres">
      <dgm:prSet presAssocID="{99E42329-3CD6-4E28-99EF-BB33F3435C2B}" presName="aSpace" presStyleCnt="0"/>
      <dgm:spPr/>
    </dgm:pt>
    <dgm:pt modelId="{132BE142-1FFC-4CFC-8CB0-C39F44CE1068}" type="pres">
      <dgm:prSet presAssocID="{0968923A-6459-43EE-8692-11E8816D66FA}" presName="compNode" presStyleCnt="0"/>
      <dgm:spPr/>
    </dgm:pt>
    <dgm:pt modelId="{EC815E7D-8E28-4E4D-B32B-86489AF44F28}" type="pres">
      <dgm:prSet presAssocID="{0968923A-6459-43EE-8692-11E8816D66FA}" presName="noGeometry" presStyleCnt="0"/>
      <dgm:spPr/>
    </dgm:pt>
    <dgm:pt modelId="{EDD65C2A-CFBF-4D9E-9AEF-52E7BD9A3691}" type="pres">
      <dgm:prSet presAssocID="{0968923A-6459-43EE-8692-11E8816D66FA}" presName="childTextVisible" presStyleLbl="bgAccFollowNode1" presStyleIdx="1" presStyleCnt="3" custScaleX="128884" custScaleY="148044" custLinFactNeighborX="874" custLinFactNeighborY="1738">
        <dgm:presLayoutVars>
          <dgm:bulletEnabled val="1"/>
        </dgm:presLayoutVars>
      </dgm:prSet>
      <dgm:spPr/>
      <dgm:t>
        <a:bodyPr/>
        <a:lstStyle/>
        <a:p>
          <a:endParaRPr lang="en-US"/>
        </a:p>
      </dgm:t>
    </dgm:pt>
    <dgm:pt modelId="{E91F15E7-13F1-4280-8F76-1882AABC95CC}" type="pres">
      <dgm:prSet presAssocID="{0968923A-6459-43EE-8692-11E8816D66FA}" presName="childTextHidden" presStyleLbl="bgAccFollowNode1" presStyleIdx="1" presStyleCnt="3"/>
      <dgm:spPr/>
      <dgm:t>
        <a:bodyPr/>
        <a:lstStyle/>
        <a:p>
          <a:endParaRPr lang="en-US"/>
        </a:p>
      </dgm:t>
    </dgm:pt>
    <dgm:pt modelId="{51626BDC-E8BD-4832-BF99-2E6C27DFA76E}" type="pres">
      <dgm:prSet presAssocID="{0968923A-6459-43EE-8692-11E8816D66FA}" presName="parentText" presStyleLbl="node1" presStyleIdx="1" presStyleCnt="3" custLinFactNeighborX="-33610" custLinFactNeighborY="-705">
        <dgm:presLayoutVars>
          <dgm:chMax val="1"/>
          <dgm:bulletEnabled val="1"/>
        </dgm:presLayoutVars>
      </dgm:prSet>
      <dgm:spPr/>
      <dgm:t>
        <a:bodyPr/>
        <a:lstStyle/>
        <a:p>
          <a:endParaRPr lang="en-US"/>
        </a:p>
      </dgm:t>
    </dgm:pt>
    <dgm:pt modelId="{BE74CC12-DC40-4DDC-BD3C-36EC0FC2F039}" type="pres">
      <dgm:prSet presAssocID="{0968923A-6459-43EE-8692-11E8816D66FA}" presName="aSpace" presStyleCnt="0"/>
      <dgm:spPr/>
    </dgm:pt>
    <dgm:pt modelId="{7D979B53-7DD0-495C-9381-AF583216EAD5}" type="pres">
      <dgm:prSet presAssocID="{82E66B13-D1A6-4D31-82DC-8095618D76D8}" presName="compNode" presStyleCnt="0"/>
      <dgm:spPr/>
    </dgm:pt>
    <dgm:pt modelId="{DF439ACA-63D0-4D7E-B2DD-875A2193759A}" type="pres">
      <dgm:prSet presAssocID="{82E66B13-D1A6-4D31-82DC-8095618D76D8}" presName="noGeometry" presStyleCnt="0"/>
      <dgm:spPr/>
    </dgm:pt>
    <dgm:pt modelId="{A04ACB3B-9CC5-4898-ABE0-A680AA430BD9}" type="pres">
      <dgm:prSet presAssocID="{82E66B13-D1A6-4D31-82DC-8095618D76D8}" presName="childTextVisible" presStyleLbl="bgAccFollowNode1" presStyleIdx="2" presStyleCnt="3" custScaleX="123308" custScaleY="154165">
        <dgm:presLayoutVars>
          <dgm:bulletEnabled val="1"/>
        </dgm:presLayoutVars>
      </dgm:prSet>
      <dgm:spPr/>
      <dgm:t>
        <a:bodyPr/>
        <a:lstStyle/>
        <a:p>
          <a:endParaRPr lang="en-US"/>
        </a:p>
      </dgm:t>
    </dgm:pt>
    <dgm:pt modelId="{A262E966-19A0-4EE1-B71E-3F0C49CCD52F}" type="pres">
      <dgm:prSet presAssocID="{82E66B13-D1A6-4D31-82DC-8095618D76D8}" presName="childTextHidden" presStyleLbl="bgAccFollowNode1" presStyleIdx="2" presStyleCnt="3"/>
      <dgm:spPr/>
      <dgm:t>
        <a:bodyPr/>
        <a:lstStyle/>
        <a:p>
          <a:endParaRPr lang="en-US"/>
        </a:p>
      </dgm:t>
    </dgm:pt>
    <dgm:pt modelId="{057A38EF-2CAC-498B-A713-445DADA3C08C}" type="pres">
      <dgm:prSet presAssocID="{82E66B13-D1A6-4D31-82DC-8095618D76D8}" presName="parentText" presStyleLbl="node1" presStyleIdx="2" presStyleCnt="3" custLinFactNeighborX="-33384" custLinFactNeighborY="-8227">
        <dgm:presLayoutVars>
          <dgm:chMax val="1"/>
          <dgm:bulletEnabled val="1"/>
        </dgm:presLayoutVars>
      </dgm:prSet>
      <dgm:spPr/>
      <dgm:t>
        <a:bodyPr/>
        <a:lstStyle/>
        <a:p>
          <a:endParaRPr lang="en-US"/>
        </a:p>
      </dgm:t>
    </dgm:pt>
  </dgm:ptLst>
  <dgm:cxnLst>
    <dgm:cxn modelId="{6AD282FB-E4CF-4374-A8F0-32CFD5367C2B}" type="presOf" srcId="{FFEEF7A4-47ED-4263-99D6-AA8D0767C041}" destId="{EDD65C2A-CFBF-4D9E-9AEF-52E7BD9A3691}" srcOrd="0" destOrd="3" presId="urn:microsoft.com/office/officeart/2005/8/layout/hProcess6"/>
    <dgm:cxn modelId="{7491A576-9168-4D52-8A15-05A8E4844506}" srcId="{0968923A-6459-43EE-8692-11E8816D66FA}" destId="{D2934AD3-5B6A-454E-8827-68EAB05A753F}" srcOrd="1" destOrd="0" parTransId="{A2064199-4BC3-4A85-9530-85D9D891CB63}" sibTransId="{D07983B5-1A73-4082-9B58-2D801A37DE42}"/>
    <dgm:cxn modelId="{B3914FD3-D1B2-4650-AAA3-E566AB1100F0}" type="presOf" srcId="{82E66B13-D1A6-4D31-82DC-8095618D76D8}" destId="{057A38EF-2CAC-498B-A713-445DADA3C08C}" srcOrd="0" destOrd="0" presId="urn:microsoft.com/office/officeart/2005/8/layout/hProcess6"/>
    <dgm:cxn modelId="{E5EAF3BF-B6AB-4A5A-8982-E1992EBF7166}" type="presOf" srcId="{BF6F8DCB-17D5-4BCD-9597-BE87B584E9BE}" destId="{AF8541FE-7E37-4A7D-9764-69737ADA1914}" srcOrd="0" destOrd="3" presId="urn:microsoft.com/office/officeart/2005/8/layout/hProcess6"/>
    <dgm:cxn modelId="{198E33BC-AC19-424F-9739-6A3221548197}" type="presOf" srcId="{6EC4003E-60BC-4500-9510-A1A0B7004DE5}" destId="{AF8541FE-7E37-4A7D-9764-69737ADA1914}" srcOrd="0" destOrd="2" presId="urn:microsoft.com/office/officeart/2005/8/layout/hProcess6"/>
    <dgm:cxn modelId="{EB8B9D1C-C9C0-4AF5-AE3D-CCF667060B3B}" srcId="{99E42329-3CD6-4E28-99EF-BB33F3435C2B}" destId="{7150CC1A-1E2C-4EFB-8545-D8C4C91B3E29}" srcOrd="1" destOrd="0" parTransId="{12F49138-31CC-48CF-8333-66D7536085A4}" sibTransId="{1992133C-6710-4535-A365-29CD91FD4634}"/>
    <dgm:cxn modelId="{A3E7D5ED-5B7D-4193-A5E9-12C2D0F461F2}" srcId="{F8AEC52D-67F5-4198-A175-7050B30A8B03}" destId="{99E42329-3CD6-4E28-99EF-BB33F3435C2B}" srcOrd="0" destOrd="0" parTransId="{2421326D-9B1C-4E98-AA42-30EFC2F64BA3}" sibTransId="{87EF7E07-BB6C-4DF4-B6F7-F5D0B13D33BB}"/>
    <dgm:cxn modelId="{1BD6E362-B3B6-4009-9064-BF3126791DD9}" type="presOf" srcId="{227A5213-3050-4865-B591-E8F0DFF30FE0}" destId="{AF8541FE-7E37-4A7D-9764-69737ADA1914}" srcOrd="0" destOrd="0" presId="urn:microsoft.com/office/officeart/2005/8/layout/hProcess6"/>
    <dgm:cxn modelId="{A788016A-B29B-4DB4-853E-D8D7C78F2F36}" srcId="{99E42329-3CD6-4E28-99EF-BB33F3435C2B}" destId="{6EC4003E-60BC-4500-9510-A1A0B7004DE5}" srcOrd="2" destOrd="0" parTransId="{609B8E6D-A270-45B8-A931-332D4F8ADB31}" sibTransId="{DDCF5E25-4526-4B3E-AB7E-FE0E02683ABA}"/>
    <dgm:cxn modelId="{EA95A2CF-DD8D-4B16-8855-06D61C86A4AA}" srcId="{82E66B13-D1A6-4D31-82DC-8095618D76D8}" destId="{693BF778-ED2B-431F-BA42-F675C02D0951}" srcOrd="2" destOrd="0" parTransId="{A5B76BF6-59EF-4C05-9AD8-D7391FA91E77}" sibTransId="{AFACE6A0-EA19-4E48-BF9F-4AF2CD6053A2}"/>
    <dgm:cxn modelId="{8214DEC6-EC66-44DE-ACF9-B7071D1AC23E}" type="presOf" srcId="{C4677BA2-ABF6-46CD-9F8A-50AB659A95F3}" destId="{A04ACB3B-9CC5-4898-ABE0-A680AA430BD9}" srcOrd="0" destOrd="0" presId="urn:microsoft.com/office/officeart/2005/8/layout/hProcess6"/>
    <dgm:cxn modelId="{2E139B14-774C-43C7-8076-1B1BB67E78A8}" type="presOf" srcId="{693BF778-ED2B-431F-BA42-F675C02D0951}" destId="{A04ACB3B-9CC5-4898-ABE0-A680AA430BD9}" srcOrd="0" destOrd="2" presId="urn:microsoft.com/office/officeart/2005/8/layout/hProcess6"/>
    <dgm:cxn modelId="{C446CAF6-4300-47EF-A3EC-CD6DD7A76572}" srcId="{82E66B13-D1A6-4D31-82DC-8095618D76D8}" destId="{18364193-8D59-417D-BA31-EE0E2FE20ACD}" srcOrd="6" destOrd="0" parTransId="{C0544499-16D4-4401-B0EA-FDE71FE22AF0}" sibTransId="{BF047D42-3BF9-464A-BFA2-631B8350796C}"/>
    <dgm:cxn modelId="{B3A7A6F5-5987-44B0-BD7E-9E1970D987D5}" type="presOf" srcId="{18364193-8D59-417D-BA31-EE0E2FE20ACD}" destId="{A04ACB3B-9CC5-4898-ABE0-A680AA430BD9}" srcOrd="0" destOrd="6" presId="urn:microsoft.com/office/officeart/2005/8/layout/hProcess6"/>
    <dgm:cxn modelId="{07E1AD75-BE10-4784-82CC-99CB8ADBEB74}" type="presOf" srcId="{D458AFE6-B08B-4BC5-AC69-15187303105C}" destId="{EDD65C2A-CFBF-4D9E-9AEF-52E7BD9A3691}" srcOrd="0" destOrd="4" presId="urn:microsoft.com/office/officeart/2005/8/layout/hProcess6"/>
    <dgm:cxn modelId="{B87082E1-71CE-4D4C-9F16-10EE91ED52E5}" type="presOf" srcId="{B17F798D-4538-4DA0-B4A8-005A8615B6E8}" destId="{E91F15E7-13F1-4280-8F76-1882AABC95CC}" srcOrd="1" destOrd="5" presId="urn:microsoft.com/office/officeart/2005/8/layout/hProcess6"/>
    <dgm:cxn modelId="{2193065F-99EC-4E11-8F0B-31A87E14954C}" type="presOf" srcId="{0968923A-6459-43EE-8692-11E8816D66FA}" destId="{51626BDC-E8BD-4832-BF99-2E6C27DFA76E}" srcOrd="0" destOrd="0" presId="urn:microsoft.com/office/officeart/2005/8/layout/hProcess6"/>
    <dgm:cxn modelId="{8E9EEC30-962D-447B-AA02-8398B9CC26A6}" type="presOf" srcId="{CA0329A8-A903-4BEB-B255-21274D03A8C3}" destId="{A262E966-19A0-4EE1-B71E-3F0C49CCD52F}" srcOrd="1" destOrd="3" presId="urn:microsoft.com/office/officeart/2005/8/layout/hProcess6"/>
    <dgm:cxn modelId="{4EE58ABA-AE0E-4800-AFF2-FA65A39C2C4C}" type="presOf" srcId="{7756AD42-4EC6-4FFA-AAA1-D553F34FBCBF}" destId="{A262E966-19A0-4EE1-B71E-3F0C49CCD52F}" srcOrd="1" destOrd="5" presId="urn:microsoft.com/office/officeart/2005/8/layout/hProcess6"/>
    <dgm:cxn modelId="{CA7F51B5-71CA-4F88-BDE7-64D246221B29}" srcId="{0968923A-6459-43EE-8692-11E8816D66FA}" destId="{B17F798D-4538-4DA0-B4A8-005A8615B6E8}" srcOrd="5" destOrd="0" parTransId="{6032F921-7443-4F1E-B4F3-AC5D736025A5}" sibTransId="{C9C0C1D3-0024-4A4F-A13D-F507D65908F4}"/>
    <dgm:cxn modelId="{591B42B6-9FF6-46EA-B168-26F2F1F439E0}" srcId="{82E66B13-D1A6-4D31-82DC-8095618D76D8}" destId="{C4677BA2-ABF6-46CD-9F8A-50AB659A95F3}" srcOrd="0" destOrd="0" parTransId="{9641C55E-B6BF-421B-B942-2B41C2CBE6A8}" sibTransId="{41A729D3-15BB-449C-B69B-BB18CC9E74C4}"/>
    <dgm:cxn modelId="{C1D097B2-B7F6-453A-8F98-59B4F00BDD3F}" type="presOf" srcId="{E1714C79-DEAF-4B05-91A5-710BB0170654}" destId="{EDD65C2A-CFBF-4D9E-9AEF-52E7BD9A3691}" srcOrd="0" destOrd="2" presId="urn:microsoft.com/office/officeart/2005/8/layout/hProcess6"/>
    <dgm:cxn modelId="{7001A6B5-05DB-4418-AFB5-060A546EB473}" srcId="{82E66B13-D1A6-4D31-82DC-8095618D76D8}" destId="{CA0329A8-A903-4BEB-B255-21274D03A8C3}" srcOrd="3" destOrd="0" parTransId="{7123CD33-FC76-493B-B89A-B4E6533E45EA}" sibTransId="{A685F989-F20D-424C-AFC9-323478BCF400}"/>
    <dgm:cxn modelId="{D8277474-FAD6-4DF5-BA35-C3BC7FFD35E2}" type="presOf" srcId="{5056559F-3DCA-4755-90C2-96B32012AB3B}" destId="{EDD65C2A-CFBF-4D9E-9AEF-52E7BD9A3691}" srcOrd="0" destOrd="0" presId="urn:microsoft.com/office/officeart/2005/8/layout/hProcess6"/>
    <dgm:cxn modelId="{A266F71C-90FC-4481-BA6C-5F57E5E8A8B5}" type="presOf" srcId="{D2934AD3-5B6A-454E-8827-68EAB05A753F}" destId="{EDD65C2A-CFBF-4D9E-9AEF-52E7BD9A3691}" srcOrd="0" destOrd="1" presId="urn:microsoft.com/office/officeart/2005/8/layout/hProcess6"/>
    <dgm:cxn modelId="{B1F4AA8E-5AEB-49CF-AC1F-54592786397C}" type="presOf" srcId="{E1714C79-DEAF-4B05-91A5-710BB0170654}" destId="{E91F15E7-13F1-4280-8F76-1882AABC95CC}" srcOrd="1" destOrd="2" presId="urn:microsoft.com/office/officeart/2005/8/layout/hProcess6"/>
    <dgm:cxn modelId="{74899DA2-C02D-459B-AD22-EBF9780635E3}" type="presOf" srcId="{BF6F8DCB-17D5-4BCD-9597-BE87B584E9BE}" destId="{D608C95C-E7C8-44D4-8914-E9A1D8F64249}" srcOrd="1" destOrd="3" presId="urn:microsoft.com/office/officeart/2005/8/layout/hProcess6"/>
    <dgm:cxn modelId="{D2187B7B-891F-4A15-86B3-A57BE97AA3C9}" srcId="{82E66B13-D1A6-4D31-82DC-8095618D76D8}" destId="{A3D399F8-8FF0-4F52-BA32-88B5B224BAF2}" srcOrd="4" destOrd="0" parTransId="{E3D50EEB-127F-4FCC-841B-5894EBA12E34}" sibTransId="{ECFD9D58-1508-4024-A69F-ABDE2D8E1137}"/>
    <dgm:cxn modelId="{3B5102DA-F196-4F84-9D00-2D878036C647}" type="presOf" srcId="{D458AFE6-B08B-4BC5-AC69-15187303105C}" destId="{E91F15E7-13F1-4280-8F76-1882AABC95CC}" srcOrd="1" destOrd="4" presId="urn:microsoft.com/office/officeart/2005/8/layout/hProcess6"/>
    <dgm:cxn modelId="{4E11155F-3171-4B15-AD9E-C1DD357ABE68}" type="presOf" srcId="{99E42329-3CD6-4E28-99EF-BB33F3435C2B}" destId="{F50D72A6-C1CD-4C43-A650-D6383962232F}" srcOrd="0" destOrd="0" presId="urn:microsoft.com/office/officeart/2005/8/layout/hProcess6"/>
    <dgm:cxn modelId="{45CB6696-BE7D-4EB8-B3E4-D78F1D8AE916}" type="presOf" srcId="{227A5213-3050-4865-B591-E8F0DFF30FE0}" destId="{D608C95C-E7C8-44D4-8914-E9A1D8F64249}" srcOrd="1" destOrd="0" presId="urn:microsoft.com/office/officeart/2005/8/layout/hProcess6"/>
    <dgm:cxn modelId="{D03B25BB-B7A5-4DF7-AD30-06FBF5089F68}" type="presOf" srcId="{693BF778-ED2B-431F-BA42-F675C02D0951}" destId="{A262E966-19A0-4EE1-B71E-3F0C49CCD52F}" srcOrd="1" destOrd="2" presId="urn:microsoft.com/office/officeart/2005/8/layout/hProcess6"/>
    <dgm:cxn modelId="{CA2D0680-E822-45D9-B981-15ACFCAAB3C8}" type="presOf" srcId="{CA0329A8-A903-4BEB-B255-21274D03A8C3}" destId="{A04ACB3B-9CC5-4898-ABE0-A680AA430BD9}" srcOrd="0" destOrd="3" presId="urn:microsoft.com/office/officeart/2005/8/layout/hProcess6"/>
    <dgm:cxn modelId="{B7BF08F4-3FDB-42A9-9350-9D9642C98E28}" srcId="{82E66B13-D1A6-4D31-82DC-8095618D76D8}" destId="{2F66D3CA-6F8E-4720-A2B0-5A6075BF6EA4}" srcOrd="1" destOrd="0" parTransId="{FA7BA9AC-1545-422B-BA56-0FBA4C38F6FE}" sibTransId="{9EDCA61C-29F6-461F-A8A5-C3E7F675E0D4}"/>
    <dgm:cxn modelId="{35FB40AC-AF7E-431C-9DEF-2C2C08875646}" srcId="{82E66B13-D1A6-4D31-82DC-8095618D76D8}" destId="{7756AD42-4EC6-4FFA-AAA1-D553F34FBCBF}" srcOrd="5" destOrd="0" parTransId="{F8949E64-F836-482B-B9E7-A0385D7AAEC0}" sibTransId="{24FCB852-ABFC-4DDE-A17D-CA57F3525B83}"/>
    <dgm:cxn modelId="{6E610729-AAC1-4A55-B60E-B9D4BC455670}" type="presOf" srcId="{B17F798D-4538-4DA0-B4A8-005A8615B6E8}" destId="{EDD65C2A-CFBF-4D9E-9AEF-52E7BD9A3691}" srcOrd="0" destOrd="5" presId="urn:microsoft.com/office/officeart/2005/8/layout/hProcess6"/>
    <dgm:cxn modelId="{77EDF36D-7875-43B9-88FE-E63696783F12}" type="presOf" srcId="{2F66D3CA-6F8E-4720-A2B0-5A6075BF6EA4}" destId="{A04ACB3B-9CC5-4898-ABE0-A680AA430BD9}" srcOrd="0" destOrd="1" presId="urn:microsoft.com/office/officeart/2005/8/layout/hProcess6"/>
    <dgm:cxn modelId="{9A182A70-8DF4-47D7-9D04-EC106C746148}" type="presOf" srcId="{6EC4003E-60BC-4500-9510-A1A0B7004DE5}" destId="{D608C95C-E7C8-44D4-8914-E9A1D8F64249}" srcOrd="1" destOrd="2" presId="urn:microsoft.com/office/officeart/2005/8/layout/hProcess6"/>
    <dgm:cxn modelId="{E08A970A-B37E-4714-A878-EAC42C259B86}" type="presOf" srcId="{7756AD42-4EC6-4FFA-AAA1-D553F34FBCBF}" destId="{A04ACB3B-9CC5-4898-ABE0-A680AA430BD9}" srcOrd="0" destOrd="5" presId="urn:microsoft.com/office/officeart/2005/8/layout/hProcess6"/>
    <dgm:cxn modelId="{8500FA53-51E3-46AC-AC68-C4AC0568E2BF}" srcId="{F8AEC52D-67F5-4198-A175-7050B30A8B03}" destId="{0968923A-6459-43EE-8692-11E8816D66FA}" srcOrd="1" destOrd="0" parTransId="{9D6F7BF0-5047-4179-8FE9-5D17112A5688}" sibTransId="{4B5108D4-7D10-45A4-9BE0-2CD206CEFE27}"/>
    <dgm:cxn modelId="{DB103D58-398F-4DAF-9678-CE3787F0FABF}" srcId="{99E42329-3CD6-4E28-99EF-BB33F3435C2B}" destId="{227A5213-3050-4865-B591-E8F0DFF30FE0}" srcOrd="0" destOrd="0" parTransId="{5803AB66-0C1D-40B5-BA79-69E86E28B410}" sibTransId="{EB738AD3-814D-4C4C-A507-0078B4B62616}"/>
    <dgm:cxn modelId="{523ABAB4-CB3A-4C98-8F4F-9031B0F113F3}" srcId="{F8AEC52D-67F5-4198-A175-7050B30A8B03}" destId="{82E66B13-D1A6-4D31-82DC-8095618D76D8}" srcOrd="2" destOrd="0" parTransId="{346AA4E6-99BE-4DAF-8185-42FB66701A94}" sibTransId="{D626D6AA-BAA2-4122-9D11-0F0445944960}"/>
    <dgm:cxn modelId="{F4B48756-1856-4E99-AE4C-9EE0FDD8D009}" type="presOf" srcId="{18364193-8D59-417D-BA31-EE0E2FE20ACD}" destId="{A262E966-19A0-4EE1-B71E-3F0C49CCD52F}" srcOrd="1" destOrd="6" presId="urn:microsoft.com/office/officeart/2005/8/layout/hProcess6"/>
    <dgm:cxn modelId="{C0196ACB-6088-451F-A97E-F7072858D20F}" srcId="{0968923A-6459-43EE-8692-11E8816D66FA}" destId="{FFEEF7A4-47ED-4263-99D6-AA8D0767C041}" srcOrd="3" destOrd="0" parTransId="{2817504D-D6CD-4E05-8F35-C58AC51D7F21}" sibTransId="{4F4F1E0B-4606-4B99-80D0-834B86967DAA}"/>
    <dgm:cxn modelId="{6B715525-92ED-4451-ABF0-C762C6369211}" srcId="{99E42329-3CD6-4E28-99EF-BB33F3435C2B}" destId="{BF6F8DCB-17D5-4BCD-9597-BE87B584E9BE}" srcOrd="3" destOrd="0" parTransId="{13C63F50-A159-4C9B-92C5-F7566A28CD0A}" sibTransId="{7C3E2775-78FE-4E45-9CA6-292B6F8BD331}"/>
    <dgm:cxn modelId="{A286048D-9A2E-44BA-ADD0-65B64B08D4F0}" srcId="{0968923A-6459-43EE-8692-11E8816D66FA}" destId="{E1714C79-DEAF-4B05-91A5-710BB0170654}" srcOrd="2" destOrd="0" parTransId="{AAB8665D-81C2-4323-92A7-BF0A6EE2AC08}" sibTransId="{1CF32E2A-0E09-4109-9979-F77031F4813D}"/>
    <dgm:cxn modelId="{D5992D6D-E956-43D4-A82B-BFE89F1B4045}" type="presOf" srcId="{A3D399F8-8FF0-4F52-BA32-88B5B224BAF2}" destId="{A262E966-19A0-4EE1-B71E-3F0C49CCD52F}" srcOrd="1" destOrd="4" presId="urn:microsoft.com/office/officeart/2005/8/layout/hProcess6"/>
    <dgm:cxn modelId="{7E475E98-6FA6-476C-9B3D-EDDB25C3A899}" type="presOf" srcId="{A3D399F8-8FF0-4F52-BA32-88B5B224BAF2}" destId="{A04ACB3B-9CC5-4898-ABE0-A680AA430BD9}" srcOrd="0" destOrd="4" presId="urn:microsoft.com/office/officeart/2005/8/layout/hProcess6"/>
    <dgm:cxn modelId="{987AF980-222C-4CD3-B4BE-8C3827637B83}" type="presOf" srcId="{F8AEC52D-67F5-4198-A175-7050B30A8B03}" destId="{B5B76FF3-0F8F-4133-A082-B43081DC4AD2}" srcOrd="0" destOrd="0" presId="urn:microsoft.com/office/officeart/2005/8/layout/hProcess6"/>
    <dgm:cxn modelId="{827CF19A-1DA3-4418-905E-CF2A2B3E6E1B}" type="presOf" srcId="{D2934AD3-5B6A-454E-8827-68EAB05A753F}" destId="{E91F15E7-13F1-4280-8F76-1882AABC95CC}" srcOrd="1" destOrd="1" presId="urn:microsoft.com/office/officeart/2005/8/layout/hProcess6"/>
    <dgm:cxn modelId="{AD060D46-85FC-4CB8-9639-87100DE78039}" type="presOf" srcId="{FFEEF7A4-47ED-4263-99D6-AA8D0767C041}" destId="{E91F15E7-13F1-4280-8F76-1882AABC95CC}" srcOrd="1" destOrd="3" presId="urn:microsoft.com/office/officeart/2005/8/layout/hProcess6"/>
    <dgm:cxn modelId="{3C74867D-7FD5-4780-B500-7BC879D2AF3F}" srcId="{0968923A-6459-43EE-8692-11E8816D66FA}" destId="{5056559F-3DCA-4755-90C2-96B32012AB3B}" srcOrd="0" destOrd="0" parTransId="{A8D49EF7-C487-403A-9CCB-EBCC2E70751D}" sibTransId="{EBCC2D18-24E5-4AB7-B04F-C66EBD9B617D}"/>
    <dgm:cxn modelId="{13D47B4D-0FA4-42CC-86D1-398356D1BBA7}" type="presOf" srcId="{5056559F-3DCA-4755-90C2-96B32012AB3B}" destId="{E91F15E7-13F1-4280-8F76-1882AABC95CC}" srcOrd="1" destOrd="0" presId="urn:microsoft.com/office/officeart/2005/8/layout/hProcess6"/>
    <dgm:cxn modelId="{51B6E296-D9C8-478E-A1FE-0FD62011C358}" type="presOf" srcId="{C4677BA2-ABF6-46CD-9F8A-50AB659A95F3}" destId="{A262E966-19A0-4EE1-B71E-3F0C49CCD52F}" srcOrd="1" destOrd="0" presId="urn:microsoft.com/office/officeart/2005/8/layout/hProcess6"/>
    <dgm:cxn modelId="{872B0CBC-2090-4DF8-9682-666DCC67896E}" srcId="{0968923A-6459-43EE-8692-11E8816D66FA}" destId="{D458AFE6-B08B-4BC5-AC69-15187303105C}" srcOrd="4" destOrd="0" parTransId="{F0C207DF-B85E-4A4C-A2D5-D6AEF6B04142}" sibTransId="{E92E50B8-8ACB-422E-97A6-1431E51722D0}"/>
    <dgm:cxn modelId="{0BF89458-AB35-41EB-93EE-E70CBAB8C8A0}" type="presOf" srcId="{2F66D3CA-6F8E-4720-A2B0-5A6075BF6EA4}" destId="{A262E966-19A0-4EE1-B71E-3F0C49CCD52F}" srcOrd="1" destOrd="1" presId="urn:microsoft.com/office/officeart/2005/8/layout/hProcess6"/>
    <dgm:cxn modelId="{24511038-6664-419C-B909-958E2E6AE311}" type="presOf" srcId="{7150CC1A-1E2C-4EFB-8545-D8C4C91B3E29}" destId="{AF8541FE-7E37-4A7D-9764-69737ADA1914}" srcOrd="0" destOrd="1" presId="urn:microsoft.com/office/officeart/2005/8/layout/hProcess6"/>
    <dgm:cxn modelId="{C22748D4-0C0C-4DAD-9347-83B293300BAD}" type="presOf" srcId="{7150CC1A-1E2C-4EFB-8545-D8C4C91B3E29}" destId="{D608C95C-E7C8-44D4-8914-E9A1D8F64249}" srcOrd="1" destOrd="1" presId="urn:microsoft.com/office/officeart/2005/8/layout/hProcess6"/>
    <dgm:cxn modelId="{68BC0A6E-E254-4FA9-9BE5-1D84E85C7400}" type="presParOf" srcId="{B5B76FF3-0F8F-4133-A082-B43081DC4AD2}" destId="{AA951965-39EC-479F-B5B3-60E82D46050E}" srcOrd="0" destOrd="0" presId="urn:microsoft.com/office/officeart/2005/8/layout/hProcess6"/>
    <dgm:cxn modelId="{B97365AA-28E6-486E-A71A-F9AAE7EA7FBE}" type="presParOf" srcId="{AA951965-39EC-479F-B5B3-60E82D46050E}" destId="{6EB73018-4412-43DF-83A7-FAC397BD5020}" srcOrd="0" destOrd="0" presId="urn:microsoft.com/office/officeart/2005/8/layout/hProcess6"/>
    <dgm:cxn modelId="{3FCE95C0-F6D0-4170-B7D3-42325D314F78}" type="presParOf" srcId="{AA951965-39EC-479F-B5B3-60E82D46050E}" destId="{AF8541FE-7E37-4A7D-9764-69737ADA1914}" srcOrd="1" destOrd="0" presId="urn:microsoft.com/office/officeart/2005/8/layout/hProcess6"/>
    <dgm:cxn modelId="{0D9FE6C5-DE1C-4241-B77C-FAC7FB348B95}" type="presParOf" srcId="{AA951965-39EC-479F-B5B3-60E82D46050E}" destId="{D608C95C-E7C8-44D4-8914-E9A1D8F64249}" srcOrd="2" destOrd="0" presId="urn:microsoft.com/office/officeart/2005/8/layout/hProcess6"/>
    <dgm:cxn modelId="{DF6F4992-33F6-462D-A811-1B892A7325FA}" type="presParOf" srcId="{AA951965-39EC-479F-B5B3-60E82D46050E}" destId="{F50D72A6-C1CD-4C43-A650-D6383962232F}" srcOrd="3" destOrd="0" presId="urn:microsoft.com/office/officeart/2005/8/layout/hProcess6"/>
    <dgm:cxn modelId="{EE6C316A-F6AB-4223-934F-64B7F1A288A5}" type="presParOf" srcId="{B5B76FF3-0F8F-4133-A082-B43081DC4AD2}" destId="{89047DB9-31F7-4DFC-9F47-DA6A3B9FC8EA}" srcOrd="1" destOrd="0" presId="urn:microsoft.com/office/officeart/2005/8/layout/hProcess6"/>
    <dgm:cxn modelId="{EA362522-17F9-489E-84B4-0AFFB0C08248}" type="presParOf" srcId="{B5B76FF3-0F8F-4133-A082-B43081DC4AD2}" destId="{132BE142-1FFC-4CFC-8CB0-C39F44CE1068}" srcOrd="2" destOrd="0" presId="urn:microsoft.com/office/officeart/2005/8/layout/hProcess6"/>
    <dgm:cxn modelId="{01597D37-F108-4364-A1F6-C34C1645B553}" type="presParOf" srcId="{132BE142-1FFC-4CFC-8CB0-C39F44CE1068}" destId="{EC815E7D-8E28-4E4D-B32B-86489AF44F28}" srcOrd="0" destOrd="0" presId="urn:microsoft.com/office/officeart/2005/8/layout/hProcess6"/>
    <dgm:cxn modelId="{932AB953-DDF9-4086-8382-0A1828E246B5}" type="presParOf" srcId="{132BE142-1FFC-4CFC-8CB0-C39F44CE1068}" destId="{EDD65C2A-CFBF-4D9E-9AEF-52E7BD9A3691}" srcOrd="1" destOrd="0" presId="urn:microsoft.com/office/officeart/2005/8/layout/hProcess6"/>
    <dgm:cxn modelId="{6D9DCE8D-9FE1-4E10-ABE6-D7666342A57D}" type="presParOf" srcId="{132BE142-1FFC-4CFC-8CB0-C39F44CE1068}" destId="{E91F15E7-13F1-4280-8F76-1882AABC95CC}" srcOrd="2" destOrd="0" presId="urn:microsoft.com/office/officeart/2005/8/layout/hProcess6"/>
    <dgm:cxn modelId="{26DFDFA4-E387-4262-8951-3AF85F0362ED}" type="presParOf" srcId="{132BE142-1FFC-4CFC-8CB0-C39F44CE1068}" destId="{51626BDC-E8BD-4832-BF99-2E6C27DFA76E}" srcOrd="3" destOrd="0" presId="urn:microsoft.com/office/officeart/2005/8/layout/hProcess6"/>
    <dgm:cxn modelId="{85A4B673-16E2-462A-B1F6-AAC367CD5C9C}" type="presParOf" srcId="{B5B76FF3-0F8F-4133-A082-B43081DC4AD2}" destId="{BE74CC12-DC40-4DDC-BD3C-36EC0FC2F039}" srcOrd="3" destOrd="0" presId="urn:microsoft.com/office/officeart/2005/8/layout/hProcess6"/>
    <dgm:cxn modelId="{6389F55A-E974-48C7-BC37-4D857467DC61}" type="presParOf" srcId="{B5B76FF3-0F8F-4133-A082-B43081DC4AD2}" destId="{7D979B53-7DD0-495C-9381-AF583216EAD5}" srcOrd="4" destOrd="0" presId="urn:microsoft.com/office/officeart/2005/8/layout/hProcess6"/>
    <dgm:cxn modelId="{49893761-8E52-491F-AA80-F9700E064939}" type="presParOf" srcId="{7D979B53-7DD0-495C-9381-AF583216EAD5}" destId="{DF439ACA-63D0-4D7E-B2DD-875A2193759A}" srcOrd="0" destOrd="0" presId="urn:microsoft.com/office/officeart/2005/8/layout/hProcess6"/>
    <dgm:cxn modelId="{E7B7FF9E-A5B2-4D6F-BF78-293466AFD73A}" type="presParOf" srcId="{7D979B53-7DD0-495C-9381-AF583216EAD5}" destId="{A04ACB3B-9CC5-4898-ABE0-A680AA430BD9}" srcOrd="1" destOrd="0" presId="urn:microsoft.com/office/officeart/2005/8/layout/hProcess6"/>
    <dgm:cxn modelId="{04367C93-5D5C-4537-89E1-99EC9F701006}" type="presParOf" srcId="{7D979B53-7DD0-495C-9381-AF583216EAD5}" destId="{A262E966-19A0-4EE1-B71E-3F0C49CCD52F}" srcOrd="2" destOrd="0" presId="urn:microsoft.com/office/officeart/2005/8/layout/hProcess6"/>
    <dgm:cxn modelId="{38FFAEFE-5E08-41E9-80B7-0EFA751B548C}" type="presParOf" srcId="{7D979B53-7DD0-495C-9381-AF583216EAD5}" destId="{057A38EF-2CAC-498B-A713-445DADA3C08C}"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541FE-7E37-4A7D-9764-69737ADA1914}">
      <dsp:nvSpPr>
        <dsp:cNvPr id="0" name=""/>
        <dsp:cNvSpPr/>
      </dsp:nvSpPr>
      <dsp:spPr>
        <a:xfrm>
          <a:off x="340930" y="668919"/>
          <a:ext cx="2674528" cy="252436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ctr" defTabSz="533400">
            <a:lnSpc>
              <a:spcPct val="90000"/>
            </a:lnSpc>
            <a:spcBef>
              <a:spcPct val="0"/>
            </a:spcBef>
            <a:spcAft>
              <a:spcPct val="15000"/>
            </a:spcAft>
            <a:buChar char="••"/>
          </a:pPr>
          <a:endParaRPr lang="en-US" sz="1200" kern="1200" dirty="0"/>
        </a:p>
        <a:p>
          <a:pPr marL="114300" lvl="1" indent="-114300" algn="ctr" defTabSz="533400">
            <a:lnSpc>
              <a:spcPct val="90000"/>
            </a:lnSpc>
            <a:spcBef>
              <a:spcPct val="0"/>
            </a:spcBef>
            <a:spcAft>
              <a:spcPct val="15000"/>
            </a:spcAft>
            <a:buChar char="••"/>
          </a:pPr>
          <a:r>
            <a:rPr lang="en-US" sz="1200" kern="1200" dirty="0"/>
            <a:t>Legislative Digest</a:t>
          </a:r>
        </a:p>
        <a:p>
          <a:pPr marL="114300" lvl="1" indent="-114300" algn="ctr" defTabSz="533400">
            <a:lnSpc>
              <a:spcPct val="90000"/>
            </a:lnSpc>
            <a:spcBef>
              <a:spcPct val="0"/>
            </a:spcBef>
            <a:spcAft>
              <a:spcPct val="15000"/>
            </a:spcAft>
            <a:buChar char="••"/>
          </a:pPr>
          <a:r>
            <a:rPr lang="en-US" sz="1200" kern="1200" dirty="0"/>
            <a:t>List of Successes</a:t>
          </a:r>
        </a:p>
        <a:p>
          <a:pPr marL="114300" lvl="1" indent="-114300" algn="ctr" defTabSz="533400">
            <a:lnSpc>
              <a:spcPct val="90000"/>
            </a:lnSpc>
            <a:spcBef>
              <a:spcPct val="0"/>
            </a:spcBef>
            <a:spcAft>
              <a:spcPct val="15000"/>
            </a:spcAft>
            <a:buChar char="••"/>
          </a:pPr>
          <a:r>
            <a:rPr lang="en-US" sz="1200" kern="1200" dirty="0"/>
            <a:t>Rules implementation for DE and Schools </a:t>
          </a:r>
        </a:p>
      </dsp:txBody>
      <dsp:txXfrm>
        <a:off x="1009562" y="1047573"/>
        <a:ext cx="1303832" cy="1767053"/>
      </dsp:txXfrm>
    </dsp:sp>
    <dsp:sp modelId="{F50D72A6-C1CD-4C43-A650-D6383962232F}">
      <dsp:nvSpPr>
        <dsp:cNvPr id="0" name=""/>
        <dsp:cNvSpPr/>
      </dsp:nvSpPr>
      <dsp:spPr>
        <a:xfrm>
          <a:off x="0" y="1411853"/>
          <a:ext cx="962258" cy="919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2022 Session</a:t>
          </a:r>
        </a:p>
        <a:p>
          <a:pPr lvl="0" algn="ctr" defTabSz="533400">
            <a:lnSpc>
              <a:spcPct val="90000"/>
            </a:lnSpc>
            <a:spcBef>
              <a:spcPct val="0"/>
            </a:spcBef>
            <a:spcAft>
              <a:spcPct val="35000"/>
            </a:spcAft>
          </a:pPr>
          <a:r>
            <a:rPr lang="en-US" sz="1200" kern="1200" dirty="0"/>
            <a:t>Ends</a:t>
          </a:r>
        </a:p>
      </dsp:txBody>
      <dsp:txXfrm>
        <a:off x="140919" y="1546522"/>
        <a:ext cx="680420" cy="650242"/>
      </dsp:txXfrm>
    </dsp:sp>
    <dsp:sp modelId="{EDD65C2A-CFBF-4D9E-9AEF-52E7BD9A3691}">
      <dsp:nvSpPr>
        <dsp:cNvPr id="0" name=""/>
        <dsp:cNvSpPr/>
      </dsp:nvSpPr>
      <dsp:spPr>
        <a:xfrm>
          <a:off x="3135181" y="690765"/>
          <a:ext cx="2493986" cy="250414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ctr" defTabSz="533400">
            <a:lnSpc>
              <a:spcPct val="90000"/>
            </a:lnSpc>
            <a:spcBef>
              <a:spcPct val="0"/>
            </a:spcBef>
            <a:spcAft>
              <a:spcPct val="15000"/>
            </a:spcAft>
            <a:buChar char="••"/>
          </a:pPr>
          <a:r>
            <a:rPr lang="en-US" sz="1200" kern="1200" dirty="0"/>
            <a:t>Regional Meetings</a:t>
          </a:r>
        </a:p>
        <a:p>
          <a:pPr marL="114300" lvl="1" indent="-114300" algn="ctr" defTabSz="533400">
            <a:lnSpc>
              <a:spcPct val="90000"/>
            </a:lnSpc>
            <a:spcBef>
              <a:spcPct val="0"/>
            </a:spcBef>
            <a:spcAft>
              <a:spcPct val="15000"/>
            </a:spcAft>
            <a:buChar char="••"/>
          </a:pPr>
          <a:r>
            <a:rPr lang="en-US" sz="1200" kern="1200" dirty="0"/>
            <a:t>Member Survey</a:t>
          </a:r>
        </a:p>
        <a:p>
          <a:pPr marL="114300" lvl="1" indent="-114300" algn="ctr" defTabSz="533400">
            <a:lnSpc>
              <a:spcPct val="90000"/>
            </a:lnSpc>
            <a:spcBef>
              <a:spcPct val="0"/>
            </a:spcBef>
            <a:spcAft>
              <a:spcPct val="15000"/>
            </a:spcAft>
            <a:buChar char="••"/>
          </a:pPr>
          <a:r>
            <a:rPr lang="en-US" sz="1200" kern="1200" dirty="0"/>
            <a:t>Legislative Committee 8/30</a:t>
          </a:r>
        </a:p>
        <a:p>
          <a:pPr marL="114300" lvl="1" indent="-114300" algn="ctr" defTabSz="533400">
            <a:lnSpc>
              <a:spcPct val="90000"/>
            </a:lnSpc>
            <a:spcBef>
              <a:spcPct val="0"/>
            </a:spcBef>
            <a:spcAft>
              <a:spcPct val="15000"/>
            </a:spcAft>
            <a:buChar char="••"/>
          </a:pPr>
          <a:r>
            <a:rPr lang="en-US" sz="1200" kern="1200" dirty="0"/>
            <a:t>Leadership Group 9/15</a:t>
          </a:r>
        </a:p>
        <a:p>
          <a:pPr marL="114300" lvl="1" indent="-114300" algn="ctr" defTabSz="533400">
            <a:lnSpc>
              <a:spcPct val="90000"/>
            </a:lnSpc>
            <a:spcBef>
              <a:spcPct val="0"/>
            </a:spcBef>
            <a:spcAft>
              <a:spcPct val="15000"/>
            </a:spcAft>
            <a:buChar char="••"/>
          </a:pPr>
          <a:r>
            <a:rPr lang="en-US" sz="1200" kern="1200" dirty="0"/>
            <a:t>2022 Review Webinar 9/15</a:t>
          </a:r>
        </a:p>
        <a:p>
          <a:pPr marL="114300" lvl="1" indent="-114300" algn="ctr" defTabSz="533400">
            <a:lnSpc>
              <a:spcPct val="90000"/>
            </a:lnSpc>
            <a:spcBef>
              <a:spcPct val="0"/>
            </a:spcBef>
            <a:spcAft>
              <a:spcPct val="15000"/>
            </a:spcAft>
            <a:buChar char="••"/>
          </a:pPr>
          <a:r>
            <a:rPr lang="en-US" sz="1200" kern="1200" dirty="0"/>
            <a:t>Annual Meeting 10/25</a:t>
          </a:r>
          <a:endParaRPr lang="en-US" sz="1050" kern="1200" dirty="0"/>
        </a:p>
      </dsp:txBody>
      <dsp:txXfrm>
        <a:off x="3758677" y="1066387"/>
        <a:ext cx="1215819" cy="1752903"/>
      </dsp:txXfrm>
    </dsp:sp>
    <dsp:sp modelId="{51626BDC-E8BD-4832-BF99-2E6C27DFA76E}">
      <dsp:nvSpPr>
        <dsp:cNvPr id="0" name=""/>
        <dsp:cNvSpPr/>
      </dsp:nvSpPr>
      <dsp:spPr>
        <a:xfrm>
          <a:off x="2588777" y="1422854"/>
          <a:ext cx="967531" cy="9675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RSAI 2023 Agenda Building</a:t>
          </a:r>
        </a:p>
      </dsp:txBody>
      <dsp:txXfrm>
        <a:off x="2730469" y="1564546"/>
        <a:ext cx="684147" cy="684147"/>
      </dsp:txXfrm>
    </dsp:sp>
    <dsp:sp modelId="{A04ACB3B-9CC5-4898-ABE0-A680AA430BD9}">
      <dsp:nvSpPr>
        <dsp:cNvPr id="0" name=""/>
        <dsp:cNvSpPr/>
      </dsp:nvSpPr>
      <dsp:spPr>
        <a:xfrm>
          <a:off x="5991450" y="609599"/>
          <a:ext cx="2386087" cy="260768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ctr" defTabSz="444500">
            <a:lnSpc>
              <a:spcPct val="90000"/>
            </a:lnSpc>
            <a:spcBef>
              <a:spcPct val="0"/>
            </a:spcBef>
            <a:spcAft>
              <a:spcPct val="15000"/>
            </a:spcAft>
            <a:buChar char="••"/>
          </a:pPr>
          <a:endParaRPr lang="en-US" sz="1000" kern="1200" dirty="0"/>
        </a:p>
        <a:p>
          <a:pPr marL="57150" lvl="1" indent="-57150" algn="ctr" defTabSz="488950">
            <a:lnSpc>
              <a:spcPct val="90000"/>
            </a:lnSpc>
            <a:spcBef>
              <a:spcPct val="0"/>
            </a:spcBef>
            <a:spcAft>
              <a:spcPct val="15000"/>
            </a:spcAft>
            <a:buChar char="••"/>
          </a:pPr>
          <a:r>
            <a:rPr lang="en-US" sz="1100" kern="1200" dirty="0"/>
            <a:t>Questions for Candidates</a:t>
          </a:r>
        </a:p>
        <a:p>
          <a:pPr marL="57150" lvl="1" indent="-57150" algn="ctr" defTabSz="488950">
            <a:lnSpc>
              <a:spcPct val="90000"/>
            </a:lnSpc>
            <a:spcBef>
              <a:spcPct val="0"/>
            </a:spcBef>
            <a:spcAft>
              <a:spcPct val="15000"/>
            </a:spcAft>
            <a:buChar char="••"/>
          </a:pPr>
          <a:r>
            <a:rPr lang="en-US" sz="1100" kern="1200" dirty="0"/>
            <a:t>Update Position Papers</a:t>
          </a:r>
        </a:p>
        <a:p>
          <a:pPr marL="57150" lvl="1" indent="-57150" algn="ctr" defTabSz="488950">
            <a:lnSpc>
              <a:spcPct val="90000"/>
            </a:lnSpc>
            <a:spcBef>
              <a:spcPct val="0"/>
            </a:spcBef>
            <a:spcAft>
              <a:spcPct val="15000"/>
            </a:spcAft>
            <a:buChar char="••"/>
          </a:pPr>
          <a:r>
            <a:rPr lang="en-US" sz="1100" kern="1200" dirty="0"/>
            <a:t>List of Successes</a:t>
          </a:r>
        </a:p>
        <a:p>
          <a:pPr marL="57150" lvl="1" indent="-57150" algn="ctr" defTabSz="488950">
            <a:lnSpc>
              <a:spcPct val="90000"/>
            </a:lnSpc>
            <a:spcBef>
              <a:spcPct val="0"/>
            </a:spcBef>
            <a:spcAft>
              <a:spcPct val="15000"/>
            </a:spcAft>
            <a:buChar char="••"/>
          </a:pPr>
          <a:r>
            <a:rPr lang="en-US" sz="1100" kern="1200" dirty="0"/>
            <a:t>Advocacy Handbook</a:t>
          </a:r>
        </a:p>
        <a:p>
          <a:pPr marL="57150" lvl="1" indent="-57150" algn="ctr" defTabSz="488950">
            <a:lnSpc>
              <a:spcPct val="90000"/>
            </a:lnSpc>
            <a:spcBef>
              <a:spcPct val="0"/>
            </a:spcBef>
            <a:spcAft>
              <a:spcPct val="15000"/>
            </a:spcAft>
            <a:buChar char="••"/>
          </a:pPr>
          <a:r>
            <a:rPr lang="en-US" sz="1100" kern="1200" dirty="0"/>
            <a:t>Coalition Building</a:t>
          </a:r>
        </a:p>
        <a:p>
          <a:pPr marL="57150" lvl="1" indent="-57150" algn="ctr" defTabSz="488950">
            <a:lnSpc>
              <a:spcPct val="90000"/>
            </a:lnSpc>
            <a:spcBef>
              <a:spcPct val="0"/>
            </a:spcBef>
            <a:spcAft>
              <a:spcPct val="15000"/>
            </a:spcAft>
            <a:buChar char="••"/>
          </a:pPr>
          <a:r>
            <a:rPr lang="en-US" sz="1100" kern="1200" dirty="0"/>
            <a:t>Create urgency for priorities</a:t>
          </a:r>
        </a:p>
      </dsp:txBody>
      <dsp:txXfrm>
        <a:off x="6587972" y="1000751"/>
        <a:ext cx="1163217" cy="1825379"/>
      </dsp:txXfrm>
    </dsp:sp>
    <dsp:sp modelId="{057A38EF-2CAC-498B-A713-445DADA3C08C}">
      <dsp:nvSpPr>
        <dsp:cNvPr id="0" name=""/>
        <dsp:cNvSpPr/>
      </dsp:nvSpPr>
      <dsp:spPr>
        <a:xfrm>
          <a:off x="5410196" y="1350076"/>
          <a:ext cx="967531" cy="9675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2023 Session</a:t>
          </a:r>
        </a:p>
        <a:p>
          <a:pPr lvl="0" algn="ctr" defTabSz="533400">
            <a:lnSpc>
              <a:spcPct val="90000"/>
            </a:lnSpc>
            <a:spcBef>
              <a:spcPct val="0"/>
            </a:spcBef>
            <a:spcAft>
              <a:spcPct val="35000"/>
            </a:spcAft>
          </a:pPr>
          <a:r>
            <a:rPr lang="en-US" sz="1200" kern="1200" dirty="0"/>
            <a:t>Prep</a:t>
          </a:r>
        </a:p>
      </dsp:txBody>
      <dsp:txXfrm>
        <a:off x="5551888" y="1491768"/>
        <a:ext cx="684147" cy="6841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32.png"/></Relationships>
</file>

<file path=ppt/drawings/drawing1.xml><?xml version="1.0" encoding="utf-8"?>
<c:userShapes xmlns:c="http://schemas.openxmlformats.org/drawingml/2006/chart">
  <cdr:relSizeAnchor xmlns:cdr="http://schemas.openxmlformats.org/drawingml/2006/chartDrawing">
    <cdr:from>
      <cdr:x>0.10185</cdr:x>
      <cdr:y>0.07813</cdr:y>
    </cdr:from>
    <cdr:to>
      <cdr:x>0.40741</cdr:x>
      <cdr:y>0.20313</cdr:y>
    </cdr:to>
    <cdr:sp macro="" textlink="">
      <cdr:nvSpPr>
        <cdr:cNvPr id="6" name="TextBox 1"/>
        <cdr:cNvSpPr txBox="1"/>
      </cdr:nvSpPr>
      <cdr:spPr>
        <a:xfrm xmlns:a="http://schemas.openxmlformats.org/drawingml/2006/main">
          <a:off x="838200" y="381001"/>
          <a:ext cx="2514600" cy="609600"/>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Set by formula based on economic conditions automatically from the beginning of the formula through 1993-94.</a:t>
          </a:r>
        </a:p>
      </cdr:txBody>
    </cdr:sp>
  </cdr:relSizeAnchor>
  <cdr:relSizeAnchor xmlns:cdr="http://schemas.openxmlformats.org/drawingml/2006/chartDrawing">
    <cdr:from>
      <cdr:x>0.64316</cdr:x>
      <cdr:y>0.67735</cdr:y>
    </cdr:from>
    <cdr:to>
      <cdr:x>0.98987</cdr:x>
      <cdr:y>0.71794</cdr:y>
    </cdr:to>
    <cdr:sp macro="" textlink="">
      <cdr:nvSpPr>
        <cdr:cNvPr id="2" name="TextBox 1"/>
        <cdr:cNvSpPr txBox="1"/>
      </cdr:nvSpPr>
      <cdr:spPr>
        <a:xfrm xmlns:a="http://schemas.openxmlformats.org/drawingml/2006/main">
          <a:off x="6125282" y="4669353"/>
          <a:ext cx="3301973" cy="279837"/>
        </a:xfrm>
        <a:prstGeom xmlns:a="http://schemas.openxmlformats.org/drawingml/2006/main" prst="rect">
          <a:avLst/>
        </a:prstGeom>
        <a:solidFill xmlns:a="http://schemas.openxmlformats.org/drawingml/2006/main">
          <a:srgbClr val="FF0000">
            <a:alpha val="16000"/>
          </a:srgbClr>
        </a:solidFill>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0.4736</cdr:x>
      <cdr:y>0.12488</cdr:y>
    </cdr:from>
    <cdr:to>
      <cdr:x>0.4736</cdr:x>
      <cdr:y>0.85611</cdr:y>
    </cdr:to>
    <cdr:cxnSp macro="">
      <cdr:nvCxnSpPr>
        <cdr:cNvPr id="4" name="Straight Connector 3">
          <a:extLst xmlns:a="http://schemas.openxmlformats.org/drawingml/2006/main">
            <a:ext uri="{FF2B5EF4-FFF2-40B4-BE49-F238E27FC236}">
              <a16:creationId xmlns:a16="http://schemas.microsoft.com/office/drawing/2014/main" id="{83017345-1ED9-4459-8589-146FBD239BC9}"/>
            </a:ext>
          </a:extLst>
        </cdr:cNvPr>
        <cdr:cNvCxnSpPr/>
      </cdr:nvCxnSpPr>
      <cdr:spPr>
        <a:xfrm xmlns:a="http://schemas.openxmlformats.org/drawingml/2006/main" flipV="1">
          <a:off x="4511040" y="835660"/>
          <a:ext cx="0" cy="5080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0.47413</cdr:x>
      <cdr:y>0.14587</cdr:y>
    </cdr:from>
    <cdr:to>
      <cdr:x>0.73308</cdr:x>
      <cdr:y>0.26562</cdr:y>
    </cdr:to>
    <cdr:sp macro="" textlink="">
      <cdr:nvSpPr>
        <cdr:cNvPr id="9" name="TextBox 1"/>
        <cdr:cNvSpPr txBox="1"/>
      </cdr:nvSpPr>
      <cdr:spPr>
        <a:xfrm xmlns:a="http://schemas.openxmlformats.org/drawingml/2006/main">
          <a:off x="3901900" y="711378"/>
          <a:ext cx="2131055" cy="584021"/>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Legislatively set one year in advance of the budget year beginning in 1994-95.</a:t>
          </a:r>
        </a:p>
      </cdr:txBody>
    </cdr:sp>
  </cdr:relSizeAnchor>
  <cdr:relSizeAnchor xmlns:cdr="http://schemas.openxmlformats.org/drawingml/2006/chartDrawing">
    <cdr:from>
      <cdr:x>0.93333</cdr:x>
      <cdr:y>0.11309</cdr:y>
    </cdr:from>
    <cdr:to>
      <cdr:x>0.93333</cdr:x>
      <cdr:y>0.84456</cdr:y>
    </cdr:to>
    <cdr:cxnSp macro="">
      <cdr:nvCxnSpPr>
        <cdr:cNvPr id="10" name="Straight Connector 9">
          <a:extLst xmlns:a="http://schemas.openxmlformats.org/drawingml/2006/main">
            <a:ext uri="{FF2B5EF4-FFF2-40B4-BE49-F238E27FC236}">
              <a16:creationId xmlns:a16="http://schemas.microsoft.com/office/drawing/2014/main" id="{63DF221F-3148-4CA5-BAC2-18795B31443A}"/>
            </a:ext>
          </a:extLst>
        </cdr:cNvPr>
        <cdr:cNvCxnSpPr/>
      </cdr:nvCxnSpPr>
      <cdr:spPr>
        <a:xfrm xmlns:a="http://schemas.openxmlformats.org/drawingml/2006/main" flipV="1">
          <a:off x="8890000" y="754380"/>
          <a:ext cx="0" cy="5080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0.75971</cdr:x>
      <cdr:y>0.21375</cdr:y>
    </cdr:from>
    <cdr:to>
      <cdr:x>0.97674</cdr:x>
      <cdr:y>0.32813</cdr:y>
    </cdr:to>
    <cdr:sp macro="" textlink="">
      <cdr:nvSpPr>
        <cdr:cNvPr id="7" name="TextBox 1"/>
        <cdr:cNvSpPr txBox="1"/>
      </cdr:nvSpPr>
      <cdr:spPr>
        <a:xfrm xmlns:a="http://schemas.openxmlformats.org/drawingml/2006/main">
          <a:off x="6252109" y="1042416"/>
          <a:ext cx="1786071" cy="557784"/>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t>Beginning in FY18, set</a:t>
          </a:r>
          <a:r>
            <a:rPr lang="en-US" sz="900" baseline="0" dirty="0"/>
            <a:t> within 30 days of Gov.'s Budget, no longer a year in advance.</a:t>
          </a:r>
          <a:endParaRPr lang="en-US" sz="900" dirty="0"/>
        </a:p>
      </cdr:txBody>
    </cdr:sp>
  </cdr:relSizeAnchor>
  <cdr:relSizeAnchor xmlns:cdr="http://schemas.openxmlformats.org/drawingml/2006/chartDrawing">
    <cdr:from>
      <cdr:x>0.59259</cdr:x>
      <cdr:y>0.46875</cdr:y>
    </cdr:from>
    <cdr:to>
      <cdr:x>0.95933</cdr:x>
      <cdr:y>0.60281</cdr:y>
    </cdr:to>
    <cdr:sp macro="" textlink="">
      <cdr:nvSpPr>
        <cdr:cNvPr id="5" name="TextBox 4"/>
        <cdr:cNvSpPr txBox="1"/>
      </cdr:nvSpPr>
      <cdr:spPr>
        <a:xfrm xmlns:a="http://schemas.openxmlformats.org/drawingml/2006/main">
          <a:off x="4876800" y="2286000"/>
          <a:ext cx="3018123" cy="65380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nSpc>
              <a:spcPts val="1100"/>
            </a:lnSpc>
          </a:pPr>
          <a:r>
            <a:rPr lang="en-US" sz="1200" dirty="0"/>
            <a:t>Historical annual cost increase</a:t>
          </a:r>
          <a:r>
            <a:rPr lang="en-US" sz="1200" baseline="0" dirty="0"/>
            <a:t> of doing school is 3.0-4.0% (orange band below): SSA set in 12 of the last 13 years lags the cost increase schools have faced.</a:t>
          </a:r>
          <a:endParaRPr lang="en-US" sz="1200" dirty="0"/>
        </a:p>
      </cdr:txBody>
    </cdr:sp>
  </cdr:relSizeAnchor>
  <cdr:relSizeAnchor xmlns:cdr="http://schemas.openxmlformats.org/drawingml/2006/chartDrawing">
    <cdr:from>
      <cdr:x>0.00533</cdr:x>
      <cdr:y>0.00737</cdr:y>
    </cdr:from>
    <cdr:to>
      <cdr:x>0.11375</cdr:x>
      <cdr:y>0.07225</cdr:y>
    </cdr:to>
    <cdr:pic>
      <cdr:nvPicPr>
        <cdr:cNvPr id="11" name="Picture 10">
          <a:extLst xmlns:a="http://schemas.openxmlformats.org/drawingml/2006/main">
            <a:ext uri="{FF2B5EF4-FFF2-40B4-BE49-F238E27FC236}">
              <a16:creationId xmlns:a16="http://schemas.microsoft.com/office/drawing/2014/main" id="{161739DA-78A7-4CD2-AE55-2209A4A3B8B5}"/>
            </a:ext>
          </a:extLst>
        </cdr:cNvPr>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800" y="50800"/>
          <a:ext cx="1032510" cy="43878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424"/>
          </a:xfrm>
          <a:prstGeom prst="rect">
            <a:avLst/>
          </a:prstGeom>
        </p:spPr>
        <p:txBody>
          <a:bodyPr vert="horz" lIns="94185" tIns="47093" rIns="94185" bIns="47093" rtlCol="0"/>
          <a:lstStyle>
            <a:lvl1pPr algn="l">
              <a:defRPr sz="1200"/>
            </a:lvl1pPr>
          </a:lstStyle>
          <a:p>
            <a:endParaRPr lang="en-US" dirty="0"/>
          </a:p>
        </p:txBody>
      </p:sp>
      <p:sp>
        <p:nvSpPr>
          <p:cNvPr id="3" name="Date Placeholder 2"/>
          <p:cNvSpPr>
            <a:spLocks noGrp="1"/>
          </p:cNvSpPr>
          <p:nvPr>
            <p:ph type="dt" sz="quarter" idx="1"/>
          </p:nvPr>
        </p:nvSpPr>
        <p:spPr>
          <a:xfrm>
            <a:off x="4023096" y="1"/>
            <a:ext cx="3077739" cy="469424"/>
          </a:xfrm>
          <a:prstGeom prst="rect">
            <a:avLst/>
          </a:prstGeom>
        </p:spPr>
        <p:txBody>
          <a:bodyPr vert="horz" lIns="94185" tIns="47093" rIns="94185" bIns="47093" rtlCol="0"/>
          <a:lstStyle>
            <a:lvl1pPr algn="r">
              <a:defRPr sz="1200"/>
            </a:lvl1pPr>
          </a:lstStyle>
          <a:p>
            <a:fld id="{DB0B667D-2BE0-4A16-8EFA-E30C5D08DF21}" type="datetimeFigureOut">
              <a:rPr lang="en-US" smtClean="0"/>
              <a:t>9/14/2022</a:t>
            </a:fld>
            <a:endParaRPr lang="en-US" dirty="0"/>
          </a:p>
        </p:txBody>
      </p:sp>
      <p:sp>
        <p:nvSpPr>
          <p:cNvPr id="5" name="Slide Number Placeholder 4"/>
          <p:cNvSpPr>
            <a:spLocks noGrp="1"/>
          </p:cNvSpPr>
          <p:nvPr>
            <p:ph type="sldNum" sz="quarter" idx="3"/>
          </p:nvPr>
        </p:nvSpPr>
        <p:spPr>
          <a:xfrm>
            <a:off x="4023096" y="8917423"/>
            <a:ext cx="3077739" cy="469424"/>
          </a:xfrm>
          <a:prstGeom prst="rect">
            <a:avLst/>
          </a:prstGeom>
        </p:spPr>
        <p:txBody>
          <a:bodyPr vert="horz" lIns="94185" tIns="47093" rIns="94185" bIns="47093" rtlCol="0" anchor="b"/>
          <a:lstStyle>
            <a:lvl1pPr algn="r">
              <a:defRPr sz="1200"/>
            </a:lvl1pPr>
          </a:lstStyle>
          <a:p>
            <a:fld id="{8088C099-2B7A-4B35-9E19-074E2F15C2D3}" type="slidenum">
              <a:rPr lang="en-US" smtClean="0"/>
              <a:t>‹#›</a:t>
            </a:fld>
            <a:endParaRPr lang="en-US" dirty="0"/>
          </a:p>
        </p:txBody>
      </p:sp>
      <p:sp>
        <p:nvSpPr>
          <p:cNvPr id="6" name="Footer Placeholder 5">
            <a:extLst>
              <a:ext uri="{FF2B5EF4-FFF2-40B4-BE49-F238E27FC236}">
                <a16:creationId xmlns:a16="http://schemas.microsoft.com/office/drawing/2014/main" id="{7662C81A-E33A-4A6E-95D2-B13D0BB3B47C}"/>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424"/>
          </a:xfrm>
          <a:prstGeom prst="rect">
            <a:avLst/>
          </a:prstGeom>
        </p:spPr>
        <p:txBody>
          <a:bodyPr vert="horz" lIns="94185" tIns="47093" rIns="94185" bIns="47093" rtlCol="0"/>
          <a:lstStyle>
            <a:lvl1pPr algn="l">
              <a:defRPr sz="1200"/>
            </a:lvl1pPr>
          </a:lstStyle>
          <a:p>
            <a:endParaRPr lang="en-US" dirty="0"/>
          </a:p>
        </p:txBody>
      </p:sp>
      <p:sp>
        <p:nvSpPr>
          <p:cNvPr id="3" name="Date Placeholder 2"/>
          <p:cNvSpPr>
            <a:spLocks noGrp="1"/>
          </p:cNvSpPr>
          <p:nvPr>
            <p:ph type="dt" idx="1"/>
          </p:nvPr>
        </p:nvSpPr>
        <p:spPr>
          <a:xfrm>
            <a:off x="4023096" y="1"/>
            <a:ext cx="3077739" cy="469424"/>
          </a:xfrm>
          <a:prstGeom prst="rect">
            <a:avLst/>
          </a:prstGeom>
        </p:spPr>
        <p:txBody>
          <a:bodyPr vert="horz" lIns="94185" tIns="47093" rIns="94185" bIns="47093" rtlCol="0"/>
          <a:lstStyle>
            <a:lvl1pPr algn="r">
              <a:defRPr sz="1200"/>
            </a:lvl1pPr>
          </a:lstStyle>
          <a:p>
            <a:fld id="{EDF0A5FA-AB94-44EE-A5D4-75C5C49A077B}" type="datetimeFigureOut">
              <a:rPr lang="en-US" smtClean="0"/>
              <a:t>9/14/2022</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185" tIns="47093" rIns="94185" bIns="47093"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85" tIns="47093" rIns="94185" bIns="470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85" tIns="47093" rIns="94185" bIns="4709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6" y="8917423"/>
            <a:ext cx="3077739" cy="469424"/>
          </a:xfrm>
          <a:prstGeom prst="rect">
            <a:avLst/>
          </a:prstGeom>
        </p:spPr>
        <p:txBody>
          <a:bodyPr vert="horz" lIns="94185" tIns="47093" rIns="94185" bIns="47093"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2</a:t>
            </a:fld>
            <a:endParaRPr lang="en-US" dirty="0"/>
          </a:p>
        </p:txBody>
      </p:sp>
    </p:spTree>
    <p:extLst>
      <p:ext uri="{BB962C8B-B14F-4D97-AF65-F5344CB8AC3E}">
        <p14:creationId xmlns:p14="http://schemas.microsoft.com/office/powerpoint/2010/main" val="2432205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495175"/>
            <a:ext cx="7772400" cy="1470025"/>
          </a:xfrm>
        </p:spPr>
        <p:txBody>
          <a:bodyPr/>
          <a:lstStyle>
            <a:lvl1pPr>
              <a:defRPr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94892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10244"/>
            <a:ext cx="9144000" cy="2855763"/>
          </a:xfrm>
          <a:prstGeom prst="rect">
            <a:avLst/>
          </a:prstGeom>
        </p:spPr>
      </p:pic>
    </p:spTree>
    <p:extLst>
      <p:ext uri="{BB962C8B-B14F-4D97-AF65-F5344CB8AC3E}">
        <p14:creationId xmlns:p14="http://schemas.microsoft.com/office/powerpoint/2010/main" val="123094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36585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D2D65-5FEC-4949-9D10-D115EF102472}" type="datetime1">
              <a:rPr lang="en-US" smtClean="0"/>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422019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DA8BB2F-3487-4DAD-83B6-4F0D28E497E2}" type="slidenum">
              <a:rPr lang="en-US" smtClean="0"/>
              <a:t>‹#›</a:t>
            </a:fld>
            <a:endParaRPr lang="en-US" dirty="0"/>
          </a:p>
        </p:txBody>
      </p:sp>
    </p:spTree>
    <p:extLst>
      <p:ext uri="{BB962C8B-B14F-4D97-AF65-F5344CB8AC3E}">
        <p14:creationId xmlns:p14="http://schemas.microsoft.com/office/powerpoint/2010/main" val="945092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73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0" cy="3404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3353492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9" r:id="rId3"/>
  </p:sldLayoutIdLst>
  <p:hf hdr="0" ftr="0" dt="0"/>
  <p:txStyles>
    <p:titleStyle>
      <a:lvl1pPr algn="ctr" defTabSz="914400" rtl="0" eaLnBrk="1" latinLnBrk="0" hangingPunct="1">
        <a:spcBef>
          <a:spcPct val="0"/>
        </a:spcBef>
        <a:buNone/>
        <a:defRPr sz="4400" b="1" i="0"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9CC5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4247321995"/>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gis.iowa.gov/legislation/BillBook?ga=89&amp;ba=hf2315" TargetMode="External"/><Relationship Id="rId2" Type="http://schemas.openxmlformats.org/officeDocument/2006/relationships/hyperlink" Target="https://www.legis.iowa.gov/legislation/BillBook?ga=89&amp;ba=hf231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www.legis.iowa.gov/legislation/BillBook?ga=89&amp;ba=sf2369" TargetMode="External"/><Relationship Id="rId7" Type="http://schemas.openxmlformats.org/officeDocument/2006/relationships/hyperlink" Target="https://www.legis.iowa.gov/legislation/BillBook?ga=89&amp;ba=hsb574" TargetMode="External"/><Relationship Id="rId2" Type="http://schemas.openxmlformats.org/officeDocument/2006/relationships/hyperlink" Target="https://www.legis.iowa.gov/legislation/BillBook?ga=89&amp;ba=HF%202412" TargetMode="External"/><Relationship Id="rId1" Type="http://schemas.openxmlformats.org/officeDocument/2006/relationships/slideLayout" Target="../slideLayouts/slideLayout2.xml"/><Relationship Id="rId6" Type="http://schemas.openxmlformats.org/officeDocument/2006/relationships/hyperlink" Target="https://www.legis.iowa.gov/legislation/BillBook?ba=HF2254&amp;ga=89" TargetMode="External"/><Relationship Id="rId5" Type="http://schemas.openxmlformats.org/officeDocument/2006/relationships/hyperlink" Target="https://www.legis.iowa.gov/legislation/BillBook?ga=89&amp;ba=sf2205" TargetMode="External"/><Relationship Id="rId4" Type="http://schemas.openxmlformats.org/officeDocument/2006/relationships/hyperlink" Target="https://www.legis.iowa.gov/legislation/BillBook?ba=HF%202577&amp;ga=89"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legis.iowa.gov/legislation/BillBook?ga=89&amp;ba=hf318"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hyperlink" Target="https://www.legis.iowa.gov/legislation/BillBook?ga=89&amp;ba=hf2008" TargetMode="External"/><Relationship Id="rId2" Type="http://schemas.openxmlformats.org/officeDocument/2006/relationships/hyperlink" Target="https://www.legis.iowa.gov/legislation/BillBook?ga=88&amp;ba=hf2490"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s://www.legis.iowa.gov/legislation/BillBook?ga=89&amp;ba=sf200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gis.iowa.gov/legislation/BillBook?ga=89&amp;ba=hf2589" TargetMode="External"/><Relationship Id="rId2" Type="http://schemas.openxmlformats.org/officeDocument/2006/relationships/hyperlink" Target="https://www.legis.iowa.gov/legislation/BillBook?ga=89&amp;ba=hf2080"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legis.iowa.gov/legislation/BillBook?ga=89&amp;ba=sf236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egis.iowa.gov/legislation/BillBook?ga=89&amp;ba=hf2575" TargetMode="External"/><Relationship Id="rId2" Type="http://schemas.openxmlformats.org/officeDocument/2006/relationships/hyperlink" Target="https://www.legis.iowa.gov/legislation/BillBook?ba=%20HF%202549&amp;ga=89"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0.jpeg"/><Relationship Id="rId4" Type="http://schemas.openxmlformats.org/officeDocument/2006/relationships/hyperlink" Target="https://www.legis.iowa.gov/legislation/BillBook?ga=89&amp;ba=hf2245"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ilmstories.co.uk/features/how-the-perfect-storm-helped-quietly-change-blockbuster-cinema/"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legis.iowa.gov/legislation/BillBook?ga=89&amp;ba=SF236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fldoe.org/schools/school-choice/private-schools/requirements-for-participating-in-state-scholarship-programs.s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peer.ms.gov/Reports/reports/rpt649.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os.iowa.gov/elections/electioninfo/general/index.html" TargetMode="External"/><Relationship Id="rId2" Type="http://schemas.openxmlformats.org/officeDocument/2006/relationships/hyperlink" Target="https://www.legis.iowa.gov/docs/publications/REDST/2021/Updates/2023%20Districts%20Listed%20by%20CountyCitySchool%20DistrictZip%20Code.xlsx" TargetMode="External"/><Relationship Id="rId1" Type="http://schemas.openxmlformats.org/officeDocument/2006/relationships/slideLayout" Target="../slideLayouts/slideLayout2.xml"/><Relationship Id="rId4" Type="http://schemas.openxmlformats.org/officeDocument/2006/relationships/hyperlink" Target="https://sos.iowa.gov/elections/pdf/Candidates/generalcandidatelist.pdf"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rsaia.org/2022-legislative-session.html" TargetMode="External"/><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0" Type="http://schemas.openxmlformats.org/officeDocument/2006/relationships/hyperlink" Target="http://www.rsaia.org/corporate-sponsors.html" TargetMode="External"/><Relationship Id="rId4" Type="http://schemas.openxmlformats.org/officeDocument/2006/relationships/image" Target="../media/image13.jpeg"/><Relationship Id="rId9"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hyperlink" Target="mailto:dave.daughton@rsaia.org" TargetMode="External"/><Relationship Id="rId2" Type="http://schemas.openxmlformats.org/officeDocument/2006/relationships/hyperlink" Target="mailto:margaret@iowaschoolfinance.com"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0" Type="http://schemas.openxmlformats.org/officeDocument/2006/relationships/hyperlink" Target="http://www.rsaia.org/corporate-sponsors.html" TargetMode="External"/><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rsaia.org/annual-meeting.html" TargetMode="Externa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www.rsaia.org/2022-legislative-session.html" TargetMode="External"/><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hyperlink" Target="https://www.legis.iowa.gov/legislation/BillBook?ga=89&amp;ba=hf2165" TargetMode="External"/><Relationship Id="rId7" Type="http://schemas.openxmlformats.org/officeDocument/2006/relationships/hyperlink" Target="https://www.rsaia.org/tpra-pipeline-grant.html" TargetMode="External"/><Relationship Id="rId2" Type="http://schemas.openxmlformats.org/officeDocument/2006/relationships/hyperlink" Target="https://www.legis.iowa.gov/legislation/BillBook?ga=89&amp;ba=hf2081" TargetMode="External"/><Relationship Id="rId1" Type="http://schemas.openxmlformats.org/officeDocument/2006/relationships/slideLayout" Target="../slideLayouts/slideLayout3.xml"/><Relationship Id="rId6" Type="http://schemas.openxmlformats.org/officeDocument/2006/relationships/hyperlink" Target="https://www.legis.iowa.gov/legislation/BillBook?ga=89&amp;ba=sf2383" TargetMode="External"/><Relationship Id="rId5" Type="http://schemas.openxmlformats.org/officeDocument/2006/relationships/hyperlink" Target="https://www.legis.iowa.gov/legislation/BillBook?ga=89&amp;ba=sf2266" TargetMode="External"/><Relationship Id="rId4" Type="http://schemas.openxmlformats.org/officeDocument/2006/relationships/hyperlink" Target="https://www.legis.iowa.gov/legislation/BillBook?ga=89&amp;ba=hf2549"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legis.iowa.gov/legislation/BillBook?ga=89&amp;ba=sf2366" TargetMode="External"/><Relationship Id="rId3" Type="http://schemas.openxmlformats.org/officeDocument/2006/relationships/hyperlink" Target="https://www.legis.iowa.gov/docs/publications/LGE/89/HF2589.pdf" TargetMode="External"/><Relationship Id="rId7" Type="http://schemas.openxmlformats.org/officeDocument/2006/relationships/hyperlink" Target="https://www.legis.iowa.gov/legislation/BillBook?ga=89&amp;ba=hf2412" TargetMode="External"/><Relationship Id="rId2" Type="http://schemas.openxmlformats.org/officeDocument/2006/relationships/hyperlink" Target="https://www.legis.iowa.gov/docs/publications/LGE/89/HF2316.pdf" TargetMode="External"/><Relationship Id="rId1" Type="http://schemas.openxmlformats.org/officeDocument/2006/relationships/slideLayout" Target="../slideLayouts/slideLayout3.xml"/><Relationship Id="rId6" Type="http://schemas.openxmlformats.org/officeDocument/2006/relationships/hyperlink" Target="https://www.legis.iowa.gov/legislation/BillBook?ga=89&amp;ba=hf2575" TargetMode="External"/><Relationship Id="rId5" Type="http://schemas.openxmlformats.org/officeDocument/2006/relationships/hyperlink" Target="https://www.legis.iowa.gov/legislation/BillBook?ga=89&amp;ba=hf868" TargetMode="External"/><Relationship Id="rId4" Type="http://schemas.openxmlformats.org/officeDocument/2006/relationships/hyperlink" Target="https://www.legis.iowa.gov/legislation/BillBook?ga=89&amp;ba=hf20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14D2-F493-4C2C-A0A9-BEFC893995E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0C7049-BF29-4576-8223-DD401B6E262C}"/>
              </a:ext>
            </a:extLst>
          </p:cNvPr>
          <p:cNvSpPr>
            <a:spLocks noGrp="1"/>
          </p:cNvSpPr>
          <p:nvPr>
            <p:ph idx="1"/>
          </p:nvPr>
        </p:nvSpPr>
        <p:spPr>
          <a:xfrm>
            <a:off x="457200" y="2438400"/>
            <a:ext cx="8229600" cy="3687763"/>
          </a:xfrm>
        </p:spPr>
        <p:txBody>
          <a:bodyPr>
            <a:normAutofit/>
          </a:bodyPr>
          <a:lstStyle/>
          <a:p>
            <a:pPr marL="0" indent="0" algn="ctr">
              <a:buNone/>
            </a:pPr>
            <a:r>
              <a:rPr lang="en-US" sz="4000" b="1" dirty="0">
                <a:solidFill>
                  <a:srgbClr val="25408F"/>
                </a:solidFill>
              </a:rPr>
              <a:t>Legislative Review &amp; Election Update </a:t>
            </a:r>
          </a:p>
          <a:p>
            <a:pPr marL="0" indent="0" algn="ctr">
              <a:buNone/>
            </a:pPr>
            <a:r>
              <a:rPr lang="en-US" sz="4000" b="1" dirty="0">
                <a:solidFill>
                  <a:srgbClr val="25408F"/>
                </a:solidFill>
              </a:rPr>
              <a:t>Prep for Oct. 25, 2022 Annual Meeting</a:t>
            </a:r>
          </a:p>
          <a:p>
            <a:pPr marL="0" indent="0" algn="ctr">
              <a:buNone/>
            </a:pPr>
            <a:r>
              <a:rPr lang="en-US" sz="2400" b="1" dirty="0">
                <a:solidFill>
                  <a:srgbClr val="25408F"/>
                </a:solidFill>
              </a:rPr>
              <a:t>Sept. 14, 2022</a:t>
            </a:r>
          </a:p>
          <a:p>
            <a:pPr marL="0" indent="0" algn="ctr">
              <a:buNone/>
            </a:pPr>
            <a:r>
              <a:rPr lang="en-US" sz="2400" b="1" dirty="0">
                <a:solidFill>
                  <a:srgbClr val="25408F"/>
                </a:solidFill>
              </a:rPr>
              <a:t>Margaret Buckton, RSAI Professional Advocate</a:t>
            </a:r>
          </a:p>
          <a:p>
            <a:pPr marL="0" indent="0" algn="ctr">
              <a:buNone/>
            </a:pPr>
            <a:r>
              <a:rPr lang="en-US" sz="2400" b="1" dirty="0">
                <a:solidFill>
                  <a:srgbClr val="25408F"/>
                </a:solidFill>
              </a:rPr>
              <a:t>Dave Daughton, RSAI Grassroots Advocate</a:t>
            </a:r>
          </a:p>
          <a:p>
            <a:pPr marL="0" indent="0" algn="ctr">
              <a:buNone/>
            </a:pPr>
            <a:endParaRPr lang="en-US" b="1" dirty="0">
              <a:solidFill>
                <a:srgbClr val="25408F"/>
              </a:solidFill>
            </a:endParaRPr>
          </a:p>
          <a:p>
            <a:endParaRPr lang="en-US" dirty="0"/>
          </a:p>
        </p:txBody>
      </p:sp>
      <p:sp>
        <p:nvSpPr>
          <p:cNvPr id="4" name="Slide Number Placeholder 3">
            <a:extLst>
              <a:ext uri="{FF2B5EF4-FFF2-40B4-BE49-F238E27FC236}">
                <a16:creationId xmlns:a16="http://schemas.microsoft.com/office/drawing/2014/main" id="{7D4532B4-D727-4CC9-9AA9-386D4921645A}"/>
              </a:ext>
            </a:extLst>
          </p:cNvPr>
          <p:cNvSpPr>
            <a:spLocks noGrp="1"/>
          </p:cNvSpPr>
          <p:nvPr>
            <p:ph type="sldNum" sz="quarter" idx="12"/>
          </p:nvPr>
        </p:nvSpPr>
        <p:spPr/>
        <p:txBody>
          <a:bodyPr/>
          <a:lstStyle/>
          <a:p>
            <a:fld id="{7E3A9E86-4CC3-4959-A751-C33E618564A4}" type="slidenum">
              <a:rPr lang="en-US" smtClean="0"/>
              <a:t>1</a:t>
            </a:fld>
            <a:endParaRPr lang="en-US" dirty="0"/>
          </a:p>
        </p:txBody>
      </p:sp>
      <p:pic>
        <p:nvPicPr>
          <p:cNvPr id="5" name="Picture 4">
            <a:extLst>
              <a:ext uri="{FF2B5EF4-FFF2-40B4-BE49-F238E27FC236}">
                <a16:creationId xmlns:a16="http://schemas.microsoft.com/office/drawing/2014/main" id="{C3EF3D37-2B88-48E8-9D32-0ED06CD10CBD}"/>
              </a:ext>
            </a:extLst>
          </p:cNvPr>
          <p:cNvPicPr>
            <a:picLocks noChangeAspect="1"/>
          </p:cNvPicPr>
          <p:nvPr/>
        </p:nvPicPr>
        <p:blipFill>
          <a:blip r:embed="rId2"/>
          <a:stretch>
            <a:fillRect/>
          </a:stretch>
        </p:blipFill>
        <p:spPr>
          <a:xfrm>
            <a:off x="-1" y="0"/>
            <a:ext cx="9044609" cy="2133600"/>
          </a:xfrm>
          <a:prstGeom prst="rect">
            <a:avLst/>
          </a:prstGeom>
        </p:spPr>
      </p:pic>
    </p:spTree>
    <p:extLst>
      <p:ext uri="{BB962C8B-B14F-4D97-AF65-F5344CB8AC3E}">
        <p14:creationId xmlns:p14="http://schemas.microsoft.com/office/powerpoint/2010/main" val="89222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04900" y="1828800"/>
            <a:ext cx="6934200" cy="2892425"/>
          </a:xfrm>
        </p:spPr>
        <p:txBody>
          <a:bodyPr>
            <a:normAutofit/>
          </a:bodyPr>
          <a:lstStyle/>
          <a:p>
            <a:pPr marL="0" indent="0" algn="ctr">
              <a:buNone/>
            </a:pPr>
            <a:r>
              <a:rPr lang="en-US" sz="4400" dirty="0">
                <a:solidFill>
                  <a:srgbClr val="25408F"/>
                </a:solidFill>
              </a:rPr>
              <a:t>RSAI Legislative Priorities</a:t>
            </a:r>
          </a:p>
          <a:p>
            <a:pPr marL="0" indent="0" algn="ctr">
              <a:buNone/>
            </a:pPr>
            <a:endParaRPr lang="en-US" sz="4400" dirty="0">
              <a:solidFill>
                <a:srgbClr val="25408F"/>
              </a:solidFill>
            </a:endParaRPr>
          </a:p>
          <a:p>
            <a:pPr marL="0" indent="0" algn="ctr">
              <a:buNone/>
            </a:pPr>
            <a:endParaRPr lang="en-US" sz="44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10</a:t>
            </a:fld>
            <a:endParaRPr lang="en-US" dirty="0"/>
          </a:p>
        </p:txBody>
      </p:sp>
      <p:sp>
        <p:nvSpPr>
          <p:cNvPr id="6" name="Subtitle 2"/>
          <p:cNvSpPr txBox="1">
            <a:spLocks/>
          </p:cNvSpPr>
          <p:nvPr/>
        </p:nvSpPr>
        <p:spPr>
          <a:xfrm>
            <a:off x="762000" y="3810000"/>
            <a:ext cx="7467600" cy="2825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p>
        </p:txBody>
      </p:sp>
      <p:pic>
        <p:nvPicPr>
          <p:cNvPr id="7" name="Picture 6">
            <a:extLst>
              <a:ext uri="{FF2B5EF4-FFF2-40B4-BE49-F238E27FC236}">
                <a16:creationId xmlns:a16="http://schemas.microsoft.com/office/drawing/2014/main" id="{A0414448-2C70-4608-9645-DD54F94C8864}"/>
              </a:ext>
            </a:extLst>
          </p:cNvPr>
          <p:cNvPicPr>
            <a:picLocks noChangeAspect="1"/>
          </p:cNvPicPr>
          <p:nvPr/>
        </p:nvPicPr>
        <p:blipFill>
          <a:blip r:embed="rId2"/>
          <a:stretch>
            <a:fillRect/>
          </a:stretch>
        </p:blipFill>
        <p:spPr>
          <a:xfrm>
            <a:off x="389419" y="179778"/>
            <a:ext cx="8386033" cy="1268022"/>
          </a:xfrm>
          <a:prstGeom prst="rect">
            <a:avLst/>
          </a:prstGeom>
        </p:spPr>
      </p:pic>
      <p:pic>
        <p:nvPicPr>
          <p:cNvPr id="8" name="Picture 7">
            <a:extLst>
              <a:ext uri="{FF2B5EF4-FFF2-40B4-BE49-F238E27FC236}">
                <a16:creationId xmlns:a16="http://schemas.microsoft.com/office/drawing/2014/main" id="{0234C486-BEF9-40AA-832C-E36DC2C06990}"/>
              </a:ext>
            </a:extLst>
          </p:cNvPr>
          <p:cNvPicPr>
            <a:picLocks noChangeAspect="1"/>
          </p:cNvPicPr>
          <p:nvPr/>
        </p:nvPicPr>
        <p:blipFill>
          <a:blip r:embed="rId3"/>
          <a:stretch>
            <a:fillRect/>
          </a:stretch>
        </p:blipFill>
        <p:spPr>
          <a:xfrm>
            <a:off x="650130" y="2926020"/>
            <a:ext cx="8383662" cy="1569780"/>
          </a:xfrm>
          <a:prstGeom prst="rect">
            <a:avLst/>
          </a:prstGeom>
        </p:spPr>
      </p:pic>
    </p:spTree>
    <p:extLst>
      <p:ext uri="{BB962C8B-B14F-4D97-AF65-F5344CB8AC3E}">
        <p14:creationId xmlns:p14="http://schemas.microsoft.com/office/powerpoint/2010/main" val="277700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347D-ED78-46ED-9CE2-E783BE0FB21A}"/>
              </a:ext>
            </a:extLst>
          </p:cNvPr>
          <p:cNvSpPr>
            <a:spLocks noGrp="1"/>
          </p:cNvSpPr>
          <p:nvPr>
            <p:ph type="title"/>
          </p:nvPr>
        </p:nvSpPr>
        <p:spPr/>
        <p:txBody>
          <a:bodyPr/>
          <a:lstStyle/>
          <a:p>
            <a:r>
              <a:rPr lang="en-US" dirty="0"/>
              <a:t>HF 2317 Historic Tax Cuts</a:t>
            </a:r>
          </a:p>
        </p:txBody>
      </p:sp>
      <p:pic>
        <p:nvPicPr>
          <p:cNvPr id="5" name="Content Placeholder 4">
            <a:extLst>
              <a:ext uri="{FF2B5EF4-FFF2-40B4-BE49-F238E27FC236}">
                <a16:creationId xmlns:a16="http://schemas.microsoft.com/office/drawing/2014/main" id="{B90A6F43-29DA-4139-9D94-DF3CD416B5BA}"/>
              </a:ext>
            </a:extLst>
          </p:cNvPr>
          <p:cNvPicPr>
            <a:picLocks noGrp="1" noChangeAspect="1"/>
          </p:cNvPicPr>
          <p:nvPr>
            <p:ph idx="1"/>
          </p:nvPr>
        </p:nvPicPr>
        <p:blipFill>
          <a:blip r:embed="rId2"/>
          <a:stretch>
            <a:fillRect/>
          </a:stretch>
        </p:blipFill>
        <p:spPr>
          <a:xfrm>
            <a:off x="609257" y="1295400"/>
            <a:ext cx="7848943" cy="4920683"/>
          </a:xfrm>
          <a:prstGeom prst="rect">
            <a:avLst/>
          </a:prstGeom>
        </p:spPr>
      </p:pic>
      <p:sp>
        <p:nvSpPr>
          <p:cNvPr id="4" name="Slide Number Placeholder 3">
            <a:extLst>
              <a:ext uri="{FF2B5EF4-FFF2-40B4-BE49-F238E27FC236}">
                <a16:creationId xmlns:a16="http://schemas.microsoft.com/office/drawing/2014/main" id="{55EBE42B-EC65-44A9-896F-EBE6F855B634}"/>
              </a:ext>
            </a:extLst>
          </p:cNvPr>
          <p:cNvSpPr>
            <a:spLocks noGrp="1"/>
          </p:cNvSpPr>
          <p:nvPr>
            <p:ph type="sldNum" sz="quarter" idx="12"/>
          </p:nvPr>
        </p:nvSpPr>
        <p:spPr/>
        <p:txBody>
          <a:bodyPr/>
          <a:lstStyle/>
          <a:p>
            <a:fld id="{7E3A9E86-4CC3-4959-A751-C33E618564A4}" type="slidenum">
              <a:rPr lang="en-US" smtClean="0"/>
              <a:t>11</a:t>
            </a:fld>
            <a:endParaRPr lang="en-US" dirty="0"/>
          </a:p>
        </p:txBody>
      </p:sp>
      <p:sp>
        <p:nvSpPr>
          <p:cNvPr id="6" name="Oval 5">
            <a:extLst>
              <a:ext uri="{FF2B5EF4-FFF2-40B4-BE49-F238E27FC236}">
                <a16:creationId xmlns:a16="http://schemas.microsoft.com/office/drawing/2014/main" id="{016EDC73-1003-4CE0-9847-17FB77CD25A4}"/>
              </a:ext>
            </a:extLst>
          </p:cNvPr>
          <p:cNvSpPr/>
          <p:nvPr/>
        </p:nvSpPr>
        <p:spPr>
          <a:xfrm>
            <a:off x="6553200" y="5442234"/>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581DD23-CF51-4FB4-A145-3C745EF937A7}"/>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2903370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7E3E-A544-490B-A50E-FD46B9017C36}"/>
              </a:ext>
            </a:extLst>
          </p:cNvPr>
          <p:cNvSpPr>
            <a:spLocks noGrp="1"/>
          </p:cNvSpPr>
          <p:nvPr>
            <p:ph type="title"/>
          </p:nvPr>
        </p:nvSpPr>
        <p:spPr/>
        <p:txBody>
          <a:bodyPr>
            <a:normAutofit/>
          </a:bodyPr>
          <a:lstStyle/>
          <a:p>
            <a:r>
              <a:rPr lang="en-US" dirty="0"/>
              <a:t>Adequate School Resources</a:t>
            </a:r>
            <a:br>
              <a:rPr lang="en-US" dirty="0"/>
            </a:br>
            <a:r>
              <a:rPr lang="en-US" sz="2200" dirty="0"/>
              <a:t>SSA no lower than 3.75% and Formula and Transportation Equity</a:t>
            </a:r>
            <a:endParaRPr lang="en-US" dirty="0"/>
          </a:p>
        </p:txBody>
      </p:sp>
      <p:sp>
        <p:nvSpPr>
          <p:cNvPr id="3" name="Content Placeholder 2">
            <a:extLst>
              <a:ext uri="{FF2B5EF4-FFF2-40B4-BE49-F238E27FC236}">
                <a16:creationId xmlns:a16="http://schemas.microsoft.com/office/drawing/2014/main" id="{9D412ECE-D21A-4A2C-9F48-620809D0B193}"/>
              </a:ext>
            </a:extLst>
          </p:cNvPr>
          <p:cNvSpPr>
            <a:spLocks noGrp="1"/>
          </p:cNvSpPr>
          <p:nvPr>
            <p:ph idx="1"/>
          </p:nvPr>
        </p:nvSpPr>
        <p:spPr>
          <a:xfrm>
            <a:off x="457200" y="1600200"/>
            <a:ext cx="8229600" cy="4343399"/>
          </a:xfrm>
        </p:spPr>
        <p:txBody>
          <a:bodyPr>
            <a:normAutofit fontScale="55000" lnSpcReduction="20000"/>
          </a:bodyPr>
          <a:lstStyle/>
          <a:p>
            <a:pPr marL="0" indent="0">
              <a:buNone/>
            </a:pPr>
            <a:r>
              <a:rPr lang="en-US" b="1" dirty="0"/>
              <a:t>Priority Action: </a:t>
            </a:r>
            <a:r>
              <a:rPr lang="en-US" u="sng" dirty="0">
                <a:hlinkClick r:id="rId2"/>
              </a:rPr>
              <a:t>HF 2316</a:t>
            </a:r>
            <a:r>
              <a:rPr lang="en-US" dirty="0"/>
              <a:t> State Supplementary Assistance (SSA). The bill was signed by the Governor on Feb. 17. The bill does the following: </a:t>
            </a:r>
          </a:p>
          <a:p>
            <a:pPr lvl="0"/>
            <a:r>
              <a:rPr lang="en-US" dirty="0"/>
              <a:t>Establishes a 2.50% growth rate to be applied to the State cost per pupil (SCPP) for FY 2023, for an SSA of $181 per pupil. </a:t>
            </a:r>
          </a:p>
          <a:p>
            <a:pPr lvl="0"/>
            <a:r>
              <a:rPr lang="en-US" dirty="0"/>
              <a:t>Establishes a 2.50% growth rate to be applied to each of the State categorical per pupil amounts for FY 2023 (TLC, PD, TSS, EICS, and Transportation Equity).</a:t>
            </a:r>
          </a:p>
          <a:p>
            <a:pPr lvl="0"/>
            <a:r>
              <a:rPr lang="en-US" dirty="0"/>
              <a:t>Provides an additional increase of $5 to the FY 2023 regular program SCPP, separate from the SSA, to reduce the difference between the SCPP and district cost per pupil to $140. </a:t>
            </a:r>
          </a:p>
          <a:p>
            <a:pPr lvl="0"/>
            <a:r>
              <a:rPr lang="en-US" dirty="0"/>
              <a:t>Freezes the additional levy portion of the FY 2023 SCPP at $685 per pupil, regardless of the per pupil increase for FY 2023 (property tax relief)</a:t>
            </a:r>
          </a:p>
          <a:p>
            <a:pPr lvl="0"/>
            <a:r>
              <a:rPr lang="en-US" dirty="0"/>
              <a:t>Increases the appropriation to the Transportation Equity Program to equal the amount necessary to make all transportation equity aid payments. </a:t>
            </a:r>
          </a:p>
          <a:p>
            <a:pPr marL="0" indent="0">
              <a:buNone/>
            </a:pPr>
            <a:r>
              <a:rPr lang="en-US" b="1" u="sng" dirty="0">
                <a:hlinkClick r:id="rId3"/>
              </a:rPr>
              <a:t>HF 2315</a:t>
            </a:r>
            <a:r>
              <a:rPr lang="en-US" dirty="0"/>
              <a:t>, Supplemental Education Funding, would have provided $19.2 million in supplemental funding to help schools with inflationary costs. The bill was approved in the House, 94:1, but died in the Senate Appropriations Committee with no further action. </a:t>
            </a:r>
          </a:p>
        </p:txBody>
      </p:sp>
      <p:sp>
        <p:nvSpPr>
          <p:cNvPr id="4" name="Slide Number Placeholder 3">
            <a:extLst>
              <a:ext uri="{FF2B5EF4-FFF2-40B4-BE49-F238E27FC236}">
                <a16:creationId xmlns:a16="http://schemas.microsoft.com/office/drawing/2014/main" id="{D372FA32-7437-409E-9D65-659818E69F14}"/>
              </a:ext>
            </a:extLst>
          </p:cNvPr>
          <p:cNvSpPr>
            <a:spLocks noGrp="1"/>
          </p:cNvSpPr>
          <p:nvPr>
            <p:ph type="sldNum" sz="quarter" idx="12"/>
          </p:nvPr>
        </p:nvSpPr>
        <p:spPr/>
        <p:txBody>
          <a:bodyPr/>
          <a:lstStyle/>
          <a:p>
            <a:fld id="{7E3A9E86-4CC3-4959-A751-C33E618564A4}" type="slidenum">
              <a:rPr lang="en-US" smtClean="0"/>
              <a:t>12</a:t>
            </a:fld>
            <a:endParaRPr lang="en-US" dirty="0"/>
          </a:p>
        </p:txBody>
      </p:sp>
      <p:sp>
        <p:nvSpPr>
          <p:cNvPr id="5" name="Rectangle 4">
            <a:extLst>
              <a:ext uri="{FF2B5EF4-FFF2-40B4-BE49-F238E27FC236}">
                <a16:creationId xmlns:a16="http://schemas.microsoft.com/office/drawing/2014/main" id="{BE396995-D6BA-4806-A946-C40DB72BFC9A}"/>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1653642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7E3E-A544-490B-A50E-FD46B9017C36}"/>
              </a:ext>
            </a:extLst>
          </p:cNvPr>
          <p:cNvSpPr>
            <a:spLocks noGrp="1"/>
          </p:cNvSpPr>
          <p:nvPr>
            <p:ph type="title"/>
          </p:nvPr>
        </p:nvSpPr>
        <p:spPr/>
        <p:txBody>
          <a:bodyPr>
            <a:normAutofit/>
          </a:bodyPr>
          <a:lstStyle/>
          <a:p>
            <a:r>
              <a:rPr lang="en-US" dirty="0"/>
              <a:t>Adequate School Resources</a:t>
            </a:r>
            <a:br>
              <a:rPr lang="en-US" dirty="0"/>
            </a:br>
            <a:r>
              <a:rPr lang="en-US" sz="2200" dirty="0"/>
              <a:t>SSA no lower than 3.75% and Formula and Transportation Equity</a:t>
            </a:r>
            <a:endParaRPr lang="en-US" dirty="0"/>
          </a:p>
        </p:txBody>
      </p:sp>
      <p:sp>
        <p:nvSpPr>
          <p:cNvPr id="3" name="Content Placeholder 2">
            <a:extLst>
              <a:ext uri="{FF2B5EF4-FFF2-40B4-BE49-F238E27FC236}">
                <a16:creationId xmlns:a16="http://schemas.microsoft.com/office/drawing/2014/main" id="{9D412ECE-D21A-4A2C-9F48-620809D0B193}"/>
              </a:ext>
            </a:extLst>
          </p:cNvPr>
          <p:cNvSpPr>
            <a:spLocks noGrp="1"/>
          </p:cNvSpPr>
          <p:nvPr>
            <p:ph idx="1"/>
          </p:nvPr>
        </p:nvSpPr>
        <p:spPr/>
        <p:txBody>
          <a:bodyPr>
            <a:normAutofit fontScale="70000" lnSpcReduction="20000"/>
          </a:bodyPr>
          <a:lstStyle/>
          <a:p>
            <a:r>
              <a:rPr lang="en-US" dirty="0"/>
              <a:t>RSAI opposed HF 2416, Historic Tax Cuts, under consideration at the same time as HF 2316 School Funding, to which we registered as undecided. Here’s why: </a:t>
            </a:r>
          </a:p>
          <a:p>
            <a:r>
              <a:rPr lang="en-US" dirty="0"/>
              <a:t>The Legislature and Governor could have set the SSA rate at 3.75% and funded other RSAI priorities and still cut taxes significantly.</a:t>
            </a:r>
          </a:p>
          <a:p>
            <a:r>
              <a:rPr lang="en-US" dirty="0"/>
              <a:t>RSAI opposed the lower Senate funding amount and supported of HF 2315 (one time inflationary funding). </a:t>
            </a:r>
          </a:p>
          <a:p>
            <a:r>
              <a:rPr lang="en-US" dirty="0"/>
              <a:t>Although the 2.5% per pupil increase was below RSAI’s request for 3.75%, the bill also increased transportation equity appropriations and closed the formula equity gap by another $5 per pupil, now to $140. </a:t>
            </a:r>
          </a:p>
          <a:p>
            <a:r>
              <a:rPr lang="en-US" dirty="0"/>
              <a:t>The total funding provided to public schools was below what was requested by Rural School Advocates of Iowa members. </a:t>
            </a:r>
          </a:p>
          <a:p>
            <a:endParaRPr lang="en-US" dirty="0"/>
          </a:p>
        </p:txBody>
      </p:sp>
      <p:sp>
        <p:nvSpPr>
          <p:cNvPr id="4" name="Slide Number Placeholder 3">
            <a:extLst>
              <a:ext uri="{FF2B5EF4-FFF2-40B4-BE49-F238E27FC236}">
                <a16:creationId xmlns:a16="http://schemas.microsoft.com/office/drawing/2014/main" id="{D372FA32-7437-409E-9D65-659818E69F14}"/>
              </a:ext>
            </a:extLst>
          </p:cNvPr>
          <p:cNvSpPr>
            <a:spLocks noGrp="1"/>
          </p:cNvSpPr>
          <p:nvPr>
            <p:ph type="sldNum" sz="quarter" idx="12"/>
          </p:nvPr>
        </p:nvSpPr>
        <p:spPr/>
        <p:txBody>
          <a:bodyPr/>
          <a:lstStyle/>
          <a:p>
            <a:fld id="{7E3A9E86-4CC3-4959-A751-C33E618564A4}" type="slidenum">
              <a:rPr lang="en-US" smtClean="0"/>
              <a:t>13</a:t>
            </a:fld>
            <a:endParaRPr lang="en-US" dirty="0"/>
          </a:p>
        </p:txBody>
      </p:sp>
      <p:pic>
        <p:nvPicPr>
          <p:cNvPr id="5" name="Picture 4">
            <a:extLst>
              <a:ext uri="{FF2B5EF4-FFF2-40B4-BE49-F238E27FC236}">
                <a16:creationId xmlns:a16="http://schemas.microsoft.com/office/drawing/2014/main" id="{A0660484-3DAA-4D65-A382-CC7176A632D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886200" y="5562599"/>
            <a:ext cx="762000" cy="746125"/>
          </a:xfrm>
          <a:prstGeom prst="rect">
            <a:avLst/>
          </a:prstGeom>
        </p:spPr>
      </p:pic>
      <p:sp>
        <p:nvSpPr>
          <p:cNvPr id="6" name="TextBox 5">
            <a:extLst>
              <a:ext uri="{FF2B5EF4-FFF2-40B4-BE49-F238E27FC236}">
                <a16:creationId xmlns:a16="http://schemas.microsoft.com/office/drawing/2014/main" id="{FDD0CF1A-3BB0-41CB-B586-A8AC75A2B682}"/>
              </a:ext>
            </a:extLst>
          </p:cNvPr>
          <p:cNvSpPr txBox="1"/>
          <p:nvPr/>
        </p:nvSpPr>
        <p:spPr>
          <a:xfrm>
            <a:off x="4953000" y="5620433"/>
            <a:ext cx="2819400" cy="646331"/>
          </a:xfrm>
          <a:prstGeom prst="rect">
            <a:avLst/>
          </a:prstGeom>
          <a:solidFill>
            <a:srgbClr val="FDFCD0"/>
          </a:solidFill>
        </p:spPr>
        <p:txBody>
          <a:bodyPr wrap="square" rtlCol="0">
            <a:spAutoFit/>
          </a:bodyPr>
          <a:lstStyle/>
          <a:p>
            <a:r>
              <a:rPr lang="en-US" dirty="0"/>
              <a:t>Some action but more is needed.</a:t>
            </a:r>
          </a:p>
        </p:txBody>
      </p:sp>
      <p:sp>
        <p:nvSpPr>
          <p:cNvPr id="7" name="Rectangle 6">
            <a:extLst>
              <a:ext uri="{FF2B5EF4-FFF2-40B4-BE49-F238E27FC236}">
                <a16:creationId xmlns:a16="http://schemas.microsoft.com/office/drawing/2014/main" id="{FB4DA4A4-B0A6-4676-82F9-DFDBB33E230E}"/>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1671276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7E3E-A544-490B-A50E-FD46B9017C36}"/>
              </a:ext>
            </a:extLst>
          </p:cNvPr>
          <p:cNvSpPr>
            <a:spLocks noGrp="1"/>
          </p:cNvSpPr>
          <p:nvPr>
            <p:ph type="title"/>
          </p:nvPr>
        </p:nvSpPr>
        <p:spPr/>
        <p:txBody>
          <a:bodyPr>
            <a:normAutofit/>
          </a:bodyPr>
          <a:lstStyle/>
          <a:p>
            <a:r>
              <a:rPr lang="en-US" dirty="0"/>
              <a:t>Educator Shortage</a:t>
            </a:r>
          </a:p>
        </p:txBody>
      </p:sp>
      <p:sp>
        <p:nvSpPr>
          <p:cNvPr id="3" name="Content Placeholder 2">
            <a:extLst>
              <a:ext uri="{FF2B5EF4-FFF2-40B4-BE49-F238E27FC236}">
                <a16:creationId xmlns:a16="http://schemas.microsoft.com/office/drawing/2014/main" id="{9D412ECE-D21A-4A2C-9F48-620809D0B193}"/>
              </a:ext>
            </a:extLst>
          </p:cNvPr>
          <p:cNvSpPr>
            <a:spLocks noGrp="1"/>
          </p:cNvSpPr>
          <p:nvPr>
            <p:ph idx="1"/>
          </p:nvPr>
        </p:nvSpPr>
        <p:spPr>
          <a:xfrm>
            <a:off x="457200" y="1600200"/>
            <a:ext cx="8229600" cy="4756150"/>
          </a:xfrm>
        </p:spPr>
        <p:txBody>
          <a:bodyPr>
            <a:normAutofit lnSpcReduction="10000"/>
          </a:bodyPr>
          <a:lstStyle/>
          <a:p>
            <a:pPr marL="0" indent="0">
              <a:buNone/>
            </a:pPr>
            <a:r>
              <a:rPr lang="en-US" sz="1600" dirty="0"/>
              <a:t>Several actions were already covered on the success list. Here are some ideas that received some traction, but did not get all of the way through the process.</a:t>
            </a:r>
          </a:p>
          <a:p>
            <a:r>
              <a:rPr lang="en-US" sz="1600" dirty="0"/>
              <a:t>SF 2377 Teacher Shortage Omnibus: Teach Iowa scholar program eligibility, Teacher Intern license for grades 6-12 issued by the BOEE, and the use of revenues from the district management levy for teacher recruitment costs (limited to 10% of minimum teacher pay per teacher, no more than 5 years, and either early retirement or teacher recruitment each 5-year period.)</a:t>
            </a:r>
          </a:p>
          <a:p>
            <a:r>
              <a:rPr lang="en-US" sz="1600" dirty="0"/>
              <a:t>HF 2083 Changes eligibility for Teach Iowa Scholar Program (no longer must be in top 25% of class) and specifies that half of the lone forgiveness grants will go to teachers in districts, charter and private school below 1,200 enrollment and half above. </a:t>
            </a:r>
          </a:p>
          <a:p>
            <a:r>
              <a:rPr lang="en-US" sz="1600" dirty="0"/>
              <a:t>HF 2398 Permanent Teacher License for master’s or doctoral degree educators (no CEU’s required.) Requires charter schools and private schools to conduct background checks, adds a minimum ten-year work requirement for these teachers before waiving future licensure renewals, requires the BOEE to do a background check on these permanent teachers every 5 years and allows BOEE to charge a reasonable fee for the background check. </a:t>
            </a:r>
          </a:p>
          <a:p>
            <a:pPr marL="0" indent="0">
              <a:buNone/>
            </a:pPr>
            <a:r>
              <a:rPr lang="en-US" sz="1600" dirty="0"/>
              <a:t>Other discussions about licensure issues continue: K-12 special education license (that doesn’t double the workload for the applicant), Flexibility to staff multiple classes in one classroom (overlap of learning standards, such as Ag in the Classroom, Financial Literacy, Math).  Do you have ideas here?  Please let us know. </a:t>
            </a:r>
          </a:p>
          <a:p>
            <a:endParaRPr lang="en-US" sz="1400" dirty="0"/>
          </a:p>
          <a:p>
            <a:endParaRPr lang="en-US" sz="1400" dirty="0"/>
          </a:p>
          <a:p>
            <a:endParaRPr lang="en-US" sz="1400" dirty="0"/>
          </a:p>
        </p:txBody>
      </p:sp>
      <p:sp>
        <p:nvSpPr>
          <p:cNvPr id="4" name="Slide Number Placeholder 3">
            <a:extLst>
              <a:ext uri="{FF2B5EF4-FFF2-40B4-BE49-F238E27FC236}">
                <a16:creationId xmlns:a16="http://schemas.microsoft.com/office/drawing/2014/main" id="{D372FA32-7437-409E-9D65-659818E69F14}"/>
              </a:ext>
            </a:extLst>
          </p:cNvPr>
          <p:cNvSpPr>
            <a:spLocks noGrp="1"/>
          </p:cNvSpPr>
          <p:nvPr>
            <p:ph type="sldNum" sz="quarter" idx="12"/>
          </p:nvPr>
        </p:nvSpPr>
        <p:spPr/>
        <p:txBody>
          <a:bodyPr/>
          <a:lstStyle/>
          <a:p>
            <a:fld id="{7E3A9E86-4CC3-4959-A751-C33E618564A4}" type="slidenum">
              <a:rPr lang="en-US" smtClean="0"/>
              <a:t>14</a:t>
            </a:fld>
            <a:endParaRPr lang="en-US" dirty="0"/>
          </a:p>
        </p:txBody>
      </p:sp>
      <p:pic>
        <p:nvPicPr>
          <p:cNvPr id="10" name="Picture 9">
            <a:extLst>
              <a:ext uri="{FF2B5EF4-FFF2-40B4-BE49-F238E27FC236}">
                <a16:creationId xmlns:a16="http://schemas.microsoft.com/office/drawing/2014/main" id="{96C0D02E-3596-4A93-A48F-20FF15125E88}"/>
              </a:ext>
            </a:extLst>
          </p:cNvPr>
          <p:cNvPicPr>
            <a:picLocks noChangeAspect="1"/>
          </p:cNvPicPr>
          <p:nvPr/>
        </p:nvPicPr>
        <p:blipFill>
          <a:blip r:embed="rId2"/>
          <a:stretch>
            <a:fillRect/>
          </a:stretch>
        </p:blipFill>
        <p:spPr>
          <a:xfrm>
            <a:off x="7211709" y="162453"/>
            <a:ext cx="1017891" cy="962573"/>
          </a:xfrm>
          <a:prstGeom prst="rect">
            <a:avLst/>
          </a:prstGeom>
        </p:spPr>
      </p:pic>
      <p:pic>
        <p:nvPicPr>
          <p:cNvPr id="11" name="Picture 10">
            <a:extLst>
              <a:ext uri="{FF2B5EF4-FFF2-40B4-BE49-F238E27FC236}">
                <a16:creationId xmlns:a16="http://schemas.microsoft.com/office/drawing/2014/main" id="{887A0E49-5B70-4FFB-9A11-F0869CCA8877}"/>
              </a:ext>
            </a:extLst>
          </p:cNvPr>
          <p:cNvPicPr>
            <a:picLocks noChangeAspect="1"/>
          </p:cNvPicPr>
          <p:nvPr/>
        </p:nvPicPr>
        <p:blipFill>
          <a:blip r:embed="rId3"/>
          <a:stretch>
            <a:fillRect/>
          </a:stretch>
        </p:blipFill>
        <p:spPr>
          <a:xfrm>
            <a:off x="609600" y="272502"/>
            <a:ext cx="829804" cy="962573"/>
          </a:xfrm>
          <a:prstGeom prst="rect">
            <a:avLst/>
          </a:prstGeom>
        </p:spPr>
      </p:pic>
      <p:cxnSp>
        <p:nvCxnSpPr>
          <p:cNvPr id="13" name="Straight Arrow Connector 12">
            <a:extLst>
              <a:ext uri="{FF2B5EF4-FFF2-40B4-BE49-F238E27FC236}">
                <a16:creationId xmlns:a16="http://schemas.microsoft.com/office/drawing/2014/main" id="{44F3FBFD-B912-40C1-90B3-152BE202C8F8}"/>
              </a:ext>
            </a:extLst>
          </p:cNvPr>
          <p:cNvCxnSpPr/>
          <p:nvPr/>
        </p:nvCxnSpPr>
        <p:spPr>
          <a:xfrm>
            <a:off x="1447800" y="914400"/>
            <a:ext cx="281940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7A637CB-0D0A-4BC6-AAC8-12963029E393}"/>
              </a:ext>
            </a:extLst>
          </p:cNvPr>
          <p:cNvSpPr txBox="1"/>
          <p:nvPr/>
        </p:nvSpPr>
        <p:spPr>
          <a:xfrm>
            <a:off x="4191000" y="5813891"/>
            <a:ext cx="4038600" cy="646331"/>
          </a:xfrm>
          <a:prstGeom prst="rect">
            <a:avLst/>
          </a:prstGeom>
          <a:solidFill>
            <a:srgbClr val="FDFCD0"/>
          </a:solidFill>
        </p:spPr>
        <p:txBody>
          <a:bodyPr wrap="square" rtlCol="0">
            <a:spAutoFit/>
          </a:bodyPr>
          <a:lstStyle/>
          <a:p>
            <a:r>
              <a:rPr lang="en-US" dirty="0"/>
              <a:t>Although many bills were passed in 2022, there is still a lot more to be done.</a:t>
            </a:r>
          </a:p>
        </p:txBody>
      </p:sp>
      <p:sp>
        <p:nvSpPr>
          <p:cNvPr id="9" name="Rectangle 8">
            <a:extLst>
              <a:ext uri="{FF2B5EF4-FFF2-40B4-BE49-F238E27FC236}">
                <a16:creationId xmlns:a16="http://schemas.microsoft.com/office/drawing/2014/main" id="{C095CD45-6A96-404B-A47C-3393053A8E79}"/>
              </a:ext>
            </a:extLst>
          </p:cNvPr>
          <p:cNvSpPr/>
          <p:nvPr/>
        </p:nvSpPr>
        <p:spPr>
          <a:xfrm>
            <a:off x="38100" y="5943600"/>
            <a:ext cx="105670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DD</a:t>
            </a:r>
          </a:p>
        </p:txBody>
      </p:sp>
    </p:spTree>
    <p:extLst>
      <p:ext uri="{BB962C8B-B14F-4D97-AF65-F5344CB8AC3E}">
        <p14:creationId xmlns:p14="http://schemas.microsoft.com/office/powerpoint/2010/main" val="296855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2604-962E-4DBB-AD32-9BC25E0A9D1A}"/>
              </a:ext>
            </a:extLst>
          </p:cNvPr>
          <p:cNvSpPr>
            <a:spLocks noGrp="1"/>
          </p:cNvSpPr>
          <p:nvPr>
            <p:ph type="title"/>
          </p:nvPr>
        </p:nvSpPr>
        <p:spPr/>
        <p:txBody>
          <a:bodyPr/>
          <a:lstStyle/>
          <a:p>
            <a:r>
              <a:rPr lang="en-US" dirty="0"/>
              <a:t>Local School Board Authority</a:t>
            </a:r>
          </a:p>
        </p:txBody>
      </p:sp>
      <p:sp>
        <p:nvSpPr>
          <p:cNvPr id="3" name="Content Placeholder 2">
            <a:extLst>
              <a:ext uri="{FF2B5EF4-FFF2-40B4-BE49-F238E27FC236}">
                <a16:creationId xmlns:a16="http://schemas.microsoft.com/office/drawing/2014/main" id="{D9680374-C3F6-4F5D-8BCF-F9E5FF9727F6}"/>
              </a:ext>
            </a:extLst>
          </p:cNvPr>
          <p:cNvSpPr>
            <a:spLocks noGrp="1"/>
          </p:cNvSpPr>
          <p:nvPr>
            <p:ph idx="1"/>
          </p:nvPr>
        </p:nvSpPr>
        <p:spPr>
          <a:xfrm>
            <a:off x="457200" y="1587990"/>
            <a:ext cx="8229600" cy="4768359"/>
          </a:xfrm>
        </p:spPr>
        <p:txBody>
          <a:bodyPr>
            <a:normAutofit fontScale="47500" lnSpcReduction="20000"/>
          </a:bodyPr>
          <a:lstStyle/>
          <a:p>
            <a:pPr marL="0" indent="0">
              <a:buNone/>
            </a:pPr>
            <a:r>
              <a:rPr lang="en-US" b="1" dirty="0"/>
              <a:t>Priority Actions: </a:t>
            </a:r>
            <a:r>
              <a:rPr lang="en-US" dirty="0"/>
              <a:t>several bills either promoted or limited local control. Most of those promoting flexibility involve teacher recruitment flexibility already discussed.</a:t>
            </a:r>
          </a:p>
          <a:p>
            <a:r>
              <a:rPr lang="en-US" b="1" u="sng" dirty="0">
                <a:hlinkClick r:id="rId2"/>
              </a:rPr>
              <a:t>HF 2412</a:t>
            </a:r>
            <a:r>
              <a:rPr lang="en-US" b="1" dirty="0"/>
              <a:t> Radon Testing and Mitigation: </a:t>
            </a:r>
            <a:r>
              <a:rPr lang="en-US" dirty="0"/>
              <a:t>pending Governor’s Signature. Requires testing every 5 years, mitigation under certain circumstances. Allows school employees to do the testing and mitigation if trained appropriately. Allows use of SAVE at board discretion to pay for testing and mitigation. RSAI undecided. Signed by the Governor. </a:t>
            </a:r>
          </a:p>
          <a:p>
            <a:r>
              <a:rPr lang="en-US" b="1" u="sng" dirty="0">
                <a:hlinkClick r:id="rId3"/>
              </a:rPr>
              <a:t>SF 2369</a:t>
            </a:r>
            <a:r>
              <a:rPr lang="en-US" b="1" dirty="0"/>
              <a:t> Governor’s School Choice Omnibus: </a:t>
            </a:r>
            <a:r>
              <a:rPr lang="en-US" dirty="0"/>
              <a:t>mandated high stakes civics test for graduation, transparency provisions regarding parents’ and community access to materials (unfunded mandate) and several appeals steps for library book decision-making process (overrides local district and school board determinations.) Senate improved the transparency provision with a parents’ rights bill that is more flexible for school compliance and does not include appeals. </a:t>
            </a:r>
            <a:r>
              <a:rPr lang="en-US" b="1" u="sng" dirty="0">
                <a:hlinkClick r:id="rId4"/>
              </a:rPr>
              <a:t>HF 2577</a:t>
            </a:r>
            <a:r>
              <a:rPr lang="en-US" b="1" dirty="0"/>
              <a:t> </a:t>
            </a:r>
            <a:r>
              <a:rPr lang="en-US" dirty="0"/>
              <a:t>Transparency removes the high stakes test but still requires annual reporting of civics test scores and allows compliance by providing parents’ access to instructional management system. Still requires posting of core materials.  Parent’s Rights </a:t>
            </a:r>
            <a:r>
              <a:rPr lang="en-US" b="1" u="sng" dirty="0">
                <a:hlinkClick r:id="rId5"/>
              </a:rPr>
              <a:t>SF 2205</a:t>
            </a:r>
            <a:r>
              <a:rPr lang="en-US" dirty="0"/>
              <a:t> resolved some of many of our concerns, but would still have required some process for checking out library books and providing access to instructional materials. </a:t>
            </a:r>
          </a:p>
          <a:p>
            <a:r>
              <a:rPr lang="en-US" b="1" u="sng" dirty="0">
                <a:hlinkClick r:id="rId6"/>
              </a:rPr>
              <a:t>HF 2254</a:t>
            </a:r>
            <a:r>
              <a:rPr lang="en-US" b="1" dirty="0"/>
              <a:t> Online Learning:</a:t>
            </a:r>
            <a:r>
              <a:rPr lang="en-US" dirty="0"/>
              <a:t> would have allowed school board to use up to 5 virtual days to make up snow days. The bill did not progress out of the House Education Committee. RSAI supported this bill. </a:t>
            </a:r>
          </a:p>
          <a:p>
            <a:r>
              <a:rPr lang="en-US" b="1" u="sng" dirty="0">
                <a:hlinkClick r:id="rId7"/>
              </a:rPr>
              <a:t>HSB 574</a:t>
            </a:r>
            <a:r>
              <a:rPr lang="en-US" b="1" dirty="0"/>
              <a:t> Start Date:</a:t>
            </a:r>
            <a:r>
              <a:rPr lang="en-US" dirty="0"/>
              <a:t> would have allowed schools to start school as determined by the school board, but did not progress out of the subcommittee. RSAI supported this bill. </a:t>
            </a:r>
          </a:p>
          <a:p>
            <a:pPr marL="0" indent="0">
              <a:buNone/>
            </a:pPr>
            <a:r>
              <a:rPr lang="en-US" dirty="0"/>
              <a:t>Other recent examples of limitations on local school authority are worth additional mention. </a:t>
            </a:r>
          </a:p>
          <a:p>
            <a:pPr marL="0" indent="0">
              <a:buNone/>
            </a:pPr>
            <a:endParaRPr lang="en-US" dirty="0"/>
          </a:p>
        </p:txBody>
      </p:sp>
      <p:sp>
        <p:nvSpPr>
          <p:cNvPr id="4" name="Slide Number Placeholder 3">
            <a:extLst>
              <a:ext uri="{FF2B5EF4-FFF2-40B4-BE49-F238E27FC236}">
                <a16:creationId xmlns:a16="http://schemas.microsoft.com/office/drawing/2014/main" id="{E2B8D00E-BD6A-40EC-B2E4-99B21A37784F}"/>
              </a:ext>
            </a:extLst>
          </p:cNvPr>
          <p:cNvSpPr>
            <a:spLocks noGrp="1"/>
          </p:cNvSpPr>
          <p:nvPr>
            <p:ph type="sldNum" sz="quarter" idx="12"/>
          </p:nvPr>
        </p:nvSpPr>
        <p:spPr/>
        <p:txBody>
          <a:bodyPr/>
          <a:lstStyle/>
          <a:p>
            <a:fld id="{7E3A9E86-4CC3-4959-A751-C33E618564A4}" type="slidenum">
              <a:rPr lang="en-US" smtClean="0"/>
              <a:t>15</a:t>
            </a:fld>
            <a:endParaRPr lang="en-US" dirty="0"/>
          </a:p>
        </p:txBody>
      </p:sp>
      <p:pic>
        <p:nvPicPr>
          <p:cNvPr id="8" name="Picture 7">
            <a:extLst>
              <a:ext uri="{FF2B5EF4-FFF2-40B4-BE49-F238E27FC236}">
                <a16:creationId xmlns:a16="http://schemas.microsoft.com/office/drawing/2014/main" id="{B93CE950-FDC9-4213-A0F1-DDA7859C2D1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8077200" y="136525"/>
            <a:ext cx="685800" cy="595312"/>
          </a:xfrm>
          <a:prstGeom prst="rect">
            <a:avLst/>
          </a:prstGeom>
        </p:spPr>
      </p:pic>
      <p:sp>
        <p:nvSpPr>
          <p:cNvPr id="7" name="Rectangle 6">
            <a:extLst>
              <a:ext uri="{FF2B5EF4-FFF2-40B4-BE49-F238E27FC236}">
                <a16:creationId xmlns:a16="http://schemas.microsoft.com/office/drawing/2014/main" id="{23C076CE-EAD0-4B67-AD67-9BFA875AA18D}"/>
              </a:ext>
            </a:extLst>
          </p:cNvPr>
          <p:cNvSpPr/>
          <p:nvPr/>
        </p:nvSpPr>
        <p:spPr>
          <a:xfrm>
            <a:off x="38100" y="5943600"/>
            <a:ext cx="105670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DD</a:t>
            </a:r>
          </a:p>
        </p:txBody>
      </p:sp>
    </p:spTree>
    <p:extLst>
      <p:ext uri="{BB962C8B-B14F-4D97-AF65-F5344CB8AC3E}">
        <p14:creationId xmlns:p14="http://schemas.microsoft.com/office/powerpoint/2010/main" val="79347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9E0C-A91C-4DF4-965E-BA97C47BC8FC}"/>
              </a:ext>
            </a:extLst>
          </p:cNvPr>
          <p:cNvSpPr>
            <a:spLocks noGrp="1"/>
          </p:cNvSpPr>
          <p:nvPr>
            <p:ph type="title"/>
          </p:nvPr>
        </p:nvSpPr>
        <p:spPr/>
        <p:txBody>
          <a:bodyPr/>
          <a:lstStyle/>
          <a:p>
            <a:r>
              <a:rPr lang="en-US" dirty="0"/>
              <a:t>Laws and Sausage</a:t>
            </a:r>
          </a:p>
        </p:txBody>
      </p:sp>
      <p:sp>
        <p:nvSpPr>
          <p:cNvPr id="3" name="Content Placeholder 2">
            <a:extLst>
              <a:ext uri="{FF2B5EF4-FFF2-40B4-BE49-F238E27FC236}">
                <a16:creationId xmlns:a16="http://schemas.microsoft.com/office/drawing/2014/main" id="{55FB1CF2-1199-4B4A-A8B4-07E47D11CDD6}"/>
              </a:ext>
            </a:extLst>
          </p:cNvPr>
          <p:cNvSpPr>
            <a:spLocks noGrp="1"/>
          </p:cNvSpPr>
          <p:nvPr>
            <p:ph idx="1"/>
          </p:nvPr>
        </p:nvSpPr>
        <p:spPr>
          <a:xfrm>
            <a:off x="838200" y="1371600"/>
            <a:ext cx="7696200" cy="4876800"/>
          </a:xfrm>
        </p:spPr>
        <p:txBody>
          <a:bodyPr>
            <a:normAutofit fontScale="85000" lnSpcReduction="10000"/>
          </a:bodyPr>
          <a:lstStyle/>
          <a:p>
            <a:pPr marL="0" indent="0" fontAlgn="base">
              <a:buNone/>
            </a:pPr>
            <a:r>
              <a:rPr lang="en-US" sz="3600" dirty="0"/>
              <a:t>Saxe, a popular poet in the mid-19th century, as early as 1869, stated “Laws, like sausages, cease to inspire respect in proportion as we know how they are made.”   </a:t>
            </a:r>
            <a:r>
              <a:rPr lang="en-US" dirty="0"/>
              <a:t>John Godfrey Saxe (1816-1887)</a:t>
            </a:r>
          </a:p>
          <a:p>
            <a:pPr marL="0" indent="0" fontAlgn="base">
              <a:buNone/>
            </a:pPr>
            <a:endParaRPr lang="en-US" dirty="0"/>
          </a:p>
          <a:p>
            <a:pPr marL="0" indent="0" fontAlgn="base">
              <a:buNone/>
            </a:pPr>
            <a:r>
              <a:rPr lang="en-US" sz="3600" dirty="0"/>
              <a:t>Several last minute amendments that limited school board and district authority were passed without committee discussion, which means without public input. This process has become the norm in education policy.</a:t>
            </a:r>
          </a:p>
        </p:txBody>
      </p:sp>
      <p:sp>
        <p:nvSpPr>
          <p:cNvPr id="4" name="Slide Number Placeholder 3">
            <a:extLst>
              <a:ext uri="{FF2B5EF4-FFF2-40B4-BE49-F238E27FC236}">
                <a16:creationId xmlns:a16="http://schemas.microsoft.com/office/drawing/2014/main" id="{8B7ADF46-A657-42DA-A832-1BFF6A454635}"/>
              </a:ext>
            </a:extLst>
          </p:cNvPr>
          <p:cNvSpPr>
            <a:spLocks noGrp="1"/>
          </p:cNvSpPr>
          <p:nvPr>
            <p:ph type="sldNum" sz="quarter" idx="12"/>
          </p:nvPr>
        </p:nvSpPr>
        <p:spPr/>
        <p:txBody>
          <a:bodyPr/>
          <a:lstStyle/>
          <a:p>
            <a:fld id="{7E3A9E86-4CC3-4959-A751-C33E618564A4}" type="slidenum">
              <a:rPr lang="en-US" smtClean="0"/>
              <a:t>16</a:t>
            </a:fld>
            <a:endParaRPr lang="en-US" dirty="0"/>
          </a:p>
        </p:txBody>
      </p:sp>
      <p:sp>
        <p:nvSpPr>
          <p:cNvPr id="5" name="Rectangle 4">
            <a:extLst>
              <a:ext uri="{FF2B5EF4-FFF2-40B4-BE49-F238E27FC236}">
                <a16:creationId xmlns:a16="http://schemas.microsoft.com/office/drawing/2014/main" id="{95AC5747-4AB8-4F42-AF6F-486739504750}"/>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833221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64DC-0953-4247-AF36-52FE89C17C2D}"/>
              </a:ext>
            </a:extLst>
          </p:cNvPr>
          <p:cNvSpPr>
            <a:spLocks noGrp="1"/>
          </p:cNvSpPr>
          <p:nvPr>
            <p:ph type="title"/>
          </p:nvPr>
        </p:nvSpPr>
        <p:spPr/>
        <p:txBody>
          <a:bodyPr/>
          <a:lstStyle/>
          <a:p>
            <a:r>
              <a:rPr lang="en-US" dirty="0"/>
              <a:t>This Process Stinks</a:t>
            </a:r>
          </a:p>
        </p:txBody>
      </p:sp>
      <p:sp>
        <p:nvSpPr>
          <p:cNvPr id="3" name="Content Placeholder 2">
            <a:extLst>
              <a:ext uri="{FF2B5EF4-FFF2-40B4-BE49-F238E27FC236}">
                <a16:creationId xmlns:a16="http://schemas.microsoft.com/office/drawing/2014/main" id="{01FF9E2D-3D05-40E2-86CD-31757446CEA3}"/>
              </a:ext>
            </a:extLst>
          </p:cNvPr>
          <p:cNvSpPr>
            <a:spLocks noGrp="1"/>
          </p:cNvSpPr>
          <p:nvPr>
            <p:ph idx="1"/>
          </p:nvPr>
        </p:nvSpPr>
        <p:spPr>
          <a:xfrm>
            <a:off x="457200" y="1219200"/>
            <a:ext cx="8229600" cy="5029200"/>
          </a:xfrm>
        </p:spPr>
        <p:txBody>
          <a:bodyPr>
            <a:normAutofit lnSpcReduction="10000"/>
          </a:bodyPr>
          <a:lstStyle/>
          <a:p>
            <a:r>
              <a:rPr lang="en-US" sz="2000" dirty="0"/>
              <a:t>Policy by previously unconsidered amendments is AWFUL. </a:t>
            </a:r>
          </a:p>
          <a:p>
            <a:r>
              <a:rPr lang="en-US" sz="2000" dirty="0"/>
              <a:t>Other Recent examples: </a:t>
            </a:r>
          </a:p>
          <a:p>
            <a:pPr lvl="1"/>
            <a:r>
              <a:rPr lang="en-US" sz="1600" dirty="0"/>
              <a:t>Change in accreditation process, to include compliance with HF 802 and change from focus on educational standards to compliance with all state and federal requirements was amended onto an appropriations bill in late 2021 session</a:t>
            </a:r>
          </a:p>
          <a:p>
            <a:pPr lvl="1"/>
            <a:r>
              <a:rPr lang="en-US" sz="1600" dirty="0"/>
              <a:t>Prohibiting schools from implementing mask mandates was amended onto an appropriations bill on a Thursday afternoon, signed by the governor and effective after midnight the same day. </a:t>
            </a:r>
          </a:p>
          <a:p>
            <a:pPr lvl="1"/>
            <a:r>
              <a:rPr lang="en-US" sz="1600" dirty="0"/>
              <a:t>Limitation to superintendent severance was amended onto the Education Appropriations bill during House floor debate (later removed in the Senate)</a:t>
            </a:r>
          </a:p>
          <a:p>
            <a:r>
              <a:rPr lang="en-US" sz="2000" b="1" dirty="0"/>
              <a:t>Think Schoolhouse Rock:  </a:t>
            </a:r>
            <a:r>
              <a:rPr lang="en-US" sz="2000" dirty="0"/>
              <a:t>idea is introduced, gets discussed and perfected along the way, with public input and feedback, media coverage, education of legislators and consideration of local impact, in both chambers.  </a:t>
            </a:r>
          </a:p>
          <a:p>
            <a:r>
              <a:rPr lang="en-US" sz="2200" b="1" i="1" dirty="0">
                <a:solidFill>
                  <a:srgbClr val="FF0000"/>
                </a:solidFill>
              </a:rPr>
              <a:t>Encourage new legislators to commit to a thoughtful democratic process and stop this abuse of power that minimizes the voice of stakeholders. </a:t>
            </a:r>
            <a:r>
              <a:rPr lang="en-US" sz="2200" b="1" dirty="0"/>
              <a:t>Stakeholders aren’t just teachers and education leaders, but parents, taxpayers and the business community. </a:t>
            </a:r>
          </a:p>
        </p:txBody>
      </p:sp>
      <p:sp>
        <p:nvSpPr>
          <p:cNvPr id="4" name="Slide Number Placeholder 3">
            <a:extLst>
              <a:ext uri="{FF2B5EF4-FFF2-40B4-BE49-F238E27FC236}">
                <a16:creationId xmlns:a16="http://schemas.microsoft.com/office/drawing/2014/main" id="{E232D5D2-67F5-4E71-A1CD-2C35A9E48E4E}"/>
              </a:ext>
            </a:extLst>
          </p:cNvPr>
          <p:cNvSpPr>
            <a:spLocks noGrp="1"/>
          </p:cNvSpPr>
          <p:nvPr>
            <p:ph type="sldNum" sz="quarter" idx="12"/>
          </p:nvPr>
        </p:nvSpPr>
        <p:spPr/>
        <p:txBody>
          <a:bodyPr/>
          <a:lstStyle/>
          <a:p>
            <a:fld id="{7E3A9E86-4CC3-4959-A751-C33E618564A4}" type="slidenum">
              <a:rPr lang="en-US" smtClean="0"/>
              <a:t>17</a:t>
            </a:fld>
            <a:endParaRPr lang="en-US" dirty="0"/>
          </a:p>
        </p:txBody>
      </p:sp>
      <p:sp>
        <p:nvSpPr>
          <p:cNvPr id="5" name="Rectangle 4">
            <a:extLst>
              <a:ext uri="{FF2B5EF4-FFF2-40B4-BE49-F238E27FC236}">
                <a16:creationId xmlns:a16="http://schemas.microsoft.com/office/drawing/2014/main" id="{AA854A2D-953D-4D91-8716-CB3F3AF710B4}"/>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75975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2DCA2-9DFB-420D-B8CE-65D9A82B406B}"/>
              </a:ext>
            </a:extLst>
          </p:cNvPr>
          <p:cNvSpPr>
            <a:spLocks noGrp="1"/>
          </p:cNvSpPr>
          <p:nvPr>
            <p:ph type="title"/>
          </p:nvPr>
        </p:nvSpPr>
        <p:spPr/>
        <p:txBody>
          <a:bodyPr/>
          <a:lstStyle/>
          <a:p>
            <a:r>
              <a:rPr lang="en-US" dirty="0"/>
              <a:t>Quality Preschool</a:t>
            </a:r>
          </a:p>
        </p:txBody>
      </p:sp>
      <p:sp>
        <p:nvSpPr>
          <p:cNvPr id="3" name="Content Placeholder 2">
            <a:extLst>
              <a:ext uri="{FF2B5EF4-FFF2-40B4-BE49-F238E27FC236}">
                <a16:creationId xmlns:a16="http://schemas.microsoft.com/office/drawing/2014/main" id="{CD3A4E91-576C-43AB-ABFC-C0AE4A6DD6B6}"/>
              </a:ext>
            </a:extLst>
          </p:cNvPr>
          <p:cNvSpPr>
            <a:spLocks noGrp="1"/>
          </p:cNvSpPr>
          <p:nvPr>
            <p:ph idx="1"/>
          </p:nvPr>
        </p:nvSpPr>
        <p:spPr/>
        <p:txBody>
          <a:bodyPr>
            <a:normAutofit fontScale="62500" lnSpcReduction="20000"/>
          </a:bodyPr>
          <a:lstStyle/>
          <a:p>
            <a:r>
              <a:rPr lang="en-US" b="1" dirty="0"/>
              <a:t>Priority Action:</a:t>
            </a:r>
            <a:r>
              <a:rPr lang="en-US" dirty="0"/>
              <a:t> note about COVID-19 Impact: PK enrollments fell in the Fall 2020. PK does not have an on-time funding component or budget guarantee, so the 2021-22 PK budgets were based on the Oct. 1, 2020 enrollment count. FY 2022-23 PK budgets will be based on this Oct. 1 PK head count. PK enrollment bounced up last October, but Iowa was still 2,000 preschool students below pre-pandemic levels. DE guidance prohibits school districts from using general fund for PK expansion. Federal ESSER or ARP funds could be used for PK. Funds transferred to the Flexibility Account and Title I funds could also be used for PK expansion. However, there were no bills that moved forward out of a subcommittee and no process for spending authority or direct state appropriation for the FY 2022-23 school year.</a:t>
            </a:r>
          </a:p>
          <a:p>
            <a:r>
              <a:rPr lang="en-US" b="1" u="sng" dirty="0">
                <a:hlinkClick r:id="rId2"/>
              </a:rPr>
              <a:t>HF 318</a:t>
            </a:r>
            <a:r>
              <a:rPr lang="en-US" u="sng" dirty="0">
                <a:hlinkClick r:id="rId2"/>
              </a:rPr>
              <a:t> </a:t>
            </a:r>
            <a:r>
              <a:rPr lang="en-US" b="1" dirty="0"/>
              <a:t>PK for Young 5s:</a:t>
            </a:r>
            <a:r>
              <a:rPr lang="en-US" dirty="0"/>
              <a:t> would have allowed districts to serve and count young 5-year-olds in PK, was approved by the full House, Senate Education Committee and Senate Appropriations Committee, but died on the Senate Calendar in the 2021 Session. Although the bill remained alive for consideration this year, did not survive the second funnel deadline. </a:t>
            </a:r>
          </a:p>
        </p:txBody>
      </p:sp>
      <p:sp>
        <p:nvSpPr>
          <p:cNvPr id="4" name="Slide Number Placeholder 3">
            <a:extLst>
              <a:ext uri="{FF2B5EF4-FFF2-40B4-BE49-F238E27FC236}">
                <a16:creationId xmlns:a16="http://schemas.microsoft.com/office/drawing/2014/main" id="{9503D0B2-A590-4908-86E5-177BE9E69E6A}"/>
              </a:ext>
            </a:extLst>
          </p:cNvPr>
          <p:cNvSpPr>
            <a:spLocks noGrp="1"/>
          </p:cNvSpPr>
          <p:nvPr>
            <p:ph type="sldNum" sz="quarter" idx="12"/>
          </p:nvPr>
        </p:nvSpPr>
        <p:spPr/>
        <p:txBody>
          <a:bodyPr/>
          <a:lstStyle/>
          <a:p>
            <a:fld id="{7E3A9E86-4CC3-4959-A751-C33E618564A4}" type="slidenum">
              <a:rPr lang="en-US" smtClean="0"/>
              <a:t>18</a:t>
            </a:fld>
            <a:endParaRPr lang="en-US" dirty="0"/>
          </a:p>
        </p:txBody>
      </p:sp>
      <p:pic>
        <p:nvPicPr>
          <p:cNvPr id="10" name="Picture 9">
            <a:extLst>
              <a:ext uri="{FF2B5EF4-FFF2-40B4-BE49-F238E27FC236}">
                <a16:creationId xmlns:a16="http://schemas.microsoft.com/office/drawing/2014/main" id="{F446F7CA-5DF4-48EE-B0FA-CFAD0839633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81000" y="2819400"/>
            <a:ext cx="335280" cy="366395"/>
          </a:xfrm>
          <a:prstGeom prst="rect">
            <a:avLst/>
          </a:prstGeom>
        </p:spPr>
      </p:pic>
      <p:pic>
        <p:nvPicPr>
          <p:cNvPr id="11" name="Picture 10">
            <a:extLst>
              <a:ext uri="{FF2B5EF4-FFF2-40B4-BE49-F238E27FC236}">
                <a16:creationId xmlns:a16="http://schemas.microsoft.com/office/drawing/2014/main" id="{3F16F51C-3720-4A64-8817-F98396BB8A7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21640" y="5181600"/>
            <a:ext cx="325120" cy="335280"/>
          </a:xfrm>
          <a:prstGeom prst="rect">
            <a:avLst/>
          </a:prstGeom>
        </p:spPr>
      </p:pic>
      <p:sp>
        <p:nvSpPr>
          <p:cNvPr id="7" name="Rectangle 6">
            <a:extLst>
              <a:ext uri="{FF2B5EF4-FFF2-40B4-BE49-F238E27FC236}">
                <a16:creationId xmlns:a16="http://schemas.microsoft.com/office/drawing/2014/main" id="{08DFBC3F-2B66-4C8A-A001-9DE76EF8F801}"/>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1668032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F1DFC-63FD-4283-8CCE-01ADF59A58C0}"/>
              </a:ext>
            </a:extLst>
          </p:cNvPr>
          <p:cNvSpPr>
            <a:spLocks noGrp="1"/>
          </p:cNvSpPr>
          <p:nvPr>
            <p:ph type="title"/>
          </p:nvPr>
        </p:nvSpPr>
        <p:spPr/>
        <p:txBody>
          <a:bodyPr/>
          <a:lstStyle/>
          <a:p>
            <a:r>
              <a:rPr lang="en-US" dirty="0"/>
              <a:t>Opportunity Equity/Poverty</a:t>
            </a:r>
          </a:p>
        </p:txBody>
      </p:sp>
      <p:sp>
        <p:nvSpPr>
          <p:cNvPr id="3" name="Content Placeholder 2">
            <a:extLst>
              <a:ext uri="{FF2B5EF4-FFF2-40B4-BE49-F238E27FC236}">
                <a16:creationId xmlns:a16="http://schemas.microsoft.com/office/drawing/2014/main" id="{AE823C64-8BB4-4D38-8DBD-37CEE1372260}"/>
              </a:ext>
            </a:extLst>
          </p:cNvPr>
          <p:cNvSpPr>
            <a:spLocks noGrp="1"/>
          </p:cNvSpPr>
          <p:nvPr>
            <p:ph idx="1"/>
          </p:nvPr>
        </p:nvSpPr>
        <p:spPr/>
        <p:txBody>
          <a:bodyPr>
            <a:normAutofit fontScale="62500" lnSpcReduction="20000"/>
          </a:bodyPr>
          <a:lstStyle/>
          <a:p>
            <a:pPr lvl="0"/>
            <a:r>
              <a:rPr lang="en-US" b="1" dirty="0"/>
              <a:t>Priority Action Poverty Weighting:</a:t>
            </a:r>
            <a:r>
              <a:rPr lang="en-US" dirty="0"/>
              <a:t> despite the School Finance Interim Committee recommending in 2019 and the House Education Committee approving a bill, </a:t>
            </a:r>
            <a:r>
              <a:rPr lang="en-US" b="1" u="sng" dirty="0">
                <a:hlinkClick r:id="rId2"/>
              </a:rPr>
              <a:t>HF 2490</a:t>
            </a:r>
            <a:r>
              <a:rPr lang="en-US" dirty="0"/>
              <a:t>, the study of the impact of poverty on education and funding formula options to meet the needs of students did not advance out of House Appropriations Committee in 2020. No bill was moved forward in either the House or Senate in 2021 or 2022, taking a step backwards in the policy discussions. </a:t>
            </a:r>
            <a:r>
              <a:rPr lang="en-US" i="1" dirty="0"/>
              <a:t>FYI: Children from families with incomes at or below 130% of the poverty level are eligible for free lunch and those with income from 130-185% are eligible for reduced lunch. </a:t>
            </a:r>
          </a:p>
          <a:p>
            <a:pPr marL="0" indent="0">
              <a:buNone/>
            </a:pPr>
            <a:r>
              <a:rPr lang="en-US" dirty="0"/>
              <a:t> </a:t>
            </a:r>
          </a:p>
          <a:p>
            <a:pPr lvl="0"/>
            <a:r>
              <a:rPr lang="en-US" b="1" dirty="0"/>
              <a:t>Priority Action</a:t>
            </a:r>
            <a:r>
              <a:rPr lang="en-US" dirty="0"/>
              <a:t> </a:t>
            </a:r>
            <a:r>
              <a:rPr lang="en-US" b="1" dirty="0"/>
              <a:t>Dropout Prevention</a:t>
            </a:r>
            <a:r>
              <a:rPr lang="en-US" dirty="0"/>
              <a:t>: </a:t>
            </a:r>
            <a:r>
              <a:rPr lang="en-US" u="sng" dirty="0">
                <a:hlinkClick r:id="rId3"/>
              </a:rPr>
              <a:t>HF 2008</a:t>
            </a:r>
            <a:r>
              <a:rPr lang="en-US" dirty="0"/>
              <a:t> and </a:t>
            </a:r>
            <a:r>
              <a:rPr lang="en-US" u="sng" dirty="0">
                <a:hlinkClick r:id="rId4"/>
              </a:rPr>
              <a:t>SF 2003</a:t>
            </a:r>
            <a:r>
              <a:rPr lang="en-US" dirty="0"/>
              <a:t> were both introduced and approved by subcommittees 2:0. The bill(s) would have phased all districts up to the full DoP capacity (5% of regular program district cost) over several years.  The bills were not approved by either the House or Senate Education Committee. </a:t>
            </a:r>
          </a:p>
          <a:p>
            <a:endParaRPr lang="en-US" dirty="0"/>
          </a:p>
        </p:txBody>
      </p:sp>
      <p:sp>
        <p:nvSpPr>
          <p:cNvPr id="4" name="Slide Number Placeholder 3">
            <a:extLst>
              <a:ext uri="{FF2B5EF4-FFF2-40B4-BE49-F238E27FC236}">
                <a16:creationId xmlns:a16="http://schemas.microsoft.com/office/drawing/2014/main" id="{5A8A7F99-0127-4336-8338-025DF4395F2A}"/>
              </a:ext>
            </a:extLst>
          </p:cNvPr>
          <p:cNvSpPr>
            <a:spLocks noGrp="1"/>
          </p:cNvSpPr>
          <p:nvPr>
            <p:ph type="sldNum" sz="quarter" idx="12"/>
          </p:nvPr>
        </p:nvSpPr>
        <p:spPr/>
        <p:txBody>
          <a:bodyPr/>
          <a:lstStyle/>
          <a:p>
            <a:fld id="{7E3A9E86-4CC3-4959-A751-C33E618564A4}" type="slidenum">
              <a:rPr lang="en-US" smtClean="0"/>
              <a:t>19</a:t>
            </a:fld>
            <a:endParaRPr lang="en-US" dirty="0"/>
          </a:p>
        </p:txBody>
      </p:sp>
      <p:pic>
        <p:nvPicPr>
          <p:cNvPr id="5" name="Picture 4">
            <a:extLst>
              <a:ext uri="{FF2B5EF4-FFF2-40B4-BE49-F238E27FC236}">
                <a16:creationId xmlns:a16="http://schemas.microsoft.com/office/drawing/2014/main" id="{A92840AF-3E76-43E7-A6CD-1D817B42986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81000" y="304800"/>
            <a:ext cx="609600" cy="609600"/>
          </a:xfrm>
          <a:prstGeom prst="rect">
            <a:avLst/>
          </a:prstGeom>
        </p:spPr>
      </p:pic>
      <p:sp>
        <p:nvSpPr>
          <p:cNvPr id="6" name="Rectangle 5">
            <a:extLst>
              <a:ext uri="{FF2B5EF4-FFF2-40B4-BE49-F238E27FC236}">
                <a16:creationId xmlns:a16="http://schemas.microsoft.com/office/drawing/2014/main" id="{2EB61D40-3A27-4F58-9002-5A3BAFCB7867}"/>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1138723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54603"/>
            <a:ext cx="4953000" cy="454997"/>
          </a:xfrm>
        </p:spPr>
        <p:txBody>
          <a:bodyPr>
            <a:normAutofit fontScale="90000"/>
          </a:bodyPr>
          <a:lstStyle/>
          <a:p>
            <a:r>
              <a:rPr lang="en-US" dirty="0"/>
              <a:t>Agenda</a:t>
            </a:r>
          </a:p>
        </p:txBody>
      </p:sp>
      <p:sp>
        <p:nvSpPr>
          <p:cNvPr id="4" name="Slide Number Placeholder 3"/>
          <p:cNvSpPr>
            <a:spLocks noGrp="1"/>
          </p:cNvSpPr>
          <p:nvPr>
            <p:ph type="sldNum" sz="quarter" idx="12"/>
          </p:nvPr>
        </p:nvSpPr>
        <p:spPr/>
        <p:txBody>
          <a:bodyPr/>
          <a:lstStyle/>
          <a:p>
            <a:fld id="{7E3A9E86-4CC3-4959-A751-C33E618564A4}" type="slidenum">
              <a:rPr lang="en-US" smtClean="0"/>
              <a:t>2</a:t>
            </a:fld>
            <a:endParaRPr lang="en-US" dirty="0"/>
          </a:p>
        </p:txBody>
      </p:sp>
      <p:sp>
        <p:nvSpPr>
          <p:cNvPr id="6" name="Content Placeholder 5"/>
          <p:cNvSpPr>
            <a:spLocks noGrp="1"/>
          </p:cNvSpPr>
          <p:nvPr>
            <p:ph idx="1"/>
          </p:nvPr>
        </p:nvSpPr>
        <p:spPr>
          <a:xfrm>
            <a:off x="228600" y="1066800"/>
            <a:ext cx="8763000" cy="5181600"/>
          </a:xfrm>
        </p:spPr>
        <p:txBody>
          <a:bodyPr>
            <a:noAutofit/>
          </a:bodyPr>
          <a:lstStyle/>
          <a:p>
            <a:pPr eaLnBrk="0" fontAlgn="base" hangingPunct="0">
              <a:spcBef>
                <a:spcPct val="0"/>
              </a:spcBef>
              <a:spcAft>
                <a:spcPct val="0"/>
              </a:spcAft>
            </a:pPr>
            <a:r>
              <a:rPr lang="en-US" altLang="en-US" sz="2800" dirty="0">
                <a:solidFill>
                  <a:srgbClr val="222222"/>
                </a:solidFill>
                <a:latin typeface="Calibri" panose="020F0502020204030204" pitchFamily="34" charset="0"/>
                <a:cs typeface="Calibri" panose="020F0502020204030204" pitchFamily="34" charset="0"/>
              </a:rPr>
              <a:t>About RSAI</a:t>
            </a:r>
          </a:p>
          <a:p>
            <a:pPr eaLnBrk="0" fontAlgn="base" hangingPunct="0">
              <a:spcBef>
                <a:spcPct val="0"/>
              </a:spcBef>
              <a:spcAft>
                <a:spcPct val="0"/>
              </a:spcAft>
            </a:pPr>
            <a:r>
              <a:rPr lang="en-US" altLang="en-US" sz="2800" dirty="0">
                <a:solidFill>
                  <a:srgbClr val="222222"/>
                </a:solidFill>
                <a:latin typeface="Calibri" panose="020F0502020204030204" pitchFamily="34" charset="0"/>
                <a:cs typeface="Calibri" panose="020F0502020204030204" pitchFamily="34" charset="0"/>
              </a:rPr>
              <a:t>List of Successes</a:t>
            </a:r>
          </a:p>
          <a:p>
            <a:pPr eaLnBrk="0" fontAlgn="base" hangingPunct="0">
              <a:spcBef>
                <a:spcPct val="0"/>
              </a:spcBef>
              <a:spcAft>
                <a:spcPct val="0"/>
              </a:spcAft>
            </a:pPr>
            <a:r>
              <a:rPr lang="en-US" altLang="en-US" sz="2800" dirty="0">
                <a:solidFill>
                  <a:srgbClr val="222222"/>
                </a:solidFill>
                <a:latin typeface="Calibri" panose="020F0502020204030204" pitchFamily="34" charset="0"/>
                <a:cs typeface="Calibri" panose="020F0502020204030204" pitchFamily="34" charset="0"/>
              </a:rPr>
              <a:t>Status of Legislative Activity on RSAI Priorities</a:t>
            </a:r>
          </a:p>
          <a:p>
            <a:pPr eaLnBrk="0" fontAlgn="base" hangingPunct="0">
              <a:spcBef>
                <a:spcPct val="0"/>
              </a:spcBef>
              <a:spcAft>
                <a:spcPct val="0"/>
              </a:spcAft>
            </a:pPr>
            <a:r>
              <a:rPr lang="en-US" altLang="en-US" sz="2800" dirty="0">
                <a:solidFill>
                  <a:srgbClr val="222222"/>
                </a:solidFill>
                <a:latin typeface="Calibri" panose="020F0502020204030204" pitchFamily="34" charset="0"/>
                <a:cs typeface="Calibri" panose="020F0502020204030204" pitchFamily="34" charset="0"/>
              </a:rPr>
              <a:t>Perfect Storm:  School Choice and Tax Policy</a:t>
            </a:r>
          </a:p>
          <a:p>
            <a:pPr eaLnBrk="0" fontAlgn="base" hangingPunct="0">
              <a:spcBef>
                <a:spcPct val="0"/>
              </a:spcBef>
              <a:spcAft>
                <a:spcPct val="0"/>
              </a:spcAft>
            </a:pPr>
            <a:r>
              <a:rPr lang="en-US" altLang="en-US" sz="2800" dirty="0">
                <a:solidFill>
                  <a:srgbClr val="222222"/>
                </a:solidFill>
                <a:latin typeface="Calibri" panose="020F0502020204030204" pitchFamily="34" charset="0"/>
                <a:cs typeface="Calibri" panose="020F0502020204030204" pitchFamily="34" charset="0"/>
              </a:rPr>
              <a:t>November Election: Opportunities to Weigh In</a:t>
            </a:r>
          </a:p>
          <a:p>
            <a:pPr eaLnBrk="0" fontAlgn="base" hangingPunct="0">
              <a:spcBef>
                <a:spcPct val="0"/>
              </a:spcBef>
              <a:spcAft>
                <a:spcPct val="0"/>
              </a:spcAft>
            </a:pPr>
            <a:r>
              <a:rPr lang="en-US" altLang="en-US" sz="2800" dirty="0">
                <a:solidFill>
                  <a:srgbClr val="222222"/>
                </a:solidFill>
                <a:latin typeface="Calibri" panose="020F0502020204030204" pitchFamily="34" charset="0"/>
                <a:cs typeface="Calibri" panose="020F0502020204030204" pitchFamily="34" charset="0"/>
              </a:rPr>
              <a:t>Resources</a:t>
            </a:r>
          </a:p>
          <a:p>
            <a:pPr eaLnBrk="0" fontAlgn="base" hangingPunct="0">
              <a:spcBef>
                <a:spcPct val="0"/>
              </a:spcBef>
              <a:spcAft>
                <a:spcPct val="0"/>
              </a:spcAft>
            </a:pPr>
            <a:r>
              <a:rPr lang="en-US" altLang="en-US" sz="2800" dirty="0">
                <a:solidFill>
                  <a:srgbClr val="222222"/>
                </a:solidFill>
                <a:latin typeface="Calibri" panose="020F0502020204030204" pitchFamily="34" charset="0"/>
                <a:cs typeface="Calibri" panose="020F0502020204030204" pitchFamily="34" charset="0"/>
              </a:rPr>
              <a:t>Annual Meeting: Charting the Course for RSAI Advocacy in the 2023 Legislative Session</a:t>
            </a:r>
          </a:p>
        </p:txBody>
      </p:sp>
    </p:spTree>
    <p:extLst>
      <p:ext uri="{BB962C8B-B14F-4D97-AF65-F5344CB8AC3E}">
        <p14:creationId xmlns:p14="http://schemas.microsoft.com/office/powerpoint/2010/main" val="4049717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7BC8-946C-4DC8-A392-9F4163455C77}"/>
              </a:ext>
            </a:extLst>
          </p:cNvPr>
          <p:cNvSpPr>
            <a:spLocks noGrp="1"/>
          </p:cNvSpPr>
          <p:nvPr>
            <p:ph type="title"/>
          </p:nvPr>
        </p:nvSpPr>
        <p:spPr/>
        <p:txBody>
          <a:bodyPr/>
          <a:lstStyle/>
          <a:p>
            <a:r>
              <a:rPr lang="en-US" dirty="0"/>
              <a:t>Sharing Incentives/Efficiencies</a:t>
            </a:r>
          </a:p>
        </p:txBody>
      </p:sp>
      <p:sp>
        <p:nvSpPr>
          <p:cNvPr id="3" name="Content Placeholder 2">
            <a:extLst>
              <a:ext uri="{FF2B5EF4-FFF2-40B4-BE49-F238E27FC236}">
                <a16:creationId xmlns:a16="http://schemas.microsoft.com/office/drawing/2014/main" id="{F7169321-4018-4172-8161-B349D97D2B65}"/>
              </a:ext>
            </a:extLst>
          </p:cNvPr>
          <p:cNvSpPr>
            <a:spLocks noGrp="1"/>
          </p:cNvSpPr>
          <p:nvPr>
            <p:ph idx="1"/>
          </p:nvPr>
        </p:nvSpPr>
        <p:spPr>
          <a:xfrm>
            <a:off x="457200" y="1600200"/>
            <a:ext cx="8229600" cy="4876800"/>
          </a:xfrm>
        </p:spPr>
        <p:txBody>
          <a:bodyPr>
            <a:normAutofit fontScale="70000" lnSpcReduction="20000"/>
          </a:bodyPr>
          <a:lstStyle/>
          <a:p>
            <a:pPr marL="0" indent="0">
              <a:buNone/>
            </a:pPr>
            <a:r>
              <a:rPr lang="en-US" b="1" dirty="0"/>
              <a:t>Sharing Incentives/Efficiencies: </a:t>
            </a:r>
            <a:r>
              <a:rPr lang="en-US" dirty="0"/>
              <a:t>extension of Whole Grade Sharing, Reorganization and Operational Sharing Incentives. The 21-student cap should expand to allow access to any new flexibility. Weightings should be sufficient to encourage and support sharing opportunities. </a:t>
            </a:r>
            <a:r>
              <a:rPr lang="en-US" i="1" dirty="0"/>
              <a:t>Note: Sharing incentives are currently authorized for submission with the Fall BEDS enrollment Oct. 1, 2023 which provides funding for the 2024-25 school year.</a:t>
            </a:r>
          </a:p>
          <a:p>
            <a:r>
              <a:rPr lang="en-US" b="1" u="sng" dirty="0">
                <a:hlinkClick r:id="rId2"/>
              </a:rPr>
              <a:t>HF 2080</a:t>
            </a:r>
            <a:r>
              <a:rPr lang="en-US" b="1" dirty="0"/>
              <a:t> Superintendent Weighting </a:t>
            </a:r>
            <a:r>
              <a:rPr lang="en-US" dirty="0"/>
              <a:t>–increased the shared superintendent weighting to the equivalent of 9 students. Added the new position of SRO for districts to share, equivalent to weighting of 3 students (which is lowered in statute to 2 students). Also allowed one individual to serve in multiple shared weighting roles. RSAI supports this bill.</a:t>
            </a:r>
            <a:r>
              <a:rPr lang="en-US" i="1" dirty="0"/>
              <a:t>  </a:t>
            </a:r>
            <a:r>
              <a:rPr lang="en-US" dirty="0"/>
              <a:t>(</a:t>
            </a:r>
            <a:r>
              <a:rPr lang="en-US" b="1" u="sng" dirty="0">
                <a:hlinkClick r:id="rId3"/>
              </a:rPr>
              <a:t>HF 2589</a:t>
            </a:r>
            <a:r>
              <a:rPr lang="en-US" b="1" dirty="0"/>
              <a:t> </a:t>
            </a:r>
            <a:r>
              <a:rPr lang="en-US" dirty="0"/>
              <a:t>Standings Appropriations Bill also added a new position, a college and career transition counselor or coordinator, at a weighting of 3 students which is lowered to 2 students in statute.)</a:t>
            </a:r>
          </a:p>
          <a:p>
            <a:pPr marL="0" indent="0">
              <a:buNone/>
            </a:pPr>
            <a:endParaRPr lang="en-US" i="1" dirty="0"/>
          </a:p>
        </p:txBody>
      </p:sp>
      <p:sp>
        <p:nvSpPr>
          <p:cNvPr id="4" name="Slide Number Placeholder 3">
            <a:extLst>
              <a:ext uri="{FF2B5EF4-FFF2-40B4-BE49-F238E27FC236}">
                <a16:creationId xmlns:a16="http://schemas.microsoft.com/office/drawing/2014/main" id="{29D404B7-8BFC-4125-AD69-5AB1FA027D24}"/>
              </a:ext>
            </a:extLst>
          </p:cNvPr>
          <p:cNvSpPr>
            <a:spLocks noGrp="1"/>
          </p:cNvSpPr>
          <p:nvPr>
            <p:ph type="sldNum" sz="quarter" idx="12"/>
          </p:nvPr>
        </p:nvSpPr>
        <p:spPr/>
        <p:txBody>
          <a:bodyPr/>
          <a:lstStyle/>
          <a:p>
            <a:fld id="{7E3A9E86-4CC3-4959-A751-C33E618564A4}" type="slidenum">
              <a:rPr lang="en-US" smtClean="0"/>
              <a:t>20</a:t>
            </a:fld>
            <a:endParaRPr lang="en-US" dirty="0"/>
          </a:p>
        </p:txBody>
      </p:sp>
      <p:pic>
        <p:nvPicPr>
          <p:cNvPr id="13" name="Picture 12">
            <a:extLst>
              <a:ext uri="{FF2B5EF4-FFF2-40B4-BE49-F238E27FC236}">
                <a16:creationId xmlns:a16="http://schemas.microsoft.com/office/drawing/2014/main" id="{08AFC32A-6FEC-4C90-9BB7-E08DAF51DD2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000" y="4114800"/>
            <a:ext cx="325120" cy="335280"/>
          </a:xfrm>
          <a:prstGeom prst="rect">
            <a:avLst/>
          </a:prstGeom>
        </p:spPr>
      </p:pic>
      <p:sp>
        <p:nvSpPr>
          <p:cNvPr id="6" name="Rectangle 5">
            <a:extLst>
              <a:ext uri="{FF2B5EF4-FFF2-40B4-BE49-F238E27FC236}">
                <a16:creationId xmlns:a16="http://schemas.microsoft.com/office/drawing/2014/main" id="{5D4BBC9A-EF7C-4858-896A-3F642BA166D0}"/>
              </a:ext>
            </a:extLst>
          </p:cNvPr>
          <p:cNvSpPr/>
          <p:nvPr/>
        </p:nvSpPr>
        <p:spPr>
          <a:xfrm>
            <a:off x="38100" y="5943600"/>
            <a:ext cx="105670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DD</a:t>
            </a:r>
          </a:p>
        </p:txBody>
      </p:sp>
    </p:spTree>
    <p:extLst>
      <p:ext uri="{BB962C8B-B14F-4D97-AF65-F5344CB8AC3E}">
        <p14:creationId xmlns:p14="http://schemas.microsoft.com/office/powerpoint/2010/main" val="1267697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7BC8-946C-4DC8-A392-9F4163455C77}"/>
              </a:ext>
            </a:extLst>
          </p:cNvPr>
          <p:cNvSpPr>
            <a:spLocks noGrp="1"/>
          </p:cNvSpPr>
          <p:nvPr>
            <p:ph type="title"/>
          </p:nvPr>
        </p:nvSpPr>
        <p:spPr/>
        <p:txBody>
          <a:bodyPr/>
          <a:lstStyle/>
          <a:p>
            <a:r>
              <a:rPr lang="en-US" dirty="0"/>
              <a:t>Sharing Incentives/Efficiencies</a:t>
            </a:r>
          </a:p>
        </p:txBody>
      </p:sp>
      <p:sp>
        <p:nvSpPr>
          <p:cNvPr id="3" name="Content Placeholder 2">
            <a:extLst>
              <a:ext uri="{FF2B5EF4-FFF2-40B4-BE49-F238E27FC236}">
                <a16:creationId xmlns:a16="http://schemas.microsoft.com/office/drawing/2014/main" id="{F7169321-4018-4172-8161-B349D97D2B65}"/>
              </a:ext>
            </a:extLst>
          </p:cNvPr>
          <p:cNvSpPr>
            <a:spLocks noGrp="1"/>
          </p:cNvSpPr>
          <p:nvPr>
            <p:ph idx="1"/>
          </p:nvPr>
        </p:nvSpPr>
        <p:spPr>
          <a:xfrm>
            <a:off x="457200" y="1600200"/>
            <a:ext cx="8229600" cy="4876800"/>
          </a:xfrm>
        </p:spPr>
        <p:txBody>
          <a:bodyPr>
            <a:normAutofit fontScale="85000" lnSpcReduction="10000"/>
          </a:bodyPr>
          <a:lstStyle/>
          <a:p>
            <a:r>
              <a:rPr lang="en-US" b="1" u="sng" dirty="0">
                <a:hlinkClick r:id="rId2"/>
              </a:rPr>
              <a:t>SF 2369</a:t>
            </a:r>
            <a:r>
              <a:rPr lang="en-US" b="1" dirty="0"/>
              <a:t> Governor’s School Choice Omnibus: </a:t>
            </a:r>
            <a:r>
              <a:rPr lang="en-US" dirty="0"/>
              <a:t>would have created a new Students First Operational Sharing Fund. Extended incentives for 10 years (through 2034), added SRO as a position which qualifies for weighting of 3 students (which is really 2) and created a new process to go before the SBRC to expand the cap to 24 students. District must justify the need for the position. Although RSAI supported the extension, we did not support the bureaucratic process of SBRC approval and really do not support tying this program’s extension to a voucher program. </a:t>
            </a:r>
            <a:r>
              <a:rPr lang="en-US" i="1" dirty="0"/>
              <a:t>The bill died in the House Appropriations Committee</a:t>
            </a:r>
          </a:p>
        </p:txBody>
      </p:sp>
      <p:sp>
        <p:nvSpPr>
          <p:cNvPr id="4" name="Slide Number Placeholder 3">
            <a:extLst>
              <a:ext uri="{FF2B5EF4-FFF2-40B4-BE49-F238E27FC236}">
                <a16:creationId xmlns:a16="http://schemas.microsoft.com/office/drawing/2014/main" id="{29D404B7-8BFC-4125-AD69-5AB1FA027D24}"/>
              </a:ext>
            </a:extLst>
          </p:cNvPr>
          <p:cNvSpPr>
            <a:spLocks noGrp="1"/>
          </p:cNvSpPr>
          <p:nvPr>
            <p:ph type="sldNum" sz="quarter" idx="12"/>
          </p:nvPr>
        </p:nvSpPr>
        <p:spPr/>
        <p:txBody>
          <a:bodyPr/>
          <a:lstStyle/>
          <a:p>
            <a:fld id="{7E3A9E86-4CC3-4959-A751-C33E618564A4}" type="slidenum">
              <a:rPr lang="en-US" smtClean="0"/>
              <a:t>21</a:t>
            </a:fld>
            <a:endParaRPr lang="en-US" dirty="0"/>
          </a:p>
        </p:txBody>
      </p:sp>
      <p:pic>
        <p:nvPicPr>
          <p:cNvPr id="5" name="Picture 4">
            <a:extLst>
              <a:ext uri="{FF2B5EF4-FFF2-40B4-BE49-F238E27FC236}">
                <a16:creationId xmlns:a16="http://schemas.microsoft.com/office/drawing/2014/main" id="{D37A2938-ADC0-4546-AB64-33A45BAF75D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2880" y="2438400"/>
            <a:ext cx="548640" cy="571500"/>
          </a:xfrm>
          <a:prstGeom prst="rect">
            <a:avLst/>
          </a:prstGeom>
        </p:spPr>
      </p:pic>
      <p:sp>
        <p:nvSpPr>
          <p:cNvPr id="6" name="Rectangle 5">
            <a:extLst>
              <a:ext uri="{FF2B5EF4-FFF2-40B4-BE49-F238E27FC236}">
                <a16:creationId xmlns:a16="http://schemas.microsoft.com/office/drawing/2014/main" id="{C8C5DB6A-0BFC-46DA-8DE8-A47ACC4455CA}"/>
              </a:ext>
            </a:extLst>
          </p:cNvPr>
          <p:cNvSpPr/>
          <p:nvPr/>
        </p:nvSpPr>
        <p:spPr>
          <a:xfrm>
            <a:off x="38100" y="5943600"/>
            <a:ext cx="105670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DD</a:t>
            </a:r>
          </a:p>
        </p:txBody>
      </p:sp>
    </p:spTree>
    <p:extLst>
      <p:ext uri="{BB962C8B-B14F-4D97-AF65-F5344CB8AC3E}">
        <p14:creationId xmlns:p14="http://schemas.microsoft.com/office/powerpoint/2010/main" val="1239789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FFE3-11B4-490C-86BE-F08B30AC5286}"/>
              </a:ext>
            </a:extLst>
          </p:cNvPr>
          <p:cNvSpPr>
            <a:spLocks noGrp="1"/>
          </p:cNvSpPr>
          <p:nvPr>
            <p:ph type="title"/>
          </p:nvPr>
        </p:nvSpPr>
        <p:spPr/>
        <p:txBody>
          <a:bodyPr/>
          <a:lstStyle/>
          <a:p>
            <a:r>
              <a:rPr lang="en-US" dirty="0"/>
              <a:t>Student Mental Health</a:t>
            </a:r>
          </a:p>
        </p:txBody>
      </p:sp>
      <p:sp>
        <p:nvSpPr>
          <p:cNvPr id="3" name="Content Placeholder 2">
            <a:extLst>
              <a:ext uri="{FF2B5EF4-FFF2-40B4-BE49-F238E27FC236}">
                <a16:creationId xmlns:a16="http://schemas.microsoft.com/office/drawing/2014/main" id="{4294B131-3E76-479F-8177-955659F63496}"/>
              </a:ext>
            </a:extLst>
          </p:cNvPr>
          <p:cNvSpPr>
            <a:spLocks noGrp="1"/>
          </p:cNvSpPr>
          <p:nvPr>
            <p:ph idx="1"/>
          </p:nvPr>
        </p:nvSpPr>
        <p:spPr/>
        <p:txBody>
          <a:bodyPr>
            <a:normAutofit fontScale="47500" lnSpcReduction="20000"/>
          </a:bodyPr>
          <a:lstStyle/>
          <a:p>
            <a:pPr>
              <a:lnSpc>
                <a:spcPct val="120000"/>
              </a:lnSpc>
              <a:spcBef>
                <a:spcPts val="600"/>
              </a:spcBef>
            </a:pPr>
            <a:r>
              <a:rPr lang="en-US" b="1" u="sng" dirty="0">
                <a:hlinkClick r:id="rId2"/>
              </a:rPr>
              <a:t>HF 2549</a:t>
            </a:r>
            <a:r>
              <a:rPr lang="en-US" b="1" dirty="0"/>
              <a:t> MH Loan Repayment Program</a:t>
            </a:r>
            <a:r>
              <a:rPr lang="en-US" dirty="0"/>
              <a:t>: creates a new student loan forgiveness program for mental health professionals working in Iowa. Signed by the Governor. </a:t>
            </a:r>
          </a:p>
          <a:p>
            <a:pPr>
              <a:lnSpc>
                <a:spcPct val="120000"/>
              </a:lnSpc>
              <a:spcBef>
                <a:spcPts val="600"/>
              </a:spcBef>
            </a:pPr>
            <a:r>
              <a:rPr lang="en-US" b="1" u="sng" dirty="0">
                <a:hlinkClick r:id="rId3"/>
              </a:rPr>
              <a:t>HF 2575</a:t>
            </a:r>
            <a:r>
              <a:rPr lang="en-US" b="1" dirty="0"/>
              <a:t> Education Appropriations: </a:t>
            </a:r>
            <a:r>
              <a:rPr lang="en-US" dirty="0"/>
              <a:t>Provides a new $520,000 appropriation to the College Student Aid Commission for the purpose of supporting a newly created Mental Health Practitioner Loan Repayment Program. Also appropriates $3.4 million, an increase of $200,000 to AEAs to provide mental health awareness training for educators and support mental health needs of students. Requires $200,000 to be used to implement a children's grief and loss rural pilot program to serve Iowa children in rural school districts or accredited nonpublic schools. The pilot program will be administered by, and $200,000 allocated to, an existing statewide not-for-profit health care organization that provides grief and loss services to children. In collaboration with the organization, requires DE to prepare a report detailing expenditures of the program and its outcomes to the General Assembly by Sep. 30, 2023. Also appropriates $500,000 to DE for therapeutic classroom transportation reimbursements and $2.4 million for the therapeutic classroom incentive fund (an increase of $725,000). RSAI was registered as undecided on the bill. The Governor signed it. </a:t>
            </a:r>
          </a:p>
          <a:p>
            <a:pPr>
              <a:lnSpc>
                <a:spcPct val="120000"/>
              </a:lnSpc>
              <a:spcBef>
                <a:spcPts val="600"/>
              </a:spcBef>
            </a:pPr>
            <a:r>
              <a:rPr lang="en-US" b="1" u="sng" dirty="0">
                <a:hlinkClick r:id="rId4"/>
              </a:rPr>
              <a:t>HF 2245</a:t>
            </a:r>
            <a:r>
              <a:rPr lang="en-US" b="1" dirty="0"/>
              <a:t> Telehealth Insurance Coverage/Out of State Providers:</a:t>
            </a:r>
            <a:r>
              <a:rPr lang="en-US" dirty="0"/>
              <a:t> approved 94:0 in the House. </a:t>
            </a:r>
            <a:r>
              <a:rPr lang="en-US" i="1" dirty="0"/>
              <a:t>Did not make it out of the Senate Human Resources Committee. RSAI supported this bill. </a:t>
            </a:r>
            <a:endParaRPr lang="en-US" dirty="0"/>
          </a:p>
        </p:txBody>
      </p:sp>
      <p:sp>
        <p:nvSpPr>
          <p:cNvPr id="4" name="Slide Number Placeholder 3">
            <a:extLst>
              <a:ext uri="{FF2B5EF4-FFF2-40B4-BE49-F238E27FC236}">
                <a16:creationId xmlns:a16="http://schemas.microsoft.com/office/drawing/2014/main" id="{C6EB01B3-0A7D-482E-AAFB-49AED9B896FC}"/>
              </a:ext>
            </a:extLst>
          </p:cNvPr>
          <p:cNvSpPr>
            <a:spLocks noGrp="1"/>
          </p:cNvSpPr>
          <p:nvPr>
            <p:ph type="sldNum" sz="quarter" idx="12"/>
          </p:nvPr>
        </p:nvSpPr>
        <p:spPr/>
        <p:txBody>
          <a:bodyPr/>
          <a:lstStyle/>
          <a:p>
            <a:fld id="{7E3A9E86-4CC3-4959-A751-C33E618564A4}" type="slidenum">
              <a:rPr lang="en-US" smtClean="0"/>
              <a:t>22</a:t>
            </a:fld>
            <a:endParaRPr lang="en-US" dirty="0"/>
          </a:p>
        </p:txBody>
      </p:sp>
      <p:pic>
        <p:nvPicPr>
          <p:cNvPr id="12" name="Picture 11">
            <a:extLst>
              <a:ext uri="{FF2B5EF4-FFF2-40B4-BE49-F238E27FC236}">
                <a16:creationId xmlns:a16="http://schemas.microsoft.com/office/drawing/2014/main" id="{9D7441FE-487B-42CC-B6B0-9D88798956E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52400" y="1541838"/>
            <a:ext cx="342265" cy="356235"/>
          </a:xfrm>
          <a:prstGeom prst="rect">
            <a:avLst/>
          </a:prstGeom>
        </p:spPr>
      </p:pic>
      <p:pic>
        <p:nvPicPr>
          <p:cNvPr id="13" name="Picture 12">
            <a:extLst>
              <a:ext uri="{FF2B5EF4-FFF2-40B4-BE49-F238E27FC236}">
                <a16:creationId xmlns:a16="http://schemas.microsoft.com/office/drawing/2014/main" id="{400B04E9-3F07-4D33-86BC-B607E0C5CD2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52386" y="2286000"/>
            <a:ext cx="342265" cy="356235"/>
          </a:xfrm>
          <a:prstGeom prst="rect">
            <a:avLst/>
          </a:prstGeom>
        </p:spPr>
      </p:pic>
      <p:pic>
        <p:nvPicPr>
          <p:cNvPr id="14" name="Picture 13">
            <a:extLst>
              <a:ext uri="{FF2B5EF4-FFF2-40B4-BE49-F238E27FC236}">
                <a16:creationId xmlns:a16="http://schemas.microsoft.com/office/drawing/2014/main" id="{96CE1243-B2EA-4D1F-AE13-EDF36226A54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32080" y="4943302"/>
            <a:ext cx="325120" cy="335280"/>
          </a:xfrm>
          <a:prstGeom prst="rect">
            <a:avLst/>
          </a:prstGeom>
        </p:spPr>
      </p:pic>
      <p:sp>
        <p:nvSpPr>
          <p:cNvPr id="8" name="Rectangle 7">
            <a:extLst>
              <a:ext uri="{FF2B5EF4-FFF2-40B4-BE49-F238E27FC236}">
                <a16:creationId xmlns:a16="http://schemas.microsoft.com/office/drawing/2014/main" id="{5C1BEE2C-25A5-46FD-AB28-1CF7FDA8C3D6}"/>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2058539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E2CE-45C7-4B07-A013-288FE84C9C2C}"/>
              </a:ext>
            </a:extLst>
          </p:cNvPr>
          <p:cNvSpPr>
            <a:spLocks noGrp="1"/>
          </p:cNvSpPr>
          <p:nvPr>
            <p:ph type="title"/>
          </p:nvPr>
        </p:nvSpPr>
        <p:spPr/>
        <p:txBody>
          <a:bodyPr/>
          <a:lstStyle/>
          <a:p>
            <a:r>
              <a:rPr lang="en-US" dirty="0"/>
              <a:t>Internet Connectivity and Access</a:t>
            </a:r>
          </a:p>
        </p:txBody>
      </p:sp>
      <p:sp>
        <p:nvSpPr>
          <p:cNvPr id="3" name="Content Placeholder 2">
            <a:extLst>
              <a:ext uri="{FF2B5EF4-FFF2-40B4-BE49-F238E27FC236}">
                <a16:creationId xmlns:a16="http://schemas.microsoft.com/office/drawing/2014/main" id="{EA743256-59D8-43F5-8B27-26CC898DD235}"/>
              </a:ext>
            </a:extLst>
          </p:cNvPr>
          <p:cNvSpPr>
            <a:spLocks noGrp="1"/>
          </p:cNvSpPr>
          <p:nvPr>
            <p:ph idx="1"/>
          </p:nvPr>
        </p:nvSpPr>
        <p:spPr>
          <a:xfrm>
            <a:off x="1143000" y="1600200"/>
            <a:ext cx="7543800" cy="4525963"/>
          </a:xfrm>
        </p:spPr>
        <p:txBody>
          <a:bodyPr/>
          <a:lstStyle/>
          <a:p>
            <a:pPr marL="0" indent="0">
              <a:buNone/>
            </a:pPr>
            <a:r>
              <a:rPr lang="en-US" dirty="0"/>
              <a:t>No additional action was taken this year, but last year’s investment of state and federal resources was significant. RSAI is currently monitoring status as broadband Internet expands across the state with significant federal funding.</a:t>
            </a:r>
          </a:p>
        </p:txBody>
      </p:sp>
      <p:sp>
        <p:nvSpPr>
          <p:cNvPr id="4" name="Slide Number Placeholder 3">
            <a:extLst>
              <a:ext uri="{FF2B5EF4-FFF2-40B4-BE49-F238E27FC236}">
                <a16:creationId xmlns:a16="http://schemas.microsoft.com/office/drawing/2014/main" id="{470D7EAF-CDF1-48D4-AC1E-0C31D9C74906}"/>
              </a:ext>
            </a:extLst>
          </p:cNvPr>
          <p:cNvSpPr>
            <a:spLocks noGrp="1"/>
          </p:cNvSpPr>
          <p:nvPr>
            <p:ph type="sldNum" sz="quarter" idx="12"/>
          </p:nvPr>
        </p:nvSpPr>
        <p:spPr/>
        <p:txBody>
          <a:bodyPr/>
          <a:lstStyle/>
          <a:p>
            <a:fld id="{7E3A9E86-4CC3-4959-A751-C33E618564A4}" type="slidenum">
              <a:rPr lang="en-US" smtClean="0"/>
              <a:t>23</a:t>
            </a:fld>
            <a:endParaRPr lang="en-US" dirty="0"/>
          </a:p>
        </p:txBody>
      </p:sp>
      <p:pic>
        <p:nvPicPr>
          <p:cNvPr id="5" name="Picture 4">
            <a:extLst>
              <a:ext uri="{FF2B5EF4-FFF2-40B4-BE49-F238E27FC236}">
                <a16:creationId xmlns:a16="http://schemas.microsoft.com/office/drawing/2014/main" id="{8B3A651A-222A-4810-ABE3-80FCF407039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85800" y="2362200"/>
            <a:ext cx="342265" cy="356235"/>
          </a:xfrm>
          <a:prstGeom prst="rect">
            <a:avLst/>
          </a:prstGeom>
        </p:spPr>
      </p:pic>
      <p:sp>
        <p:nvSpPr>
          <p:cNvPr id="6" name="Rectangle 5">
            <a:extLst>
              <a:ext uri="{FF2B5EF4-FFF2-40B4-BE49-F238E27FC236}">
                <a16:creationId xmlns:a16="http://schemas.microsoft.com/office/drawing/2014/main" id="{1526DCB8-D998-4EEE-A722-E46DDB6D9C01}"/>
              </a:ext>
            </a:extLst>
          </p:cNvPr>
          <p:cNvSpPr/>
          <p:nvPr/>
        </p:nvSpPr>
        <p:spPr>
          <a:xfrm>
            <a:off x="38100" y="5943600"/>
            <a:ext cx="105670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DD</a:t>
            </a:r>
          </a:p>
        </p:txBody>
      </p:sp>
    </p:spTree>
    <p:extLst>
      <p:ext uri="{BB962C8B-B14F-4D97-AF65-F5344CB8AC3E}">
        <p14:creationId xmlns:p14="http://schemas.microsoft.com/office/powerpoint/2010/main" val="111946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AE182E-2FA2-4A95-BA2C-012A1613363A}"/>
              </a:ext>
            </a:extLst>
          </p:cNvPr>
          <p:cNvPicPr>
            <a:picLocks noChangeAspect="1"/>
          </p:cNvPicPr>
          <p:nvPr/>
        </p:nvPicPr>
        <p:blipFill>
          <a:blip r:embed="rId2"/>
          <a:stretch>
            <a:fillRect/>
          </a:stretch>
        </p:blipFill>
        <p:spPr>
          <a:xfrm>
            <a:off x="990600" y="76200"/>
            <a:ext cx="6923370" cy="3753175"/>
          </a:xfrm>
          <a:prstGeom prst="rect">
            <a:avLst/>
          </a:prstGeom>
        </p:spPr>
      </p:pic>
      <p:sp>
        <p:nvSpPr>
          <p:cNvPr id="3" name="Content Placeholder 2"/>
          <p:cNvSpPr>
            <a:spLocks noGrp="1"/>
          </p:cNvSpPr>
          <p:nvPr>
            <p:ph idx="1"/>
          </p:nvPr>
        </p:nvSpPr>
        <p:spPr>
          <a:xfrm>
            <a:off x="1143000" y="4191000"/>
            <a:ext cx="7315200" cy="2011363"/>
          </a:xfrm>
        </p:spPr>
        <p:txBody>
          <a:bodyPr>
            <a:normAutofit/>
          </a:bodyPr>
          <a:lstStyle/>
          <a:p>
            <a:pPr marL="0" indent="0" algn="ctr">
              <a:buNone/>
            </a:pPr>
            <a:r>
              <a:rPr lang="en-US" sz="5600" b="1" dirty="0"/>
              <a:t>School Choice and Tax Cuts. The Big Squeeze.</a:t>
            </a:r>
            <a:endParaRPr lang="en-US" sz="4400" dirty="0"/>
          </a:p>
          <a:p>
            <a:pPr marL="0" indent="0" algn="ctr">
              <a:buNone/>
            </a:pPr>
            <a:endParaRPr lang="en-US" sz="4400" dirty="0"/>
          </a:p>
          <a:p>
            <a:pPr marL="0" indent="0" algn="ctr">
              <a:buNone/>
            </a:pPr>
            <a:endParaRPr lang="en-US" sz="44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24</a:t>
            </a:fld>
            <a:endParaRPr lang="en-US" dirty="0"/>
          </a:p>
        </p:txBody>
      </p:sp>
      <p:sp>
        <p:nvSpPr>
          <p:cNvPr id="2" name="TextBox 1">
            <a:extLst>
              <a:ext uri="{FF2B5EF4-FFF2-40B4-BE49-F238E27FC236}">
                <a16:creationId xmlns:a16="http://schemas.microsoft.com/office/drawing/2014/main" id="{2985F57A-813B-48F3-8E64-147DF03C3E60}"/>
              </a:ext>
            </a:extLst>
          </p:cNvPr>
          <p:cNvSpPr txBox="1"/>
          <p:nvPr/>
        </p:nvSpPr>
        <p:spPr>
          <a:xfrm>
            <a:off x="150111" y="76200"/>
            <a:ext cx="523220" cy="4818876"/>
          </a:xfrm>
          <a:prstGeom prst="rect">
            <a:avLst/>
          </a:prstGeom>
          <a:noFill/>
        </p:spPr>
        <p:txBody>
          <a:bodyPr vert="vert270" wrap="square" rtlCol="0">
            <a:spAutoFit/>
          </a:bodyPr>
          <a:lstStyle/>
          <a:p>
            <a:r>
              <a:rPr lang="en-US" sz="1100" dirty="0"/>
              <a:t>Pic from </a:t>
            </a:r>
            <a:r>
              <a:rPr lang="en-US" sz="1100" dirty="0">
                <a:hlinkClick r:id="rId3"/>
              </a:rPr>
              <a:t>https://www.filmstories.co.uk/features/how-the-perfect-storm-helped-quietly-change-blockbuster-cinema/</a:t>
            </a:r>
            <a:r>
              <a:rPr lang="en-US" sz="1100" dirty="0"/>
              <a:t> </a:t>
            </a:r>
          </a:p>
        </p:txBody>
      </p:sp>
    </p:spTree>
    <p:extLst>
      <p:ext uri="{BB962C8B-B14F-4D97-AF65-F5344CB8AC3E}">
        <p14:creationId xmlns:p14="http://schemas.microsoft.com/office/powerpoint/2010/main" val="2010885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5CCB38-08D9-4798-8DE7-C9F4951575AC}"/>
              </a:ext>
            </a:extLst>
          </p:cNvPr>
          <p:cNvSpPr>
            <a:spLocks noGrp="1"/>
          </p:cNvSpPr>
          <p:nvPr>
            <p:ph type="sldNum" sz="quarter" idx="12"/>
          </p:nvPr>
        </p:nvSpPr>
        <p:spPr/>
        <p:txBody>
          <a:bodyPr/>
          <a:lstStyle/>
          <a:p>
            <a:fld id="{7E3A9E86-4CC3-4959-A751-C33E618564A4}" type="slidenum">
              <a:rPr lang="en-US" smtClean="0"/>
              <a:t>25</a:t>
            </a:fld>
            <a:endParaRPr lang="en-US" dirty="0"/>
          </a:p>
        </p:txBody>
      </p:sp>
      <p:graphicFrame>
        <p:nvGraphicFramePr>
          <p:cNvPr id="5" name="Content Placeholder 4">
            <a:extLst>
              <a:ext uri="{FF2B5EF4-FFF2-40B4-BE49-F238E27FC236}">
                <a16:creationId xmlns:a16="http://schemas.microsoft.com/office/drawing/2014/main" id="{DF9D1FC3-D30D-493B-A2E1-B7E9EB895966}"/>
              </a:ext>
            </a:extLst>
          </p:cNvPr>
          <p:cNvGraphicFramePr>
            <a:graphicFrameLocks noGrp="1"/>
          </p:cNvGraphicFramePr>
          <p:nvPr>
            <p:ph idx="1"/>
            <p:extLst>
              <p:ext uri="{D42A27DB-BD31-4B8C-83A1-F6EECF244321}">
                <p14:modId xmlns:p14="http://schemas.microsoft.com/office/powerpoint/2010/main" val="211970737"/>
              </p:ext>
            </p:extLst>
          </p:nvPr>
        </p:nvGraphicFramePr>
        <p:xfrm>
          <a:off x="304800" y="3810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66AF8AB-8777-40E6-B324-E9236D372230}"/>
              </a:ext>
            </a:extLst>
          </p:cNvPr>
          <p:cNvSpPr txBox="1"/>
          <p:nvPr/>
        </p:nvSpPr>
        <p:spPr>
          <a:xfrm>
            <a:off x="950422" y="5421936"/>
            <a:ext cx="7162800" cy="923330"/>
          </a:xfrm>
          <a:prstGeom prst="rect">
            <a:avLst/>
          </a:prstGeom>
          <a:noFill/>
        </p:spPr>
        <p:txBody>
          <a:bodyPr wrap="square" rtlCol="0">
            <a:spAutoFit/>
          </a:bodyPr>
          <a:lstStyle/>
          <a:p>
            <a:r>
              <a:rPr lang="en-US" dirty="0"/>
              <a:t>If 2.5% is the best state effort when the state’s savings account is full and there’s a Billion plus surplus, what happens when revenues drop $1.8 Billion while religious private school support is increasing? </a:t>
            </a:r>
          </a:p>
        </p:txBody>
      </p:sp>
      <p:sp>
        <p:nvSpPr>
          <p:cNvPr id="7" name="Rectangle 6">
            <a:extLst>
              <a:ext uri="{FF2B5EF4-FFF2-40B4-BE49-F238E27FC236}">
                <a16:creationId xmlns:a16="http://schemas.microsoft.com/office/drawing/2014/main" id="{B6097FFE-BC72-4D62-B8AC-9FC9AC280051}"/>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646855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347D-ED78-46ED-9CE2-E783BE0FB21A}"/>
              </a:ext>
            </a:extLst>
          </p:cNvPr>
          <p:cNvSpPr>
            <a:spLocks noGrp="1"/>
          </p:cNvSpPr>
          <p:nvPr>
            <p:ph type="title"/>
          </p:nvPr>
        </p:nvSpPr>
        <p:spPr/>
        <p:txBody>
          <a:bodyPr/>
          <a:lstStyle/>
          <a:p>
            <a:r>
              <a:rPr lang="en-US" dirty="0"/>
              <a:t>HF 2317 Historic Tax Cuts</a:t>
            </a:r>
          </a:p>
        </p:txBody>
      </p:sp>
      <p:pic>
        <p:nvPicPr>
          <p:cNvPr id="5" name="Content Placeholder 4">
            <a:extLst>
              <a:ext uri="{FF2B5EF4-FFF2-40B4-BE49-F238E27FC236}">
                <a16:creationId xmlns:a16="http://schemas.microsoft.com/office/drawing/2014/main" id="{B90A6F43-29DA-4139-9D94-DF3CD416B5BA}"/>
              </a:ext>
            </a:extLst>
          </p:cNvPr>
          <p:cNvPicPr>
            <a:picLocks noGrp="1" noChangeAspect="1"/>
          </p:cNvPicPr>
          <p:nvPr>
            <p:ph idx="1"/>
          </p:nvPr>
        </p:nvPicPr>
        <p:blipFill>
          <a:blip r:embed="rId2"/>
          <a:stretch>
            <a:fillRect/>
          </a:stretch>
        </p:blipFill>
        <p:spPr>
          <a:xfrm>
            <a:off x="609257" y="1295400"/>
            <a:ext cx="7848943" cy="4920683"/>
          </a:xfrm>
          <a:prstGeom prst="rect">
            <a:avLst/>
          </a:prstGeom>
        </p:spPr>
      </p:pic>
      <p:sp>
        <p:nvSpPr>
          <p:cNvPr id="4" name="Slide Number Placeholder 3">
            <a:extLst>
              <a:ext uri="{FF2B5EF4-FFF2-40B4-BE49-F238E27FC236}">
                <a16:creationId xmlns:a16="http://schemas.microsoft.com/office/drawing/2014/main" id="{55EBE42B-EC65-44A9-896F-EBE6F855B634}"/>
              </a:ext>
            </a:extLst>
          </p:cNvPr>
          <p:cNvSpPr>
            <a:spLocks noGrp="1"/>
          </p:cNvSpPr>
          <p:nvPr>
            <p:ph type="sldNum" sz="quarter" idx="12"/>
          </p:nvPr>
        </p:nvSpPr>
        <p:spPr/>
        <p:txBody>
          <a:bodyPr/>
          <a:lstStyle/>
          <a:p>
            <a:fld id="{7E3A9E86-4CC3-4959-A751-C33E618564A4}" type="slidenum">
              <a:rPr lang="en-US" smtClean="0"/>
              <a:t>26</a:t>
            </a:fld>
            <a:endParaRPr lang="en-US" dirty="0"/>
          </a:p>
        </p:txBody>
      </p:sp>
      <p:sp>
        <p:nvSpPr>
          <p:cNvPr id="6" name="Oval 5">
            <a:extLst>
              <a:ext uri="{FF2B5EF4-FFF2-40B4-BE49-F238E27FC236}">
                <a16:creationId xmlns:a16="http://schemas.microsoft.com/office/drawing/2014/main" id="{016EDC73-1003-4CE0-9847-17FB77CD25A4}"/>
              </a:ext>
            </a:extLst>
          </p:cNvPr>
          <p:cNvSpPr/>
          <p:nvPr/>
        </p:nvSpPr>
        <p:spPr>
          <a:xfrm>
            <a:off x="6553200" y="5442234"/>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3786478-B9D3-4D88-BBF4-AB5A7B9F37A9}"/>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4268652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315200" cy="2849563"/>
          </a:xfrm>
        </p:spPr>
        <p:txBody>
          <a:bodyPr>
            <a:normAutofit fontScale="62500" lnSpcReduction="20000"/>
          </a:bodyPr>
          <a:lstStyle/>
          <a:p>
            <a:pPr marL="0" indent="0" algn="ctr">
              <a:buNone/>
            </a:pPr>
            <a:r>
              <a:rPr lang="en-US" sz="5600" b="1" dirty="0"/>
              <a:t>Governor’s School Choice Omnibus:</a:t>
            </a:r>
          </a:p>
          <a:p>
            <a:pPr marL="0" indent="0" algn="ctr">
              <a:buNone/>
            </a:pPr>
            <a:r>
              <a:rPr lang="en-US" sz="4400" dirty="0"/>
              <a:t>ESA’s Approved in the Senate but Died in the House</a:t>
            </a:r>
          </a:p>
          <a:p>
            <a:pPr marL="0" indent="0" algn="ctr">
              <a:buNone/>
            </a:pPr>
            <a:r>
              <a:rPr lang="en-US" sz="4400" dirty="0">
                <a:hlinkClick r:id="rId2"/>
              </a:rPr>
              <a:t>SF 2369</a:t>
            </a:r>
            <a:endParaRPr lang="en-US" sz="4400" dirty="0"/>
          </a:p>
          <a:p>
            <a:pPr marL="0" indent="0" algn="ctr">
              <a:buNone/>
            </a:pPr>
            <a:endParaRPr lang="en-US" sz="4400" dirty="0"/>
          </a:p>
          <a:p>
            <a:pPr marL="0" indent="0" algn="ctr">
              <a:buNone/>
            </a:pPr>
            <a:r>
              <a:rPr lang="en-US" sz="4400" dirty="0">
                <a:solidFill>
                  <a:srgbClr val="25408F"/>
                </a:solidFill>
              </a:rPr>
              <a:t>Some Details and Reflections</a:t>
            </a:r>
          </a:p>
        </p:txBody>
      </p:sp>
      <p:sp>
        <p:nvSpPr>
          <p:cNvPr id="4" name="Slide Number Placeholder 3"/>
          <p:cNvSpPr>
            <a:spLocks noGrp="1"/>
          </p:cNvSpPr>
          <p:nvPr>
            <p:ph type="sldNum" sz="quarter" idx="12"/>
          </p:nvPr>
        </p:nvSpPr>
        <p:spPr/>
        <p:txBody>
          <a:bodyPr/>
          <a:lstStyle/>
          <a:p>
            <a:fld id="{7E3A9E86-4CC3-4959-A751-C33E618564A4}" type="slidenum">
              <a:rPr lang="en-US" smtClean="0"/>
              <a:t>27</a:t>
            </a:fld>
            <a:endParaRPr lang="en-US" dirty="0"/>
          </a:p>
        </p:txBody>
      </p:sp>
    </p:spTree>
    <p:extLst>
      <p:ext uri="{BB962C8B-B14F-4D97-AF65-F5344CB8AC3E}">
        <p14:creationId xmlns:p14="http://schemas.microsoft.com/office/powerpoint/2010/main" val="155035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04D3-5CDC-4319-B1CF-56B3139200EE}"/>
              </a:ext>
            </a:extLst>
          </p:cNvPr>
          <p:cNvSpPr>
            <a:spLocks noGrp="1"/>
          </p:cNvSpPr>
          <p:nvPr>
            <p:ph type="title"/>
          </p:nvPr>
        </p:nvSpPr>
        <p:spPr/>
        <p:txBody>
          <a:bodyPr/>
          <a:lstStyle/>
          <a:p>
            <a:r>
              <a:rPr lang="en-US" dirty="0"/>
              <a:t>Key Messages re ESA’s</a:t>
            </a:r>
          </a:p>
        </p:txBody>
      </p:sp>
      <p:sp>
        <p:nvSpPr>
          <p:cNvPr id="3" name="Content Placeholder 2">
            <a:extLst>
              <a:ext uri="{FF2B5EF4-FFF2-40B4-BE49-F238E27FC236}">
                <a16:creationId xmlns:a16="http://schemas.microsoft.com/office/drawing/2014/main" id="{B9AB5BD1-21B7-4AA6-9D85-E63B980CE2F3}"/>
              </a:ext>
            </a:extLst>
          </p:cNvPr>
          <p:cNvSpPr>
            <a:spLocks noGrp="1"/>
          </p:cNvSpPr>
          <p:nvPr>
            <p:ph idx="1"/>
          </p:nvPr>
        </p:nvSpPr>
        <p:spPr>
          <a:xfrm>
            <a:off x="457200" y="1371600"/>
            <a:ext cx="8229600" cy="4754563"/>
          </a:xfrm>
        </p:spPr>
        <p:txBody>
          <a:bodyPr>
            <a:normAutofit fontScale="85000" lnSpcReduction="10000"/>
          </a:bodyPr>
          <a:lstStyle/>
          <a:p>
            <a:r>
              <a:rPr lang="en-US" dirty="0"/>
              <a:t>Unlevel playing field (public schools have more stringent rules and privates do not have to accept all students)</a:t>
            </a:r>
          </a:p>
          <a:p>
            <a:r>
              <a:rPr lang="en-US" dirty="0"/>
              <a:t>Accountability (private schools are not transparent or accountable, no elected school board or stewardship for tax dollars)</a:t>
            </a:r>
          </a:p>
          <a:p>
            <a:r>
              <a:rPr lang="en-US" dirty="0"/>
              <a:t>Shifts money away from public schools (Fiscal note assumes a $79 million reduction in public school funding.)</a:t>
            </a:r>
          </a:p>
          <a:p>
            <a:r>
              <a:rPr lang="en-US" dirty="0"/>
              <a:t>No better results for students in controlled studies</a:t>
            </a:r>
          </a:p>
          <a:p>
            <a:r>
              <a:rPr lang="en-US" dirty="0"/>
              <a:t>Oh, and we already have lots of school choice in Iowa.</a:t>
            </a:r>
          </a:p>
          <a:p>
            <a:endParaRPr lang="en-US" dirty="0"/>
          </a:p>
        </p:txBody>
      </p:sp>
      <p:sp>
        <p:nvSpPr>
          <p:cNvPr id="4" name="Slide Number Placeholder 3">
            <a:extLst>
              <a:ext uri="{FF2B5EF4-FFF2-40B4-BE49-F238E27FC236}">
                <a16:creationId xmlns:a16="http://schemas.microsoft.com/office/drawing/2014/main" id="{8B654673-CAE2-47D8-AABC-963007033D5E}"/>
              </a:ext>
            </a:extLst>
          </p:cNvPr>
          <p:cNvSpPr>
            <a:spLocks noGrp="1"/>
          </p:cNvSpPr>
          <p:nvPr>
            <p:ph type="sldNum" sz="quarter" idx="12"/>
          </p:nvPr>
        </p:nvSpPr>
        <p:spPr/>
        <p:txBody>
          <a:bodyPr/>
          <a:lstStyle/>
          <a:p>
            <a:fld id="{7E3A9E86-4CC3-4959-A751-C33E618564A4}" type="slidenum">
              <a:rPr lang="en-US" smtClean="0"/>
              <a:t>28</a:t>
            </a:fld>
            <a:endParaRPr lang="en-US" dirty="0"/>
          </a:p>
        </p:txBody>
      </p:sp>
      <p:sp>
        <p:nvSpPr>
          <p:cNvPr id="5" name="Rectangle 4">
            <a:extLst>
              <a:ext uri="{FF2B5EF4-FFF2-40B4-BE49-F238E27FC236}">
                <a16:creationId xmlns:a16="http://schemas.microsoft.com/office/drawing/2014/main" id="{79B9F58B-A988-4E04-8C1B-EAA47735DF38}"/>
              </a:ext>
            </a:extLst>
          </p:cNvPr>
          <p:cNvSpPr/>
          <p:nvPr/>
        </p:nvSpPr>
        <p:spPr>
          <a:xfrm>
            <a:off x="38100" y="5943600"/>
            <a:ext cx="105670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DD</a:t>
            </a:r>
          </a:p>
        </p:txBody>
      </p:sp>
    </p:spTree>
    <p:extLst>
      <p:ext uri="{BB962C8B-B14F-4D97-AF65-F5344CB8AC3E}">
        <p14:creationId xmlns:p14="http://schemas.microsoft.com/office/powerpoint/2010/main" val="32555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04D3-5CDC-4319-B1CF-56B3139200EE}"/>
              </a:ext>
            </a:extLst>
          </p:cNvPr>
          <p:cNvSpPr>
            <a:spLocks noGrp="1"/>
          </p:cNvSpPr>
          <p:nvPr>
            <p:ph type="title"/>
          </p:nvPr>
        </p:nvSpPr>
        <p:spPr/>
        <p:txBody>
          <a:bodyPr/>
          <a:lstStyle/>
          <a:p>
            <a:r>
              <a:rPr lang="en-US" dirty="0"/>
              <a:t>Other Policies in SF 2369</a:t>
            </a:r>
          </a:p>
        </p:txBody>
      </p:sp>
      <p:sp>
        <p:nvSpPr>
          <p:cNvPr id="3" name="Content Placeholder 2">
            <a:extLst>
              <a:ext uri="{FF2B5EF4-FFF2-40B4-BE49-F238E27FC236}">
                <a16:creationId xmlns:a16="http://schemas.microsoft.com/office/drawing/2014/main" id="{B9AB5BD1-21B7-4AA6-9D85-E63B980CE2F3}"/>
              </a:ext>
            </a:extLst>
          </p:cNvPr>
          <p:cNvSpPr>
            <a:spLocks noGrp="1"/>
          </p:cNvSpPr>
          <p:nvPr>
            <p:ph idx="1"/>
          </p:nvPr>
        </p:nvSpPr>
        <p:spPr>
          <a:xfrm>
            <a:off x="457200" y="1600200"/>
            <a:ext cx="8229600" cy="4756150"/>
          </a:xfrm>
        </p:spPr>
        <p:txBody>
          <a:bodyPr>
            <a:normAutofit fontScale="92500" lnSpcReduction="20000"/>
          </a:bodyPr>
          <a:lstStyle/>
          <a:p>
            <a:r>
              <a:rPr lang="en-US" dirty="0"/>
              <a:t>Parent’s rights, transparency of curriculum and library books</a:t>
            </a:r>
          </a:p>
          <a:p>
            <a:r>
              <a:rPr lang="en-US" dirty="0"/>
              <a:t>Senate (parents’ rights) and House (transparency) both developed policy bills on these issues which did not advance</a:t>
            </a:r>
          </a:p>
          <a:p>
            <a:r>
              <a:rPr lang="en-US" i="1" dirty="0"/>
              <a:t>School Leaders can make progress on these issues without legislation this fall. </a:t>
            </a:r>
          </a:p>
          <a:p>
            <a:pPr lvl="1"/>
            <a:r>
              <a:rPr lang="en-US" i="1" dirty="0"/>
              <a:t>Look through your policies and processes. </a:t>
            </a:r>
          </a:p>
          <a:p>
            <a:pPr lvl="1"/>
            <a:r>
              <a:rPr lang="en-US" i="1" dirty="0"/>
              <a:t>Vigorously communicate with parents. </a:t>
            </a:r>
          </a:p>
          <a:p>
            <a:pPr lvl="1"/>
            <a:r>
              <a:rPr lang="en-US" i="1" dirty="0"/>
              <a:t>Educate candidates about how you work with parents and provide them with information about what students are learning and accessing. </a:t>
            </a:r>
          </a:p>
          <a:p>
            <a:endParaRPr lang="en-US" dirty="0"/>
          </a:p>
        </p:txBody>
      </p:sp>
      <p:sp>
        <p:nvSpPr>
          <p:cNvPr id="4" name="Slide Number Placeholder 3">
            <a:extLst>
              <a:ext uri="{FF2B5EF4-FFF2-40B4-BE49-F238E27FC236}">
                <a16:creationId xmlns:a16="http://schemas.microsoft.com/office/drawing/2014/main" id="{8B654673-CAE2-47D8-AABC-963007033D5E}"/>
              </a:ext>
            </a:extLst>
          </p:cNvPr>
          <p:cNvSpPr>
            <a:spLocks noGrp="1"/>
          </p:cNvSpPr>
          <p:nvPr>
            <p:ph type="sldNum" sz="quarter" idx="12"/>
          </p:nvPr>
        </p:nvSpPr>
        <p:spPr/>
        <p:txBody>
          <a:bodyPr/>
          <a:lstStyle/>
          <a:p>
            <a:fld id="{7E3A9E86-4CC3-4959-A751-C33E618564A4}" type="slidenum">
              <a:rPr lang="en-US" smtClean="0"/>
              <a:t>29</a:t>
            </a:fld>
            <a:endParaRPr lang="en-US" dirty="0"/>
          </a:p>
        </p:txBody>
      </p:sp>
      <p:sp>
        <p:nvSpPr>
          <p:cNvPr id="5" name="Rectangle 4">
            <a:extLst>
              <a:ext uri="{FF2B5EF4-FFF2-40B4-BE49-F238E27FC236}">
                <a16:creationId xmlns:a16="http://schemas.microsoft.com/office/drawing/2014/main" id="{9019D866-1BB0-4225-B8A2-D9D21402B407}"/>
              </a:ext>
            </a:extLst>
          </p:cNvPr>
          <p:cNvSpPr/>
          <p:nvPr/>
        </p:nvSpPr>
        <p:spPr>
          <a:xfrm>
            <a:off x="38100" y="5943600"/>
            <a:ext cx="105670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DD</a:t>
            </a:r>
          </a:p>
        </p:txBody>
      </p:sp>
    </p:spTree>
    <p:extLst>
      <p:ext uri="{BB962C8B-B14F-4D97-AF65-F5344CB8AC3E}">
        <p14:creationId xmlns:p14="http://schemas.microsoft.com/office/powerpoint/2010/main" val="132164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05502A-3EA0-4DDF-B28F-57713F654259}"/>
              </a:ext>
            </a:extLst>
          </p:cNvPr>
          <p:cNvPicPr>
            <a:picLocks noGrp="1" noChangeAspect="1"/>
          </p:cNvPicPr>
          <p:nvPr>
            <p:ph idx="1"/>
          </p:nvPr>
        </p:nvPicPr>
        <p:blipFill>
          <a:blip r:embed="rId2"/>
          <a:stretch>
            <a:fillRect/>
          </a:stretch>
        </p:blipFill>
        <p:spPr>
          <a:xfrm>
            <a:off x="228600" y="37407"/>
            <a:ext cx="8610600" cy="6650108"/>
          </a:xfrm>
          <a:prstGeom prst="rect">
            <a:avLst/>
          </a:prstGeom>
        </p:spPr>
      </p:pic>
      <p:sp>
        <p:nvSpPr>
          <p:cNvPr id="4" name="Slide Number Placeholder 3">
            <a:extLst>
              <a:ext uri="{FF2B5EF4-FFF2-40B4-BE49-F238E27FC236}">
                <a16:creationId xmlns:a16="http://schemas.microsoft.com/office/drawing/2014/main" id="{715D4F7C-6DCC-4746-AE6F-47EA4898AA28}"/>
              </a:ext>
            </a:extLst>
          </p:cNvPr>
          <p:cNvSpPr>
            <a:spLocks noGrp="1"/>
          </p:cNvSpPr>
          <p:nvPr>
            <p:ph type="sldNum" sz="quarter" idx="12"/>
          </p:nvPr>
        </p:nvSpPr>
        <p:spPr/>
        <p:txBody>
          <a:bodyPr/>
          <a:lstStyle/>
          <a:p>
            <a:fld id="{7E3A9E86-4CC3-4959-A751-C33E618564A4}" type="slidenum">
              <a:rPr lang="en-US" smtClean="0"/>
              <a:t>3</a:t>
            </a:fld>
            <a:endParaRPr lang="en-US" dirty="0"/>
          </a:p>
        </p:txBody>
      </p:sp>
    </p:spTree>
    <p:extLst>
      <p:ext uri="{BB962C8B-B14F-4D97-AF65-F5344CB8AC3E}">
        <p14:creationId xmlns:p14="http://schemas.microsoft.com/office/powerpoint/2010/main" val="1218189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1F31-BF6F-44D1-A4AE-E72E2DFA4FAE}"/>
              </a:ext>
            </a:extLst>
          </p:cNvPr>
          <p:cNvSpPr>
            <a:spLocks noGrp="1"/>
          </p:cNvSpPr>
          <p:nvPr>
            <p:ph type="title"/>
          </p:nvPr>
        </p:nvSpPr>
        <p:spPr/>
        <p:txBody>
          <a:bodyPr/>
          <a:lstStyle/>
          <a:p>
            <a:r>
              <a:rPr lang="en-US" dirty="0"/>
              <a:t>ESA Examples in Other States</a:t>
            </a:r>
          </a:p>
        </p:txBody>
      </p:sp>
      <p:sp>
        <p:nvSpPr>
          <p:cNvPr id="3" name="Content Placeholder 2">
            <a:extLst>
              <a:ext uri="{FF2B5EF4-FFF2-40B4-BE49-F238E27FC236}">
                <a16:creationId xmlns:a16="http://schemas.microsoft.com/office/drawing/2014/main" id="{7090A10D-9A5C-4517-86B2-9877F646BD5D}"/>
              </a:ext>
            </a:extLst>
          </p:cNvPr>
          <p:cNvSpPr>
            <a:spLocks noGrp="1"/>
          </p:cNvSpPr>
          <p:nvPr>
            <p:ph idx="1"/>
          </p:nvPr>
        </p:nvSpPr>
        <p:spPr>
          <a:xfrm>
            <a:off x="457200" y="1295400"/>
            <a:ext cx="8229600" cy="4876800"/>
          </a:xfrm>
        </p:spPr>
        <p:txBody>
          <a:bodyPr>
            <a:normAutofit/>
          </a:bodyPr>
          <a:lstStyle/>
          <a:p>
            <a:r>
              <a:rPr lang="en-US" dirty="0"/>
              <a:t>Remember, Iowa already has significant choice, so effects may not be applicable</a:t>
            </a:r>
          </a:p>
          <a:p>
            <a:r>
              <a:rPr lang="en-US" dirty="0"/>
              <a:t>Recent expansions in open enrollment may make the voucher call for action even less attractive for some House members. </a:t>
            </a:r>
          </a:p>
          <a:p>
            <a:r>
              <a:rPr lang="en-US" dirty="0"/>
              <a:t>Both Florida and Mississippi have come up as good models. Let’s take a look:</a:t>
            </a:r>
          </a:p>
          <a:p>
            <a:endParaRPr lang="en-US" dirty="0"/>
          </a:p>
        </p:txBody>
      </p:sp>
      <p:sp>
        <p:nvSpPr>
          <p:cNvPr id="4" name="Slide Number Placeholder 3">
            <a:extLst>
              <a:ext uri="{FF2B5EF4-FFF2-40B4-BE49-F238E27FC236}">
                <a16:creationId xmlns:a16="http://schemas.microsoft.com/office/drawing/2014/main" id="{140FF88F-AF79-41B9-ACCC-27B4C946034D}"/>
              </a:ext>
            </a:extLst>
          </p:cNvPr>
          <p:cNvSpPr>
            <a:spLocks noGrp="1"/>
          </p:cNvSpPr>
          <p:nvPr>
            <p:ph type="sldNum" sz="quarter" idx="12"/>
          </p:nvPr>
        </p:nvSpPr>
        <p:spPr/>
        <p:txBody>
          <a:bodyPr/>
          <a:lstStyle/>
          <a:p>
            <a:fld id="{7E3A9E86-4CC3-4959-A751-C33E618564A4}" type="slidenum">
              <a:rPr lang="en-US" smtClean="0"/>
              <a:t>30</a:t>
            </a:fld>
            <a:endParaRPr lang="en-US" dirty="0"/>
          </a:p>
        </p:txBody>
      </p:sp>
      <p:sp>
        <p:nvSpPr>
          <p:cNvPr id="5" name="Rectangle 4">
            <a:extLst>
              <a:ext uri="{FF2B5EF4-FFF2-40B4-BE49-F238E27FC236}">
                <a16:creationId xmlns:a16="http://schemas.microsoft.com/office/drawing/2014/main" id="{7E0B91F9-A224-49FB-A3BA-BB2B6B84219B}"/>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2663946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1F31-BF6F-44D1-A4AE-E72E2DFA4FAE}"/>
              </a:ext>
            </a:extLst>
          </p:cNvPr>
          <p:cNvSpPr>
            <a:spLocks noGrp="1"/>
          </p:cNvSpPr>
          <p:nvPr>
            <p:ph type="title"/>
          </p:nvPr>
        </p:nvSpPr>
        <p:spPr/>
        <p:txBody>
          <a:bodyPr/>
          <a:lstStyle/>
          <a:p>
            <a:r>
              <a:rPr lang="en-US" dirty="0"/>
              <a:t>ESA Examples in Other States</a:t>
            </a:r>
          </a:p>
        </p:txBody>
      </p:sp>
      <p:sp>
        <p:nvSpPr>
          <p:cNvPr id="3" name="Content Placeholder 2">
            <a:extLst>
              <a:ext uri="{FF2B5EF4-FFF2-40B4-BE49-F238E27FC236}">
                <a16:creationId xmlns:a16="http://schemas.microsoft.com/office/drawing/2014/main" id="{7090A10D-9A5C-4517-86B2-9877F646BD5D}"/>
              </a:ext>
            </a:extLst>
          </p:cNvPr>
          <p:cNvSpPr>
            <a:spLocks noGrp="1"/>
          </p:cNvSpPr>
          <p:nvPr>
            <p:ph idx="1"/>
          </p:nvPr>
        </p:nvSpPr>
        <p:spPr>
          <a:xfrm>
            <a:off x="457200" y="1295400"/>
            <a:ext cx="8229600" cy="5181600"/>
          </a:xfrm>
        </p:spPr>
        <p:txBody>
          <a:bodyPr>
            <a:normAutofit fontScale="85000" lnSpcReduction="10000"/>
          </a:bodyPr>
          <a:lstStyle/>
          <a:p>
            <a:r>
              <a:rPr lang="en-US" dirty="0"/>
              <a:t>NAEP scores for public schools went up in Florida after vouchers. Other FL actions: </a:t>
            </a:r>
          </a:p>
          <a:p>
            <a:pPr lvl="1"/>
            <a:r>
              <a:rPr lang="en-US" dirty="0"/>
              <a:t>Statewide initiative, Every Child Reads, which provided resources and training for public schools and new universal PK for 4-year-olds. </a:t>
            </a:r>
          </a:p>
          <a:p>
            <a:pPr lvl="1"/>
            <a:r>
              <a:rPr lang="en-US" dirty="0"/>
              <a:t>Florida has also invested in increasing teacher pay along the way</a:t>
            </a:r>
          </a:p>
          <a:p>
            <a:pPr lvl="1"/>
            <a:r>
              <a:rPr lang="en-US" dirty="0"/>
              <a:t>Retention of non proficient students in their prior grade</a:t>
            </a:r>
          </a:p>
          <a:p>
            <a:pPr lvl="1"/>
            <a:r>
              <a:rPr lang="en-US" dirty="0"/>
              <a:t>Dig deep into the data . . .  so many students with special education IEPs and nonproficient students received the vouchers, removing them from the testing pool. </a:t>
            </a:r>
          </a:p>
          <a:p>
            <a:pPr lvl="1"/>
            <a:r>
              <a:rPr lang="en-US" dirty="0"/>
              <a:t>Iowa 8th grade students who are not receiving special education services scored 1 point higher than similar FL students. </a:t>
            </a:r>
          </a:p>
          <a:p>
            <a:endParaRPr lang="en-US" dirty="0"/>
          </a:p>
        </p:txBody>
      </p:sp>
      <p:sp>
        <p:nvSpPr>
          <p:cNvPr id="4" name="Slide Number Placeholder 3">
            <a:extLst>
              <a:ext uri="{FF2B5EF4-FFF2-40B4-BE49-F238E27FC236}">
                <a16:creationId xmlns:a16="http://schemas.microsoft.com/office/drawing/2014/main" id="{140FF88F-AF79-41B9-ACCC-27B4C946034D}"/>
              </a:ext>
            </a:extLst>
          </p:cNvPr>
          <p:cNvSpPr>
            <a:spLocks noGrp="1"/>
          </p:cNvSpPr>
          <p:nvPr>
            <p:ph type="sldNum" sz="quarter" idx="12"/>
          </p:nvPr>
        </p:nvSpPr>
        <p:spPr/>
        <p:txBody>
          <a:bodyPr/>
          <a:lstStyle/>
          <a:p>
            <a:fld id="{7E3A9E86-4CC3-4959-A751-C33E618564A4}" type="slidenum">
              <a:rPr lang="en-US" smtClean="0"/>
              <a:t>31</a:t>
            </a:fld>
            <a:endParaRPr lang="en-US" dirty="0"/>
          </a:p>
        </p:txBody>
      </p:sp>
      <p:sp>
        <p:nvSpPr>
          <p:cNvPr id="5" name="Rectangle 4">
            <a:extLst>
              <a:ext uri="{FF2B5EF4-FFF2-40B4-BE49-F238E27FC236}">
                <a16:creationId xmlns:a16="http://schemas.microsoft.com/office/drawing/2014/main" id="{0F45A8CB-121D-4802-B7A6-5856C8134138}"/>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4139697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1F31-BF6F-44D1-A4AE-E72E2DFA4FAE}"/>
              </a:ext>
            </a:extLst>
          </p:cNvPr>
          <p:cNvSpPr>
            <a:spLocks noGrp="1"/>
          </p:cNvSpPr>
          <p:nvPr>
            <p:ph type="title"/>
          </p:nvPr>
        </p:nvSpPr>
        <p:spPr/>
        <p:txBody>
          <a:bodyPr/>
          <a:lstStyle/>
          <a:p>
            <a:r>
              <a:rPr lang="en-US" dirty="0"/>
              <a:t>ESA Examples in Other States</a:t>
            </a:r>
          </a:p>
        </p:txBody>
      </p:sp>
      <p:sp>
        <p:nvSpPr>
          <p:cNvPr id="3" name="Content Placeholder 2">
            <a:extLst>
              <a:ext uri="{FF2B5EF4-FFF2-40B4-BE49-F238E27FC236}">
                <a16:creationId xmlns:a16="http://schemas.microsoft.com/office/drawing/2014/main" id="{7090A10D-9A5C-4517-86B2-9877F646BD5D}"/>
              </a:ext>
            </a:extLst>
          </p:cNvPr>
          <p:cNvSpPr>
            <a:spLocks noGrp="1"/>
          </p:cNvSpPr>
          <p:nvPr>
            <p:ph idx="1"/>
          </p:nvPr>
        </p:nvSpPr>
        <p:spPr>
          <a:xfrm>
            <a:off x="457200" y="1295400"/>
            <a:ext cx="8229600" cy="4876800"/>
          </a:xfrm>
        </p:spPr>
        <p:txBody>
          <a:bodyPr>
            <a:normAutofit fontScale="85000" lnSpcReduction="10000"/>
          </a:bodyPr>
          <a:lstStyle/>
          <a:p>
            <a:r>
              <a:rPr lang="en-US" dirty="0"/>
              <a:t>Private schools participating in the FL scholarship program must comply with a long list of requirements, among them: </a:t>
            </a:r>
          </a:p>
          <a:p>
            <a:pPr lvl="1"/>
            <a:r>
              <a:rPr lang="en-US" dirty="0"/>
              <a:t>ensure all staff submit to background checks,</a:t>
            </a:r>
          </a:p>
          <a:p>
            <a:pPr lvl="1"/>
            <a:r>
              <a:rPr lang="en-US" dirty="0"/>
              <a:t>return any funds for which services were not provided, </a:t>
            </a:r>
          </a:p>
          <a:p>
            <a:pPr lvl="1"/>
            <a:r>
              <a:rPr lang="en-US" dirty="0"/>
              <a:t>administer state assessments/norm referenced tests for all students attending via the scholarship annually, </a:t>
            </a:r>
          </a:p>
          <a:p>
            <a:pPr lvl="1"/>
            <a:r>
              <a:rPr lang="en-US" dirty="0"/>
              <a:t>annually submit to an independent audit if the private school receives $250K in scholarship support from the STO. </a:t>
            </a:r>
          </a:p>
          <a:p>
            <a:r>
              <a:rPr lang="en-US" dirty="0"/>
              <a:t>Find more information on the FL DOE website here: </a:t>
            </a:r>
            <a:r>
              <a:rPr lang="en-US" sz="2100" dirty="0">
                <a:hlinkClick r:id="rId2"/>
              </a:rPr>
              <a:t>https://www.fldoe.org/schools/school-choice/private-schools/requirements-for-participating-in-state-scholarship-programs.stml</a:t>
            </a:r>
            <a:r>
              <a:rPr lang="en-US" sz="2100" dirty="0"/>
              <a:t> </a:t>
            </a:r>
          </a:p>
          <a:p>
            <a:r>
              <a:rPr lang="en-US" sz="2800" dirty="0"/>
              <a:t>There are no accountability requirements in SF 2369.</a:t>
            </a:r>
            <a:endParaRPr lang="en-US" sz="3800" dirty="0"/>
          </a:p>
        </p:txBody>
      </p:sp>
      <p:sp>
        <p:nvSpPr>
          <p:cNvPr id="4" name="Slide Number Placeholder 3">
            <a:extLst>
              <a:ext uri="{FF2B5EF4-FFF2-40B4-BE49-F238E27FC236}">
                <a16:creationId xmlns:a16="http://schemas.microsoft.com/office/drawing/2014/main" id="{140FF88F-AF79-41B9-ACCC-27B4C946034D}"/>
              </a:ext>
            </a:extLst>
          </p:cNvPr>
          <p:cNvSpPr>
            <a:spLocks noGrp="1"/>
          </p:cNvSpPr>
          <p:nvPr>
            <p:ph type="sldNum" sz="quarter" idx="12"/>
          </p:nvPr>
        </p:nvSpPr>
        <p:spPr/>
        <p:txBody>
          <a:bodyPr/>
          <a:lstStyle/>
          <a:p>
            <a:fld id="{7E3A9E86-4CC3-4959-A751-C33E618564A4}" type="slidenum">
              <a:rPr lang="en-US" smtClean="0"/>
              <a:t>32</a:t>
            </a:fld>
            <a:endParaRPr lang="en-US" dirty="0"/>
          </a:p>
        </p:txBody>
      </p:sp>
      <p:sp>
        <p:nvSpPr>
          <p:cNvPr id="5" name="Rectangle 4">
            <a:extLst>
              <a:ext uri="{FF2B5EF4-FFF2-40B4-BE49-F238E27FC236}">
                <a16:creationId xmlns:a16="http://schemas.microsoft.com/office/drawing/2014/main" id="{E32C9D12-00DA-453C-9244-275A361C3FBB}"/>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1664387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1F31-BF6F-44D1-A4AE-E72E2DFA4FAE}"/>
              </a:ext>
            </a:extLst>
          </p:cNvPr>
          <p:cNvSpPr>
            <a:spLocks noGrp="1"/>
          </p:cNvSpPr>
          <p:nvPr>
            <p:ph type="title"/>
          </p:nvPr>
        </p:nvSpPr>
        <p:spPr/>
        <p:txBody>
          <a:bodyPr/>
          <a:lstStyle/>
          <a:p>
            <a:r>
              <a:rPr lang="en-US" dirty="0"/>
              <a:t>ESA Examples in Other States</a:t>
            </a:r>
          </a:p>
        </p:txBody>
      </p:sp>
      <p:sp>
        <p:nvSpPr>
          <p:cNvPr id="3" name="Content Placeholder 2">
            <a:extLst>
              <a:ext uri="{FF2B5EF4-FFF2-40B4-BE49-F238E27FC236}">
                <a16:creationId xmlns:a16="http://schemas.microsoft.com/office/drawing/2014/main" id="{7090A10D-9A5C-4517-86B2-9877F646BD5D}"/>
              </a:ext>
            </a:extLst>
          </p:cNvPr>
          <p:cNvSpPr>
            <a:spLocks noGrp="1"/>
          </p:cNvSpPr>
          <p:nvPr>
            <p:ph idx="1"/>
          </p:nvPr>
        </p:nvSpPr>
        <p:spPr>
          <a:xfrm>
            <a:off x="457200" y="1295400"/>
            <a:ext cx="8229600" cy="4876800"/>
          </a:xfrm>
        </p:spPr>
        <p:txBody>
          <a:bodyPr>
            <a:normAutofit fontScale="77500" lnSpcReduction="20000"/>
          </a:bodyPr>
          <a:lstStyle/>
          <a:p>
            <a:r>
              <a:rPr lang="en-US" dirty="0"/>
              <a:t>The Mississippi legislature did a review of their voucher program in 2020.  </a:t>
            </a:r>
          </a:p>
          <a:p>
            <a:pPr lvl="1"/>
            <a:r>
              <a:rPr lang="en-US" dirty="0"/>
              <a:t>Many vouchers weren't spent and had to be returned. 36% of surveyed parents said that no private school would take their child.  </a:t>
            </a:r>
          </a:p>
          <a:p>
            <a:pPr lvl="1"/>
            <a:r>
              <a:rPr lang="en-US" dirty="0"/>
              <a:t>Parents finding a school to accept their child had to sign a contract waiving special education rights if they enrolled in the private school.  </a:t>
            </a:r>
          </a:p>
          <a:p>
            <a:pPr lvl="1"/>
            <a:r>
              <a:rPr lang="en-US" dirty="0"/>
              <a:t>The Mississippi program started with just special education and for only $5 million.</a:t>
            </a:r>
          </a:p>
          <a:p>
            <a:pPr lvl="1"/>
            <a:r>
              <a:rPr lang="en-US" dirty="0"/>
              <a:t>Less than 10% of what Gov. Reynolds suggested as the starting point for Iowa (and parents returned over $2 million.)  </a:t>
            </a:r>
          </a:p>
          <a:p>
            <a:pPr lvl="1"/>
            <a:r>
              <a:rPr lang="en-US" dirty="0"/>
              <a:t>Here's a link to the PEER Committee's Legislative Report: </a:t>
            </a:r>
            <a:r>
              <a:rPr lang="en-US" u="sng" dirty="0">
                <a:hlinkClick r:id="rId2"/>
              </a:rPr>
              <a:t>https://www.peer.ms.gov/Reports/reports/rpt649.pdf</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40FF88F-AF79-41B9-ACCC-27B4C946034D}"/>
              </a:ext>
            </a:extLst>
          </p:cNvPr>
          <p:cNvSpPr>
            <a:spLocks noGrp="1"/>
          </p:cNvSpPr>
          <p:nvPr>
            <p:ph type="sldNum" sz="quarter" idx="12"/>
          </p:nvPr>
        </p:nvSpPr>
        <p:spPr/>
        <p:txBody>
          <a:bodyPr/>
          <a:lstStyle/>
          <a:p>
            <a:fld id="{7E3A9E86-4CC3-4959-A751-C33E618564A4}" type="slidenum">
              <a:rPr lang="en-US" smtClean="0"/>
              <a:t>33</a:t>
            </a:fld>
            <a:endParaRPr lang="en-US" dirty="0"/>
          </a:p>
        </p:txBody>
      </p:sp>
      <p:sp>
        <p:nvSpPr>
          <p:cNvPr id="5" name="Rectangle 4">
            <a:extLst>
              <a:ext uri="{FF2B5EF4-FFF2-40B4-BE49-F238E27FC236}">
                <a16:creationId xmlns:a16="http://schemas.microsoft.com/office/drawing/2014/main" id="{640070DD-DFC5-4D41-8CE5-477E92165B9E}"/>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2537318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9F7F-A505-48FD-A91D-438A31820863}"/>
              </a:ext>
            </a:extLst>
          </p:cNvPr>
          <p:cNvSpPr>
            <a:spLocks noGrp="1"/>
          </p:cNvSpPr>
          <p:nvPr>
            <p:ph type="title"/>
          </p:nvPr>
        </p:nvSpPr>
        <p:spPr>
          <a:xfrm>
            <a:off x="228600" y="4435475"/>
            <a:ext cx="8229600" cy="1143000"/>
          </a:xfrm>
        </p:spPr>
        <p:txBody>
          <a:bodyPr/>
          <a:lstStyle/>
          <a:p>
            <a:r>
              <a:rPr lang="en-US" dirty="0"/>
              <a:t>General Election Nov. 8, 2022</a:t>
            </a:r>
          </a:p>
        </p:txBody>
      </p:sp>
      <p:pic>
        <p:nvPicPr>
          <p:cNvPr id="5" name="Content Placeholder 4">
            <a:extLst>
              <a:ext uri="{FF2B5EF4-FFF2-40B4-BE49-F238E27FC236}">
                <a16:creationId xmlns:a16="http://schemas.microsoft.com/office/drawing/2014/main" id="{960F8186-E402-49CA-9D1E-42E9B33DA5C7}"/>
              </a:ext>
            </a:extLst>
          </p:cNvPr>
          <p:cNvPicPr>
            <a:picLocks noGrp="1" noChangeAspect="1"/>
          </p:cNvPicPr>
          <p:nvPr>
            <p:ph idx="1"/>
          </p:nvPr>
        </p:nvPicPr>
        <p:blipFill>
          <a:blip r:embed="rId2"/>
          <a:stretch>
            <a:fillRect/>
          </a:stretch>
        </p:blipFill>
        <p:spPr>
          <a:xfrm>
            <a:off x="1444752" y="457200"/>
            <a:ext cx="6016752" cy="3200400"/>
          </a:xfrm>
          <a:prstGeom prst="rect">
            <a:avLst/>
          </a:prstGeom>
        </p:spPr>
      </p:pic>
      <p:sp>
        <p:nvSpPr>
          <p:cNvPr id="4" name="Slide Number Placeholder 3">
            <a:extLst>
              <a:ext uri="{FF2B5EF4-FFF2-40B4-BE49-F238E27FC236}">
                <a16:creationId xmlns:a16="http://schemas.microsoft.com/office/drawing/2014/main" id="{BA17A992-33B0-41D9-AF05-3122246E014E}"/>
              </a:ext>
            </a:extLst>
          </p:cNvPr>
          <p:cNvSpPr>
            <a:spLocks noGrp="1"/>
          </p:cNvSpPr>
          <p:nvPr>
            <p:ph type="sldNum" sz="quarter" idx="12"/>
          </p:nvPr>
        </p:nvSpPr>
        <p:spPr/>
        <p:txBody>
          <a:bodyPr/>
          <a:lstStyle/>
          <a:p>
            <a:fld id="{7E3A9E86-4CC3-4959-A751-C33E618564A4}" type="slidenum">
              <a:rPr lang="en-US" smtClean="0"/>
              <a:t>34</a:t>
            </a:fld>
            <a:endParaRPr lang="en-US" dirty="0"/>
          </a:p>
        </p:txBody>
      </p:sp>
    </p:spTree>
    <p:extLst>
      <p:ext uri="{BB962C8B-B14F-4D97-AF65-F5344CB8AC3E}">
        <p14:creationId xmlns:p14="http://schemas.microsoft.com/office/powerpoint/2010/main" val="2702242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B18B8-051B-4642-BF9F-B56090415132}"/>
              </a:ext>
            </a:extLst>
          </p:cNvPr>
          <p:cNvSpPr>
            <a:spLocks noGrp="1"/>
          </p:cNvSpPr>
          <p:nvPr>
            <p:ph type="title"/>
          </p:nvPr>
        </p:nvSpPr>
        <p:spPr>
          <a:xfrm>
            <a:off x="685800" y="228600"/>
            <a:ext cx="7543800" cy="1450757"/>
          </a:xfrm>
        </p:spPr>
        <p:txBody>
          <a:bodyPr/>
          <a:lstStyle/>
          <a:p>
            <a:r>
              <a:rPr lang="en-US" dirty="0"/>
              <a:t>Election Nov. 8. What changes?</a:t>
            </a:r>
          </a:p>
        </p:txBody>
      </p:sp>
      <p:sp>
        <p:nvSpPr>
          <p:cNvPr id="3" name="Content Placeholder 2">
            <a:extLst>
              <a:ext uri="{FF2B5EF4-FFF2-40B4-BE49-F238E27FC236}">
                <a16:creationId xmlns:a16="http://schemas.microsoft.com/office/drawing/2014/main" id="{0C246F42-CAED-4691-AEEC-CC6120F92ECC}"/>
              </a:ext>
            </a:extLst>
          </p:cNvPr>
          <p:cNvSpPr>
            <a:spLocks noGrp="1"/>
          </p:cNvSpPr>
          <p:nvPr>
            <p:ph idx="1"/>
          </p:nvPr>
        </p:nvSpPr>
        <p:spPr>
          <a:xfrm>
            <a:off x="863138" y="1828800"/>
            <a:ext cx="6781800" cy="4343400"/>
          </a:xfrm>
        </p:spPr>
        <p:txBody>
          <a:bodyPr>
            <a:normAutofit fontScale="70000" lnSpcReduction="20000"/>
          </a:bodyPr>
          <a:lstStyle/>
          <a:p>
            <a:r>
              <a:rPr lang="en-US" dirty="0"/>
              <a:t>New biennium. No legislation carries forward. It must work through the entire process. Clean slate.</a:t>
            </a:r>
          </a:p>
          <a:p>
            <a:r>
              <a:rPr lang="en-US" dirty="0"/>
              <a:t>New Legislators. All House members will have won their election. About half of the Senators will have succeeded. </a:t>
            </a:r>
          </a:p>
          <a:p>
            <a:pPr lvl="1"/>
            <a:r>
              <a:rPr lang="en-US" dirty="0"/>
              <a:t>Leadership is elected by the caucus</a:t>
            </a:r>
          </a:p>
          <a:p>
            <a:pPr lvl="1"/>
            <a:r>
              <a:rPr lang="en-US" dirty="0"/>
              <a:t>New committee assignments (There will be a new House Education Committee chair. Senate could change.)</a:t>
            </a:r>
          </a:p>
          <a:p>
            <a:pPr lvl="1"/>
            <a:r>
              <a:rPr lang="en-US" dirty="0"/>
              <a:t>What candidates hear before the election is very powerful. </a:t>
            </a:r>
          </a:p>
          <a:p>
            <a:r>
              <a:rPr lang="en-US" dirty="0"/>
              <a:t>Same Governor ??? Polling indicates that is likely, but there are always surprises. </a:t>
            </a:r>
          </a:p>
          <a:p>
            <a:endParaRPr lang="en-US" dirty="0"/>
          </a:p>
          <a:p>
            <a:pPr lvl="1"/>
            <a:endParaRPr lang="en-US" dirty="0"/>
          </a:p>
        </p:txBody>
      </p:sp>
      <p:sp>
        <p:nvSpPr>
          <p:cNvPr id="4" name="Slide Number Placeholder 3">
            <a:extLst>
              <a:ext uri="{FF2B5EF4-FFF2-40B4-BE49-F238E27FC236}">
                <a16:creationId xmlns:a16="http://schemas.microsoft.com/office/drawing/2014/main" id="{4BA6C96C-6A36-44A6-9090-3399825D0586}"/>
              </a:ext>
            </a:extLst>
          </p:cNvPr>
          <p:cNvSpPr>
            <a:spLocks noGrp="1"/>
          </p:cNvSpPr>
          <p:nvPr>
            <p:ph type="sldNum" sz="quarter" idx="12"/>
          </p:nvPr>
        </p:nvSpPr>
        <p:spPr/>
        <p:txBody>
          <a:bodyPr/>
          <a:lstStyle/>
          <a:p>
            <a:fld id="{7E3A9E86-4CC3-4959-A751-C33E618564A4}" type="slidenum">
              <a:rPr lang="en-US" smtClean="0"/>
              <a:t>35</a:t>
            </a:fld>
            <a:endParaRPr lang="en-US" dirty="0"/>
          </a:p>
        </p:txBody>
      </p:sp>
      <p:sp>
        <p:nvSpPr>
          <p:cNvPr id="5" name="Rectangle 4">
            <a:extLst>
              <a:ext uri="{FF2B5EF4-FFF2-40B4-BE49-F238E27FC236}">
                <a16:creationId xmlns:a16="http://schemas.microsoft.com/office/drawing/2014/main" id="{DFB4061F-2E14-4B53-A270-A82B069BCF42}"/>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2206620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BA4A-DD12-4F27-99C8-0A16C13B36A2}"/>
              </a:ext>
            </a:extLst>
          </p:cNvPr>
          <p:cNvSpPr>
            <a:spLocks noGrp="1"/>
          </p:cNvSpPr>
          <p:nvPr>
            <p:ph type="title"/>
          </p:nvPr>
        </p:nvSpPr>
        <p:spPr/>
        <p:txBody>
          <a:bodyPr/>
          <a:lstStyle/>
          <a:p>
            <a:r>
              <a:rPr lang="en-US" dirty="0"/>
              <a:t>Where to Start</a:t>
            </a:r>
          </a:p>
        </p:txBody>
      </p:sp>
      <p:sp>
        <p:nvSpPr>
          <p:cNvPr id="3" name="Content Placeholder 2">
            <a:extLst>
              <a:ext uri="{FF2B5EF4-FFF2-40B4-BE49-F238E27FC236}">
                <a16:creationId xmlns:a16="http://schemas.microsoft.com/office/drawing/2014/main" id="{9D454513-1D70-49E7-8633-F76496153193}"/>
              </a:ext>
            </a:extLst>
          </p:cNvPr>
          <p:cNvSpPr>
            <a:spLocks noGrp="1"/>
          </p:cNvSpPr>
          <p:nvPr>
            <p:ph idx="1"/>
          </p:nvPr>
        </p:nvSpPr>
        <p:spPr/>
        <p:txBody>
          <a:bodyPr>
            <a:normAutofit fontScale="85000" lnSpcReduction="20000"/>
          </a:bodyPr>
          <a:lstStyle/>
          <a:p>
            <a:r>
              <a:rPr lang="en-US" dirty="0"/>
              <a:t>Find your Senate and House District #’s This Excel file lists all House and Senate districts by city, county, school </a:t>
            </a:r>
            <a:r>
              <a:rPr lang="en-US" dirty="0">
                <a:hlinkClick r:id="rId2"/>
              </a:rPr>
              <a:t>https://www.legis.iowa.gov/docs/publications/REDST/2021/Updates/2023%20Districts%20Listed%20by%20CountyCitySchool%20DistrictZip%20Code.xlsx</a:t>
            </a:r>
            <a:r>
              <a:rPr lang="en-US" dirty="0"/>
              <a:t> </a:t>
            </a:r>
          </a:p>
          <a:p>
            <a:r>
              <a:rPr lang="en-US" dirty="0"/>
              <a:t>Iowa Sec. of State Website has a list of all general election candidates and their contact information, along with other general election info here: </a:t>
            </a:r>
            <a:r>
              <a:rPr lang="en-US" dirty="0">
                <a:hlinkClick r:id="rId3"/>
              </a:rPr>
              <a:t>https://sos.iowa.gov/elections/electioninfo/general/index.html</a:t>
            </a:r>
            <a:endParaRPr lang="en-US" dirty="0"/>
          </a:p>
          <a:p>
            <a:r>
              <a:rPr lang="en-US" u="sng" dirty="0">
                <a:hlinkClick r:id="rId4"/>
              </a:rPr>
              <a:t>General Election Candidate List</a:t>
            </a:r>
            <a:r>
              <a:rPr lang="en-US" u="sng" dirty="0"/>
              <a:t> </a:t>
            </a:r>
            <a:r>
              <a:rPr lang="en-US" dirty="0"/>
              <a:t>looks like this</a:t>
            </a:r>
          </a:p>
          <a:p>
            <a:endParaRPr lang="en-US" dirty="0"/>
          </a:p>
        </p:txBody>
      </p:sp>
      <p:sp>
        <p:nvSpPr>
          <p:cNvPr id="4" name="Slide Number Placeholder 3">
            <a:extLst>
              <a:ext uri="{FF2B5EF4-FFF2-40B4-BE49-F238E27FC236}">
                <a16:creationId xmlns:a16="http://schemas.microsoft.com/office/drawing/2014/main" id="{E74D0430-B9CF-4BAB-B88C-3BC0D718AC6E}"/>
              </a:ext>
            </a:extLst>
          </p:cNvPr>
          <p:cNvSpPr>
            <a:spLocks noGrp="1"/>
          </p:cNvSpPr>
          <p:nvPr>
            <p:ph type="sldNum" sz="quarter" idx="12"/>
          </p:nvPr>
        </p:nvSpPr>
        <p:spPr/>
        <p:txBody>
          <a:bodyPr/>
          <a:lstStyle/>
          <a:p>
            <a:fld id="{7E3A9E86-4CC3-4959-A751-C33E618564A4}" type="slidenum">
              <a:rPr lang="en-US" smtClean="0"/>
              <a:t>36</a:t>
            </a:fld>
            <a:endParaRPr lang="en-US" dirty="0"/>
          </a:p>
        </p:txBody>
      </p:sp>
      <p:sp>
        <p:nvSpPr>
          <p:cNvPr id="5" name="Rectangle 4">
            <a:extLst>
              <a:ext uri="{FF2B5EF4-FFF2-40B4-BE49-F238E27FC236}">
                <a16:creationId xmlns:a16="http://schemas.microsoft.com/office/drawing/2014/main" id="{0C8945CE-ECA6-4EEB-A16D-AB920021866F}"/>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690116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95E0-6594-4400-BB2A-AA955EFEB712}"/>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053ABE3D-205B-43AA-B62D-87EF90BBBBCF}"/>
              </a:ext>
            </a:extLst>
          </p:cNvPr>
          <p:cNvSpPr>
            <a:spLocks noGrp="1"/>
          </p:cNvSpPr>
          <p:nvPr>
            <p:ph type="sldNum" sz="quarter" idx="12"/>
          </p:nvPr>
        </p:nvSpPr>
        <p:spPr/>
        <p:txBody>
          <a:bodyPr/>
          <a:lstStyle/>
          <a:p>
            <a:fld id="{7E3A9E86-4CC3-4959-A751-C33E618564A4}" type="slidenum">
              <a:rPr lang="en-US" smtClean="0"/>
              <a:t>37</a:t>
            </a:fld>
            <a:endParaRPr lang="en-US" dirty="0"/>
          </a:p>
        </p:txBody>
      </p:sp>
      <p:sp>
        <p:nvSpPr>
          <p:cNvPr id="6" name="Content Placeholder 5">
            <a:extLst>
              <a:ext uri="{FF2B5EF4-FFF2-40B4-BE49-F238E27FC236}">
                <a16:creationId xmlns:a16="http://schemas.microsoft.com/office/drawing/2014/main" id="{A9F484CE-8341-4A68-8B0D-8924C2B41718}"/>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16DFFD3F-70A6-415D-BB1C-9B69E975D301}"/>
              </a:ext>
            </a:extLst>
          </p:cNvPr>
          <p:cNvPicPr>
            <a:picLocks noChangeAspect="1"/>
          </p:cNvPicPr>
          <p:nvPr/>
        </p:nvPicPr>
        <p:blipFill>
          <a:blip r:embed="rId2"/>
          <a:stretch>
            <a:fillRect/>
          </a:stretch>
        </p:blipFill>
        <p:spPr>
          <a:xfrm>
            <a:off x="-848396" y="128294"/>
            <a:ext cx="9992396" cy="6805906"/>
          </a:xfrm>
          <a:prstGeom prst="rect">
            <a:avLst/>
          </a:prstGeom>
        </p:spPr>
      </p:pic>
      <p:sp>
        <p:nvSpPr>
          <p:cNvPr id="8" name="Oval 7">
            <a:extLst>
              <a:ext uri="{FF2B5EF4-FFF2-40B4-BE49-F238E27FC236}">
                <a16:creationId xmlns:a16="http://schemas.microsoft.com/office/drawing/2014/main" id="{C6089EAC-93D1-4A0C-92E0-A9BACECD69A1}"/>
              </a:ext>
            </a:extLst>
          </p:cNvPr>
          <p:cNvSpPr/>
          <p:nvPr/>
        </p:nvSpPr>
        <p:spPr>
          <a:xfrm>
            <a:off x="247650" y="2057400"/>
            <a:ext cx="897255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123461E-AD96-4CFC-BF79-3312E5853BA6}"/>
              </a:ext>
            </a:extLst>
          </p:cNvPr>
          <p:cNvSpPr/>
          <p:nvPr/>
        </p:nvSpPr>
        <p:spPr>
          <a:xfrm>
            <a:off x="7239000" y="6356350"/>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888236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F066-CFD9-4EF3-B9F5-4079A43C6578}"/>
              </a:ext>
            </a:extLst>
          </p:cNvPr>
          <p:cNvSpPr>
            <a:spLocks noGrp="1"/>
          </p:cNvSpPr>
          <p:nvPr>
            <p:ph type="title"/>
          </p:nvPr>
        </p:nvSpPr>
        <p:spPr/>
        <p:txBody>
          <a:bodyPr>
            <a:normAutofit fontScale="90000"/>
          </a:bodyPr>
          <a:lstStyle/>
          <a:p>
            <a:r>
              <a:rPr lang="en-US" dirty="0"/>
              <a:t>Meet with candidates before Nov. 8</a:t>
            </a:r>
          </a:p>
        </p:txBody>
      </p:sp>
      <p:sp>
        <p:nvSpPr>
          <p:cNvPr id="3" name="Content Placeholder 2">
            <a:extLst>
              <a:ext uri="{FF2B5EF4-FFF2-40B4-BE49-F238E27FC236}">
                <a16:creationId xmlns:a16="http://schemas.microsoft.com/office/drawing/2014/main" id="{3C96509E-C790-46CB-9961-607370766FF7}"/>
              </a:ext>
            </a:extLst>
          </p:cNvPr>
          <p:cNvSpPr>
            <a:spLocks noGrp="1"/>
          </p:cNvSpPr>
          <p:nvPr>
            <p:ph idx="1"/>
          </p:nvPr>
        </p:nvSpPr>
        <p:spPr/>
        <p:txBody>
          <a:bodyPr>
            <a:normAutofit lnSpcReduction="10000"/>
          </a:bodyPr>
          <a:lstStyle/>
          <a:p>
            <a:r>
              <a:rPr lang="en-US" dirty="0"/>
              <a:t>Get some questions to ask from your association contacts </a:t>
            </a:r>
          </a:p>
          <a:p>
            <a:r>
              <a:rPr lang="en-US" dirty="0"/>
              <a:t>Friendly conversations about their vision for education and your needs as a school district. Lobbying:  “Gentle persuasion applied relentlessly” </a:t>
            </a:r>
          </a:p>
          <a:p>
            <a:r>
              <a:rPr lang="en-US" dirty="0"/>
              <a:t>Share resources and plan follow-up. </a:t>
            </a:r>
          </a:p>
          <a:p>
            <a:r>
              <a:rPr lang="en-US" dirty="0"/>
              <a:t>Encourage others to also reach out. Plan a follow-up.</a:t>
            </a:r>
          </a:p>
          <a:p>
            <a:endParaRPr lang="en-US" dirty="0"/>
          </a:p>
        </p:txBody>
      </p:sp>
      <p:sp>
        <p:nvSpPr>
          <p:cNvPr id="4" name="Slide Number Placeholder 3">
            <a:extLst>
              <a:ext uri="{FF2B5EF4-FFF2-40B4-BE49-F238E27FC236}">
                <a16:creationId xmlns:a16="http://schemas.microsoft.com/office/drawing/2014/main" id="{03BDECF2-CA94-43A0-BDD5-C4E0D1B83BA4}"/>
              </a:ext>
            </a:extLst>
          </p:cNvPr>
          <p:cNvSpPr>
            <a:spLocks noGrp="1"/>
          </p:cNvSpPr>
          <p:nvPr>
            <p:ph type="sldNum" sz="quarter" idx="12"/>
          </p:nvPr>
        </p:nvSpPr>
        <p:spPr/>
        <p:txBody>
          <a:bodyPr/>
          <a:lstStyle/>
          <a:p>
            <a:fld id="{7E3A9E86-4CC3-4959-A751-C33E618564A4}" type="slidenum">
              <a:rPr lang="en-US" smtClean="0"/>
              <a:t>38</a:t>
            </a:fld>
            <a:endParaRPr lang="en-US" dirty="0"/>
          </a:p>
        </p:txBody>
      </p:sp>
      <p:sp>
        <p:nvSpPr>
          <p:cNvPr id="5" name="Rectangle 4">
            <a:extLst>
              <a:ext uri="{FF2B5EF4-FFF2-40B4-BE49-F238E27FC236}">
                <a16:creationId xmlns:a16="http://schemas.microsoft.com/office/drawing/2014/main" id="{FE0B35DD-ADBD-4EAE-BB28-C2FE3946409D}"/>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2029910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51240-350C-4B54-B920-8691016A024F}"/>
              </a:ext>
            </a:extLst>
          </p:cNvPr>
          <p:cNvSpPr>
            <a:spLocks noGrp="1"/>
          </p:cNvSpPr>
          <p:nvPr>
            <p:ph type="title"/>
          </p:nvPr>
        </p:nvSpPr>
        <p:spPr>
          <a:xfrm>
            <a:off x="247650" y="-69850"/>
            <a:ext cx="8229600" cy="1143000"/>
          </a:xfrm>
        </p:spPr>
        <p:txBody>
          <a:bodyPr/>
          <a:lstStyle/>
          <a:p>
            <a:r>
              <a:rPr lang="en-US" dirty="0"/>
              <a:t>Interim Advocacy</a:t>
            </a:r>
          </a:p>
        </p:txBody>
      </p:sp>
      <p:sp>
        <p:nvSpPr>
          <p:cNvPr id="3" name="Content Placeholder 2">
            <a:extLst>
              <a:ext uri="{FF2B5EF4-FFF2-40B4-BE49-F238E27FC236}">
                <a16:creationId xmlns:a16="http://schemas.microsoft.com/office/drawing/2014/main" id="{9C585F49-DFB2-4461-AF4F-CAF832682272}"/>
              </a:ext>
            </a:extLst>
          </p:cNvPr>
          <p:cNvSpPr>
            <a:spLocks noGrp="1"/>
          </p:cNvSpPr>
          <p:nvPr>
            <p:ph idx="1"/>
          </p:nvPr>
        </p:nvSpPr>
        <p:spPr>
          <a:xfrm>
            <a:off x="247650" y="898525"/>
            <a:ext cx="8839200" cy="5060950"/>
          </a:xfrm>
        </p:spPr>
        <p:txBody>
          <a:bodyPr>
            <a:noAutofit/>
          </a:bodyPr>
          <a:lstStyle/>
          <a:p>
            <a:r>
              <a:rPr lang="en-US" sz="2300" dirty="0"/>
              <a:t>Informal conversations with candidates</a:t>
            </a:r>
          </a:p>
          <a:p>
            <a:pPr lvl="1"/>
            <a:r>
              <a:rPr lang="en-US" sz="1900" dirty="0"/>
              <a:t>I’m new. Can we sit down and talk about your view of education in the district. What’s your vision of the future for our ______ CSD school district? Where do you get information about how education proposals will impact your constituents? How should I contact you? </a:t>
            </a:r>
          </a:p>
          <a:p>
            <a:pPr lvl="1"/>
            <a:r>
              <a:rPr lang="en-US" sz="1900" dirty="0"/>
              <a:t>You’re new. Here’s what I see in our schools. What are you hearing from voters?  How can I help? Ditto from above. </a:t>
            </a:r>
          </a:p>
          <a:p>
            <a:r>
              <a:rPr lang="en-US" sz="2200" dirty="0"/>
              <a:t>Share Issue Briefs, Position Papers and other resources. E.g., Explanation of School Choice in Iowa, fiscal impact of Governor’s proposal, and per pupil funding May 2022</a:t>
            </a:r>
          </a:p>
          <a:p>
            <a:r>
              <a:rPr lang="en-US" sz="2200" dirty="0"/>
              <a:t>Talk about use of federal funds so far and future plans. </a:t>
            </a:r>
          </a:p>
          <a:p>
            <a:r>
              <a:rPr lang="en-US" sz="2200" dirty="0"/>
              <a:t>Ask for their support and commitment. Show up to support them if they confirm their support for your school district. </a:t>
            </a:r>
          </a:p>
          <a:p>
            <a:r>
              <a:rPr lang="en-US" sz="2200" dirty="0"/>
              <a:t>Work with others who could care: Business/Chamber of Commerce Leaders, parents, school staff, grandparents and retirees. </a:t>
            </a:r>
          </a:p>
          <a:p>
            <a:endParaRPr lang="en-US" sz="2300" dirty="0"/>
          </a:p>
        </p:txBody>
      </p:sp>
      <p:sp>
        <p:nvSpPr>
          <p:cNvPr id="4" name="Slide Number Placeholder 3">
            <a:extLst>
              <a:ext uri="{FF2B5EF4-FFF2-40B4-BE49-F238E27FC236}">
                <a16:creationId xmlns:a16="http://schemas.microsoft.com/office/drawing/2014/main" id="{FA1230C7-0F2C-4D49-8301-7DB531D0BA6D}"/>
              </a:ext>
            </a:extLst>
          </p:cNvPr>
          <p:cNvSpPr>
            <a:spLocks noGrp="1"/>
          </p:cNvSpPr>
          <p:nvPr>
            <p:ph type="sldNum" sz="quarter" idx="12"/>
          </p:nvPr>
        </p:nvSpPr>
        <p:spPr/>
        <p:txBody>
          <a:bodyPr/>
          <a:lstStyle/>
          <a:p>
            <a:fld id="{7E3A9E86-4CC3-4959-A751-C33E618564A4}" type="slidenum">
              <a:rPr lang="en-US" smtClean="0"/>
              <a:t>39</a:t>
            </a:fld>
            <a:endParaRPr lang="en-US" dirty="0"/>
          </a:p>
        </p:txBody>
      </p:sp>
      <p:sp>
        <p:nvSpPr>
          <p:cNvPr id="5" name="Rectangle 4">
            <a:extLst>
              <a:ext uri="{FF2B5EF4-FFF2-40B4-BE49-F238E27FC236}">
                <a16:creationId xmlns:a16="http://schemas.microsoft.com/office/drawing/2014/main" id="{97B84EB8-F4B3-4B9D-91BF-8618BEBB167B}"/>
              </a:ext>
            </a:extLst>
          </p:cNvPr>
          <p:cNvSpPr/>
          <p:nvPr/>
        </p:nvSpPr>
        <p:spPr>
          <a:xfrm>
            <a:off x="38100" y="5943600"/>
            <a:ext cx="105670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DD</a:t>
            </a:r>
          </a:p>
        </p:txBody>
      </p:sp>
    </p:spTree>
    <p:extLst>
      <p:ext uri="{BB962C8B-B14F-4D97-AF65-F5344CB8AC3E}">
        <p14:creationId xmlns:p14="http://schemas.microsoft.com/office/powerpoint/2010/main" val="218353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488565"/>
            <a:ext cx="990600" cy="517065"/>
          </a:xfrm>
          <a:prstGeom prst="rect">
            <a:avLst/>
          </a:prstGeom>
          <a:solidFill>
            <a:schemeClr val="bg1"/>
          </a:solidFill>
        </p:spPr>
        <p:txBody>
          <a:bodyPr wrap="square">
            <a:spAutoFit/>
          </a:bodyPr>
          <a:lstStyle/>
          <a:p>
            <a:pPr>
              <a:lnSpc>
                <a:spcPct val="115000"/>
              </a:lnSpc>
              <a:spcAft>
                <a:spcPts val="2400"/>
              </a:spcAft>
            </a:pPr>
            <a:r>
              <a:rPr lang="en-US" sz="2400" b="1" dirty="0">
                <a:latin typeface="Arial" panose="020B0604020202020204" pitchFamily="34" charset="0"/>
                <a:ea typeface="Calibri" panose="020F0502020204030204" pitchFamily="34" charset="0"/>
                <a:cs typeface="Times New Roman" panose="02020603050405020304" pitchFamily="18" charset="0"/>
              </a:rPr>
              <a:t>RSAI        </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09681" y="3817906"/>
            <a:ext cx="1837648" cy="2188659"/>
          </a:xfrm>
          <a:prstGeom prst="rect">
            <a:avLst/>
          </a:prstGeom>
        </p:spPr>
      </p:pic>
      <p:pic>
        <p:nvPicPr>
          <p:cNvPr id="7" name="Picture 6"/>
          <p:cNvPicPr>
            <a:picLocks noChangeAspect="1"/>
          </p:cNvPicPr>
          <p:nvPr/>
        </p:nvPicPr>
        <p:blipFill>
          <a:blip r:embed="rId3"/>
          <a:stretch>
            <a:fillRect/>
          </a:stretch>
        </p:blipFill>
        <p:spPr>
          <a:xfrm>
            <a:off x="3918397" y="1648844"/>
            <a:ext cx="1677974" cy="2158391"/>
          </a:xfrm>
          <a:prstGeom prst="rect">
            <a:avLst/>
          </a:prstGeom>
        </p:spPr>
      </p:pic>
      <p:pic>
        <p:nvPicPr>
          <p:cNvPr id="9" name="Picture 8"/>
          <p:cNvPicPr>
            <a:picLocks noChangeAspect="1"/>
          </p:cNvPicPr>
          <p:nvPr/>
        </p:nvPicPr>
        <p:blipFill>
          <a:blip r:embed="rId4"/>
          <a:stretch>
            <a:fillRect/>
          </a:stretch>
        </p:blipFill>
        <p:spPr>
          <a:xfrm>
            <a:off x="7162800" y="3729745"/>
            <a:ext cx="1618057" cy="2237655"/>
          </a:xfrm>
          <a:prstGeom prst="rect">
            <a:avLst/>
          </a:prstGeom>
        </p:spPr>
      </p:pic>
      <p:pic>
        <p:nvPicPr>
          <p:cNvPr id="10" name="Picture 9"/>
          <p:cNvPicPr>
            <a:picLocks noChangeAspect="1"/>
          </p:cNvPicPr>
          <p:nvPr/>
        </p:nvPicPr>
        <p:blipFill>
          <a:blip r:embed="rId5"/>
          <a:stretch>
            <a:fillRect/>
          </a:stretch>
        </p:blipFill>
        <p:spPr>
          <a:xfrm>
            <a:off x="5029201" y="4057484"/>
            <a:ext cx="1602404" cy="2152992"/>
          </a:xfrm>
          <a:prstGeom prst="rect">
            <a:avLst/>
          </a:prstGeom>
        </p:spPr>
      </p:pic>
      <p:sp>
        <p:nvSpPr>
          <p:cNvPr id="11" name="TextBox 10"/>
          <p:cNvSpPr txBox="1"/>
          <p:nvPr/>
        </p:nvSpPr>
        <p:spPr>
          <a:xfrm>
            <a:off x="1981200" y="2369477"/>
            <a:ext cx="2057400" cy="523220"/>
          </a:xfrm>
          <a:prstGeom prst="rect">
            <a:avLst/>
          </a:prstGeom>
          <a:noFill/>
        </p:spPr>
        <p:txBody>
          <a:bodyPr wrap="square" rtlCol="0">
            <a:spAutoFit/>
          </a:bodyPr>
          <a:lstStyle/>
          <a:p>
            <a:pPr algn="ctr"/>
            <a:r>
              <a:rPr lang="en-US" sz="1400" dirty="0"/>
              <a:t>Margaret Buckton</a:t>
            </a:r>
          </a:p>
          <a:p>
            <a:pPr algn="ctr"/>
            <a:r>
              <a:rPr lang="en-US" sz="1400" dirty="0"/>
              <a:t>Professional Advocate</a:t>
            </a:r>
          </a:p>
        </p:txBody>
      </p:sp>
      <p:sp>
        <p:nvSpPr>
          <p:cNvPr id="12" name="TextBox 11"/>
          <p:cNvSpPr txBox="1"/>
          <p:nvPr/>
        </p:nvSpPr>
        <p:spPr>
          <a:xfrm>
            <a:off x="2238972" y="4507330"/>
            <a:ext cx="2057400" cy="523220"/>
          </a:xfrm>
          <a:prstGeom prst="rect">
            <a:avLst/>
          </a:prstGeom>
          <a:noFill/>
        </p:spPr>
        <p:txBody>
          <a:bodyPr wrap="square" rtlCol="0">
            <a:spAutoFit/>
          </a:bodyPr>
          <a:lstStyle/>
          <a:p>
            <a:pPr algn="ctr"/>
            <a:r>
              <a:rPr lang="en-US" sz="1400" dirty="0"/>
              <a:t>Dave Daughton</a:t>
            </a:r>
          </a:p>
          <a:p>
            <a:pPr algn="ctr"/>
            <a:r>
              <a:rPr lang="en-US" sz="1400" dirty="0"/>
              <a:t>Grassroots Advocate</a:t>
            </a:r>
          </a:p>
        </p:txBody>
      </p:sp>
      <p:sp>
        <p:nvSpPr>
          <p:cNvPr id="13" name="TextBox 12"/>
          <p:cNvSpPr txBox="1"/>
          <p:nvPr/>
        </p:nvSpPr>
        <p:spPr>
          <a:xfrm>
            <a:off x="5579265" y="2635607"/>
            <a:ext cx="1220755" cy="523220"/>
          </a:xfrm>
          <a:prstGeom prst="rect">
            <a:avLst/>
          </a:prstGeom>
          <a:noFill/>
        </p:spPr>
        <p:txBody>
          <a:bodyPr wrap="square" rtlCol="0">
            <a:spAutoFit/>
          </a:bodyPr>
          <a:lstStyle/>
          <a:p>
            <a:r>
              <a:rPr lang="en-US" sz="1400" dirty="0"/>
              <a:t>Larry Sigel</a:t>
            </a:r>
          </a:p>
          <a:p>
            <a:r>
              <a:rPr lang="en-US" sz="1400" dirty="0"/>
              <a:t>Data Guy</a:t>
            </a:r>
          </a:p>
        </p:txBody>
      </p:sp>
      <p:sp>
        <p:nvSpPr>
          <p:cNvPr id="14" name="TextBox 13"/>
          <p:cNvSpPr txBox="1"/>
          <p:nvPr/>
        </p:nvSpPr>
        <p:spPr>
          <a:xfrm>
            <a:off x="6838340" y="3200305"/>
            <a:ext cx="2057400" cy="523220"/>
          </a:xfrm>
          <a:prstGeom prst="rect">
            <a:avLst/>
          </a:prstGeom>
          <a:noFill/>
        </p:spPr>
        <p:txBody>
          <a:bodyPr wrap="square" rtlCol="0">
            <a:spAutoFit/>
          </a:bodyPr>
          <a:lstStyle/>
          <a:p>
            <a:pPr algn="ctr"/>
            <a:r>
              <a:rPr lang="en-US" sz="1400" dirty="0"/>
              <a:t>Jen Albers</a:t>
            </a:r>
          </a:p>
          <a:p>
            <a:pPr algn="ctr"/>
            <a:r>
              <a:rPr lang="en-US" sz="1400" dirty="0"/>
              <a:t>Association Management</a:t>
            </a:r>
          </a:p>
        </p:txBody>
      </p:sp>
      <p:sp>
        <p:nvSpPr>
          <p:cNvPr id="15" name="TextBox 14"/>
          <p:cNvSpPr txBox="1"/>
          <p:nvPr/>
        </p:nvSpPr>
        <p:spPr>
          <a:xfrm>
            <a:off x="7010400" y="5791200"/>
            <a:ext cx="2057400" cy="523220"/>
          </a:xfrm>
          <a:prstGeom prst="rect">
            <a:avLst/>
          </a:prstGeom>
          <a:solidFill>
            <a:schemeClr val="bg1"/>
          </a:solidFill>
        </p:spPr>
        <p:txBody>
          <a:bodyPr wrap="square" rtlCol="0">
            <a:spAutoFit/>
          </a:bodyPr>
          <a:lstStyle/>
          <a:p>
            <a:pPr algn="ctr"/>
            <a:r>
              <a:rPr lang="en-US" sz="1400" dirty="0"/>
              <a:t>James Passick</a:t>
            </a:r>
          </a:p>
          <a:p>
            <a:pPr algn="ctr"/>
            <a:r>
              <a:rPr lang="en-US" sz="1400" dirty="0"/>
              <a:t>Technology Dude</a:t>
            </a:r>
          </a:p>
        </p:txBody>
      </p:sp>
      <p:sp>
        <p:nvSpPr>
          <p:cNvPr id="16" name="TextBox 15"/>
          <p:cNvSpPr txBox="1"/>
          <p:nvPr/>
        </p:nvSpPr>
        <p:spPr>
          <a:xfrm>
            <a:off x="3252427" y="5421868"/>
            <a:ext cx="1712091" cy="738664"/>
          </a:xfrm>
          <a:prstGeom prst="rect">
            <a:avLst/>
          </a:prstGeom>
          <a:noFill/>
        </p:spPr>
        <p:txBody>
          <a:bodyPr wrap="square" rtlCol="0">
            <a:spAutoFit/>
          </a:bodyPr>
          <a:lstStyle/>
          <a:p>
            <a:pPr algn="r"/>
            <a:r>
              <a:rPr lang="en-US" sz="1400" dirty="0"/>
              <a:t>Susie Olesen</a:t>
            </a:r>
          </a:p>
          <a:p>
            <a:pPr algn="r"/>
            <a:r>
              <a:rPr lang="en-US" sz="1400" dirty="0"/>
              <a:t>School Improvement Enthusiast</a:t>
            </a:r>
          </a:p>
        </p:txBody>
      </p:sp>
      <p:pic>
        <p:nvPicPr>
          <p:cNvPr id="17" name="Picture 16"/>
          <p:cNvPicPr>
            <a:picLocks noChangeAspect="1"/>
          </p:cNvPicPr>
          <p:nvPr/>
        </p:nvPicPr>
        <p:blipFill>
          <a:blip r:embed="rId6"/>
          <a:stretch>
            <a:fillRect/>
          </a:stretch>
        </p:blipFill>
        <p:spPr>
          <a:xfrm>
            <a:off x="31480" y="20655"/>
            <a:ext cx="9087638" cy="1257409"/>
          </a:xfrm>
          <a:prstGeom prst="rect">
            <a:avLst/>
          </a:prstGeom>
        </p:spPr>
      </p:pic>
      <p:sp>
        <p:nvSpPr>
          <p:cNvPr id="18" name="Rectangle 17"/>
          <p:cNvSpPr/>
          <p:nvPr/>
        </p:nvSpPr>
        <p:spPr>
          <a:xfrm>
            <a:off x="1870788" y="1167474"/>
            <a:ext cx="4953000" cy="480901"/>
          </a:xfrm>
          <a:prstGeom prst="rect">
            <a:avLst/>
          </a:prstGeom>
          <a:solidFill>
            <a:schemeClr val="bg1"/>
          </a:solidFill>
        </p:spPr>
        <p:txBody>
          <a:bodyPr wrap="square">
            <a:spAutoFit/>
          </a:bodyPr>
          <a:lstStyle/>
          <a:p>
            <a:pPr algn="ctr">
              <a:lnSpc>
                <a:spcPct val="115000"/>
              </a:lnSpc>
              <a:spcAft>
                <a:spcPts val="2400"/>
              </a:spcAft>
            </a:pPr>
            <a:r>
              <a:rPr lang="en-US" sz="2400" b="1" dirty="0">
                <a:latin typeface="Arial" panose="020B0604020202020204" pitchFamily="34" charset="0"/>
                <a:ea typeface="Calibri" panose="020F0502020204030204" pitchFamily="34" charset="0"/>
                <a:cs typeface="Times New Roman" panose="02020603050405020304" pitchFamily="18" charset="0"/>
              </a:rPr>
              <a:t>Staff &amp; Support </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6061584" y="1840873"/>
            <a:ext cx="990600" cy="480901"/>
          </a:xfrm>
          <a:prstGeom prst="rect">
            <a:avLst/>
          </a:prstGeom>
          <a:solidFill>
            <a:schemeClr val="bg1"/>
          </a:solidFill>
        </p:spPr>
        <p:txBody>
          <a:bodyPr wrap="square">
            <a:spAutoFit/>
          </a:bodyPr>
          <a:lstStyle/>
          <a:p>
            <a:pPr>
              <a:lnSpc>
                <a:spcPct val="115000"/>
              </a:lnSpc>
              <a:spcAft>
                <a:spcPts val="2400"/>
              </a:spcAft>
            </a:pPr>
            <a:r>
              <a:rPr lang="en-US" sz="2400" b="1" dirty="0">
                <a:latin typeface="Arial" panose="020B0604020202020204" pitchFamily="34" charset="0"/>
                <a:ea typeface="Calibri" panose="020F0502020204030204" pitchFamily="34" charset="0"/>
                <a:cs typeface="Times New Roman" panose="02020603050405020304" pitchFamily="18" charset="0"/>
              </a:rPr>
              <a:t>ISFIS       </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7"/>
          <a:stretch>
            <a:fillRect/>
          </a:stretch>
        </p:blipFill>
        <p:spPr>
          <a:xfrm>
            <a:off x="242478" y="1414961"/>
            <a:ext cx="1922106" cy="2104706"/>
          </a:xfrm>
          <a:prstGeom prst="rect">
            <a:avLst/>
          </a:prstGeom>
        </p:spPr>
      </p:pic>
      <p:pic>
        <p:nvPicPr>
          <p:cNvPr id="8" name="Picture 7"/>
          <p:cNvPicPr>
            <a:picLocks noChangeAspect="1"/>
          </p:cNvPicPr>
          <p:nvPr/>
        </p:nvPicPr>
        <p:blipFill>
          <a:blip r:embed="rId8"/>
          <a:stretch>
            <a:fillRect/>
          </a:stretch>
        </p:blipFill>
        <p:spPr>
          <a:xfrm>
            <a:off x="7080176" y="1007890"/>
            <a:ext cx="1573729" cy="2191686"/>
          </a:xfrm>
          <a:prstGeom prst="rect">
            <a:avLst/>
          </a:prstGeom>
        </p:spPr>
      </p:pic>
    </p:spTree>
    <p:extLst>
      <p:ext uri="{BB962C8B-B14F-4D97-AF65-F5344CB8AC3E}">
        <p14:creationId xmlns:p14="http://schemas.microsoft.com/office/powerpoint/2010/main" val="957783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Next Steps: Create a Coalition</a:t>
            </a:r>
          </a:p>
        </p:txBody>
      </p:sp>
      <p:sp>
        <p:nvSpPr>
          <p:cNvPr id="3" name="Content Placeholder 2"/>
          <p:cNvSpPr>
            <a:spLocks noGrp="1"/>
          </p:cNvSpPr>
          <p:nvPr>
            <p:ph idx="1"/>
          </p:nvPr>
        </p:nvSpPr>
        <p:spPr/>
        <p:txBody>
          <a:bodyPr>
            <a:normAutofit fontScale="77500" lnSpcReduction="20000"/>
          </a:bodyPr>
          <a:lstStyle/>
          <a:p>
            <a:pPr marL="0" indent="0">
              <a:buNone/>
            </a:pPr>
            <a:r>
              <a:rPr lang="en-US" sz="4100" dirty="0"/>
              <a:t>Who could care?</a:t>
            </a:r>
          </a:p>
          <a:p>
            <a:pPr>
              <a:buFont typeface="Wingdings" panose="05000000000000000000" pitchFamily="2" charset="2"/>
              <a:buChar char="Ø"/>
            </a:pPr>
            <a:r>
              <a:rPr lang="en-US" dirty="0"/>
              <a:t>Usual suspects:  parents, teachers, board members, SIAC members.</a:t>
            </a:r>
          </a:p>
          <a:p>
            <a:pPr>
              <a:buFont typeface="Wingdings" panose="05000000000000000000" pitchFamily="2" charset="2"/>
              <a:buChar char="Ø"/>
            </a:pPr>
            <a:r>
              <a:rPr lang="en-US" dirty="0"/>
              <a:t>Unusual suspects:  Farm Bureau, Chamber of Commerce, Vendors, Taxpayer organization, city/county government, economic development, law enforcement  (success examples include four-year-old preschool and the state penny)</a:t>
            </a:r>
          </a:p>
          <a:p>
            <a:pPr>
              <a:buFont typeface="Wingdings" panose="05000000000000000000" pitchFamily="2" charset="2"/>
              <a:buChar char="Ø"/>
            </a:pPr>
            <a:r>
              <a:rPr lang="en-US" dirty="0"/>
              <a:t>Infiltrate and educate. </a:t>
            </a:r>
          </a:p>
          <a:p>
            <a:pPr>
              <a:buFont typeface="Wingdings" panose="05000000000000000000" pitchFamily="2" charset="2"/>
              <a:buChar char="Ø"/>
            </a:pPr>
            <a:r>
              <a:rPr lang="en-US" dirty="0"/>
              <a:t>Find one or two persuasive voices from those groups </a:t>
            </a:r>
          </a:p>
          <a:p>
            <a:pPr>
              <a:buFont typeface="Wingdings" panose="05000000000000000000" pitchFamily="2" charset="2"/>
              <a:buChar char="Ø"/>
            </a:pPr>
            <a:r>
              <a:rPr lang="en-US" dirty="0"/>
              <a:t>Be thinking about encouraging future school board candidates from these groups – the old two birds with one stone concept</a:t>
            </a:r>
          </a:p>
          <a:p>
            <a:pPr>
              <a:buFont typeface="Wingdings" panose="05000000000000000000" pitchFamily="2" charset="2"/>
              <a:buChar char="Ø"/>
            </a:pPr>
            <a:endParaRPr lang="en-US" dirty="0"/>
          </a:p>
        </p:txBody>
      </p:sp>
      <p:sp>
        <p:nvSpPr>
          <p:cNvPr id="4" name="Rectangle 3">
            <a:extLst>
              <a:ext uri="{FF2B5EF4-FFF2-40B4-BE49-F238E27FC236}">
                <a16:creationId xmlns:a16="http://schemas.microsoft.com/office/drawing/2014/main" id="{7D3E28E0-2C53-47D8-8348-04811CF9FC97}"/>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2482051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3A9E86-4CC3-4959-A751-C33E618564A4}" type="slidenum">
              <a:rPr lang="en-US" smtClean="0"/>
              <a:t>41</a:t>
            </a:fld>
            <a:endParaRPr lang="en-US" dirty="0"/>
          </a:p>
        </p:txBody>
      </p:sp>
      <p:sp>
        <p:nvSpPr>
          <p:cNvPr id="6" name="Content Placeholder 5"/>
          <p:cNvSpPr>
            <a:spLocks noGrp="1"/>
          </p:cNvSpPr>
          <p:nvPr>
            <p:ph idx="1"/>
          </p:nvPr>
        </p:nvSpPr>
        <p:spPr>
          <a:xfrm>
            <a:off x="457200" y="2057400"/>
            <a:ext cx="8229600" cy="2743200"/>
          </a:xfrm>
        </p:spPr>
        <p:txBody>
          <a:bodyPr>
            <a:noAutofit/>
          </a:bodyPr>
          <a:lstStyle/>
          <a:p>
            <a:r>
              <a:rPr lang="en-US" sz="3200" dirty="0"/>
              <a:t>Joel Blackwell, the “Grassroots Guy”, says that so few people actually engage in the process, that those who do have disproportionate power.  </a:t>
            </a:r>
          </a:p>
          <a:p>
            <a:r>
              <a:rPr lang="en-US" sz="3200" dirty="0"/>
              <a:t>If you can break through the social media noise and establish a good relationship, you can be one of those people. </a:t>
            </a:r>
          </a:p>
          <a:p>
            <a:endParaRPr lang="en-US" sz="3200" dirty="0"/>
          </a:p>
        </p:txBody>
      </p:sp>
      <p:sp>
        <p:nvSpPr>
          <p:cNvPr id="2" name="TextBox 1"/>
          <p:cNvSpPr txBox="1"/>
          <p:nvPr/>
        </p:nvSpPr>
        <p:spPr>
          <a:xfrm>
            <a:off x="609600" y="609600"/>
            <a:ext cx="7620000" cy="769441"/>
          </a:xfrm>
          <a:prstGeom prst="rect">
            <a:avLst/>
          </a:prstGeom>
          <a:noFill/>
        </p:spPr>
        <p:txBody>
          <a:bodyPr wrap="square" rtlCol="0">
            <a:spAutoFit/>
          </a:bodyPr>
          <a:lstStyle/>
          <a:p>
            <a:r>
              <a:rPr lang="en-US" sz="4400" b="1" dirty="0"/>
              <a:t>Is it worth it?</a:t>
            </a:r>
          </a:p>
        </p:txBody>
      </p:sp>
      <p:sp>
        <p:nvSpPr>
          <p:cNvPr id="5" name="Rectangle 4">
            <a:extLst>
              <a:ext uri="{FF2B5EF4-FFF2-40B4-BE49-F238E27FC236}">
                <a16:creationId xmlns:a16="http://schemas.microsoft.com/office/drawing/2014/main" id="{F12F158A-E4CD-495C-A50F-A1B87025F01F}"/>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2088969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Us for Help</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Ø"/>
            </a:pPr>
            <a:r>
              <a:rPr lang="en-US" dirty="0"/>
              <a:t>Data from mapping tool to explain history</a:t>
            </a:r>
          </a:p>
          <a:p>
            <a:pPr>
              <a:buFont typeface="Wingdings" panose="05000000000000000000" pitchFamily="2" charset="2"/>
              <a:buChar char="Ø"/>
            </a:pPr>
            <a:r>
              <a:rPr lang="en-US" dirty="0"/>
              <a:t>Talking points specific to your district</a:t>
            </a:r>
          </a:p>
          <a:p>
            <a:pPr>
              <a:buFont typeface="Wingdings" panose="05000000000000000000" pitchFamily="2" charset="2"/>
              <a:buChar char="Ø"/>
            </a:pPr>
            <a:r>
              <a:rPr lang="en-US" dirty="0"/>
              <a:t>Edit letters to legislators or your local paper</a:t>
            </a:r>
          </a:p>
          <a:p>
            <a:pPr>
              <a:buFont typeface="Wingdings" panose="05000000000000000000" pitchFamily="2" charset="2"/>
              <a:buChar char="Ø"/>
            </a:pPr>
            <a:r>
              <a:rPr lang="en-US" dirty="0"/>
              <a:t>Help you think about replies to email or questions from legislators</a:t>
            </a:r>
          </a:p>
          <a:p>
            <a:pPr>
              <a:buFont typeface="Wingdings" panose="05000000000000000000" pitchFamily="2" charset="2"/>
              <a:buChar char="Ø"/>
            </a:pPr>
            <a:r>
              <a:rPr lang="en-US" dirty="0"/>
              <a:t>Prep for lobby days or local conversations</a:t>
            </a:r>
          </a:p>
          <a:p>
            <a:pPr>
              <a:buFont typeface="Wingdings" panose="05000000000000000000" pitchFamily="2" charset="2"/>
              <a:buChar char="Ø"/>
            </a:pPr>
            <a:r>
              <a:rPr lang="en-US" dirty="0"/>
              <a:t>Quick resources to share with your board members to prepare them for advocacy moments. </a:t>
            </a:r>
          </a:p>
          <a:p>
            <a:pPr>
              <a:buFont typeface="Wingdings" panose="05000000000000000000" pitchFamily="2" charset="2"/>
              <a:buChar char="Ø"/>
            </a:pPr>
            <a:r>
              <a:rPr lang="en-US" dirty="0"/>
              <a:t>Sample Press Release at the Annual Meeting – get the word out to your stakeholders and media about these issues of importance to your students and families. </a:t>
            </a:r>
          </a:p>
        </p:txBody>
      </p:sp>
      <p:sp>
        <p:nvSpPr>
          <p:cNvPr id="4" name="Slide Number Placeholder 3"/>
          <p:cNvSpPr>
            <a:spLocks noGrp="1"/>
          </p:cNvSpPr>
          <p:nvPr>
            <p:ph type="sldNum" sz="quarter" idx="12"/>
          </p:nvPr>
        </p:nvSpPr>
        <p:spPr/>
        <p:txBody>
          <a:bodyPr/>
          <a:lstStyle/>
          <a:p>
            <a:fld id="{7E3A9E86-4CC3-4959-A751-C33E618564A4}" type="slidenum">
              <a:rPr lang="en-US" smtClean="0"/>
              <a:t>42</a:t>
            </a:fld>
            <a:endParaRPr lang="en-US" dirty="0"/>
          </a:p>
        </p:txBody>
      </p:sp>
      <p:sp>
        <p:nvSpPr>
          <p:cNvPr id="5" name="Rectangle 4">
            <a:extLst>
              <a:ext uri="{FF2B5EF4-FFF2-40B4-BE49-F238E27FC236}">
                <a16:creationId xmlns:a16="http://schemas.microsoft.com/office/drawing/2014/main" id="{13A3EFB4-7490-4795-9210-4946DE74B489}"/>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992711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68F5-0EA7-4FB9-881D-AD4F9769953B}"/>
              </a:ext>
            </a:extLst>
          </p:cNvPr>
          <p:cNvSpPr>
            <a:spLocks noGrp="1"/>
          </p:cNvSpPr>
          <p:nvPr>
            <p:ph type="title"/>
          </p:nvPr>
        </p:nvSpPr>
        <p:spPr>
          <a:xfrm>
            <a:off x="609600" y="286604"/>
            <a:ext cx="8001000" cy="1450757"/>
          </a:xfrm>
        </p:spPr>
        <p:txBody>
          <a:bodyPr>
            <a:normAutofit fontScale="90000"/>
          </a:bodyPr>
          <a:lstStyle/>
          <a:p>
            <a:r>
              <a:rPr lang="en-US" dirty="0"/>
              <a:t>Strength in Numbers: Why join RSAI and recruit others to the effort?</a:t>
            </a:r>
          </a:p>
        </p:txBody>
      </p:sp>
      <p:sp>
        <p:nvSpPr>
          <p:cNvPr id="6" name="TextBox 5">
            <a:extLst>
              <a:ext uri="{FF2B5EF4-FFF2-40B4-BE49-F238E27FC236}">
                <a16:creationId xmlns:a16="http://schemas.microsoft.com/office/drawing/2014/main" id="{60F2FF05-6C5B-47C8-AFED-45E49EAAC69E}"/>
              </a:ext>
            </a:extLst>
          </p:cNvPr>
          <p:cNvSpPr txBox="1"/>
          <p:nvPr/>
        </p:nvSpPr>
        <p:spPr>
          <a:xfrm>
            <a:off x="495300" y="1919252"/>
            <a:ext cx="2438400"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Amplified advocacy</a:t>
            </a:r>
          </a:p>
          <a:p>
            <a:pPr marL="285750" indent="-285750">
              <a:buFont typeface="Arial" panose="020B0604020202020204" pitchFamily="34" charset="0"/>
              <a:buChar char="•"/>
            </a:pPr>
            <a:r>
              <a:rPr lang="en-US" sz="2000" dirty="0"/>
              <a:t>Value proposition</a:t>
            </a:r>
          </a:p>
          <a:p>
            <a:pPr marL="285750" indent="-285750">
              <a:buFont typeface="Arial" panose="020B0604020202020204" pitchFamily="34" charset="0"/>
              <a:buChar char="•"/>
            </a:pPr>
            <a:r>
              <a:rPr lang="en-US" sz="2000" dirty="0"/>
              <a:t>Shared experiences</a:t>
            </a:r>
          </a:p>
          <a:p>
            <a:pPr marL="285750" indent="-285750">
              <a:buFont typeface="Arial" panose="020B0604020202020204" pitchFamily="34" charset="0"/>
              <a:buChar char="•"/>
            </a:pPr>
            <a:r>
              <a:rPr lang="en-US" sz="2000" dirty="0"/>
              <a:t>Networking</a:t>
            </a:r>
          </a:p>
          <a:p>
            <a:pPr marL="285750" indent="-285750">
              <a:buFont typeface="Arial" panose="020B0604020202020204" pitchFamily="34" charset="0"/>
              <a:buChar char="•"/>
            </a:pPr>
            <a:r>
              <a:rPr lang="en-US" sz="2000" dirty="0"/>
              <a:t>Shared best practice</a:t>
            </a:r>
          </a:p>
          <a:p>
            <a:pPr marL="285750" indent="-285750">
              <a:buFont typeface="Arial" panose="020B0604020202020204" pitchFamily="34" charset="0"/>
              <a:buChar char="•"/>
            </a:pPr>
            <a:r>
              <a:rPr lang="en-US" sz="2000" dirty="0"/>
              <a:t>Share this recording with prospective members</a:t>
            </a:r>
          </a:p>
        </p:txBody>
      </p:sp>
      <p:pic>
        <p:nvPicPr>
          <p:cNvPr id="7" name="Content Placeholder 4">
            <a:extLst>
              <a:ext uri="{FF2B5EF4-FFF2-40B4-BE49-F238E27FC236}">
                <a16:creationId xmlns:a16="http://schemas.microsoft.com/office/drawing/2014/main" id="{D13376BB-B93C-4A55-9E77-4BE00D804063}"/>
              </a:ext>
            </a:extLst>
          </p:cNvPr>
          <p:cNvPicPr>
            <a:picLocks noGrp="1" noChangeAspect="1"/>
          </p:cNvPicPr>
          <p:nvPr>
            <p:ph idx="1"/>
          </p:nvPr>
        </p:nvPicPr>
        <p:blipFill>
          <a:blip r:embed="rId2"/>
          <a:stretch>
            <a:fillRect/>
          </a:stretch>
        </p:blipFill>
        <p:spPr>
          <a:xfrm>
            <a:off x="2819400" y="1742903"/>
            <a:ext cx="5638800" cy="4354938"/>
          </a:xfrm>
          <a:prstGeom prst="rect">
            <a:avLst/>
          </a:prstGeom>
        </p:spPr>
      </p:pic>
      <p:sp>
        <p:nvSpPr>
          <p:cNvPr id="5" name="Rectangle 4">
            <a:extLst>
              <a:ext uri="{FF2B5EF4-FFF2-40B4-BE49-F238E27FC236}">
                <a16:creationId xmlns:a16="http://schemas.microsoft.com/office/drawing/2014/main" id="{52541F59-8C4A-47F6-8332-F5292A189234}"/>
              </a:ext>
            </a:extLst>
          </p:cNvPr>
          <p:cNvSpPr/>
          <p:nvPr/>
        </p:nvSpPr>
        <p:spPr>
          <a:xfrm>
            <a:off x="304800" y="5867400"/>
            <a:ext cx="105670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DD</a:t>
            </a:r>
          </a:p>
        </p:txBody>
      </p:sp>
    </p:spTree>
    <p:extLst>
      <p:ext uri="{BB962C8B-B14F-4D97-AF65-F5344CB8AC3E}">
        <p14:creationId xmlns:p14="http://schemas.microsoft.com/office/powerpoint/2010/main" val="1918556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36B2BE-D371-4F2F-8081-2E0117835DB9}"/>
              </a:ext>
            </a:extLst>
          </p:cNvPr>
          <p:cNvPicPr>
            <a:picLocks noChangeAspect="1"/>
          </p:cNvPicPr>
          <p:nvPr/>
        </p:nvPicPr>
        <p:blipFill>
          <a:blip r:embed="rId2"/>
          <a:stretch>
            <a:fillRect/>
          </a:stretch>
        </p:blipFill>
        <p:spPr>
          <a:xfrm>
            <a:off x="496508" y="69892"/>
            <a:ext cx="7428292" cy="3259316"/>
          </a:xfrm>
          <a:prstGeom prst="rect">
            <a:avLst/>
          </a:prstGeom>
        </p:spPr>
      </p:pic>
      <p:sp>
        <p:nvSpPr>
          <p:cNvPr id="6" name="TextBox 5"/>
          <p:cNvSpPr txBox="1"/>
          <p:nvPr/>
        </p:nvSpPr>
        <p:spPr>
          <a:xfrm>
            <a:off x="1219200" y="2362200"/>
            <a:ext cx="6057900" cy="3647152"/>
          </a:xfrm>
          <a:prstGeom prst="rect">
            <a:avLst/>
          </a:prstGeom>
          <a:noFill/>
        </p:spPr>
        <p:txBody>
          <a:bodyPr wrap="square" rtlCol="0">
            <a:spAutoFit/>
          </a:bodyPr>
          <a:lstStyle/>
          <a:p>
            <a:pPr algn="ctr"/>
            <a:r>
              <a:rPr lang="en-US" sz="3300" b="1" dirty="0"/>
              <a:t>Learn More</a:t>
            </a:r>
          </a:p>
          <a:p>
            <a:pPr algn="ctr"/>
            <a:endParaRPr lang="en-US" sz="3300" b="1" dirty="0"/>
          </a:p>
          <a:p>
            <a:pPr algn="ctr"/>
            <a:endParaRPr lang="en-US" sz="2400" b="1" dirty="0"/>
          </a:p>
          <a:p>
            <a:pPr algn="ctr"/>
            <a:r>
              <a:rPr lang="en-US" sz="2400" dirty="0"/>
              <a:t>Access Advocacy Handbook, Position Papers, List of Successes, Legislative Updates, Calls to Action and more, on RSAI’s                                Legislative Web page </a:t>
            </a:r>
          </a:p>
          <a:p>
            <a:pPr algn="ctr"/>
            <a:r>
              <a:rPr lang="en-US" dirty="0">
                <a:hlinkClick r:id="rId3"/>
              </a:rPr>
              <a:t>https://www.rsaia.org/2022-legislative-session.html</a:t>
            </a:r>
            <a:r>
              <a:rPr lang="en-US" dirty="0"/>
              <a:t> </a:t>
            </a:r>
            <a:endParaRPr lang="en-US" sz="2400" dirty="0"/>
          </a:p>
          <a:p>
            <a:pPr algn="ctr"/>
            <a:endParaRPr lang="en-US" sz="2700" dirty="0"/>
          </a:p>
        </p:txBody>
      </p:sp>
      <p:sp>
        <p:nvSpPr>
          <p:cNvPr id="4" name="Rectangle 3">
            <a:extLst>
              <a:ext uri="{FF2B5EF4-FFF2-40B4-BE49-F238E27FC236}">
                <a16:creationId xmlns:a16="http://schemas.microsoft.com/office/drawing/2014/main" id="{CE6FB962-0EFA-43CD-96A6-64B940D2104A}"/>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2446351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CF44-314E-4BA7-B6DC-07779B5A28B0}"/>
              </a:ext>
            </a:extLst>
          </p:cNvPr>
          <p:cNvSpPr>
            <a:spLocks noGrp="1"/>
          </p:cNvSpPr>
          <p:nvPr>
            <p:ph type="title"/>
          </p:nvPr>
        </p:nvSpPr>
        <p:spPr>
          <a:xfrm>
            <a:off x="533400" y="202301"/>
            <a:ext cx="7886700" cy="1084883"/>
          </a:xfrm>
        </p:spPr>
        <p:txBody>
          <a:bodyPr>
            <a:normAutofit fontScale="90000"/>
          </a:bodyPr>
          <a:lstStyle/>
          <a:p>
            <a:pPr algn="ctr"/>
            <a:r>
              <a:rPr lang="en-US" u="sng" dirty="0"/>
              <a:t>Thanks to our RSAI Corporate Sponsors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10496" y="2148597"/>
            <a:ext cx="2080260" cy="389096"/>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351094" y="2047940"/>
            <a:ext cx="2031683" cy="610553"/>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845940" y="2148597"/>
            <a:ext cx="2360295" cy="535781"/>
          </a:xfrm>
          <a:prstGeom prst="rect">
            <a:avLst/>
          </a:prstGeom>
        </p:spPr>
      </p:pic>
      <p:pic>
        <p:nvPicPr>
          <p:cNvPr id="8" name="Picture 7"/>
          <p:cNvPicPr/>
          <p:nvPr/>
        </p:nvPicPr>
        <p:blipFill>
          <a:blip r:embed="rId5"/>
          <a:stretch>
            <a:fillRect/>
          </a:stretch>
        </p:blipFill>
        <p:spPr>
          <a:xfrm>
            <a:off x="1021976" y="2999854"/>
            <a:ext cx="1400175" cy="650081"/>
          </a:xfrm>
          <a:prstGeom prst="rect">
            <a:avLst/>
          </a:prstGeom>
        </p:spPr>
      </p:pic>
      <p:pic>
        <p:nvPicPr>
          <p:cNvPr id="9" name="Picture 8" descr="https://nebula.wsimg.com/b24603b8cf656680609368aad297e577?AccessKeyId=D081CCCCA2DCE3941176&amp;disposition=0&amp;alloworigin=1"/>
          <p:cNvPicPr/>
          <p:nvPr/>
        </p:nvPicPr>
        <p:blipFill>
          <a:blip r:embed="rId6">
            <a:extLst>
              <a:ext uri="{28A0092B-C50C-407E-A947-70E740481C1C}">
                <a14:useLocalDpi xmlns:a14="http://schemas.microsoft.com/office/drawing/2010/main" val="0"/>
              </a:ext>
            </a:extLst>
          </a:blip>
          <a:srcRect/>
          <a:stretch>
            <a:fillRect/>
          </a:stretch>
        </p:blipFill>
        <p:spPr bwMode="auto">
          <a:xfrm>
            <a:off x="3422532" y="2882077"/>
            <a:ext cx="1888808" cy="808196"/>
          </a:xfrm>
          <a:prstGeom prst="rect">
            <a:avLst/>
          </a:prstGeom>
          <a:noFill/>
          <a:ln>
            <a:noFill/>
          </a:ln>
        </p:spPr>
      </p:pic>
      <p:pic>
        <p:nvPicPr>
          <p:cNvPr id="10" name="Picture 9" descr="https://nebula.wsimg.com/3ceaf8d0113ab5539ae5f425222d270e?AccessKeyId=D081CCCCA2DCE3941176&amp;disposition=0&amp;alloworigin=1"/>
          <p:cNvPicPr/>
          <p:nvPr/>
        </p:nvPicPr>
        <p:blipFill>
          <a:blip r:embed="rId7">
            <a:extLst>
              <a:ext uri="{28A0092B-C50C-407E-A947-70E740481C1C}">
                <a14:useLocalDpi xmlns:a14="http://schemas.microsoft.com/office/drawing/2010/main" val="0"/>
              </a:ext>
            </a:extLst>
          </a:blip>
          <a:srcRect/>
          <a:stretch>
            <a:fillRect/>
          </a:stretch>
        </p:blipFill>
        <p:spPr bwMode="auto">
          <a:xfrm>
            <a:off x="561749" y="4057635"/>
            <a:ext cx="2183130" cy="706755"/>
          </a:xfrm>
          <a:prstGeom prst="rect">
            <a:avLst/>
          </a:prstGeom>
          <a:noFill/>
          <a:ln>
            <a:noFill/>
          </a:ln>
        </p:spPr>
      </p:pic>
      <p:pic>
        <p:nvPicPr>
          <p:cNvPr id="11" name="Picture 10" descr="https://nebula.wsimg.com/04ee6fd3741159aa294a0a18541cfde9?AccessKeyId=D081CCCCA2DCE3941176&amp;disposition=0&amp;alloworigin=1"/>
          <p:cNvPicPr/>
          <p:nvPr/>
        </p:nvPicPr>
        <p:blipFill rotWithShape="1">
          <a:blip r:embed="rId8">
            <a:extLst>
              <a:ext uri="{28A0092B-C50C-407E-A947-70E740481C1C}">
                <a14:useLocalDpi xmlns:a14="http://schemas.microsoft.com/office/drawing/2010/main" val="0"/>
              </a:ext>
            </a:extLst>
          </a:blip>
          <a:srcRect t="9999" b="19000"/>
          <a:stretch/>
        </p:blipFill>
        <p:spPr bwMode="auto">
          <a:xfrm>
            <a:off x="3398243" y="3976197"/>
            <a:ext cx="1937385" cy="788194"/>
          </a:xfrm>
          <a:prstGeom prst="rect">
            <a:avLst/>
          </a:prstGeom>
          <a:noFill/>
          <a:ln>
            <a:noFill/>
          </a:ln>
          <a:extLst>
            <a:ext uri="{53640926-AAD7-44D8-BBD7-CCE9431645EC}">
              <a14:shadowObscured xmlns:a14="http://schemas.microsoft.com/office/drawing/2010/main"/>
            </a:ext>
          </a:extLst>
        </p:spPr>
      </p:pic>
      <p:pic>
        <p:nvPicPr>
          <p:cNvPr id="12" name="Picture 11" descr="https://nebula.wsimg.com/d349e7e855808bf6e5c1f4b88c5d63b7?AccessKeyId=D081CCCCA2DCE3941176&amp;disposition=0&amp;alloworigin=1"/>
          <p:cNvPicPr/>
          <p:nvPr/>
        </p:nvPicPr>
        <p:blipFill>
          <a:blip r:embed="rId9">
            <a:extLst>
              <a:ext uri="{28A0092B-C50C-407E-A947-70E740481C1C}">
                <a14:useLocalDpi xmlns:a14="http://schemas.microsoft.com/office/drawing/2010/main" val="0"/>
              </a:ext>
            </a:extLst>
          </a:blip>
          <a:srcRect/>
          <a:stretch>
            <a:fillRect/>
          </a:stretch>
        </p:blipFill>
        <p:spPr bwMode="auto">
          <a:xfrm>
            <a:off x="5845940" y="4040490"/>
            <a:ext cx="2394585" cy="723900"/>
          </a:xfrm>
          <a:prstGeom prst="rect">
            <a:avLst/>
          </a:prstGeom>
          <a:noFill/>
          <a:ln>
            <a:noFill/>
          </a:ln>
        </p:spPr>
      </p:pic>
      <p:sp>
        <p:nvSpPr>
          <p:cNvPr id="13" name="Rectangle 12"/>
          <p:cNvSpPr/>
          <p:nvPr/>
        </p:nvSpPr>
        <p:spPr>
          <a:xfrm>
            <a:off x="2310147" y="1697305"/>
            <a:ext cx="4119333" cy="304827"/>
          </a:xfrm>
          <a:prstGeom prst="rect">
            <a:avLst/>
          </a:prstGeom>
        </p:spPr>
        <p:txBody>
          <a:bodyPr wrap="none">
            <a:spAutoFit/>
          </a:bodyPr>
          <a:lstStyle/>
          <a:p>
            <a:pPr>
              <a:lnSpc>
                <a:spcPct val="107000"/>
              </a:lnSpc>
              <a:spcAft>
                <a:spcPts val="600"/>
              </a:spcAft>
            </a:pPr>
            <a:r>
              <a:rPr lang="en-US" sz="1350" dirty="0">
                <a:latin typeface="Calibri" panose="020F0502020204030204" pitchFamily="34" charset="0"/>
                <a:ea typeface="Calibri" panose="020F0502020204030204" pitchFamily="34" charset="0"/>
                <a:cs typeface="Calibri" panose="020F0502020204030204" pitchFamily="34" charset="0"/>
              </a:rPr>
              <a:t>RSAI website at </a:t>
            </a:r>
            <a:r>
              <a:rPr lang="en-US" sz="135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10"/>
              </a:rPr>
              <a:t>www.rsaia.org/corporate-sponsors.html</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09871" y="5165287"/>
            <a:ext cx="2208251" cy="491716"/>
          </a:xfrm>
          <a:prstGeom prst="rect">
            <a:avLst/>
          </a:prstGeom>
        </p:spPr>
      </p:pic>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65930" y="2961712"/>
            <a:ext cx="2320316" cy="648926"/>
          </a:xfrm>
          <a:prstGeom prst="rect">
            <a:avLst/>
          </a:prstGeom>
        </p:spPr>
      </p:pic>
      <p:sp>
        <p:nvSpPr>
          <p:cNvPr id="14" name="Rectangle 13">
            <a:extLst>
              <a:ext uri="{FF2B5EF4-FFF2-40B4-BE49-F238E27FC236}">
                <a16:creationId xmlns:a16="http://schemas.microsoft.com/office/drawing/2014/main" id="{49095D7B-4DBD-4D52-ABF8-4D6E4993D116}"/>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2934700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53" y="228600"/>
            <a:ext cx="8153400" cy="2438400"/>
          </a:xfrm>
          <a:solidFill>
            <a:schemeClr val="bg1"/>
          </a:solidFill>
        </p:spPr>
        <p:txBody>
          <a:bodyPr>
            <a:normAutofit fontScale="90000"/>
          </a:bodyPr>
          <a:lstStyle/>
          <a:p>
            <a:pPr>
              <a:spcBef>
                <a:spcPts val="0"/>
              </a:spcBef>
            </a:pPr>
            <a:r>
              <a:rPr lang="en-US" sz="5400" b="1" dirty="0"/>
              <a:t/>
            </a:r>
            <a:br>
              <a:rPr lang="en-US" sz="5400" b="1" dirty="0"/>
            </a:br>
            <a:r>
              <a:rPr lang="en-US" sz="5400" b="1" dirty="0"/>
              <a:t>THANK YOU FOR YOUR VOICE</a:t>
            </a:r>
            <a:br>
              <a:rPr lang="en-US" sz="5400" b="1" dirty="0"/>
            </a:br>
            <a:r>
              <a:rPr lang="en-US" sz="5400" b="1" dirty="0"/>
              <a:t>on behalf of Iowa students!</a:t>
            </a:r>
            <a:r>
              <a:rPr lang="en-US" b="1" dirty="0"/>
              <a:t/>
            </a:r>
            <a:br>
              <a:rPr lang="en-US" b="1" dirty="0"/>
            </a:br>
            <a:r>
              <a:rPr lang="en-US" b="1" dirty="0"/>
              <a:t/>
            </a:r>
            <a:br>
              <a:rPr lang="en-US" b="1" dirty="0"/>
            </a:br>
            <a:endParaRPr lang="en-US" b="1" dirty="0"/>
          </a:p>
        </p:txBody>
      </p:sp>
      <p:sp>
        <p:nvSpPr>
          <p:cNvPr id="3" name="TextBox 2">
            <a:extLst>
              <a:ext uri="{FF2B5EF4-FFF2-40B4-BE49-F238E27FC236}">
                <a16:creationId xmlns:a16="http://schemas.microsoft.com/office/drawing/2014/main" id="{84D8D93E-7690-4F32-AD8D-773B74C581D4}"/>
              </a:ext>
            </a:extLst>
          </p:cNvPr>
          <p:cNvSpPr txBox="1"/>
          <p:nvPr/>
        </p:nvSpPr>
        <p:spPr>
          <a:xfrm>
            <a:off x="533400" y="2971800"/>
            <a:ext cx="4038600" cy="1754326"/>
          </a:xfrm>
          <a:prstGeom prst="rect">
            <a:avLst/>
          </a:prstGeom>
          <a:noFill/>
        </p:spPr>
        <p:txBody>
          <a:bodyPr wrap="square" rtlCol="0">
            <a:spAutoFit/>
          </a:bodyPr>
          <a:lstStyle/>
          <a:p>
            <a:r>
              <a:rPr lang="en-US" dirty="0"/>
              <a:t>Margaret Buckton</a:t>
            </a:r>
          </a:p>
          <a:p>
            <a:r>
              <a:rPr lang="en-US" dirty="0"/>
              <a:t>RSAI Professional Advocate, </a:t>
            </a:r>
            <a:r>
              <a:rPr lang="en-US" dirty="0">
                <a:hlinkClick r:id="rId2"/>
              </a:rPr>
              <a:t>margaret@iowaschoolfinance.com</a:t>
            </a:r>
            <a:r>
              <a:rPr lang="en-US" dirty="0"/>
              <a:t>  </a:t>
            </a:r>
            <a:br>
              <a:rPr lang="en-US" dirty="0"/>
            </a:br>
            <a:r>
              <a:rPr lang="en-US" dirty="0"/>
              <a:t>1201 63rd Street, Des Moines, IA 50311 (515) 201-3755 cell</a:t>
            </a:r>
            <a:r>
              <a:rPr lang="en-US" sz="4800" dirty="0"/>
              <a:t/>
            </a:r>
            <a:br>
              <a:rPr lang="en-US" sz="4800" dirty="0"/>
            </a:br>
            <a:endParaRPr lang="en-US" dirty="0"/>
          </a:p>
        </p:txBody>
      </p:sp>
      <p:sp>
        <p:nvSpPr>
          <p:cNvPr id="4" name="TextBox 3">
            <a:extLst>
              <a:ext uri="{FF2B5EF4-FFF2-40B4-BE49-F238E27FC236}">
                <a16:creationId xmlns:a16="http://schemas.microsoft.com/office/drawing/2014/main" id="{76E1BC41-190D-49C4-8DF8-35DB02E03638}"/>
              </a:ext>
            </a:extLst>
          </p:cNvPr>
          <p:cNvSpPr txBox="1"/>
          <p:nvPr/>
        </p:nvSpPr>
        <p:spPr>
          <a:xfrm>
            <a:off x="5334000" y="2964666"/>
            <a:ext cx="3429000" cy="2215991"/>
          </a:xfrm>
          <a:prstGeom prst="rect">
            <a:avLst/>
          </a:prstGeom>
          <a:noFill/>
        </p:spPr>
        <p:txBody>
          <a:bodyPr wrap="square" rtlCol="0">
            <a:spAutoFit/>
          </a:bodyPr>
          <a:lstStyle/>
          <a:p>
            <a:r>
              <a:rPr lang="en-US" dirty="0"/>
              <a:t>Dave Daughton,  </a:t>
            </a:r>
          </a:p>
          <a:p>
            <a:r>
              <a:rPr lang="en-US" dirty="0"/>
              <a:t>RSAI Grassroots Advocate</a:t>
            </a:r>
          </a:p>
          <a:p>
            <a:r>
              <a:rPr lang="en-US" dirty="0">
                <a:hlinkClick r:id="rId3"/>
              </a:rPr>
              <a:t>dave.daughton@rsaia.org</a:t>
            </a:r>
            <a:r>
              <a:rPr lang="en-US" dirty="0"/>
              <a:t/>
            </a:r>
            <a:br>
              <a:rPr lang="en-US" dirty="0"/>
            </a:br>
            <a:r>
              <a:rPr lang="en-US" dirty="0"/>
              <a:t>(641) 344-5205 cell</a:t>
            </a:r>
          </a:p>
          <a:p>
            <a:r>
              <a:rPr lang="en-US" sz="4800" dirty="0"/>
              <a:t/>
            </a:r>
            <a:br>
              <a:rPr lang="en-US" sz="4800" dirty="0"/>
            </a:br>
            <a:endParaRPr lang="en-US" dirty="0"/>
          </a:p>
        </p:txBody>
      </p:sp>
      <p:sp>
        <p:nvSpPr>
          <p:cNvPr id="5" name="TextBox 4">
            <a:extLst>
              <a:ext uri="{FF2B5EF4-FFF2-40B4-BE49-F238E27FC236}">
                <a16:creationId xmlns:a16="http://schemas.microsoft.com/office/drawing/2014/main" id="{0DB60DA2-65B3-462F-A535-9F3E9C2D449C}"/>
              </a:ext>
            </a:extLst>
          </p:cNvPr>
          <p:cNvSpPr txBox="1"/>
          <p:nvPr/>
        </p:nvSpPr>
        <p:spPr>
          <a:xfrm>
            <a:off x="1143000" y="5181600"/>
            <a:ext cx="6705600" cy="923330"/>
          </a:xfrm>
          <a:prstGeom prst="rect">
            <a:avLst/>
          </a:prstGeom>
          <a:noFill/>
        </p:spPr>
        <p:txBody>
          <a:bodyPr wrap="square" rtlCol="0">
            <a:spAutoFit/>
          </a:bodyPr>
          <a:lstStyle/>
          <a:p>
            <a:pPr algn="ctr"/>
            <a:r>
              <a:rPr lang="en-US" dirty="0"/>
              <a:t>Stay connected through the Interim and into the Legislative Session  </a:t>
            </a:r>
          </a:p>
          <a:p>
            <a:pPr algn="ctr"/>
            <a:r>
              <a:rPr lang="en-US" dirty="0"/>
              <a:t>Let us know what you need to beef up your advocacy efforts.</a:t>
            </a:r>
          </a:p>
          <a:p>
            <a:pPr algn="ctr"/>
            <a:r>
              <a:rPr lang="en-US" dirty="0"/>
              <a:t>We’ll see you at the RSAI Annual Meeting on Oct. 25!!!</a:t>
            </a:r>
          </a:p>
        </p:txBody>
      </p:sp>
      <p:sp>
        <p:nvSpPr>
          <p:cNvPr id="6" name="Rectangle 5">
            <a:extLst>
              <a:ext uri="{FF2B5EF4-FFF2-40B4-BE49-F238E27FC236}">
                <a16:creationId xmlns:a16="http://schemas.microsoft.com/office/drawing/2014/main" id="{22BD8B71-DE82-4DAA-87E4-F5243579DFD9}"/>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4109994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45DD-ACE6-4C37-8C0C-6F5E95D15A1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9BD8874-C3BF-4092-9DDA-F489C2D9B526}"/>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BB69CA3C-6A4F-46B7-98B9-1FDD2F90496A}"/>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7302C2BF-89EE-44E1-88C7-B7D8B1239414}"/>
              </a:ext>
            </a:extLst>
          </p:cNvPr>
          <p:cNvSpPr>
            <a:spLocks noGrp="1"/>
          </p:cNvSpPr>
          <p:nvPr>
            <p:ph type="sldNum" sz="quarter" idx="12"/>
          </p:nvPr>
        </p:nvSpPr>
        <p:spPr/>
        <p:txBody>
          <a:bodyPr/>
          <a:lstStyle/>
          <a:p>
            <a:fld id="{7E3A9E86-4CC3-4959-A751-C33E618564A4}" type="slidenum">
              <a:rPr lang="en-US" smtClean="0"/>
              <a:t>47</a:t>
            </a:fld>
            <a:endParaRPr lang="en-US" dirty="0"/>
          </a:p>
        </p:txBody>
      </p:sp>
    </p:spTree>
    <p:extLst>
      <p:ext uri="{BB962C8B-B14F-4D97-AF65-F5344CB8AC3E}">
        <p14:creationId xmlns:p14="http://schemas.microsoft.com/office/powerpoint/2010/main" val="154561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CF44-314E-4BA7-B6DC-07779B5A28B0}"/>
              </a:ext>
            </a:extLst>
          </p:cNvPr>
          <p:cNvSpPr>
            <a:spLocks noGrp="1"/>
          </p:cNvSpPr>
          <p:nvPr>
            <p:ph type="title"/>
          </p:nvPr>
        </p:nvSpPr>
        <p:spPr>
          <a:xfrm>
            <a:off x="533400" y="202301"/>
            <a:ext cx="7886700" cy="1084883"/>
          </a:xfrm>
        </p:spPr>
        <p:txBody>
          <a:bodyPr>
            <a:normAutofit fontScale="90000"/>
          </a:bodyPr>
          <a:lstStyle/>
          <a:p>
            <a:pPr algn="ctr"/>
            <a:r>
              <a:rPr lang="en-US" u="sng" dirty="0"/>
              <a:t>Thanks to our RSAI Corporate Sponsors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10496" y="2148597"/>
            <a:ext cx="2080260" cy="389096"/>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351094" y="2047940"/>
            <a:ext cx="2031683" cy="610553"/>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845940" y="2148597"/>
            <a:ext cx="2360295" cy="535781"/>
          </a:xfrm>
          <a:prstGeom prst="rect">
            <a:avLst/>
          </a:prstGeom>
        </p:spPr>
      </p:pic>
      <p:pic>
        <p:nvPicPr>
          <p:cNvPr id="8" name="Picture 7"/>
          <p:cNvPicPr/>
          <p:nvPr/>
        </p:nvPicPr>
        <p:blipFill>
          <a:blip r:embed="rId5"/>
          <a:stretch>
            <a:fillRect/>
          </a:stretch>
        </p:blipFill>
        <p:spPr>
          <a:xfrm>
            <a:off x="1021976" y="2999854"/>
            <a:ext cx="1400175" cy="650081"/>
          </a:xfrm>
          <a:prstGeom prst="rect">
            <a:avLst/>
          </a:prstGeom>
        </p:spPr>
      </p:pic>
      <p:pic>
        <p:nvPicPr>
          <p:cNvPr id="9" name="Picture 8" descr="https://nebula.wsimg.com/b24603b8cf656680609368aad297e577?AccessKeyId=D081CCCCA2DCE3941176&amp;disposition=0&amp;alloworigin=1"/>
          <p:cNvPicPr/>
          <p:nvPr/>
        </p:nvPicPr>
        <p:blipFill>
          <a:blip r:embed="rId6">
            <a:extLst>
              <a:ext uri="{28A0092B-C50C-407E-A947-70E740481C1C}">
                <a14:useLocalDpi xmlns:a14="http://schemas.microsoft.com/office/drawing/2010/main" val="0"/>
              </a:ext>
            </a:extLst>
          </a:blip>
          <a:srcRect/>
          <a:stretch>
            <a:fillRect/>
          </a:stretch>
        </p:blipFill>
        <p:spPr bwMode="auto">
          <a:xfrm>
            <a:off x="3422532" y="2882077"/>
            <a:ext cx="1888808" cy="808196"/>
          </a:xfrm>
          <a:prstGeom prst="rect">
            <a:avLst/>
          </a:prstGeom>
          <a:noFill/>
          <a:ln>
            <a:noFill/>
          </a:ln>
        </p:spPr>
      </p:pic>
      <p:pic>
        <p:nvPicPr>
          <p:cNvPr id="10" name="Picture 9" descr="https://nebula.wsimg.com/3ceaf8d0113ab5539ae5f425222d270e?AccessKeyId=D081CCCCA2DCE3941176&amp;disposition=0&amp;alloworigin=1"/>
          <p:cNvPicPr/>
          <p:nvPr/>
        </p:nvPicPr>
        <p:blipFill>
          <a:blip r:embed="rId7">
            <a:extLst>
              <a:ext uri="{28A0092B-C50C-407E-A947-70E740481C1C}">
                <a14:useLocalDpi xmlns:a14="http://schemas.microsoft.com/office/drawing/2010/main" val="0"/>
              </a:ext>
            </a:extLst>
          </a:blip>
          <a:srcRect/>
          <a:stretch>
            <a:fillRect/>
          </a:stretch>
        </p:blipFill>
        <p:spPr bwMode="auto">
          <a:xfrm>
            <a:off x="561749" y="4057635"/>
            <a:ext cx="2183130" cy="706755"/>
          </a:xfrm>
          <a:prstGeom prst="rect">
            <a:avLst/>
          </a:prstGeom>
          <a:noFill/>
          <a:ln>
            <a:noFill/>
          </a:ln>
        </p:spPr>
      </p:pic>
      <p:pic>
        <p:nvPicPr>
          <p:cNvPr id="11" name="Picture 10" descr="https://nebula.wsimg.com/04ee6fd3741159aa294a0a18541cfde9?AccessKeyId=D081CCCCA2DCE3941176&amp;disposition=0&amp;alloworigin=1"/>
          <p:cNvPicPr/>
          <p:nvPr/>
        </p:nvPicPr>
        <p:blipFill rotWithShape="1">
          <a:blip r:embed="rId8">
            <a:extLst>
              <a:ext uri="{28A0092B-C50C-407E-A947-70E740481C1C}">
                <a14:useLocalDpi xmlns:a14="http://schemas.microsoft.com/office/drawing/2010/main" val="0"/>
              </a:ext>
            </a:extLst>
          </a:blip>
          <a:srcRect t="9999" b="19000"/>
          <a:stretch/>
        </p:blipFill>
        <p:spPr bwMode="auto">
          <a:xfrm>
            <a:off x="3398243" y="3976197"/>
            <a:ext cx="1937385" cy="788194"/>
          </a:xfrm>
          <a:prstGeom prst="rect">
            <a:avLst/>
          </a:prstGeom>
          <a:noFill/>
          <a:ln>
            <a:noFill/>
          </a:ln>
          <a:extLst>
            <a:ext uri="{53640926-AAD7-44D8-BBD7-CCE9431645EC}">
              <a14:shadowObscured xmlns:a14="http://schemas.microsoft.com/office/drawing/2010/main"/>
            </a:ext>
          </a:extLst>
        </p:spPr>
      </p:pic>
      <p:pic>
        <p:nvPicPr>
          <p:cNvPr id="12" name="Picture 11" descr="https://nebula.wsimg.com/d349e7e855808bf6e5c1f4b88c5d63b7?AccessKeyId=D081CCCCA2DCE3941176&amp;disposition=0&amp;alloworigin=1"/>
          <p:cNvPicPr/>
          <p:nvPr/>
        </p:nvPicPr>
        <p:blipFill>
          <a:blip r:embed="rId9">
            <a:extLst>
              <a:ext uri="{28A0092B-C50C-407E-A947-70E740481C1C}">
                <a14:useLocalDpi xmlns:a14="http://schemas.microsoft.com/office/drawing/2010/main" val="0"/>
              </a:ext>
            </a:extLst>
          </a:blip>
          <a:srcRect/>
          <a:stretch>
            <a:fillRect/>
          </a:stretch>
        </p:blipFill>
        <p:spPr bwMode="auto">
          <a:xfrm>
            <a:off x="5845940" y="4040490"/>
            <a:ext cx="2394585" cy="723900"/>
          </a:xfrm>
          <a:prstGeom prst="rect">
            <a:avLst/>
          </a:prstGeom>
          <a:noFill/>
          <a:ln>
            <a:noFill/>
          </a:ln>
        </p:spPr>
      </p:pic>
      <p:sp>
        <p:nvSpPr>
          <p:cNvPr id="13" name="Rectangle 12"/>
          <p:cNvSpPr/>
          <p:nvPr/>
        </p:nvSpPr>
        <p:spPr>
          <a:xfrm>
            <a:off x="2310147" y="1697305"/>
            <a:ext cx="4119333" cy="304827"/>
          </a:xfrm>
          <a:prstGeom prst="rect">
            <a:avLst/>
          </a:prstGeom>
        </p:spPr>
        <p:txBody>
          <a:bodyPr wrap="none">
            <a:spAutoFit/>
          </a:bodyPr>
          <a:lstStyle/>
          <a:p>
            <a:pPr>
              <a:lnSpc>
                <a:spcPct val="107000"/>
              </a:lnSpc>
              <a:spcAft>
                <a:spcPts val="600"/>
              </a:spcAft>
            </a:pPr>
            <a:r>
              <a:rPr lang="en-US" sz="1350" dirty="0">
                <a:latin typeface="Calibri" panose="020F0502020204030204" pitchFamily="34" charset="0"/>
                <a:ea typeface="Calibri" panose="020F0502020204030204" pitchFamily="34" charset="0"/>
                <a:cs typeface="Calibri" panose="020F0502020204030204" pitchFamily="34" charset="0"/>
              </a:rPr>
              <a:t>RSAI website at </a:t>
            </a:r>
            <a:r>
              <a:rPr lang="en-US" sz="135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10"/>
              </a:rPr>
              <a:t>www.rsaia.org/corporate-sponsors.html</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09871" y="5165287"/>
            <a:ext cx="2208251" cy="491716"/>
          </a:xfrm>
          <a:prstGeom prst="rect">
            <a:avLst/>
          </a:prstGeom>
        </p:spPr>
      </p:pic>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65930" y="2961712"/>
            <a:ext cx="2320316" cy="648926"/>
          </a:xfrm>
          <a:prstGeom prst="rect">
            <a:avLst/>
          </a:prstGeom>
        </p:spPr>
      </p:pic>
    </p:spTree>
    <p:extLst>
      <p:ext uri="{BB962C8B-B14F-4D97-AF65-F5344CB8AC3E}">
        <p14:creationId xmlns:p14="http://schemas.microsoft.com/office/powerpoint/2010/main" val="375395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AB2D-1AE8-42C9-A23A-303A2ED3A764}"/>
              </a:ext>
            </a:extLst>
          </p:cNvPr>
          <p:cNvSpPr>
            <a:spLocks noGrp="1"/>
          </p:cNvSpPr>
          <p:nvPr>
            <p:ph type="title"/>
          </p:nvPr>
        </p:nvSpPr>
        <p:spPr>
          <a:xfrm>
            <a:off x="822960" y="286605"/>
            <a:ext cx="7543800" cy="856396"/>
          </a:xfrm>
        </p:spPr>
        <p:txBody>
          <a:bodyPr/>
          <a:lstStyle/>
          <a:p>
            <a:r>
              <a:rPr lang="en-US" dirty="0"/>
              <a:t>RSAI Policy Timeline</a:t>
            </a:r>
          </a:p>
        </p:txBody>
      </p:sp>
      <p:graphicFrame>
        <p:nvGraphicFramePr>
          <p:cNvPr id="7" name="Content Placeholder 6">
            <a:extLst>
              <a:ext uri="{FF2B5EF4-FFF2-40B4-BE49-F238E27FC236}">
                <a16:creationId xmlns:a16="http://schemas.microsoft.com/office/drawing/2014/main" id="{19318182-37EC-4116-9A9E-87693495A1EC}"/>
              </a:ext>
            </a:extLst>
          </p:cNvPr>
          <p:cNvGraphicFramePr>
            <a:graphicFrameLocks noGrp="1"/>
          </p:cNvGraphicFramePr>
          <p:nvPr>
            <p:ph sz="half" idx="1"/>
            <p:extLst>
              <p:ext uri="{D42A27DB-BD31-4B8C-83A1-F6EECF244321}">
                <p14:modId xmlns:p14="http://schemas.microsoft.com/office/powerpoint/2010/main" val="504551658"/>
              </p:ext>
            </p:extLst>
          </p:nvPr>
        </p:nvGraphicFramePr>
        <p:xfrm>
          <a:off x="457200" y="609600"/>
          <a:ext cx="8382000" cy="3826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0B4E1198-225E-404F-9F3C-B0BFEA5E0F35}"/>
              </a:ext>
            </a:extLst>
          </p:cNvPr>
          <p:cNvSpPr>
            <a:spLocks noGrp="1"/>
          </p:cNvSpPr>
          <p:nvPr>
            <p:ph type="sldNum" sz="quarter" idx="12"/>
          </p:nvPr>
        </p:nvSpPr>
        <p:spPr/>
        <p:txBody>
          <a:bodyPr/>
          <a:lstStyle/>
          <a:p>
            <a:fld id="{7E3A9E86-4CC3-4959-A751-C33E618564A4}" type="slidenum">
              <a:rPr lang="en-US" smtClean="0"/>
              <a:t>6</a:t>
            </a:fld>
            <a:endParaRPr lang="en-US" dirty="0"/>
          </a:p>
        </p:txBody>
      </p:sp>
      <p:grpSp>
        <p:nvGrpSpPr>
          <p:cNvPr id="11" name="Group 10">
            <a:extLst>
              <a:ext uri="{FF2B5EF4-FFF2-40B4-BE49-F238E27FC236}">
                <a16:creationId xmlns:a16="http://schemas.microsoft.com/office/drawing/2014/main" id="{5746D644-860F-4D5B-B9C2-EADD1FFC5BB7}"/>
              </a:ext>
            </a:extLst>
          </p:cNvPr>
          <p:cNvGrpSpPr/>
          <p:nvPr/>
        </p:nvGrpSpPr>
        <p:grpSpPr>
          <a:xfrm>
            <a:off x="1447800" y="4267200"/>
            <a:ext cx="2590800" cy="2057400"/>
            <a:chOff x="5324417" y="287273"/>
            <a:chExt cx="1850752" cy="1617790"/>
          </a:xfrm>
        </p:grpSpPr>
        <p:sp>
          <p:nvSpPr>
            <p:cNvPr id="12" name="Arrow: Right 11">
              <a:extLst>
                <a:ext uri="{FF2B5EF4-FFF2-40B4-BE49-F238E27FC236}">
                  <a16:creationId xmlns:a16="http://schemas.microsoft.com/office/drawing/2014/main" id="{2EAC6DA4-513F-4BF7-8C7C-739643CDF6BF}"/>
                </a:ext>
              </a:extLst>
            </p:cNvPr>
            <p:cNvSpPr/>
            <p:nvPr/>
          </p:nvSpPr>
          <p:spPr>
            <a:xfrm>
              <a:off x="5324417" y="287273"/>
              <a:ext cx="1850752" cy="1617790"/>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Arrow: Right 4">
              <a:extLst>
                <a:ext uri="{FF2B5EF4-FFF2-40B4-BE49-F238E27FC236}">
                  <a16:creationId xmlns:a16="http://schemas.microsoft.com/office/drawing/2014/main" id="{67EE929D-9607-4744-A208-151EB9A775FE}"/>
                </a:ext>
              </a:extLst>
            </p:cNvPr>
            <p:cNvSpPr txBox="1"/>
            <p:nvPr/>
          </p:nvSpPr>
          <p:spPr>
            <a:xfrm>
              <a:off x="5787105" y="529942"/>
              <a:ext cx="902242" cy="11324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US" sz="1200" dirty="0"/>
                <a:t>Position Papers</a:t>
              </a:r>
            </a:p>
            <a:p>
              <a:pPr marL="57150" lvl="1" indent="-57150" algn="l" defTabSz="355600">
                <a:lnSpc>
                  <a:spcPct val="90000"/>
                </a:lnSpc>
                <a:spcBef>
                  <a:spcPct val="0"/>
                </a:spcBef>
                <a:spcAft>
                  <a:spcPct val="15000"/>
                </a:spcAft>
                <a:buChar char="•"/>
              </a:pPr>
              <a:r>
                <a:rPr lang="en-US" sz="1200" kern="1200" dirty="0"/>
                <a:t>Weekly Updates</a:t>
              </a:r>
            </a:p>
            <a:p>
              <a:pPr marL="57150" lvl="1" indent="-57150" algn="l" defTabSz="355600">
                <a:lnSpc>
                  <a:spcPct val="90000"/>
                </a:lnSpc>
                <a:spcBef>
                  <a:spcPct val="0"/>
                </a:spcBef>
                <a:spcAft>
                  <a:spcPct val="15000"/>
                </a:spcAft>
                <a:buChar char="•"/>
              </a:pPr>
              <a:r>
                <a:rPr lang="en-US" sz="1200" kern="1200" dirty="0"/>
                <a:t>Calls to Action</a:t>
              </a:r>
            </a:p>
            <a:p>
              <a:pPr marL="57150" lvl="1" indent="-57150" algn="l" defTabSz="355600">
                <a:lnSpc>
                  <a:spcPct val="90000"/>
                </a:lnSpc>
                <a:spcBef>
                  <a:spcPct val="0"/>
                </a:spcBef>
                <a:spcAft>
                  <a:spcPct val="15000"/>
                </a:spcAft>
                <a:buChar char="•"/>
              </a:pPr>
              <a:r>
                <a:rPr lang="en-US" sz="1200" dirty="0"/>
                <a:t>Supports for Capitol Visits and Lobbying at Home</a:t>
              </a:r>
              <a:endParaRPr lang="en-US" sz="1200" kern="1200" dirty="0"/>
            </a:p>
          </p:txBody>
        </p:sp>
      </p:grpSp>
      <p:grpSp>
        <p:nvGrpSpPr>
          <p:cNvPr id="8" name="Group 7">
            <a:extLst>
              <a:ext uri="{FF2B5EF4-FFF2-40B4-BE49-F238E27FC236}">
                <a16:creationId xmlns:a16="http://schemas.microsoft.com/office/drawing/2014/main" id="{9310365B-D57D-4926-A43C-95D576EEBBB0}"/>
              </a:ext>
            </a:extLst>
          </p:cNvPr>
          <p:cNvGrpSpPr/>
          <p:nvPr/>
        </p:nvGrpSpPr>
        <p:grpSpPr>
          <a:xfrm>
            <a:off x="914400" y="4572000"/>
            <a:ext cx="925376" cy="925376"/>
            <a:chOff x="4861729" y="633480"/>
            <a:chExt cx="925376" cy="925376"/>
          </a:xfrm>
        </p:grpSpPr>
        <p:sp>
          <p:nvSpPr>
            <p:cNvPr id="9" name="Oval 8">
              <a:extLst>
                <a:ext uri="{FF2B5EF4-FFF2-40B4-BE49-F238E27FC236}">
                  <a16:creationId xmlns:a16="http://schemas.microsoft.com/office/drawing/2014/main" id="{287E6FD9-14F1-459A-8FB9-ABA57C370541}"/>
                </a:ext>
              </a:extLst>
            </p:cNvPr>
            <p:cNvSpPr/>
            <p:nvPr/>
          </p:nvSpPr>
          <p:spPr>
            <a:xfrm>
              <a:off x="4861729" y="633480"/>
              <a:ext cx="925376" cy="9253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EBFDB0CA-1C3E-4B62-9B55-46C67BBF0F8F}"/>
                </a:ext>
              </a:extLst>
            </p:cNvPr>
            <p:cNvSpPr txBox="1"/>
            <p:nvPr/>
          </p:nvSpPr>
          <p:spPr>
            <a:xfrm>
              <a:off x="4997247" y="768998"/>
              <a:ext cx="654340" cy="654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2023 Session</a:t>
              </a:r>
            </a:p>
          </p:txBody>
        </p:sp>
      </p:grpSp>
      <p:grpSp>
        <p:nvGrpSpPr>
          <p:cNvPr id="14" name="Group 13">
            <a:extLst>
              <a:ext uri="{FF2B5EF4-FFF2-40B4-BE49-F238E27FC236}">
                <a16:creationId xmlns:a16="http://schemas.microsoft.com/office/drawing/2014/main" id="{2F83BE99-1E8E-481F-8AB2-D0DB0F17D319}"/>
              </a:ext>
            </a:extLst>
          </p:cNvPr>
          <p:cNvGrpSpPr/>
          <p:nvPr/>
        </p:nvGrpSpPr>
        <p:grpSpPr>
          <a:xfrm>
            <a:off x="5627824" y="3455389"/>
            <a:ext cx="925376" cy="925376"/>
            <a:chOff x="4861729" y="633480"/>
            <a:chExt cx="925376" cy="925376"/>
          </a:xfrm>
          <a:solidFill>
            <a:schemeClr val="accent4"/>
          </a:solidFill>
        </p:grpSpPr>
        <p:sp>
          <p:nvSpPr>
            <p:cNvPr id="15" name="Oval 14">
              <a:extLst>
                <a:ext uri="{FF2B5EF4-FFF2-40B4-BE49-F238E27FC236}">
                  <a16:creationId xmlns:a16="http://schemas.microsoft.com/office/drawing/2014/main" id="{A131E4E5-DB6E-45FE-AEE4-B0CA8B3E5AF0}"/>
                </a:ext>
              </a:extLst>
            </p:cNvPr>
            <p:cNvSpPr/>
            <p:nvPr/>
          </p:nvSpPr>
          <p:spPr>
            <a:xfrm>
              <a:off x="4861729" y="633480"/>
              <a:ext cx="925376" cy="92537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a:extLst>
                <a:ext uri="{FF2B5EF4-FFF2-40B4-BE49-F238E27FC236}">
                  <a16:creationId xmlns:a16="http://schemas.microsoft.com/office/drawing/2014/main" id="{5B53615C-9AD2-4AF5-B0AB-74D43E7669A4}"/>
                </a:ext>
              </a:extLst>
            </p:cNvPr>
            <p:cNvSpPr txBox="1"/>
            <p:nvPr/>
          </p:nvSpPr>
          <p:spPr>
            <a:xfrm>
              <a:off x="4997247" y="768998"/>
              <a:ext cx="654340" cy="6543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t>Nov. 8</a:t>
              </a:r>
            </a:p>
            <a:p>
              <a:pPr marL="0" lvl="0" indent="0" algn="ctr" defTabSz="533400">
                <a:lnSpc>
                  <a:spcPct val="90000"/>
                </a:lnSpc>
                <a:spcBef>
                  <a:spcPct val="0"/>
                </a:spcBef>
                <a:spcAft>
                  <a:spcPct val="35000"/>
                </a:spcAft>
                <a:buNone/>
              </a:pPr>
              <a:r>
                <a:rPr lang="en-US" sz="1050" dirty="0"/>
                <a:t>Election</a:t>
              </a:r>
            </a:p>
            <a:p>
              <a:pPr marL="0" lvl="0" indent="0" algn="ctr" defTabSz="533400">
                <a:lnSpc>
                  <a:spcPct val="90000"/>
                </a:lnSpc>
                <a:spcBef>
                  <a:spcPct val="0"/>
                </a:spcBef>
                <a:spcAft>
                  <a:spcPct val="35000"/>
                </a:spcAft>
                <a:buNone/>
              </a:pPr>
              <a:r>
                <a:rPr lang="en-US" sz="1050" kern="1200" dirty="0"/>
                <a:t>Caucus Priorities</a:t>
              </a:r>
            </a:p>
          </p:txBody>
        </p:sp>
      </p:grpSp>
      <p:grpSp>
        <p:nvGrpSpPr>
          <p:cNvPr id="17" name="Group 16">
            <a:extLst>
              <a:ext uri="{FF2B5EF4-FFF2-40B4-BE49-F238E27FC236}">
                <a16:creationId xmlns:a16="http://schemas.microsoft.com/office/drawing/2014/main" id="{9FCF8239-D15D-4893-84E4-D028C0B9F0FA}"/>
              </a:ext>
            </a:extLst>
          </p:cNvPr>
          <p:cNvGrpSpPr/>
          <p:nvPr/>
        </p:nvGrpSpPr>
        <p:grpSpPr>
          <a:xfrm>
            <a:off x="2895828" y="3429000"/>
            <a:ext cx="925376" cy="925376"/>
            <a:chOff x="4861729" y="633480"/>
            <a:chExt cx="925376" cy="925376"/>
          </a:xfrm>
        </p:grpSpPr>
        <p:sp>
          <p:nvSpPr>
            <p:cNvPr id="18" name="Oval 17">
              <a:extLst>
                <a:ext uri="{FF2B5EF4-FFF2-40B4-BE49-F238E27FC236}">
                  <a16:creationId xmlns:a16="http://schemas.microsoft.com/office/drawing/2014/main" id="{5F60ECA8-0637-4EB1-A55D-F256846F9EA1}"/>
                </a:ext>
              </a:extLst>
            </p:cNvPr>
            <p:cNvSpPr/>
            <p:nvPr/>
          </p:nvSpPr>
          <p:spPr>
            <a:xfrm>
              <a:off x="4861729" y="633480"/>
              <a:ext cx="925376" cy="925376"/>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a:extLst>
                <a:ext uri="{FF2B5EF4-FFF2-40B4-BE49-F238E27FC236}">
                  <a16:creationId xmlns:a16="http://schemas.microsoft.com/office/drawing/2014/main" id="{093CF127-31E8-4C9F-9120-E047716131F7}"/>
                </a:ext>
              </a:extLst>
            </p:cNvPr>
            <p:cNvSpPr txBox="1"/>
            <p:nvPr/>
          </p:nvSpPr>
          <p:spPr>
            <a:xfrm>
              <a:off x="4997247" y="768998"/>
              <a:ext cx="654340" cy="654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t>Interim</a:t>
              </a:r>
            </a:p>
            <a:p>
              <a:pPr marL="0" lvl="0" indent="0" algn="ctr" defTabSz="533400">
                <a:lnSpc>
                  <a:spcPct val="90000"/>
                </a:lnSpc>
                <a:spcBef>
                  <a:spcPct val="0"/>
                </a:spcBef>
                <a:spcAft>
                  <a:spcPct val="35000"/>
                </a:spcAft>
                <a:buNone/>
              </a:pPr>
              <a:r>
                <a:rPr lang="en-US" sz="1050" dirty="0"/>
                <a:t>Legis. Studies</a:t>
              </a:r>
            </a:p>
            <a:p>
              <a:pPr marL="0" lvl="0" indent="0" algn="ctr" defTabSz="533400">
                <a:lnSpc>
                  <a:spcPct val="90000"/>
                </a:lnSpc>
                <a:spcBef>
                  <a:spcPct val="0"/>
                </a:spcBef>
                <a:spcAft>
                  <a:spcPct val="35000"/>
                </a:spcAft>
                <a:buNone/>
              </a:pPr>
              <a:r>
                <a:rPr lang="en-US" sz="1050" kern="1200" dirty="0"/>
                <a:t>Admi</a:t>
              </a:r>
              <a:r>
                <a:rPr lang="en-US" sz="1050" dirty="0"/>
                <a:t>n Rules</a:t>
              </a:r>
              <a:endParaRPr lang="en-US" sz="1050" kern="1200" dirty="0"/>
            </a:p>
          </p:txBody>
        </p:sp>
      </p:grpSp>
      <p:sp>
        <p:nvSpPr>
          <p:cNvPr id="20" name="TextBox 19">
            <a:extLst>
              <a:ext uri="{FF2B5EF4-FFF2-40B4-BE49-F238E27FC236}">
                <a16:creationId xmlns:a16="http://schemas.microsoft.com/office/drawing/2014/main" id="{41A840FA-F012-4818-B72D-9C785275AB96}"/>
              </a:ext>
            </a:extLst>
          </p:cNvPr>
          <p:cNvSpPr txBox="1"/>
          <p:nvPr/>
        </p:nvSpPr>
        <p:spPr>
          <a:xfrm flipH="1">
            <a:off x="4724400" y="4718303"/>
            <a:ext cx="4240184" cy="1446550"/>
          </a:xfrm>
          <a:prstGeom prst="rect">
            <a:avLst/>
          </a:prstGeom>
          <a:solidFill>
            <a:srgbClr val="FDFCD0"/>
          </a:solidFill>
        </p:spPr>
        <p:txBody>
          <a:bodyPr wrap="square" rtlCol="0">
            <a:spAutoFit/>
          </a:bodyPr>
          <a:lstStyle/>
          <a:p>
            <a:r>
              <a:rPr lang="en-US" dirty="0"/>
              <a:t>Annual Meeting Oct. 25, 4:30pm</a:t>
            </a:r>
          </a:p>
          <a:p>
            <a:r>
              <a:rPr lang="en-US" dirty="0"/>
              <a:t>FFA Enrichment Center, DMACC Ankeny Campus. Sets the platform that become the RSAI agenda at the statehouse.  </a:t>
            </a:r>
          </a:p>
          <a:p>
            <a:r>
              <a:rPr lang="en-US" sz="1600" dirty="0">
                <a:hlinkClick r:id="rId7"/>
              </a:rPr>
              <a:t>https://www.rsaia.org/annual-meeting.html</a:t>
            </a:r>
            <a:r>
              <a:rPr lang="en-US" sz="1600" dirty="0"/>
              <a:t> </a:t>
            </a:r>
          </a:p>
        </p:txBody>
      </p:sp>
      <p:cxnSp>
        <p:nvCxnSpPr>
          <p:cNvPr id="22" name="Straight Arrow Connector 21">
            <a:extLst>
              <a:ext uri="{FF2B5EF4-FFF2-40B4-BE49-F238E27FC236}">
                <a16:creationId xmlns:a16="http://schemas.microsoft.com/office/drawing/2014/main" id="{104B4A35-2153-47F9-B4D8-7F0ABBD0983A}"/>
              </a:ext>
            </a:extLst>
          </p:cNvPr>
          <p:cNvCxnSpPr/>
          <p:nvPr/>
        </p:nvCxnSpPr>
        <p:spPr>
          <a:xfrm>
            <a:off x="4953000" y="3564518"/>
            <a:ext cx="228600" cy="1143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2642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6A59ED-9E50-4300-8E0B-1BD43FEB3EDC}"/>
              </a:ext>
            </a:extLst>
          </p:cNvPr>
          <p:cNvPicPr>
            <a:picLocks noChangeAspect="1"/>
          </p:cNvPicPr>
          <p:nvPr/>
        </p:nvPicPr>
        <p:blipFill>
          <a:blip r:embed="rId2"/>
          <a:stretch>
            <a:fillRect/>
          </a:stretch>
        </p:blipFill>
        <p:spPr>
          <a:xfrm>
            <a:off x="842356" y="179778"/>
            <a:ext cx="7106266" cy="1074513"/>
          </a:xfrm>
          <a:prstGeom prst="rect">
            <a:avLst/>
          </a:prstGeom>
        </p:spPr>
      </p:pic>
      <p:sp>
        <p:nvSpPr>
          <p:cNvPr id="2" name="Title 1">
            <a:extLst>
              <a:ext uri="{FF2B5EF4-FFF2-40B4-BE49-F238E27FC236}">
                <a16:creationId xmlns:a16="http://schemas.microsoft.com/office/drawing/2014/main" id="{D0130329-D4C8-4639-8FC8-1FAFAE612D13}"/>
              </a:ext>
            </a:extLst>
          </p:cNvPr>
          <p:cNvSpPr>
            <a:spLocks noGrp="1"/>
          </p:cNvSpPr>
          <p:nvPr>
            <p:ph type="title"/>
          </p:nvPr>
        </p:nvSpPr>
        <p:spPr>
          <a:xfrm>
            <a:off x="822960" y="838200"/>
            <a:ext cx="7543800" cy="1450757"/>
          </a:xfrm>
        </p:spPr>
        <p:txBody>
          <a:bodyPr/>
          <a:lstStyle/>
          <a:p>
            <a:r>
              <a:rPr lang="en-US" dirty="0"/>
              <a:t>2022 List of Successes</a:t>
            </a:r>
          </a:p>
        </p:txBody>
      </p:sp>
      <p:sp>
        <p:nvSpPr>
          <p:cNvPr id="3" name="Content Placeholder 2">
            <a:extLst>
              <a:ext uri="{FF2B5EF4-FFF2-40B4-BE49-F238E27FC236}">
                <a16:creationId xmlns:a16="http://schemas.microsoft.com/office/drawing/2014/main" id="{065E881F-0B0A-4B23-9D20-B67ACFE9F91D}"/>
              </a:ext>
            </a:extLst>
          </p:cNvPr>
          <p:cNvSpPr>
            <a:spLocks noGrp="1"/>
          </p:cNvSpPr>
          <p:nvPr>
            <p:ph sz="half" idx="1"/>
          </p:nvPr>
        </p:nvSpPr>
        <p:spPr>
          <a:xfrm>
            <a:off x="457200" y="2067346"/>
            <a:ext cx="3703320" cy="4023360"/>
          </a:xfrm>
        </p:spPr>
        <p:txBody>
          <a:bodyPr>
            <a:normAutofit fontScale="70000" lnSpcReduction="20000"/>
          </a:bodyPr>
          <a:lstStyle/>
          <a:p>
            <a:r>
              <a:rPr lang="en-US" dirty="0"/>
              <a:t>Despite the overall funding and school choice policy challenges of the 2022 Legislative Session, there are some notable successes for rural schools and students worthy of mention </a:t>
            </a:r>
          </a:p>
          <a:p>
            <a:r>
              <a:rPr lang="en-US" dirty="0"/>
              <a:t>When thanking Legislators and the Governor for their service, start with a mention of something they did that will help your school and students: </a:t>
            </a:r>
          </a:p>
          <a:p>
            <a:endParaRPr lang="en-US" dirty="0"/>
          </a:p>
        </p:txBody>
      </p:sp>
      <p:sp>
        <p:nvSpPr>
          <p:cNvPr id="4" name="Content Placeholder 3">
            <a:extLst>
              <a:ext uri="{FF2B5EF4-FFF2-40B4-BE49-F238E27FC236}">
                <a16:creationId xmlns:a16="http://schemas.microsoft.com/office/drawing/2014/main" id="{7119A5FB-FCDD-41BD-A399-50048A96240E}"/>
              </a:ext>
            </a:extLst>
          </p:cNvPr>
          <p:cNvSpPr>
            <a:spLocks noGrp="1"/>
          </p:cNvSpPr>
          <p:nvPr>
            <p:ph sz="half" idx="2"/>
          </p:nvPr>
        </p:nvSpPr>
        <p:spPr>
          <a:xfrm>
            <a:off x="4744489" y="1845734"/>
            <a:ext cx="3703320" cy="1507066"/>
          </a:xfrm>
        </p:spPr>
        <p:txBody>
          <a:bodyPr>
            <a:normAutofit fontScale="70000" lnSpcReduction="20000"/>
          </a:bodyPr>
          <a:lstStyle/>
          <a:p>
            <a:pPr marL="0" indent="0">
              <a:buNone/>
            </a:pPr>
            <a:r>
              <a:rPr lang="en-US" sz="2600" dirty="0"/>
              <a:t>Posted on RSAI Legislative Web Page </a:t>
            </a:r>
          </a:p>
          <a:p>
            <a:pPr marL="0" indent="0">
              <a:buNone/>
            </a:pPr>
            <a:r>
              <a:rPr lang="en-US" sz="2600" dirty="0">
                <a:hlinkClick r:id="rId3"/>
              </a:rPr>
              <a:t>https://www.rsaia.org/2022-legislative-session.html</a:t>
            </a:r>
            <a:r>
              <a:rPr lang="en-US" sz="2600" dirty="0"/>
              <a:t> </a:t>
            </a:r>
          </a:p>
          <a:p>
            <a:endParaRPr lang="en-US" dirty="0"/>
          </a:p>
        </p:txBody>
      </p:sp>
      <p:sp>
        <p:nvSpPr>
          <p:cNvPr id="5" name="Slide Number Placeholder 4">
            <a:extLst>
              <a:ext uri="{FF2B5EF4-FFF2-40B4-BE49-F238E27FC236}">
                <a16:creationId xmlns:a16="http://schemas.microsoft.com/office/drawing/2014/main" id="{AE8A441A-04F8-4FEA-99DA-41AD7524805F}"/>
              </a:ext>
            </a:extLst>
          </p:cNvPr>
          <p:cNvSpPr>
            <a:spLocks noGrp="1"/>
          </p:cNvSpPr>
          <p:nvPr>
            <p:ph type="sldNum" sz="quarter" idx="12"/>
          </p:nvPr>
        </p:nvSpPr>
        <p:spPr/>
        <p:txBody>
          <a:bodyPr/>
          <a:lstStyle/>
          <a:p>
            <a:fld id="{7E3A9E86-4CC3-4959-A751-C33E618564A4}" type="slidenum">
              <a:rPr lang="en-US" smtClean="0"/>
              <a:t>7</a:t>
            </a:fld>
            <a:endParaRPr lang="en-US" dirty="0"/>
          </a:p>
        </p:txBody>
      </p:sp>
      <p:pic>
        <p:nvPicPr>
          <p:cNvPr id="7" name="Picture 6">
            <a:extLst>
              <a:ext uri="{FF2B5EF4-FFF2-40B4-BE49-F238E27FC236}">
                <a16:creationId xmlns:a16="http://schemas.microsoft.com/office/drawing/2014/main" id="{02220219-2FD8-4459-85A8-5E721ABA2B08}"/>
              </a:ext>
            </a:extLst>
          </p:cNvPr>
          <p:cNvPicPr>
            <a:picLocks noChangeAspect="1"/>
          </p:cNvPicPr>
          <p:nvPr/>
        </p:nvPicPr>
        <p:blipFill>
          <a:blip r:embed="rId4"/>
          <a:stretch>
            <a:fillRect/>
          </a:stretch>
        </p:blipFill>
        <p:spPr>
          <a:xfrm>
            <a:off x="4495800" y="3049951"/>
            <a:ext cx="4403566" cy="2242556"/>
          </a:xfrm>
          <a:prstGeom prst="rect">
            <a:avLst/>
          </a:prstGeom>
        </p:spPr>
      </p:pic>
    </p:spTree>
    <p:extLst>
      <p:ext uri="{BB962C8B-B14F-4D97-AF65-F5344CB8AC3E}">
        <p14:creationId xmlns:p14="http://schemas.microsoft.com/office/powerpoint/2010/main" val="1717344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392-E552-4E4C-8F66-2963A79A2BAF}"/>
              </a:ext>
            </a:extLst>
          </p:cNvPr>
          <p:cNvSpPr>
            <a:spLocks noGrp="1"/>
          </p:cNvSpPr>
          <p:nvPr>
            <p:ph type="title"/>
          </p:nvPr>
        </p:nvSpPr>
        <p:spPr>
          <a:xfrm>
            <a:off x="-114300" y="-76200"/>
            <a:ext cx="9372600" cy="1194005"/>
          </a:xfrm>
        </p:spPr>
        <p:txBody>
          <a:bodyPr>
            <a:normAutofit/>
          </a:bodyPr>
          <a:lstStyle/>
          <a:p>
            <a:r>
              <a:rPr lang="en-US" dirty="0"/>
              <a:t>Staff Shortage Successes</a:t>
            </a:r>
          </a:p>
        </p:txBody>
      </p:sp>
      <p:sp>
        <p:nvSpPr>
          <p:cNvPr id="3" name="Content Placeholder 2">
            <a:extLst>
              <a:ext uri="{FF2B5EF4-FFF2-40B4-BE49-F238E27FC236}">
                <a16:creationId xmlns:a16="http://schemas.microsoft.com/office/drawing/2014/main" id="{CE09FF82-A738-44E8-BA15-4783FA642365}"/>
              </a:ext>
            </a:extLst>
          </p:cNvPr>
          <p:cNvSpPr>
            <a:spLocks noGrp="1"/>
          </p:cNvSpPr>
          <p:nvPr>
            <p:ph sz="half" idx="1"/>
          </p:nvPr>
        </p:nvSpPr>
        <p:spPr>
          <a:xfrm>
            <a:off x="533400" y="990600"/>
            <a:ext cx="8229600" cy="5240866"/>
          </a:xfrm>
        </p:spPr>
        <p:txBody>
          <a:bodyPr>
            <a:noAutofit/>
          </a:bodyPr>
          <a:lstStyle/>
          <a:p>
            <a:pPr lvl="0">
              <a:spcBef>
                <a:spcPts val="600"/>
              </a:spcBef>
            </a:pPr>
            <a:r>
              <a:rPr lang="en-US" sz="1500" b="1" u="sng" dirty="0">
                <a:hlinkClick r:id="rId2"/>
              </a:rPr>
              <a:t>HF 2081</a:t>
            </a:r>
            <a:r>
              <a:rPr lang="en-US" sz="1500" b="1" dirty="0"/>
              <a:t> PRAXIS</a:t>
            </a:r>
            <a:r>
              <a:rPr lang="en-US" sz="1500" dirty="0"/>
              <a:t>: eliminated the need for college graduates to pass the PRAXIS test to obtain an Iowa teaching license. </a:t>
            </a:r>
          </a:p>
          <a:p>
            <a:pPr lvl="0">
              <a:spcBef>
                <a:spcPts val="600"/>
              </a:spcBef>
            </a:pPr>
            <a:r>
              <a:rPr lang="en-US" sz="1500" b="1" u="sng" dirty="0">
                <a:hlinkClick r:id="rId3"/>
              </a:rPr>
              <a:t>HF 2165</a:t>
            </a:r>
            <a:r>
              <a:rPr lang="en-US" sz="1500" b="1" dirty="0"/>
              <a:t> Future Ready Workforce Scholarships</a:t>
            </a:r>
            <a:r>
              <a:rPr lang="en-US" sz="1500" dirty="0"/>
              <a:t>: allows part-time students to qualify for scholarship support in shortage areas (includes educators.) </a:t>
            </a:r>
          </a:p>
          <a:p>
            <a:pPr lvl="0">
              <a:spcBef>
                <a:spcPts val="600"/>
              </a:spcBef>
            </a:pPr>
            <a:r>
              <a:rPr lang="en-US" sz="1500" b="1" u="sng" dirty="0">
                <a:hlinkClick r:id="rId4"/>
              </a:rPr>
              <a:t>HF 2549</a:t>
            </a:r>
            <a:r>
              <a:rPr lang="en-US" sz="1500" dirty="0"/>
              <a:t> </a:t>
            </a:r>
            <a:r>
              <a:rPr lang="en-US" sz="1500" b="1" dirty="0"/>
              <a:t>Mental Health Professional Loan Repayment Program:</a:t>
            </a:r>
            <a:r>
              <a:rPr lang="en-US" sz="1500" dirty="0"/>
              <a:t> establishes a fund for loan forgiveness. Requires recipients to work in Iowa for a minimum of years to qualify for loan repayment grants. $520,000 was appropriated in the Education Appropriations bill HF 2575 to get the program started. </a:t>
            </a:r>
          </a:p>
          <a:p>
            <a:pPr lvl="0">
              <a:spcBef>
                <a:spcPts val="600"/>
              </a:spcBef>
            </a:pPr>
            <a:r>
              <a:rPr lang="en-US" sz="1500" b="1" u="sng" dirty="0">
                <a:hlinkClick r:id="rId5"/>
              </a:rPr>
              <a:t>SF 2266</a:t>
            </a:r>
            <a:r>
              <a:rPr lang="en-US" sz="1500" b="1" dirty="0"/>
              <a:t> IPERS Earnings Limits:</a:t>
            </a:r>
            <a:r>
              <a:rPr lang="en-US" sz="1500" dirty="0"/>
              <a:t> increases the income threshold of an under 65 IPERS benefits recipient employed by an IPERS employer from $30,000 to $50,000 without loss of IPERS income. Increases the conflict of interest threshold for a school board member who receives school district income from $6,000 to $20,000. (</a:t>
            </a:r>
            <a:r>
              <a:rPr lang="en-US" sz="1500" i="1" dirty="0"/>
              <a:t>Note: IPERS retirees still need to fulfill the bona fide retirement period of four months</a:t>
            </a:r>
            <a:r>
              <a:rPr lang="en-US" sz="1500" dirty="0"/>
              <a:t>.)</a:t>
            </a:r>
          </a:p>
          <a:p>
            <a:pPr lvl="0">
              <a:spcBef>
                <a:spcPts val="600"/>
              </a:spcBef>
            </a:pPr>
            <a:r>
              <a:rPr lang="en-US" sz="1500" b="1" u="sng" dirty="0">
                <a:hlinkClick r:id="rId6"/>
              </a:rPr>
              <a:t>SF 2383</a:t>
            </a:r>
            <a:r>
              <a:rPr lang="en-US" sz="1500" b="1" dirty="0"/>
              <a:t> Licensure Reciprocity in Governor’s Workforce Omnibus Bill:</a:t>
            </a:r>
            <a:r>
              <a:rPr lang="en-US" sz="1500" dirty="0"/>
              <a:t> eliminates the requirement for a person with a license from another state to have one year of experience to get a reciprocal license. </a:t>
            </a:r>
          </a:p>
          <a:p>
            <a:pPr>
              <a:spcBef>
                <a:spcPts val="600"/>
              </a:spcBef>
            </a:pPr>
            <a:r>
              <a:rPr lang="en-US" sz="1400" b="1" dirty="0"/>
              <a:t>Teacher and Paraeducator Registered Apprenticeship Program: </a:t>
            </a:r>
            <a:r>
              <a:rPr lang="en-US" sz="1400" dirty="0"/>
              <a:t>Governor Reynolds dedicated over $45.6 million in awards across the state impacting 134 districts, paid for with American Rescue Plan Act funds –Coronavirus State and Local Fiscal Recovery Funds.  RSAI worked with Cherokee CSD as lead school district to create opportunity for over 30 rural districts which individually lacked the minimum number of participants to qualify.  Find out more on RSAI web site: </a:t>
            </a:r>
            <a:r>
              <a:rPr lang="en-US" sz="1400" dirty="0">
                <a:hlinkClick r:id="rId7"/>
              </a:rPr>
              <a:t>https://www.rsaia.org/tpra-pipeline-grant.html</a:t>
            </a:r>
            <a:r>
              <a:rPr lang="en-US" sz="1400" dirty="0"/>
              <a:t> </a:t>
            </a:r>
          </a:p>
        </p:txBody>
      </p:sp>
      <p:sp>
        <p:nvSpPr>
          <p:cNvPr id="5" name="Slide Number Placeholder 4">
            <a:extLst>
              <a:ext uri="{FF2B5EF4-FFF2-40B4-BE49-F238E27FC236}">
                <a16:creationId xmlns:a16="http://schemas.microsoft.com/office/drawing/2014/main" id="{52F85DF1-DE60-45DA-B30A-5F86FFEB32EC}"/>
              </a:ext>
            </a:extLst>
          </p:cNvPr>
          <p:cNvSpPr>
            <a:spLocks noGrp="1"/>
          </p:cNvSpPr>
          <p:nvPr>
            <p:ph type="sldNum" sz="quarter" idx="12"/>
          </p:nvPr>
        </p:nvSpPr>
        <p:spPr/>
        <p:txBody>
          <a:bodyPr/>
          <a:lstStyle/>
          <a:p>
            <a:fld id="{7E3A9E86-4CC3-4959-A751-C33E618564A4}" type="slidenum">
              <a:rPr lang="en-US" smtClean="0"/>
              <a:t>8</a:t>
            </a:fld>
            <a:endParaRPr lang="en-US" dirty="0"/>
          </a:p>
        </p:txBody>
      </p:sp>
      <p:sp>
        <p:nvSpPr>
          <p:cNvPr id="4" name="Rectangle 3">
            <a:extLst>
              <a:ext uri="{FF2B5EF4-FFF2-40B4-BE49-F238E27FC236}">
                <a16:creationId xmlns:a16="http://schemas.microsoft.com/office/drawing/2014/main" id="{B4FD03AB-A6C4-46CB-8C1B-364025EBCE65}"/>
              </a:ext>
            </a:extLst>
          </p:cNvPr>
          <p:cNvSpPr/>
          <p:nvPr/>
        </p:nvSpPr>
        <p:spPr>
          <a:xfrm>
            <a:off x="38100" y="5943600"/>
            <a:ext cx="105670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DD</a:t>
            </a:r>
          </a:p>
        </p:txBody>
      </p:sp>
    </p:spTree>
    <p:extLst>
      <p:ext uri="{BB962C8B-B14F-4D97-AF65-F5344CB8AC3E}">
        <p14:creationId xmlns:p14="http://schemas.microsoft.com/office/powerpoint/2010/main" val="174826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392-E552-4E4C-8F66-2963A79A2BAF}"/>
              </a:ext>
            </a:extLst>
          </p:cNvPr>
          <p:cNvSpPr>
            <a:spLocks noGrp="1"/>
          </p:cNvSpPr>
          <p:nvPr>
            <p:ph type="title"/>
          </p:nvPr>
        </p:nvSpPr>
        <p:spPr>
          <a:xfrm>
            <a:off x="822960" y="286605"/>
            <a:ext cx="7543800" cy="932596"/>
          </a:xfrm>
        </p:spPr>
        <p:txBody>
          <a:bodyPr>
            <a:normAutofit/>
          </a:bodyPr>
          <a:lstStyle/>
          <a:p>
            <a:r>
              <a:rPr lang="en-US" dirty="0"/>
              <a:t>Other Policy Wins </a:t>
            </a:r>
          </a:p>
        </p:txBody>
      </p:sp>
      <p:sp>
        <p:nvSpPr>
          <p:cNvPr id="3" name="Content Placeholder 2">
            <a:extLst>
              <a:ext uri="{FF2B5EF4-FFF2-40B4-BE49-F238E27FC236}">
                <a16:creationId xmlns:a16="http://schemas.microsoft.com/office/drawing/2014/main" id="{CE09FF82-A738-44E8-BA15-4783FA642365}"/>
              </a:ext>
            </a:extLst>
          </p:cNvPr>
          <p:cNvSpPr>
            <a:spLocks noGrp="1"/>
          </p:cNvSpPr>
          <p:nvPr>
            <p:ph sz="half" idx="1"/>
          </p:nvPr>
        </p:nvSpPr>
        <p:spPr>
          <a:xfrm>
            <a:off x="304800" y="1112713"/>
            <a:ext cx="8229600" cy="5240866"/>
          </a:xfrm>
        </p:spPr>
        <p:txBody>
          <a:bodyPr>
            <a:noAutofit/>
          </a:bodyPr>
          <a:lstStyle/>
          <a:p>
            <a:pPr lvl="0">
              <a:lnSpc>
                <a:spcPct val="120000"/>
              </a:lnSpc>
              <a:spcBef>
                <a:spcPts val="600"/>
              </a:spcBef>
            </a:pPr>
            <a:r>
              <a:rPr lang="en-US" sz="1500" b="1" dirty="0"/>
              <a:t>Formula &amp; Transportation Equity: </a:t>
            </a:r>
            <a:r>
              <a:rPr lang="en-US" sz="1500" dirty="0"/>
              <a:t>An additional reduction of $5 per pupil in the formula equity gap was accomplished and transportation equity payments for above-average transportation costs were continued (</a:t>
            </a:r>
            <a:r>
              <a:rPr lang="en-US" sz="1500" b="1" u="sng" dirty="0">
                <a:hlinkClick r:id="rId2"/>
              </a:rPr>
              <a:t>HF 2316</a:t>
            </a:r>
            <a:r>
              <a:rPr lang="en-US" sz="1500" dirty="0"/>
              <a:t>). The bill also appropriated an increase of $2 million, total of $29.5 million, for transportation equity payments to districts with above-average transportation costs. </a:t>
            </a:r>
          </a:p>
          <a:p>
            <a:pPr lvl="0">
              <a:lnSpc>
                <a:spcPct val="120000"/>
              </a:lnSpc>
              <a:spcBef>
                <a:spcPts val="600"/>
              </a:spcBef>
            </a:pPr>
            <a:r>
              <a:rPr lang="en-US" sz="1500" b="1" dirty="0"/>
              <a:t>Operational Sharing:</a:t>
            </a:r>
            <a:r>
              <a:rPr lang="en-US" sz="1500" dirty="0"/>
              <a:t> Increased superintendent supplementary weighting to 9 students and created several new positions that would qualify for sharing incentives (SROs at 3 students, also adds college and career transition counselor or coordinator from </a:t>
            </a:r>
            <a:r>
              <a:rPr lang="en-US" sz="1500" b="1" u="sng" dirty="0">
                <a:hlinkClick r:id="rId3"/>
              </a:rPr>
              <a:t>SF 2589</a:t>
            </a:r>
            <a:r>
              <a:rPr lang="en-US" sz="1500" dirty="0"/>
              <a:t> at 3 students, and allows one individual to serve in different roles when shared between districts. </a:t>
            </a:r>
            <a:r>
              <a:rPr lang="en-US" sz="1500" b="1" u="sng" dirty="0">
                <a:hlinkClick r:id="rId4"/>
              </a:rPr>
              <a:t>HF 2080</a:t>
            </a:r>
            <a:endParaRPr lang="en-US" sz="1500" dirty="0"/>
          </a:p>
          <a:p>
            <a:pPr lvl="0">
              <a:lnSpc>
                <a:spcPct val="120000"/>
              </a:lnSpc>
              <a:spcBef>
                <a:spcPts val="600"/>
              </a:spcBef>
            </a:pPr>
            <a:r>
              <a:rPr lang="en-US" sz="1500" b="1" dirty="0"/>
              <a:t>Student Mental Health:</a:t>
            </a:r>
            <a:r>
              <a:rPr lang="en-US" sz="1500" dirty="0"/>
              <a:t> $3.4 million appropriation to AEAs for mental health training and student supports and services (</a:t>
            </a:r>
            <a:r>
              <a:rPr lang="en-US" sz="1500" b="1" u="sng" dirty="0">
                <a:hlinkClick r:id="rId5"/>
              </a:rPr>
              <a:t>HF</a:t>
            </a:r>
            <a:r>
              <a:rPr lang="en-US" sz="1500" b="1" u="sng" dirty="0"/>
              <a:t> </a:t>
            </a:r>
            <a:r>
              <a:rPr lang="en-US" sz="1500" b="1" u="sng" dirty="0">
                <a:hlinkClick r:id="rId6"/>
              </a:rPr>
              <a:t>2575</a:t>
            </a:r>
            <a:r>
              <a:rPr lang="en-US" sz="1500" u="sng" dirty="0"/>
              <a:t>)</a:t>
            </a:r>
            <a:r>
              <a:rPr lang="en-US" sz="1500" dirty="0"/>
              <a:t>, which is an increase of $200,000. See also Mental Health Professionals Loan Repayment Program above. </a:t>
            </a:r>
          </a:p>
          <a:p>
            <a:pPr lvl="0">
              <a:lnSpc>
                <a:spcPct val="120000"/>
              </a:lnSpc>
              <a:spcBef>
                <a:spcPts val="600"/>
              </a:spcBef>
            </a:pPr>
            <a:r>
              <a:rPr lang="en-US" sz="1500" b="1" dirty="0"/>
              <a:t>Radon Testing Local Control:</a:t>
            </a:r>
            <a:r>
              <a:rPr lang="en-US" sz="1500" dirty="0"/>
              <a:t> although otherwise a state mandate, the bill expanded flexibility to use SAVE/State Penny for School Infrastructure funds for Radon Testing/ Mitigation and allowed districts to train local staff to conduct the testing and implement mitigation. (</a:t>
            </a:r>
            <a:r>
              <a:rPr lang="en-US" sz="1500" b="1" u="sng" dirty="0">
                <a:hlinkClick r:id="rId7"/>
              </a:rPr>
              <a:t>HF 2412</a:t>
            </a:r>
            <a:r>
              <a:rPr lang="en-US" sz="1500" dirty="0"/>
              <a:t>)</a:t>
            </a:r>
          </a:p>
          <a:p>
            <a:pPr lvl="0">
              <a:lnSpc>
                <a:spcPct val="120000"/>
              </a:lnSpc>
              <a:spcBef>
                <a:spcPts val="600"/>
              </a:spcBef>
            </a:pPr>
            <a:r>
              <a:rPr lang="en-US" sz="1500" b="1" u="sng" dirty="0">
                <a:hlinkClick r:id="rId8"/>
              </a:rPr>
              <a:t>SF 2366</a:t>
            </a:r>
            <a:r>
              <a:rPr lang="en-US" sz="1500" b="1" dirty="0"/>
              <a:t> Wind Energy Conversion:</a:t>
            </a:r>
            <a:r>
              <a:rPr lang="en-US" sz="1500" dirty="0"/>
              <a:t> corrected a law allowing wind turbine repair to reset the valuation schedule, which has the effect of postponing valuation growth, lowers local levy capacity and increases the cost of state aid to account for it. Applies to future wind energy conversion property assessment schedules. </a:t>
            </a:r>
          </a:p>
        </p:txBody>
      </p:sp>
      <p:sp>
        <p:nvSpPr>
          <p:cNvPr id="5" name="Slide Number Placeholder 4">
            <a:extLst>
              <a:ext uri="{FF2B5EF4-FFF2-40B4-BE49-F238E27FC236}">
                <a16:creationId xmlns:a16="http://schemas.microsoft.com/office/drawing/2014/main" id="{52F85DF1-DE60-45DA-B30A-5F86FFEB32EC}"/>
              </a:ext>
            </a:extLst>
          </p:cNvPr>
          <p:cNvSpPr>
            <a:spLocks noGrp="1"/>
          </p:cNvSpPr>
          <p:nvPr>
            <p:ph type="sldNum" sz="quarter" idx="12"/>
          </p:nvPr>
        </p:nvSpPr>
        <p:spPr/>
        <p:txBody>
          <a:bodyPr/>
          <a:lstStyle/>
          <a:p>
            <a:fld id="{7E3A9E86-4CC3-4959-A751-C33E618564A4}" type="slidenum">
              <a:rPr lang="en-US" smtClean="0"/>
              <a:t>9</a:t>
            </a:fld>
            <a:endParaRPr lang="en-US" dirty="0"/>
          </a:p>
        </p:txBody>
      </p:sp>
      <p:sp>
        <p:nvSpPr>
          <p:cNvPr id="6" name="Rectangle 5">
            <a:extLst>
              <a:ext uri="{FF2B5EF4-FFF2-40B4-BE49-F238E27FC236}">
                <a16:creationId xmlns:a16="http://schemas.microsoft.com/office/drawing/2014/main" id="{0AEFC04E-737A-4B1F-BFC4-D83269A615B5}"/>
              </a:ext>
            </a:extLst>
          </p:cNvPr>
          <p:cNvSpPr/>
          <p:nvPr/>
        </p:nvSpPr>
        <p:spPr>
          <a:xfrm>
            <a:off x="8074177" y="5891914"/>
            <a:ext cx="92044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MB</a:t>
            </a:r>
          </a:p>
        </p:txBody>
      </p:sp>
    </p:spTree>
    <p:extLst>
      <p:ext uri="{BB962C8B-B14F-4D97-AF65-F5344CB8AC3E}">
        <p14:creationId xmlns:p14="http://schemas.microsoft.com/office/powerpoint/2010/main" val="3638527107"/>
      </p:ext>
    </p:extLst>
  </p:cSld>
  <p:clrMapOvr>
    <a:masterClrMapping/>
  </p:clrMapOvr>
</p:sld>
</file>

<file path=ppt/theme/theme1.xml><?xml version="1.0" encoding="utf-8"?>
<a:theme xmlns:a="http://schemas.openxmlformats.org/drawingml/2006/main" name="ISFIS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FIS PPT Template 7.2014" id="{0D8EC974-D7DF-48B6-B323-28969B090996}" vid="{26FF41F1-B72B-4584-9F8E-CFAEE15A9F78}"/>
    </a:ext>
  </a:extLst>
</a:theme>
</file>

<file path=ppt/theme/theme2.xml><?xml version="1.0" encoding="utf-8"?>
<a:theme xmlns:a="http://schemas.openxmlformats.org/drawingml/2006/main" name="ISFIS-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FIS-Green" id="{36109C64-15B0-44C9-A717-F66B6D07A4ED}" vid="{5DA91592-39CB-4BEE-AD6D-C549682993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72402</TotalTime>
  <Words>4361</Words>
  <Application>Microsoft Office PowerPoint</Application>
  <PresentationFormat>On-screen Show (4:3)</PresentationFormat>
  <Paragraphs>343</Paragraphs>
  <Slides>47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Times New Roman</vt:lpstr>
      <vt:lpstr>Wingdings</vt:lpstr>
      <vt:lpstr>ISFIS Webinar</vt:lpstr>
      <vt:lpstr>ISFIS-Green</vt:lpstr>
      <vt:lpstr>PowerPoint Presentation</vt:lpstr>
      <vt:lpstr>Agenda</vt:lpstr>
      <vt:lpstr>PowerPoint Presentation</vt:lpstr>
      <vt:lpstr>PowerPoint Presentation</vt:lpstr>
      <vt:lpstr>Thanks to our RSAI Corporate Sponsors</vt:lpstr>
      <vt:lpstr>RSAI Policy Timeline</vt:lpstr>
      <vt:lpstr>2022 List of Successes</vt:lpstr>
      <vt:lpstr>Staff Shortage Successes</vt:lpstr>
      <vt:lpstr>Other Policy Wins </vt:lpstr>
      <vt:lpstr>PowerPoint Presentation</vt:lpstr>
      <vt:lpstr>HF 2317 Historic Tax Cuts</vt:lpstr>
      <vt:lpstr>Adequate School Resources SSA no lower than 3.75% and Formula and Transportation Equity</vt:lpstr>
      <vt:lpstr>Adequate School Resources SSA no lower than 3.75% and Formula and Transportation Equity</vt:lpstr>
      <vt:lpstr>Educator Shortage</vt:lpstr>
      <vt:lpstr>Local School Board Authority</vt:lpstr>
      <vt:lpstr>Laws and Sausage</vt:lpstr>
      <vt:lpstr>This Process Stinks</vt:lpstr>
      <vt:lpstr>Quality Preschool</vt:lpstr>
      <vt:lpstr>Opportunity Equity/Poverty</vt:lpstr>
      <vt:lpstr>Sharing Incentives/Efficiencies</vt:lpstr>
      <vt:lpstr>Sharing Incentives/Efficiencies</vt:lpstr>
      <vt:lpstr>Student Mental Health</vt:lpstr>
      <vt:lpstr>Internet Connectivity and Access</vt:lpstr>
      <vt:lpstr>PowerPoint Presentation</vt:lpstr>
      <vt:lpstr>PowerPoint Presentation</vt:lpstr>
      <vt:lpstr>HF 2317 Historic Tax Cuts</vt:lpstr>
      <vt:lpstr>PowerPoint Presentation</vt:lpstr>
      <vt:lpstr>Key Messages re ESA’s</vt:lpstr>
      <vt:lpstr>Other Policies in SF 2369</vt:lpstr>
      <vt:lpstr>ESA Examples in Other States</vt:lpstr>
      <vt:lpstr>ESA Examples in Other States</vt:lpstr>
      <vt:lpstr>ESA Examples in Other States</vt:lpstr>
      <vt:lpstr>ESA Examples in Other States</vt:lpstr>
      <vt:lpstr>General Election Nov. 8, 2022</vt:lpstr>
      <vt:lpstr>Election Nov. 8. What changes?</vt:lpstr>
      <vt:lpstr>Where to Start</vt:lpstr>
      <vt:lpstr>PowerPoint Presentation</vt:lpstr>
      <vt:lpstr>Meet with candidates before Nov. 8</vt:lpstr>
      <vt:lpstr>Interim Advocacy</vt:lpstr>
      <vt:lpstr>Next Steps: Create a Coalition</vt:lpstr>
      <vt:lpstr>PowerPoint Presentation</vt:lpstr>
      <vt:lpstr>Ask Us for Help</vt:lpstr>
      <vt:lpstr>Strength in Numbers: Why join RSAI and recruit others to the effort?</vt:lpstr>
      <vt:lpstr>PowerPoint Presentation</vt:lpstr>
      <vt:lpstr>Thanks to our RSAI Corporate Sponsors</vt:lpstr>
      <vt:lpstr> THANK YOU FOR YOUR VOICE on behalf of Iowa students!  </vt:lpstr>
      <vt:lpstr>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Jen</cp:lastModifiedBy>
  <cp:revision>4907</cp:revision>
  <cp:lastPrinted>2021-04-09T00:55:26Z</cp:lastPrinted>
  <dcterms:created xsi:type="dcterms:W3CDTF">2014-07-14T21:17:36Z</dcterms:created>
  <dcterms:modified xsi:type="dcterms:W3CDTF">2022-09-15T00:14:15Z</dcterms:modified>
</cp:coreProperties>
</file>