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879" r:id="rId2"/>
  </p:sldMasterIdLst>
  <p:notesMasterIdLst>
    <p:notesMasterId r:id="rId50"/>
  </p:notesMasterIdLst>
  <p:handoutMasterIdLst>
    <p:handoutMasterId r:id="rId51"/>
  </p:handoutMasterIdLst>
  <p:sldIdLst>
    <p:sldId id="324" r:id="rId3"/>
    <p:sldId id="325" r:id="rId4"/>
    <p:sldId id="300" r:id="rId5"/>
    <p:sldId id="382" r:id="rId6"/>
    <p:sldId id="326" r:id="rId7"/>
    <p:sldId id="327" r:id="rId8"/>
    <p:sldId id="328" r:id="rId9"/>
    <p:sldId id="276" r:id="rId10"/>
    <p:sldId id="274" r:id="rId11"/>
    <p:sldId id="278" r:id="rId12"/>
    <p:sldId id="307" r:id="rId13"/>
    <p:sldId id="330" r:id="rId14"/>
    <p:sldId id="332" r:id="rId15"/>
    <p:sldId id="334" r:id="rId16"/>
    <p:sldId id="335" r:id="rId17"/>
    <p:sldId id="339" r:id="rId18"/>
    <p:sldId id="341" r:id="rId19"/>
    <p:sldId id="343" r:id="rId20"/>
    <p:sldId id="344" r:id="rId21"/>
    <p:sldId id="346" r:id="rId22"/>
    <p:sldId id="347" r:id="rId23"/>
    <p:sldId id="349" r:id="rId24"/>
    <p:sldId id="352" r:id="rId25"/>
    <p:sldId id="353" r:id="rId26"/>
    <p:sldId id="355" r:id="rId27"/>
    <p:sldId id="357" r:id="rId28"/>
    <p:sldId id="358" r:id="rId29"/>
    <p:sldId id="361" r:id="rId30"/>
    <p:sldId id="360" r:id="rId31"/>
    <p:sldId id="362" r:id="rId32"/>
    <p:sldId id="367" r:id="rId33"/>
    <p:sldId id="368" r:id="rId34"/>
    <p:sldId id="369" r:id="rId35"/>
    <p:sldId id="370" r:id="rId36"/>
    <p:sldId id="371" r:id="rId37"/>
    <p:sldId id="372" r:id="rId38"/>
    <p:sldId id="373" r:id="rId39"/>
    <p:sldId id="374" r:id="rId40"/>
    <p:sldId id="375" r:id="rId41"/>
    <p:sldId id="376" r:id="rId42"/>
    <p:sldId id="378" r:id="rId43"/>
    <p:sldId id="380" r:id="rId44"/>
    <p:sldId id="379" r:id="rId45"/>
    <p:sldId id="359" r:id="rId46"/>
    <p:sldId id="301" r:id="rId47"/>
    <p:sldId id="302" r:id="rId48"/>
    <p:sldId id="354" r:id="rId49"/>
  </p:sldIdLst>
  <p:sldSz cx="9144000" cy="5143500" type="screen16x9"/>
  <p:notesSz cx="6858000" cy="92964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ヒラギノ角ゴ Pro W3" charset="-128"/>
        <a:cs typeface="+mn-cs"/>
      </a:defRPr>
    </a:lvl1pPr>
    <a:lvl2pPr marL="457200" algn="l" rtl="0" fontAlgn="base">
      <a:spcBef>
        <a:spcPct val="0"/>
      </a:spcBef>
      <a:spcAft>
        <a:spcPct val="0"/>
      </a:spcAft>
      <a:defRPr kern="1200">
        <a:solidFill>
          <a:schemeClr val="tx1"/>
        </a:solidFill>
        <a:latin typeface="Arial" panose="020B0604020202020204" pitchFamily="34" charset="0"/>
        <a:ea typeface="ヒラギノ角ゴ Pro W3" charset="-128"/>
        <a:cs typeface="+mn-cs"/>
      </a:defRPr>
    </a:lvl2pPr>
    <a:lvl3pPr marL="914400" algn="l" rtl="0" fontAlgn="base">
      <a:spcBef>
        <a:spcPct val="0"/>
      </a:spcBef>
      <a:spcAft>
        <a:spcPct val="0"/>
      </a:spcAft>
      <a:defRPr kern="1200">
        <a:solidFill>
          <a:schemeClr val="tx1"/>
        </a:solidFill>
        <a:latin typeface="Arial" panose="020B0604020202020204" pitchFamily="34" charset="0"/>
        <a:ea typeface="ヒラギノ角ゴ Pro W3" charset="-128"/>
        <a:cs typeface="+mn-cs"/>
      </a:defRPr>
    </a:lvl3pPr>
    <a:lvl4pPr marL="1371600" algn="l" rtl="0" fontAlgn="base">
      <a:spcBef>
        <a:spcPct val="0"/>
      </a:spcBef>
      <a:spcAft>
        <a:spcPct val="0"/>
      </a:spcAft>
      <a:defRPr kern="1200">
        <a:solidFill>
          <a:schemeClr val="tx1"/>
        </a:solidFill>
        <a:latin typeface="Arial" panose="020B0604020202020204" pitchFamily="34" charset="0"/>
        <a:ea typeface="ヒラギノ角ゴ Pro W3" charset="-128"/>
        <a:cs typeface="+mn-cs"/>
      </a:defRPr>
    </a:lvl4pPr>
    <a:lvl5pPr marL="1828800" algn="l" rtl="0" fontAlgn="base">
      <a:spcBef>
        <a:spcPct val="0"/>
      </a:spcBef>
      <a:spcAft>
        <a:spcPct val="0"/>
      </a:spcAft>
      <a:defRPr kern="1200">
        <a:solidFill>
          <a:schemeClr val="tx1"/>
        </a:solidFill>
        <a:latin typeface="Arial" panose="020B0604020202020204" pitchFamily="34" charset="0"/>
        <a:ea typeface="ヒラギノ角ゴ Pro W3" charset="-128"/>
        <a:cs typeface="+mn-cs"/>
      </a:defRPr>
    </a:lvl5pPr>
    <a:lvl6pPr marL="2286000" algn="l" defTabSz="914400" rtl="0" eaLnBrk="1" latinLnBrk="0" hangingPunct="1">
      <a:defRPr kern="1200">
        <a:solidFill>
          <a:schemeClr val="tx1"/>
        </a:solidFill>
        <a:latin typeface="Arial" panose="020B0604020202020204" pitchFamily="34" charset="0"/>
        <a:ea typeface="ヒラギノ角ゴ Pro W3" charset="-128"/>
        <a:cs typeface="+mn-cs"/>
      </a:defRPr>
    </a:lvl6pPr>
    <a:lvl7pPr marL="2743200" algn="l" defTabSz="914400" rtl="0" eaLnBrk="1" latinLnBrk="0" hangingPunct="1">
      <a:defRPr kern="1200">
        <a:solidFill>
          <a:schemeClr val="tx1"/>
        </a:solidFill>
        <a:latin typeface="Arial" panose="020B0604020202020204" pitchFamily="34" charset="0"/>
        <a:ea typeface="ヒラギノ角ゴ Pro W3" charset="-128"/>
        <a:cs typeface="+mn-cs"/>
      </a:defRPr>
    </a:lvl7pPr>
    <a:lvl8pPr marL="3200400" algn="l" defTabSz="914400" rtl="0" eaLnBrk="1" latinLnBrk="0" hangingPunct="1">
      <a:defRPr kern="1200">
        <a:solidFill>
          <a:schemeClr val="tx1"/>
        </a:solidFill>
        <a:latin typeface="Arial" panose="020B0604020202020204" pitchFamily="34" charset="0"/>
        <a:ea typeface="ヒラギノ角ゴ Pro W3" charset="-128"/>
        <a:cs typeface="+mn-cs"/>
      </a:defRPr>
    </a:lvl8pPr>
    <a:lvl9pPr marL="3657600" algn="l" defTabSz="914400" rtl="0" eaLnBrk="1" latinLnBrk="0" hangingPunct="1">
      <a:defRPr kern="1200">
        <a:solidFill>
          <a:schemeClr val="tx1"/>
        </a:solidFill>
        <a:latin typeface="Arial" panose="020B0604020202020204" pitchFamily="34" charset="0"/>
        <a:ea typeface="ヒラギノ角ゴ Pro W3"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70C0"/>
    <a:srgbClr val="073E87"/>
    <a:srgbClr val="6D499D"/>
    <a:srgbClr val="F5D155"/>
    <a:srgbClr val="573A7E"/>
    <a:srgbClr val="ED1470"/>
    <a:srgbClr val="97C8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26" autoAdjust="0"/>
    <p:restoredTop sz="67435" autoAdjust="0"/>
  </p:normalViewPr>
  <p:slideViewPr>
    <p:cSldViewPr>
      <p:cViewPr varScale="1">
        <p:scale>
          <a:sx n="59" d="100"/>
          <a:sy n="59" d="100"/>
        </p:scale>
        <p:origin x="1626" y="42"/>
      </p:cViewPr>
      <p:guideLst>
        <p:guide orient="horz" pos="162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handoutMaster" Target="handoutMasters/handoutMaster1.xml"/><Relationship Id="rId3" Type="http://schemas.openxmlformats.org/officeDocument/2006/relationships/slide" Target="slides/slid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0.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697" cy="466088"/>
          </a:xfrm>
          <a:prstGeom prst="rect">
            <a:avLst/>
          </a:prstGeom>
        </p:spPr>
        <p:txBody>
          <a:bodyPr vert="horz" lIns="90443" tIns="45222" rIns="90443" bIns="45222" rtlCol="0"/>
          <a:lstStyle>
            <a:lvl1pPr algn="l">
              <a:defRPr sz="1200"/>
            </a:lvl1pPr>
          </a:lstStyle>
          <a:p>
            <a:endParaRPr lang="en-US"/>
          </a:p>
        </p:txBody>
      </p:sp>
      <p:sp>
        <p:nvSpPr>
          <p:cNvPr id="3" name="Date Placeholder 2"/>
          <p:cNvSpPr>
            <a:spLocks noGrp="1"/>
          </p:cNvSpPr>
          <p:nvPr>
            <p:ph type="dt" sz="quarter" idx="1"/>
          </p:nvPr>
        </p:nvSpPr>
        <p:spPr>
          <a:xfrm>
            <a:off x="3884753" y="1"/>
            <a:ext cx="2971697" cy="466088"/>
          </a:xfrm>
          <a:prstGeom prst="rect">
            <a:avLst/>
          </a:prstGeom>
        </p:spPr>
        <p:txBody>
          <a:bodyPr vert="horz" lIns="90443" tIns="45222" rIns="90443" bIns="45222" rtlCol="0"/>
          <a:lstStyle>
            <a:lvl1pPr algn="r">
              <a:defRPr sz="1200"/>
            </a:lvl1pPr>
          </a:lstStyle>
          <a:p>
            <a:fld id="{7391952F-5775-4C79-B29F-9F15AC39B7F6}" type="datetimeFigureOut">
              <a:rPr lang="en-US" smtClean="0"/>
              <a:pPr/>
              <a:t>4/1/2019</a:t>
            </a:fld>
            <a:endParaRPr lang="en-US"/>
          </a:p>
        </p:txBody>
      </p:sp>
      <p:sp>
        <p:nvSpPr>
          <p:cNvPr id="4" name="Footer Placeholder 3"/>
          <p:cNvSpPr>
            <a:spLocks noGrp="1"/>
          </p:cNvSpPr>
          <p:nvPr>
            <p:ph type="ftr" sz="quarter" idx="2"/>
          </p:nvPr>
        </p:nvSpPr>
        <p:spPr>
          <a:xfrm>
            <a:off x="0" y="8830312"/>
            <a:ext cx="2971697" cy="466088"/>
          </a:xfrm>
          <a:prstGeom prst="rect">
            <a:avLst/>
          </a:prstGeom>
        </p:spPr>
        <p:txBody>
          <a:bodyPr vert="horz" lIns="90443" tIns="45222" rIns="90443" bIns="45222" rtlCol="0" anchor="b"/>
          <a:lstStyle>
            <a:lvl1pPr algn="l">
              <a:defRPr sz="1200"/>
            </a:lvl1pPr>
          </a:lstStyle>
          <a:p>
            <a:endParaRPr lang="en-US"/>
          </a:p>
        </p:txBody>
      </p:sp>
      <p:sp>
        <p:nvSpPr>
          <p:cNvPr id="5" name="Slide Number Placeholder 4"/>
          <p:cNvSpPr>
            <a:spLocks noGrp="1"/>
          </p:cNvSpPr>
          <p:nvPr>
            <p:ph type="sldNum" sz="quarter" idx="3"/>
          </p:nvPr>
        </p:nvSpPr>
        <p:spPr>
          <a:xfrm>
            <a:off x="3884753" y="8830312"/>
            <a:ext cx="2971697" cy="466088"/>
          </a:xfrm>
          <a:prstGeom prst="rect">
            <a:avLst/>
          </a:prstGeom>
        </p:spPr>
        <p:txBody>
          <a:bodyPr vert="horz" lIns="90443" tIns="45222" rIns="90443" bIns="45222" rtlCol="0" anchor="b"/>
          <a:lstStyle>
            <a:lvl1pPr algn="r">
              <a:defRPr sz="1200"/>
            </a:lvl1pPr>
          </a:lstStyle>
          <a:p>
            <a:fld id="{DA22DD9E-9E0A-46ED-8A9F-61990BFDF128}" type="slidenum">
              <a:rPr lang="en-US" smtClean="0"/>
              <a:pPr/>
              <a:t>‹#›</a:t>
            </a:fld>
            <a:endParaRPr lang="en-US"/>
          </a:p>
        </p:txBody>
      </p:sp>
    </p:spTree>
    <p:extLst>
      <p:ext uri="{BB962C8B-B14F-4D97-AF65-F5344CB8AC3E}">
        <p14:creationId xmlns:p14="http://schemas.microsoft.com/office/powerpoint/2010/main" val="36189435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5"/>
          </a:xfrm>
          <a:prstGeom prst="rect">
            <a:avLst/>
          </a:prstGeom>
        </p:spPr>
        <p:txBody>
          <a:bodyPr vert="horz" lIns="92307" tIns="46153" rIns="92307" bIns="46153" rtlCol="0"/>
          <a:lstStyle>
            <a:lvl1pPr algn="l">
              <a:defRPr sz="1200"/>
            </a:lvl1pPr>
          </a:lstStyle>
          <a:p>
            <a:endParaRPr lang="en-US"/>
          </a:p>
        </p:txBody>
      </p:sp>
      <p:sp>
        <p:nvSpPr>
          <p:cNvPr id="3" name="Date Placeholder 2"/>
          <p:cNvSpPr>
            <a:spLocks noGrp="1"/>
          </p:cNvSpPr>
          <p:nvPr>
            <p:ph type="dt" idx="1"/>
          </p:nvPr>
        </p:nvSpPr>
        <p:spPr>
          <a:xfrm>
            <a:off x="3884614" y="0"/>
            <a:ext cx="2971800" cy="466435"/>
          </a:xfrm>
          <a:prstGeom prst="rect">
            <a:avLst/>
          </a:prstGeom>
        </p:spPr>
        <p:txBody>
          <a:bodyPr vert="horz" lIns="92307" tIns="46153" rIns="92307" bIns="46153" rtlCol="0"/>
          <a:lstStyle>
            <a:lvl1pPr algn="r">
              <a:defRPr sz="1200"/>
            </a:lvl1pPr>
          </a:lstStyle>
          <a:p>
            <a:fld id="{3451600F-994D-4B96-B044-A120B502AB9D}" type="datetimeFigureOut">
              <a:rPr lang="en-US" smtClean="0"/>
              <a:pPr/>
              <a:t>4/1/2019</a:t>
            </a:fld>
            <a:endParaRPr lang="en-US"/>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2307" tIns="46153" rIns="92307" bIns="46153" rtlCol="0" anchor="ctr"/>
          <a:lstStyle/>
          <a:p>
            <a:endParaRPr lang="en-US"/>
          </a:p>
        </p:txBody>
      </p:sp>
      <p:sp>
        <p:nvSpPr>
          <p:cNvPr id="5" name="Notes Placeholder 4"/>
          <p:cNvSpPr>
            <a:spLocks noGrp="1"/>
          </p:cNvSpPr>
          <p:nvPr>
            <p:ph type="body" sz="quarter" idx="3"/>
          </p:nvPr>
        </p:nvSpPr>
        <p:spPr>
          <a:xfrm>
            <a:off x="685800" y="4473892"/>
            <a:ext cx="5486400" cy="3660457"/>
          </a:xfrm>
          <a:prstGeom prst="rect">
            <a:avLst/>
          </a:prstGeom>
        </p:spPr>
        <p:txBody>
          <a:bodyPr vert="horz" lIns="92307" tIns="46153" rIns="92307" bIns="4615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2971800" cy="466434"/>
          </a:xfrm>
          <a:prstGeom prst="rect">
            <a:avLst/>
          </a:prstGeom>
        </p:spPr>
        <p:txBody>
          <a:bodyPr vert="horz" lIns="92307" tIns="46153" rIns="92307" bIns="46153" rtlCol="0" anchor="b"/>
          <a:lstStyle>
            <a:lvl1pPr algn="l">
              <a:defRPr sz="1200"/>
            </a:lvl1pPr>
          </a:lstStyle>
          <a:p>
            <a:endParaRPr lang="en-US"/>
          </a:p>
        </p:txBody>
      </p:sp>
      <p:sp>
        <p:nvSpPr>
          <p:cNvPr id="7" name="Slide Number Placeholder 6"/>
          <p:cNvSpPr>
            <a:spLocks noGrp="1"/>
          </p:cNvSpPr>
          <p:nvPr>
            <p:ph type="sldNum" sz="quarter" idx="5"/>
          </p:nvPr>
        </p:nvSpPr>
        <p:spPr>
          <a:xfrm>
            <a:off x="3884614" y="8829968"/>
            <a:ext cx="2971800" cy="466434"/>
          </a:xfrm>
          <a:prstGeom prst="rect">
            <a:avLst/>
          </a:prstGeom>
        </p:spPr>
        <p:txBody>
          <a:bodyPr vert="horz" lIns="92307" tIns="46153" rIns="92307" bIns="46153" rtlCol="0" anchor="b"/>
          <a:lstStyle>
            <a:lvl1pPr algn="r">
              <a:defRPr sz="1200"/>
            </a:lvl1pPr>
          </a:lstStyle>
          <a:p>
            <a:fld id="{871708D1-4D3B-4D1B-8F39-D42ABCF3A36C}" type="slidenum">
              <a:rPr lang="en-US" smtClean="0"/>
              <a:pPr/>
              <a:t>‹#›</a:t>
            </a:fld>
            <a:endParaRPr lang="en-US"/>
          </a:p>
        </p:txBody>
      </p:sp>
    </p:spTree>
    <p:extLst>
      <p:ext uri="{BB962C8B-B14F-4D97-AF65-F5344CB8AC3E}">
        <p14:creationId xmlns:p14="http://schemas.microsoft.com/office/powerpoint/2010/main" val="3062959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641350" y="1162050"/>
            <a:ext cx="5575300" cy="3136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9220" name="Slide Number Placeholder 2"/>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ヒラギノ角ゴ Pro W3" pitchFamily="2" charset="-128"/>
              </a:defRPr>
            </a:lvl1pPr>
            <a:lvl2pPr marL="734852" indent="-282635">
              <a:defRPr>
                <a:solidFill>
                  <a:schemeClr val="tx1"/>
                </a:solidFill>
                <a:latin typeface="Arial" pitchFamily="34" charset="0"/>
                <a:ea typeface="ヒラギノ角ゴ Pro W3" pitchFamily="2" charset="-128"/>
              </a:defRPr>
            </a:lvl2pPr>
            <a:lvl3pPr marL="1130541" indent="-226108">
              <a:defRPr>
                <a:solidFill>
                  <a:schemeClr val="tx1"/>
                </a:solidFill>
                <a:latin typeface="Arial" pitchFamily="34" charset="0"/>
                <a:ea typeface="ヒラギノ角ゴ Pro W3" pitchFamily="2" charset="-128"/>
              </a:defRPr>
            </a:lvl3pPr>
            <a:lvl4pPr marL="1582758" indent="-226108">
              <a:defRPr>
                <a:solidFill>
                  <a:schemeClr val="tx1"/>
                </a:solidFill>
                <a:latin typeface="Arial" pitchFamily="34" charset="0"/>
                <a:ea typeface="ヒラギノ角ゴ Pro W3" pitchFamily="2" charset="-128"/>
              </a:defRPr>
            </a:lvl4pPr>
            <a:lvl5pPr marL="2034974" indent="-226108">
              <a:defRPr>
                <a:solidFill>
                  <a:schemeClr val="tx1"/>
                </a:solidFill>
                <a:latin typeface="Arial" pitchFamily="34" charset="0"/>
                <a:ea typeface="ヒラギノ角ゴ Pro W3" pitchFamily="2" charset="-128"/>
              </a:defRPr>
            </a:lvl5pPr>
            <a:lvl6pPr marL="2487191" indent="-226108" eaLnBrk="0" fontAlgn="base" hangingPunct="0">
              <a:spcBef>
                <a:spcPct val="0"/>
              </a:spcBef>
              <a:spcAft>
                <a:spcPct val="0"/>
              </a:spcAft>
              <a:defRPr>
                <a:solidFill>
                  <a:schemeClr val="tx1"/>
                </a:solidFill>
                <a:latin typeface="Arial" pitchFamily="34" charset="0"/>
                <a:ea typeface="ヒラギノ角ゴ Pro W3" pitchFamily="2" charset="-128"/>
              </a:defRPr>
            </a:lvl6pPr>
            <a:lvl7pPr marL="2939407" indent="-226108" eaLnBrk="0" fontAlgn="base" hangingPunct="0">
              <a:spcBef>
                <a:spcPct val="0"/>
              </a:spcBef>
              <a:spcAft>
                <a:spcPct val="0"/>
              </a:spcAft>
              <a:defRPr>
                <a:solidFill>
                  <a:schemeClr val="tx1"/>
                </a:solidFill>
                <a:latin typeface="Arial" pitchFamily="34" charset="0"/>
                <a:ea typeface="ヒラギノ角ゴ Pro W3" pitchFamily="2" charset="-128"/>
              </a:defRPr>
            </a:lvl7pPr>
            <a:lvl8pPr marL="3391624" indent="-226108" eaLnBrk="0" fontAlgn="base" hangingPunct="0">
              <a:spcBef>
                <a:spcPct val="0"/>
              </a:spcBef>
              <a:spcAft>
                <a:spcPct val="0"/>
              </a:spcAft>
              <a:defRPr>
                <a:solidFill>
                  <a:schemeClr val="tx1"/>
                </a:solidFill>
                <a:latin typeface="Arial" pitchFamily="34" charset="0"/>
                <a:ea typeface="ヒラギノ角ゴ Pro W3" pitchFamily="2" charset="-128"/>
              </a:defRPr>
            </a:lvl8pPr>
            <a:lvl9pPr marL="3843840" indent="-226108" eaLnBrk="0" fontAlgn="base" hangingPunct="0">
              <a:spcBef>
                <a:spcPct val="0"/>
              </a:spcBef>
              <a:spcAft>
                <a:spcPct val="0"/>
              </a:spcAft>
              <a:defRPr>
                <a:solidFill>
                  <a:schemeClr val="tx1"/>
                </a:solidFill>
                <a:latin typeface="Arial" pitchFamily="34" charset="0"/>
                <a:ea typeface="ヒラギノ角ゴ Pro W3" pitchFamily="2" charset="-128"/>
              </a:defRPr>
            </a:lvl9pPr>
          </a:lstStyle>
          <a:p>
            <a:fld id="{3FEAF428-3716-45E3-9DD1-8DCF32888FE4}" type="slidenum">
              <a:rPr lang="en-US" altLang="en-US"/>
              <a:pPr/>
              <a:t>1</a:t>
            </a:fld>
            <a:endParaRPr lang="en-US" altLang="en-US"/>
          </a:p>
        </p:txBody>
      </p:sp>
    </p:spTree>
    <p:extLst>
      <p:ext uri="{BB962C8B-B14F-4D97-AF65-F5344CB8AC3E}">
        <p14:creationId xmlns:p14="http://schemas.microsoft.com/office/powerpoint/2010/main" val="10046877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41350" y="1162050"/>
            <a:ext cx="5575300" cy="3136900"/>
          </a:xfrm>
        </p:spPr>
      </p:sp>
      <p:sp>
        <p:nvSpPr>
          <p:cNvPr id="3" name="Notes Placeholder 2"/>
          <p:cNvSpPr>
            <a:spLocks noGrp="1"/>
          </p:cNvSpPr>
          <p:nvPr>
            <p:ph type="body" idx="1"/>
          </p:nvPr>
        </p:nvSpPr>
        <p:spPr/>
        <p:txBody>
          <a:bodyPr/>
          <a:lstStyle/>
          <a:p>
            <a:pPr defTabSz="942080">
              <a:defRPr/>
            </a:pPr>
            <a:r>
              <a:rPr lang="en-US" kern="0" dirty="0">
                <a:solidFill>
                  <a:srgbClr val="393637"/>
                </a:solidFill>
                <a:latin typeface="Arial"/>
                <a:cs typeface="Arial"/>
              </a:rPr>
              <a:t>Under “Enhanced ability” – becoming CDE requires that you know obtain knowledge and grasp aspects outside of your discipline/license about the disease and how to help people manage it - helps individuals realize importance of other team members and what they contribute to successful outcomes.</a:t>
            </a:r>
          </a:p>
          <a:p>
            <a:pPr defTabSz="942080">
              <a:defRPr/>
            </a:pPr>
            <a:endParaRPr lang="en-US" kern="0" dirty="0">
              <a:solidFill>
                <a:srgbClr val="393637"/>
              </a:solidFill>
              <a:latin typeface="Arial"/>
              <a:cs typeface="Arial"/>
            </a:endParaRPr>
          </a:p>
          <a:p>
            <a:pPr defTabSz="942080">
              <a:defRPr/>
            </a:pPr>
            <a:r>
              <a:rPr lang="en-US" kern="0" dirty="0">
                <a:solidFill>
                  <a:srgbClr val="393637"/>
                </a:solidFill>
                <a:latin typeface="Arial"/>
                <a:cs typeface="Arial"/>
              </a:rPr>
              <a:t>Earning the CDE® credential can open up more professional opportunities – author, speaker, blogger, etc.</a:t>
            </a:r>
          </a:p>
        </p:txBody>
      </p:sp>
      <p:sp>
        <p:nvSpPr>
          <p:cNvPr id="4" name="Slide Number Placeholder 3"/>
          <p:cNvSpPr>
            <a:spLocks noGrp="1"/>
          </p:cNvSpPr>
          <p:nvPr>
            <p:ph type="sldNum" sz="quarter" idx="10"/>
          </p:nvPr>
        </p:nvSpPr>
        <p:spPr/>
        <p:txBody>
          <a:bodyPr/>
          <a:lstStyle/>
          <a:p>
            <a:fld id="{FD0DF5AB-14B8-4D8F-A427-92689E252E86}" type="slidenum">
              <a:rPr lang="en-US" smtClean="0"/>
              <a:pPr/>
              <a:t>11</a:t>
            </a:fld>
            <a:endParaRPr lang="en-US"/>
          </a:p>
        </p:txBody>
      </p:sp>
    </p:spTree>
    <p:extLst>
      <p:ext uri="{BB962C8B-B14F-4D97-AF65-F5344CB8AC3E}">
        <p14:creationId xmlns:p14="http://schemas.microsoft.com/office/powerpoint/2010/main" val="36255485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xfrm>
            <a:off x="641350" y="1162050"/>
            <a:ext cx="5575300" cy="3136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CDE credential one of very few multidisciplinary certifications – especially in the health care arena. Opens up lots of possibilities, as well as lots of confusion.</a:t>
            </a:r>
          </a:p>
          <a:p>
            <a:endParaRPr lang="en-US" altLang="en-US" dirty="0"/>
          </a:p>
          <a:p>
            <a:r>
              <a:rPr lang="en-US" altLang="en-US" dirty="0"/>
              <a:t>Myth - RN – was to go into place in </a:t>
            </a:r>
            <a:r>
              <a:rPr lang="en-US" altLang="en-US" b="1" u="sng" dirty="0"/>
              <a:t>2000</a:t>
            </a:r>
            <a:r>
              <a:rPr lang="en-US" altLang="en-US" dirty="0"/>
              <a:t> – rescinded before ever put into place</a:t>
            </a:r>
          </a:p>
          <a:p>
            <a:endParaRPr lang="en-US" altLang="en-US" dirty="0"/>
          </a:p>
          <a:p>
            <a:r>
              <a:rPr lang="en-US" altLang="en-US" dirty="0"/>
              <a:t>Remind people @ handbook with all details</a:t>
            </a:r>
          </a:p>
          <a:p>
            <a:endParaRPr lang="en-US" altLang="en-US" dirty="0">
              <a:solidFill>
                <a:srgbClr val="393637"/>
              </a:solidFill>
              <a:latin typeface="Arial" pitchFamily="34" charset="0"/>
              <a:cs typeface="Arial" pitchFamily="34" charset="0"/>
            </a:endParaRPr>
          </a:p>
        </p:txBody>
      </p:sp>
      <p:sp>
        <p:nvSpPr>
          <p:cNvPr id="63492" name="Slide Number Placeholder 2"/>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ヒラギノ角ゴ Pro W3" pitchFamily="2" charset="-128"/>
              </a:defRPr>
            </a:lvl1pPr>
            <a:lvl2pPr marL="734852" indent="-282635">
              <a:defRPr>
                <a:solidFill>
                  <a:schemeClr val="tx1"/>
                </a:solidFill>
                <a:latin typeface="Arial" pitchFamily="34" charset="0"/>
                <a:ea typeface="ヒラギノ角ゴ Pro W3" pitchFamily="2" charset="-128"/>
              </a:defRPr>
            </a:lvl2pPr>
            <a:lvl3pPr marL="1130541" indent="-226108">
              <a:defRPr>
                <a:solidFill>
                  <a:schemeClr val="tx1"/>
                </a:solidFill>
                <a:latin typeface="Arial" pitchFamily="34" charset="0"/>
                <a:ea typeface="ヒラギノ角ゴ Pro W3" pitchFamily="2" charset="-128"/>
              </a:defRPr>
            </a:lvl3pPr>
            <a:lvl4pPr marL="1582758" indent="-226108">
              <a:defRPr>
                <a:solidFill>
                  <a:schemeClr val="tx1"/>
                </a:solidFill>
                <a:latin typeface="Arial" pitchFamily="34" charset="0"/>
                <a:ea typeface="ヒラギノ角ゴ Pro W3" pitchFamily="2" charset="-128"/>
              </a:defRPr>
            </a:lvl4pPr>
            <a:lvl5pPr marL="2034974" indent="-226108">
              <a:defRPr>
                <a:solidFill>
                  <a:schemeClr val="tx1"/>
                </a:solidFill>
                <a:latin typeface="Arial" pitchFamily="34" charset="0"/>
                <a:ea typeface="ヒラギノ角ゴ Pro W3" pitchFamily="2" charset="-128"/>
              </a:defRPr>
            </a:lvl5pPr>
            <a:lvl6pPr marL="2487191" indent="-226108" eaLnBrk="0" fontAlgn="base" hangingPunct="0">
              <a:spcBef>
                <a:spcPct val="0"/>
              </a:spcBef>
              <a:spcAft>
                <a:spcPct val="0"/>
              </a:spcAft>
              <a:defRPr>
                <a:solidFill>
                  <a:schemeClr val="tx1"/>
                </a:solidFill>
                <a:latin typeface="Arial" pitchFamily="34" charset="0"/>
                <a:ea typeface="ヒラギノ角ゴ Pro W3" pitchFamily="2" charset="-128"/>
              </a:defRPr>
            </a:lvl6pPr>
            <a:lvl7pPr marL="2939407" indent="-226108" eaLnBrk="0" fontAlgn="base" hangingPunct="0">
              <a:spcBef>
                <a:spcPct val="0"/>
              </a:spcBef>
              <a:spcAft>
                <a:spcPct val="0"/>
              </a:spcAft>
              <a:defRPr>
                <a:solidFill>
                  <a:schemeClr val="tx1"/>
                </a:solidFill>
                <a:latin typeface="Arial" pitchFamily="34" charset="0"/>
                <a:ea typeface="ヒラギノ角ゴ Pro W3" pitchFamily="2" charset="-128"/>
              </a:defRPr>
            </a:lvl7pPr>
            <a:lvl8pPr marL="3391624" indent="-226108" eaLnBrk="0" fontAlgn="base" hangingPunct="0">
              <a:spcBef>
                <a:spcPct val="0"/>
              </a:spcBef>
              <a:spcAft>
                <a:spcPct val="0"/>
              </a:spcAft>
              <a:defRPr>
                <a:solidFill>
                  <a:schemeClr val="tx1"/>
                </a:solidFill>
                <a:latin typeface="Arial" pitchFamily="34" charset="0"/>
                <a:ea typeface="ヒラギノ角ゴ Pro W3" pitchFamily="2" charset="-128"/>
              </a:defRPr>
            </a:lvl8pPr>
            <a:lvl9pPr marL="3843840" indent="-226108" eaLnBrk="0" fontAlgn="base" hangingPunct="0">
              <a:spcBef>
                <a:spcPct val="0"/>
              </a:spcBef>
              <a:spcAft>
                <a:spcPct val="0"/>
              </a:spcAft>
              <a:defRPr>
                <a:solidFill>
                  <a:schemeClr val="tx1"/>
                </a:solidFill>
                <a:latin typeface="Arial" pitchFamily="34" charset="0"/>
                <a:ea typeface="ヒラギノ角ゴ Pro W3" pitchFamily="2" charset="-128"/>
              </a:defRPr>
            </a:lvl9pPr>
          </a:lstStyle>
          <a:p>
            <a:fld id="{B1B7FFF6-CE31-4DCD-9186-092F15CC3D0A}" type="slidenum">
              <a:rPr lang="en-US" altLang="en-US"/>
              <a:pPr/>
              <a:t>12</a:t>
            </a:fld>
            <a:endParaRPr lang="en-US" altLang="en-US"/>
          </a:p>
        </p:txBody>
      </p:sp>
    </p:spTree>
    <p:extLst>
      <p:ext uri="{BB962C8B-B14F-4D97-AF65-F5344CB8AC3E}">
        <p14:creationId xmlns:p14="http://schemas.microsoft.com/office/powerpoint/2010/main" val="23658414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xfrm>
            <a:off x="641350" y="1162050"/>
            <a:ext cx="5575300" cy="3136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defTabSz="942243">
              <a:lnSpc>
                <a:spcPct val="95000"/>
              </a:lnSpc>
              <a:buClr>
                <a:srgbClr val="551C4E"/>
              </a:buClr>
              <a:defRPr/>
            </a:pPr>
            <a:r>
              <a:rPr lang="en-US" kern="0" dirty="0">
                <a:solidFill>
                  <a:srgbClr val="393637"/>
                </a:solidFill>
                <a:cs typeface="Arial"/>
              </a:rPr>
              <a:t>Remainder of CDEs made up of health professionals in a variety of areas, including, but not limited to, MD/DO, PA, LP, </a:t>
            </a:r>
            <a:r>
              <a:rPr lang="en-US" kern="0" dirty="0" err="1">
                <a:solidFill>
                  <a:srgbClr val="393637"/>
                </a:solidFill>
                <a:cs typeface="Arial"/>
              </a:rPr>
              <a:t>Adv</a:t>
            </a:r>
            <a:r>
              <a:rPr lang="en-US" kern="0" dirty="0">
                <a:solidFill>
                  <a:srgbClr val="393637"/>
                </a:solidFill>
                <a:cs typeface="Arial"/>
              </a:rPr>
              <a:t> </a:t>
            </a:r>
            <a:r>
              <a:rPr lang="en-US" kern="0" dirty="0" err="1">
                <a:solidFill>
                  <a:srgbClr val="393637"/>
                </a:solidFill>
                <a:cs typeface="Arial"/>
              </a:rPr>
              <a:t>Deg</a:t>
            </a:r>
            <a:r>
              <a:rPr lang="en-US" kern="0" dirty="0">
                <a:solidFill>
                  <a:srgbClr val="393637"/>
                </a:solidFill>
                <a:cs typeface="Arial"/>
              </a:rPr>
              <a:t> Social Workers, Exercise Physiologists</a:t>
            </a:r>
          </a:p>
        </p:txBody>
      </p:sp>
      <p:sp>
        <p:nvSpPr>
          <p:cNvPr id="655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ヒラギノ角ゴ Pro W3" pitchFamily="2" charset="-128"/>
              </a:defRPr>
            </a:lvl1pPr>
            <a:lvl2pPr marL="734852" indent="-282635">
              <a:defRPr>
                <a:solidFill>
                  <a:schemeClr val="tx1"/>
                </a:solidFill>
                <a:latin typeface="Arial" pitchFamily="34" charset="0"/>
                <a:ea typeface="ヒラギノ角ゴ Pro W3" pitchFamily="2" charset="-128"/>
              </a:defRPr>
            </a:lvl2pPr>
            <a:lvl3pPr marL="1130541" indent="-226108">
              <a:defRPr>
                <a:solidFill>
                  <a:schemeClr val="tx1"/>
                </a:solidFill>
                <a:latin typeface="Arial" pitchFamily="34" charset="0"/>
                <a:ea typeface="ヒラギノ角ゴ Pro W3" pitchFamily="2" charset="-128"/>
              </a:defRPr>
            </a:lvl3pPr>
            <a:lvl4pPr marL="1582758" indent="-226108">
              <a:defRPr>
                <a:solidFill>
                  <a:schemeClr val="tx1"/>
                </a:solidFill>
                <a:latin typeface="Arial" pitchFamily="34" charset="0"/>
                <a:ea typeface="ヒラギノ角ゴ Pro W3" pitchFamily="2" charset="-128"/>
              </a:defRPr>
            </a:lvl4pPr>
            <a:lvl5pPr marL="2034974" indent="-226108">
              <a:defRPr>
                <a:solidFill>
                  <a:schemeClr val="tx1"/>
                </a:solidFill>
                <a:latin typeface="Arial" pitchFamily="34" charset="0"/>
                <a:ea typeface="ヒラギノ角ゴ Pro W3" pitchFamily="2" charset="-128"/>
              </a:defRPr>
            </a:lvl5pPr>
            <a:lvl6pPr marL="2487191" indent="-226108" eaLnBrk="0" fontAlgn="base" hangingPunct="0">
              <a:spcBef>
                <a:spcPct val="0"/>
              </a:spcBef>
              <a:spcAft>
                <a:spcPct val="0"/>
              </a:spcAft>
              <a:defRPr>
                <a:solidFill>
                  <a:schemeClr val="tx1"/>
                </a:solidFill>
                <a:latin typeface="Arial" pitchFamily="34" charset="0"/>
                <a:ea typeface="ヒラギノ角ゴ Pro W3" pitchFamily="2" charset="-128"/>
              </a:defRPr>
            </a:lvl6pPr>
            <a:lvl7pPr marL="2939407" indent="-226108" eaLnBrk="0" fontAlgn="base" hangingPunct="0">
              <a:spcBef>
                <a:spcPct val="0"/>
              </a:spcBef>
              <a:spcAft>
                <a:spcPct val="0"/>
              </a:spcAft>
              <a:defRPr>
                <a:solidFill>
                  <a:schemeClr val="tx1"/>
                </a:solidFill>
                <a:latin typeface="Arial" pitchFamily="34" charset="0"/>
                <a:ea typeface="ヒラギノ角ゴ Pro W3" pitchFamily="2" charset="-128"/>
              </a:defRPr>
            </a:lvl7pPr>
            <a:lvl8pPr marL="3391624" indent="-226108" eaLnBrk="0" fontAlgn="base" hangingPunct="0">
              <a:spcBef>
                <a:spcPct val="0"/>
              </a:spcBef>
              <a:spcAft>
                <a:spcPct val="0"/>
              </a:spcAft>
              <a:defRPr>
                <a:solidFill>
                  <a:schemeClr val="tx1"/>
                </a:solidFill>
                <a:latin typeface="Arial" pitchFamily="34" charset="0"/>
                <a:ea typeface="ヒラギノ角ゴ Pro W3" pitchFamily="2" charset="-128"/>
              </a:defRPr>
            </a:lvl8pPr>
            <a:lvl9pPr marL="3843840" indent="-226108" eaLnBrk="0" fontAlgn="base" hangingPunct="0">
              <a:spcBef>
                <a:spcPct val="0"/>
              </a:spcBef>
              <a:spcAft>
                <a:spcPct val="0"/>
              </a:spcAft>
              <a:defRPr>
                <a:solidFill>
                  <a:schemeClr val="tx1"/>
                </a:solidFill>
                <a:latin typeface="Arial" pitchFamily="34" charset="0"/>
                <a:ea typeface="ヒラギノ角ゴ Pro W3" pitchFamily="2" charset="-128"/>
              </a:defRPr>
            </a:lvl9pPr>
          </a:lstStyle>
          <a:p>
            <a:fld id="{5CE0A4C4-B221-4628-83D9-0668AA8CA729}" type="slidenum">
              <a:rPr lang="en-US" altLang="en-US"/>
              <a:pPr/>
              <a:t>13</a:t>
            </a:fld>
            <a:endParaRPr lang="en-US" altLang="en-US"/>
          </a:p>
        </p:txBody>
      </p:sp>
    </p:spTree>
    <p:extLst>
      <p:ext uri="{BB962C8B-B14F-4D97-AF65-F5344CB8AC3E}">
        <p14:creationId xmlns:p14="http://schemas.microsoft.com/office/powerpoint/2010/main" val="5755106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xfrm>
            <a:off x="641350" y="1162050"/>
            <a:ext cx="5575300" cy="3136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Practice req – 2 components – 2 years and 1000 hours</a:t>
            </a:r>
          </a:p>
          <a:p>
            <a:r>
              <a:rPr lang="en-US" altLang="en-US"/>
              <a:t>Both must be met after meeting discipline requirement and prior to applying for exam</a:t>
            </a:r>
          </a:p>
          <a:p>
            <a:endParaRPr lang="en-US" altLang="en-US"/>
          </a:p>
          <a:p>
            <a:r>
              <a:rPr lang="en-US" altLang="en-US"/>
              <a:t>2 years – e.g., if you are applying under the discipline requirements as a RD, 2 years experience working as a RD is needed.</a:t>
            </a:r>
          </a:p>
          <a:p>
            <a:r>
              <a:rPr lang="en-US" altLang="en-US"/>
              <a:t>DOES NOT have to be diabetes related, but certainly can be. It also does not have to be full-time – can be part-time. Can be volunteer vs. employment role.</a:t>
            </a:r>
          </a:p>
        </p:txBody>
      </p:sp>
      <p:sp>
        <p:nvSpPr>
          <p:cNvPr id="66564" name="Slide Number Placeholder 2"/>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ヒラギノ角ゴ Pro W3" pitchFamily="2" charset="-128"/>
              </a:defRPr>
            </a:lvl1pPr>
            <a:lvl2pPr marL="734852" indent="-282635">
              <a:defRPr>
                <a:solidFill>
                  <a:schemeClr val="tx1"/>
                </a:solidFill>
                <a:latin typeface="Arial" pitchFamily="34" charset="0"/>
                <a:ea typeface="ヒラギノ角ゴ Pro W3" pitchFamily="2" charset="-128"/>
              </a:defRPr>
            </a:lvl2pPr>
            <a:lvl3pPr marL="1130541" indent="-226108">
              <a:defRPr>
                <a:solidFill>
                  <a:schemeClr val="tx1"/>
                </a:solidFill>
                <a:latin typeface="Arial" pitchFamily="34" charset="0"/>
                <a:ea typeface="ヒラギノ角ゴ Pro W3" pitchFamily="2" charset="-128"/>
              </a:defRPr>
            </a:lvl3pPr>
            <a:lvl4pPr marL="1582758" indent="-226108">
              <a:defRPr>
                <a:solidFill>
                  <a:schemeClr val="tx1"/>
                </a:solidFill>
                <a:latin typeface="Arial" pitchFamily="34" charset="0"/>
                <a:ea typeface="ヒラギノ角ゴ Pro W3" pitchFamily="2" charset="-128"/>
              </a:defRPr>
            </a:lvl4pPr>
            <a:lvl5pPr marL="2034974" indent="-226108">
              <a:defRPr>
                <a:solidFill>
                  <a:schemeClr val="tx1"/>
                </a:solidFill>
                <a:latin typeface="Arial" pitchFamily="34" charset="0"/>
                <a:ea typeface="ヒラギノ角ゴ Pro W3" pitchFamily="2" charset="-128"/>
              </a:defRPr>
            </a:lvl5pPr>
            <a:lvl6pPr marL="2487191" indent="-226108" eaLnBrk="0" fontAlgn="base" hangingPunct="0">
              <a:spcBef>
                <a:spcPct val="0"/>
              </a:spcBef>
              <a:spcAft>
                <a:spcPct val="0"/>
              </a:spcAft>
              <a:defRPr>
                <a:solidFill>
                  <a:schemeClr val="tx1"/>
                </a:solidFill>
                <a:latin typeface="Arial" pitchFamily="34" charset="0"/>
                <a:ea typeface="ヒラギノ角ゴ Pro W3" pitchFamily="2" charset="-128"/>
              </a:defRPr>
            </a:lvl6pPr>
            <a:lvl7pPr marL="2939407" indent="-226108" eaLnBrk="0" fontAlgn="base" hangingPunct="0">
              <a:spcBef>
                <a:spcPct val="0"/>
              </a:spcBef>
              <a:spcAft>
                <a:spcPct val="0"/>
              </a:spcAft>
              <a:defRPr>
                <a:solidFill>
                  <a:schemeClr val="tx1"/>
                </a:solidFill>
                <a:latin typeface="Arial" pitchFamily="34" charset="0"/>
                <a:ea typeface="ヒラギノ角ゴ Pro W3" pitchFamily="2" charset="-128"/>
              </a:defRPr>
            </a:lvl7pPr>
            <a:lvl8pPr marL="3391624" indent="-226108" eaLnBrk="0" fontAlgn="base" hangingPunct="0">
              <a:spcBef>
                <a:spcPct val="0"/>
              </a:spcBef>
              <a:spcAft>
                <a:spcPct val="0"/>
              </a:spcAft>
              <a:defRPr>
                <a:solidFill>
                  <a:schemeClr val="tx1"/>
                </a:solidFill>
                <a:latin typeface="Arial" pitchFamily="34" charset="0"/>
                <a:ea typeface="ヒラギノ角ゴ Pro W3" pitchFamily="2" charset="-128"/>
              </a:defRPr>
            </a:lvl8pPr>
            <a:lvl9pPr marL="3843840" indent="-226108" eaLnBrk="0" fontAlgn="base" hangingPunct="0">
              <a:spcBef>
                <a:spcPct val="0"/>
              </a:spcBef>
              <a:spcAft>
                <a:spcPct val="0"/>
              </a:spcAft>
              <a:defRPr>
                <a:solidFill>
                  <a:schemeClr val="tx1"/>
                </a:solidFill>
                <a:latin typeface="Arial" pitchFamily="34" charset="0"/>
                <a:ea typeface="ヒラギノ角ゴ Pro W3" pitchFamily="2" charset="-128"/>
              </a:defRPr>
            </a:lvl9pPr>
          </a:lstStyle>
          <a:p>
            <a:fld id="{1BEEF670-AD5F-478A-AA93-E8B33E7E88C9}" type="slidenum">
              <a:rPr lang="en-US" altLang="en-US"/>
              <a:pPr/>
              <a:t>14</a:t>
            </a:fld>
            <a:endParaRPr lang="en-US" altLang="en-US"/>
          </a:p>
        </p:txBody>
      </p:sp>
    </p:spTree>
    <p:extLst>
      <p:ext uri="{BB962C8B-B14F-4D97-AF65-F5344CB8AC3E}">
        <p14:creationId xmlns:p14="http://schemas.microsoft.com/office/powerpoint/2010/main" val="28633563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xfrm>
            <a:off x="641350" y="1162050"/>
            <a:ext cx="5575300" cy="3136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1000 hours</a:t>
            </a:r>
          </a:p>
          <a:p>
            <a:r>
              <a:rPr lang="en-US" altLang="en-US" dirty="0"/>
              <a:t>We’ll talk bit later about definition of diabetes</a:t>
            </a:r>
            <a:r>
              <a:rPr lang="en-US" altLang="en-US" baseline="0" dirty="0"/>
              <a:t> education.</a:t>
            </a:r>
          </a:p>
          <a:p>
            <a:endParaRPr lang="en-US" altLang="en-US" dirty="0"/>
          </a:p>
          <a:p>
            <a:r>
              <a:rPr lang="en-US" altLang="en-US" dirty="0"/>
              <a:t>How do you track your hours?</a:t>
            </a:r>
          </a:p>
          <a:p>
            <a:r>
              <a:rPr lang="en-US" altLang="en-US" dirty="0"/>
              <a:t>   No logs are required when you apply – individuals attest to the fact they meet ALL of the requirements when submitting an application.</a:t>
            </a:r>
          </a:p>
          <a:p>
            <a:r>
              <a:rPr lang="en-US" altLang="en-US" dirty="0"/>
              <a:t>   However, a random audit process exists, so you’ll need to be able to provide proof of all requirements, including diabetes</a:t>
            </a:r>
            <a:r>
              <a:rPr lang="en-US" altLang="en-US" baseline="0" dirty="0"/>
              <a:t> education</a:t>
            </a:r>
            <a:r>
              <a:rPr lang="en-US" altLang="en-US" dirty="0"/>
              <a:t> practice hours if you are audited.</a:t>
            </a:r>
          </a:p>
          <a:p>
            <a:r>
              <a:rPr lang="en-US" altLang="en-US" dirty="0"/>
              <a:t>   Therefore, before you apply – or even better – as soon as you begin to think about applying - talk with your supervisor to be sure you both are on the same page with your role and your diabetes</a:t>
            </a:r>
            <a:r>
              <a:rPr lang="en-US" altLang="en-US" baseline="0" dirty="0"/>
              <a:t> education</a:t>
            </a:r>
            <a:r>
              <a:rPr lang="en-US" altLang="en-US" dirty="0"/>
              <a:t> hours. </a:t>
            </a:r>
          </a:p>
          <a:p>
            <a:r>
              <a:rPr lang="en-US" altLang="en-US" dirty="0"/>
              <a:t>    Come to an agreement with your supervisor on how you’ll track your hours. Note: NCBDE does not have a required format.</a:t>
            </a:r>
          </a:p>
          <a:p>
            <a:r>
              <a:rPr lang="en-US" altLang="en-US" dirty="0"/>
              <a:t>    Be sure to follow through…</a:t>
            </a:r>
          </a:p>
          <a:p>
            <a:endParaRPr lang="en-US" altLang="en-US" dirty="0"/>
          </a:p>
          <a:p>
            <a:r>
              <a:rPr lang="en-US" altLang="en-US" dirty="0"/>
              <a:t>Full time estimate for one year: 50 weeks/year x 40 hours/week = 2000 hours. </a:t>
            </a:r>
          </a:p>
          <a:p>
            <a:endParaRPr lang="en-US" altLang="en-US" dirty="0"/>
          </a:p>
          <a:p>
            <a:pPr marL="0" indent="0">
              <a:buNone/>
              <a:defRPr/>
            </a:pPr>
            <a:r>
              <a:rPr lang="en-US" b="1" kern="0" dirty="0">
                <a:solidFill>
                  <a:srgbClr val="FF0000"/>
                </a:solidFill>
                <a:cs typeface="Arial"/>
              </a:rPr>
              <a:t>Myth: </a:t>
            </a:r>
            <a:r>
              <a:rPr lang="en-US" kern="0" dirty="0">
                <a:cs typeface="Arial"/>
              </a:rPr>
              <a:t>Job must be full-time diabetes education </a:t>
            </a:r>
          </a:p>
          <a:p>
            <a:pPr marL="512064" lvl="1" indent="0" defTabSz="914559">
              <a:lnSpc>
                <a:spcPct val="95000"/>
              </a:lnSpc>
              <a:buClr>
                <a:srgbClr val="551C4E"/>
              </a:buClr>
              <a:buNone/>
              <a:defRPr/>
            </a:pPr>
            <a:r>
              <a:rPr lang="en-US" sz="2400" b="1" kern="0" dirty="0">
                <a:solidFill>
                  <a:srgbClr val="FFC000"/>
                </a:solidFill>
                <a:cs typeface="Arial"/>
              </a:rPr>
              <a:t>Fact: </a:t>
            </a:r>
            <a:r>
              <a:rPr lang="en-US" sz="2400" kern="0" dirty="0">
                <a:cs typeface="Arial"/>
              </a:rPr>
              <a:t>Four year window allows part-time diabetes education </a:t>
            </a:r>
            <a:r>
              <a:rPr lang="en-US" kern="0" dirty="0">
                <a:cs typeface="Arial"/>
              </a:rPr>
              <a:t>hours to count</a:t>
            </a:r>
          </a:p>
          <a:p>
            <a:pPr marL="0" indent="0" defTabSz="914559">
              <a:lnSpc>
                <a:spcPct val="95000"/>
              </a:lnSpc>
              <a:buClr>
                <a:srgbClr val="551C4E"/>
              </a:buClr>
              <a:buNone/>
              <a:defRPr/>
            </a:pPr>
            <a:r>
              <a:rPr lang="en-US" b="1" kern="0" dirty="0">
                <a:solidFill>
                  <a:srgbClr val="FF0000"/>
                </a:solidFill>
                <a:cs typeface="Arial"/>
              </a:rPr>
              <a:t>Myth: </a:t>
            </a:r>
            <a:r>
              <a:rPr lang="en-US" kern="0" dirty="0">
                <a:cs typeface="Arial"/>
              </a:rPr>
              <a:t>Diabetes education hours don’t count unless doing a minimum of 4 hours per week </a:t>
            </a:r>
          </a:p>
          <a:p>
            <a:pPr marL="512064" lvl="1" indent="0" defTabSz="914559">
              <a:lnSpc>
                <a:spcPct val="95000"/>
              </a:lnSpc>
              <a:buClr>
                <a:srgbClr val="551C4E"/>
              </a:buClr>
              <a:buNone/>
              <a:defRPr/>
            </a:pPr>
            <a:r>
              <a:rPr lang="en-US" sz="2400" b="1" kern="0" dirty="0">
                <a:solidFill>
                  <a:srgbClr val="FFC000"/>
                </a:solidFill>
                <a:cs typeface="Arial"/>
              </a:rPr>
              <a:t>Fact:  </a:t>
            </a:r>
            <a:r>
              <a:rPr lang="en-US" sz="2400" kern="0" dirty="0">
                <a:cs typeface="Arial"/>
              </a:rPr>
              <a:t>Not true since changed in 2010</a:t>
            </a:r>
          </a:p>
          <a:p>
            <a:pPr marL="0" indent="0" defTabSz="914559">
              <a:lnSpc>
                <a:spcPct val="95000"/>
              </a:lnSpc>
              <a:buClr>
                <a:srgbClr val="551C4E"/>
              </a:buClr>
              <a:buNone/>
              <a:defRPr/>
            </a:pPr>
            <a:r>
              <a:rPr lang="en-US" sz="2800" b="1" kern="0" dirty="0">
                <a:solidFill>
                  <a:srgbClr val="FF0000"/>
                </a:solidFill>
                <a:cs typeface="Arial"/>
              </a:rPr>
              <a:t>Myth: </a:t>
            </a:r>
            <a:r>
              <a:rPr lang="en-US" sz="2800" kern="0" dirty="0">
                <a:cs typeface="Arial"/>
              </a:rPr>
              <a:t>Job title must be “Diabetes Educator” (DE)</a:t>
            </a:r>
          </a:p>
          <a:p>
            <a:pPr marL="512064" lvl="1" indent="0" defTabSz="914559">
              <a:lnSpc>
                <a:spcPct val="95000"/>
              </a:lnSpc>
              <a:buClr>
                <a:srgbClr val="551C4E"/>
              </a:buClr>
              <a:buNone/>
              <a:defRPr/>
            </a:pPr>
            <a:r>
              <a:rPr lang="en-US" sz="2800" b="1" kern="0" dirty="0">
                <a:solidFill>
                  <a:srgbClr val="FFC000"/>
                </a:solidFill>
                <a:cs typeface="Arial"/>
              </a:rPr>
              <a:t>Fact:</a:t>
            </a:r>
            <a:r>
              <a:rPr lang="en-US" sz="3000" kern="0" dirty="0">
                <a:cs typeface="Arial"/>
              </a:rPr>
              <a:t> Job title of DE is NOT required; applicant must </a:t>
            </a:r>
            <a:r>
              <a:rPr lang="en-US" sz="2900" kern="0" dirty="0">
                <a:cs typeface="Arial"/>
              </a:rPr>
              <a:t>have responsibilities that include direct provision of diabetes education</a:t>
            </a:r>
          </a:p>
          <a:p>
            <a:endParaRPr lang="en-US" altLang="en-US" dirty="0"/>
          </a:p>
          <a:p>
            <a:endParaRPr lang="en-US" altLang="en-US" dirty="0"/>
          </a:p>
          <a:p>
            <a:endParaRPr lang="en-US" altLang="en-US" dirty="0"/>
          </a:p>
        </p:txBody>
      </p:sp>
      <p:sp>
        <p:nvSpPr>
          <p:cNvPr id="67588" name="Slide Number Placeholder 2"/>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ヒラギノ角ゴ Pro W3" pitchFamily="2" charset="-128"/>
              </a:defRPr>
            </a:lvl1pPr>
            <a:lvl2pPr marL="734852" indent="-282635">
              <a:defRPr>
                <a:solidFill>
                  <a:schemeClr val="tx1"/>
                </a:solidFill>
                <a:latin typeface="Arial" pitchFamily="34" charset="0"/>
                <a:ea typeface="ヒラギノ角ゴ Pro W3" pitchFamily="2" charset="-128"/>
              </a:defRPr>
            </a:lvl2pPr>
            <a:lvl3pPr marL="1130541" indent="-226108">
              <a:defRPr>
                <a:solidFill>
                  <a:schemeClr val="tx1"/>
                </a:solidFill>
                <a:latin typeface="Arial" pitchFamily="34" charset="0"/>
                <a:ea typeface="ヒラギノ角ゴ Pro W3" pitchFamily="2" charset="-128"/>
              </a:defRPr>
            </a:lvl3pPr>
            <a:lvl4pPr marL="1582758" indent="-226108">
              <a:defRPr>
                <a:solidFill>
                  <a:schemeClr val="tx1"/>
                </a:solidFill>
                <a:latin typeface="Arial" pitchFamily="34" charset="0"/>
                <a:ea typeface="ヒラギノ角ゴ Pro W3" pitchFamily="2" charset="-128"/>
              </a:defRPr>
            </a:lvl4pPr>
            <a:lvl5pPr marL="2034974" indent="-226108">
              <a:defRPr>
                <a:solidFill>
                  <a:schemeClr val="tx1"/>
                </a:solidFill>
                <a:latin typeface="Arial" pitchFamily="34" charset="0"/>
                <a:ea typeface="ヒラギノ角ゴ Pro W3" pitchFamily="2" charset="-128"/>
              </a:defRPr>
            </a:lvl5pPr>
            <a:lvl6pPr marL="2487191" indent="-226108" eaLnBrk="0" fontAlgn="base" hangingPunct="0">
              <a:spcBef>
                <a:spcPct val="0"/>
              </a:spcBef>
              <a:spcAft>
                <a:spcPct val="0"/>
              </a:spcAft>
              <a:defRPr>
                <a:solidFill>
                  <a:schemeClr val="tx1"/>
                </a:solidFill>
                <a:latin typeface="Arial" pitchFamily="34" charset="0"/>
                <a:ea typeface="ヒラギノ角ゴ Pro W3" pitchFamily="2" charset="-128"/>
              </a:defRPr>
            </a:lvl6pPr>
            <a:lvl7pPr marL="2939407" indent="-226108" eaLnBrk="0" fontAlgn="base" hangingPunct="0">
              <a:spcBef>
                <a:spcPct val="0"/>
              </a:spcBef>
              <a:spcAft>
                <a:spcPct val="0"/>
              </a:spcAft>
              <a:defRPr>
                <a:solidFill>
                  <a:schemeClr val="tx1"/>
                </a:solidFill>
                <a:latin typeface="Arial" pitchFamily="34" charset="0"/>
                <a:ea typeface="ヒラギノ角ゴ Pro W3" pitchFamily="2" charset="-128"/>
              </a:defRPr>
            </a:lvl7pPr>
            <a:lvl8pPr marL="3391624" indent="-226108" eaLnBrk="0" fontAlgn="base" hangingPunct="0">
              <a:spcBef>
                <a:spcPct val="0"/>
              </a:spcBef>
              <a:spcAft>
                <a:spcPct val="0"/>
              </a:spcAft>
              <a:defRPr>
                <a:solidFill>
                  <a:schemeClr val="tx1"/>
                </a:solidFill>
                <a:latin typeface="Arial" pitchFamily="34" charset="0"/>
                <a:ea typeface="ヒラギノ角ゴ Pro W3" pitchFamily="2" charset="-128"/>
              </a:defRPr>
            </a:lvl8pPr>
            <a:lvl9pPr marL="3843840" indent="-226108" eaLnBrk="0" fontAlgn="base" hangingPunct="0">
              <a:spcBef>
                <a:spcPct val="0"/>
              </a:spcBef>
              <a:spcAft>
                <a:spcPct val="0"/>
              </a:spcAft>
              <a:defRPr>
                <a:solidFill>
                  <a:schemeClr val="tx1"/>
                </a:solidFill>
                <a:latin typeface="Arial" pitchFamily="34" charset="0"/>
                <a:ea typeface="ヒラギノ角ゴ Pro W3" pitchFamily="2" charset="-128"/>
              </a:defRPr>
            </a:lvl9pPr>
          </a:lstStyle>
          <a:p>
            <a:fld id="{B6BB0E2B-FD5E-4618-B3EB-F9CDA045FC76}" type="slidenum">
              <a:rPr lang="en-US" altLang="en-US"/>
              <a:pPr/>
              <a:t>15</a:t>
            </a:fld>
            <a:endParaRPr lang="en-US" altLang="en-US"/>
          </a:p>
        </p:txBody>
      </p:sp>
    </p:spTree>
    <p:extLst>
      <p:ext uri="{BB962C8B-B14F-4D97-AF65-F5344CB8AC3E}">
        <p14:creationId xmlns:p14="http://schemas.microsoft.com/office/powerpoint/2010/main" val="22074449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xfrm>
            <a:off x="641350" y="1162050"/>
            <a:ext cx="5575300" cy="3136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Mentorship program – created to provide opportunities for obtaining volunteer diabetes</a:t>
            </a:r>
            <a:r>
              <a:rPr lang="en-US" altLang="en-US" baseline="0" dirty="0"/>
              <a:t> education</a:t>
            </a:r>
            <a:r>
              <a:rPr lang="en-US" altLang="en-US" dirty="0"/>
              <a:t> hours – not normally allowed under current requirements – mentored by CDE approved through the program.</a:t>
            </a:r>
          </a:p>
          <a:p>
            <a:r>
              <a:rPr lang="en-US" altLang="en-US" dirty="0"/>
              <a:t>Looking to expand the program in relation to news below about approval of volunteer diabetes education hours in general (below), e.g., remove restriction on the number of hours allowed, requirements for CDEs to serve as mentors may be changed to open up who can serve as a mentor, etc.</a:t>
            </a:r>
          </a:p>
          <a:p>
            <a:endParaRPr lang="en-US" altLang="en-US" dirty="0"/>
          </a:p>
          <a:p>
            <a:r>
              <a:rPr lang="en-US" altLang="en-US" dirty="0"/>
              <a:t>For volunteer hours – </a:t>
            </a:r>
          </a:p>
          <a:p>
            <a:r>
              <a:rPr lang="en-US" altLang="en-US" dirty="0"/>
              <a:t>Must be diabetes education, e.g., not just general diabetes presentation to an audience at a church</a:t>
            </a:r>
          </a:p>
          <a:p>
            <a:r>
              <a:rPr lang="en-US" altLang="en-US" dirty="0"/>
              <a:t>Must be verifiable – person must be available to verify your volunteer hours just like</a:t>
            </a:r>
          </a:p>
          <a:p>
            <a:r>
              <a:rPr lang="en-US" altLang="en-US" dirty="0"/>
              <a:t>No limit to number of volunteer hours allowed in meeting eligibility requirements.</a:t>
            </a:r>
          </a:p>
          <a:p>
            <a:endParaRPr lang="en-US" altLang="en-US" dirty="0"/>
          </a:p>
          <a:p>
            <a:pPr marL="0" indent="0">
              <a:buNone/>
              <a:defRPr/>
            </a:pPr>
            <a:r>
              <a:rPr lang="en-US" sz="2800" b="1" kern="0" dirty="0">
                <a:solidFill>
                  <a:srgbClr val="FF0000"/>
                </a:solidFill>
                <a:cs typeface="Arial"/>
              </a:rPr>
              <a:t>Myth:</a:t>
            </a:r>
            <a:r>
              <a:rPr lang="en-US" sz="2800" b="1" i="1" kern="0" dirty="0">
                <a:solidFill>
                  <a:schemeClr val="accent3">
                    <a:lumMod val="75000"/>
                  </a:schemeClr>
                </a:solidFill>
                <a:cs typeface="Arial"/>
              </a:rPr>
              <a:t> </a:t>
            </a:r>
            <a:r>
              <a:rPr lang="en-US" sz="2800" kern="0" dirty="0">
                <a:cs typeface="Arial"/>
              </a:rPr>
              <a:t>Participation in the Mentorship Program REQUIRED prior to applying </a:t>
            </a:r>
          </a:p>
          <a:p>
            <a:pPr marL="512064" lvl="1" indent="0" defTabSz="914559">
              <a:lnSpc>
                <a:spcPct val="95000"/>
              </a:lnSpc>
              <a:buClr>
                <a:srgbClr val="551C4E"/>
              </a:buClr>
              <a:buNone/>
              <a:defRPr/>
            </a:pPr>
            <a:r>
              <a:rPr lang="en-US" sz="2800" b="1" kern="0" dirty="0">
                <a:solidFill>
                  <a:srgbClr val="FFC000"/>
                </a:solidFill>
                <a:cs typeface="Arial"/>
              </a:rPr>
              <a:t>Fact:</a:t>
            </a:r>
            <a:r>
              <a:rPr lang="en-US" sz="2800" b="1" kern="0" dirty="0">
                <a:cs typeface="Arial"/>
              </a:rPr>
              <a:t>  </a:t>
            </a:r>
            <a:r>
              <a:rPr lang="en-US" sz="2800" kern="0" dirty="0">
                <a:cs typeface="Arial"/>
              </a:rPr>
              <a:t>Mentorship program is OPTIONAL</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altLang="en-US" dirty="0"/>
              <a:t>Over 100 new CDEs in last few years through the mentorship program.</a:t>
            </a:r>
          </a:p>
          <a:p>
            <a:endParaRPr lang="en-US" altLang="en-US" dirty="0"/>
          </a:p>
          <a:p>
            <a:endParaRPr lang="en-US" altLang="en-US" dirty="0"/>
          </a:p>
        </p:txBody>
      </p:sp>
      <p:sp>
        <p:nvSpPr>
          <p:cNvPr id="70660" name="Slide Number Placeholder 2"/>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ヒラギノ角ゴ Pro W3" pitchFamily="2" charset="-128"/>
              </a:defRPr>
            </a:lvl1pPr>
            <a:lvl2pPr marL="734852" indent="-282635">
              <a:defRPr>
                <a:solidFill>
                  <a:schemeClr val="tx1"/>
                </a:solidFill>
                <a:latin typeface="Arial" pitchFamily="34" charset="0"/>
                <a:ea typeface="ヒラギノ角ゴ Pro W3" pitchFamily="2" charset="-128"/>
              </a:defRPr>
            </a:lvl2pPr>
            <a:lvl3pPr marL="1130541" indent="-226108">
              <a:defRPr>
                <a:solidFill>
                  <a:schemeClr val="tx1"/>
                </a:solidFill>
                <a:latin typeface="Arial" pitchFamily="34" charset="0"/>
                <a:ea typeface="ヒラギノ角ゴ Pro W3" pitchFamily="2" charset="-128"/>
              </a:defRPr>
            </a:lvl3pPr>
            <a:lvl4pPr marL="1582758" indent="-226108">
              <a:defRPr>
                <a:solidFill>
                  <a:schemeClr val="tx1"/>
                </a:solidFill>
                <a:latin typeface="Arial" pitchFamily="34" charset="0"/>
                <a:ea typeface="ヒラギノ角ゴ Pro W3" pitchFamily="2" charset="-128"/>
              </a:defRPr>
            </a:lvl4pPr>
            <a:lvl5pPr marL="2034974" indent="-226108">
              <a:defRPr>
                <a:solidFill>
                  <a:schemeClr val="tx1"/>
                </a:solidFill>
                <a:latin typeface="Arial" pitchFamily="34" charset="0"/>
                <a:ea typeface="ヒラギノ角ゴ Pro W3" pitchFamily="2" charset="-128"/>
              </a:defRPr>
            </a:lvl5pPr>
            <a:lvl6pPr marL="2487191" indent="-226108" eaLnBrk="0" fontAlgn="base" hangingPunct="0">
              <a:spcBef>
                <a:spcPct val="0"/>
              </a:spcBef>
              <a:spcAft>
                <a:spcPct val="0"/>
              </a:spcAft>
              <a:defRPr>
                <a:solidFill>
                  <a:schemeClr val="tx1"/>
                </a:solidFill>
                <a:latin typeface="Arial" pitchFamily="34" charset="0"/>
                <a:ea typeface="ヒラギノ角ゴ Pro W3" pitchFamily="2" charset="-128"/>
              </a:defRPr>
            </a:lvl6pPr>
            <a:lvl7pPr marL="2939407" indent="-226108" eaLnBrk="0" fontAlgn="base" hangingPunct="0">
              <a:spcBef>
                <a:spcPct val="0"/>
              </a:spcBef>
              <a:spcAft>
                <a:spcPct val="0"/>
              </a:spcAft>
              <a:defRPr>
                <a:solidFill>
                  <a:schemeClr val="tx1"/>
                </a:solidFill>
                <a:latin typeface="Arial" pitchFamily="34" charset="0"/>
                <a:ea typeface="ヒラギノ角ゴ Pro W3" pitchFamily="2" charset="-128"/>
              </a:defRPr>
            </a:lvl7pPr>
            <a:lvl8pPr marL="3391624" indent="-226108" eaLnBrk="0" fontAlgn="base" hangingPunct="0">
              <a:spcBef>
                <a:spcPct val="0"/>
              </a:spcBef>
              <a:spcAft>
                <a:spcPct val="0"/>
              </a:spcAft>
              <a:defRPr>
                <a:solidFill>
                  <a:schemeClr val="tx1"/>
                </a:solidFill>
                <a:latin typeface="Arial" pitchFamily="34" charset="0"/>
                <a:ea typeface="ヒラギノ角ゴ Pro W3" pitchFamily="2" charset="-128"/>
              </a:defRPr>
            </a:lvl8pPr>
            <a:lvl9pPr marL="3843840" indent="-226108" eaLnBrk="0" fontAlgn="base" hangingPunct="0">
              <a:spcBef>
                <a:spcPct val="0"/>
              </a:spcBef>
              <a:spcAft>
                <a:spcPct val="0"/>
              </a:spcAft>
              <a:defRPr>
                <a:solidFill>
                  <a:schemeClr val="tx1"/>
                </a:solidFill>
                <a:latin typeface="Arial" pitchFamily="34" charset="0"/>
                <a:ea typeface="ヒラギノ角ゴ Pro W3" pitchFamily="2" charset="-128"/>
              </a:defRPr>
            </a:lvl9pPr>
          </a:lstStyle>
          <a:p>
            <a:fld id="{980CFF7B-3AF9-4E40-B850-32CAE60EB462}" type="slidenum">
              <a:rPr lang="en-US" altLang="en-US"/>
              <a:pPr/>
              <a:t>16</a:t>
            </a:fld>
            <a:endParaRPr lang="en-US" altLang="en-US"/>
          </a:p>
        </p:txBody>
      </p:sp>
    </p:spTree>
    <p:extLst>
      <p:ext uri="{BB962C8B-B14F-4D97-AF65-F5344CB8AC3E}">
        <p14:creationId xmlns:p14="http://schemas.microsoft.com/office/powerpoint/2010/main" val="16184163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xfrm>
            <a:off x="641350" y="1162050"/>
            <a:ext cx="5575300" cy="3136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dirty="0"/>
              <a:t>Content-wise – any topic found on exam content outline (which we’ll talk about bit later) is considered applicable to diabetes – wide ranging list of possibilities</a:t>
            </a:r>
          </a:p>
          <a:p>
            <a:endParaRPr lang="en-US" altLang="en-US" dirty="0"/>
          </a:p>
          <a:p>
            <a:pPr marL="0" indent="0">
              <a:buNone/>
              <a:defRPr/>
            </a:pPr>
            <a:r>
              <a:rPr lang="en-US" sz="2600" b="1" kern="0" dirty="0">
                <a:solidFill>
                  <a:srgbClr val="FF0000"/>
                </a:solidFill>
                <a:cs typeface="Arial"/>
              </a:rPr>
              <a:t>Myth: </a:t>
            </a:r>
            <a:r>
              <a:rPr lang="en-US" sz="2600" kern="0" dirty="0">
                <a:cs typeface="Arial"/>
              </a:rPr>
              <a:t>CE program title MUST include the word “diabetes”</a:t>
            </a:r>
          </a:p>
          <a:p>
            <a:pPr marL="342900" lvl="1" indent="0">
              <a:buNone/>
              <a:defRPr/>
            </a:pPr>
            <a:r>
              <a:rPr lang="en-US" sz="2600" b="1" kern="0" dirty="0">
                <a:solidFill>
                  <a:srgbClr val="FFC000"/>
                </a:solidFill>
                <a:cs typeface="Arial"/>
              </a:rPr>
              <a:t>Fact: </a:t>
            </a:r>
            <a:r>
              <a:rPr lang="en-US" sz="2600" kern="0" dirty="0">
                <a:cs typeface="Arial"/>
              </a:rPr>
              <a:t>Title or brief description of program must verify that topic is applicable to diabetes.</a:t>
            </a:r>
          </a:p>
          <a:p>
            <a:endParaRPr lang="en-US" altLang="en-US" dirty="0"/>
          </a:p>
        </p:txBody>
      </p:sp>
      <p:sp>
        <p:nvSpPr>
          <p:cNvPr id="72708" name="Slide Number Placeholder 2"/>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ヒラギノ角ゴ Pro W3" pitchFamily="2" charset="-128"/>
              </a:defRPr>
            </a:lvl1pPr>
            <a:lvl2pPr marL="734852" indent="-282635">
              <a:defRPr>
                <a:solidFill>
                  <a:schemeClr val="tx1"/>
                </a:solidFill>
                <a:latin typeface="Arial" pitchFamily="34" charset="0"/>
                <a:ea typeface="ヒラギノ角ゴ Pro W3" pitchFamily="2" charset="-128"/>
              </a:defRPr>
            </a:lvl2pPr>
            <a:lvl3pPr marL="1130541" indent="-226108">
              <a:defRPr>
                <a:solidFill>
                  <a:schemeClr val="tx1"/>
                </a:solidFill>
                <a:latin typeface="Arial" pitchFamily="34" charset="0"/>
                <a:ea typeface="ヒラギノ角ゴ Pro W3" pitchFamily="2" charset="-128"/>
              </a:defRPr>
            </a:lvl3pPr>
            <a:lvl4pPr marL="1582758" indent="-226108">
              <a:defRPr>
                <a:solidFill>
                  <a:schemeClr val="tx1"/>
                </a:solidFill>
                <a:latin typeface="Arial" pitchFamily="34" charset="0"/>
                <a:ea typeface="ヒラギノ角ゴ Pro W3" pitchFamily="2" charset="-128"/>
              </a:defRPr>
            </a:lvl4pPr>
            <a:lvl5pPr marL="2034974" indent="-226108">
              <a:defRPr>
                <a:solidFill>
                  <a:schemeClr val="tx1"/>
                </a:solidFill>
                <a:latin typeface="Arial" pitchFamily="34" charset="0"/>
                <a:ea typeface="ヒラギノ角ゴ Pro W3" pitchFamily="2" charset="-128"/>
              </a:defRPr>
            </a:lvl5pPr>
            <a:lvl6pPr marL="2487191" indent="-226108" eaLnBrk="0" fontAlgn="base" hangingPunct="0">
              <a:spcBef>
                <a:spcPct val="0"/>
              </a:spcBef>
              <a:spcAft>
                <a:spcPct val="0"/>
              </a:spcAft>
              <a:defRPr>
                <a:solidFill>
                  <a:schemeClr val="tx1"/>
                </a:solidFill>
                <a:latin typeface="Arial" pitchFamily="34" charset="0"/>
                <a:ea typeface="ヒラギノ角ゴ Pro W3" pitchFamily="2" charset="-128"/>
              </a:defRPr>
            </a:lvl6pPr>
            <a:lvl7pPr marL="2939407" indent="-226108" eaLnBrk="0" fontAlgn="base" hangingPunct="0">
              <a:spcBef>
                <a:spcPct val="0"/>
              </a:spcBef>
              <a:spcAft>
                <a:spcPct val="0"/>
              </a:spcAft>
              <a:defRPr>
                <a:solidFill>
                  <a:schemeClr val="tx1"/>
                </a:solidFill>
                <a:latin typeface="Arial" pitchFamily="34" charset="0"/>
                <a:ea typeface="ヒラギノ角ゴ Pro W3" pitchFamily="2" charset="-128"/>
              </a:defRPr>
            </a:lvl7pPr>
            <a:lvl8pPr marL="3391624" indent="-226108" eaLnBrk="0" fontAlgn="base" hangingPunct="0">
              <a:spcBef>
                <a:spcPct val="0"/>
              </a:spcBef>
              <a:spcAft>
                <a:spcPct val="0"/>
              </a:spcAft>
              <a:defRPr>
                <a:solidFill>
                  <a:schemeClr val="tx1"/>
                </a:solidFill>
                <a:latin typeface="Arial" pitchFamily="34" charset="0"/>
                <a:ea typeface="ヒラギノ角ゴ Pro W3" pitchFamily="2" charset="-128"/>
              </a:defRPr>
            </a:lvl8pPr>
            <a:lvl9pPr marL="3843840" indent="-226108" eaLnBrk="0" fontAlgn="base" hangingPunct="0">
              <a:spcBef>
                <a:spcPct val="0"/>
              </a:spcBef>
              <a:spcAft>
                <a:spcPct val="0"/>
              </a:spcAft>
              <a:defRPr>
                <a:solidFill>
                  <a:schemeClr val="tx1"/>
                </a:solidFill>
                <a:latin typeface="Arial" pitchFamily="34" charset="0"/>
                <a:ea typeface="ヒラギノ角ゴ Pro W3" pitchFamily="2" charset="-128"/>
              </a:defRPr>
            </a:lvl9pPr>
          </a:lstStyle>
          <a:p>
            <a:fld id="{73F011D0-5FFD-4D24-9DCB-88A76CA19E6C}" type="slidenum">
              <a:rPr lang="en-US" altLang="en-US"/>
              <a:pPr/>
              <a:t>17</a:t>
            </a:fld>
            <a:endParaRPr lang="en-US" altLang="en-US"/>
          </a:p>
        </p:txBody>
      </p:sp>
    </p:spTree>
    <p:extLst>
      <p:ext uri="{BB962C8B-B14F-4D97-AF65-F5344CB8AC3E}">
        <p14:creationId xmlns:p14="http://schemas.microsoft.com/office/powerpoint/2010/main" val="3962644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xfrm>
            <a:off x="641350" y="1162050"/>
            <a:ext cx="5575300" cy="3136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40548"/>
            <a:r>
              <a:rPr lang="en-US" altLang="en-US" dirty="0"/>
              <a:t>Be sure to check accreditation information on program/activity web site or brochure so you know the activity has been approved for </a:t>
            </a:r>
            <a:r>
              <a:rPr lang="en-US" altLang="en-US" dirty="0" err="1"/>
              <a:t>c.e</a:t>
            </a:r>
            <a:r>
              <a:rPr lang="en-US" altLang="en-US" dirty="0"/>
              <a:t>. hours by one of NCBDE’s recognized providers.</a:t>
            </a:r>
          </a:p>
          <a:p>
            <a:pPr defTabSz="940548"/>
            <a:endParaRPr lang="en-US" altLang="en-US" dirty="0"/>
          </a:p>
        </p:txBody>
      </p:sp>
      <p:sp>
        <p:nvSpPr>
          <p:cNvPr id="74756" name="Slide Number Placeholder 2"/>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ヒラギノ角ゴ Pro W3" pitchFamily="2" charset="-128"/>
              </a:defRPr>
            </a:lvl1pPr>
            <a:lvl2pPr marL="734852" indent="-282635">
              <a:defRPr>
                <a:solidFill>
                  <a:schemeClr val="tx1"/>
                </a:solidFill>
                <a:latin typeface="Arial" pitchFamily="34" charset="0"/>
                <a:ea typeface="ヒラギノ角ゴ Pro W3" pitchFamily="2" charset="-128"/>
              </a:defRPr>
            </a:lvl2pPr>
            <a:lvl3pPr marL="1130541" indent="-226108">
              <a:defRPr>
                <a:solidFill>
                  <a:schemeClr val="tx1"/>
                </a:solidFill>
                <a:latin typeface="Arial" pitchFamily="34" charset="0"/>
                <a:ea typeface="ヒラギノ角ゴ Pro W3" pitchFamily="2" charset="-128"/>
              </a:defRPr>
            </a:lvl3pPr>
            <a:lvl4pPr marL="1582758" indent="-226108">
              <a:defRPr>
                <a:solidFill>
                  <a:schemeClr val="tx1"/>
                </a:solidFill>
                <a:latin typeface="Arial" pitchFamily="34" charset="0"/>
                <a:ea typeface="ヒラギノ角ゴ Pro W3" pitchFamily="2" charset="-128"/>
              </a:defRPr>
            </a:lvl4pPr>
            <a:lvl5pPr marL="2034974" indent="-226108">
              <a:defRPr>
                <a:solidFill>
                  <a:schemeClr val="tx1"/>
                </a:solidFill>
                <a:latin typeface="Arial" pitchFamily="34" charset="0"/>
                <a:ea typeface="ヒラギノ角ゴ Pro W3" pitchFamily="2" charset="-128"/>
              </a:defRPr>
            </a:lvl5pPr>
            <a:lvl6pPr marL="2487191" indent="-226108" eaLnBrk="0" fontAlgn="base" hangingPunct="0">
              <a:spcBef>
                <a:spcPct val="0"/>
              </a:spcBef>
              <a:spcAft>
                <a:spcPct val="0"/>
              </a:spcAft>
              <a:defRPr>
                <a:solidFill>
                  <a:schemeClr val="tx1"/>
                </a:solidFill>
                <a:latin typeface="Arial" pitchFamily="34" charset="0"/>
                <a:ea typeface="ヒラギノ角ゴ Pro W3" pitchFamily="2" charset="-128"/>
              </a:defRPr>
            </a:lvl6pPr>
            <a:lvl7pPr marL="2939407" indent="-226108" eaLnBrk="0" fontAlgn="base" hangingPunct="0">
              <a:spcBef>
                <a:spcPct val="0"/>
              </a:spcBef>
              <a:spcAft>
                <a:spcPct val="0"/>
              </a:spcAft>
              <a:defRPr>
                <a:solidFill>
                  <a:schemeClr val="tx1"/>
                </a:solidFill>
                <a:latin typeface="Arial" pitchFamily="34" charset="0"/>
                <a:ea typeface="ヒラギノ角ゴ Pro W3" pitchFamily="2" charset="-128"/>
              </a:defRPr>
            </a:lvl7pPr>
            <a:lvl8pPr marL="3391624" indent="-226108" eaLnBrk="0" fontAlgn="base" hangingPunct="0">
              <a:spcBef>
                <a:spcPct val="0"/>
              </a:spcBef>
              <a:spcAft>
                <a:spcPct val="0"/>
              </a:spcAft>
              <a:defRPr>
                <a:solidFill>
                  <a:schemeClr val="tx1"/>
                </a:solidFill>
                <a:latin typeface="Arial" pitchFamily="34" charset="0"/>
                <a:ea typeface="ヒラギノ角ゴ Pro W3" pitchFamily="2" charset="-128"/>
              </a:defRPr>
            </a:lvl8pPr>
            <a:lvl9pPr marL="3843840" indent="-226108" eaLnBrk="0" fontAlgn="base" hangingPunct="0">
              <a:spcBef>
                <a:spcPct val="0"/>
              </a:spcBef>
              <a:spcAft>
                <a:spcPct val="0"/>
              </a:spcAft>
              <a:defRPr>
                <a:solidFill>
                  <a:schemeClr val="tx1"/>
                </a:solidFill>
                <a:latin typeface="Arial" pitchFamily="34" charset="0"/>
                <a:ea typeface="ヒラギノ角ゴ Pro W3" pitchFamily="2" charset="-128"/>
              </a:defRPr>
            </a:lvl9pPr>
          </a:lstStyle>
          <a:p>
            <a:fld id="{B62ADEC5-5A68-4048-8830-9C782612113C}" type="slidenum">
              <a:rPr lang="en-US" altLang="en-US"/>
              <a:pPr/>
              <a:t>18</a:t>
            </a:fld>
            <a:endParaRPr lang="en-US" altLang="en-US"/>
          </a:p>
        </p:txBody>
      </p:sp>
    </p:spTree>
    <p:extLst>
      <p:ext uri="{BB962C8B-B14F-4D97-AF65-F5344CB8AC3E}">
        <p14:creationId xmlns:p14="http://schemas.microsoft.com/office/powerpoint/2010/main" val="22229054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xfrm>
            <a:off x="641350" y="1162050"/>
            <a:ext cx="5575300" cy="3136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fontScale="92500" lnSpcReduction="10000"/>
          </a:bodyPr>
          <a:lstStyle/>
          <a:p>
            <a:pPr defTabSz="942080">
              <a:defRPr/>
            </a:pPr>
            <a:r>
              <a:rPr lang="en-US" altLang="en-US" dirty="0"/>
              <a:t>Visit web site with the details (use link)</a:t>
            </a:r>
          </a:p>
          <a:p>
            <a:pPr defTabSz="942080">
              <a:defRPr/>
            </a:pPr>
            <a:endParaRPr lang="en-US" kern="0" dirty="0">
              <a:solidFill>
                <a:srgbClr val="393637"/>
              </a:solidFill>
              <a:latin typeface="Arial"/>
              <a:cs typeface="Arial"/>
            </a:endParaRPr>
          </a:p>
          <a:p>
            <a:pPr defTabSz="942080">
              <a:defRPr/>
            </a:pPr>
            <a:r>
              <a:rPr lang="en-US" kern="0" dirty="0">
                <a:solidFill>
                  <a:srgbClr val="393637"/>
                </a:solidFill>
                <a:latin typeface="Arial"/>
                <a:cs typeface="Arial"/>
              </a:rPr>
              <a:t>Myth – FACT: Including follow-up calls, documentation time; also program administration time, </a:t>
            </a:r>
            <a:r>
              <a:rPr lang="en-US" kern="0" dirty="0" err="1">
                <a:solidFill>
                  <a:srgbClr val="393637"/>
                </a:solidFill>
                <a:latin typeface="Arial"/>
                <a:cs typeface="Arial"/>
              </a:rPr>
              <a:t>etc</a:t>
            </a:r>
            <a:endParaRPr lang="en-US" dirty="0"/>
          </a:p>
          <a:p>
            <a:pPr>
              <a:defRPr/>
            </a:pPr>
            <a:endParaRPr lang="en-US" i="1" kern="0" dirty="0">
              <a:solidFill>
                <a:srgbClr val="393637"/>
              </a:solidFill>
              <a:latin typeface="Arial"/>
              <a:cs typeface="Arial"/>
            </a:endParaRPr>
          </a:p>
          <a:p>
            <a:pPr marL="0" indent="0">
              <a:buNone/>
              <a:defRPr/>
            </a:pPr>
            <a:r>
              <a:rPr lang="en-US" b="1" kern="0" dirty="0">
                <a:solidFill>
                  <a:srgbClr val="FF0000"/>
                </a:solidFill>
                <a:cs typeface="Arial"/>
              </a:rPr>
              <a:t>Myth:</a:t>
            </a:r>
            <a:r>
              <a:rPr lang="en-US" b="1" kern="0" dirty="0">
                <a:cs typeface="Arial"/>
              </a:rPr>
              <a:t> </a:t>
            </a:r>
            <a:r>
              <a:rPr lang="en-US" kern="0" dirty="0">
                <a:cs typeface="Arial"/>
              </a:rPr>
              <a:t>Diabetes education must take place as part of an accredited or recognized diabetes education program to count</a:t>
            </a:r>
          </a:p>
          <a:p>
            <a:pPr marL="301943" lvl="1" indent="0">
              <a:buNone/>
              <a:defRPr/>
            </a:pPr>
            <a:r>
              <a:rPr lang="en-US" sz="2400" b="1" kern="0" dirty="0">
                <a:solidFill>
                  <a:srgbClr val="FFC000"/>
                </a:solidFill>
                <a:cs typeface="Arial"/>
              </a:rPr>
              <a:t>Fact:  </a:t>
            </a:r>
            <a:r>
              <a:rPr lang="en-US" sz="2400" b="1" kern="0" dirty="0">
                <a:cs typeface="Arial"/>
              </a:rPr>
              <a:t>NOT TRUE!</a:t>
            </a:r>
          </a:p>
          <a:p>
            <a:pPr marL="0" indent="0">
              <a:buNone/>
              <a:defRPr/>
            </a:pPr>
            <a:r>
              <a:rPr lang="en-US" b="1" kern="0" dirty="0">
                <a:solidFill>
                  <a:srgbClr val="FF0000"/>
                </a:solidFill>
                <a:cs typeface="Arial"/>
              </a:rPr>
              <a:t>Myth:  </a:t>
            </a:r>
            <a:r>
              <a:rPr lang="en-US" kern="0" dirty="0">
                <a:cs typeface="Arial"/>
              </a:rPr>
              <a:t>Hours count only if provided in 1-on-1 session</a:t>
            </a:r>
          </a:p>
          <a:p>
            <a:pPr marL="301943" lvl="1" indent="0">
              <a:buNone/>
              <a:defRPr/>
            </a:pPr>
            <a:r>
              <a:rPr lang="en-US" sz="2400" b="1" kern="0" dirty="0">
                <a:solidFill>
                  <a:srgbClr val="FFC000"/>
                </a:solidFill>
                <a:cs typeface="Arial"/>
              </a:rPr>
              <a:t>Fact:  </a:t>
            </a:r>
            <a:r>
              <a:rPr lang="en-US" sz="2400" kern="0" dirty="0">
                <a:cs typeface="Arial"/>
              </a:rPr>
              <a:t>Group classes and 1-on-1 sessions count </a:t>
            </a:r>
            <a:r>
              <a:rPr lang="en-US" altLang="en-US" sz="2400" i="1" dirty="0">
                <a:solidFill>
                  <a:srgbClr val="393637"/>
                </a:solidFill>
                <a:latin typeface="Arial" panose="020B0604020202020204" pitchFamily="34" charset="0"/>
                <a:cs typeface="Arial" panose="020B0604020202020204" pitchFamily="34" charset="0"/>
              </a:rPr>
              <a:t>– just not 6 people x 1 hour = 6 hours. If you do individual follow-up after the class with each one – that time counts, the time to document the session and follow up time counts, etc.</a:t>
            </a:r>
            <a:endParaRPr lang="en-US" sz="2400" kern="0" dirty="0">
              <a:cs typeface="Arial"/>
            </a:endParaRPr>
          </a:p>
          <a:p>
            <a:pPr>
              <a:defRPr/>
            </a:pPr>
            <a:endParaRPr lang="en-US" i="1" kern="0" dirty="0">
              <a:solidFill>
                <a:srgbClr val="393637"/>
              </a:solidFill>
              <a:latin typeface="Arial"/>
              <a:cs typeface="Arial"/>
            </a:endParaRPr>
          </a:p>
          <a:p>
            <a:pPr>
              <a:defRPr/>
            </a:pPr>
            <a:endParaRPr lang="en-US" i="1" kern="0" dirty="0">
              <a:solidFill>
                <a:srgbClr val="393637"/>
              </a:solidFill>
              <a:latin typeface="Arial"/>
              <a:cs typeface="Arial"/>
            </a:endParaRPr>
          </a:p>
          <a:p>
            <a:pPr>
              <a:defRPr/>
            </a:pPr>
            <a:endParaRPr lang="en-US" i="1" kern="0" dirty="0">
              <a:solidFill>
                <a:srgbClr val="393637"/>
              </a:solidFill>
              <a:latin typeface="Arial"/>
              <a:cs typeface="Arial"/>
            </a:endParaRPr>
          </a:p>
        </p:txBody>
      </p:sp>
      <p:sp>
        <p:nvSpPr>
          <p:cNvPr id="757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ヒラギノ角ゴ Pro W3" pitchFamily="2" charset="-128"/>
              </a:defRPr>
            </a:lvl1pPr>
            <a:lvl2pPr marL="734852" indent="-282635">
              <a:defRPr>
                <a:solidFill>
                  <a:schemeClr val="tx1"/>
                </a:solidFill>
                <a:latin typeface="Arial" pitchFamily="34" charset="0"/>
                <a:ea typeface="ヒラギノ角ゴ Pro W3" pitchFamily="2" charset="-128"/>
              </a:defRPr>
            </a:lvl2pPr>
            <a:lvl3pPr marL="1130541" indent="-226108">
              <a:defRPr>
                <a:solidFill>
                  <a:schemeClr val="tx1"/>
                </a:solidFill>
                <a:latin typeface="Arial" pitchFamily="34" charset="0"/>
                <a:ea typeface="ヒラギノ角ゴ Pro W3" pitchFamily="2" charset="-128"/>
              </a:defRPr>
            </a:lvl3pPr>
            <a:lvl4pPr marL="1582758" indent="-226108">
              <a:defRPr>
                <a:solidFill>
                  <a:schemeClr val="tx1"/>
                </a:solidFill>
                <a:latin typeface="Arial" pitchFamily="34" charset="0"/>
                <a:ea typeface="ヒラギノ角ゴ Pro W3" pitchFamily="2" charset="-128"/>
              </a:defRPr>
            </a:lvl4pPr>
            <a:lvl5pPr marL="2034974" indent="-226108">
              <a:defRPr>
                <a:solidFill>
                  <a:schemeClr val="tx1"/>
                </a:solidFill>
                <a:latin typeface="Arial" pitchFamily="34" charset="0"/>
                <a:ea typeface="ヒラギノ角ゴ Pro W3" pitchFamily="2" charset="-128"/>
              </a:defRPr>
            </a:lvl5pPr>
            <a:lvl6pPr marL="2487191" indent="-226108" eaLnBrk="0" fontAlgn="base" hangingPunct="0">
              <a:spcBef>
                <a:spcPct val="0"/>
              </a:spcBef>
              <a:spcAft>
                <a:spcPct val="0"/>
              </a:spcAft>
              <a:defRPr>
                <a:solidFill>
                  <a:schemeClr val="tx1"/>
                </a:solidFill>
                <a:latin typeface="Arial" pitchFamily="34" charset="0"/>
                <a:ea typeface="ヒラギノ角ゴ Pro W3" pitchFamily="2" charset="-128"/>
              </a:defRPr>
            </a:lvl6pPr>
            <a:lvl7pPr marL="2939407" indent="-226108" eaLnBrk="0" fontAlgn="base" hangingPunct="0">
              <a:spcBef>
                <a:spcPct val="0"/>
              </a:spcBef>
              <a:spcAft>
                <a:spcPct val="0"/>
              </a:spcAft>
              <a:defRPr>
                <a:solidFill>
                  <a:schemeClr val="tx1"/>
                </a:solidFill>
                <a:latin typeface="Arial" pitchFamily="34" charset="0"/>
                <a:ea typeface="ヒラギノ角ゴ Pro W3" pitchFamily="2" charset="-128"/>
              </a:defRPr>
            </a:lvl7pPr>
            <a:lvl8pPr marL="3391624" indent="-226108" eaLnBrk="0" fontAlgn="base" hangingPunct="0">
              <a:spcBef>
                <a:spcPct val="0"/>
              </a:spcBef>
              <a:spcAft>
                <a:spcPct val="0"/>
              </a:spcAft>
              <a:defRPr>
                <a:solidFill>
                  <a:schemeClr val="tx1"/>
                </a:solidFill>
                <a:latin typeface="Arial" pitchFamily="34" charset="0"/>
                <a:ea typeface="ヒラギノ角ゴ Pro W3" pitchFamily="2" charset="-128"/>
              </a:defRPr>
            </a:lvl8pPr>
            <a:lvl9pPr marL="3843840" indent="-226108" eaLnBrk="0" fontAlgn="base" hangingPunct="0">
              <a:spcBef>
                <a:spcPct val="0"/>
              </a:spcBef>
              <a:spcAft>
                <a:spcPct val="0"/>
              </a:spcAft>
              <a:defRPr>
                <a:solidFill>
                  <a:schemeClr val="tx1"/>
                </a:solidFill>
                <a:latin typeface="Arial" pitchFamily="34" charset="0"/>
                <a:ea typeface="ヒラギノ角ゴ Pro W3" pitchFamily="2" charset="-128"/>
              </a:defRPr>
            </a:lvl9pPr>
          </a:lstStyle>
          <a:p>
            <a:fld id="{C9D367AE-E08D-4AC0-A9F4-0E71ED8AC08B}" type="slidenum">
              <a:rPr lang="en-US" altLang="en-US"/>
              <a:pPr/>
              <a:t>19</a:t>
            </a:fld>
            <a:endParaRPr lang="en-US" altLang="en-US"/>
          </a:p>
        </p:txBody>
      </p:sp>
    </p:spTree>
    <p:extLst>
      <p:ext uri="{BB962C8B-B14F-4D97-AF65-F5344CB8AC3E}">
        <p14:creationId xmlns:p14="http://schemas.microsoft.com/office/powerpoint/2010/main" val="37001572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xfrm>
            <a:off x="641350" y="1162050"/>
            <a:ext cx="5575300" cy="3136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lvl="1" defTabSz="940548"/>
            <a:r>
              <a:rPr lang="en-US" altLang="en-US" sz="1800" dirty="0">
                <a:solidFill>
                  <a:srgbClr val="393637"/>
                </a:solidFill>
                <a:latin typeface="Arial" pitchFamily="34" charset="0"/>
                <a:cs typeface="Arial" pitchFamily="34" charset="0"/>
              </a:rPr>
              <a:t>The following are a few examples of such activities. But refer to the web site or current Exam handbook for more details.</a:t>
            </a:r>
          </a:p>
          <a:p>
            <a:pPr marL="0" lvl="1" defTabSz="940548"/>
            <a:endParaRPr lang="en-US" altLang="en-US" sz="1800" dirty="0">
              <a:solidFill>
                <a:srgbClr val="393637"/>
              </a:solidFill>
              <a:latin typeface="Arial" pitchFamily="34" charset="0"/>
              <a:cs typeface="Arial" pitchFamily="34" charset="0"/>
            </a:endParaRPr>
          </a:p>
          <a:p>
            <a:pPr marL="0" lvl="1" defTabSz="940548"/>
            <a:r>
              <a:rPr lang="en-US" altLang="en-US" sz="1800" dirty="0">
                <a:solidFill>
                  <a:srgbClr val="393637"/>
                </a:solidFill>
                <a:latin typeface="Arial" pitchFamily="34" charset="0"/>
                <a:cs typeface="Arial" pitchFamily="34" charset="0"/>
              </a:rPr>
              <a:t>Expand on these bullets</a:t>
            </a:r>
          </a:p>
          <a:p>
            <a:pPr marL="0" lvl="1" defTabSz="940548"/>
            <a:endParaRPr lang="en-US" altLang="en-US" sz="1800" dirty="0">
              <a:solidFill>
                <a:srgbClr val="393637"/>
              </a:solidFill>
              <a:latin typeface="Arial" pitchFamily="34" charset="0"/>
              <a:cs typeface="Arial" pitchFamily="34" charset="0"/>
            </a:endParaRPr>
          </a:p>
          <a:p>
            <a:pPr marL="0" lvl="1" defTabSz="940548"/>
            <a:r>
              <a:rPr lang="en-US" altLang="en-US" sz="1800" dirty="0">
                <a:solidFill>
                  <a:srgbClr val="393637"/>
                </a:solidFill>
                <a:latin typeface="Arial" pitchFamily="34" charset="0"/>
                <a:cs typeface="Arial" pitchFamily="34" charset="0"/>
              </a:rPr>
              <a:t>Rest for reference: </a:t>
            </a:r>
          </a:p>
          <a:p>
            <a:pPr marL="244951" indent="-244951" defTabSz="940548">
              <a:lnSpc>
                <a:spcPct val="95000"/>
              </a:lnSpc>
              <a:spcBef>
                <a:spcPct val="20000"/>
              </a:spcBef>
              <a:buClr>
                <a:srgbClr val="551C4E"/>
              </a:buClr>
              <a:buFontTx/>
              <a:buChar char="•"/>
            </a:pPr>
            <a:r>
              <a:rPr lang="en-US" altLang="en-US" sz="1800" dirty="0">
                <a:solidFill>
                  <a:srgbClr val="393637"/>
                </a:solidFill>
                <a:latin typeface="Arial" pitchFamily="34" charset="0"/>
                <a:cs typeface="Arial" pitchFamily="34" charset="0"/>
              </a:rPr>
              <a:t>dispensing/prescribing medications, unless part of the diabetes</a:t>
            </a:r>
            <a:r>
              <a:rPr lang="en-US" altLang="en-US" sz="1800" baseline="0" dirty="0">
                <a:solidFill>
                  <a:srgbClr val="393637"/>
                </a:solidFill>
                <a:latin typeface="Arial" pitchFamily="34" charset="0"/>
                <a:cs typeface="Arial" pitchFamily="34" charset="0"/>
              </a:rPr>
              <a:t> education</a:t>
            </a:r>
            <a:r>
              <a:rPr lang="en-US" altLang="en-US" sz="1800" dirty="0">
                <a:solidFill>
                  <a:srgbClr val="393637"/>
                </a:solidFill>
                <a:latin typeface="Arial" pitchFamily="34" charset="0"/>
                <a:cs typeface="Arial" pitchFamily="34" charset="0"/>
              </a:rPr>
              <a:t> process</a:t>
            </a:r>
          </a:p>
          <a:p>
            <a:pPr marL="244951" indent="-244951" defTabSz="940548">
              <a:lnSpc>
                <a:spcPct val="95000"/>
              </a:lnSpc>
              <a:spcBef>
                <a:spcPct val="20000"/>
              </a:spcBef>
              <a:buClr>
                <a:srgbClr val="551C4E"/>
              </a:buClr>
              <a:buFontTx/>
              <a:buChar char="•"/>
            </a:pPr>
            <a:r>
              <a:rPr lang="en-US" altLang="en-US" sz="1800" dirty="0">
                <a:solidFill>
                  <a:srgbClr val="393637"/>
                </a:solidFill>
                <a:latin typeface="Arial" pitchFamily="34" charset="0"/>
                <a:cs typeface="Arial" pitchFamily="34" charset="0"/>
              </a:rPr>
              <a:t>promoting or selling medications or diabetes supplies and products</a:t>
            </a:r>
          </a:p>
          <a:p>
            <a:pPr marL="244951" indent="-244951" defTabSz="940548"/>
            <a:endParaRPr lang="en-US" altLang="en-US" i="1" dirty="0">
              <a:solidFill>
                <a:srgbClr val="393637"/>
              </a:solidFill>
              <a:latin typeface="Arial" pitchFamily="34" charset="0"/>
              <a:cs typeface="Arial" pitchFamily="34" charset="0"/>
            </a:endParaRPr>
          </a:p>
        </p:txBody>
      </p:sp>
      <p:sp>
        <p:nvSpPr>
          <p:cNvPr id="778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ヒラギノ角ゴ Pro W3" pitchFamily="2" charset="-128"/>
              </a:defRPr>
            </a:lvl1pPr>
            <a:lvl2pPr marL="734852" indent="-282635">
              <a:defRPr>
                <a:solidFill>
                  <a:schemeClr val="tx1"/>
                </a:solidFill>
                <a:latin typeface="Arial" pitchFamily="34" charset="0"/>
                <a:ea typeface="ヒラギノ角ゴ Pro W3" pitchFamily="2" charset="-128"/>
              </a:defRPr>
            </a:lvl2pPr>
            <a:lvl3pPr marL="1130541" indent="-226108">
              <a:defRPr>
                <a:solidFill>
                  <a:schemeClr val="tx1"/>
                </a:solidFill>
                <a:latin typeface="Arial" pitchFamily="34" charset="0"/>
                <a:ea typeface="ヒラギノ角ゴ Pro W3" pitchFamily="2" charset="-128"/>
              </a:defRPr>
            </a:lvl3pPr>
            <a:lvl4pPr marL="1582758" indent="-226108">
              <a:defRPr>
                <a:solidFill>
                  <a:schemeClr val="tx1"/>
                </a:solidFill>
                <a:latin typeface="Arial" pitchFamily="34" charset="0"/>
                <a:ea typeface="ヒラギノ角ゴ Pro W3" pitchFamily="2" charset="-128"/>
              </a:defRPr>
            </a:lvl4pPr>
            <a:lvl5pPr marL="2034974" indent="-226108">
              <a:defRPr>
                <a:solidFill>
                  <a:schemeClr val="tx1"/>
                </a:solidFill>
                <a:latin typeface="Arial" pitchFamily="34" charset="0"/>
                <a:ea typeface="ヒラギノ角ゴ Pro W3" pitchFamily="2" charset="-128"/>
              </a:defRPr>
            </a:lvl5pPr>
            <a:lvl6pPr marL="2487191" indent="-226108" eaLnBrk="0" fontAlgn="base" hangingPunct="0">
              <a:spcBef>
                <a:spcPct val="0"/>
              </a:spcBef>
              <a:spcAft>
                <a:spcPct val="0"/>
              </a:spcAft>
              <a:defRPr>
                <a:solidFill>
                  <a:schemeClr val="tx1"/>
                </a:solidFill>
                <a:latin typeface="Arial" pitchFamily="34" charset="0"/>
                <a:ea typeface="ヒラギノ角ゴ Pro W3" pitchFamily="2" charset="-128"/>
              </a:defRPr>
            </a:lvl6pPr>
            <a:lvl7pPr marL="2939407" indent="-226108" eaLnBrk="0" fontAlgn="base" hangingPunct="0">
              <a:spcBef>
                <a:spcPct val="0"/>
              </a:spcBef>
              <a:spcAft>
                <a:spcPct val="0"/>
              </a:spcAft>
              <a:defRPr>
                <a:solidFill>
                  <a:schemeClr val="tx1"/>
                </a:solidFill>
                <a:latin typeface="Arial" pitchFamily="34" charset="0"/>
                <a:ea typeface="ヒラギノ角ゴ Pro W3" pitchFamily="2" charset="-128"/>
              </a:defRPr>
            </a:lvl7pPr>
            <a:lvl8pPr marL="3391624" indent="-226108" eaLnBrk="0" fontAlgn="base" hangingPunct="0">
              <a:spcBef>
                <a:spcPct val="0"/>
              </a:spcBef>
              <a:spcAft>
                <a:spcPct val="0"/>
              </a:spcAft>
              <a:defRPr>
                <a:solidFill>
                  <a:schemeClr val="tx1"/>
                </a:solidFill>
                <a:latin typeface="Arial" pitchFamily="34" charset="0"/>
                <a:ea typeface="ヒラギノ角ゴ Pro W3" pitchFamily="2" charset="-128"/>
              </a:defRPr>
            </a:lvl8pPr>
            <a:lvl9pPr marL="3843840" indent="-226108" eaLnBrk="0" fontAlgn="base" hangingPunct="0">
              <a:spcBef>
                <a:spcPct val="0"/>
              </a:spcBef>
              <a:spcAft>
                <a:spcPct val="0"/>
              </a:spcAft>
              <a:defRPr>
                <a:solidFill>
                  <a:schemeClr val="tx1"/>
                </a:solidFill>
                <a:latin typeface="Arial" pitchFamily="34" charset="0"/>
                <a:ea typeface="ヒラギノ角ゴ Pro W3" pitchFamily="2" charset="-128"/>
              </a:defRPr>
            </a:lvl9pPr>
          </a:lstStyle>
          <a:p>
            <a:fld id="{9D544DE7-D3C8-45C7-90E3-22A4842B7B23}" type="slidenum">
              <a:rPr lang="en-US" altLang="en-US"/>
              <a:pPr/>
              <a:t>20</a:t>
            </a:fld>
            <a:endParaRPr lang="en-US" altLang="en-US"/>
          </a:p>
        </p:txBody>
      </p:sp>
    </p:spTree>
    <p:extLst>
      <p:ext uri="{BB962C8B-B14F-4D97-AF65-F5344CB8AC3E}">
        <p14:creationId xmlns:p14="http://schemas.microsoft.com/office/powerpoint/2010/main" val="19701016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641350" y="1162050"/>
            <a:ext cx="5575300" cy="3136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Welcome and introductions</a:t>
            </a:r>
          </a:p>
          <a:p>
            <a:endParaRPr lang="en-US" altLang="en-US" dirty="0"/>
          </a:p>
          <a:p>
            <a:r>
              <a:rPr lang="en-US" dirty="0"/>
              <a:t>For Sue – Introduction</a:t>
            </a:r>
            <a:endParaRPr lang="en-US" baseline="0" dirty="0"/>
          </a:p>
          <a:p>
            <a:r>
              <a:rPr lang="en-US" baseline="0" dirty="0"/>
              <a:t>Professional background</a:t>
            </a:r>
          </a:p>
          <a:p>
            <a:r>
              <a:rPr lang="en-US" baseline="0" dirty="0"/>
              <a:t>Background with NCBDE</a:t>
            </a:r>
          </a:p>
          <a:p>
            <a:pPr marL="0" marR="0" lvl="1" indent="0" algn="l" defTabSz="914400" rtl="0" eaLnBrk="1" fontAlgn="auto" latinLnBrk="0" hangingPunct="1">
              <a:lnSpc>
                <a:spcPct val="100000"/>
              </a:lnSpc>
              <a:spcBef>
                <a:spcPts val="0"/>
              </a:spcBef>
              <a:spcAft>
                <a:spcPts val="0"/>
              </a:spcAft>
              <a:buClrTx/>
              <a:buSzTx/>
              <a:buFontTx/>
              <a:buNone/>
              <a:tabLst/>
              <a:defRPr/>
            </a:pPr>
            <a:r>
              <a:rPr lang="en-US" baseline="0" dirty="0"/>
              <a:t>Any other info you’d like to share</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1" indent="0" algn="l" defTabSz="914400" rtl="0" eaLnBrk="1" fontAlgn="auto" latinLnBrk="0" hangingPunct="1">
              <a:lnSpc>
                <a:spcPct val="100000"/>
              </a:lnSpc>
              <a:spcBef>
                <a:spcPts val="0"/>
              </a:spcBef>
              <a:spcAft>
                <a:spcPts val="0"/>
              </a:spcAft>
              <a:buClrTx/>
              <a:buSzTx/>
              <a:buFontTx/>
              <a:buNone/>
              <a:tabLst/>
              <a:defRPr/>
            </a:pPr>
            <a:r>
              <a:rPr lang="en-US" baseline="0" dirty="0"/>
              <a:t>For Sheryl - introduction</a:t>
            </a:r>
          </a:p>
          <a:p>
            <a:endParaRPr lang="en-US" altLang="en-US" dirty="0"/>
          </a:p>
        </p:txBody>
      </p:sp>
      <p:sp>
        <p:nvSpPr>
          <p:cNvPr id="11268" name="Slide Number Placeholder 2"/>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ヒラギノ角ゴ Pro W3" pitchFamily="2" charset="-128"/>
              </a:defRPr>
            </a:lvl1pPr>
            <a:lvl2pPr marL="734852" indent="-282635">
              <a:defRPr>
                <a:solidFill>
                  <a:schemeClr val="tx1"/>
                </a:solidFill>
                <a:latin typeface="Arial" pitchFamily="34" charset="0"/>
                <a:ea typeface="ヒラギノ角ゴ Pro W3" pitchFamily="2" charset="-128"/>
              </a:defRPr>
            </a:lvl2pPr>
            <a:lvl3pPr marL="1130541" indent="-226108">
              <a:defRPr>
                <a:solidFill>
                  <a:schemeClr val="tx1"/>
                </a:solidFill>
                <a:latin typeface="Arial" pitchFamily="34" charset="0"/>
                <a:ea typeface="ヒラギノ角ゴ Pro W3" pitchFamily="2" charset="-128"/>
              </a:defRPr>
            </a:lvl3pPr>
            <a:lvl4pPr marL="1582758" indent="-226108">
              <a:defRPr>
                <a:solidFill>
                  <a:schemeClr val="tx1"/>
                </a:solidFill>
                <a:latin typeface="Arial" pitchFamily="34" charset="0"/>
                <a:ea typeface="ヒラギノ角ゴ Pro W3" pitchFamily="2" charset="-128"/>
              </a:defRPr>
            </a:lvl4pPr>
            <a:lvl5pPr marL="2034974" indent="-226108">
              <a:defRPr>
                <a:solidFill>
                  <a:schemeClr val="tx1"/>
                </a:solidFill>
                <a:latin typeface="Arial" pitchFamily="34" charset="0"/>
                <a:ea typeface="ヒラギノ角ゴ Pro W3" pitchFamily="2" charset="-128"/>
              </a:defRPr>
            </a:lvl5pPr>
            <a:lvl6pPr marL="2487191" indent="-226108" eaLnBrk="0" fontAlgn="base" hangingPunct="0">
              <a:spcBef>
                <a:spcPct val="0"/>
              </a:spcBef>
              <a:spcAft>
                <a:spcPct val="0"/>
              </a:spcAft>
              <a:defRPr>
                <a:solidFill>
                  <a:schemeClr val="tx1"/>
                </a:solidFill>
                <a:latin typeface="Arial" pitchFamily="34" charset="0"/>
                <a:ea typeface="ヒラギノ角ゴ Pro W3" pitchFamily="2" charset="-128"/>
              </a:defRPr>
            </a:lvl6pPr>
            <a:lvl7pPr marL="2939407" indent="-226108" eaLnBrk="0" fontAlgn="base" hangingPunct="0">
              <a:spcBef>
                <a:spcPct val="0"/>
              </a:spcBef>
              <a:spcAft>
                <a:spcPct val="0"/>
              </a:spcAft>
              <a:defRPr>
                <a:solidFill>
                  <a:schemeClr val="tx1"/>
                </a:solidFill>
                <a:latin typeface="Arial" pitchFamily="34" charset="0"/>
                <a:ea typeface="ヒラギノ角ゴ Pro W3" pitchFamily="2" charset="-128"/>
              </a:defRPr>
            </a:lvl7pPr>
            <a:lvl8pPr marL="3391624" indent="-226108" eaLnBrk="0" fontAlgn="base" hangingPunct="0">
              <a:spcBef>
                <a:spcPct val="0"/>
              </a:spcBef>
              <a:spcAft>
                <a:spcPct val="0"/>
              </a:spcAft>
              <a:defRPr>
                <a:solidFill>
                  <a:schemeClr val="tx1"/>
                </a:solidFill>
                <a:latin typeface="Arial" pitchFamily="34" charset="0"/>
                <a:ea typeface="ヒラギノ角ゴ Pro W3" pitchFamily="2" charset="-128"/>
              </a:defRPr>
            </a:lvl8pPr>
            <a:lvl9pPr marL="3843840" indent="-226108" eaLnBrk="0" fontAlgn="base" hangingPunct="0">
              <a:spcBef>
                <a:spcPct val="0"/>
              </a:spcBef>
              <a:spcAft>
                <a:spcPct val="0"/>
              </a:spcAft>
              <a:defRPr>
                <a:solidFill>
                  <a:schemeClr val="tx1"/>
                </a:solidFill>
                <a:latin typeface="Arial" pitchFamily="34" charset="0"/>
                <a:ea typeface="ヒラギノ角ゴ Pro W3" pitchFamily="2" charset="-128"/>
              </a:defRPr>
            </a:lvl9pPr>
          </a:lstStyle>
          <a:p>
            <a:fld id="{4EA353FB-E4AB-4F6D-921A-95470042C96E}" type="slidenum">
              <a:rPr lang="en-US" altLang="en-US"/>
              <a:pPr/>
              <a:t>2</a:t>
            </a:fld>
            <a:endParaRPr lang="en-US" altLang="en-US"/>
          </a:p>
        </p:txBody>
      </p:sp>
    </p:spTree>
    <p:extLst>
      <p:ext uri="{BB962C8B-B14F-4D97-AF65-F5344CB8AC3E}">
        <p14:creationId xmlns:p14="http://schemas.microsoft.com/office/powerpoint/2010/main" val="20982790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xfrm>
            <a:off x="641350" y="1162050"/>
            <a:ext cx="5575300" cy="3136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0" indent="0" defTabSz="914559">
              <a:lnSpc>
                <a:spcPct val="95000"/>
              </a:lnSpc>
              <a:buClr>
                <a:schemeClr val="tx1"/>
              </a:buClr>
              <a:buNone/>
              <a:defRPr/>
            </a:pPr>
            <a:r>
              <a:rPr lang="en-US" sz="2200" b="1" kern="0" dirty="0">
                <a:cs typeface="Arial"/>
              </a:rPr>
              <a:t>Launched in 2014 – Unique Qualifications Pathway</a:t>
            </a:r>
          </a:p>
          <a:p>
            <a:pPr defTabSz="914559">
              <a:lnSpc>
                <a:spcPct val="95000"/>
              </a:lnSpc>
              <a:buClr>
                <a:schemeClr val="tx1"/>
              </a:buClr>
              <a:defRPr/>
            </a:pPr>
            <a:endParaRPr lang="en-US" sz="1000" kern="0" dirty="0">
              <a:solidFill>
                <a:srgbClr val="0070C0"/>
              </a:solidFill>
              <a:cs typeface="Arial"/>
            </a:endParaRPr>
          </a:p>
          <a:p>
            <a:pPr marL="342900" indent="-342900" defTabSz="914559">
              <a:lnSpc>
                <a:spcPct val="95000"/>
              </a:lnSpc>
              <a:buFont typeface="Arial" pitchFamily="34" charset="0"/>
              <a:buChar char="•"/>
              <a:defRPr/>
            </a:pPr>
            <a:r>
              <a:rPr lang="en-US" sz="2000" kern="0" dirty="0">
                <a:cs typeface="Arial"/>
              </a:rPr>
              <a:t>Advanced degree in health related concentration or major or verified equivalency if degree obtained outside the U.S.</a:t>
            </a:r>
          </a:p>
          <a:p>
            <a:pPr marL="342900" indent="-342900" defTabSz="914559">
              <a:lnSpc>
                <a:spcPct val="95000"/>
              </a:lnSpc>
              <a:buFont typeface="Arial" pitchFamily="34" charset="0"/>
              <a:buChar char="•"/>
              <a:defRPr/>
            </a:pPr>
            <a:r>
              <a:rPr lang="en-US" sz="2000" kern="0" dirty="0">
                <a:cs typeface="Arial"/>
              </a:rPr>
              <a:t>2,000 hours of diabetes education experience, with 400 hours in last year, max</a:t>
            </a:r>
            <a:r>
              <a:rPr lang="en-US" sz="2000" kern="0" baseline="0" dirty="0">
                <a:cs typeface="Arial"/>
              </a:rPr>
              <a:t> 4 year window</a:t>
            </a:r>
            <a:endParaRPr lang="en-US" sz="2000" kern="0" dirty="0">
              <a:cs typeface="Arial"/>
            </a:endParaRPr>
          </a:p>
          <a:p>
            <a:pPr marL="342900" indent="-342900" defTabSz="914559">
              <a:lnSpc>
                <a:spcPct val="95000"/>
              </a:lnSpc>
              <a:buFont typeface="Arial" pitchFamily="34" charset="0"/>
              <a:buChar char="•"/>
              <a:defRPr/>
            </a:pPr>
            <a:r>
              <a:rPr lang="en-US" sz="2000" kern="0" dirty="0">
                <a:cs typeface="Arial"/>
              </a:rPr>
              <a:t>30 hours of acceptable continuing education hours, with 2 years prior</a:t>
            </a:r>
            <a:r>
              <a:rPr lang="en-US" sz="2000" kern="0" baseline="0" dirty="0">
                <a:cs typeface="Arial"/>
              </a:rPr>
              <a:t> to applying</a:t>
            </a:r>
            <a:endParaRPr lang="en-US" sz="2000" kern="0" dirty="0">
              <a:cs typeface="Arial"/>
            </a:endParaRPr>
          </a:p>
          <a:p>
            <a:pPr marL="342900" indent="-342900" defTabSz="914559">
              <a:lnSpc>
                <a:spcPct val="95000"/>
              </a:lnSpc>
              <a:buFont typeface="Arial" pitchFamily="34" charset="0"/>
              <a:buChar char="•"/>
              <a:defRPr/>
            </a:pPr>
            <a:r>
              <a:rPr lang="en-US" sz="2000" kern="0" dirty="0">
                <a:cs typeface="Arial"/>
              </a:rPr>
              <a:t>Two recommendations re: experience – at least 1 from a CDE</a:t>
            </a:r>
            <a:r>
              <a:rPr lang="en-US" sz="2000" kern="0" baseline="30000" dirty="0">
                <a:cs typeface="Arial"/>
              </a:rPr>
              <a:t>®</a:t>
            </a:r>
          </a:p>
          <a:p>
            <a:pPr marL="342900" indent="-342900" defTabSz="914559">
              <a:lnSpc>
                <a:spcPct val="95000"/>
              </a:lnSpc>
              <a:buFont typeface="Arial" pitchFamily="34" charset="0"/>
              <a:buChar char="•"/>
              <a:defRPr/>
            </a:pPr>
            <a:r>
              <a:rPr lang="en-US" sz="2000" kern="0" dirty="0">
                <a:cs typeface="Arial"/>
              </a:rPr>
              <a:t>Pre-approval process</a:t>
            </a:r>
          </a:p>
          <a:p>
            <a:pPr marL="0" lvl="1" defTabSz="942080">
              <a:defRPr/>
            </a:pPr>
            <a:endParaRPr lang="en-US" sz="1800" kern="0" dirty="0">
              <a:solidFill>
                <a:srgbClr val="393637"/>
              </a:solidFill>
              <a:latin typeface="Arial"/>
              <a:cs typeface="Arial"/>
            </a:endParaRPr>
          </a:p>
          <a:p>
            <a:r>
              <a:rPr lang="en-US" altLang="en-US" dirty="0"/>
              <a:t>Pre-approval process – application handled by national office &amp; various committees. Those approved are able to sit for the exam within approx. 6 month time frame</a:t>
            </a:r>
          </a:p>
          <a:p>
            <a:pPr marL="0" lvl="1" defTabSz="942080">
              <a:defRPr/>
            </a:pPr>
            <a:endParaRPr lang="en-US" sz="1800" kern="0" dirty="0">
              <a:solidFill>
                <a:srgbClr val="393637"/>
              </a:solidFill>
              <a:latin typeface="Arial"/>
              <a:cs typeface="Arial"/>
            </a:endParaRPr>
          </a:p>
        </p:txBody>
      </p:sp>
      <p:sp>
        <p:nvSpPr>
          <p:cNvPr id="798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ヒラギノ角ゴ Pro W3" pitchFamily="2" charset="-128"/>
              </a:defRPr>
            </a:lvl1pPr>
            <a:lvl2pPr marL="734852" indent="-282635">
              <a:defRPr>
                <a:solidFill>
                  <a:schemeClr val="tx1"/>
                </a:solidFill>
                <a:latin typeface="Arial" pitchFamily="34" charset="0"/>
                <a:ea typeface="ヒラギノ角ゴ Pro W3" pitchFamily="2" charset="-128"/>
              </a:defRPr>
            </a:lvl2pPr>
            <a:lvl3pPr marL="1130541" indent="-226108">
              <a:defRPr>
                <a:solidFill>
                  <a:schemeClr val="tx1"/>
                </a:solidFill>
                <a:latin typeface="Arial" pitchFamily="34" charset="0"/>
                <a:ea typeface="ヒラギノ角ゴ Pro W3" pitchFamily="2" charset="-128"/>
              </a:defRPr>
            </a:lvl3pPr>
            <a:lvl4pPr marL="1582758" indent="-226108">
              <a:defRPr>
                <a:solidFill>
                  <a:schemeClr val="tx1"/>
                </a:solidFill>
                <a:latin typeface="Arial" pitchFamily="34" charset="0"/>
                <a:ea typeface="ヒラギノ角ゴ Pro W3" pitchFamily="2" charset="-128"/>
              </a:defRPr>
            </a:lvl4pPr>
            <a:lvl5pPr marL="2034974" indent="-226108">
              <a:defRPr>
                <a:solidFill>
                  <a:schemeClr val="tx1"/>
                </a:solidFill>
                <a:latin typeface="Arial" pitchFamily="34" charset="0"/>
                <a:ea typeface="ヒラギノ角ゴ Pro W3" pitchFamily="2" charset="-128"/>
              </a:defRPr>
            </a:lvl5pPr>
            <a:lvl6pPr marL="2487191" indent="-226108" eaLnBrk="0" fontAlgn="base" hangingPunct="0">
              <a:spcBef>
                <a:spcPct val="0"/>
              </a:spcBef>
              <a:spcAft>
                <a:spcPct val="0"/>
              </a:spcAft>
              <a:defRPr>
                <a:solidFill>
                  <a:schemeClr val="tx1"/>
                </a:solidFill>
                <a:latin typeface="Arial" pitchFamily="34" charset="0"/>
                <a:ea typeface="ヒラギノ角ゴ Pro W3" pitchFamily="2" charset="-128"/>
              </a:defRPr>
            </a:lvl6pPr>
            <a:lvl7pPr marL="2939407" indent="-226108" eaLnBrk="0" fontAlgn="base" hangingPunct="0">
              <a:spcBef>
                <a:spcPct val="0"/>
              </a:spcBef>
              <a:spcAft>
                <a:spcPct val="0"/>
              </a:spcAft>
              <a:defRPr>
                <a:solidFill>
                  <a:schemeClr val="tx1"/>
                </a:solidFill>
                <a:latin typeface="Arial" pitchFamily="34" charset="0"/>
                <a:ea typeface="ヒラギノ角ゴ Pro W3" pitchFamily="2" charset="-128"/>
              </a:defRPr>
            </a:lvl7pPr>
            <a:lvl8pPr marL="3391624" indent="-226108" eaLnBrk="0" fontAlgn="base" hangingPunct="0">
              <a:spcBef>
                <a:spcPct val="0"/>
              </a:spcBef>
              <a:spcAft>
                <a:spcPct val="0"/>
              </a:spcAft>
              <a:defRPr>
                <a:solidFill>
                  <a:schemeClr val="tx1"/>
                </a:solidFill>
                <a:latin typeface="Arial" pitchFamily="34" charset="0"/>
                <a:ea typeface="ヒラギノ角ゴ Pro W3" pitchFamily="2" charset="-128"/>
              </a:defRPr>
            </a:lvl8pPr>
            <a:lvl9pPr marL="3843840" indent="-226108" eaLnBrk="0" fontAlgn="base" hangingPunct="0">
              <a:spcBef>
                <a:spcPct val="0"/>
              </a:spcBef>
              <a:spcAft>
                <a:spcPct val="0"/>
              </a:spcAft>
              <a:defRPr>
                <a:solidFill>
                  <a:schemeClr val="tx1"/>
                </a:solidFill>
                <a:latin typeface="Arial" pitchFamily="34" charset="0"/>
                <a:ea typeface="ヒラギノ角ゴ Pro W3" pitchFamily="2" charset="-128"/>
              </a:defRPr>
            </a:lvl9pPr>
          </a:lstStyle>
          <a:p>
            <a:fld id="{5D0F9F41-06AA-4F36-BEF5-935AA65AC908}" type="slidenum">
              <a:rPr lang="en-US" altLang="en-US"/>
              <a:pPr/>
              <a:t>21</a:t>
            </a:fld>
            <a:endParaRPr lang="en-US" altLang="en-US"/>
          </a:p>
        </p:txBody>
      </p:sp>
    </p:spTree>
    <p:extLst>
      <p:ext uri="{BB962C8B-B14F-4D97-AF65-F5344CB8AC3E}">
        <p14:creationId xmlns:p14="http://schemas.microsoft.com/office/powerpoint/2010/main" val="18044475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xfrm>
            <a:off x="641350" y="1162050"/>
            <a:ext cx="5575300" cy="3136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defTabSz="914559">
              <a:lnSpc>
                <a:spcPct val="95000"/>
              </a:lnSpc>
              <a:buFont typeface="Arial" panose="020B0604020202020204" pitchFamily="34" charset="0"/>
              <a:buNone/>
              <a:defRPr/>
            </a:pPr>
            <a:r>
              <a:rPr lang="en-US" sz="1200" kern="0" dirty="0">
                <a:cs typeface="Arial"/>
              </a:rPr>
              <a:t>2019 fee - $350 initial/expired; $250 renewal</a:t>
            </a:r>
          </a:p>
          <a:p>
            <a:pPr>
              <a:defRPr/>
            </a:pPr>
            <a:endParaRPr lang="en-US" kern="0" dirty="0">
              <a:solidFill>
                <a:srgbClr val="393637"/>
              </a:solidFill>
              <a:latin typeface="Arial"/>
              <a:cs typeface="Arial"/>
            </a:endParaRPr>
          </a:p>
          <a:p>
            <a:pPr>
              <a:defRPr/>
            </a:pPr>
            <a:r>
              <a:rPr lang="en-US" kern="0" dirty="0">
                <a:solidFill>
                  <a:srgbClr val="393637"/>
                </a:solidFill>
                <a:latin typeface="Arial"/>
                <a:cs typeface="Arial"/>
              </a:rPr>
              <a:t>Started </a:t>
            </a:r>
            <a:r>
              <a:rPr lang="en-US" kern="0" baseline="0" dirty="0">
                <a:solidFill>
                  <a:srgbClr val="393637"/>
                </a:solidFill>
                <a:latin typeface="Arial"/>
                <a:cs typeface="Arial"/>
              </a:rPr>
              <a:t>in</a:t>
            </a:r>
            <a:r>
              <a:rPr lang="en-US" kern="0" dirty="0">
                <a:solidFill>
                  <a:srgbClr val="393637"/>
                </a:solidFill>
                <a:latin typeface="Arial"/>
                <a:cs typeface="Arial"/>
              </a:rPr>
              <a:t> 2016 – NEW – before</a:t>
            </a:r>
            <a:r>
              <a:rPr lang="en-US" kern="0" baseline="0" dirty="0">
                <a:solidFill>
                  <a:srgbClr val="393637"/>
                </a:solidFill>
                <a:latin typeface="Arial"/>
                <a:cs typeface="Arial"/>
              </a:rPr>
              <a:t> the year-round option</a:t>
            </a:r>
            <a:r>
              <a:rPr lang="en-US" kern="0" dirty="0">
                <a:solidFill>
                  <a:srgbClr val="393637"/>
                </a:solidFill>
                <a:latin typeface="Arial"/>
                <a:cs typeface="Arial"/>
              </a:rPr>
              <a:t>, 2 two month testing windows, spring/fall, with need to apply a number of months before testing window.</a:t>
            </a:r>
          </a:p>
          <a:p>
            <a:pPr>
              <a:defRPr/>
            </a:pPr>
            <a:r>
              <a:rPr lang="en-US" kern="0" dirty="0">
                <a:solidFill>
                  <a:srgbClr val="393637"/>
                </a:solidFill>
                <a:latin typeface="Arial"/>
                <a:cs typeface="Arial"/>
              </a:rPr>
              <a:t>NOW – year-round availability for applying/testing</a:t>
            </a:r>
          </a:p>
          <a:p>
            <a:pPr>
              <a:defRPr/>
            </a:pPr>
            <a:r>
              <a:rPr lang="en-US" kern="0" dirty="0">
                <a:solidFill>
                  <a:srgbClr val="393637"/>
                </a:solidFill>
                <a:latin typeface="Arial"/>
                <a:cs typeface="Arial"/>
              </a:rPr>
              <a:t>APPLY – online/paper</a:t>
            </a:r>
          </a:p>
          <a:p>
            <a:pPr>
              <a:defRPr/>
            </a:pPr>
            <a:r>
              <a:rPr lang="en-US" kern="0" dirty="0">
                <a:solidFill>
                  <a:srgbClr val="393637"/>
                </a:solidFill>
                <a:latin typeface="Arial"/>
                <a:cs typeface="Arial"/>
              </a:rPr>
              <a:t>APPROVAL – w/ online app (restrictions</a:t>
            </a:r>
            <a:r>
              <a:rPr lang="en-US" kern="0" baseline="0" dirty="0">
                <a:solidFill>
                  <a:srgbClr val="393637"/>
                </a:solidFill>
                <a:latin typeface="Arial"/>
                <a:cs typeface="Arial"/>
              </a:rPr>
              <a:t> apply, see handbook) </a:t>
            </a:r>
            <a:r>
              <a:rPr lang="en-US" kern="0" dirty="0">
                <a:solidFill>
                  <a:srgbClr val="393637"/>
                </a:solidFill>
                <a:latin typeface="Arial"/>
                <a:cs typeface="Arial"/>
              </a:rPr>
              <a:t>– “instantaneous”; paper app – longer time frame</a:t>
            </a:r>
          </a:p>
          <a:p>
            <a:pPr>
              <a:defRPr/>
            </a:pPr>
            <a:r>
              <a:rPr lang="en-US" kern="0" dirty="0">
                <a:solidFill>
                  <a:srgbClr val="393637"/>
                </a:solidFill>
                <a:latin typeface="Arial"/>
                <a:cs typeface="Arial"/>
              </a:rPr>
              <a:t>AUDIT – random process</a:t>
            </a:r>
          </a:p>
          <a:p>
            <a:pPr>
              <a:defRPr/>
            </a:pPr>
            <a:r>
              <a:rPr lang="en-US" kern="0" dirty="0">
                <a:solidFill>
                  <a:srgbClr val="393637"/>
                </a:solidFill>
                <a:latin typeface="Arial"/>
                <a:cs typeface="Arial"/>
              </a:rPr>
              <a:t>CAVEAT – do need to take the test no later than 90 days from date of approval; DON’T wait until very end of your 90 days to schedule – 1</a:t>
            </a:r>
            <a:r>
              <a:rPr lang="en-US" kern="0" baseline="30000" dirty="0">
                <a:solidFill>
                  <a:srgbClr val="393637"/>
                </a:solidFill>
                <a:latin typeface="Arial"/>
                <a:cs typeface="Arial"/>
              </a:rPr>
              <a:t>st</a:t>
            </a:r>
            <a:r>
              <a:rPr lang="en-US" kern="0" dirty="0">
                <a:solidFill>
                  <a:srgbClr val="393637"/>
                </a:solidFill>
                <a:latin typeface="Arial"/>
                <a:cs typeface="Arial"/>
              </a:rPr>
              <a:t> come 1</a:t>
            </a:r>
            <a:r>
              <a:rPr lang="en-US" kern="0" baseline="30000" dirty="0">
                <a:solidFill>
                  <a:srgbClr val="393637"/>
                </a:solidFill>
                <a:latin typeface="Arial"/>
                <a:cs typeface="Arial"/>
              </a:rPr>
              <a:t>st</a:t>
            </a:r>
            <a:r>
              <a:rPr lang="en-US" kern="0" dirty="0">
                <a:solidFill>
                  <a:srgbClr val="393637"/>
                </a:solidFill>
                <a:latin typeface="Arial"/>
                <a:cs typeface="Arial"/>
              </a:rPr>
              <a:t> served for seats and limit to the number of seats per day, etc</a:t>
            </a:r>
            <a:endParaRPr lang="en-US" sz="1200" kern="0" dirty="0">
              <a:cs typeface="Arial"/>
            </a:endParaRPr>
          </a:p>
          <a:p>
            <a:pPr>
              <a:defRPr/>
            </a:pPr>
            <a:endParaRPr lang="en-US" kern="0" dirty="0">
              <a:solidFill>
                <a:srgbClr val="393637"/>
              </a:solidFill>
              <a:latin typeface="Arial"/>
              <a:cs typeface="Arial"/>
            </a:endParaRPr>
          </a:p>
        </p:txBody>
      </p:sp>
      <p:sp>
        <p:nvSpPr>
          <p:cNvPr id="819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ヒラギノ角ゴ Pro W3" pitchFamily="2" charset="-128"/>
              </a:defRPr>
            </a:lvl1pPr>
            <a:lvl2pPr marL="734852" indent="-282635">
              <a:defRPr>
                <a:solidFill>
                  <a:schemeClr val="tx1"/>
                </a:solidFill>
                <a:latin typeface="Arial" pitchFamily="34" charset="0"/>
                <a:ea typeface="ヒラギノ角ゴ Pro W3" pitchFamily="2" charset="-128"/>
              </a:defRPr>
            </a:lvl2pPr>
            <a:lvl3pPr marL="1130541" indent="-226108">
              <a:defRPr>
                <a:solidFill>
                  <a:schemeClr val="tx1"/>
                </a:solidFill>
                <a:latin typeface="Arial" pitchFamily="34" charset="0"/>
                <a:ea typeface="ヒラギノ角ゴ Pro W3" pitchFamily="2" charset="-128"/>
              </a:defRPr>
            </a:lvl3pPr>
            <a:lvl4pPr marL="1582758" indent="-226108">
              <a:defRPr>
                <a:solidFill>
                  <a:schemeClr val="tx1"/>
                </a:solidFill>
                <a:latin typeface="Arial" pitchFamily="34" charset="0"/>
                <a:ea typeface="ヒラギノ角ゴ Pro W3" pitchFamily="2" charset="-128"/>
              </a:defRPr>
            </a:lvl4pPr>
            <a:lvl5pPr marL="2034974" indent="-226108">
              <a:defRPr>
                <a:solidFill>
                  <a:schemeClr val="tx1"/>
                </a:solidFill>
                <a:latin typeface="Arial" pitchFamily="34" charset="0"/>
                <a:ea typeface="ヒラギノ角ゴ Pro W3" pitchFamily="2" charset="-128"/>
              </a:defRPr>
            </a:lvl5pPr>
            <a:lvl6pPr marL="2487191" indent="-226108" eaLnBrk="0" fontAlgn="base" hangingPunct="0">
              <a:spcBef>
                <a:spcPct val="0"/>
              </a:spcBef>
              <a:spcAft>
                <a:spcPct val="0"/>
              </a:spcAft>
              <a:defRPr>
                <a:solidFill>
                  <a:schemeClr val="tx1"/>
                </a:solidFill>
                <a:latin typeface="Arial" pitchFamily="34" charset="0"/>
                <a:ea typeface="ヒラギノ角ゴ Pro W3" pitchFamily="2" charset="-128"/>
              </a:defRPr>
            </a:lvl6pPr>
            <a:lvl7pPr marL="2939407" indent="-226108" eaLnBrk="0" fontAlgn="base" hangingPunct="0">
              <a:spcBef>
                <a:spcPct val="0"/>
              </a:spcBef>
              <a:spcAft>
                <a:spcPct val="0"/>
              </a:spcAft>
              <a:defRPr>
                <a:solidFill>
                  <a:schemeClr val="tx1"/>
                </a:solidFill>
                <a:latin typeface="Arial" pitchFamily="34" charset="0"/>
                <a:ea typeface="ヒラギノ角ゴ Pro W3" pitchFamily="2" charset="-128"/>
              </a:defRPr>
            </a:lvl7pPr>
            <a:lvl8pPr marL="3391624" indent="-226108" eaLnBrk="0" fontAlgn="base" hangingPunct="0">
              <a:spcBef>
                <a:spcPct val="0"/>
              </a:spcBef>
              <a:spcAft>
                <a:spcPct val="0"/>
              </a:spcAft>
              <a:defRPr>
                <a:solidFill>
                  <a:schemeClr val="tx1"/>
                </a:solidFill>
                <a:latin typeface="Arial" pitchFamily="34" charset="0"/>
                <a:ea typeface="ヒラギノ角ゴ Pro W3" pitchFamily="2" charset="-128"/>
              </a:defRPr>
            </a:lvl8pPr>
            <a:lvl9pPr marL="3843840" indent="-226108" eaLnBrk="0" fontAlgn="base" hangingPunct="0">
              <a:spcBef>
                <a:spcPct val="0"/>
              </a:spcBef>
              <a:spcAft>
                <a:spcPct val="0"/>
              </a:spcAft>
              <a:defRPr>
                <a:solidFill>
                  <a:schemeClr val="tx1"/>
                </a:solidFill>
                <a:latin typeface="Arial" pitchFamily="34" charset="0"/>
                <a:ea typeface="ヒラギノ角ゴ Pro W3" pitchFamily="2" charset="-128"/>
              </a:defRPr>
            </a:lvl9pPr>
          </a:lstStyle>
          <a:p>
            <a:fld id="{01D3B399-C71B-419F-A839-2DB05AC0C60F}" type="slidenum">
              <a:rPr lang="en-US" altLang="en-US"/>
              <a:pPr/>
              <a:t>22</a:t>
            </a:fld>
            <a:endParaRPr lang="en-US" altLang="en-US"/>
          </a:p>
        </p:txBody>
      </p:sp>
    </p:spTree>
    <p:extLst>
      <p:ext uri="{BB962C8B-B14F-4D97-AF65-F5344CB8AC3E}">
        <p14:creationId xmlns:p14="http://schemas.microsoft.com/office/powerpoint/2010/main" val="22823449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xfrm>
            <a:off x="641350" y="1162050"/>
            <a:ext cx="5575300" cy="3136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a:defRPr/>
            </a:pPr>
            <a:endParaRPr lang="en-US" kern="0" dirty="0">
              <a:solidFill>
                <a:srgbClr val="393637"/>
              </a:solidFill>
              <a:latin typeface="Arial"/>
              <a:cs typeface="Arial"/>
            </a:endParaRPr>
          </a:p>
        </p:txBody>
      </p:sp>
      <p:sp>
        <p:nvSpPr>
          <p:cNvPr id="849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ヒラギノ角ゴ Pro W3" pitchFamily="2" charset="-128"/>
              </a:defRPr>
            </a:lvl1pPr>
            <a:lvl2pPr marL="734852" indent="-282635">
              <a:defRPr>
                <a:solidFill>
                  <a:schemeClr val="tx1"/>
                </a:solidFill>
                <a:latin typeface="Arial" pitchFamily="34" charset="0"/>
                <a:ea typeface="ヒラギノ角ゴ Pro W3" pitchFamily="2" charset="-128"/>
              </a:defRPr>
            </a:lvl2pPr>
            <a:lvl3pPr marL="1130541" indent="-226108">
              <a:defRPr>
                <a:solidFill>
                  <a:schemeClr val="tx1"/>
                </a:solidFill>
                <a:latin typeface="Arial" pitchFamily="34" charset="0"/>
                <a:ea typeface="ヒラギノ角ゴ Pro W3" pitchFamily="2" charset="-128"/>
              </a:defRPr>
            </a:lvl3pPr>
            <a:lvl4pPr marL="1582758" indent="-226108">
              <a:defRPr>
                <a:solidFill>
                  <a:schemeClr val="tx1"/>
                </a:solidFill>
                <a:latin typeface="Arial" pitchFamily="34" charset="0"/>
                <a:ea typeface="ヒラギノ角ゴ Pro W3" pitchFamily="2" charset="-128"/>
              </a:defRPr>
            </a:lvl4pPr>
            <a:lvl5pPr marL="2034974" indent="-226108">
              <a:defRPr>
                <a:solidFill>
                  <a:schemeClr val="tx1"/>
                </a:solidFill>
                <a:latin typeface="Arial" pitchFamily="34" charset="0"/>
                <a:ea typeface="ヒラギノ角ゴ Pro W3" pitchFamily="2" charset="-128"/>
              </a:defRPr>
            </a:lvl5pPr>
            <a:lvl6pPr marL="2487191" indent="-226108" eaLnBrk="0" fontAlgn="base" hangingPunct="0">
              <a:spcBef>
                <a:spcPct val="0"/>
              </a:spcBef>
              <a:spcAft>
                <a:spcPct val="0"/>
              </a:spcAft>
              <a:defRPr>
                <a:solidFill>
                  <a:schemeClr val="tx1"/>
                </a:solidFill>
                <a:latin typeface="Arial" pitchFamily="34" charset="0"/>
                <a:ea typeface="ヒラギノ角ゴ Pro W3" pitchFamily="2" charset="-128"/>
              </a:defRPr>
            </a:lvl6pPr>
            <a:lvl7pPr marL="2939407" indent="-226108" eaLnBrk="0" fontAlgn="base" hangingPunct="0">
              <a:spcBef>
                <a:spcPct val="0"/>
              </a:spcBef>
              <a:spcAft>
                <a:spcPct val="0"/>
              </a:spcAft>
              <a:defRPr>
                <a:solidFill>
                  <a:schemeClr val="tx1"/>
                </a:solidFill>
                <a:latin typeface="Arial" pitchFamily="34" charset="0"/>
                <a:ea typeface="ヒラギノ角ゴ Pro W3" pitchFamily="2" charset="-128"/>
              </a:defRPr>
            </a:lvl7pPr>
            <a:lvl8pPr marL="3391624" indent="-226108" eaLnBrk="0" fontAlgn="base" hangingPunct="0">
              <a:spcBef>
                <a:spcPct val="0"/>
              </a:spcBef>
              <a:spcAft>
                <a:spcPct val="0"/>
              </a:spcAft>
              <a:defRPr>
                <a:solidFill>
                  <a:schemeClr val="tx1"/>
                </a:solidFill>
                <a:latin typeface="Arial" pitchFamily="34" charset="0"/>
                <a:ea typeface="ヒラギノ角ゴ Pro W3" pitchFamily="2" charset="-128"/>
              </a:defRPr>
            </a:lvl8pPr>
            <a:lvl9pPr marL="3843840" indent="-226108" eaLnBrk="0" fontAlgn="base" hangingPunct="0">
              <a:spcBef>
                <a:spcPct val="0"/>
              </a:spcBef>
              <a:spcAft>
                <a:spcPct val="0"/>
              </a:spcAft>
              <a:defRPr>
                <a:solidFill>
                  <a:schemeClr val="tx1"/>
                </a:solidFill>
                <a:latin typeface="Arial" pitchFamily="34" charset="0"/>
                <a:ea typeface="ヒラギノ角ゴ Pro W3" pitchFamily="2" charset="-128"/>
              </a:defRPr>
            </a:lvl9pPr>
          </a:lstStyle>
          <a:p>
            <a:fld id="{5E744F3B-A5A1-4ABB-ABF6-0A5E706F59BB}" type="slidenum">
              <a:rPr lang="en-US" altLang="en-US"/>
              <a:pPr/>
              <a:t>23</a:t>
            </a:fld>
            <a:endParaRPr lang="en-US" altLang="en-US"/>
          </a:p>
        </p:txBody>
      </p:sp>
    </p:spTree>
    <p:extLst>
      <p:ext uri="{BB962C8B-B14F-4D97-AF65-F5344CB8AC3E}">
        <p14:creationId xmlns:p14="http://schemas.microsoft.com/office/powerpoint/2010/main" val="15086690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xfrm>
            <a:off x="641350" y="1162050"/>
            <a:ext cx="5575300" cy="3136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a:defRPr/>
            </a:pPr>
            <a:endParaRPr lang="en-US" kern="0" dirty="0">
              <a:solidFill>
                <a:srgbClr val="393637"/>
              </a:solidFill>
              <a:latin typeface="Arial"/>
              <a:cs typeface="Arial"/>
            </a:endParaRPr>
          </a:p>
        </p:txBody>
      </p:sp>
      <p:sp>
        <p:nvSpPr>
          <p:cNvPr id="860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ヒラギノ角ゴ Pro W3" pitchFamily="2" charset="-128"/>
              </a:defRPr>
            </a:lvl1pPr>
            <a:lvl2pPr marL="734852" indent="-282635">
              <a:defRPr>
                <a:solidFill>
                  <a:schemeClr val="tx1"/>
                </a:solidFill>
                <a:latin typeface="Arial" pitchFamily="34" charset="0"/>
                <a:ea typeface="ヒラギノ角ゴ Pro W3" pitchFamily="2" charset="-128"/>
              </a:defRPr>
            </a:lvl2pPr>
            <a:lvl3pPr marL="1130541" indent="-226108">
              <a:defRPr>
                <a:solidFill>
                  <a:schemeClr val="tx1"/>
                </a:solidFill>
                <a:latin typeface="Arial" pitchFamily="34" charset="0"/>
                <a:ea typeface="ヒラギノ角ゴ Pro W3" pitchFamily="2" charset="-128"/>
              </a:defRPr>
            </a:lvl3pPr>
            <a:lvl4pPr marL="1582758" indent="-226108">
              <a:defRPr>
                <a:solidFill>
                  <a:schemeClr val="tx1"/>
                </a:solidFill>
                <a:latin typeface="Arial" pitchFamily="34" charset="0"/>
                <a:ea typeface="ヒラギノ角ゴ Pro W3" pitchFamily="2" charset="-128"/>
              </a:defRPr>
            </a:lvl4pPr>
            <a:lvl5pPr marL="2034974" indent="-226108">
              <a:defRPr>
                <a:solidFill>
                  <a:schemeClr val="tx1"/>
                </a:solidFill>
                <a:latin typeface="Arial" pitchFamily="34" charset="0"/>
                <a:ea typeface="ヒラギノ角ゴ Pro W3" pitchFamily="2" charset="-128"/>
              </a:defRPr>
            </a:lvl5pPr>
            <a:lvl6pPr marL="2487191" indent="-226108" eaLnBrk="0" fontAlgn="base" hangingPunct="0">
              <a:spcBef>
                <a:spcPct val="0"/>
              </a:spcBef>
              <a:spcAft>
                <a:spcPct val="0"/>
              </a:spcAft>
              <a:defRPr>
                <a:solidFill>
                  <a:schemeClr val="tx1"/>
                </a:solidFill>
                <a:latin typeface="Arial" pitchFamily="34" charset="0"/>
                <a:ea typeface="ヒラギノ角ゴ Pro W3" pitchFamily="2" charset="-128"/>
              </a:defRPr>
            </a:lvl6pPr>
            <a:lvl7pPr marL="2939407" indent="-226108" eaLnBrk="0" fontAlgn="base" hangingPunct="0">
              <a:spcBef>
                <a:spcPct val="0"/>
              </a:spcBef>
              <a:spcAft>
                <a:spcPct val="0"/>
              </a:spcAft>
              <a:defRPr>
                <a:solidFill>
                  <a:schemeClr val="tx1"/>
                </a:solidFill>
                <a:latin typeface="Arial" pitchFamily="34" charset="0"/>
                <a:ea typeface="ヒラギノ角ゴ Pro W3" pitchFamily="2" charset="-128"/>
              </a:defRPr>
            </a:lvl7pPr>
            <a:lvl8pPr marL="3391624" indent="-226108" eaLnBrk="0" fontAlgn="base" hangingPunct="0">
              <a:spcBef>
                <a:spcPct val="0"/>
              </a:spcBef>
              <a:spcAft>
                <a:spcPct val="0"/>
              </a:spcAft>
              <a:defRPr>
                <a:solidFill>
                  <a:schemeClr val="tx1"/>
                </a:solidFill>
                <a:latin typeface="Arial" pitchFamily="34" charset="0"/>
                <a:ea typeface="ヒラギノ角ゴ Pro W3" pitchFamily="2" charset="-128"/>
              </a:defRPr>
            </a:lvl8pPr>
            <a:lvl9pPr marL="3843840" indent="-226108" eaLnBrk="0" fontAlgn="base" hangingPunct="0">
              <a:spcBef>
                <a:spcPct val="0"/>
              </a:spcBef>
              <a:spcAft>
                <a:spcPct val="0"/>
              </a:spcAft>
              <a:defRPr>
                <a:solidFill>
                  <a:schemeClr val="tx1"/>
                </a:solidFill>
                <a:latin typeface="Arial" pitchFamily="34" charset="0"/>
                <a:ea typeface="ヒラギノ角ゴ Pro W3" pitchFamily="2" charset="-128"/>
              </a:defRPr>
            </a:lvl9pPr>
          </a:lstStyle>
          <a:p>
            <a:fld id="{AC4BF843-4053-400D-AE95-E83149C81B88}" type="slidenum">
              <a:rPr lang="en-US" altLang="en-US"/>
              <a:pPr/>
              <a:t>24</a:t>
            </a:fld>
            <a:endParaRPr lang="en-US" altLang="en-US"/>
          </a:p>
        </p:txBody>
      </p:sp>
    </p:spTree>
    <p:extLst>
      <p:ext uri="{BB962C8B-B14F-4D97-AF65-F5344CB8AC3E}">
        <p14:creationId xmlns:p14="http://schemas.microsoft.com/office/powerpoint/2010/main" val="2422253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xfrm>
            <a:off x="641350" y="1162050"/>
            <a:ext cx="5575300" cy="3136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Bullet 1 – found in handbook/NCBDE web site</a:t>
            </a:r>
          </a:p>
          <a:p>
            <a:r>
              <a:rPr lang="en-US" altLang="en-US" dirty="0"/>
              <a:t>- L</a:t>
            </a:r>
            <a:r>
              <a:rPr lang="en-US" altLang="en-US" dirty="0">
                <a:solidFill>
                  <a:srgbClr val="393637"/>
                </a:solidFill>
                <a:latin typeface="Arial" pitchFamily="34" charset="0"/>
                <a:cs typeface="Arial" pitchFamily="34" charset="0"/>
              </a:rPr>
              <a:t>ook at the ECO in terms of questions that may not be a part of your day to day experience - </a:t>
            </a:r>
            <a:r>
              <a:rPr lang="en-US" altLang="en-US" dirty="0"/>
              <a:t>do you mainly work with adults w T2? Look over ECO when thinking about other populations, e.g., children w T1 or women w gestational diabetes</a:t>
            </a:r>
          </a:p>
          <a:p>
            <a:r>
              <a:rPr lang="en-US" altLang="en-US" dirty="0">
                <a:solidFill>
                  <a:srgbClr val="393637"/>
                </a:solidFill>
                <a:latin typeface="Arial" pitchFamily="34" charset="0"/>
                <a:cs typeface="Arial" pitchFamily="34" charset="0"/>
              </a:rPr>
              <a:t>– also think about areas of weakness related to your background/training - e.g., perhaps medications if you are a dietitian or wound care if you are a pharmacist, etc.</a:t>
            </a:r>
          </a:p>
        </p:txBody>
      </p:sp>
      <p:sp>
        <p:nvSpPr>
          <p:cNvPr id="88068" name="Slide Number Placeholder 2"/>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ヒラギノ角ゴ Pro W3" pitchFamily="2" charset="-128"/>
              </a:defRPr>
            </a:lvl1pPr>
            <a:lvl2pPr marL="734852" indent="-282635">
              <a:defRPr>
                <a:solidFill>
                  <a:schemeClr val="tx1"/>
                </a:solidFill>
                <a:latin typeface="Arial" pitchFamily="34" charset="0"/>
                <a:ea typeface="ヒラギノ角ゴ Pro W3" pitchFamily="2" charset="-128"/>
              </a:defRPr>
            </a:lvl2pPr>
            <a:lvl3pPr marL="1130541" indent="-226108">
              <a:defRPr>
                <a:solidFill>
                  <a:schemeClr val="tx1"/>
                </a:solidFill>
                <a:latin typeface="Arial" pitchFamily="34" charset="0"/>
                <a:ea typeface="ヒラギノ角ゴ Pro W3" pitchFamily="2" charset="-128"/>
              </a:defRPr>
            </a:lvl3pPr>
            <a:lvl4pPr marL="1582758" indent="-226108">
              <a:defRPr>
                <a:solidFill>
                  <a:schemeClr val="tx1"/>
                </a:solidFill>
                <a:latin typeface="Arial" pitchFamily="34" charset="0"/>
                <a:ea typeface="ヒラギノ角ゴ Pro W3" pitchFamily="2" charset="-128"/>
              </a:defRPr>
            </a:lvl4pPr>
            <a:lvl5pPr marL="2034974" indent="-226108">
              <a:defRPr>
                <a:solidFill>
                  <a:schemeClr val="tx1"/>
                </a:solidFill>
                <a:latin typeface="Arial" pitchFamily="34" charset="0"/>
                <a:ea typeface="ヒラギノ角ゴ Pro W3" pitchFamily="2" charset="-128"/>
              </a:defRPr>
            </a:lvl5pPr>
            <a:lvl6pPr marL="2487191" indent="-226108" eaLnBrk="0" fontAlgn="base" hangingPunct="0">
              <a:spcBef>
                <a:spcPct val="0"/>
              </a:spcBef>
              <a:spcAft>
                <a:spcPct val="0"/>
              </a:spcAft>
              <a:defRPr>
                <a:solidFill>
                  <a:schemeClr val="tx1"/>
                </a:solidFill>
                <a:latin typeface="Arial" pitchFamily="34" charset="0"/>
                <a:ea typeface="ヒラギノ角ゴ Pro W3" pitchFamily="2" charset="-128"/>
              </a:defRPr>
            </a:lvl6pPr>
            <a:lvl7pPr marL="2939407" indent="-226108" eaLnBrk="0" fontAlgn="base" hangingPunct="0">
              <a:spcBef>
                <a:spcPct val="0"/>
              </a:spcBef>
              <a:spcAft>
                <a:spcPct val="0"/>
              </a:spcAft>
              <a:defRPr>
                <a:solidFill>
                  <a:schemeClr val="tx1"/>
                </a:solidFill>
                <a:latin typeface="Arial" pitchFamily="34" charset="0"/>
                <a:ea typeface="ヒラギノ角ゴ Pro W3" pitchFamily="2" charset="-128"/>
              </a:defRPr>
            </a:lvl7pPr>
            <a:lvl8pPr marL="3391624" indent="-226108" eaLnBrk="0" fontAlgn="base" hangingPunct="0">
              <a:spcBef>
                <a:spcPct val="0"/>
              </a:spcBef>
              <a:spcAft>
                <a:spcPct val="0"/>
              </a:spcAft>
              <a:defRPr>
                <a:solidFill>
                  <a:schemeClr val="tx1"/>
                </a:solidFill>
                <a:latin typeface="Arial" pitchFamily="34" charset="0"/>
                <a:ea typeface="ヒラギノ角ゴ Pro W3" pitchFamily="2" charset="-128"/>
              </a:defRPr>
            </a:lvl8pPr>
            <a:lvl9pPr marL="3843840" indent="-226108" eaLnBrk="0" fontAlgn="base" hangingPunct="0">
              <a:spcBef>
                <a:spcPct val="0"/>
              </a:spcBef>
              <a:spcAft>
                <a:spcPct val="0"/>
              </a:spcAft>
              <a:defRPr>
                <a:solidFill>
                  <a:schemeClr val="tx1"/>
                </a:solidFill>
                <a:latin typeface="Arial" pitchFamily="34" charset="0"/>
                <a:ea typeface="ヒラギノ角ゴ Pro W3" pitchFamily="2" charset="-128"/>
              </a:defRPr>
            </a:lvl9pPr>
          </a:lstStyle>
          <a:p>
            <a:fld id="{D5B9CE95-6F08-4FF8-BDA1-E7ADC0960AC4}" type="slidenum">
              <a:rPr lang="en-US" altLang="en-US"/>
              <a:pPr/>
              <a:t>25</a:t>
            </a:fld>
            <a:endParaRPr lang="en-US" altLang="en-US"/>
          </a:p>
        </p:txBody>
      </p:sp>
    </p:spTree>
    <p:extLst>
      <p:ext uri="{BB962C8B-B14F-4D97-AF65-F5344CB8AC3E}">
        <p14:creationId xmlns:p14="http://schemas.microsoft.com/office/powerpoint/2010/main" val="223347448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xfrm>
            <a:off x="641350" y="1162050"/>
            <a:ext cx="5575300" cy="3136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solidFill>
                <a:srgbClr val="393637"/>
              </a:solidFill>
              <a:latin typeface="Arial" pitchFamily="34" charset="0"/>
              <a:cs typeface="Arial" pitchFamily="34" charset="0"/>
            </a:endParaRPr>
          </a:p>
        </p:txBody>
      </p:sp>
      <p:sp>
        <p:nvSpPr>
          <p:cNvPr id="89092" name="Slide Number Placeholder 2"/>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ヒラギノ角ゴ Pro W3" pitchFamily="2" charset="-128"/>
              </a:defRPr>
            </a:lvl1pPr>
            <a:lvl2pPr marL="734852" indent="-282635">
              <a:defRPr>
                <a:solidFill>
                  <a:schemeClr val="tx1"/>
                </a:solidFill>
                <a:latin typeface="Arial" pitchFamily="34" charset="0"/>
                <a:ea typeface="ヒラギノ角ゴ Pro W3" pitchFamily="2" charset="-128"/>
              </a:defRPr>
            </a:lvl2pPr>
            <a:lvl3pPr marL="1130541" indent="-226108">
              <a:defRPr>
                <a:solidFill>
                  <a:schemeClr val="tx1"/>
                </a:solidFill>
                <a:latin typeface="Arial" pitchFamily="34" charset="0"/>
                <a:ea typeface="ヒラギノ角ゴ Pro W3" pitchFamily="2" charset="-128"/>
              </a:defRPr>
            </a:lvl3pPr>
            <a:lvl4pPr marL="1582758" indent="-226108">
              <a:defRPr>
                <a:solidFill>
                  <a:schemeClr val="tx1"/>
                </a:solidFill>
                <a:latin typeface="Arial" pitchFamily="34" charset="0"/>
                <a:ea typeface="ヒラギノ角ゴ Pro W3" pitchFamily="2" charset="-128"/>
              </a:defRPr>
            </a:lvl4pPr>
            <a:lvl5pPr marL="2034974" indent="-226108">
              <a:defRPr>
                <a:solidFill>
                  <a:schemeClr val="tx1"/>
                </a:solidFill>
                <a:latin typeface="Arial" pitchFamily="34" charset="0"/>
                <a:ea typeface="ヒラギノ角ゴ Pro W3" pitchFamily="2" charset="-128"/>
              </a:defRPr>
            </a:lvl5pPr>
            <a:lvl6pPr marL="2487191" indent="-226108" eaLnBrk="0" fontAlgn="base" hangingPunct="0">
              <a:spcBef>
                <a:spcPct val="0"/>
              </a:spcBef>
              <a:spcAft>
                <a:spcPct val="0"/>
              </a:spcAft>
              <a:defRPr>
                <a:solidFill>
                  <a:schemeClr val="tx1"/>
                </a:solidFill>
                <a:latin typeface="Arial" pitchFamily="34" charset="0"/>
                <a:ea typeface="ヒラギノ角ゴ Pro W3" pitchFamily="2" charset="-128"/>
              </a:defRPr>
            </a:lvl6pPr>
            <a:lvl7pPr marL="2939407" indent="-226108" eaLnBrk="0" fontAlgn="base" hangingPunct="0">
              <a:spcBef>
                <a:spcPct val="0"/>
              </a:spcBef>
              <a:spcAft>
                <a:spcPct val="0"/>
              </a:spcAft>
              <a:defRPr>
                <a:solidFill>
                  <a:schemeClr val="tx1"/>
                </a:solidFill>
                <a:latin typeface="Arial" pitchFamily="34" charset="0"/>
                <a:ea typeface="ヒラギノ角ゴ Pro W3" pitchFamily="2" charset="-128"/>
              </a:defRPr>
            </a:lvl7pPr>
            <a:lvl8pPr marL="3391624" indent="-226108" eaLnBrk="0" fontAlgn="base" hangingPunct="0">
              <a:spcBef>
                <a:spcPct val="0"/>
              </a:spcBef>
              <a:spcAft>
                <a:spcPct val="0"/>
              </a:spcAft>
              <a:defRPr>
                <a:solidFill>
                  <a:schemeClr val="tx1"/>
                </a:solidFill>
                <a:latin typeface="Arial" pitchFamily="34" charset="0"/>
                <a:ea typeface="ヒラギノ角ゴ Pro W3" pitchFamily="2" charset="-128"/>
              </a:defRPr>
            </a:lvl8pPr>
            <a:lvl9pPr marL="3843840" indent="-226108" eaLnBrk="0" fontAlgn="base" hangingPunct="0">
              <a:spcBef>
                <a:spcPct val="0"/>
              </a:spcBef>
              <a:spcAft>
                <a:spcPct val="0"/>
              </a:spcAft>
              <a:defRPr>
                <a:solidFill>
                  <a:schemeClr val="tx1"/>
                </a:solidFill>
                <a:latin typeface="Arial" pitchFamily="34" charset="0"/>
                <a:ea typeface="ヒラギノ角ゴ Pro W3" pitchFamily="2" charset="-128"/>
              </a:defRPr>
            </a:lvl9pPr>
          </a:lstStyle>
          <a:p>
            <a:fld id="{2B3D2A18-EB86-4957-8364-8A8D92F16088}" type="slidenum">
              <a:rPr lang="en-US" altLang="en-US"/>
              <a:pPr/>
              <a:t>26</a:t>
            </a:fld>
            <a:endParaRPr lang="en-US" altLang="en-US"/>
          </a:p>
        </p:txBody>
      </p:sp>
    </p:spTree>
    <p:extLst>
      <p:ext uri="{BB962C8B-B14F-4D97-AF65-F5344CB8AC3E}">
        <p14:creationId xmlns:p14="http://schemas.microsoft.com/office/powerpoint/2010/main" val="140976473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bwMode="auto">
          <a:xfrm>
            <a:off x="641350" y="1162050"/>
            <a:ext cx="5575300" cy="3136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Bullet 4</a:t>
            </a:r>
          </a:p>
          <a:p>
            <a:r>
              <a:rPr lang="en-US" altLang="en-US" dirty="0">
                <a:solidFill>
                  <a:srgbClr val="393637"/>
                </a:solidFill>
                <a:latin typeface="Arial" pitchFamily="34" charset="0"/>
                <a:cs typeface="Arial" pitchFamily="34" charset="0"/>
              </a:rPr>
              <a:t>Developed by NCBDE and available through PSI. PE is taken via the internet – provides “feel” for actual exam experience; 50 questions - $55 fee. </a:t>
            </a:r>
          </a:p>
          <a:p>
            <a:endParaRPr lang="en-US" altLang="en-US" dirty="0">
              <a:solidFill>
                <a:srgbClr val="393637"/>
              </a:solidFill>
              <a:latin typeface="Arial" pitchFamily="34" charset="0"/>
              <a:cs typeface="Arial" pitchFamily="34" charset="0"/>
            </a:endParaRPr>
          </a:p>
        </p:txBody>
      </p:sp>
      <p:sp>
        <p:nvSpPr>
          <p:cNvPr id="90116" name="Slide Number Placeholder 2"/>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ヒラギノ角ゴ Pro W3" pitchFamily="2" charset="-128"/>
              </a:defRPr>
            </a:lvl1pPr>
            <a:lvl2pPr marL="734852" indent="-282635">
              <a:defRPr>
                <a:solidFill>
                  <a:schemeClr val="tx1"/>
                </a:solidFill>
                <a:latin typeface="Arial" pitchFamily="34" charset="0"/>
                <a:ea typeface="ヒラギノ角ゴ Pro W3" pitchFamily="2" charset="-128"/>
              </a:defRPr>
            </a:lvl2pPr>
            <a:lvl3pPr marL="1130541" indent="-226108">
              <a:defRPr>
                <a:solidFill>
                  <a:schemeClr val="tx1"/>
                </a:solidFill>
                <a:latin typeface="Arial" pitchFamily="34" charset="0"/>
                <a:ea typeface="ヒラギノ角ゴ Pro W3" pitchFamily="2" charset="-128"/>
              </a:defRPr>
            </a:lvl3pPr>
            <a:lvl4pPr marL="1582758" indent="-226108">
              <a:defRPr>
                <a:solidFill>
                  <a:schemeClr val="tx1"/>
                </a:solidFill>
                <a:latin typeface="Arial" pitchFamily="34" charset="0"/>
                <a:ea typeface="ヒラギノ角ゴ Pro W3" pitchFamily="2" charset="-128"/>
              </a:defRPr>
            </a:lvl4pPr>
            <a:lvl5pPr marL="2034974" indent="-226108">
              <a:defRPr>
                <a:solidFill>
                  <a:schemeClr val="tx1"/>
                </a:solidFill>
                <a:latin typeface="Arial" pitchFamily="34" charset="0"/>
                <a:ea typeface="ヒラギノ角ゴ Pro W3" pitchFamily="2" charset="-128"/>
              </a:defRPr>
            </a:lvl5pPr>
            <a:lvl6pPr marL="2487191" indent="-226108" eaLnBrk="0" fontAlgn="base" hangingPunct="0">
              <a:spcBef>
                <a:spcPct val="0"/>
              </a:spcBef>
              <a:spcAft>
                <a:spcPct val="0"/>
              </a:spcAft>
              <a:defRPr>
                <a:solidFill>
                  <a:schemeClr val="tx1"/>
                </a:solidFill>
                <a:latin typeface="Arial" pitchFamily="34" charset="0"/>
                <a:ea typeface="ヒラギノ角ゴ Pro W3" pitchFamily="2" charset="-128"/>
              </a:defRPr>
            </a:lvl6pPr>
            <a:lvl7pPr marL="2939407" indent="-226108" eaLnBrk="0" fontAlgn="base" hangingPunct="0">
              <a:spcBef>
                <a:spcPct val="0"/>
              </a:spcBef>
              <a:spcAft>
                <a:spcPct val="0"/>
              </a:spcAft>
              <a:defRPr>
                <a:solidFill>
                  <a:schemeClr val="tx1"/>
                </a:solidFill>
                <a:latin typeface="Arial" pitchFamily="34" charset="0"/>
                <a:ea typeface="ヒラギノ角ゴ Pro W3" pitchFamily="2" charset="-128"/>
              </a:defRPr>
            </a:lvl7pPr>
            <a:lvl8pPr marL="3391624" indent="-226108" eaLnBrk="0" fontAlgn="base" hangingPunct="0">
              <a:spcBef>
                <a:spcPct val="0"/>
              </a:spcBef>
              <a:spcAft>
                <a:spcPct val="0"/>
              </a:spcAft>
              <a:defRPr>
                <a:solidFill>
                  <a:schemeClr val="tx1"/>
                </a:solidFill>
                <a:latin typeface="Arial" pitchFamily="34" charset="0"/>
                <a:ea typeface="ヒラギノ角ゴ Pro W3" pitchFamily="2" charset="-128"/>
              </a:defRPr>
            </a:lvl8pPr>
            <a:lvl9pPr marL="3843840" indent="-226108" eaLnBrk="0" fontAlgn="base" hangingPunct="0">
              <a:spcBef>
                <a:spcPct val="0"/>
              </a:spcBef>
              <a:spcAft>
                <a:spcPct val="0"/>
              </a:spcAft>
              <a:defRPr>
                <a:solidFill>
                  <a:schemeClr val="tx1"/>
                </a:solidFill>
                <a:latin typeface="Arial" pitchFamily="34" charset="0"/>
                <a:ea typeface="ヒラギノ角ゴ Pro W3" pitchFamily="2" charset="-128"/>
              </a:defRPr>
            </a:lvl9pPr>
          </a:lstStyle>
          <a:p>
            <a:fld id="{C71BDC6D-FAB8-4836-9BC8-92A7422C8BBE}" type="slidenum">
              <a:rPr lang="en-US" altLang="en-US"/>
              <a:pPr/>
              <a:t>27</a:t>
            </a:fld>
            <a:endParaRPr lang="en-US" altLang="en-US"/>
          </a:p>
        </p:txBody>
      </p:sp>
    </p:spTree>
    <p:extLst>
      <p:ext uri="{BB962C8B-B14F-4D97-AF65-F5344CB8AC3E}">
        <p14:creationId xmlns:p14="http://schemas.microsoft.com/office/powerpoint/2010/main" val="294732556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xfrm>
            <a:off x="641350" y="1162050"/>
            <a:ext cx="5575300" cy="3136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solidFill>
                <a:srgbClr val="393637"/>
              </a:solidFill>
              <a:latin typeface="Arial" pitchFamily="34" charset="0"/>
              <a:cs typeface="Arial" pitchFamily="34" charset="0"/>
            </a:endParaRPr>
          </a:p>
        </p:txBody>
      </p:sp>
      <p:sp>
        <p:nvSpPr>
          <p:cNvPr id="89092" name="Slide Number Placeholder 2"/>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ヒラギノ角ゴ Pro W3" pitchFamily="2" charset="-128"/>
              </a:defRPr>
            </a:lvl1pPr>
            <a:lvl2pPr marL="734852" indent="-282635">
              <a:defRPr>
                <a:solidFill>
                  <a:schemeClr val="tx1"/>
                </a:solidFill>
                <a:latin typeface="Arial" pitchFamily="34" charset="0"/>
                <a:ea typeface="ヒラギノ角ゴ Pro W3" pitchFamily="2" charset="-128"/>
              </a:defRPr>
            </a:lvl2pPr>
            <a:lvl3pPr marL="1130541" indent="-226108">
              <a:defRPr>
                <a:solidFill>
                  <a:schemeClr val="tx1"/>
                </a:solidFill>
                <a:latin typeface="Arial" pitchFamily="34" charset="0"/>
                <a:ea typeface="ヒラギノ角ゴ Pro W3" pitchFamily="2" charset="-128"/>
              </a:defRPr>
            </a:lvl3pPr>
            <a:lvl4pPr marL="1582758" indent="-226108">
              <a:defRPr>
                <a:solidFill>
                  <a:schemeClr val="tx1"/>
                </a:solidFill>
                <a:latin typeface="Arial" pitchFamily="34" charset="0"/>
                <a:ea typeface="ヒラギノ角ゴ Pro W3" pitchFamily="2" charset="-128"/>
              </a:defRPr>
            </a:lvl4pPr>
            <a:lvl5pPr marL="2034974" indent="-226108">
              <a:defRPr>
                <a:solidFill>
                  <a:schemeClr val="tx1"/>
                </a:solidFill>
                <a:latin typeface="Arial" pitchFamily="34" charset="0"/>
                <a:ea typeface="ヒラギノ角ゴ Pro W3" pitchFamily="2" charset="-128"/>
              </a:defRPr>
            </a:lvl5pPr>
            <a:lvl6pPr marL="2487191" indent="-226108" eaLnBrk="0" fontAlgn="base" hangingPunct="0">
              <a:spcBef>
                <a:spcPct val="0"/>
              </a:spcBef>
              <a:spcAft>
                <a:spcPct val="0"/>
              </a:spcAft>
              <a:defRPr>
                <a:solidFill>
                  <a:schemeClr val="tx1"/>
                </a:solidFill>
                <a:latin typeface="Arial" pitchFamily="34" charset="0"/>
                <a:ea typeface="ヒラギノ角ゴ Pro W3" pitchFamily="2" charset="-128"/>
              </a:defRPr>
            </a:lvl6pPr>
            <a:lvl7pPr marL="2939407" indent="-226108" eaLnBrk="0" fontAlgn="base" hangingPunct="0">
              <a:spcBef>
                <a:spcPct val="0"/>
              </a:spcBef>
              <a:spcAft>
                <a:spcPct val="0"/>
              </a:spcAft>
              <a:defRPr>
                <a:solidFill>
                  <a:schemeClr val="tx1"/>
                </a:solidFill>
                <a:latin typeface="Arial" pitchFamily="34" charset="0"/>
                <a:ea typeface="ヒラギノ角ゴ Pro W3" pitchFamily="2" charset="-128"/>
              </a:defRPr>
            </a:lvl7pPr>
            <a:lvl8pPr marL="3391624" indent="-226108" eaLnBrk="0" fontAlgn="base" hangingPunct="0">
              <a:spcBef>
                <a:spcPct val="0"/>
              </a:spcBef>
              <a:spcAft>
                <a:spcPct val="0"/>
              </a:spcAft>
              <a:defRPr>
                <a:solidFill>
                  <a:schemeClr val="tx1"/>
                </a:solidFill>
                <a:latin typeface="Arial" pitchFamily="34" charset="0"/>
                <a:ea typeface="ヒラギノ角ゴ Pro W3" pitchFamily="2" charset="-128"/>
              </a:defRPr>
            </a:lvl8pPr>
            <a:lvl9pPr marL="3843840" indent="-226108" eaLnBrk="0" fontAlgn="base" hangingPunct="0">
              <a:spcBef>
                <a:spcPct val="0"/>
              </a:spcBef>
              <a:spcAft>
                <a:spcPct val="0"/>
              </a:spcAft>
              <a:defRPr>
                <a:solidFill>
                  <a:schemeClr val="tx1"/>
                </a:solidFill>
                <a:latin typeface="Arial" pitchFamily="34" charset="0"/>
                <a:ea typeface="ヒラギノ角ゴ Pro W3" pitchFamily="2" charset="-128"/>
              </a:defRPr>
            </a:lvl9pPr>
          </a:lstStyle>
          <a:p>
            <a:fld id="{2B3D2A18-EB86-4957-8364-8A8D92F16088}" type="slidenum">
              <a:rPr lang="en-US" altLang="en-US"/>
              <a:pPr/>
              <a:t>28</a:t>
            </a:fld>
            <a:endParaRPr lang="en-US" altLang="en-US"/>
          </a:p>
        </p:txBody>
      </p:sp>
    </p:spTree>
    <p:extLst>
      <p:ext uri="{BB962C8B-B14F-4D97-AF65-F5344CB8AC3E}">
        <p14:creationId xmlns:p14="http://schemas.microsoft.com/office/powerpoint/2010/main" val="164418807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xfrm>
            <a:off x="641350" y="1162050"/>
            <a:ext cx="5575300" cy="3136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solidFill>
                  <a:srgbClr val="393637"/>
                </a:solidFill>
                <a:latin typeface="Arial" pitchFamily="34" charset="0"/>
                <a:cs typeface="Arial" pitchFamily="34" charset="0"/>
              </a:rPr>
              <a:t>Accrual information</a:t>
            </a:r>
            <a:r>
              <a:rPr lang="en-US" altLang="en-US" baseline="0" dirty="0">
                <a:solidFill>
                  <a:srgbClr val="393637"/>
                </a:solidFill>
                <a:latin typeface="Arial" pitchFamily="34" charset="0"/>
                <a:cs typeface="Arial" pitchFamily="34" charset="0"/>
              </a:rPr>
              <a:t> is normally provided in your certificate packet, so be sure to read that information.</a:t>
            </a:r>
          </a:p>
          <a:p>
            <a:r>
              <a:rPr lang="en-US" altLang="en-US" baseline="0" dirty="0">
                <a:solidFill>
                  <a:srgbClr val="393637"/>
                </a:solidFill>
                <a:latin typeface="Arial" pitchFamily="34" charset="0"/>
                <a:cs typeface="Arial" pitchFamily="34" charset="0"/>
              </a:rPr>
              <a:t>Check out the NCBDE web site information renewal requirement information</a:t>
            </a:r>
          </a:p>
          <a:p>
            <a:r>
              <a:rPr lang="en-US" altLang="en-US" baseline="0" dirty="0">
                <a:solidFill>
                  <a:srgbClr val="393637"/>
                </a:solidFill>
                <a:latin typeface="Arial" pitchFamily="34" charset="0"/>
                <a:cs typeface="Arial" pitchFamily="34" charset="0"/>
              </a:rPr>
              <a:t>Contact the NCBDE office if you’re not sure of the steps needed</a:t>
            </a:r>
          </a:p>
          <a:p>
            <a:r>
              <a:rPr lang="en-US" altLang="en-US" baseline="0" dirty="0">
                <a:solidFill>
                  <a:srgbClr val="393637"/>
                </a:solidFill>
                <a:latin typeface="Arial" pitchFamily="34" charset="0"/>
                <a:cs typeface="Arial" pitchFamily="34" charset="0"/>
              </a:rPr>
              <a:t>NCBDE values your time and works hard not to overwhelm you with communications, but they do send out news as needed – be sure to open and read those messages.</a:t>
            </a:r>
          </a:p>
          <a:p>
            <a:endParaRPr lang="en-US" altLang="en-US" dirty="0">
              <a:solidFill>
                <a:srgbClr val="393637"/>
              </a:solidFill>
              <a:latin typeface="Arial" pitchFamily="34" charset="0"/>
              <a:cs typeface="Arial" pitchFamily="34" charset="0"/>
            </a:endParaRPr>
          </a:p>
        </p:txBody>
      </p:sp>
      <p:sp>
        <p:nvSpPr>
          <p:cNvPr id="89092" name="Slide Number Placeholder 2"/>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ヒラギノ角ゴ Pro W3" pitchFamily="2" charset="-128"/>
              </a:defRPr>
            </a:lvl1pPr>
            <a:lvl2pPr marL="734852" indent="-282635">
              <a:defRPr>
                <a:solidFill>
                  <a:schemeClr val="tx1"/>
                </a:solidFill>
                <a:latin typeface="Arial" pitchFamily="34" charset="0"/>
                <a:ea typeface="ヒラギノ角ゴ Pro W3" pitchFamily="2" charset="-128"/>
              </a:defRPr>
            </a:lvl2pPr>
            <a:lvl3pPr marL="1130541" indent="-226108">
              <a:defRPr>
                <a:solidFill>
                  <a:schemeClr val="tx1"/>
                </a:solidFill>
                <a:latin typeface="Arial" pitchFamily="34" charset="0"/>
                <a:ea typeface="ヒラギノ角ゴ Pro W3" pitchFamily="2" charset="-128"/>
              </a:defRPr>
            </a:lvl3pPr>
            <a:lvl4pPr marL="1582758" indent="-226108">
              <a:defRPr>
                <a:solidFill>
                  <a:schemeClr val="tx1"/>
                </a:solidFill>
                <a:latin typeface="Arial" pitchFamily="34" charset="0"/>
                <a:ea typeface="ヒラギノ角ゴ Pro W3" pitchFamily="2" charset="-128"/>
              </a:defRPr>
            </a:lvl4pPr>
            <a:lvl5pPr marL="2034974" indent="-226108">
              <a:defRPr>
                <a:solidFill>
                  <a:schemeClr val="tx1"/>
                </a:solidFill>
                <a:latin typeface="Arial" pitchFamily="34" charset="0"/>
                <a:ea typeface="ヒラギノ角ゴ Pro W3" pitchFamily="2" charset="-128"/>
              </a:defRPr>
            </a:lvl5pPr>
            <a:lvl6pPr marL="2487191" indent="-226108" eaLnBrk="0" fontAlgn="base" hangingPunct="0">
              <a:spcBef>
                <a:spcPct val="0"/>
              </a:spcBef>
              <a:spcAft>
                <a:spcPct val="0"/>
              </a:spcAft>
              <a:defRPr>
                <a:solidFill>
                  <a:schemeClr val="tx1"/>
                </a:solidFill>
                <a:latin typeface="Arial" pitchFamily="34" charset="0"/>
                <a:ea typeface="ヒラギノ角ゴ Pro W3" pitchFamily="2" charset="-128"/>
              </a:defRPr>
            </a:lvl6pPr>
            <a:lvl7pPr marL="2939407" indent="-226108" eaLnBrk="0" fontAlgn="base" hangingPunct="0">
              <a:spcBef>
                <a:spcPct val="0"/>
              </a:spcBef>
              <a:spcAft>
                <a:spcPct val="0"/>
              </a:spcAft>
              <a:defRPr>
                <a:solidFill>
                  <a:schemeClr val="tx1"/>
                </a:solidFill>
                <a:latin typeface="Arial" pitchFamily="34" charset="0"/>
                <a:ea typeface="ヒラギノ角ゴ Pro W3" pitchFamily="2" charset="-128"/>
              </a:defRPr>
            </a:lvl7pPr>
            <a:lvl8pPr marL="3391624" indent="-226108" eaLnBrk="0" fontAlgn="base" hangingPunct="0">
              <a:spcBef>
                <a:spcPct val="0"/>
              </a:spcBef>
              <a:spcAft>
                <a:spcPct val="0"/>
              </a:spcAft>
              <a:defRPr>
                <a:solidFill>
                  <a:schemeClr val="tx1"/>
                </a:solidFill>
                <a:latin typeface="Arial" pitchFamily="34" charset="0"/>
                <a:ea typeface="ヒラギノ角ゴ Pro W3" pitchFamily="2" charset="-128"/>
              </a:defRPr>
            </a:lvl8pPr>
            <a:lvl9pPr marL="3843840" indent="-226108" eaLnBrk="0" fontAlgn="base" hangingPunct="0">
              <a:spcBef>
                <a:spcPct val="0"/>
              </a:spcBef>
              <a:spcAft>
                <a:spcPct val="0"/>
              </a:spcAft>
              <a:defRPr>
                <a:solidFill>
                  <a:schemeClr val="tx1"/>
                </a:solidFill>
                <a:latin typeface="Arial" pitchFamily="34" charset="0"/>
                <a:ea typeface="ヒラギノ角ゴ Pro W3" pitchFamily="2" charset="-128"/>
              </a:defRPr>
            </a:lvl9pPr>
          </a:lstStyle>
          <a:p>
            <a:fld id="{2B3D2A18-EB86-4957-8364-8A8D92F16088}" type="slidenum">
              <a:rPr lang="en-US" altLang="en-US"/>
              <a:pPr/>
              <a:t>29</a:t>
            </a:fld>
            <a:endParaRPr lang="en-US" altLang="en-US"/>
          </a:p>
        </p:txBody>
      </p:sp>
    </p:spTree>
    <p:extLst>
      <p:ext uri="{BB962C8B-B14F-4D97-AF65-F5344CB8AC3E}">
        <p14:creationId xmlns:p14="http://schemas.microsoft.com/office/powerpoint/2010/main" val="92835072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xfrm>
            <a:off x="641350" y="1162050"/>
            <a:ext cx="5575300" cy="3136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5364" name="Slide Number Placeholder 2"/>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ヒラギノ角ゴ Pro W3" pitchFamily="2" charset="-128"/>
              </a:defRPr>
            </a:lvl1pPr>
            <a:lvl2pPr marL="734852" indent="-282635">
              <a:defRPr>
                <a:solidFill>
                  <a:schemeClr val="tx1"/>
                </a:solidFill>
                <a:latin typeface="Arial" panose="020B0604020202020204" pitchFamily="34" charset="0"/>
                <a:ea typeface="ヒラギノ角ゴ Pro W3" pitchFamily="2" charset="-128"/>
              </a:defRPr>
            </a:lvl2pPr>
            <a:lvl3pPr marL="1130541" indent="-226108">
              <a:defRPr>
                <a:solidFill>
                  <a:schemeClr val="tx1"/>
                </a:solidFill>
                <a:latin typeface="Arial" panose="020B0604020202020204" pitchFamily="34" charset="0"/>
                <a:ea typeface="ヒラギノ角ゴ Pro W3" pitchFamily="2" charset="-128"/>
              </a:defRPr>
            </a:lvl3pPr>
            <a:lvl4pPr marL="1582758" indent="-226108">
              <a:defRPr>
                <a:solidFill>
                  <a:schemeClr val="tx1"/>
                </a:solidFill>
                <a:latin typeface="Arial" panose="020B0604020202020204" pitchFamily="34" charset="0"/>
                <a:ea typeface="ヒラギノ角ゴ Pro W3" pitchFamily="2" charset="-128"/>
              </a:defRPr>
            </a:lvl4pPr>
            <a:lvl5pPr marL="2034974" indent="-226108">
              <a:defRPr>
                <a:solidFill>
                  <a:schemeClr val="tx1"/>
                </a:solidFill>
                <a:latin typeface="Arial" panose="020B0604020202020204" pitchFamily="34" charset="0"/>
                <a:ea typeface="ヒラギノ角ゴ Pro W3" pitchFamily="2" charset="-128"/>
              </a:defRPr>
            </a:lvl5pPr>
            <a:lvl6pPr marL="2487191" indent="-226108" eaLnBrk="0" fontAlgn="base" hangingPunct="0">
              <a:spcBef>
                <a:spcPct val="0"/>
              </a:spcBef>
              <a:spcAft>
                <a:spcPct val="0"/>
              </a:spcAft>
              <a:defRPr>
                <a:solidFill>
                  <a:schemeClr val="tx1"/>
                </a:solidFill>
                <a:latin typeface="Arial" panose="020B0604020202020204" pitchFamily="34" charset="0"/>
                <a:ea typeface="ヒラギノ角ゴ Pro W3" pitchFamily="2" charset="-128"/>
              </a:defRPr>
            </a:lvl6pPr>
            <a:lvl7pPr marL="2939407" indent="-226108" eaLnBrk="0" fontAlgn="base" hangingPunct="0">
              <a:spcBef>
                <a:spcPct val="0"/>
              </a:spcBef>
              <a:spcAft>
                <a:spcPct val="0"/>
              </a:spcAft>
              <a:defRPr>
                <a:solidFill>
                  <a:schemeClr val="tx1"/>
                </a:solidFill>
                <a:latin typeface="Arial" panose="020B0604020202020204" pitchFamily="34" charset="0"/>
                <a:ea typeface="ヒラギノ角ゴ Pro W3" pitchFamily="2" charset="-128"/>
              </a:defRPr>
            </a:lvl7pPr>
            <a:lvl8pPr marL="3391624" indent="-226108" eaLnBrk="0" fontAlgn="base" hangingPunct="0">
              <a:spcBef>
                <a:spcPct val="0"/>
              </a:spcBef>
              <a:spcAft>
                <a:spcPct val="0"/>
              </a:spcAft>
              <a:defRPr>
                <a:solidFill>
                  <a:schemeClr val="tx1"/>
                </a:solidFill>
                <a:latin typeface="Arial" panose="020B0604020202020204" pitchFamily="34" charset="0"/>
                <a:ea typeface="ヒラギノ角ゴ Pro W3" pitchFamily="2" charset="-128"/>
              </a:defRPr>
            </a:lvl8pPr>
            <a:lvl9pPr marL="3843840" indent="-226108" eaLnBrk="0" fontAlgn="base" hangingPunct="0">
              <a:spcBef>
                <a:spcPct val="0"/>
              </a:spcBef>
              <a:spcAft>
                <a:spcPct val="0"/>
              </a:spcAft>
              <a:defRPr>
                <a:solidFill>
                  <a:schemeClr val="tx1"/>
                </a:solidFill>
                <a:latin typeface="Arial" panose="020B0604020202020204" pitchFamily="34" charset="0"/>
                <a:ea typeface="ヒラギノ角ゴ Pro W3" pitchFamily="2" charset="-128"/>
              </a:defRPr>
            </a:lvl9pPr>
          </a:lstStyle>
          <a:p>
            <a:fld id="{68A3CB3F-99A4-4D95-B476-0CEF90CF9CA1}" type="slidenum">
              <a:rPr lang="en-US" altLang="en-US" smtClean="0"/>
              <a:pPr/>
              <a:t>30</a:t>
            </a:fld>
            <a:endParaRPr lang="en-US" altLang="en-US"/>
          </a:p>
        </p:txBody>
      </p:sp>
    </p:spTree>
    <p:extLst>
      <p:ext uri="{BB962C8B-B14F-4D97-AF65-F5344CB8AC3E}">
        <p14:creationId xmlns:p14="http://schemas.microsoft.com/office/powerpoint/2010/main" val="37154824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41350" y="1162050"/>
            <a:ext cx="5575300"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1708D1-4D3B-4D1B-8F39-D42ABCF3A36C}" type="slidenum">
              <a:rPr lang="en-US" smtClean="0"/>
              <a:pPr/>
              <a:t>3</a:t>
            </a:fld>
            <a:endParaRPr lang="en-US"/>
          </a:p>
        </p:txBody>
      </p:sp>
    </p:spTree>
    <p:extLst>
      <p:ext uri="{BB962C8B-B14F-4D97-AF65-F5344CB8AC3E}">
        <p14:creationId xmlns:p14="http://schemas.microsoft.com/office/powerpoint/2010/main" val="273635761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wrap="square" numCol="1" anchor="t" anchorCtr="0" compatLnSpc="1">
            <a:prstTxWarp prst="textNoShape">
              <a:avLst/>
            </a:prstTxWarp>
          </a:bodyPr>
          <a:lstStyle/>
          <a:p>
            <a:pPr marL="243328" indent="-243328">
              <a:buFontTx/>
              <a:buAutoNum type="arabicPeriod"/>
              <a:defRPr/>
            </a:pPr>
            <a:r>
              <a:rPr lang="en-US" altLang="en-US" sz="1000" dirty="0"/>
              <a:t>– with a time frame of every 5 years and with all the licenses and other credentials you might hold, can get lost</a:t>
            </a:r>
          </a:p>
          <a:p>
            <a:pPr marL="0" lvl="1">
              <a:defRPr/>
            </a:pPr>
            <a:r>
              <a:rPr lang="en-US" altLang="en-US" sz="1000" dirty="0"/>
              <a:t>	- But do need to be aware of the date - where is that date? </a:t>
            </a:r>
          </a:p>
          <a:p>
            <a:pPr marL="0" lvl="1">
              <a:defRPr/>
            </a:pPr>
            <a:r>
              <a:rPr lang="en-US" altLang="en-US" sz="1000" dirty="0">
                <a:solidFill>
                  <a:srgbClr val="393637"/>
                </a:solidFill>
                <a:latin typeface="Arial" panose="020B0604020202020204" pitchFamily="34" charset="0"/>
                <a:cs typeface="Arial" panose="020B0604020202020204" pitchFamily="34" charset="0"/>
              </a:rPr>
              <a:t>	On your certificate and wallet card</a:t>
            </a:r>
          </a:p>
          <a:p>
            <a:pPr marL="0" lvl="1">
              <a:defRPr/>
            </a:pPr>
            <a:r>
              <a:rPr lang="en-US" altLang="en-US" sz="1000" dirty="0">
                <a:solidFill>
                  <a:srgbClr val="393637"/>
                </a:solidFill>
                <a:latin typeface="Arial" panose="020B0604020202020204" pitchFamily="34" charset="0"/>
                <a:cs typeface="Arial" panose="020B0604020202020204" pitchFamily="34" charset="0"/>
              </a:rPr>
              <a:t>	Log in to the NCBDE CDE portal</a:t>
            </a:r>
          </a:p>
          <a:p>
            <a:pPr marL="0" lvl="1">
              <a:defRPr/>
            </a:pPr>
            <a:r>
              <a:rPr lang="en-US" altLang="en-US" sz="1000" dirty="0">
                <a:solidFill>
                  <a:srgbClr val="393637"/>
                </a:solidFill>
                <a:latin typeface="Arial" panose="020B0604020202020204" pitchFamily="34" charset="0"/>
                <a:cs typeface="Arial" panose="020B0604020202020204" pitchFamily="34" charset="0"/>
              </a:rPr>
              <a:t>	Call or email the NCBDE national office</a:t>
            </a:r>
          </a:p>
          <a:p>
            <a:pPr marL="243328" indent="-243328">
              <a:defRPr/>
            </a:pPr>
            <a:r>
              <a:rPr lang="en-US" altLang="en-US" sz="1000" dirty="0"/>
              <a:t>	- Like other situations, you must renew prior to your expiration date to keep the credential continuous</a:t>
            </a:r>
          </a:p>
          <a:p>
            <a:pPr marL="243328" indent="-243328">
              <a:defRPr/>
            </a:pPr>
            <a:r>
              <a:rPr lang="en-US" altLang="en-US" sz="1000" dirty="0"/>
              <a:t>	- Want to be aware of the accrual dates for your own renewal process and deadlines for the different renewal options</a:t>
            </a:r>
          </a:p>
          <a:p>
            <a:pPr marL="243328" indent="-243328">
              <a:defRPr/>
            </a:pPr>
            <a:r>
              <a:rPr lang="en-US" altLang="en-US" sz="1000" dirty="0"/>
              <a:t>2. Why?	</a:t>
            </a:r>
          </a:p>
          <a:p>
            <a:pPr marL="243328" indent="-243328">
              <a:defRPr/>
            </a:pPr>
            <a:r>
              <a:rPr lang="en-US" altLang="en-US" sz="1000" dirty="0"/>
              <a:t>- Courtesy reminders are sent via mail and email beginning the fall before you renew (e.g., expiration date is 12/2018, the first official reminder was sent by mail in October 2017 with all the pertinent details, with email and postcard reminder in Spring 2018)</a:t>
            </a:r>
          </a:p>
          <a:p>
            <a:pPr marL="243328" indent="-243328">
              <a:defRPr/>
            </a:pPr>
            <a:r>
              <a:rPr lang="en-US" altLang="en-US" sz="1000" dirty="0">
                <a:solidFill>
                  <a:srgbClr val="393637"/>
                </a:solidFill>
                <a:latin typeface="Arial" panose="020B0604020202020204" pitchFamily="34" charset="0"/>
                <a:cs typeface="Arial" panose="020B0604020202020204" pitchFamily="34" charset="0"/>
              </a:rPr>
              <a:t>	- With above, be aware that it’s important to read email messages and correspondence from NCBDE</a:t>
            </a:r>
          </a:p>
          <a:p>
            <a:pPr marL="243328" indent="-243328">
              <a:defRPr/>
            </a:pPr>
            <a:r>
              <a:rPr lang="en-US" altLang="en-US" sz="1000" dirty="0">
                <a:solidFill>
                  <a:srgbClr val="393637"/>
                </a:solidFill>
                <a:latin typeface="Arial" panose="020B0604020202020204" pitchFamily="34" charset="0"/>
                <a:cs typeface="Arial" panose="020B0604020202020204" pitchFamily="34" charset="0"/>
              </a:rPr>
              <a:t>2. How update? </a:t>
            </a:r>
          </a:p>
          <a:p>
            <a:pPr marL="243328" indent="-243328">
              <a:defRPr/>
            </a:pPr>
            <a:r>
              <a:rPr lang="en-US" altLang="en-US" sz="1000" dirty="0">
                <a:solidFill>
                  <a:srgbClr val="393637"/>
                </a:solidFill>
                <a:latin typeface="Arial" panose="020B0604020202020204" pitchFamily="34" charset="0"/>
                <a:cs typeface="Arial" panose="020B0604020202020204" pitchFamily="34" charset="0"/>
              </a:rPr>
              <a:t>	- Use record update form available in annual newsletter or 24/7 via web site</a:t>
            </a:r>
          </a:p>
          <a:p>
            <a:pPr marL="243328" indent="-243328">
              <a:defRPr/>
            </a:pPr>
            <a:r>
              <a:rPr lang="en-US" altLang="en-US" sz="1000" dirty="0">
                <a:solidFill>
                  <a:srgbClr val="393637"/>
                </a:solidFill>
                <a:latin typeface="Arial" panose="020B0604020202020204" pitchFamily="34" charset="0"/>
                <a:cs typeface="Arial" panose="020B0604020202020204" pitchFamily="34" charset="0"/>
              </a:rPr>
              <a:t>	- call or email the office</a:t>
            </a:r>
          </a:p>
          <a:p>
            <a:pPr marL="243328" indent="-243328">
              <a:defRPr/>
            </a:pPr>
            <a:r>
              <a:rPr lang="en-US" altLang="en-US" sz="1000" dirty="0">
                <a:solidFill>
                  <a:srgbClr val="393637"/>
                </a:solidFill>
                <a:latin typeface="Arial" panose="020B0604020202020204" pitchFamily="34" charset="0"/>
                <a:cs typeface="Arial" panose="020B0604020202020204" pitchFamily="34" charset="0"/>
              </a:rPr>
              <a:t>	- be sure to contact NCBDE directly with your change</a:t>
            </a:r>
          </a:p>
          <a:p>
            <a:pPr marL="243328" indent="-243328">
              <a:defRPr/>
            </a:pPr>
            <a:r>
              <a:rPr lang="en-US" altLang="en-US" sz="1000" dirty="0">
                <a:solidFill>
                  <a:srgbClr val="393637"/>
                </a:solidFill>
                <a:latin typeface="Arial" panose="020B0604020202020204" pitchFamily="34" charset="0"/>
                <a:cs typeface="Arial" panose="020B0604020202020204" pitchFamily="34" charset="0"/>
              </a:rPr>
              <a:t>3. Why? 	</a:t>
            </a:r>
          </a:p>
          <a:p>
            <a:pPr marL="243328" indent="-243328">
              <a:defRPr/>
            </a:pPr>
            <a:r>
              <a:rPr lang="en-US" altLang="en-US" sz="1000" dirty="0">
                <a:solidFill>
                  <a:srgbClr val="393637"/>
                </a:solidFill>
                <a:latin typeface="Arial" panose="020B0604020202020204" pitchFamily="34" charset="0"/>
                <a:cs typeface="Arial" panose="020B0604020202020204" pitchFamily="34" charset="0"/>
              </a:rPr>
              <a:t>- Need to know if you will meet it before being able i.e. renewal options</a:t>
            </a:r>
          </a:p>
        </p:txBody>
      </p:sp>
      <p:sp>
        <p:nvSpPr>
          <p:cNvPr id="71684" name="Slide Number Placeholder 3"/>
          <p:cNvSpPr>
            <a:spLocks noGrp="1"/>
          </p:cNvSpPr>
          <p:nvPr>
            <p:ph type="sldNum" sz="quarter" idx="5"/>
          </p:nvPr>
        </p:nvSpPr>
        <p:spPr bwMode="auto">
          <a:noFill/>
          <a:ln>
            <a:miter lim="800000"/>
            <a:headEnd/>
            <a:tailEnd/>
          </a:ln>
        </p:spPr>
        <p:txBody>
          <a:bodyPr/>
          <a:lstStyle/>
          <a:p>
            <a:fld id="{5841529F-D370-4525-8444-828169405D98}" type="slidenum">
              <a:rPr lang="en-US" altLang="en-US"/>
              <a:pPr/>
              <a:t>31</a:t>
            </a:fld>
            <a:endParaRPr lang="en-US" altLang="en-US"/>
          </a:p>
        </p:txBody>
      </p:sp>
    </p:spTree>
    <p:extLst>
      <p:ext uri="{BB962C8B-B14F-4D97-AF65-F5344CB8AC3E}">
        <p14:creationId xmlns:p14="http://schemas.microsoft.com/office/powerpoint/2010/main" val="200287202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marL="0" lvl="2" defTabSz="977460">
              <a:defRPr/>
            </a:pPr>
            <a:r>
              <a:rPr lang="en-US" kern="0" dirty="0">
                <a:solidFill>
                  <a:srgbClr val="393637"/>
                </a:solidFill>
                <a:latin typeface="Arial"/>
                <a:cs typeface="Arial"/>
              </a:rPr>
              <a:t>Retired status – for those truly retired, CDE for at least 10 years, recognition via certificate and web site page. </a:t>
            </a:r>
          </a:p>
          <a:p>
            <a:pPr marL="0" lvl="2" defTabSz="977460">
              <a:defRPr/>
            </a:pPr>
            <a:endParaRPr lang="en-US" kern="0" dirty="0">
              <a:solidFill>
                <a:srgbClr val="393637"/>
              </a:solidFill>
              <a:latin typeface="Arial"/>
              <a:cs typeface="Arial"/>
            </a:endParaRPr>
          </a:p>
          <a:p>
            <a:pPr marL="0" lvl="2" defTabSz="977460">
              <a:defRPr/>
            </a:pPr>
            <a:r>
              <a:rPr lang="en-US" kern="0" dirty="0">
                <a:solidFill>
                  <a:srgbClr val="393637"/>
                </a:solidFill>
                <a:latin typeface="Arial"/>
                <a:cs typeface="Arial"/>
              </a:rPr>
              <a:t>We will review Practice requirement and how to document it in a future slide.</a:t>
            </a:r>
          </a:p>
          <a:p>
            <a:pPr marL="0" lvl="2" defTabSz="977460">
              <a:defRPr/>
            </a:pPr>
            <a:endParaRPr lang="en-US" kern="0" dirty="0">
              <a:solidFill>
                <a:srgbClr val="393637"/>
              </a:solidFill>
              <a:latin typeface="Arial"/>
              <a:cs typeface="Arial"/>
            </a:endParaRPr>
          </a:p>
          <a:p>
            <a:pPr marL="0" lvl="2" defTabSz="977460">
              <a:defRPr/>
            </a:pPr>
            <a:endParaRPr lang="en-US" kern="0" dirty="0">
              <a:solidFill>
                <a:srgbClr val="393637"/>
              </a:solidFill>
              <a:latin typeface="Arial"/>
              <a:cs typeface="Arial"/>
            </a:endParaRPr>
          </a:p>
          <a:p>
            <a:pPr marL="0" lvl="2" defTabSz="977460">
              <a:defRPr/>
            </a:pPr>
            <a:endParaRPr lang="en-US" sz="2400" kern="0" dirty="0">
              <a:solidFill>
                <a:srgbClr val="393637"/>
              </a:solidFill>
              <a:latin typeface="Arial"/>
              <a:cs typeface="Arial"/>
            </a:endParaRPr>
          </a:p>
          <a:p>
            <a:pPr marL="0" lvl="2" defTabSz="977460">
              <a:defRPr/>
            </a:pPr>
            <a:endParaRPr lang="en-US" sz="2400" kern="0" dirty="0">
              <a:solidFill>
                <a:srgbClr val="393637"/>
              </a:solidFill>
              <a:latin typeface="Arial"/>
              <a:cs typeface="Arial"/>
            </a:endParaRPr>
          </a:p>
          <a:p>
            <a:pPr>
              <a:defRPr/>
            </a:pPr>
            <a:endParaRPr lang="en-US" dirty="0"/>
          </a:p>
          <a:p>
            <a:pPr>
              <a:defRPr/>
            </a:pPr>
            <a:r>
              <a:rPr lang="en-US" dirty="0"/>
              <a:t>.</a:t>
            </a:r>
          </a:p>
        </p:txBody>
      </p:sp>
      <p:sp>
        <p:nvSpPr>
          <p:cNvPr id="67588" name="Slide Number Placeholder 3"/>
          <p:cNvSpPr>
            <a:spLocks noGrp="1"/>
          </p:cNvSpPr>
          <p:nvPr>
            <p:ph type="sldNum" sz="quarter" idx="5"/>
          </p:nvPr>
        </p:nvSpPr>
        <p:spPr bwMode="auto">
          <a:noFill/>
          <a:ln>
            <a:miter lim="800000"/>
            <a:headEnd/>
            <a:tailEnd/>
          </a:ln>
        </p:spPr>
        <p:txBody>
          <a:bodyPr/>
          <a:lstStyle/>
          <a:p>
            <a:fld id="{5D9412AF-482E-4AC7-BF49-97B729811F37}" type="slidenum">
              <a:rPr lang="en-US" altLang="en-US"/>
              <a:pPr/>
              <a:t>32</a:t>
            </a:fld>
            <a:endParaRPr lang="en-US" altLang="en-US"/>
          </a:p>
        </p:txBody>
      </p:sp>
    </p:spTree>
    <p:extLst>
      <p:ext uri="{BB962C8B-B14F-4D97-AF65-F5344CB8AC3E}">
        <p14:creationId xmlns:p14="http://schemas.microsoft.com/office/powerpoint/2010/main" val="161549883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marL="0" lvl="2" defTabSz="977460">
              <a:defRPr/>
            </a:pPr>
            <a:r>
              <a:rPr lang="en-US" kern="0" dirty="0">
                <a:solidFill>
                  <a:srgbClr val="393637"/>
                </a:solidFill>
                <a:latin typeface="Arial"/>
                <a:cs typeface="Arial"/>
              </a:rPr>
              <a:t>Exam Option:  Examination – now can be done year-round (no more application windows).  Register online and test at your convenience. </a:t>
            </a:r>
          </a:p>
          <a:p>
            <a:pPr marL="0" lvl="2" defTabSz="977460">
              <a:defRPr/>
            </a:pPr>
            <a:endParaRPr lang="en-US" kern="0" dirty="0">
              <a:solidFill>
                <a:srgbClr val="393637"/>
              </a:solidFill>
              <a:latin typeface="Arial"/>
              <a:cs typeface="Arial"/>
            </a:endParaRPr>
          </a:p>
          <a:p>
            <a:pPr marL="0" lvl="2" defTabSz="977460">
              <a:defRPr/>
            </a:pPr>
            <a:r>
              <a:rPr lang="en-US" kern="0" dirty="0">
                <a:solidFill>
                  <a:srgbClr val="393637"/>
                </a:solidFill>
                <a:latin typeface="Arial"/>
                <a:cs typeface="Arial"/>
              </a:rPr>
              <a:t>Continuing Education Activities (we’ll talk later on the updates)</a:t>
            </a:r>
          </a:p>
          <a:p>
            <a:pPr marL="0" lvl="2" defTabSz="977460">
              <a:defRPr/>
            </a:pPr>
            <a:endParaRPr lang="en-US" kern="0" dirty="0">
              <a:solidFill>
                <a:srgbClr val="393637"/>
              </a:solidFill>
              <a:latin typeface="Arial"/>
              <a:cs typeface="Arial"/>
            </a:endParaRPr>
          </a:p>
          <a:p>
            <a:pPr marL="0" lvl="2" defTabSz="977460">
              <a:defRPr/>
            </a:pPr>
            <a:r>
              <a:rPr lang="en-US" kern="0" dirty="0">
                <a:solidFill>
                  <a:srgbClr val="393637"/>
                </a:solidFill>
                <a:latin typeface="Arial"/>
                <a:cs typeface="Arial"/>
              </a:rPr>
              <a:t>Grace period – accrual period for practice/CE still stays at Dec 15, but can apply (via special app) between Dec 16-March 31 for grace period CE – additional fee, only via paper, see HB for full details</a:t>
            </a:r>
          </a:p>
          <a:p>
            <a:pPr marL="0" lvl="2" defTabSz="977460">
              <a:defRPr/>
            </a:pPr>
            <a:endParaRPr lang="en-US" sz="2400" kern="0" dirty="0">
              <a:solidFill>
                <a:srgbClr val="393637"/>
              </a:solidFill>
              <a:latin typeface="Arial"/>
              <a:cs typeface="Arial"/>
            </a:endParaRPr>
          </a:p>
          <a:p>
            <a:pPr marL="0" lvl="2" defTabSz="977460">
              <a:defRPr/>
            </a:pPr>
            <a:endParaRPr lang="en-US" sz="2400" kern="0" dirty="0">
              <a:solidFill>
                <a:srgbClr val="393637"/>
              </a:solidFill>
              <a:latin typeface="Arial"/>
              <a:cs typeface="Arial"/>
            </a:endParaRPr>
          </a:p>
          <a:p>
            <a:pPr>
              <a:defRPr/>
            </a:pPr>
            <a:endParaRPr lang="en-US" dirty="0"/>
          </a:p>
          <a:p>
            <a:pPr>
              <a:defRPr/>
            </a:pPr>
            <a:r>
              <a:rPr lang="en-US" dirty="0"/>
              <a:t>.</a:t>
            </a:r>
          </a:p>
        </p:txBody>
      </p:sp>
      <p:sp>
        <p:nvSpPr>
          <p:cNvPr id="69636" name="Slide Number Placeholder 3"/>
          <p:cNvSpPr>
            <a:spLocks noGrp="1"/>
          </p:cNvSpPr>
          <p:nvPr>
            <p:ph type="sldNum" sz="quarter" idx="5"/>
          </p:nvPr>
        </p:nvSpPr>
        <p:spPr bwMode="auto">
          <a:noFill/>
          <a:ln>
            <a:miter lim="800000"/>
            <a:headEnd/>
            <a:tailEnd/>
          </a:ln>
        </p:spPr>
        <p:txBody>
          <a:bodyPr/>
          <a:lstStyle/>
          <a:p>
            <a:fld id="{FD12E77C-D456-4F98-B2E9-667273711ED8}" type="slidenum">
              <a:rPr lang="en-US" altLang="en-US"/>
              <a:pPr/>
              <a:t>33</a:t>
            </a:fld>
            <a:endParaRPr lang="en-US" altLang="en-US"/>
          </a:p>
        </p:txBody>
      </p:sp>
    </p:spTree>
    <p:extLst>
      <p:ext uri="{BB962C8B-B14F-4D97-AF65-F5344CB8AC3E}">
        <p14:creationId xmlns:p14="http://schemas.microsoft.com/office/powerpoint/2010/main" val="413846877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p:spPr>
      </p:sp>
      <p:sp>
        <p:nvSpPr>
          <p:cNvPr id="7373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altLang="en-US"/>
              <a:t>License/reg – must be current, active unrestricted while holding credential</a:t>
            </a:r>
          </a:p>
          <a:p>
            <a:endParaRPr lang="en-US" altLang="en-US"/>
          </a:p>
          <a:p>
            <a:r>
              <a:rPr lang="en-US" altLang="en-US"/>
              <a:t>Review practice requirement and how they document.  Talk on renewal professional practice expanded vs. initial certification.</a:t>
            </a:r>
          </a:p>
          <a:p>
            <a:endParaRPr lang="en-US" altLang="en-US"/>
          </a:p>
          <a:p>
            <a:r>
              <a:rPr lang="en-US" altLang="en-US"/>
              <a:t>75 hours of continuing education – can mix and match with the Formal and Expanded categories…we’ll get into that later</a:t>
            </a:r>
          </a:p>
          <a:p>
            <a:endParaRPr lang="en-US" altLang="en-US"/>
          </a:p>
          <a:p>
            <a:r>
              <a:rPr lang="en-US" altLang="en-US"/>
              <a:t>Be sure you earn your hours prior to applying</a:t>
            </a:r>
          </a:p>
        </p:txBody>
      </p:sp>
      <p:sp>
        <p:nvSpPr>
          <p:cNvPr id="73732" name="Slide Number Placeholder 3"/>
          <p:cNvSpPr>
            <a:spLocks noGrp="1"/>
          </p:cNvSpPr>
          <p:nvPr>
            <p:ph type="sldNum" sz="quarter" idx="5"/>
          </p:nvPr>
        </p:nvSpPr>
        <p:spPr bwMode="auto">
          <a:noFill/>
          <a:ln>
            <a:miter lim="800000"/>
            <a:headEnd/>
            <a:tailEnd/>
          </a:ln>
        </p:spPr>
        <p:txBody>
          <a:bodyPr/>
          <a:lstStyle/>
          <a:p>
            <a:fld id="{A9B63974-6295-4F70-8078-0B0291C8CD72}" type="slidenum">
              <a:rPr lang="en-US" altLang="en-US"/>
              <a:pPr/>
              <a:t>34</a:t>
            </a:fld>
            <a:endParaRPr lang="en-US" altLang="en-US"/>
          </a:p>
        </p:txBody>
      </p:sp>
    </p:spTree>
    <p:extLst>
      <p:ext uri="{BB962C8B-B14F-4D97-AF65-F5344CB8AC3E}">
        <p14:creationId xmlns:p14="http://schemas.microsoft.com/office/powerpoint/2010/main" val="143406943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a:defRPr/>
            </a:pPr>
            <a:r>
              <a:rPr lang="en-US" dirty="0"/>
              <a:t>What it is: </a:t>
            </a:r>
          </a:p>
          <a:p>
            <a:pPr marL="183273" indent="-183273">
              <a:buFontTx/>
              <a:buChar char="-"/>
              <a:defRPr/>
            </a:pPr>
            <a:r>
              <a:rPr lang="en-US" dirty="0"/>
              <a:t>Also includes </a:t>
            </a:r>
            <a:r>
              <a:rPr lang="en-US" dirty="0" err="1"/>
              <a:t>prediabetes</a:t>
            </a:r>
            <a:r>
              <a:rPr lang="en-US" dirty="0"/>
              <a:t> and diabetes prevention</a:t>
            </a:r>
          </a:p>
          <a:p>
            <a:pPr marL="183273" indent="-183273">
              <a:buFontTx/>
              <a:buChar char="-"/>
              <a:defRPr/>
            </a:pPr>
            <a:r>
              <a:rPr lang="en-US" dirty="0"/>
              <a:t>Meant to be as inclusive as possible</a:t>
            </a:r>
          </a:p>
          <a:p>
            <a:pPr marL="183273" indent="-183273">
              <a:buFontTx/>
              <a:buChar char="-"/>
              <a:defRPr/>
            </a:pPr>
            <a:r>
              <a:rPr lang="en-US" dirty="0"/>
              <a:t>Includes volunteer activities, clinical roles in diabetes industry, etc.</a:t>
            </a:r>
          </a:p>
          <a:p>
            <a:pPr>
              <a:defRPr/>
            </a:pPr>
            <a:endParaRPr lang="en-US" dirty="0"/>
          </a:p>
          <a:p>
            <a:pPr>
              <a:defRPr/>
            </a:pPr>
            <a:r>
              <a:rPr lang="en-US" dirty="0"/>
              <a:t>Not:</a:t>
            </a:r>
          </a:p>
          <a:p>
            <a:pPr>
              <a:defRPr/>
            </a:pPr>
            <a:r>
              <a:rPr lang="en-US" dirty="0"/>
              <a:t>Plus jobs/volunteer activities unrelated to diabetes</a:t>
            </a:r>
          </a:p>
        </p:txBody>
      </p:sp>
      <p:sp>
        <p:nvSpPr>
          <p:cNvPr id="75780" name="Slide Number Placeholder 3"/>
          <p:cNvSpPr>
            <a:spLocks noGrp="1"/>
          </p:cNvSpPr>
          <p:nvPr>
            <p:ph type="sldNum" sz="quarter" idx="5"/>
          </p:nvPr>
        </p:nvSpPr>
        <p:spPr bwMode="auto">
          <a:noFill/>
          <a:ln>
            <a:miter lim="800000"/>
            <a:headEnd/>
            <a:tailEnd/>
          </a:ln>
        </p:spPr>
        <p:txBody>
          <a:bodyPr/>
          <a:lstStyle/>
          <a:p>
            <a:fld id="{626B9BDB-CF7B-4E00-B3A4-27DBF3D7DACB}" type="slidenum">
              <a:rPr lang="en-US" altLang="en-US"/>
              <a:pPr/>
              <a:t>35</a:t>
            </a:fld>
            <a:endParaRPr lang="en-US" altLang="en-US"/>
          </a:p>
        </p:txBody>
      </p:sp>
    </p:spTree>
    <p:extLst>
      <p:ext uri="{BB962C8B-B14F-4D97-AF65-F5344CB8AC3E}">
        <p14:creationId xmlns:p14="http://schemas.microsoft.com/office/powerpoint/2010/main" val="78388846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a:defRPr/>
            </a:pPr>
            <a:endParaRPr lang="en-US" kern="0" dirty="0">
              <a:solidFill>
                <a:srgbClr val="393637"/>
              </a:solidFill>
              <a:latin typeface="Arial"/>
              <a:cs typeface="Arial"/>
            </a:endParaRPr>
          </a:p>
        </p:txBody>
      </p:sp>
      <p:sp>
        <p:nvSpPr>
          <p:cNvPr id="92164" name="Slide Number Placeholder 3"/>
          <p:cNvSpPr>
            <a:spLocks noGrp="1"/>
          </p:cNvSpPr>
          <p:nvPr>
            <p:ph type="sldNum" sz="quarter" idx="5"/>
          </p:nvPr>
        </p:nvSpPr>
        <p:spPr bwMode="auto">
          <a:noFill/>
          <a:ln>
            <a:miter lim="800000"/>
            <a:headEnd/>
            <a:tailEnd/>
          </a:ln>
        </p:spPr>
        <p:txBody>
          <a:bodyPr/>
          <a:lstStyle/>
          <a:p>
            <a:fld id="{C8252CB6-FD77-4BA1-8869-66077421900F}" type="slidenum">
              <a:rPr lang="en-US" altLang="en-US"/>
              <a:pPr/>
              <a:t>36</a:t>
            </a:fld>
            <a:endParaRPr lang="en-US" altLang="en-US"/>
          </a:p>
        </p:txBody>
      </p:sp>
    </p:spTree>
    <p:extLst>
      <p:ext uri="{BB962C8B-B14F-4D97-AF65-F5344CB8AC3E}">
        <p14:creationId xmlns:p14="http://schemas.microsoft.com/office/powerpoint/2010/main" val="213827173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p:spPr>
      </p:sp>
      <p:sp>
        <p:nvSpPr>
          <p:cNvPr id="7987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altLang="en-US" dirty="0"/>
              <a:t>NEW – started with CDEs</a:t>
            </a:r>
            <a:r>
              <a:rPr lang="en-US" altLang="en-US" baseline="0" dirty="0"/>
              <a:t> renewing last year</a:t>
            </a:r>
          </a:p>
          <a:p>
            <a:r>
              <a:rPr lang="en-US" altLang="en-US" dirty="0"/>
              <a:t>The addition of Expanded activities for CE hours. One does NOT need to earn through the Expanded, but the expanded give our CDEs with additional options of which to earn CE hours. (more to come later).</a:t>
            </a:r>
          </a:p>
          <a:p>
            <a:r>
              <a:rPr lang="en-US" altLang="en-US" sz="1100" dirty="0">
                <a:latin typeface="Arial" panose="020B0604020202020204" pitchFamily="34" charset="0"/>
                <a:cs typeface="Arial" panose="020B0604020202020204" pitchFamily="34" charset="0"/>
              </a:rPr>
              <a:t>FORMAL ACTIVITIES:</a:t>
            </a:r>
          </a:p>
          <a:p>
            <a:pPr marL="348112" lvl="2" indent="-348112" defTabSz="977460">
              <a:buFont typeface="Arial" panose="020B0604020202020204" pitchFamily="34" charset="0"/>
              <a:buChar char="•"/>
              <a:defRPr/>
            </a:pPr>
            <a:r>
              <a:rPr lang="en-US" sz="1100" kern="0" dirty="0">
                <a:latin typeface="Arial" panose="020B0604020202020204" pitchFamily="34" charset="0"/>
                <a:cs typeface="Arial" panose="020B0604020202020204" pitchFamily="34" charset="0"/>
              </a:rPr>
              <a:t>At professional level that enhances the quality and effectiveness of diabetes education practice. </a:t>
            </a:r>
            <a:r>
              <a:rPr lang="en-US" sz="1100" kern="0" dirty="0">
                <a:solidFill>
                  <a:srgbClr val="393637"/>
                </a:solidFill>
                <a:latin typeface="Arial" panose="020B0604020202020204" pitchFamily="34" charset="0"/>
                <a:cs typeface="Arial" panose="020B0604020202020204" pitchFamily="34" charset="0"/>
              </a:rPr>
              <a:t>Professional level: E.g., Basic Life Support (BLS) course for health care providers would not be considered an acceptable activity. Does not enhance the quality of DSME practice</a:t>
            </a:r>
          </a:p>
          <a:p>
            <a:pPr marL="106803" indent="-181067" defTabSz="696345">
              <a:lnSpc>
                <a:spcPct val="95000"/>
              </a:lnSpc>
              <a:buClr>
                <a:schemeClr val="tx1"/>
              </a:buClr>
              <a:buFont typeface="Arial"/>
              <a:buChar char="•"/>
              <a:defRPr/>
            </a:pPr>
            <a:r>
              <a:rPr lang="en-US" sz="1100" kern="0" dirty="0">
                <a:latin typeface="Arial" panose="020B0604020202020204" pitchFamily="34" charset="0"/>
                <a:cs typeface="Arial" panose="020B0604020202020204" pitchFamily="34" charset="0"/>
              </a:rPr>
              <a:t>Does NOT have to be discipline-specific, nor does it have to be in any specific area of concentration. </a:t>
            </a:r>
            <a:r>
              <a:rPr lang="en-US" sz="1100" kern="0" dirty="0">
                <a:solidFill>
                  <a:srgbClr val="393637"/>
                </a:solidFill>
                <a:latin typeface="Arial" panose="020B0604020202020204" pitchFamily="34" charset="0"/>
                <a:cs typeface="Arial" panose="020B0604020202020204" pitchFamily="34" charset="0"/>
              </a:rPr>
              <a:t>Not specific: E.g., RD, CDE may attend a diabetes-related activity about wound management approved for nursing CE hours. Often areas of weakness, knowledge-wise, are outside normal discipline – encouraged to “cross-train” or find CE to help bolster areas of weakness.</a:t>
            </a:r>
          </a:p>
          <a:p>
            <a:pPr marL="570953" lvl="1" indent="-181067" defTabSz="696345">
              <a:lnSpc>
                <a:spcPct val="95000"/>
              </a:lnSpc>
              <a:buClr>
                <a:schemeClr val="tx1"/>
              </a:buClr>
              <a:buFont typeface="Arial"/>
              <a:buChar char="•"/>
              <a:defRPr/>
            </a:pPr>
            <a:endParaRPr lang="en-US" sz="2400" kern="0" dirty="0">
              <a:latin typeface="Arial" panose="020B0604020202020204" pitchFamily="34" charset="0"/>
              <a:cs typeface="Arial" panose="020B0604020202020204" pitchFamily="34" charset="0"/>
            </a:endParaRPr>
          </a:p>
          <a:p>
            <a:endParaRPr lang="en-US" altLang="en-US" dirty="0"/>
          </a:p>
        </p:txBody>
      </p:sp>
      <p:sp>
        <p:nvSpPr>
          <p:cNvPr id="79876" name="Slide Number Placeholder 3"/>
          <p:cNvSpPr>
            <a:spLocks noGrp="1"/>
          </p:cNvSpPr>
          <p:nvPr>
            <p:ph type="sldNum" sz="quarter" idx="5"/>
          </p:nvPr>
        </p:nvSpPr>
        <p:spPr bwMode="auto">
          <a:noFill/>
          <a:ln>
            <a:miter lim="800000"/>
            <a:headEnd/>
            <a:tailEnd/>
          </a:ln>
        </p:spPr>
        <p:txBody>
          <a:bodyPr/>
          <a:lstStyle/>
          <a:p>
            <a:fld id="{BF1282B3-B9AC-4A76-B7F9-8C1154F6CC6D}" type="slidenum">
              <a:rPr lang="en-US" altLang="en-US"/>
              <a:pPr/>
              <a:t>37</a:t>
            </a:fld>
            <a:endParaRPr lang="en-US" altLang="en-US"/>
          </a:p>
        </p:txBody>
      </p:sp>
    </p:spTree>
    <p:extLst>
      <p:ext uri="{BB962C8B-B14F-4D97-AF65-F5344CB8AC3E}">
        <p14:creationId xmlns:p14="http://schemas.microsoft.com/office/powerpoint/2010/main" val="269869229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p:spPr>
      </p:sp>
      <p:sp>
        <p:nvSpPr>
          <p:cNvPr id="8192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altLang="en-US"/>
              <a:t>Formal Continuing Education Activities – the ‘traditional way to earn’. </a:t>
            </a:r>
          </a:p>
          <a:p>
            <a:r>
              <a:rPr lang="en-US" altLang="en-US"/>
              <a:t>Must be approved by a provider on our list.  And keep copies (either electronic or paper) of your supporting documentation for these activities. </a:t>
            </a:r>
          </a:p>
          <a:p>
            <a:r>
              <a:rPr lang="en-US" altLang="en-US"/>
              <a:t>You still can earn all 75 hours from the Formal activities. </a:t>
            </a:r>
          </a:p>
        </p:txBody>
      </p:sp>
      <p:sp>
        <p:nvSpPr>
          <p:cNvPr id="81924" name="Slide Number Placeholder 3"/>
          <p:cNvSpPr>
            <a:spLocks noGrp="1"/>
          </p:cNvSpPr>
          <p:nvPr>
            <p:ph type="sldNum" sz="quarter" idx="5"/>
          </p:nvPr>
        </p:nvSpPr>
        <p:spPr bwMode="auto">
          <a:noFill/>
          <a:ln>
            <a:miter lim="800000"/>
            <a:headEnd/>
            <a:tailEnd/>
          </a:ln>
        </p:spPr>
        <p:txBody>
          <a:bodyPr/>
          <a:lstStyle/>
          <a:p>
            <a:fld id="{D612C997-6ABA-48D7-A178-F6308F489047}" type="slidenum">
              <a:rPr lang="en-US" altLang="en-US"/>
              <a:pPr/>
              <a:t>38</a:t>
            </a:fld>
            <a:endParaRPr lang="en-US" altLang="en-US"/>
          </a:p>
        </p:txBody>
      </p:sp>
    </p:spTree>
    <p:extLst>
      <p:ext uri="{BB962C8B-B14F-4D97-AF65-F5344CB8AC3E}">
        <p14:creationId xmlns:p14="http://schemas.microsoft.com/office/powerpoint/2010/main" val="85978766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p:spPr>
      </p:sp>
      <p:sp>
        <p:nvSpPr>
          <p:cNvPr id="8192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altLang="en-US" dirty="0"/>
              <a:t>Expanded activities are NOT required.  Again, the expanded provides additional opportunities for CDEs to earn CE hours. </a:t>
            </a:r>
          </a:p>
          <a:p>
            <a:r>
              <a:rPr lang="en-US" altLang="en-US" dirty="0"/>
              <a:t>The expanded include— and, of course, need to be related to diabetes</a:t>
            </a:r>
          </a:p>
          <a:p>
            <a:r>
              <a:rPr lang="en-US" altLang="en-US" dirty="0"/>
              <a:t>Academic courses</a:t>
            </a:r>
          </a:p>
          <a:p>
            <a:r>
              <a:rPr lang="en-US" altLang="en-US" dirty="0"/>
              <a:t>Giving presentations</a:t>
            </a:r>
          </a:p>
          <a:p>
            <a:r>
              <a:rPr lang="en-US" altLang="en-US" dirty="0"/>
              <a:t>Writing publications (not to be confused with just READING) publications</a:t>
            </a:r>
          </a:p>
          <a:p>
            <a:r>
              <a:rPr lang="en-US" altLang="en-US" dirty="0"/>
              <a:t>Service as a mentor in the NCBDE mentorship program</a:t>
            </a:r>
          </a:p>
          <a:p>
            <a:endParaRPr lang="en-US" altLang="en-US" dirty="0"/>
          </a:p>
          <a:p>
            <a:r>
              <a:rPr lang="en-US" altLang="en-US" dirty="0"/>
              <a:t>NOTE;  There are Category limits on the Expanded – you can use only a maximum of 30 hours from Expanded.  Also note that there are also limits on the individual expanded categories.  If you are going to consider Expanded Activities, be sure to review the limitations.</a:t>
            </a:r>
          </a:p>
          <a:p>
            <a:endParaRPr lang="en-US" altLang="en-US" dirty="0"/>
          </a:p>
          <a:p>
            <a:r>
              <a:rPr lang="en-US" altLang="en-US" dirty="0"/>
              <a:t>(link on next slide)</a:t>
            </a:r>
          </a:p>
          <a:p>
            <a:endParaRPr lang="en-US" altLang="en-US" dirty="0"/>
          </a:p>
        </p:txBody>
      </p:sp>
      <p:sp>
        <p:nvSpPr>
          <p:cNvPr id="81924" name="Slide Number Placeholder 3"/>
          <p:cNvSpPr>
            <a:spLocks noGrp="1"/>
          </p:cNvSpPr>
          <p:nvPr>
            <p:ph type="sldNum" sz="quarter" idx="5"/>
          </p:nvPr>
        </p:nvSpPr>
        <p:spPr bwMode="auto">
          <a:noFill/>
          <a:ln>
            <a:miter lim="800000"/>
            <a:headEnd/>
            <a:tailEnd/>
          </a:ln>
        </p:spPr>
        <p:txBody>
          <a:bodyPr/>
          <a:lstStyle/>
          <a:p>
            <a:fld id="{D612C997-6ABA-48D7-A178-F6308F489047}" type="slidenum">
              <a:rPr lang="en-US" altLang="en-US"/>
              <a:pPr/>
              <a:t>39</a:t>
            </a:fld>
            <a:endParaRPr lang="en-US" altLang="en-US"/>
          </a:p>
        </p:txBody>
      </p:sp>
    </p:spTree>
    <p:extLst>
      <p:ext uri="{BB962C8B-B14F-4D97-AF65-F5344CB8AC3E}">
        <p14:creationId xmlns:p14="http://schemas.microsoft.com/office/powerpoint/2010/main" val="255933428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p:spPr>
      </p:sp>
      <p:sp>
        <p:nvSpPr>
          <p:cNvPr id="144387"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81971" lvl="1" defTabSz="682209">
              <a:buClr>
                <a:srgbClr val="F5D155"/>
              </a:buClr>
              <a:defRPr/>
            </a:pPr>
            <a:endParaRPr lang="en-US" sz="1800" kern="0" dirty="0">
              <a:solidFill>
                <a:schemeClr val="accent1"/>
              </a:solidFill>
              <a:cs typeface="Arial"/>
            </a:endParaRPr>
          </a:p>
        </p:txBody>
      </p:sp>
      <p:sp>
        <p:nvSpPr>
          <p:cNvPr id="86020" name="Slide Number Placeholder 3"/>
          <p:cNvSpPr>
            <a:spLocks noGrp="1"/>
          </p:cNvSpPr>
          <p:nvPr>
            <p:ph type="sldNum" sz="quarter" idx="5"/>
          </p:nvPr>
        </p:nvSpPr>
        <p:spPr bwMode="auto">
          <a:noFill/>
          <a:ln>
            <a:miter lim="800000"/>
            <a:headEnd/>
            <a:tailEnd/>
          </a:ln>
        </p:spPr>
        <p:txBody>
          <a:bodyPr/>
          <a:lstStyle/>
          <a:p>
            <a:fld id="{49DCFF19-4368-473C-A7F1-997C9D3B45B7}" type="slidenum">
              <a:rPr lang="en-US" altLang="en-US"/>
              <a:pPr/>
              <a:t>40</a:t>
            </a:fld>
            <a:endParaRPr lang="en-US" altLang="en-US"/>
          </a:p>
        </p:txBody>
      </p:sp>
    </p:spTree>
    <p:extLst>
      <p:ext uri="{BB962C8B-B14F-4D97-AF65-F5344CB8AC3E}">
        <p14:creationId xmlns:p14="http://schemas.microsoft.com/office/powerpoint/2010/main" val="19300006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xfrm>
            <a:off x="641350" y="1162050"/>
            <a:ext cx="5575300" cy="3136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7412" name="Slide Number Placeholder 2"/>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ヒラギノ角ゴ Pro W3" pitchFamily="2" charset="-128"/>
              </a:defRPr>
            </a:lvl1pPr>
            <a:lvl2pPr marL="734852" indent="-282635">
              <a:defRPr>
                <a:solidFill>
                  <a:schemeClr val="tx1"/>
                </a:solidFill>
                <a:latin typeface="Arial" pitchFamily="34" charset="0"/>
                <a:ea typeface="ヒラギノ角ゴ Pro W3" pitchFamily="2" charset="-128"/>
              </a:defRPr>
            </a:lvl2pPr>
            <a:lvl3pPr marL="1130541" indent="-226108">
              <a:defRPr>
                <a:solidFill>
                  <a:schemeClr val="tx1"/>
                </a:solidFill>
                <a:latin typeface="Arial" pitchFamily="34" charset="0"/>
                <a:ea typeface="ヒラギノ角ゴ Pro W3" pitchFamily="2" charset="-128"/>
              </a:defRPr>
            </a:lvl3pPr>
            <a:lvl4pPr marL="1582758" indent="-226108">
              <a:defRPr>
                <a:solidFill>
                  <a:schemeClr val="tx1"/>
                </a:solidFill>
                <a:latin typeface="Arial" pitchFamily="34" charset="0"/>
                <a:ea typeface="ヒラギノ角ゴ Pro W3" pitchFamily="2" charset="-128"/>
              </a:defRPr>
            </a:lvl4pPr>
            <a:lvl5pPr marL="2034974" indent="-226108">
              <a:defRPr>
                <a:solidFill>
                  <a:schemeClr val="tx1"/>
                </a:solidFill>
                <a:latin typeface="Arial" pitchFamily="34" charset="0"/>
                <a:ea typeface="ヒラギノ角ゴ Pro W3" pitchFamily="2" charset="-128"/>
              </a:defRPr>
            </a:lvl5pPr>
            <a:lvl6pPr marL="2487191" indent="-226108" eaLnBrk="0" fontAlgn="base" hangingPunct="0">
              <a:spcBef>
                <a:spcPct val="0"/>
              </a:spcBef>
              <a:spcAft>
                <a:spcPct val="0"/>
              </a:spcAft>
              <a:defRPr>
                <a:solidFill>
                  <a:schemeClr val="tx1"/>
                </a:solidFill>
                <a:latin typeface="Arial" pitchFamily="34" charset="0"/>
                <a:ea typeface="ヒラギノ角ゴ Pro W3" pitchFamily="2" charset="-128"/>
              </a:defRPr>
            </a:lvl6pPr>
            <a:lvl7pPr marL="2939407" indent="-226108" eaLnBrk="0" fontAlgn="base" hangingPunct="0">
              <a:spcBef>
                <a:spcPct val="0"/>
              </a:spcBef>
              <a:spcAft>
                <a:spcPct val="0"/>
              </a:spcAft>
              <a:defRPr>
                <a:solidFill>
                  <a:schemeClr val="tx1"/>
                </a:solidFill>
                <a:latin typeface="Arial" pitchFamily="34" charset="0"/>
                <a:ea typeface="ヒラギノ角ゴ Pro W3" pitchFamily="2" charset="-128"/>
              </a:defRPr>
            </a:lvl7pPr>
            <a:lvl8pPr marL="3391624" indent="-226108" eaLnBrk="0" fontAlgn="base" hangingPunct="0">
              <a:spcBef>
                <a:spcPct val="0"/>
              </a:spcBef>
              <a:spcAft>
                <a:spcPct val="0"/>
              </a:spcAft>
              <a:defRPr>
                <a:solidFill>
                  <a:schemeClr val="tx1"/>
                </a:solidFill>
                <a:latin typeface="Arial" pitchFamily="34" charset="0"/>
                <a:ea typeface="ヒラギノ角ゴ Pro W3" pitchFamily="2" charset="-128"/>
              </a:defRPr>
            </a:lvl8pPr>
            <a:lvl9pPr marL="3843840" indent="-226108" eaLnBrk="0" fontAlgn="base" hangingPunct="0">
              <a:spcBef>
                <a:spcPct val="0"/>
              </a:spcBef>
              <a:spcAft>
                <a:spcPct val="0"/>
              </a:spcAft>
              <a:defRPr>
                <a:solidFill>
                  <a:schemeClr val="tx1"/>
                </a:solidFill>
                <a:latin typeface="Arial" pitchFamily="34" charset="0"/>
                <a:ea typeface="ヒラギノ角ゴ Pro W3" pitchFamily="2" charset="-128"/>
              </a:defRPr>
            </a:lvl9pPr>
          </a:lstStyle>
          <a:p>
            <a:fld id="{5F62AE24-13EA-4BAE-A9F7-8393FD4F5C8F}" type="slidenum">
              <a:rPr lang="en-US" altLang="en-US"/>
              <a:pPr/>
              <a:t>5</a:t>
            </a:fld>
            <a:endParaRPr lang="en-US" altLang="en-US"/>
          </a:p>
        </p:txBody>
      </p:sp>
    </p:spTree>
    <p:extLst>
      <p:ext uri="{BB962C8B-B14F-4D97-AF65-F5344CB8AC3E}">
        <p14:creationId xmlns:p14="http://schemas.microsoft.com/office/powerpoint/2010/main" val="399336743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bwMode="auto">
          <a:noFill/>
          <a:ln>
            <a:solidFill>
              <a:srgbClr val="000000"/>
            </a:solidFill>
            <a:miter lim="800000"/>
            <a:headEnd/>
            <a:tailEnd/>
          </a:ln>
        </p:spPr>
      </p:sp>
      <p:sp>
        <p:nvSpPr>
          <p:cNvPr id="140291" name="Notes Placeholder 2"/>
          <p:cNvSpPr>
            <a:spLocks noGrp="1"/>
          </p:cNvSpPr>
          <p:nvPr>
            <p:ph type="body" idx="1"/>
          </p:nvPr>
        </p:nvSpPr>
        <p:spPr bwMode="auto">
          <a:noFill/>
        </p:spPr>
        <p:txBody>
          <a:bodyPr wrap="square" numCol="1" anchor="t" anchorCtr="0" compatLnSpc="1">
            <a:prstTxWarp prst="textNoShape">
              <a:avLst/>
            </a:prstTxWarp>
          </a:bodyPr>
          <a:lstStyle/>
          <a:p>
            <a:pPr defTabSz="464149">
              <a:defRPr/>
            </a:pPr>
            <a:r>
              <a:rPr lang="en-US" altLang="en-US" dirty="0">
                <a:solidFill>
                  <a:srgbClr val="393637"/>
                </a:solidFill>
                <a:latin typeface="Arial" pitchFamily="34" charset="0"/>
                <a:cs typeface="Arial" pitchFamily="34" charset="0"/>
              </a:rPr>
              <a:t>How track</a:t>
            </a:r>
            <a:r>
              <a:rPr lang="en-US" altLang="en-US" baseline="0" dirty="0">
                <a:solidFill>
                  <a:srgbClr val="393637"/>
                </a:solidFill>
                <a:latin typeface="Arial" pitchFamily="34" charset="0"/>
                <a:cs typeface="Arial" pitchFamily="34" charset="0"/>
              </a:rPr>
              <a:t> – You will be asked to sign a statement that attests to meeting all of the current eligibility requirements, including the 1000 hour practice requirement. If an application is chosen for audit, you will need to have a supervisor (or for those in private practice, another health professional) sign a similar statement that confirms you have fulfilled the practice requirement. Of course, if you are renewing by the continuing education pathway, you will need to maintain copies of your continuing education credits/certificates in the event they need to be submitted as part of an audit.</a:t>
            </a:r>
          </a:p>
          <a:p>
            <a:r>
              <a:rPr lang="en-US" altLang="en-US" dirty="0">
                <a:solidFill>
                  <a:srgbClr val="393637"/>
                </a:solidFill>
                <a:latin typeface="Arial" pitchFamily="34" charset="0"/>
                <a:cs typeface="Arial" pitchFamily="34" charset="0"/>
              </a:rPr>
              <a:t>Myth</a:t>
            </a:r>
            <a:r>
              <a:rPr lang="en-US" altLang="en-US" baseline="0" dirty="0">
                <a:solidFill>
                  <a:srgbClr val="393637"/>
                </a:solidFill>
                <a:latin typeface="Arial" pitchFamily="34" charset="0"/>
                <a:cs typeface="Arial" pitchFamily="34" charset="0"/>
              </a:rPr>
              <a:t> – working in industry  - not acceptable – NOT True. </a:t>
            </a:r>
            <a:r>
              <a:rPr lang="en-US" altLang="en-US" dirty="0">
                <a:latin typeface="Arial" panose="020B0604020202020204" pitchFamily="34" charset="0"/>
                <a:cs typeface="Arial" panose="020B0604020202020204" pitchFamily="34" charset="0"/>
              </a:rPr>
              <a:t>Clinical roles in industry related to diabetes ARE acceptable</a:t>
            </a:r>
            <a:endParaRPr lang="en-US" altLang="en-US" baseline="0" dirty="0">
              <a:solidFill>
                <a:srgbClr val="393637"/>
              </a:solidFill>
              <a:latin typeface="Arial" pitchFamily="34" charset="0"/>
              <a:cs typeface="Arial" pitchFamily="34" charset="0"/>
            </a:endParaRPr>
          </a:p>
          <a:p>
            <a:r>
              <a:rPr lang="en-US" altLang="en-US" dirty="0">
                <a:solidFill>
                  <a:srgbClr val="393637"/>
                </a:solidFill>
                <a:latin typeface="Arial" pitchFamily="34" charset="0"/>
                <a:cs typeface="Arial" pitchFamily="34" charset="0"/>
              </a:rPr>
              <a:t>Myth – 200</a:t>
            </a:r>
            <a:r>
              <a:rPr lang="en-US" altLang="en-US" baseline="0" dirty="0">
                <a:solidFill>
                  <a:srgbClr val="393637"/>
                </a:solidFill>
                <a:latin typeface="Arial" pitchFamily="34" charset="0"/>
                <a:cs typeface="Arial" pitchFamily="34" charset="0"/>
              </a:rPr>
              <a:t> </a:t>
            </a:r>
            <a:r>
              <a:rPr lang="en-US" altLang="en-US" baseline="0" dirty="0" err="1">
                <a:solidFill>
                  <a:srgbClr val="393637"/>
                </a:solidFill>
                <a:latin typeface="Arial" pitchFamily="34" charset="0"/>
                <a:cs typeface="Arial" pitchFamily="34" charset="0"/>
              </a:rPr>
              <a:t>hrs</a:t>
            </a:r>
            <a:r>
              <a:rPr lang="en-US" altLang="en-US" baseline="0" dirty="0">
                <a:solidFill>
                  <a:srgbClr val="393637"/>
                </a:solidFill>
                <a:latin typeface="Arial" pitchFamily="34" charset="0"/>
                <a:cs typeface="Arial" pitchFamily="34" charset="0"/>
              </a:rPr>
              <a:t>/</a:t>
            </a:r>
            <a:r>
              <a:rPr lang="en-US" altLang="en-US" baseline="0" dirty="0" err="1">
                <a:solidFill>
                  <a:srgbClr val="393637"/>
                </a:solidFill>
                <a:latin typeface="Arial" pitchFamily="34" charset="0"/>
                <a:cs typeface="Arial" pitchFamily="34" charset="0"/>
              </a:rPr>
              <a:t>yr</a:t>
            </a:r>
            <a:r>
              <a:rPr lang="en-US" altLang="en-US" baseline="0" dirty="0">
                <a:solidFill>
                  <a:srgbClr val="393637"/>
                </a:solidFill>
                <a:latin typeface="Arial" pitchFamily="34" charset="0"/>
                <a:cs typeface="Arial" pitchFamily="34" charset="0"/>
              </a:rPr>
              <a:t> – NOT True - </a:t>
            </a:r>
            <a:r>
              <a:rPr lang="en-US" altLang="en-US" dirty="0">
                <a:latin typeface="Arial" panose="020B0604020202020204" pitchFamily="34" charset="0"/>
                <a:cs typeface="Arial" panose="020B0604020202020204" pitchFamily="34" charset="0"/>
              </a:rPr>
              <a:t>1,000 hours ANY TIME over the cycle is acceptable</a:t>
            </a:r>
            <a:endParaRPr lang="en-US" altLang="en-US" dirty="0">
              <a:solidFill>
                <a:srgbClr val="393637"/>
              </a:solidFill>
              <a:latin typeface="Arial" pitchFamily="34" charset="0"/>
              <a:cs typeface="Arial" pitchFamily="34" charset="0"/>
            </a:endParaRPr>
          </a:p>
          <a:p>
            <a:r>
              <a:rPr lang="en-US" altLang="en-US" dirty="0">
                <a:solidFill>
                  <a:srgbClr val="393637"/>
                </a:solidFill>
                <a:latin typeface="Arial" pitchFamily="34" charset="0"/>
                <a:cs typeface="Arial" pitchFamily="34" charset="0"/>
              </a:rPr>
              <a:t>Myth</a:t>
            </a:r>
            <a:r>
              <a:rPr lang="en-US" altLang="en-US" baseline="0" dirty="0">
                <a:solidFill>
                  <a:srgbClr val="393637"/>
                </a:solidFill>
                <a:latin typeface="Arial" pitchFamily="34" charset="0"/>
                <a:cs typeface="Arial" pitchFamily="34" charset="0"/>
              </a:rPr>
              <a:t> - f</a:t>
            </a:r>
            <a:r>
              <a:rPr lang="en-US" altLang="en-US" dirty="0">
                <a:solidFill>
                  <a:srgbClr val="393637"/>
                </a:solidFill>
                <a:latin typeface="Arial" pitchFamily="34" charset="0"/>
                <a:cs typeface="Arial" pitchFamily="34" charset="0"/>
              </a:rPr>
              <a:t>ull- time – 1,000 hours over 5</a:t>
            </a:r>
            <a:r>
              <a:rPr lang="en-US" altLang="en-US" baseline="0" dirty="0">
                <a:solidFill>
                  <a:srgbClr val="393637"/>
                </a:solidFill>
                <a:latin typeface="Arial" pitchFamily="34" charset="0"/>
                <a:cs typeface="Arial" pitchFamily="34" charset="0"/>
              </a:rPr>
              <a:t> year cycle – means do not have to be working full-time; also volunteer experience counts</a:t>
            </a:r>
          </a:p>
          <a:p>
            <a:r>
              <a:rPr lang="en-US" altLang="en-US" baseline="0" dirty="0">
                <a:solidFill>
                  <a:srgbClr val="393637"/>
                </a:solidFill>
                <a:latin typeface="Arial" pitchFamily="34" charset="0"/>
                <a:cs typeface="Arial" pitchFamily="34" charset="0"/>
              </a:rPr>
              <a:t>Myth – people vs. health professionals – INITIAL ONLY is with PWD</a:t>
            </a:r>
          </a:p>
          <a:p>
            <a:r>
              <a:rPr lang="en-US" altLang="en-US" dirty="0">
                <a:solidFill>
                  <a:srgbClr val="393637"/>
                </a:solidFill>
                <a:latin typeface="Arial" pitchFamily="34" charset="0"/>
                <a:cs typeface="Arial" pitchFamily="34" charset="0"/>
              </a:rPr>
              <a:t>Myth – title – </a:t>
            </a:r>
            <a:r>
              <a:rPr lang="en-US" altLang="en-US" dirty="0">
                <a:latin typeface="Arial" panose="020B0604020202020204" pitchFamily="34" charset="0"/>
                <a:cs typeface="Arial" panose="020B0604020202020204" pitchFamily="34" charset="0"/>
              </a:rPr>
              <a:t>Refer to ECO above w/ a caveat - reviewers need to be able to identify content from title, e.g., “Annual Conference” – rather than   “Annual Diabetes Conference of SE States” or “In It To Win It” vs. “In It To Win It – How to Help People Lower their Blood Pressure”.</a:t>
            </a:r>
          </a:p>
        </p:txBody>
      </p:sp>
      <p:sp>
        <p:nvSpPr>
          <p:cNvPr id="140292" name="Slide Number Placeholder 2"/>
          <p:cNvSpPr>
            <a:spLocks noGrp="1"/>
          </p:cNvSpPr>
          <p:nvPr>
            <p:ph type="sldNum" sz="quarter" idx="5"/>
          </p:nvPr>
        </p:nvSpPr>
        <p:spPr bwMode="auto">
          <a:noFill/>
          <a:ln>
            <a:miter lim="800000"/>
            <a:headEnd/>
            <a:tailEnd/>
          </a:ln>
        </p:spPr>
        <p:txBody>
          <a:bodyPr/>
          <a:lstStyle/>
          <a:p>
            <a:fld id="{F23065F7-6DB5-4F34-B097-05DD2CEBDF93}" type="slidenum">
              <a:rPr lang="en-US" altLang="en-US"/>
              <a:pPr/>
              <a:t>41</a:t>
            </a:fld>
            <a:endParaRPr lang="en-US" altLang="en-US"/>
          </a:p>
        </p:txBody>
      </p:sp>
    </p:spTree>
    <p:extLst>
      <p:ext uri="{BB962C8B-B14F-4D97-AF65-F5344CB8AC3E}">
        <p14:creationId xmlns:p14="http://schemas.microsoft.com/office/powerpoint/2010/main" val="340326758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41350" y="1162050"/>
            <a:ext cx="5575300" cy="3136900"/>
          </a:xfrm>
        </p:spPr>
      </p:sp>
      <p:sp>
        <p:nvSpPr>
          <p:cNvPr id="3" name="Notes Placeholder 2"/>
          <p:cNvSpPr>
            <a:spLocks noGrp="1"/>
          </p:cNvSpPr>
          <p:nvPr>
            <p:ph type="body" idx="1"/>
          </p:nvPr>
        </p:nvSpPr>
        <p:spPr/>
        <p:txBody>
          <a:bodyPr/>
          <a:lstStyle/>
          <a:p>
            <a:endParaRPr lang="en-US" kern="0" dirty="0">
              <a:solidFill>
                <a:srgbClr val="393637"/>
              </a:solidFill>
              <a:latin typeface="Arial"/>
              <a:cs typeface="Arial"/>
            </a:endParaRPr>
          </a:p>
        </p:txBody>
      </p:sp>
      <p:sp>
        <p:nvSpPr>
          <p:cNvPr id="4" name="Slide Number Placeholder 3"/>
          <p:cNvSpPr>
            <a:spLocks noGrp="1"/>
          </p:cNvSpPr>
          <p:nvPr>
            <p:ph type="sldNum" sz="quarter" idx="10"/>
          </p:nvPr>
        </p:nvSpPr>
        <p:spPr/>
        <p:txBody>
          <a:bodyPr/>
          <a:lstStyle/>
          <a:p>
            <a:fld id="{871708D1-4D3B-4D1B-8F39-D42ABCF3A36C}" type="slidenum">
              <a:rPr lang="en-US" smtClean="0"/>
              <a:pPr/>
              <a:t>42</a:t>
            </a:fld>
            <a:endParaRPr lang="en-US"/>
          </a:p>
        </p:txBody>
      </p:sp>
    </p:spTree>
    <p:extLst>
      <p:ext uri="{BB962C8B-B14F-4D97-AF65-F5344CB8AC3E}">
        <p14:creationId xmlns:p14="http://schemas.microsoft.com/office/powerpoint/2010/main" val="338872248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41350" y="1162050"/>
            <a:ext cx="5575300" cy="3136900"/>
          </a:xfrm>
        </p:spPr>
      </p:sp>
      <p:sp>
        <p:nvSpPr>
          <p:cNvPr id="3" name="Notes Placeholder 2"/>
          <p:cNvSpPr>
            <a:spLocks noGrp="1"/>
          </p:cNvSpPr>
          <p:nvPr>
            <p:ph type="body" idx="1"/>
          </p:nvPr>
        </p:nvSpPr>
        <p:spPr/>
        <p:txBody>
          <a:bodyPr/>
          <a:lstStyle/>
          <a:p>
            <a:endParaRPr lang="en-US" kern="0" dirty="0">
              <a:solidFill>
                <a:srgbClr val="393637"/>
              </a:solidFill>
              <a:latin typeface="Arial"/>
              <a:cs typeface="Arial"/>
            </a:endParaRPr>
          </a:p>
        </p:txBody>
      </p:sp>
      <p:sp>
        <p:nvSpPr>
          <p:cNvPr id="4" name="Slide Number Placeholder 3"/>
          <p:cNvSpPr>
            <a:spLocks noGrp="1"/>
          </p:cNvSpPr>
          <p:nvPr>
            <p:ph type="sldNum" sz="quarter" idx="10"/>
          </p:nvPr>
        </p:nvSpPr>
        <p:spPr/>
        <p:txBody>
          <a:bodyPr/>
          <a:lstStyle/>
          <a:p>
            <a:fld id="{871708D1-4D3B-4D1B-8F39-D42ABCF3A36C}" type="slidenum">
              <a:rPr lang="en-US" smtClean="0"/>
              <a:pPr/>
              <a:t>43</a:t>
            </a:fld>
            <a:endParaRPr lang="en-US"/>
          </a:p>
        </p:txBody>
      </p:sp>
    </p:spTree>
    <p:extLst>
      <p:ext uri="{BB962C8B-B14F-4D97-AF65-F5344CB8AC3E}">
        <p14:creationId xmlns:p14="http://schemas.microsoft.com/office/powerpoint/2010/main" val="334876364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41350" y="1162050"/>
            <a:ext cx="5575300"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1708D1-4D3B-4D1B-8F39-D42ABCF3A36C}" type="slidenum">
              <a:rPr lang="en-US" smtClean="0"/>
              <a:pPr/>
              <a:t>44</a:t>
            </a:fld>
            <a:endParaRPr lang="en-US"/>
          </a:p>
        </p:txBody>
      </p:sp>
    </p:spTree>
    <p:extLst>
      <p:ext uri="{BB962C8B-B14F-4D97-AF65-F5344CB8AC3E}">
        <p14:creationId xmlns:p14="http://schemas.microsoft.com/office/powerpoint/2010/main" val="264591959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1708D1-4D3B-4D1B-8F39-D42ABCF3A36C}" type="slidenum">
              <a:rPr lang="en-US" smtClean="0"/>
              <a:pPr/>
              <a:t>45</a:t>
            </a:fld>
            <a:endParaRPr lang="en-US"/>
          </a:p>
        </p:txBody>
      </p:sp>
    </p:spTree>
    <p:extLst>
      <p:ext uri="{BB962C8B-B14F-4D97-AF65-F5344CB8AC3E}">
        <p14:creationId xmlns:p14="http://schemas.microsoft.com/office/powerpoint/2010/main" val="113221330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1708D1-4D3B-4D1B-8F39-D42ABCF3A36C}" type="slidenum">
              <a:rPr lang="en-US" smtClean="0"/>
              <a:pPr/>
              <a:t>46</a:t>
            </a:fld>
            <a:endParaRPr lang="en-US"/>
          </a:p>
        </p:txBody>
      </p:sp>
    </p:spTree>
    <p:extLst>
      <p:ext uri="{BB962C8B-B14F-4D97-AF65-F5344CB8AC3E}">
        <p14:creationId xmlns:p14="http://schemas.microsoft.com/office/powerpoint/2010/main" val="5479772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xfrm>
            <a:off x="641350" y="1162050"/>
            <a:ext cx="5575300" cy="3136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870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ヒラギノ角ゴ Pro W3" pitchFamily="2" charset="-128"/>
              </a:defRPr>
            </a:lvl1pPr>
            <a:lvl2pPr marL="734852" indent="-282635">
              <a:defRPr>
                <a:solidFill>
                  <a:schemeClr val="tx1"/>
                </a:solidFill>
                <a:latin typeface="Arial" pitchFamily="34" charset="0"/>
                <a:ea typeface="ヒラギノ角ゴ Pro W3" pitchFamily="2" charset="-128"/>
              </a:defRPr>
            </a:lvl2pPr>
            <a:lvl3pPr marL="1130541" indent="-226108">
              <a:defRPr>
                <a:solidFill>
                  <a:schemeClr val="tx1"/>
                </a:solidFill>
                <a:latin typeface="Arial" pitchFamily="34" charset="0"/>
                <a:ea typeface="ヒラギノ角ゴ Pro W3" pitchFamily="2" charset="-128"/>
              </a:defRPr>
            </a:lvl3pPr>
            <a:lvl4pPr marL="1582758" indent="-226108">
              <a:defRPr>
                <a:solidFill>
                  <a:schemeClr val="tx1"/>
                </a:solidFill>
                <a:latin typeface="Arial" pitchFamily="34" charset="0"/>
                <a:ea typeface="ヒラギノ角ゴ Pro W3" pitchFamily="2" charset="-128"/>
              </a:defRPr>
            </a:lvl4pPr>
            <a:lvl5pPr marL="2034974" indent="-226108">
              <a:defRPr>
                <a:solidFill>
                  <a:schemeClr val="tx1"/>
                </a:solidFill>
                <a:latin typeface="Arial" pitchFamily="34" charset="0"/>
                <a:ea typeface="ヒラギノ角ゴ Pro W3" pitchFamily="2" charset="-128"/>
              </a:defRPr>
            </a:lvl5pPr>
            <a:lvl6pPr marL="2487191" indent="-226108" eaLnBrk="0" fontAlgn="base" hangingPunct="0">
              <a:spcBef>
                <a:spcPct val="0"/>
              </a:spcBef>
              <a:spcAft>
                <a:spcPct val="0"/>
              </a:spcAft>
              <a:defRPr>
                <a:solidFill>
                  <a:schemeClr val="tx1"/>
                </a:solidFill>
                <a:latin typeface="Arial" pitchFamily="34" charset="0"/>
                <a:ea typeface="ヒラギノ角ゴ Pro W3" pitchFamily="2" charset="-128"/>
              </a:defRPr>
            </a:lvl6pPr>
            <a:lvl7pPr marL="2939407" indent="-226108" eaLnBrk="0" fontAlgn="base" hangingPunct="0">
              <a:spcBef>
                <a:spcPct val="0"/>
              </a:spcBef>
              <a:spcAft>
                <a:spcPct val="0"/>
              </a:spcAft>
              <a:defRPr>
                <a:solidFill>
                  <a:schemeClr val="tx1"/>
                </a:solidFill>
                <a:latin typeface="Arial" pitchFamily="34" charset="0"/>
                <a:ea typeface="ヒラギノ角ゴ Pro W3" pitchFamily="2" charset="-128"/>
              </a:defRPr>
            </a:lvl7pPr>
            <a:lvl8pPr marL="3391624" indent="-226108" eaLnBrk="0" fontAlgn="base" hangingPunct="0">
              <a:spcBef>
                <a:spcPct val="0"/>
              </a:spcBef>
              <a:spcAft>
                <a:spcPct val="0"/>
              </a:spcAft>
              <a:defRPr>
                <a:solidFill>
                  <a:schemeClr val="tx1"/>
                </a:solidFill>
                <a:latin typeface="Arial" pitchFamily="34" charset="0"/>
                <a:ea typeface="ヒラギノ角ゴ Pro W3" pitchFamily="2" charset="-128"/>
              </a:defRPr>
            </a:lvl8pPr>
            <a:lvl9pPr marL="3843840" indent="-226108" eaLnBrk="0" fontAlgn="base" hangingPunct="0">
              <a:spcBef>
                <a:spcPct val="0"/>
              </a:spcBef>
              <a:spcAft>
                <a:spcPct val="0"/>
              </a:spcAft>
              <a:defRPr>
                <a:solidFill>
                  <a:schemeClr val="tx1"/>
                </a:solidFill>
                <a:latin typeface="Arial" pitchFamily="34" charset="0"/>
                <a:ea typeface="ヒラギノ角ゴ Pro W3" pitchFamily="2" charset="-128"/>
              </a:defRPr>
            </a:lvl9pPr>
          </a:lstStyle>
          <a:p>
            <a:fld id="{0C925882-E6E1-40ED-88BF-0455261710B6}" type="slidenum">
              <a:rPr lang="en-US" altLang="en-US"/>
              <a:pPr/>
              <a:t>47</a:t>
            </a:fld>
            <a:endParaRPr lang="en-US" altLang="en-US"/>
          </a:p>
        </p:txBody>
      </p:sp>
    </p:spTree>
    <p:extLst>
      <p:ext uri="{BB962C8B-B14F-4D97-AF65-F5344CB8AC3E}">
        <p14:creationId xmlns:p14="http://schemas.microsoft.com/office/powerpoint/2010/main" val="11641260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xfrm>
            <a:off x="641350" y="1162050"/>
            <a:ext cx="5575300" cy="3136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0" lvl="1" defTabSz="942080">
              <a:defRPr/>
            </a:pPr>
            <a:r>
              <a:rPr lang="en-US" sz="1000" kern="0" dirty="0">
                <a:solidFill>
                  <a:srgbClr val="393637"/>
                </a:solidFill>
                <a:latin typeface="Arial"/>
                <a:cs typeface="Arial"/>
              </a:rPr>
              <a:t>NCBDE is a national, nongovernmental, not-for-profit certification organization</a:t>
            </a:r>
          </a:p>
          <a:p>
            <a:pPr marL="0" lvl="1" defTabSz="942080">
              <a:defRPr/>
            </a:pPr>
            <a:r>
              <a:rPr lang="en-US" sz="1000" kern="0" dirty="0">
                <a:solidFill>
                  <a:srgbClr val="393637"/>
                </a:solidFill>
                <a:latin typeface="Arial"/>
                <a:cs typeface="Arial"/>
              </a:rPr>
              <a:t>Org has one job – administer certification program for </a:t>
            </a:r>
            <a:r>
              <a:rPr lang="en-US" sz="1000" kern="0" dirty="0" err="1">
                <a:solidFill>
                  <a:srgbClr val="393637"/>
                </a:solidFill>
                <a:latin typeface="Arial"/>
                <a:cs typeface="Arial"/>
              </a:rPr>
              <a:t>diab</a:t>
            </a:r>
            <a:r>
              <a:rPr lang="en-US" sz="1000" kern="0" dirty="0">
                <a:solidFill>
                  <a:srgbClr val="393637"/>
                </a:solidFill>
                <a:latin typeface="Arial"/>
                <a:cs typeface="Arial"/>
              </a:rPr>
              <a:t> educators</a:t>
            </a:r>
          </a:p>
          <a:p>
            <a:pPr marL="0" lvl="1" defTabSz="942080">
              <a:defRPr/>
            </a:pPr>
            <a:endParaRPr lang="en-US" sz="1000" kern="0" dirty="0">
              <a:solidFill>
                <a:srgbClr val="393637"/>
              </a:solidFill>
              <a:latin typeface="Arial"/>
              <a:cs typeface="Arial"/>
            </a:endParaRPr>
          </a:p>
          <a:p>
            <a:pPr marL="0" lvl="1" defTabSz="942080">
              <a:defRPr/>
            </a:pPr>
            <a:r>
              <a:rPr lang="en-US" sz="1000" kern="0" dirty="0">
                <a:solidFill>
                  <a:srgbClr val="393637"/>
                </a:solidFill>
                <a:latin typeface="Arial"/>
                <a:cs typeface="Arial"/>
              </a:rPr>
              <a:t>BOD: volunteer CDEs, volunteer public member, &amp; CEO</a:t>
            </a:r>
          </a:p>
          <a:p>
            <a:pPr marL="0" lvl="1" defTabSz="942080">
              <a:defRPr/>
            </a:pPr>
            <a:r>
              <a:rPr lang="en-US" sz="1000" kern="0" dirty="0">
                <a:solidFill>
                  <a:srgbClr val="393637"/>
                </a:solidFill>
                <a:latin typeface="Arial"/>
                <a:cs typeface="Arial"/>
              </a:rPr>
              <a:t> w/ CDE members reflecting make up of various disciplines holding credential (e.g., RNs, 3 RDs, 1 Pharmacist, 1 physician, 1 “other”)</a:t>
            </a:r>
          </a:p>
          <a:p>
            <a:pPr marL="0" lvl="1" defTabSz="942080">
              <a:defRPr/>
            </a:pPr>
            <a:endParaRPr lang="en-US" sz="1000" kern="0" dirty="0">
              <a:solidFill>
                <a:srgbClr val="393637"/>
              </a:solidFill>
              <a:latin typeface="Arial"/>
              <a:cs typeface="Arial"/>
            </a:endParaRPr>
          </a:p>
          <a:p>
            <a:pPr marL="0" lvl="1" defTabSz="942080">
              <a:defRPr/>
            </a:pPr>
            <a:r>
              <a:rPr lang="en-US" sz="1000" kern="0" dirty="0">
                <a:solidFill>
                  <a:srgbClr val="393637"/>
                </a:solidFill>
                <a:latin typeface="Arial"/>
                <a:cs typeface="Arial"/>
              </a:rPr>
              <a:t>BOD sets direction, long term vision.</a:t>
            </a:r>
          </a:p>
          <a:p>
            <a:pPr marL="0" lvl="1" defTabSz="942080">
              <a:defRPr/>
            </a:pPr>
            <a:endParaRPr lang="en-US" sz="1000" kern="0" dirty="0">
              <a:solidFill>
                <a:srgbClr val="393637"/>
              </a:solidFill>
              <a:latin typeface="Arial"/>
              <a:cs typeface="Arial"/>
            </a:endParaRPr>
          </a:p>
          <a:p>
            <a:pPr marL="0" lvl="1" defTabSz="942080">
              <a:defRPr/>
            </a:pPr>
            <a:r>
              <a:rPr lang="en-US" sz="1000" kern="0" dirty="0">
                <a:solidFill>
                  <a:srgbClr val="393637"/>
                </a:solidFill>
                <a:latin typeface="Arial"/>
                <a:cs typeface="Arial"/>
              </a:rPr>
              <a:t>Committees</a:t>
            </a:r>
          </a:p>
          <a:p>
            <a:pPr marL="0" lvl="1" defTabSz="942080">
              <a:defRPr/>
            </a:pPr>
            <a:r>
              <a:rPr lang="en-US" sz="1000" kern="0" dirty="0">
                <a:solidFill>
                  <a:srgbClr val="393637"/>
                </a:solidFill>
                <a:latin typeface="Arial"/>
                <a:cs typeface="Arial"/>
              </a:rPr>
              <a:t>Examination Com – CDEs from different disciplines who:</a:t>
            </a:r>
          </a:p>
          <a:p>
            <a:pPr marL="0" lvl="1" defTabSz="942080">
              <a:defRPr/>
            </a:pPr>
            <a:r>
              <a:rPr lang="en-US" sz="1000" kern="0" dirty="0">
                <a:solidFill>
                  <a:srgbClr val="393637"/>
                </a:solidFill>
                <a:latin typeface="Arial"/>
                <a:cs typeface="Arial"/>
              </a:rPr>
              <a:t>– oversee exam development process – from development of items for examination to reviewing results of examination, </a:t>
            </a:r>
          </a:p>
          <a:p>
            <a:pPr marL="0" lvl="1" defTabSz="942080">
              <a:defRPr/>
            </a:pPr>
            <a:r>
              <a:rPr lang="en-US" sz="1000" kern="0" dirty="0">
                <a:solidFill>
                  <a:srgbClr val="393637"/>
                </a:solidFill>
                <a:latin typeface="Arial"/>
                <a:cs typeface="Arial"/>
              </a:rPr>
              <a:t>also oversee periodic practice analyses to ensure examination reflects current practice.</a:t>
            </a:r>
          </a:p>
          <a:p>
            <a:pPr marL="0" lvl="1" defTabSz="942080">
              <a:defRPr/>
            </a:pPr>
            <a:endParaRPr lang="en-US" sz="1000" kern="0" dirty="0">
              <a:solidFill>
                <a:srgbClr val="393637"/>
              </a:solidFill>
              <a:latin typeface="Arial"/>
              <a:cs typeface="Arial"/>
            </a:endParaRPr>
          </a:p>
          <a:p>
            <a:pPr marL="0" lvl="1" defTabSz="942080">
              <a:defRPr/>
            </a:pPr>
            <a:r>
              <a:rPr lang="en-US" sz="1000" kern="0" dirty="0">
                <a:solidFill>
                  <a:srgbClr val="393637"/>
                </a:solidFill>
                <a:latin typeface="Arial"/>
                <a:cs typeface="Arial"/>
              </a:rPr>
              <a:t>Credentials Committee – CDEs who</a:t>
            </a:r>
          </a:p>
          <a:p>
            <a:pPr marL="0" lvl="1" defTabSz="942080">
              <a:defRPr/>
            </a:pPr>
            <a:r>
              <a:rPr lang="en-US" sz="1000" kern="0" dirty="0">
                <a:solidFill>
                  <a:srgbClr val="393637"/>
                </a:solidFill>
                <a:latin typeface="Arial"/>
                <a:cs typeface="Arial"/>
              </a:rPr>
              <a:t>- oversee review of eligibility requirements, application review (exam and renewal) process</a:t>
            </a:r>
          </a:p>
          <a:p>
            <a:pPr marL="0" lvl="1" defTabSz="942080">
              <a:defRPr/>
            </a:pPr>
            <a:endParaRPr lang="en-US" sz="1000" kern="0" dirty="0">
              <a:solidFill>
                <a:srgbClr val="393637"/>
              </a:solidFill>
              <a:latin typeface="Arial"/>
              <a:cs typeface="Arial"/>
            </a:endParaRPr>
          </a:p>
          <a:p>
            <a:pPr marL="0" lvl="1" defTabSz="942080">
              <a:defRPr/>
            </a:pPr>
            <a:r>
              <a:rPr lang="en-US" sz="1000" kern="0" dirty="0">
                <a:solidFill>
                  <a:srgbClr val="393637"/>
                </a:solidFill>
                <a:latin typeface="Arial"/>
                <a:cs typeface="Arial"/>
              </a:rPr>
              <a:t>Outreach Committee – CDEs who</a:t>
            </a:r>
          </a:p>
          <a:p>
            <a:pPr marL="0" lvl="1" defTabSz="942080">
              <a:defRPr/>
            </a:pPr>
            <a:r>
              <a:rPr lang="en-US" sz="1000" kern="0" dirty="0">
                <a:solidFill>
                  <a:srgbClr val="393637"/>
                </a:solidFill>
                <a:latin typeface="Arial"/>
                <a:cs typeface="Arial"/>
              </a:rPr>
              <a:t>- oversee outreach and marketing efforts – of organization itself, to promote certification to other organizations/entities, people with diabetes, potential applicants</a:t>
            </a:r>
          </a:p>
          <a:p>
            <a:pPr marL="0" lvl="1" defTabSz="942080">
              <a:defRPr/>
            </a:pPr>
            <a:endParaRPr lang="en-US" sz="1000" kern="0" dirty="0">
              <a:solidFill>
                <a:srgbClr val="393637"/>
              </a:solidFill>
              <a:latin typeface="Arial"/>
              <a:cs typeface="Arial"/>
            </a:endParaRPr>
          </a:p>
          <a:p>
            <a:pPr marL="0" lvl="1" defTabSz="942080">
              <a:defRPr/>
            </a:pPr>
            <a:r>
              <a:rPr lang="en-US" sz="1000" kern="0" dirty="0">
                <a:solidFill>
                  <a:srgbClr val="393637"/>
                </a:solidFill>
                <a:latin typeface="Arial"/>
                <a:cs typeface="Arial"/>
              </a:rPr>
              <a:t>Advocacy TF – to help with legislative issues</a:t>
            </a:r>
          </a:p>
          <a:p>
            <a:pPr marL="0" lvl="1" defTabSz="942080">
              <a:defRPr/>
            </a:pPr>
            <a:endParaRPr lang="en-US" sz="1000" kern="0" dirty="0">
              <a:solidFill>
                <a:srgbClr val="393637"/>
              </a:solidFill>
              <a:latin typeface="Arial"/>
              <a:cs typeface="Arial"/>
            </a:endParaRPr>
          </a:p>
          <a:p>
            <a:pPr marL="0" lvl="1" defTabSz="942080">
              <a:defRPr/>
            </a:pPr>
            <a:r>
              <a:rPr lang="en-US" sz="1000" kern="0" dirty="0">
                <a:solidFill>
                  <a:srgbClr val="393637"/>
                </a:solidFill>
                <a:latin typeface="Arial"/>
                <a:cs typeface="Arial"/>
              </a:rPr>
              <a:t>Practice Analysis TF – CDEs – PA done every 5 years – verifies the content of the exam vs. what’s happening in the field</a:t>
            </a:r>
            <a:endParaRPr lang="en-US" sz="1000" dirty="0"/>
          </a:p>
          <a:p>
            <a:pPr>
              <a:defRPr/>
            </a:pPr>
            <a:endParaRPr lang="en-US" dirty="0"/>
          </a:p>
          <a:p>
            <a:pPr>
              <a:defRPr/>
            </a:pPr>
            <a:endParaRPr lang="en-US" dirty="0"/>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ヒラギノ角ゴ Pro W3" pitchFamily="2" charset="-128"/>
              </a:defRPr>
            </a:lvl1pPr>
            <a:lvl2pPr marL="734852" indent="-282635">
              <a:defRPr>
                <a:solidFill>
                  <a:schemeClr val="tx1"/>
                </a:solidFill>
                <a:latin typeface="Arial" pitchFamily="34" charset="0"/>
                <a:ea typeface="ヒラギノ角ゴ Pro W3" pitchFamily="2" charset="-128"/>
              </a:defRPr>
            </a:lvl2pPr>
            <a:lvl3pPr marL="1130541" indent="-226108">
              <a:defRPr>
                <a:solidFill>
                  <a:schemeClr val="tx1"/>
                </a:solidFill>
                <a:latin typeface="Arial" pitchFamily="34" charset="0"/>
                <a:ea typeface="ヒラギノ角ゴ Pro W3" pitchFamily="2" charset="-128"/>
              </a:defRPr>
            </a:lvl3pPr>
            <a:lvl4pPr marL="1582758" indent="-226108">
              <a:defRPr>
                <a:solidFill>
                  <a:schemeClr val="tx1"/>
                </a:solidFill>
                <a:latin typeface="Arial" pitchFamily="34" charset="0"/>
                <a:ea typeface="ヒラギノ角ゴ Pro W3" pitchFamily="2" charset="-128"/>
              </a:defRPr>
            </a:lvl4pPr>
            <a:lvl5pPr marL="2034974" indent="-226108">
              <a:defRPr>
                <a:solidFill>
                  <a:schemeClr val="tx1"/>
                </a:solidFill>
                <a:latin typeface="Arial" pitchFamily="34" charset="0"/>
                <a:ea typeface="ヒラギノ角ゴ Pro W3" pitchFamily="2" charset="-128"/>
              </a:defRPr>
            </a:lvl5pPr>
            <a:lvl6pPr marL="2487191" indent="-226108" eaLnBrk="0" fontAlgn="base" hangingPunct="0">
              <a:spcBef>
                <a:spcPct val="0"/>
              </a:spcBef>
              <a:spcAft>
                <a:spcPct val="0"/>
              </a:spcAft>
              <a:defRPr>
                <a:solidFill>
                  <a:schemeClr val="tx1"/>
                </a:solidFill>
                <a:latin typeface="Arial" pitchFamily="34" charset="0"/>
                <a:ea typeface="ヒラギノ角ゴ Pro W3" pitchFamily="2" charset="-128"/>
              </a:defRPr>
            </a:lvl6pPr>
            <a:lvl7pPr marL="2939407" indent="-226108" eaLnBrk="0" fontAlgn="base" hangingPunct="0">
              <a:spcBef>
                <a:spcPct val="0"/>
              </a:spcBef>
              <a:spcAft>
                <a:spcPct val="0"/>
              </a:spcAft>
              <a:defRPr>
                <a:solidFill>
                  <a:schemeClr val="tx1"/>
                </a:solidFill>
                <a:latin typeface="Arial" pitchFamily="34" charset="0"/>
                <a:ea typeface="ヒラギノ角ゴ Pro W3" pitchFamily="2" charset="-128"/>
              </a:defRPr>
            </a:lvl7pPr>
            <a:lvl8pPr marL="3391624" indent="-226108" eaLnBrk="0" fontAlgn="base" hangingPunct="0">
              <a:spcBef>
                <a:spcPct val="0"/>
              </a:spcBef>
              <a:spcAft>
                <a:spcPct val="0"/>
              </a:spcAft>
              <a:defRPr>
                <a:solidFill>
                  <a:schemeClr val="tx1"/>
                </a:solidFill>
                <a:latin typeface="Arial" pitchFamily="34" charset="0"/>
                <a:ea typeface="ヒラギノ角ゴ Pro W3" pitchFamily="2" charset="-128"/>
              </a:defRPr>
            </a:lvl8pPr>
            <a:lvl9pPr marL="3843840" indent="-226108" eaLnBrk="0" fontAlgn="base" hangingPunct="0">
              <a:spcBef>
                <a:spcPct val="0"/>
              </a:spcBef>
              <a:spcAft>
                <a:spcPct val="0"/>
              </a:spcAft>
              <a:defRPr>
                <a:solidFill>
                  <a:schemeClr val="tx1"/>
                </a:solidFill>
                <a:latin typeface="Arial" pitchFamily="34" charset="0"/>
                <a:ea typeface="ヒラギノ角ゴ Pro W3" pitchFamily="2" charset="-128"/>
              </a:defRPr>
            </a:lvl9pPr>
          </a:lstStyle>
          <a:p>
            <a:fld id="{B08284BB-DAF7-4290-B226-A551FD7FDADD}" type="slidenum">
              <a:rPr lang="en-US" altLang="en-US"/>
              <a:pPr/>
              <a:t>6</a:t>
            </a:fld>
            <a:endParaRPr lang="en-US" altLang="en-US"/>
          </a:p>
        </p:txBody>
      </p:sp>
    </p:spTree>
    <p:extLst>
      <p:ext uri="{BB962C8B-B14F-4D97-AF65-F5344CB8AC3E}">
        <p14:creationId xmlns:p14="http://schemas.microsoft.com/office/powerpoint/2010/main" val="1627498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xfrm>
            <a:off x="641350" y="1162050"/>
            <a:ext cx="5575300" cy="31369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NCBDE received NCCA accreditation of its CDE® program by submitting an application demonstrating the program’s compliance with the NCCA’s Standards for the Accreditation of Certification Programs. </a:t>
            </a:r>
          </a:p>
          <a:p>
            <a:endParaRPr lang="en-US" altLang="en-US" dirty="0"/>
          </a:p>
          <a:p>
            <a:r>
              <a:rPr lang="en-US" altLang="en-US" dirty="0"/>
              <a:t>NCCA is the accrediting body of the Institute for Credentialing Excellence. </a:t>
            </a:r>
          </a:p>
          <a:p>
            <a:r>
              <a:rPr lang="en-US" altLang="en-US" dirty="0"/>
              <a:t>Since 1977, the NCCA has been accrediting certifying programs based on the highest quality standards in professional certification to ensure the programs adhere to modern standards of practice in the certification industry.</a:t>
            </a:r>
          </a:p>
        </p:txBody>
      </p:sp>
      <p:sp>
        <p:nvSpPr>
          <p:cNvPr id="21508" name="Slide Number Placeholder 2"/>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ea typeface="ヒラギノ角ゴ Pro W3" pitchFamily="2" charset="-128"/>
              </a:defRPr>
            </a:lvl1pPr>
            <a:lvl2pPr marL="734852" indent="-282635">
              <a:defRPr>
                <a:solidFill>
                  <a:schemeClr val="tx1"/>
                </a:solidFill>
                <a:latin typeface="Arial" pitchFamily="34" charset="0"/>
                <a:ea typeface="ヒラギノ角ゴ Pro W3" pitchFamily="2" charset="-128"/>
              </a:defRPr>
            </a:lvl2pPr>
            <a:lvl3pPr marL="1130541" indent="-226108">
              <a:defRPr>
                <a:solidFill>
                  <a:schemeClr val="tx1"/>
                </a:solidFill>
                <a:latin typeface="Arial" pitchFamily="34" charset="0"/>
                <a:ea typeface="ヒラギノ角ゴ Pro W3" pitchFamily="2" charset="-128"/>
              </a:defRPr>
            </a:lvl3pPr>
            <a:lvl4pPr marL="1582758" indent="-226108">
              <a:defRPr>
                <a:solidFill>
                  <a:schemeClr val="tx1"/>
                </a:solidFill>
                <a:latin typeface="Arial" pitchFamily="34" charset="0"/>
                <a:ea typeface="ヒラギノ角ゴ Pro W3" pitchFamily="2" charset="-128"/>
              </a:defRPr>
            </a:lvl4pPr>
            <a:lvl5pPr marL="2034974" indent="-226108">
              <a:defRPr>
                <a:solidFill>
                  <a:schemeClr val="tx1"/>
                </a:solidFill>
                <a:latin typeface="Arial" pitchFamily="34" charset="0"/>
                <a:ea typeface="ヒラギノ角ゴ Pro W3" pitchFamily="2" charset="-128"/>
              </a:defRPr>
            </a:lvl5pPr>
            <a:lvl6pPr marL="2487191" indent="-226108" eaLnBrk="0" fontAlgn="base" hangingPunct="0">
              <a:spcBef>
                <a:spcPct val="0"/>
              </a:spcBef>
              <a:spcAft>
                <a:spcPct val="0"/>
              </a:spcAft>
              <a:defRPr>
                <a:solidFill>
                  <a:schemeClr val="tx1"/>
                </a:solidFill>
                <a:latin typeface="Arial" pitchFamily="34" charset="0"/>
                <a:ea typeface="ヒラギノ角ゴ Pro W3" pitchFamily="2" charset="-128"/>
              </a:defRPr>
            </a:lvl6pPr>
            <a:lvl7pPr marL="2939407" indent="-226108" eaLnBrk="0" fontAlgn="base" hangingPunct="0">
              <a:spcBef>
                <a:spcPct val="0"/>
              </a:spcBef>
              <a:spcAft>
                <a:spcPct val="0"/>
              </a:spcAft>
              <a:defRPr>
                <a:solidFill>
                  <a:schemeClr val="tx1"/>
                </a:solidFill>
                <a:latin typeface="Arial" pitchFamily="34" charset="0"/>
                <a:ea typeface="ヒラギノ角ゴ Pro W3" pitchFamily="2" charset="-128"/>
              </a:defRPr>
            </a:lvl7pPr>
            <a:lvl8pPr marL="3391624" indent="-226108" eaLnBrk="0" fontAlgn="base" hangingPunct="0">
              <a:spcBef>
                <a:spcPct val="0"/>
              </a:spcBef>
              <a:spcAft>
                <a:spcPct val="0"/>
              </a:spcAft>
              <a:defRPr>
                <a:solidFill>
                  <a:schemeClr val="tx1"/>
                </a:solidFill>
                <a:latin typeface="Arial" pitchFamily="34" charset="0"/>
                <a:ea typeface="ヒラギノ角ゴ Pro W3" pitchFamily="2" charset="-128"/>
              </a:defRPr>
            </a:lvl8pPr>
            <a:lvl9pPr marL="3843840" indent="-226108" eaLnBrk="0" fontAlgn="base" hangingPunct="0">
              <a:spcBef>
                <a:spcPct val="0"/>
              </a:spcBef>
              <a:spcAft>
                <a:spcPct val="0"/>
              </a:spcAft>
              <a:defRPr>
                <a:solidFill>
                  <a:schemeClr val="tx1"/>
                </a:solidFill>
                <a:latin typeface="Arial" pitchFamily="34" charset="0"/>
                <a:ea typeface="ヒラギノ角ゴ Pro W3" pitchFamily="2" charset="-128"/>
              </a:defRPr>
            </a:lvl9pPr>
          </a:lstStyle>
          <a:p>
            <a:fld id="{2A4F5C51-87B1-4383-908C-77E8FDB4500B}" type="slidenum">
              <a:rPr lang="en-US" altLang="en-US"/>
              <a:pPr/>
              <a:t>7</a:t>
            </a:fld>
            <a:endParaRPr lang="en-US" altLang="en-US"/>
          </a:p>
        </p:txBody>
      </p:sp>
    </p:spTree>
    <p:extLst>
      <p:ext uri="{BB962C8B-B14F-4D97-AF65-F5344CB8AC3E}">
        <p14:creationId xmlns:p14="http://schemas.microsoft.com/office/powerpoint/2010/main" val="25670819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41350" y="1162050"/>
            <a:ext cx="5575300" cy="3136900"/>
          </a:xfrm>
        </p:spPr>
      </p:sp>
      <p:sp>
        <p:nvSpPr>
          <p:cNvPr id="3" name="Notes Placeholder 2"/>
          <p:cNvSpPr>
            <a:spLocks noGrp="1"/>
          </p:cNvSpPr>
          <p:nvPr>
            <p:ph type="body" idx="1"/>
          </p:nvPr>
        </p:nvSpPr>
        <p:spPr/>
        <p:txBody>
          <a:bodyPr/>
          <a:lstStyle/>
          <a:p>
            <a:pPr defTabSz="942080">
              <a:defRPr/>
            </a:pPr>
            <a:r>
              <a:rPr lang="en-US" kern="0" dirty="0">
                <a:solidFill>
                  <a:srgbClr val="393637"/>
                </a:solidFill>
                <a:latin typeface="Arial"/>
                <a:cs typeface="Arial"/>
              </a:rPr>
              <a:t>A CDE serves as the patient’s mentor, confidant, cheerleader, and coach.</a:t>
            </a:r>
          </a:p>
          <a:p>
            <a:pPr>
              <a:defRPr/>
            </a:pPr>
            <a:endParaRPr lang="en-US" dirty="0"/>
          </a:p>
          <a:p>
            <a:pPr>
              <a:defRPr/>
            </a:pPr>
            <a:r>
              <a:rPr lang="en-US" dirty="0"/>
              <a:t>Valuable and respected members of the health care team</a:t>
            </a:r>
          </a:p>
          <a:p>
            <a:pPr>
              <a:defRPr/>
            </a:pPr>
            <a:r>
              <a:rPr lang="en-US" dirty="0"/>
              <a:t>Make a difference in the</a:t>
            </a:r>
            <a:r>
              <a:rPr lang="en-US" baseline="0" dirty="0"/>
              <a:t>ir </a:t>
            </a:r>
            <a:r>
              <a:rPr lang="en-US" dirty="0"/>
              <a:t>patients’ lives and communities</a:t>
            </a:r>
          </a:p>
          <a:p>
            <a:pPr>
              <a:defRPr/>
            </a:pPr>
            <a:endParaRPr lang="en-US" dirty="0"/>
          </a:p>
        </p:txBody>
      </p:sp>
      <p:sp>
        <p:nvSpPr>
          <p:cNvPr id="4" name="Slide Number Placeholder 3"/>
          <p:cNvSpPr>
            <a:spLocks noGrp="1"/>
          </p:cNvSpPr>
          <p:nvPr>
            <p:ph type="sldNum" sz="quarter" idx="10"/>
          </p:nvPr>
        </p:nvSpPr>
        <p:spPr/>
        <p:txBody>
          <a:bodyPr/>
          <a:lstStyle/>
          <a:p>
            <a:fld id="{871708D1-4D3B-4D1B-8F39-D42ABCF3A36C}" type="slidenum">
              <a:rPr lang="en-US" smtClean="0"/>
              <a:pPr/>
              <a:t>8</a:t>
            </a:fld>
            <a:endParaRPr lang="en-US"/>
          </a:p>
        </p:txBody>
      </p:sp>
    </p:spTree>
    <p:extLst>
      <p:ext uri="{BB962C8B-B14F-4D97-AF65-F5344CB8AC3E}">
        <p14:creationId xmlns:p14="http://schemas.microsoft.com/office/powerpoint/2010/main" val="27229171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41350" y="1162050"/>
            <a:ext cx="5575300" cy="3136900"/>
          </a:xfrm>
        </p:spPr>
      </p:sp>
      <p:sp>
        <p:nvSpPr>
          <p:cNvPr id="3" name="Notes Placeholder 2"/>
          <p:cNvSpPr>
            <a:spLocks noGrp="1"/>
          </p:cNvSpPr>
          <p:nvPr>
            <p:ph type="body" idx="1"/>
          </p:nvPr>
        </p:nvSpPr>
        <p:spPr/>
        <p:txBody>
          <a:bodyPr/>
          <a:lstStyle/>
          <a:p>
            <a:pPr marL="0" lvl="1" defTabSz="923065">
              <a:defRPr/>
            </a:pPr>
            <a:endParaRPr lang="en-US" sz="1000" kern="0" dirty="0">
              <a:solidFill>
                <a:srgbClr val="393637"/>
              </a:solidFill>
              <a:latin typeface="Arial"/>
              <a:cs typeface="Arial"/>
            </a:endParaRPr>
          </a:p>
          <a:p>
            <a:r>
              <a:rPr lang="en-US" kern="0" dirty="0">
                <a:solidFill>
                  <a:srgbClr val="393637"/>
                </a:solidFill>
                <a:cs typeface="Arial"/>
              </a:rPr>
              <a:t>Mastery-level” relates to the need to accrue practice experience in order to obtain or “master” the knowledge and application of the knowledge associated with the specialty.</a:t>
            </a:r>
          </a:p>
          <a:p>
            <a:endParaRPr lang="en-US" kern="0" dirty="0">
              <a:solidFill>
                <a:srgbClr val="393637"/>
              </a:solidFill>
              <a:cs typeface="Arial"/>
            </a:endParaRPr>
          </a:p>
          <a:p>
            <a:pPr marL="0" marR="0" indent="0" algn="l" defTabSz="923065" rtl="0" eaLnBrk="1" fontAlgn="auto" latinLnBrk="0" hangingPunct="1">
              <a:lnSpc>
                <a:spcPct val="100000"/>
              </a:lnSpc>
              <a:spcBef>
                <a:spcPts val="0"/>
              </a:spcBef>
              <a:spcAft>
                <a:spcPts val="0"/>
              </a:spcAft>
              <a:buClrTx/>
              <a:buSzTx/>
              <a:buFontTx/>
              <a:buNone/>
              <a:tabLst/>
              <a:defRPr/>
            </a:pPr>
            <a:r>
              <a:rPr lang="en-US" altLang="en-US" dirty="0"/>
              <a:t>Though there are some masters programs related to diabetes and diabetes education launched in recent years, there is no basic academic pathway for entry into the diabetes educator role. Therefore, the way to gain knowledge as a diabetes educator is to actually practice in that role/field.  In the field, individuals obtain knowledge about diabetes and diabetes education, how to apply that knowledge in real-life situations, and learn to analyze a complex scenario to arrive at the best answer or approach.</a:t>
            </a:r>
          </a:p>
          <a:p>
            <a:pPr defTabSz="923065">
              <a:defRPr/>
            </a:pPr>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871708D1-4D3B-4D1B-8F39-D42ABCF3A36C}" type="slidenum">
              <a:rPr lang="en-US" smtClean="0"/>
              <a:pPr/>
              <a:t>9</a:t>
            </a:fld>
            <a:endParaRPr lang="en-US"/>
          </a:p>
        </p:txBody>
      </p:sp>
    </p:spTree>
    <p:extLst>
      <p:ext uri="{BB962C8B-B14F-4D97-AF65-F5344CB8AC3E}">
        <p14:creationId xmlns:p14="http://schemas.microsoft.com/office/powerpoint/2010/main" val="31655804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41350" y="1162050"/>
            <a:ext cx="5575300" cy="3136900"/>
          </a:xfrm>
        </p:spPr>
      </p:sp>
      <p:sp>
        <p:nvSpPr>
          <p:cNvPr id="3" name="Notes Placeholder 2"/>
          <p:cNvSpPr>
            <a:spLocks noGrp="1"/>
          </p:cNvSpPr>
          <p:nvPr>
            <p:ph type="body" idx="1"/>
          </p:nvPr>
        </p:nvSpPr>
        <p:spPr/>
        <p:txBody>
          <a:bodyPr/>
          <a:lstStyle/>
          <a:p>
            <a:pPr defTabSz="923065">
              <a:defRPr/>
            </a:pPr>
            <a:endParaRPr lang="en-US" kern="0" dirty="0">
              <a:solidFill>
                <a:srgbClr val="393637"/>
              </a:solidFill>
              <a:latin typeface="Arial"/>
              <a:cs typeface="Arial"/>
            </a:endParaRPr>
          </a:p>
        </p:txBody>
      </p:sp>
      <p:sp>
        <p:nvSpPr>
          <p:cNvPr id="4" name="Slide Number Placeholder 3"/>
          <p:cNvSpPr>
            <a:spLocks noGrp="1"/>
          </p:cNvSpPr>
          <p:nvPr>
            <p:ph type="sldNum" sz="quarter" idx="10"/>
          </p:nvPr>
        </p:nvSpPr>
        <p:spPr/>
        <p:txBody>
          <a:bodyPr/>
          <a:lstStyle/>
          <a:p>
            <a:fld id="{871708D1-4D3B-4D1B-8F39-D42ABCF3A36C}" type="slidenum">
              <a:rPr lang="en-US" smtClean="0"/>
              <a:pPr/>
              <a:t>10</a:t>
            </a:fld>
            <a:endParaRPr lang="en-US"/>
          </a:p>
        </p:txBody>
      </p:sp>
    </p:spTree>
    <p:extLst>
      <p:ext uri="{BB962C8B-B14F-4D97-AF65-F5344CB8AC3E}">
        <p14:creationId xmlns:p14="http://schemas.microsoft.com/office/powerpoint/2010/main" val="23515085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8614"/>
            <a:ext cx="7772400" cy="1101725"/>
          </a:xfrm>
        </p:spPr>
        <p:txBody>
          <a:bodyPr>
            <a:normAutofit/>
          </a:bodyPr>
          <a:lstStyle>
            <a:lvl1pPr algn="ctr">
              <a:defRPr sz="3500"/>
            </a:lvl1pPr>
          </a:lstStyle>
          <a:p>
            <a:r>
              <a:rPr lang="en-US" dirty="0"/>
              <a:t>Click to edit Master title style</a:t>
            </a:r>
          </a:p>
        </p:txBody>
      </p:sp>
      <p:sp>
        <p:nvSpPr>
          <p:cNvPr id="3" name="Subtitle 2"/>
          <p:cNvSpPr>
            <a:spLocks noGrp="1"/>
          </p:cNvSpPr>
          <p:nvPr>
            <p:ph type="subTitle" idx="1"/>
          </p:nvPr>
        </p:nvSpPr>
        <p:spPr>
          <a:xfrm>
            <a:off x="1371600" y="2724912"/>
            <a:ext cx="6400800" cy="1314450"/>
          </a:xfrm>
        </p:spPr>
        <p:txBody>
          <a:bodyPr>
            <a:normAutofit/>
          </a:bodyPr>
          <a:lstStyle>
            <a:lvl1pPr marL="0" indent="0" algn="ctr">
              <a:buNone/>
              <a:defRPr sz="3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3236722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4"/>
            <a:ext cx="2133600" cy="274637"/>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988CD0FD-AB97-4DA3-B774-1444F53EE2AB}" type="datetime1">
              <a:rPr lang="en-US" altLang="en-US"/>
              <a:pPr/>
              <a:t>4/1/2019</a:t>
            </a:fld>
            <a:endParaRPr lang="en-US" altLang="en-US"/>
          </a:p>
        </p:txBody>
      </p:sp>
      <p:sp>
        <p:nvSpPr>
          <p:cNvPr id="5" name="Footer Placeholder 4"/>
          <p:cNvSpPr>
            <a:spLocks noGrp="1"/>
          </p:cNvSpPr>
          <p:nvPr>
            <p:ph type="ftr" sz="quarter" idx="11"/>
          </p:nvPr>
        </p:nvSpPr>
        <p:spPr>
          <a:xfrm>
            <a:off x="3124200" y="4767264"/>
            <a:ext cx="2895600" cy="274637"/>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n-US"/>
          </a:p>
        </p:txBody>
      </p:sp>
      <p:sp>
        <p:nvSpPr>
          <p:cNvPr id="6" name="Slide Number Placeholder 5"/>
          <p:cNvSpPr>
            <a:spLocks noGrp="1"/>
          </p:cNvSpPr>
          <p:nvPr>
            <p:ph type="sldNum" sz="quarter" idx="12"/>
          </p:nvPr>
        </p:nvSpPr>
        <p:spPr>
          <a:xfrm>
            <a:off x="6553200" y="4767264"/>
            <a:ext cx="2133600" cy="274637"/>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5588BD3E-D0E6-4AAF-9399-1365C14F25B4}" type="slidenum">
              <a:rPr lang="en-US" altLang="en-US"/>
              <a:pPr/>
              <a:t>‹#›</a:t>
            </a:fld>
            <a:endParaRPr lang="en-US" altLang="en-US"/>
          </a:p>
        </p:txBody>
      </p:sp>
    </p:spTree>
    <p:extLst>
      <p:ext uri="{BB962C8B-B14F-4D97-AF65-F5344CB8AC3E}">
        <p14:creationId xmlns:p14="http://schemas.microsoft.com/office/powerpoint/2010/main" val="2460845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6376"/>
            <a:ext cx="2057400" cy="43878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6376"/>
            <a:ext cx="6019800" cy="43878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4"/>
            <a:ext cx="2133600" cy="274637"/>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6DEC0A63-1B54-4934-9B72-46AA8CAB24EE}" type="datetime1">
              <a:rPr lang="en-US" altLang="en-US"/>
              <a:pPr/>
              <a:t>4/1/2019</a:t>
            </a:fld>
            <a:endParaRPr lang="en-US" altLang="en-US"/>
          </a:p>
        </p:txBody>
      </p:sp>
      <p:sp>
        <p:nvSpPr>
          <p:cNvPr id="5" name="Footer Placeholder 4"/>
          <p:cNvSpPr>
            <a:spLocks noGrp="1"/>
          </p:cNvSpPr>
          <p:nvPr>
            <p:ph type="ftr" sz="quarter" idx="11"/>
          </p:nvPr>
        </p:nvSpPr>
        <p:spPr>
          <a:xfrm>
            <a:off x="3124200" y="4767264"/>
            <a:ext cx="2895600" cy="274637"/>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n-US"/>
          </a:p>
        </p:txBody>
      </p:sp>
      <p:sp>
        <p:nvSpPr>
          <p:cNvPr id="6" name="Slide Number Placeholder 5"/>
          <p:cNvSpPr>
            <a:spLocks noGrp="1"/>
          </p:cNvSpPr>
          <p:nvPr>
            <p:ph type="sldNum" sz="quarter" idx="12"/>
          </p:nvPr>
        </p:nvSpPr>
        <p:spPr>
          <a:xfrm>
            <a:off x="6553200" y="4767264"/>
            <a:ext cx="2133600" cy="274637"/>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104E4F3C-B1A3-49C8-8269-06B711483B61}" type="slidenum">
              <a:rPr lang="en-US" altLang="en-US"/>
              <a:pPr/>
              <a:t>‹#›</a:t>
            </a:fld>
            <a:endParaRPr lang="en-US" altLang="en-US"/>
          </a:p>
        </p:txBody>
      </p:sp>
    </p:spTree>
    <p:extLst>
      <p:ext uri="{BB962C8B-B14F-4D97-AF65-F5344CB8AC3E}">
        <p14:creationId xmlns:p14="http://schemas.microsoft.com/office/powerpoint/2010/main" val="22363798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5142310"/>
            <a:chOff x="0" y="0"/>
            <a:chExt cx="5760" cy="4319"/>
          </a:xfrm>
        </p:grpSpPr>
        <p:sp>
          <p:nvSpPr>
            <p:cNvPr id="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8"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10"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11"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1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13"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1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15"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1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17"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1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1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2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21"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2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23"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2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2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2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27"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2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2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0"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2"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4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grpSp>
          <p:nvGrpSpPr>
            <p:cNvPr id="41" name="Group 39"/>
            <p:cNvGrpSpPr>
              <a:grpSpLocks/>
            </p:cNvGrpSpPr>
            <p:nvPr/>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4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grpSp>
      </p:grpSp>
      <p:sp>
        <p:nvSpPr>
          <p:cNvPr id="35882" name="Rectangle 42"/>
          <p:cNvSpPr>
            <a:spLocks noGrp="1" noChangeArrowheads="1"/>
          </p:cNvSpPr>
          <p:nvPr>
            <p:ph type="ctrTitle" sz="quarter"/>
          </p:nvPr>
        </p:nvSpPr>
        <p:spPr>
          <a:xfrm>
            <a:off x="457200" y="1200150"/>
            <a:ext cx="8229600" cy="1371600"/>
          </a:xfrm>
        </p:spPr>
        <p:txBody>
          <a:bodyPr/>
          <a:lstStyle>
            <a:lvl1pPr>
              <a:defRPr sz="3600"/>
            </a:lvl1pPr>
          </a:lstStyle>
          <a:p>
            <a:r>
              <a:rPr lang="en-US"/>
              <a:t>Click to edit Master title style</a:t>
            </a:r>
          </a:p>
        </p:txBody>
      </p:sp>
      <p:sp>
        <p:nvSpPr>
          <p:cNvPr id="35883" name="Rectangle 43"/>
          <p:cNvSpPr>
            <a:spLocks noGrp="1" noChangeArrowheads="1"/>
          </p:cNvSpPr>
          <p:nvPr>
            <p:ph type="subTitle" sz="quarter" idx="1"/>
          </p:nvPr>
        </p:nvSpPr>
        <p:spPr>
          <a:xfrm>
            <a:off x="1371600" y="2914650"/>
            <a:ext cx="6400800" cy="1314450"/>
          </a:xfrm>
        </p:spPr>
        <p:txBody>
          <a:bodyPr/>
          <a:lstStyle>
            <a:lvl1pPr marL="0" indent="0" algn="ctr">
              <a:buFont typeface="Wingdings" pitchFamily="2" charset="2"/>
              <a:buNone/>
              <a:defRPr sz="2700"/>
            </a:lvl1pPr>
          </a:lstStyle>
          <a:p>
            <a:r>
              <a:rPr lang="en-US"/>
              <a:t>Click to edit Master subtitle style</a:t>
            </a:r>
          </a:p>
        </p:txBody>
      </p:sp>
      <p:sp>
        <p:nvSpPr>
          <p:cNvPr id="44" name="Rectangle 45"/>
          <p:cNvSpPr>
            <a:spLocks noGrp="1" noChangeArrowheads="1"/>
          </p:cNvSpPr>
          <p:nvPr>
            <p:ph type="ftr" sz="quarter" idx="10"/>
          </p:nvPr>
        </p:nvSpPr>
        <p:spPr>
          <a:xfrm>
            <a:off x="3124200" y="4686300"/>
            <a:ext cx="2895600" cy="342900"/>
          </a:xfrm>
        </p:spPr>
        <p:txBody>
          <a:bodyPr/>
          <a:lstStyle>
            <a:lvl1pPr>
              <a:defRPr/>
            </a:lvl1pPr>
          </a:lstStyle>
          <a:p>
            <a:endParaRPr lang="en-US"/>
          </a:p>
        </p:txBody>
      </p:sp>
      <p:sp>
        <p:nvSpPr>
          <p:cNvPr id="45" name="Rectangle 46"/>
          <p:cNvSpPr>
            <a:spLocks noGrp="1" noChangeArrowheads="1"/>
          </p:cNvSpPr>
          <p:nvPr>
            <p:ph type="sldNum" sz="quarter" idx="11"/>
          </p:nvPr>
        </p:nvSpPr>
        <p:spPr/>
        <p:txBody>
          <a:bodyPr/>
          <a:lstStyle>
            <a:lvl1pPr>
              <a:defRPr/>
            </a:lvl1pPr>
          </a:lstStyle>
          <a:p>
            <a:fld id="{6DF0DB31-0537-4844-9D78-4FD0F7734501}" type="slidenum">
              <a:rPr lang="en-US" smtClean="0"/>
              <a:pPr/>
              <a:t>‹#›</a:t>
            </a:fld>
            <a:endParaRPr lang="en-US"/>
          </a:p>
        </p:txBody>
      </p:sp>
    </p:spTree>
    <p:extLst>
      <p:ext uri="{BB962C8B-B14F-4D97-AF65-F5344CB8AC3E}">
        <p14:creationId xmlns:p14="http://schemas.microsoft.com/office/powerpoint/2010/main" val="1970770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5"/>
          <p:cNvSpPr>
            <a:spLocks noGrp="1" noChangeArrowheads="1"/>
          </p:cNvSpPr>
          <p:nvPr>
            <p:ph type="ftr" sz="quarter" idx="10"/>
          </p:nvPr>
        </p:nvSpPr>
        <p:spPr>
          <a:ln/>
        </p:spPr>
        <p:txBody>
          <a:bodyPr/>
          <a:lstStyle>
            <a:lvl1pPr>
              <a:defRPr/>
            </a:lvl1pPr>
          </a:lstStyle>
          <a:p>
            <a:pPr>
              <a:defRPr/>
            </a:pPr>
            <a:endParaRPr lang="en-US"/>
          </a:p>
        </p:txBody>
      </p:sp>
      <p:sp>
        <p:nvSpPr>
          <p:cNvPr id="5" name="Rectangle 46"/>
          <p:cNvSpPr>
            <a:spLocks noGrp="1" noChangeArrowheads="1"/>
          </p:cNvSpPr>
          <p:nvPr>
            <p:ph type="sldNum" sz="quarter" idx="11"/>
          </p:nvPr>
        </p:nvSpPr>
        <p:spPr>
          <a:ln/>
        </p:spPr>
        <p:txBody>
          <a:bodyPr/>
          <a:lstStyle>
            <a:lvl1pPr>
              <a:defRPr/>
            </a:lvl1pPr>
          </a:lstStyle>
          <a:p>
            <a:fld id="{4CCEA9B4-13CB-47FE-B3C9-6CBA881BD6AD}" type="slidenum">
              <a:rPr lang="en-US" altLang="en-US" smtClean="0"/>
              <a:pPr/>
              <a:t>‹#›</a:t>
            </a:fld>
            <a:endParaRPr lang="en-US" altLang="en-US"/>
          </a:p>
        </p:txBody>
      </p:sp>
    </p:spTree>
    <p:extLst>
      <p:ext uri="{BB962C8B-B14F-4D97-AF65-F5344CB8AC3E}">
        <p14:creationId xmlns:p14="http://schemas.microsoft.com/office/powerpoint/2010/main" val="27766141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en-US"/>
              <a:t>Click to edit Master text styles</a:t>
            </a:r>
          </a:p>
        </p:txBody>
      </p:sp>
      <p:sp>
        <p:nvSpPr>
          <p:cNvPr id="4" name="Rectangle 45"/>
          <p:cNvSpPr>
            <a:spLocks noGrp="1" noChangeArrowheads="1"/>
          </p:cNvSpPr>
          <p:nvPr>
            <p:ph type="ftr" sz="quarter" idx="10"/>
          </p:nvPr>
        </p:nvSpPr>
        <p:spPr>
          <a:ln/>
        </p:spPr>
        <p:txBody>
          <a:bodyPr/>
          <a:lstStyle>
            <a:lvl1pPr>
              <a:defRPr/>
            </a:lvl1pPr>
          </a:lstStyle>
          <a:p>
            <a:pPr>
              <a:defRPr/>
            </a:pPr>
            <a:endParaRPr lang="en-US"/>
          </a:p>
        </p:txBody>
      </p:sp>
      <p:sp>
        <p:nvSpPr>
          <p:cNvPr id="5" name="Rectangle 46"/>
          <p:cNvSpPr>
            <a:spLocks noGrp="1" noChangeArrowheads="1"/>
          </p:cNvSpPr>
          <p:nvPr>
            <p:ph type="sldNum" sz="quarter" idx="11"/>
          </p:nvPr>
        </p:nvSpPr>
        <p:spPr>
          <a:ln/>
        </p:spPr>
        <p:txBody>
          <a:bodyPr/>
          <a:lstStyle>
            <a:lvl1pPr>
              <a:defRPr/>
            </a:lvl1pPr>
          </a:lstStyle>
          <a:p>
            <a:fld id="{24E1FBF3-4211-4C78-B709-2AFDE0E787A8}" type="slidenum">
              <a:rPr lang="en-US" altLang="en-US" smtClean="0"/>
              <a:pPr/>
              <a:t>‹#›</a:t>
            </a:fld>
            <a:endParaRPr lang="en-US" altLang="en-US"/>
          </a:p>
        </p:txBody>
      </p:sp>
    </p:spTree>
    <p:extLst>
      <p:ext uri="{BB962C8B-B14F-4D97-AF65-F5344CB8AC3E}">
        <p14:creationId xmlns:p14="http://schemas.microsoft.com/office/powerpoint/2010/main" val="20553794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0"/>
            <a:ext cx="4038600" cy="339804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0"/>
            <a:ext cx="4038600" cy="339804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5"/>
          <p:cNvSpPr>
            <a:spLocks noGrp="1" noChangeArrowheads="1"/>
          </p:cNvSpPr>
          <p:nvPr>
            <p:ph type="ftr" sz="quarter" idx="10"/>
          </p:nvPr>
        </p:nvSpPr>
        <p:spPr>
          <a:ln/>
        </p:spPr>
        <p:txBody>
          <a:bodyPr/>
          <a:lstStyle>
            <a:lvl1pPr>
              <a:defRPr/>
            </a:lvl1pPr>
          </a:lstStyle>
          <a:p>
            <a:pPr>
              <a:defRPr/>
            </a:pPr>
            <a:endParaRPr lang="en-US"/>
          </a:p>
        </p:txBody>
      </p:sp>
      <p:sp>
        <p:nvSpPr>
          <p:cNvPr id="6" name="Rectangle 46"/>
          <p:cNvSpPr>
            <a:spLocks noGrp="1" noChangeArrowheads="1"/>
          </p:cNvSpPr>
          <p:nvPr>
            <p:ph type="sldNum" sz="quarter" idx="11"/>
          </p:nvPr>
        </p:nvSpPr>
        <p:spPr>
          <a:ln/>
        </p:spPr>
        <p:txBody>
          <a:bodyPr/>
          <a:lstStyle>
            <a:lvl1pPr>
              <a:defRPr/>
            </a:lvl1pPr>
          </a:lstStyle>
          <a:p>
            <a:fld id="{689ADBA7-55B1-482F-AE64-FAE7D147DBA2}" type="slidenum">
              <a:rPr lang="en-US" altLang="en-US" smtClean="0"/>
              <a:pPr/>
              <a:t>‹#›</a:t>
            </a:fld>
            <a:endParaRPr lang="en-US" altLang="en-US"/>
          </a:p>
        </p:txBody>
      </p:sp>
    </p:spTree>
    <p:extLst>
      <p:ext uri="{BB962C8B-B14F-4D97-AF65-F5344CB8AC3E}">
        <p14:creationId xmlns:p14="http://schemas.microsoft.com/office/powerpoint/2010/main" val="24287175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5"/>
          <p:cNvSpPr>
            <a:spLocks noGrp="1" noChangeArrowheads="1"/>
          </p:cNvSpPr>
          <p:nvPr>
            <p:ph type="ftr" sz="quarter" idx="10"/>
          </p:nvPr>
        </p:nvSpPr>
        <p:spPr>
          <a:ln/>
        </p:spPr>
        <p:txBody>
          <a:bodyPr/>
          <a:lstStyle>
            <a:lvl1pPr>
              <a:defRPr/>
            </a:lvl1pPr>
          </a:lstStyle>
          <a:p>
            <a:pPr>
              <a:defRPr/>
            </a:pPr>
            <a:endParaRPr lang="en-US"/>
          </a:p>
        </p:txBody>
      </p:sp>
      <p:sp>
        <p:nvSpPr>
          <p:cNvPr id="8" name="Rectangle 46"/>
          <p:cNvSpPr>
            <a:spLocks noGrp="1" noChangeArrowheads="1"/>
          </p:cNvSpPr>
          <p:nvPr>
            <p:ph type="sldNum" sz="quarter" idx="11"/>
          </p:nvPr>
        </p:nvSpPr>
        <p:spPr>
          <a:ln/>
        </p:spPr>
        <p:txBody>
          <a:bodyPr/>
          <a:lstStyle>
            <a:lvl1pPr>
              <a:defRPr/>
            </a:lvl1pPr>
          </a:lstStyle>
          <a:p>
            <a:fld id="{00EDFF4A-DDAE-4858-9B93-B285ED21FCFA}" type="slidenum">
              <a:rPr lang="en-US" altLang="en-US" smtClean="0"/>
              <a:pPr/>
              <a:t>‹#›</a:t>
            </a:fld>
            <a:endParaRPr lang="en-US" altLang="en-US"/>
          </a:p>
        </p:txBody>
      </p:sp>
    </p:spTree>
    <p:extLst>
      <p:ext uri="{BB962C8B-B14F-4D97-AF65-F5344CB8AC3E}">
        <p14:creationId xmlns:p14="http://schemas.microsoft.com/office/powerpoint/2010/main" val="11501312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5"/>
          <p:cNvSpPr>
            <a:spLocks noGrp="1" noChangeArrowheads="1"/>
          </p:cNvSpPr>
          <p:nvPr>
            <p:ph type="ftr" sz="quarter" idx="10"/>
          </p:nvPr>
        </p:nvSpPr>
        <p:spPr>
          <a:ln/>
        </p:spPr>
        <p:txBody>
          <a:bodyPr/>
          <a:lstStyle>
            <a:lvl1pPr>
              <a:defRPr/>
            </a:lvl1pPr>
          </a:lstStyle>
          <a:p>
            <a:pPr>
              <a:defRPr/>
            </a:pPr>
            <a:endParaRPr lang="en-US"/>
          </a:p>
        </p:txBody>
      </p:sp>
      <p:sp>
        <p:nvSpPr>
          <p:cNvPr id="4" name="Rectangle 46"/>
          <p:cNvSpPr>
            <a:spLocks noGrp="1" noChangeArrowheads="1"/>
          </p:cNvSpPr>
          <p:nvPr>
            <p:ph type="sldNum" sz="quarter" idx="11"/>
          </p:nvPr>
        </p:nvSpPr>
        <p:spPr>
          <a:ln/>
        </p:spPr>
        <p:txBody>
          <a:bodyPr/>
          <a:lstStyle>
            <a:lvl1pPr>
              <a:defRPr/>
            </a:lvl1pPr>
          </a:lstStyle>
          <a:p>
            <a:fld id="{047D3BEA-A4B8-457D-BF23-269B9E7E076F}" type="slidenum">
              <a:rPr lang="en-US" altLang="en-US" smtClean="0"/>
              <a:pPr/>
              <a:t>‹#›</a:t>
            </a:fld>
            <a:endParaRPr lang="en-US" altLang="en-US"/>
          </a:p>
        </p:txBody>
      </p:sp>
    </p:spTree>
    <p:extLst>
      <p:ext uri="{BB962C8B-B14F-4D97-AF65-F5344CB8AC3E}">
        <p14:creationId xmlns:p14="http://schemas.microsoft.com/office/powerpoint/2010/main" val="32909320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5"/>
          <p:cNvSpPr>
            <a:spLocks noGrp="1" noChangeArrowheads="1"/>
          </p:cNvSpPr>
          <p:nvPr>
            <p:ph type="ftr" sz="quarter" idx="10"/>
          </p:nvPr>
        </p:nvSpPr>
        <p:spPr>
          <a:ln/>
        </p:spPr>
        <p:txBody>
          <a:bodyPr/>
          <a:lstStyle>
            <a:lvl1pPr>
              <a:defRPr/>
            </a:lvl1pPr>
          </a:lstStyle>
          <a:p>
            <a:pPr>
              <a:defRPr/>
            </a:pPr>
            <a:endParaRPr lang="en-US"/>
          </a:p>
        </p:txBody>
      </p:sp>
      <p:sp>
        <p:nvSpPr>
          <p:cNvPr id="3" name="Rectangle 46"/>
          <p:cNvSpPr>
            <a:spLocks noGrp="1" noChangeArrowheads="1"/>
          </p:cNvSpPr>
          <p:nvPr>
            <p:ph type="sldNum" sz="quarter" idx="11"/>
          </p:nvPr>
        </p:nvSpPr>
        <p:spPr>
          <a:ln/>
        </p:spPr>
        <p:txBody>
          <a:bodyPr/>
          <a:lstStyle>
            <a:lvl1pPr>
              <a:defRPr/>
            </a:lvl1pPr>
          </a:lstStyle>
          <a:p>
            <a:fld id="{D752C591-8CB7-426B-A874-29115B8C5EAB}" type="slidenum">
              <a:rPr lang="en-US" altLang="en-US" smtClean="0"/>
              <a:pPr/>
              <a:t>‹#›</a:t>
            </a:fld>
            <a:endParaRPr lang="en-US" altLang="en-US"/>
          </a:p>
        </p:txBody>
      </p:sp>
    </p:spTree>
    <p:extLst>
      <p:ext uri="{BB962C8B-B14F-4D97-AF65-F5344CB8AC3E}">
        <p14:creationId xmlns:p14="http://schemas.microsoft.com/office/powerpoint/2010/main" val="29777480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Rectangle 45"/>
          <p:cNvSpPr>
            <a:spLocks noGrp="1" noChangeArrowheads="1"/>
          </p:cNvSpPr>
          <p:nvPr>
            <p:ph type="ftr" sz="quarter" idx="10"/>
          </p:nvPr>
        </p:nvSpPr>
        <p:spPr>
          <a:ln/>
        </p:spPr>
        <p:txBody>
          <a:bodyPr/>
          <a:lstStyle>
            <a:lvl1pPr>
              <a:defRPr/>
            </a:lvl1pPr>
          </a:lstStyle>
          <a:p>
            <a:pPr>
              <a:defRPr/>
            </a:pPr>
            <a:endParaRPr lang="en-US"/>
          </a:p>
        </p:txBody>
      </p:sp>
      <p:sp>
        <p:nvSpPr>
          <p:cNvPr id="6" name="Rectangle 46"/>
          <p:cNvSpPr>
            <a:spLocks noGrp="1" noChangeArrowheads="1"/>
          </p:cNvSpPr>
          <p:nvPr>
            <p:ph type="sldNum" sz="quarter" idx="11"/>
          </p:nvPr>
        </p:nvSpPr>
        <p:spPr>
          <a:ln/>
        </p:spPr>
        <p:txBody>
          <a:bodyPr/>
          <a:lstStyle>
            <a:lvl1pPr>
              <a:defRPr/>
            </a:lvl1pPr>
          </a:lstStyle>
          <a:p>
            <a:fld id="{92DFE0B5-0862-4CDF-B726-DD41109BABB2}" type="slidenum">
              <a:rPr lang="en-US" altLang="en-US" smtClean="0"/>
              <a:pPr/>
              <a:t>‹#›</a:t>
            </a:fld>
            <a:endParaRPr lang="en-US" altLang="en-US"/>
          </a:p>
        </p:txBody>
      </p:sp>
    </p:spTree>
    <p:extLst>
      <p:ext uri="{BB962C8B-B14F-4D97-AF65-F5344CB8AC3E}">
        <p14:creationId xmlns:p14="http://schemas.microsoft.com/office/powerpoint/2010/main" val="2496877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4"/>
            <a:ext cx="2133600" cy="274637"/>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17E537BE-3A35-429A-B576-3677DDEFAF80}" type="datetime1">
              <a:rPr lang="en-US" altLang="en-US"/>
              <a:pPr/>
              <a:t>4/1/2019</a:t>
            </a:fld>
            <a:endParaRPr lang="en-US" altLang="en-US"/>
          </a:p>
        </p:txBody>
      </p:sp>
      <p:sp>
        <p:nvSpPr>
          <p:cNvPr id="5" name="Footer Placeholder 4"/>
          <p:cNvSpPr>
            <a:spLocks noGrp="1"/>
          </p:cNvSpPr>
          <p:nvPr>
            <p:ph type="ftr" sz="quarter" idx="11"/>
          </p:nvPr>
        </p:nvSpPr>
        <p:spPr>
          <a:xfrm>
            <a:off x="3124200" y="4767264"/>
            <a:ext cx="2895600" cy="274637"/>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n-US"/>
          </a:p>
        </p:txBody>
      </p:sp>
      <p:sp>
        <p:nvSpPr>
          <p:cNvPr id="6" name="Slide Number Placeholder 5"/>
          <p:cNvSpPr>
            <a:spLocks noGrp="1"/>
          </p:cNvSpPr>
          <p:nvPr>
            <p:ph type="sldNum" sz="quarter" idx="12"/>
          </p:nvPr>
        </p:nvSpPr>
        <p:spPr>
          <a:xfrm>
            <a:off x="6553200" y="4767264"/>
            <a:ext cx="2133600" cy="274637"/>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4CCEA9B4-13CB-47FE-B3C9-6CBA881BD6AD}" type="slidenum">
              <a:rPr lang="en-US" altLang="en-US"/>
              <a:pPr/>
              <a:t>‹#›</a:t>
            </a:fld>
            <a:endParaRPr lang="en-US" altLang="en-US"/>
          </a:p>
        </p:txBody>
      </p:sp>
    </p:spTree>
    <p:extLst>
      <p:ext uri="{BB962C8B-B14F-4D97-AF65-F5344CB8AC3E}">
        <p14:creationId xmlns:p14="http://schemas.microsoft.com/office/powerpoint/2010/main" val="13162363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a:t>Click icon to add picture</a:t>
            </a:r>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Rectangle 45"/>
          <p:cNvSpPr>
            <a:spLocks noGrp="1" noChangeArrowheads="1"/>
          </p:cNvSpPr>
          <p:nvPr>
            <p:ph type="ftr" sz="quarter" idx="10"/>
          </p:nvPr>
        </p:nvSpPr>
        <p:spPr>
          <a:ln/>
        </p:spPr>
        <p:txBody>
          <a:bodyPr/>
          <a:lstStyle>
            <a:lvl1pPr>
              <a:defRPr/>
            </a:lvl1pPr>
          </a:lstStyle>
          <a:p>
            <a:pPr>
              <a:defRPr/>
            </a:pPr>
            <a:endParaRPr lang="en-US"/>
          </a:p>
        </p:txBody>
      </p:sp>
      <p:sp>
        <p:nvSpPr>
          <p:cNvPr id="6" name="Rectangle 46"/>
          <p:cNvSpPr>
            <a:spLocks noGrp="1" noChangeArrowheads="1"/>
          </p:cNvSpPr>
          <p:nvPr>
            <p:ph type="sldNum" sz="quarter" idx="11"/>
          </p:nvPr>
        </p:nvSpPr>
        <p:spPr>
          <a:ln/>
        </p:spPr>
        <p:txBody>
          <a:bodyPr/>
          <a:lstStyle>
            <a:lvl1pPr>
              <a:defRPr/>
            </a:lvl1pPr>
          </a:lstStyle>
          <a:p>
            <a:fld id="{2E7FBE3E-C0CE-4B14-8696-A17E72B70069}" type="slidenum">
              <a:rPr lang="en-US" altLang="en-US" smtClean="0"/>
              <a:pPr/>
              <a:t>‹#›</a:t>
            </a:fld>
            <a:endParaRPr lang="en-US" altLang="en-US"/>
          </a:p>
        </p:txBody>
      </p:sp>
    </p:spTree>
    <p:extLst>
      <p:ext uri="{BB962C8B-B14F-4D97-AF65-F5344CB8AC3E}">
        <p14:creationId xmlns:p14="http://schemas.microsoft.com/office/powerpoint/2010/main" val="33244980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5"/>
          <p:cNvSpPr>
            <a:spLocks noGrp="1" noChangeArrowheads="1"/>
          </p:cNvSpPr>
          <p:nvPr>
            <p:ph type="ftr" sz="quarter" idx="10"/>
          </p:nvPr>
        </p:nvSpPr>
        <p:spPr>
          <a:ln/>
        </p:spPr>
        <p:txBody>
          <a:bodyPr/>
          <a:lstStyle>
            <a:lvl1pPr>
              <a:defRPr/>
            </a:lvl1pPr>
          </a:lstStyle>
          <a:p>
            <a:pPr>
              <a:defRPr/>
            </a:pPr>
            <a:endParaRPr lang="en-US"/>
          </a:p>
        </p:txBody>
      </p:sp>
      <p:sp>
        <p:nvSpPr>
          <p:cNvPr id="5" name="Rectangle 46"/>
          <p:cNvSpPr>
            <a:spLocks noGrp="1" noChangeArrowheads="1"/>
          </p:cNvSpPr>
          <p:nvPr>
            <p:ph type="sldNum" sz="quarter" idx="11"/>
          </p:nvPr>
        </p:nvSpPr>
        <p:spPr>
          <a:ln/>
        </p:spPr>
        <p:txBody>
          <a:bodyPr/>
          <a:lstStyle>
            <a:lvl1pPr>
              <a:defRPr/>
            </a:lvl1pPr>
          </a:lstStyle>
          <a:p>
            <a:fld id="{5588BD3E-D0E6-4AAF-9399-1365C14F25B4}" type="slidenum">
              <a:rPr lang="en-US" altLang="en-US" smtClean="0"/>
              <a:pPr/>
              <a:t>‹#›</a:t>
            </a:fld>
            <a:endParaRPr lang="en-US" altLang="en-US"/>
          </a:p>
        </p:txBody>
      </p:sp>
    </p:spTree>
    <p:extLst>
      <p:ext uri="{BB962C8B-B14F-4D97-AF65-F5344CB8AC3E}">
        <p14:creationId xmlns:p14="http://schemas.microsoft.com/office/powerpoint/2010/main" val="26789998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8360"/>
            <a:ext cx="2057400" cy="438983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8360"/>
            <a:ext cx="6019800" cy="43898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5"/>
          <p:cNvSpPr>
            <a:spLocks noGrp="1" noChangeArrowheads="1"/>
          </p:cNvSpPr>
          <p:nvPr>
            <p:ph type="ftr" sz="quarter" idx="10"/>
          </p:nvPr>
        </p:nvSpPr>
        <p:spPr>
          <a:ln/>
        </p:spPr>
        <p:txBody>
          <a:bodyPr/>
          <a:lstStyle>
            <a:lvl1pPr>
              <a:defRPr/>
            </a:lvl1pPr>
          </a:lstStyle>
          <a:p>
            <a:pPr>
              <a:defRPr/>
            </a:pPr>
            <a:endParaRPr lang="en-US"/>
          </a:p>
        </p:txBody>
      </p:sp>
      <p:sp>
        <p:nvSpPr>
          <p:cNvPr id="5" name="Rectangle 46"/>
          <p:cNvSpPr>
            <a:spLocks noGrp="1" noChangeArrowheads="1"/>
          </p:cNvSpPr>
          <p:nvPr>
            <p:ph type="sldNum" sz="quarter" idx="11"/>
          </p:nvPr>
        </p:nvSpPr>
        <p:spPr>
          <a:ln/>
        </p:spPr>
        <p:txBody>
          <a:bodyPr/>
          <a:lstStyle>
            <a:lvl1pPr>
              <a:defRPr/>
            </a:lvl1pPr>
          </a:lstStyle>
          <a:p>
            <a:fld id="{104E4F3C-B1A3-49C8-8269-06B711483B61}" type="slidenum">
              <a:rPr lang="en-US" altLang="en-US" smtClean="0"/>
              <a:pPr/>
              <a:t>‹#›</a:t>
            </a:fld>
            <a:endParaRPr lang="en-US" altLang="en-US"/>
          </a:p>
        </p:txBody>
      </p:sp>
    </p:spTree>
    <p:extLst>
      <p:ext uri="{BB962C8B-B14F-4D97-AF65-F5344CB8AC3E}">
        <p14:creationId xmlns:p14="http://schemas.microsoft.com/office/powerpoint/2010/main" val="19018167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8360"/>
            <a:ext cx="8229600" cy="857250"/>
          </a:xfrm>
        </p:spPr>
        <p:txBody>
          <a:bodyPr/>
          <a:lstStyle/>
          <a:p>
            <a:r>
              <a:rPr lang="en-US"/>
              <a:t>Click to edit Master title style</a:t>
            </a:r>
          </a:p>
        </p:txBody>
      </p:sp>
      <p:sp>
        <p:nvSpPr>
          <p:cNvPr id="3" name="Text Placeholder 2"/>
          <p:cNvSpPr>
            <a:spLocks noGrp="1"/>
          </p:cNvSpPr>
          <p:nvPr>
            <p:ph type="body" sz="half" idx="1"/>
          </p:nvPr>
        </p:nvSpPr>
        <p:spPr>
          <a:xfrm>
            <a:off x="457200" y="1200150"/>
            <a:ext cx="4038600" cy="33980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0"/>
            <a:ext cx="4038600" cy="33980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5"/>
          <p:cNvSpPr>
            <a:spLocks noGrp="1" noChangeArrowheads="1"/>
          </p:cNvSpPr>
          <p:nvPr>
            <p:ph type="ftr" sz="quarter" idx="10"/>
          </p:nvPr>
        </p:nvSpPr>
        <p:spPr>
          <a:ln/>
        </p:spPr>
        <p:txBody>
          <a:bodyPr/>
          <a:lstStyle>
            <a:lvl1pPr>
              <a:defRPr/>
            </a:lvl1pPr>
          </a:lstStyle>
          <a:p>
            <a:endParaRPr lang="en-US" dirty="0"/>
          </a:p>
        </p:txBody>
      </p:sp>
      <p:sp>
        <p:nvSpPr>
          <p:cNvPr id="6" name="Rectangle 46"/>
          <p:cNvSpPr>
            <a:spLocks noGrp="1" noChangeArrowheads="1"/>
          </p:cNvSpPr>
          <p:nvPr>
            <p:ph type="sldNum" sz="quarter" idx="11"/>
          </p:nvPr>
        </p:nvSpPr>
        <p:spPr>
          <a:ln/>
        </p:spPr>
        <p:txBody>
          <a:bodyPr/>
          <a:lstStyle>
            <a:lvl1pPr>
              <a:defRPr/>
            </a:lvl1pPr>
          </a:lstStyle>
          <a:p>
            <a:fld id="{687D7A59-36E2-48B9-B146-C1E59501F63F}" type="slidenum">
              <a:rPr lang="en-US" smtClean="0"/>
              <a:pPr/>
              <a:t>‹#›</a:t>
            </a:fld>
            <a:endParaRPr lang="en-US"/>
          </a:p>
        </p:txBody>
      </p:sp>
    </p:spTree>
    <p:extLst>
      <p:ext uri="{BB962C8B-B14F-4D97-AF65-F5344CB8AC3E}">
        <p14:creationId xmlns:p14="http://schemas.microsoft.com/office/powerpoint/2010/main" val="1801322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5"/>
            <a:ext cx="7772400" cy="102235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79639"/>
            <a:ext cx="7772400" cy="11255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4767264"/>
            <a:ext cx="2133600" cy="274637"/>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50CF0BCE-E0D9-44E2-A872-D37C815C502C}" type="datetime1">
              <a:rPr lang="en-US" altLang="en-US"/>
              <a:pPr/>
              <a:t>4/1/2019</a:t>
            </a:fld>
            <a:endParaRPr lang="en-US" altLang="en-US"/>
          </a:p>
        </p:txBody>
      </p:sp>
      <p:sp>
        <p:nvSpPr>
          <p:cNvPr id="5" name="Footer Placeholder 4"/>
          <p:cNvSpPr>
            <a:spLocks noGrp="1"/>
          </p:cNvSpPr>
          <p:nvPr>
            <p:ph type="ftr" sz="quarter" idx="11"/>
          </p:nvPr>
        </p:nvSpPr>
        <p:spPr>
          <a:xfrm>
            <a:off x="3124200" y="4767264"/>
            <a:ext cx="2895600" cy="274637"/>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n-US"/>
          </a:p>
        </p:txBody>
      </p:sp>
      <p:sp>
        <p:nvSpPr>
          <p:cNvPr id="6" name="Slide Number Placeholder 5"/>
          <p:cNvSpPr>
            <a:spLocks noGrp="1"/>
          </p:cNvSpPr>
          <p:nvPr>
            <p:ph type="sldNum" sz="quarter" idx="12"/>
          </p:nvPr>
        </p:nvSpPr>
        <p:spPr>
          <a:xfrm>
            <a:off x="6553200" y="4767264"/>
            <a:ext cx="2133600" cy="274637"/>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24E1FBF3-4211-4C78-B709-2AFDE0E787A8}" type="slidenum">
              <a:rPr lang="en-US" altLang="en-US"/>
              <a:pPr/>
              <a:t>‹#›</a:t>
            </a:fld>
            <a:endParaRPr lang="en-US" altLang="en-US"/>
          </a:p>
        </p:txBody>
      </p:sp>
    </p:spTree>
    <p:extLst>
      <p:ext uri="{BB962C8B-B14F-4D97-AF65-F5344CB8AC3E}">
        <p14:creationId xmlns:p14="http://schemas.microsoft.com/office/powerpoint/2010/main" val="13954149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4767264"/>
            <a:ext cx="2133600" cy="274637"/>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29CCE6FA-B5EA-421B-A6D2-0116B8B3F029}" type="datetime1">
              <a:rPr lang="en-US" altLang="en-US"/>
              <a:pPr/>
              <a:t>4/1/2019</a:t>
            </a:fld>
            <a:endParaRPr lang="en-US" altLang="en-US"/>
          </a:p>
        </p:txBody>
      </p:sp>
      <p:sp>
        <p:nvSpPr>
          <p:cNvPr id="6" name="Footer Placeholder 5"/>
          <p:cNvSpPr>
            <a:spLocks noGrp="1"/>
          </p:cNvSpPr>
          <p:nvPr>
            <p:ph type="ftr" sz="quarter" idx="11"/>
          </p:nvPr>
        </p:nvSpPr>
        <p:spPr>
          <a:xfrm>
            <a:off x="3124200" y="4767264"/>
            <a:ext cx="2895600" cy="274637"/>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n-US"/>
          </a:p>
        </p:txBody>
      </p:sp>
      <p:sp>
        <p:nvSpPr>
          <p:cNvPr id="7" name="Slide Number Placeholder 6"/>
          <p:cNvSpPr>
            <a:spLocks noGrp="1"/>
          </p:cNvSpPr>
          <p:nvPr>
            <p:ph type="sldNum" sz="quarter" idx="12"/>
          </p:nvPr>
        </p:nvSpPr>
        <p:spPr>
          <a:xfrm>
            <a:off x="6553200" y="4767264"/>
            <a:ext cx="2133600" cy="274637"/>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689ADBA7-55B1-482F-AE64-FAE7D147DBA2}" type="slidenum">
              <a:rPr lang="en-US" altLang="en-US"/>
              <a:pPr/>
              <a:t>‹#›</a:t>
            </a:fld>
            <a:endParaRPr lang="en-US" altLang="en-US"/>
          </a:p>
        </p:txBody>
      </p:sp>
    </p:spTree>
    <p:extLst>
      <p:ext uri="{BB962C8B-B14F-4D97-AF65-F5344CB8AC3E}">
        <p14:creationId xmlns:p14="http://schemas.microsoft.com/office/powerpoint/2010/main" val="11147964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0938"/>
            <a:ext cx="4040188"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951"/>
            <a:ext cx="4040188"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150938"/>
            <a:ext cx="4041775"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1631951"/>
            <a:ext cx="4041775"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4767264"/>
            <a:ext cx="2133600" cy="274637"/>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692B6B97-3C8C-47C3-B864-ACEE018738CF}" type="datetime1">
              <a:rPr lang="en-US" altLang="en-US"/>
              <a:pPr/>
              <a:t>4/1/2019</a:t>
            </a:fld>
            <a:endParaRPr lang="en-US" altLang="en-US"/>
          </a:p>
        </p:txBody>
      </p:sp>
      <p:sp>
        <p:nvSpPr>
          <p:cNvPr id="8" name="Footer Placeholder 7"/>
          <p:cNvSpPr>
            <a:spLocks noGrp="1"/>
          </p:cNvSpPr>
          <p:nvPr>
            <p:ph type="ftr" sz="quarter" idx="11"/>
          </p:nvPr>
        </p:nvSpPr>
        <p:spPr>
          <a:xfrm>
            <a:off x="3124200" y="4767264"/>
            <a:ext cx="2895600" cy="274637"/>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n-US"/>
          </a:p>
        </p:txBody>
      </p:sp>
      <p:sp>
        <p:nvSpPr>
          <p:cNvPr id="9" name="Slide Number Placeholder 8"/>
          <p:cNvSpPr>
            <a:spLocks noGrp="1"/>
          </p:cNvSpPr>
          <p:nvPr>
            <p:ph type="sldNum" sz="quarter" idx="12"/>
          </p:nvPr>
        </p:nvSpPr>
        <p:spPr>
          <a:xfrm>
            <a:off x="6553200" y="4767264"/>
            <a:ext cx="2133600" cy="274637"/>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00EDFF4A-DDAE-4858-9B93-B285ED21FCFA}" type="slidenum">
              <a:rPr lang="en-US" altLang="en-US"/>
              <a:pPr/>
              <a:t>‹#›</a:t>
            </a:fld>
            <a:endParaRPr lang="en-US" altLang="en-US"/>
          </a:p>
        </p:txBody>
      </p:sp>
    </p:spTree>
    <p:extLst>
      <p:ext uri="{BB962C8B-B14F-4D97-AF65-F5344CB8AC3E}">
        <p14:creationId xmlns:p14="http://schemas.microsoft.com/office/powerpoint/2010/main" val="1482772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4767264"/>
            <a:ext cx="2133600" cy="274637"/>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40350D52-06CF-4A99-86A9-BF5A851A5F3E}" type="datetime1">
              <a:rPr lang="en-US" altLang="en-US"/>
              <a:pPr/>
              <a:t>4/1/2019</a:t>
            </a:fld>
            <a:endParaRPr lang="en-US" altLang="en-US"/>
          </a:p>
        </p:txBody>
      </p:sp>
      <p:sp>
        <p:nvSpPr>
          <p:cNvPr id="4" name="Footer Placeholder 3"/>
          <p:cNvSpPr>
            <a:spLocks noGrp="1"/>
          </p:cNvSpPr>
          <p:nvPr>
            <p:ph type="ftr" sz="quarter" idx="11"/>
          </p:nvPr>
        </p:nvSpPr>
        <p:spPr>
          <a:xfrm>
            <a:off x="3124200" y="4767264"/>
            <a:ext cx="2895600" cy="274637"/>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n-US"/>
          </a:p>
        </p:txBody>
      </p:sp>
      <p:sp>
        <p:nvSpPr>
          <p:cNvPr id="5" name="Slide Number Placeholder 4"/>
          <p:cNvSpPr>
            <a:spLocks noGrp="1"/>
          </p:cNvSpPr>
          <p:nvPr>
            <p:ph type="sldNum" sz="quarter" idx="12"/>
          </p:nvPr>
        </p:nvSpPr>
        <p:spPr>
          <a:xfrm>
            <a:off x="6553200" y="4767264"/>
            <a:ext cx="2133600" cy="274637"/>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047D3BEA-A4B8-457D-BF23-269B9E7E076F}" type="slidenum">
              <a:rPr lang="en-US" altLang="en-US"/>
              <a:pPr/>
              <a:t>‹#›</a:t>
            </a:fld>
            <a:endParaRPr lang="en-US" altLang="en-US"/>
          </a:p>
        </p:txBody>
      </p:sp>
    </p:spTree>
    <p:extLst>
      <p:ext uri="{BB962C8B-B14F-4D97-AF65-F5344CB8AC3E}">
        <p14:creationId xmlns:p14="http://schemas.microsoft.com/office/powerpoint/2010/main" val="3494888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4767264"/>
            <a:ext cx="2133600" cy="274637"/>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BC6D0BA3-FEDD-4504-8181-C7058A8D323A}" type="datetime1">
              <a:rPr lang="en-US" altLang="en-US"/>
              <a:pPr/>
              <a:t>4/1/2019</a:t>
            </a:fld>
            <a:endParaRPr lang="en-US" altLang="en-US"/>
          </a:p>
        </p:txBody>
      </p:sp>
      <p:sp>
        <p:nvSpPr>
          <p:cNvPr id="3" name="Footer Placeholder 2"/>
          <p:cNvSpPr>
            <a:spLocks noGrp="1"/>
          </p:cNvSpPr>
          <p:nvPr>
            <p:ph type="ftr" sz="quarter" idx="11"/>
          </p:nvPr>
        </p:nvSpPr>
        <p:spPr>
          <a:xfrm>
            <a:off x="3124200" y="4767264"/>
            <a:ext cx="2895600" cy="274637"/>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n-US"/>
          </a:p>
        </p:txBody>
      </p:sp>
      <p:sp>
        <p:nvSpPr>
          <p:cNvPr id="4" name="Slide Number Placeholder 3"/>
          <p:cNvSpPr>
            <a:spLocks noGrp="1"/>
          </p:cNvSpPr>
          <p:nvPr>
            <p:ph type="sldNum" sz="quarter" idx="12"/>
          </p:nvPr>
        </p:nvSpPr>
        <p:spPr>
          <a:xfrm>
            <a:off x="6553200" y="4767264"/>
            <a:ext cx="2133600" cy="274637"/>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D752C591-8CB7-426B-A874-29115B8C5EAB}" type="slidenum">
              <a:rPr lang="en-US" altLang="en-US"/>
              <a:pPr/>
              <a:t>‹#›</a:t>
            </a:fld>
            <a:endParaRPr lang="en-US" altLang="en-US"/>
          </a:p>
        </p:txBody>
      </p:sp>
    </p:spTree>
    <p:extLst>
      <p:ext uri="{BB962C8B-B14F-4D97-AF65-F5344CB8AC3E}">
        <p14:creationId xmlns:p14="http://schemas.microsoft.com/office/powerpoint/2010/main" val="682198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04789"/>
            <a:ext cx="3008313" cy="8715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9"/>
            <a:ext cx="5111750" cy="43894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076325"/>
            <a:ext cx="3008313" cy="35179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4"/>
            <a:ext cx="2133600" cy="274637"/>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A4DB12D4-B968-408A-B6D6-18415271DEFB}" type="datetime1">
              <a:rPr lang="en-US" altLang="en-US"/>
              <a:pPr/>
              <a:t>4/1/2019</a:t>
            </a:fld>
            <a:endParaRPr lang="en-US" altLang="en-US"/>
          </a:p>
        </p:txBody>
      </p:sp>
      <p:sp>
        <p:nvSpPr>
          <p:cNvPr id="6" name="Footer Placeholder 5"/>
          <p:cNvSpPr>
            <a:spLocks noGrp="1"/>
          </p:cNvSpPr>
          <p:nvPr>
            <p:ph type="ftr" sz="quarter" idx="11"/>
          </p:nvPr>
        </p:nvSpPr>
        <p:spPr>
          <a:xfrm>
            <a:off x="3124200" y="4767264"/>
            <a:ext cx="2895600" cy="274637"/>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n-US"/>
          </a:p>
        </p:txBody>
      </p:sp>
      <p:sp>
        <p:nvSpPr>
          <p:cNvPr id="7" name="Slide Number Placeholder 6"/>
          <p:cNvSpPr>
            <a:spLocks noGrp="1"/>
          </p:cNvSpPr>
          <p:nvPr>
            <p:ph type="sldNum" sz="quarter" idx="12"/>
          </p:nvPr>
        </p:nvSpPr>
        <p:spPr>
          <a:xfrm>
            <a:off x="6553200" y="4767264"/>
            <a:ext cx="2133600" cy="274637"/>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92DFE0B5-0862-4CDF-B726-DD41109BABB2}" type="slidenum">
              <a:rPr lang="en-US" altLang="en-US"/>
              <a:pPr/>
              <a:t>‹#›</a:t>
            </a:fld>
            <a:endParaRPr lang="en-US" altLang="en-US"/>
          </a:p>
        </p:txBody>
      </p:sp>
    </p:spTree>
    <p:extLst>
      <p:ext uri="{BB962C8B-B14F-4D97-AF65-F5344CB8AC3E}">
        <p14:creationId xmlns:p14="http://schemas.microsoft.com/office/powerpoint/2010/main" val="3951021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4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60375"/>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901"/>
            <a:ext cx="5486400" cy="6032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4"/>
            <a:ext cx="2133600" cy="274637"/>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6A1E6916-5C80-430E-90FF-7DC05AD5F4BC}" type="datetime1">
              <a:rPr lang="en-US" altLang="en-US"/>
              <a:pPr/>
              <a:t>4/1/2019</a:t>
            </a:fld>
            <a:endParaRPr lang="en-US" altLang="en-US"/>
          </a:p>
        </p:txBody>
      </p:sp>
      <p:sp>
        <p:nvSpPr>
          <p:cNvPr id="6" name="Footer Placeholder 5"/>
          <p:cNvSpPr>
            <a:spLocks noGrp="1"/>
          </p:cNvSpPr>
          <p:nvPr>
            <p:ph type="ftr" sz="quarter" idx="11"/>
          </p:nvPr>
        </p:nvSpPr>
        <p:spPr>
          <a:xfrm>
            <a:off x="3124200" y="4767264"/>
            <a:ext cx="2895600" cy="274637"/>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n-US"/>
          </a:p>
        </p:txBody>
      </p:sp>
      <p:sp>
        <p:nvSpPr>
          <p:cNvPr id="7" name="Slide Number Placeholder 6"/>
          <p:cNvSpPr>
            <a:spLocks noGrp="1"/>
          </p:cNvSpPr>
          <p:nvPr>
            <p:ph type="sldNum" sz="quarter" idx="12"/>
          </p:nvPr>
        </p:nvSpPr>
        <p:spPr>
          <a:xfrm>
            <a:off x="6553200" y="4767264"/>
            <a:ext cx="2133600" cy="274637"/>
          </a:xfrm>
          <a:prstGeom prst="rect">
            <a:avLst/>
          </a:prstGeom>
        </p:spPr>
        <p:txBody>
          <a:bodyPr vert="horz" wrap="square" lIns="91440" tIns="45720" rIns="91440" bIns="45720" numCol="1" anchor="t" anchorCtr="0" compatLnSpc="1">
            <a:prstTxWarp prst="textNoShape">
              <a:avLst/>
            </a:prstTxWarp>
          </a:bodyPr>
          <a:lstStyle>
            <a:lvl1pPr>
              <a:defRPr>
                <a:latin typeface="Calibri" panose="020F0502020204030204" pitchFamily="34" charset="0"/>
              </a:defRPr>
            </a:lvl1pPr>
          </a:lstStyle>
          <a:p>
            <a:fld id="{2E7FBE3E-C0CE-4B14-8696-A17E72B70069}" type="slidenum">
              <a:rPr lang="en-US" altLang="en-US"/>
              <a:pPr/>
              <a:t>‹#›</a:t>
            </a:fld>
            <a:endParaRPr lang="en-US" altLang="en-US"/>
          </a:p>
        </p:txBody>
      </p:sp>
    </p:spTree>
    <p:extLst>
      <p:ext uri="{BB962C8B-B14F-4D97-AF65-F5344CB8AC3E}">
        <p14:creationId xmlns:p14="http://schemas.microsoft.com/office/powerpoint/2010/main" val="3339325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06375"/>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457200" y="1200151"/>
            <a:ext cx="8229600" cy="339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793" r:id="rId1"/>
    <p:sldLayoutId id="2147483795" r:id="rId2"/>
    <p:sldLayoutId id="2147483796" r:id="rId3"/>
    <p:sldLayoutId id="2147483797" r:id="rId4"/>
    <p:sldLayoutId id="2147483798" r:id="rId5"/>
    <p:sldLayoutId id="2147483799" r:id="rId6"/>
    <p:sldLayoutId id="2147483800" r:id="rId7"/>
    <p:sldLayoutId id="2147483801" r:id="rId8"/>
    <p:sldLayoutId id="2147483802" r:id="rId9"/>
    <p:sldLayoutId id="2147483803" r:id="rId10"/>
    <p:sldLayoutId id="2147483804" r:id="rId11"/>
  </p:sldLayoutIdLst>
  <p:txStyles>
    <p:titleStyle>
      <a:lvl1pPr algn="l" defTabSz="457200" rtl="0" eaLnBrk="0" fontAlgn="base" hangingPunct="0">
        <a:spcBef>
          <a:spcPct val="0"/>
        </a:spcBef>
        <a:spcAft>
          <a:spcPct val="0"/>
        </a:spcAft>
        <a:defRPr sz="4400" b="1" kern="1200">
          <a:solidFill>
            <a:schemeClr val="bg1"/>
          </a:solidFill>
          <a:latin typeface="Arial"/>
          <a:ea typeface="ヒラギノ角ゴ Pro W3" pitchFamily="-103" charset="-128"/>
          <a:cs typeface="Arial"/>
        </a:defRPr>
      </a:lvl1pPr>
      <a:lvl2pPr algn="l" defTabSz="457200" rtl="0" eaLnBrk="0" fontAlgn="base" hangingPunct="0">
        <a:spcBef>
          <a:spcPct val="0"/>
        </a:spcBef>
        <a:spcAft>
          <a:spcPct val="0"/>
        </a:spcAft>
        <a:defRPr sz="4400" b="1">
          <a:solidFill>
            <a:schemeClr val="bg1"/>
          </a:solidFill>
          <a:latin typeface="Arial" pitchFamily="-103" charset="0"/>
          <a:ea typeface="ヒラギノ角ゴ Pro W3" pitchFamily="-103" charset="-128"/>
        </a:defRPr>
      </a:lvl2pPr>
      <a:lvl3pPr algn="l" defTabSz="457200" rtl="0" eaLnBrk="0" fontAlgn="base" hangingPunct="0">
        <a:spcBef>
          <a:spcPct val="0"/>
        </a:spcBef>
        <a:spcAft>
          <a:spcPct val="0"/>
        </a:spcAft>
        <a:defRPr sz="4400" b="1">
          <a:solidFill>
            <a:schemeClr val="bg1"/>
          </a:solidFill>
          <a:latin typeface="Arial" pitchFamily="-103" charset="0"/>
          <a:ea typeface="ヒラギノ角ゴ Pro W3" pitchFamily="-103" charset="-128"/>
        </a:defRPr>
      </a:lvl3pPr>
      <a:lvl4pPr algn="l" defTabSz="457200" rtl="0" eaLnBrk="0" fontAlgn="base" hangingPunct="0">
        <a:spcBef>
          <a:spcPct val="0"/>
        </a:spcBef>
        <a:spcAft>
          <a:spcPct val="0"/>
        </a:spcAft>
        <a:defRPr sz="4400" b="1">
          <a:solidFill>
            <a:schemeClr val="bg1"/>
          </a:solidFill>
          <a:latin typeface="Arial" pitchFamily="-103" charset="0"/>
          <a:ea typeface="ヒラギノ角ゴ Pro W3" pitchFamily="-103" charset="-128"/>
        </a:defRPr>
      </a:lvl4pPr>
      <a:lvl5pPr algn="l" defTabSz="457200" rtl="0" eaLnBrk="0" fontAlgn="base" hangingPunct="0">
        <a:spcBef>
          <a:spcPct val="0"/>
        </a:spcBef>
        <a:spcAft>
          <a:spcPct val="0"/>
        </a:spcAft>
        <a:defRPr sz="4400" b="1">
          <a:solidFill>
            <a:schemeClr val="bg1"/>
          </a:solidFill>
          <a:latin typeface="Arial" pitchFamily="-103" charset="0"/>
          <a:ea typeface="ヒラギノ角ゴ Pro W3" pitchFamily="-103" charset="-128"/>
        </a:defRPr>
      </a:lvl5pPr>
      <a:lvl6pPr marL="457200" algn="l" defTabSz="457200" rtl="0" fontAlgn="base">
        <a:spcBef>
          <a:spcPct val="0"/>
        </a:spcBef>
        <a:spcAft>
          <a:spcPct val="0"/>
        </a:spcAft>
        <a:defRPr sz="4400" b="1">
          <a:solidFill>
            <a:schemeClr val="bg1"/>
          </a:solidFill>
          <a:latin typeface="Arial" pitchFamily="-103" charset="0"/>
          <a:ea typeface="ヒラギノ角ゴ Pro W3" pitchFamily="-103" charset="-128"/>
        </a:defRPr>
      </a:lvl6pPr>
      <a:lvl7pPr marL="914400" algn="l" defTabSz="457200" rtl="0" fontAlgn="base">
        <a:spcBef>
          <a:spcPct val="0"/>
        </a:spcBef>
        <a:spcAft>
          <a:spcPct val="0"/>
        </a:spcAft>
        <a:defRPr sz="4400" b="1">
          <a:solidFill>
            <a:schemeClr val="bg1"/>
          </a:solidFill>
          <a:latin typeface="Arial" pitchFamily="-103" charset="0"/>
          <a:ea typeface="ヒラギノ角ゴ Pro W3" pitchFamily="-103" charset="-128"/>
        </a:defRPr>
      </a:lvl7pPr>
      <a:lvl8pPr marL="1371600" algn="l" defTabSz="457200" rtl="0" fontAlgn="base">
        <a:spcBef>
          <a:spcPct val="0"/>
        </a:spcBef>
        <a:spcAft>
          <a:spcPct val="0"/>
        </a:spcAft>
        <a:defRPr sz="4400" b="1">
          <a:solidFill>
            <a:schemeClr val="bg1"/>
          </a:solidFill>
          <a:latin typeface="Arial" pitchFamily="-103" charset="0"/>
          <a:ea typeface="ヒラギノ角ゴ Pro W3" pitchFamily="-103" charset="-128"/>
        </a:defRPr>
      </a:lvl8pPr>
      <a:lvl9pPr marL="1828800" algn="l" defTabSz="457200" rtl="0" fontAlgn="base">
        <a:spcBef>
          <a:spcPct val="0"/>
        </a:spcBef>
        <a:spcAft>
          <a:spcPct val="0"/>
        </a:spcAft>
        <a:defRPr sz="4400" b="1">
          <a:solidFill>
            <a:schemeClr val="bg1"/>
          </a:solidFill>
          <a:latin typeface="Arial" pitchFamily="-103" charset="0"/>
          <a:ea typeface="ヒラギノ角ゴ Pro W3" pitchFamily="-103"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rgbClr val="FFFFFF"/>
          </a:solidFill>
          <a:latin typeface="Arial"/>
          <a:ea typeface="ヒラギノ角ゴ Pro W3" pitchFamily="-103" charset="-128"/>
          <a:cs typeface="Arial"/>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rgbClr val="FFFFFF"/>
          </a:solidFill>
          <a:latin typeface="Arial"/>
          <a:ea typeface="ヒラギノ角ゴ Pro W3" pitchFamily="-103" charset="-128"/>
          <a:cs typeface="Arial"/>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rgbClr val="FFFFFF"/>
          </a:solidFill>
          <a:latin typeface="Arial"/>
          <a:ea typeface="ヒラギノ角ゴ Pro W3" pitchFamily="-103" charset="-128"/>
          <a:cs typeface="Arial"/>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rgbClr val="FFFFFF"/>
          </a:solidFill>
          <a:latin typeface="Arial"/>
          <a:ea typeface="ヒラギノ角ゴ Pro W3" pitchFamily="-103" charset="-128"/>
          <a:cs typeface="Arial"/>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rgbClr val="FFFFFF"/>
          </a:solidFill>
          <a:latin typeface="Arial"/>
          <a:ea typeface="ヒラギノ角ゴ Pro W3" pitchFamily="-103"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5142310"/>
            <a:chOff x="0" y="0"/>
            <a:chExt cx="5760" cy="4319"/>
          </a:xfrm>
        </p:grpSpPr>
        <p:sp>
          <p:nvSpPr>
            <p:cNvPr id="34819"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20"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21"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22"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23"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24"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25"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26"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27"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28"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29"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30"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31"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32"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33"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34"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35"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36"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37"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38"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39"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40"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41"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42"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43"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44"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45"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46"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47"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48"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49"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50"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51"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52"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53"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54"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grpSp>
          <p:nvGrpSpPr>
            <p:cNvPr id="1067" name="Group 39"/>
            <p:cNvGrpSpPr>
              <a:grpSpLocks/>
            </p:cNvGrpSpPr>
            <p:nvPr/>
          </p:nvGrpSpPr>
          <p:grpSpPr bwMode="auto">
            <a:xfrm>
              <a:off x="0" y="1632"/>
              <a:ext cx="5758" cy="1858"/>
              <a:chOff x="0" y="1632"/>
              <a:chExt cx="5758" cy="1858"/>
            </a:xfrm>
          </p:grpSpPr>
          <p:sp>
            <p:nvSpPr>
              <p:cNvPr id="34856"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sp>
            <p:nvSpPr>
              <p:cNvPr id="34857"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spcBef>
                    <a:spcPct val="20000"/>
                  </a:spcBef>
                  <a:buClr>
                    <a:schemeClr val="hlink"/>
                  </a:buClr>
                  <a:buSzPct val="90000"/>
                  <a:buFont typeface="Wingdings" pitchFamily="2" charset="2"/>
                  <a:buChar char="l"/>
                  <a:defRPr/>
                </a:pPr>
                <a:endParaRPr lang="en-US">
                  <a:effectLst>
                    <a:outerShdw blurRad="38100" dist="38100" dir="2700000" algn="tl">
                      <a:srgbClr val="000000">
                        <a:alpha val="43137"/>
                      </a:srgbClr>
                    </a:outerShdw>
                  </a:effectLst>
                  <a:cs typeface="+mn-cs"/>
                </a:endParaRPr>
              </a:p>
            </p:txBody>
          </p:sp>
        </p:grpSp>
      </p:grpSp>
      <p:sp>
        <p:nvSpPr>
          <p:cNvPr id="34858" name="Rectangle 42"/>
          <p:cNvSpPr>
            <a:spLocks noGrp="1" noChangeArrowheads="1"/>
          </p:cNvSpPr>
          <p:nvPr>
            <p:ph type="title"/>
          </p:nvPr>
        </p:nvSpPr>
        <p:spPr bwMode="auto">
          <a:xfrm>
            <a:off x="457200" y="208360"/>
            <a:ext cx="8229600" cy="8572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34859" name="Rectangle 43"/>
          <p:cNvSpPr>
            <a:spLocks noGrp="1" noChangeArrowheads="1"/>
          </p:cNvSpPr>
          <p:nvPr>
            <p:ph type="body" idx="1"/>
          </p:nvPr>
        </p:nvSpPr>
        <p:spPr bwMode="auto">
          <a:xfrm>
            <a:off x="457200" y="1200150"/>
            <a:ext cx="8229600" cy="339804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4861" name="Rectangle 45"/>
          <p:cNvSpPr>
            <a:spLocks noGrp="1" noChangeArrowheads="1"/>
          </p:cNvSpPr>
          <p:nvPr>
            <p:ph type="ftr" sz="quarter" idx="3"/>
          </p:nvPr>
        </p:nvSpPr>
        <p:spPr bwMode="auto">
          <a:xfrm>
            <a:off x="395288" y="4705350"/>
            <a:ext cx="28956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spcBef>
                <a:spcPct val="0"/>
              </a:spcBef>
              <a:buClrTx/>
              <a:buSzTx/>
              <a:buFontTx/>
              <a:buNone/>
              <a:defRPr sz="900">
                <a:effectLst>
                  <a:outerShdw blurRad="38100" dist="38100" dir="2700000" algn="tl">
                    <a:srgbClr val="000000"/>
                  </a:outerShdw>
                </a:effectLst>
                <a:cs typeface="+mn-cs"/>
              </a:defRPr>
            </a:lvl1pPr>
          </a:lstStyle>
          <a:p>
            <a:pPr>
              <a:defRPr/>
            </a:pPr>
            <a:endParaRPr lang="en-US"/>
          </a:p>
        </p:txBody>
      </p:sp>
      <p:sp>
        <p:nvSpPr>
          <p:cNvPr id="34862" name="Rectangle 46"/>
          <p:cNvSpPr>
            <a:spLocks noGrp="1" noChangeArrowheads="1"/>
          </p:cNvSpPr>
          <p:nvPr>
            <p:ph type="sldNum" sz="quarter" idx="4"/>
          </p:nvPr>
        </p:nvSpPr>
        <p:spPr bwMode="auto">
          <a:xfrm>
            <a:off x="6553200" y="4682729"/>
            <a:ext cx="21336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buClrTx/>
              <a:buSzTx/>
              <a:buFontTx/>
              <a:buNone/>
              <a:defRPr sz="900">
                <a:effectLst>
                  <a:outerShdw blurRad="38100" dist="38100" dir="2700000" algn="tl">
                    <a:srgbClr val="000000"/>
                  </a:outerShdw>
                </a:effectLst>
                <a:cs typeface="+mn-cs"/>
              </a:defRPr>
            </a:lvl1pPr>
          </a:lstStyle>
          <a:p>
            <a:pPr>
              <a:defRPr/>
            </a:pPr>
            <a:fld id="{F7DBB0B9-7561-4A8E-9170-BD7758A631DF}" type="slidenum">
              <a:rPr lang="en-US"/>
              <a:pPr>
                <a:defRPr/>
              </a:pPr>
              <a:t>‹#›</a:t>
            </a:fld>
            <a:endParaRPr lang="en-US"/>
          </a:p>
        </p:txBody>
      </p:sp>
    </p:spTree>
    <p:extLst>
      <p:ext uri="{BB962C8B-B14F-4D97-AF65-F5344CB8AC3E}">
        <p14:creationId xmlns:p14="http://schemas.microsoft.com/office/powerpoint/2010/main" val="84224167"/>
      </p:ext>
    </p:extLst>
  </p:cSld>
  <p:clrMap bg1="dk2" tx1="lt1" bg2="dk1" tx2="lt2" accent1="accent1" accent2="accent2" accent3="accent3" accent4="accent4" accent5="accent5" accent6="accent6" hlink="hlink" folHlink="folHlink"/>
  <p:sldLayoutIdLst>
    <p:sldLayoutId id="2147483880" r:id="rId1"/>
    <p:sldLayoutId id="2147483881" r:id="rId2"/>
    <p:sldLayoutId id="2147483882" r:id="rId3"/>
    <p:sldLayoutId id="2147483883" r:id="rId4"/>
    <p:sldLayoutId id="2147483884" r:id="rId5"/>
    <p:sldLayoutId id="2147483885" r:id="rId6"/>
    <p:sldLayoutId id="2147483886" r:id="rId7"/>
    <p:sldLayoutId id="2147483887" r:id="rId8"/>
    <p:sldLayoutId id="2147483888" r:id="rId9"/>
    <p:sldLayoutId id="2147483889" r:id="rId10"/>
    <p:sldLayoutId id="2147483890" r:id="rId11"/>
    <p:sldLayoutId id="2147483891" r:id="rId12"/>
  </p:sldLayoutIdLst>
  <p:txStyles>
    <p:titleStyle>
      <a:lvl1pPr algn="ctr" rtl="0" eaLnBrk="1" fontAlgn="base" hangingPunct="1">
        <a:spcBef>
          <a:spcPct val="0"/>
        </a:spcBef>
        <a:spcAft>
          <a:spcPct val="0"/>
        </a:spcAft>
        <a:defRPr sz="3300">
          <a:solidFill>
            <a:srgbClr val="FFCC00"/>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3300">
          <a:solidFill>
            <a:srgbClr val="FFCC00"/>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3300">
          <a:solidFill>
            <a:srgbClr val="FFCC00"/>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3300">
          <a:solidFill>
            <a:srgbClr val="FFCC00"/>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3300">
          <a:solidFill>
            <a:srgbClr val="FFCC00"/>
          </a:solidFill>
          <a:effectLst>
            <a:outerShdw blurRad="38100" dist="38100" dir="2700000" algn="tl">
              <a:srgbClr val="000000"/>
            </a:outerShdw>
          </a:effectLst>
          <a:latin typeface="Arial" charset="0"/>
        </a:defRPr>
      </a:lvl5pPr>
      <a:lvl6pPr marL="342900" algn="ctr" rtl="0" eaLnBrk="1" fontAlgn="base" hangingPunct="1">
        <a:spcBef>
          <a:spcPct val="0"/>
        </a:spcBef>
        <a:spcAft>
          <a:spcPct val="0"/>
        </a:spcAft>
        <a:defRPr sz="3300">
          <a:solidFill>
            <a:srgbClr val="FFCC00"/>
          </a:solidFill>
          <a:effectLst>
            <a:outerShdw blurRad="38100" dist="38100" dir="2700000" algn="tl">
              <a:srgbClr val="000000"/>
            </a:outerShdw>
          </a:effectLst>
          <a:latin typeface="Arial" charset="0"/>
        </a:defRPr>
      </a:lvl6pPr>
      <a:lvl7pPr marL="685800" algn="ctr" rtl="0" eaLnBrk="1" fontAlgn="base" hangingPunct="1">
        <a:spcBef>
          <a:spcPct val="0"/>
        </a:spcBef>
        <a:spcAft>
          <a:spcPct val="0"/>
        </a:spcAft>
        <a:defRPr sz="3300">
          <a:solidFill>
            <a:srgbClr val="FFCC00"/>
          </a:solidFill>
          <a:effectLst>
            <a:outerShdw blurRad="38100" dist="38100" dir="2700000" algn="tl">
              <a:srgbClr val="000000"/>
            </a:outerShdw>
          </a:effectLst>
          <a:latin typeface="Arial" charset="0"/>
        </a:defRPr>
      </a:lvl7pPr>
      <a:lvl8pPr marL="1028700" algn="ctr" rtl="0" eaLnBrk="1" fontAlgn="base" hangingPunct="1">
        <a:spcBef>
          <a:spcPct val="0"/>
        </a:spcBef>
        <a:spcAft>
          <a:spcPct val="0"/>
        </a:spcAft>
        <a:defRPr sz="3300">
          <a:solidFill>
            <a:srgbClr val="FFCC00"/>
          </a:solidFill>
          <a:effectLst>
            <a:outerShdw blurRad="38100" dist="38100" dir="2700000" algn="tl">
              <a:srgbClr val="000000"/>
            </a:outerShdw>
          </a:effectLst>
          <a:latin typeface="Arial" charset="0"/>
        </a:defRPr>
      </a:lvl8pPr>
      <a:lvl9pPr marL="1371600" algn="ctr" rtl="0" eaLnBrk="1" fontAlgn="base" hangingPunct="1">
        <a:spcBef>
          <a:spcPct val="0"/>
        </a:spcBef>
        <a:spcAft>
          <a:spcPct val="0"/>
        </a:spcAft>
        <a:defRPr sz="3300">
          <a:solidFill>
            <a:srgbClr val="FFCC00"/>
          </a:solidFill>
          <a:effectLst>
            <a:outerShdw blurRad="38100" dist="38100" dir="2700000" algn="tl">
              <a:srgbClr val="000000"/>
            </a:outerShdw>
          </a:effectLst>
          <a:latin typeface="Arial" charset="0"/>
        </a:defRPr>
      </a:lvl9pPr>
    </p:titleStyle>
    <p:bodyStyle>
      <a:lvl1pPr marL="257175" indent="-257175" algn="l" rtl="0" eaLnBrk="1" fontAlgn="base" hangingPunct="1">
        <a:spcBef>
          <a:spcPct val="20000"/>
        </a:spcBef>
        <a:spcAft>
          <a:spcPct val="0"/>
        </a:spcAft>
        <a:buClr>
          <a:schemeClr val="hlink"/>
        </a:buClr>
        <a:buFont typeface="Wingdings" pitchFamily="2" charset="2"/>
        <a:buBlip>
          <a:blip r:embed="rId14"/>
        </a:buBlip>
        <a:defRPr sz="2400">
          <a:solidFill>
            <a:schemeClr val="tx1"/>
          </a:solidFill>
          <a:effectLst>
            <a:outerShdw blurRad="38100" dist="38100" dir="2700000" algn="tl">
              <a:srgbClr val="000000"/>
            </a:outerShdw>
          </a:effectLst>
          <a:latin typeface="+mn-lt"/>
          <a:ea typeface="+mn-ea"/>
          <a:cs typeface="+mn-cs"/>
        </a:defRPr>
      </a:lvl1pPr>
      <a:lvl2pPr marL="557213" indent="-214313" algn="l" rtl="0" eaLnBrk="1" fontAlgn="base" hangingPunct="1">
        <a:spcBef>
          <a:spcPct val="20000"/>
        </a:spcBef>
        <a:spcAft>
          <a:spcPct val="0"/>
        </a:spcAft>
        <a:buBlip>
          <a:blip r:embed="rId14"/>
        </a:buBlip>
        <a:defRPr sz="2100">
          <a:solidFill>
            <a:schemeClr val="tx1"/>
          </a:solidFill>
          <a:effectLst>
            <a:outerShdw blurRad="38100" dist="38100" dir="2700000" algn="tl">
              <a:srgbClr val="000000"/>
            </a:outerShdw>
          </a:effectLst>
          <a:latin typeface="+mn-lt"/>
        </a:defRPr>
      </a:lvl2pPr>
      <a:lvl3pPr marL="857250" indent="-171450" algn="l" rtl="0" eaLnBrk="1" fontAlgn="base" hangingPunct="1">
        <a:spcBef>
          <a:spcPct val="20000"/>
        </a:spcBef>
        <a:spcAft>
          <a:spcPct val="0"/>
        </a:spcAft>
        <a:buClr>
          <a:schemeClr val="accent2"/>
        </a:buClr>
        <a:buFont typeface="Wingdings" pitchFamily="2" charset="2"/>
        <a:buBlip>
          <a:blip r:embed="rId14"/>
        </a:buBlip>
        <a:defRPr sz="1800">
          <a:solidFill>
            <a:schemeClr val="tx1"/>
          </a:solidFill>
          <a:effectLst>
            <a:outerShdw blurRad="38100" dist="38100" dir="2700000" algn="tl">
              <a:srgbClr val="000000"/>
            </a:outerShdw>
          </a:effectLst>
          <a:latin typeface="+mn-lt"/>
        </a:defRPr>
      </a:lvl3pPr>
      <a:lvl4pPr marL="1200150" indent="-171450" algn="l" rtl="0" eaLnBrk="1" fontAlgn="base" hangingPunct="1">
        <a:spcBef>
          <a:spcPct val="20000"/>
        </a:spcBef>
        <a:spcAft>
          <a:spcPct val="0"/>
        </a:spcAft>
        <a:buBlip>
          <a:blip r:embed="rId14"/>
        </a:buBlip>
        <a:defRPr sz="1500">
          <a:solidFill>
            <a:schemeClr val="tx1"/>
          </a:solidFill>
          <a:effectLst>
            <a:outerShdw blurRad="38100" dist="38100" dir="2700000" algn="tl">
              <a:srgbClr val="000000"/>
            </a:outerShdw>
          </a:effectLst>
          <a:latin typeface="+mn-lt"/>
        </a:defRPr>
      </a:lvl4pPr>
      <a:lvl5pPr marL="1543050" indent="-171450" algn="l" rtl="0" eaLnBrk="1" fontAlgn="base" hangingPunct="1">
        <a:spcBef>
          <a:spcPct val="20000"/>
        </a:spcBef>
        <a:spcAft>
          <a:spcPct val="0"/>
        </a:spcAft>
        <a:buClr>
          <a:schemeClr val="folHlink"/>
        </a:buClr>
        <a:buFont typeface="Wingdings" pitchFamily="2" charset="2"/>
        <a:buBlip>
          <a:blip r:embed="rId14"/>
        </a:buBlip>
        <a:defRPr sz="1500">
          <a:solidFill>
            <a:schemeClr val="tx1"/>
          </a:solidFill>
          <a:effectLst>
            <a:outerShdw blurRad="38100" dist="38100" dir="2700000" algn="tl">
              <a:srgbClr val="000000"/>
            </a:outerShdw>
          </a:effectLst>
          <a:latin typeface="+mn-lt"/>
        </a:defRPr>
      </a:lvl5pPr>
      <a:lvl6pPr marL="1885950" indent="-171450" algn="l" rtl="0" eaLnBrk="1" fontAlgn="base" hangingPunct="1">
        <a:spcBef>
          <a:spcPct val="20000"/>
        </a:spcBef>
        <a:spcAft>
          <a:spcPct val="0"/>
        </a:spcAft>
        <a:buClr>
          <a:schemeClr val="folHlink"/>
        </a:buClr>
        <a:buFont typeface="Wingdings" pitchFamily="2" charset="2"/>
        <a:buBlip>
          <a:blip r:embed="rId14"/>
        </a:buBlip>
        <a:defRPr sz="1500">
          <a:solidFill>
            <a:schemeClr val="tx1"/>
          </a:solidFill>
          <a:effectLst>
            <a:outerShdw blurRad="38100" dist="38100" dir="2700000" algn="tl">
              <a:srgbClr val="000000"/>
            </a:outerShdw>
          </a:effectLst>
          <a:latin typeface="+mn-lt"/>
        </a:defRPr>
      </a:lvl6pPr>
      <a:lvl7pPr marL="2228850" indent="-171450" algn="l" rtl="0" eaLnBrk="1" fontAlgn="base" hangingPunct="1">
        <a:spcBef>
          <a:spcPct val="20000"/>
        </a:spcBef>
        <a:spcAft>
          <a:spcPct val="0"/>
        </a:spcAft>
        <a:buClr>
          <a:schemeClr val="folHlink"/>
        </a:buClr>
        <a:buFont typeface="Wingdings" pitchFamily="2" charset="2"/>
        <a:buBlip>
          <a:blip r:embed="rId14"/>
        </a:buBlip>
        <a:defRPr sz="1500">
          <a:solidFill>
            <a:schemeClr val="tx1"/>
          </a:solidFill>
          <a:effectLst>
            <a:outerShdw blurRad="38100" dist="38100" dir="2700000" algn="tl">
              <a:srgbClr val="000000"/>
            </a:outerShdw>
          </a:effectLst>
          <a:latin typeface="+mn-lt"/>
        </a:defRPr>
      </a:lvl7pPr>
      <a:lvl8pPr marL="2571750" indent="-171450" algn="l" rtl="0" eaLnBrk="1" fontAlgn="base" hangingPunct="1">
        <a:spcBef>
          <a:spcPct val="20000"/>
        </a:spcBef>
        <a:spcAft>
          <a:spcPct val="0"/>
        </a:spcAft>
        <a:buClr>
          <a:schemeClr val="folHlink"/>
        </a:buClr>
        <a:buFont typeface="Wingdings" pitchFamily="2" charset="2"/>
        <a:buBlip>
          <a:blip r:embed="rId14"/>
        </a:buBlip>
        <a:defRPr sz="1500">
          <a:solidFill>
            <a:schemeClr val="tx1"/>
          </a:solidFill>
          <a:effectLst>
            <a:outerShdw blurRad="38100" dist="38100" dir="2700000" algn="tl">
              <a:srgbClr val="000000"/>
            </a:outerShdw>
          </a:effectLst>
          <a:latin typeface="+mn-lt"/>
        </a:defRPr>
      </a:lvl8pPr>
      <a:lvl9pPr marL="2914650" indent="-171450" algn="l" rtl="0" eaLnBrk="1" fontAlgn="base" hangingPunct="1">
        <a:spcBef>
          <a:spcPct val="20000"/>
        </a:spcBef>
        <a:spcAft>
          <a:spcPct val="0"/>
        </a:spcAft>
        <a:buClr>
          <a:schemeClr val="folHlink"/>
        </a:buClr>
        <a:buFont typeface="Wingdings" pitchFamily="2" charset="2"/>
        <a:buBlip>
          <a:blip r:embed="rId14"/>
        </a:buBlip>
        <a:defRPr sz="1500">
          <a:solidFill>
            <a:schemeClr val="tx1"/>
          </a:solidFill>
          <a:effectLst>
            <a:outerShdw blurRad="38100" dist="38100" dir="2700000" algn="tl">
              <a:srgbClr val="000000"/>
            </a:outerShdw>
          </a:effectLst>
          <a:latin typeface="+mn-lt"/>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6.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hyperlink" Target="http://www.ncbde.org/certification_info/discipline-requirement/" TargetMode="External"/><Relationship Id="rId2" Type="http://schemas.openxmlformats.org/officeDocument/2006/relationships/notesSlide" Target="../notesSlides/notesSlide11.xml"/><Relationship Id="rId1" Type="http://schemas.openxmlformats.org/officeDocument/2006/relationships/slideLayout" Target="../slideLayouts/slideLayout13.xml"/><Relationship Id="rId4" Type="http://schemas.openxmlformats.org/officeDocument/2006/relationships/hyperlink" Target="http://www.ncbde.org/certification_info/examination-handbook/" TargetMode="Externa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3.xml"/><Relationship Id="rId1" Type="http://schemas.openxmlformats.org/officeDocument/2006/relationships/vmlDrawing" Target="../drawings/vmlDrawing1.vml"/><Relationship Id="rId5" Type="http://schemas.openxmlformats.org/officeDocument/2006/relationships/image" Target="../media/image10.png"/><Relationship Id="rId4" Type="http://schemas.openxmlformats.org/officeDocument/2006/relationships/oleObject" Target="../embeddings/oleObject1.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hyperlink" Target="http://www.ncbde.org/certification_info/mentorship-program/" TargetMode="External"/><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hyperlink" Target="http://www.ncbde.org/currently_certified/recognized-provider-list/" TargetMode="External"/><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hyperlink" Target="http://www.ncbde.org/certification_info/eligibility-requirements/" TargetMode="External"/><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7.xml"/><Relationship Id="rId5" Type="http://schemas.openxmlformats.org/officeDocument/2006/relationships/image" Target="../media/image7.jpeg"/><Relationship Id="rId4" Type="http://schemas.openxmlformats.org/officeDocument/2006/relationships/image" Target="../media/image6.jp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hyperlink" Target="http://www.goamp.com/" TargetMode="External"/><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hyperlink" Target="https://www.ncbde.org/certification_info/examination-content-outline/" TargetMode="External"/><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0.xml"/><Relationship Id="rId1" Type="http://schemas.openxmlformats.org/officeDocument/2006/relationships/slideLayout" Target="../slideLayouts/slideLayout13.xml"/><Relationship Id="rId4" Type="http://schemas.openxmlformats.org/officeDocument/2006/relationships/image" Target="../media/image12.pn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6.xml"/><Relationship Id="rId1" Type="http://schemas.openxmlformats.org/officeDocument/2006/relationships/slideLayout" Target="../slideLayouts/slideLayout13.xml"/><Relationship Id="rId4" Type="http://schemas.openxmlformats.org/officeDocument/2006/relationships/image" Target="../media/image14.png"/></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0.xml.rels><?xml version="1.0" encoding="UTF-8" standalone="yes"?>
<Relationships xmlns="http://schemas.openxmlformats.org/package/2006/relationships"><Relationship Id="rId3" Type="http://schemas.openxmlformats.org/officeDocument/2006/relationships/hyperlink" Target="https://www.ncbde.org/assets/1/7/RenewalGuidelinesExpDoc_final.pdf" TargetMode="External"/><Relationship Id="rId2" Type="http://schemas.openxmlformats.org/officeDocument/2006/relationships/notesSlide" Target="../notesSlides/notesSlide39.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3" Type="http://schemas.openxmlformats.org/officeDocument/2006/relationships/hyperlink" Target="http://www.ncbde.org/" TargetMode="External"/><Relationship Id="rId2" Type="http://schemas.openxmlformats.org/officeDocument/2006/relationships/notesSlide" Target="../notesSlides/notesSlide41.xml"/><Relationship Id="rId1" Type="http://schemas.openxmlformats.org/officeDocument/2006/relationships/slideLayout" Target="../slideLayouts/slideLayout13.xml"/><Relationship Id="rId5" Type="http://schemas.openxmlformats.org/officeDocument/2006/relationships/hyperlink" Target="https://www.facebook.com/CertifiedDiabetesEducators" TargetMode="External"/><Relationship Id="rId4" Type="http://schemas.openxmlformats.org/officeDocument/2006/relationships/hyperlink" Target="mailto:info@ncbde.org" TargetMode="Externa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sp>
        <p:nvSpPr>
          <p:cNvPr id="8194" name="Title 1"/>
          <p:cNvSpPr>
            <a:spLocks noGrp="1"/>
          </p:cNvSpPr>
          <p:nvPr>
            <p:ph type="title"/>
          </p:nvPr>
        </p:nvSpPr>
        <p:spPr>
          <a:xfrm>
            <a:off x="444085" y="742950"/>
            <a:ext cx="8229600" cy="857250"/>
          </a:xfrm>
        </p:spPr>
        <p:txBody>
          <a:bodyPr>
            <a:normAutofit fontScale="90000"/>
          </a:bodyPr>
          <a:lstStyle/>
          <a:p>
            <a:r>
              <a:rPr lang="en-US" altLang="en-US" dirty="0">
                <a:ea typeface="ヒラギノ角ゴ Pro W3" pitchFamily="2" charset="-128"/>
              </a:rPr>
              <a:t>Earning and Maintaining CDE</a:t>
            </a:r>
            <a:r>
              <a:rPr lang="en-US" altLang="en-US" baseline="30000" dirty="0">
                <a:ea typeface="ヒラギノ角ゴ Pro W3" pitchFamily="2" charset="-128"/>
              </a:rPr>
              <a:t>®</a:t>
            </a:r>
            <a:r>
              <a:rPr lang="en-US" altLang="en-US" dirty="0">
                <a:ea typeface="ヒラギノ角ゴ Pro W3" pitchFamily="2" charset="-128"/>
              </a:rPr>
              <a:t> Certification: </a:t>
            </a:r>
            <a:br>
              <a:rPr lang="en-US" altLang="en-US" dirty="0">
                <a:ea typeface="ヒラギノ角ゴ Pro W3" pitchFamily="2" charset="-128"/>
              </a:rPr>
            </a:br>
            <a:r>
              <a:rPr lang="en-US" altLang="en-US" dirty="0">
                <a:ea typeface="ヒラギノ角ゴ Pro W3" pitchFamily="2" charset="-128"/>
              </a:rPr>
              <a:t>Facts, Myths, &amp; More</a:t>
            </a:r>
          </a:p>
        </p:txBody>
      </p:sp>
      <p:grpSp>
        <p:nvGrpSpPr>
          <p:cNvPr id="8196" name="Group 3"/>
          <p:cNvGrpSpPr>
            <a:grpSpLocks/>
          </p:cNvGrpSpPr>
          <p:nvPr/>
        </p:nvGrpSpPr>
        <p:grpSpPr bwMode="auto">
          <a:xfrm>
            <a:off x="3276600" y="1885950"/>
            <a:ext cx="2773363" cy="1563688"/>
            <a:chOff x="3455876" y="3356992"/>
            <a:chExt cx="2773474" cy="1564714"/>
          </a:xfrm>
        </p:grpSpPr>
        <p:pic>
          <p:nvPicPr>
            <p:cNvPr id="5" name="Picture 4" descr="Oval Logo.jpg"/>
            <p:cNvPicPr>
              <a:picLocks noChangeAspect="1"/>
            </p:cNvPicPr>
            <p:nvPr/>
          </p:nvPicPr>
          <p:blipFill>
            <a:blip r:embed="rId3" cstate="print"/>
            <a:srcRect l="2273" t="1950" r="3125" b="1950"/>
            <a:stretch>
              <a:fillRect/>
            </a:stretch>
          </p:blipFill>
          <p:spPr>
            <a:xfrm>
              <a:off x="3455876" y="3356992"/>
              <a:ext cx="2412268" cy="1564714"/>
            </a:xfrm>
            <a:prstGeom prst="ellipse">
              <a:avLst/>
            </a:prstGeom>
            <a:ln>
              <a:solidFill>
                <a:schemeClr val="bg1">
                  <a:lumMod val="50000"/>
                </a:schemeClr>
              </a:solidFill>
            </a:ln>
          </p:spPr>
        </p:pic>
        <p:sp>
          <p:nvSpPr>
            <p:cNvPr id="6" name="TextBox 5"/>
            <p:cNvSpPr txBox="1"/>
            <p:nvPr/>
          </p:nvSpPr>
          <p:spPr>
            <a:xfrm>
              <a:off x="5868973" y="4519804"/>
              <a:ext cx="360377" cy="400373"/>
            </a:xfrm>
            <a:prstGeom prst="rect">
              <a:avLst/>
            </a:prstGeom>
            <a:noFill/>
          </p:spPr>
          <p:txBody>
            <a:bodyPr>
              <a:spAutoFit/>
            </a:bodyPr>
            <a:lstStyle/>
            <a:p>
              <a:pPr eaLnBrk="1" hangingPunct="1">
                <a:spcBef>
                  <a:spcPct val="20000"/>
                </a:spcBef>
                <a:buClr>
                  <a:schemeClr val="hlink"/>
                </a:buClr>
                <a:buSzPct val="90000"/>
                <a:buFont typeface="Wingdings" pitchFamily="2" charset="2"/>
                <a:buNone/>
                <a:defRPr/>
              </a:pPr>
              <a:r>
                <a:rPr lang="en-US" sz="2000" dirty="0">
                  <a:effectLst>
                    <a:outerShdw blurRad="38100" dist="38100" dir="2700000" algn="tl">
                      <a:srgbClr val="000000">
                        <a:alpha val="43137"/>
                      </a:srgbClr>
                    </a:outerShdw>
                  </a:effectLst>
                </a:rPr>
                <a:t>®</a:t>
              </a:r>
            </a:p>
          </p:txBody>
        </p:sp>
      </p:grp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90600" y="4324350"/>
            <a:ext cx="1600200" cy="62250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9" name="TextBox 8"/>
          <p:cNvSpPr txBox="1"/>
          <p:nvPr/>
        </p:nvSpPr>
        <p:spPr>
          <a:xfrm>
            <a:off x="2819400" y="4476750"/>
            <a:ext cx="5410200" cy="369332"/>
          </a:xfrm>
          <a:prstGeom prst="rect">
            <a:avLst/>
          </a:prstGeom>
          <a:noFill/>
        </p:spPr>
        <p:txBody>
          <a:bodyPr wrap="square" rtlCol="0">
            <a:spAutoFit/>
          </a:bodyPr>
          <a:lstStyle/>
          <a:p>
            <a:r>
              <a:rPr lang="en-US" dirty="0"/>
              <a:t>National Certification Board for Diabetes Educators</a:t>
            </a:r>
          </a:p>
        </p:txBody>
      </p:sp>
      <p:sp>
        <p:nvSpPr>
          <p:cNvPr id="8" name="Rectangle 1"/>
          <p:cNvSpPr>
            <a:spLocks noChangeArrowheads="1"/>
          </p:cNvSpPr>
          <p:nvPr/>
        </p:nvSpPr>
        <p:spPr bwMode="auto">
          <a:xfrm>
            <a:off x="1905000" y="3638550"/>
            <a:ext cx="54102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None/>
            </a:pPr>
            <a:r>
              <a:rPr lang="en-US" altLang="en-US" sz="2400" dirty="0">
                <a:solidFill>
                  <a:srgbClr val="FFFFFF"/>
                </a:solidFill>
                <a:latin typeface="Arial" pitchFamily="34" charset="0"/>
              </a:rPr>
              <a:t>South Dakota Presentation – 4/2/2019</a:t>
            </a:r>
          </a:p>
        </p:txBody>
      </p:sp>
    </p:spTree>
    <p:extLst>
      <p:ext uri="{BB962C8B-B14F-4D97-AF65-F5344CB8AC3E}">
        <p14:creationId xmlns:p14="http://schemas.microsoft.com/office/powerpoint/2010/main" val="21057623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Becoming a CDE</a:t>
            </a:r>
            <a:r>
              <a:rPr lang="en-US" baseline="30000" dirty="0"/>
              <a:t>®</a:t>
            </a:r>
            <a:endParaRPr lang="en-US" dirty="0"/>
          </a:p>
        </p:txBody>
      </p:sp>
      <p:sp>
        <p:nvSpPr>
          <p:cNvPr id="3" name="Content Placeholder 2"/>
          <p:cNvSpPr>
            <a:spLocks noGrp="1"/>
          </p:cNvSpPr>
          <p:nvPr>
            <p:ph idx="1"/>
          </p:nvPr>
        </p:nvSpPr>
        <p:spPr>
          <a:xfrm>
            <a:off x="228600" y="1047750"/>
            <a:ext cx="4267200" cy="3429000"/>
          </a:xfrm>
        </p:spPr>
        <p:txBody>
          <a:bodyPr>
            <a:normAutofit/>
          </a:bodyPr>
          <a:lstStyle/>
          <a:p>
            <a:pPr marL="0" indent="0">
              <a:buNone/>
            </a:pPr>
            <a:r>
              <a:rPr kumimoji="1" lang="en-US" sz="2800" b="1" dirty="0">
                <a:cs typeface="Arial"/>
              </a:rPr>
              <a:t>Why become a CDE</a:t>
            </a:r>
            <a:r>
              <a:rPr kumimoji="1" lang="en-US" sz="2800" b="1" baseline="30000" dirty="0">
                <a:cs typeface="Arial"/>
              </a:rPr>
              <a:t>®</a:t>
            </a:r>
            <a:r>
              <a:rPr kumimoji="1" lang="en-US" sz="2800" b="1" dirty="0">
                <a:cs typeface="Arial"/>
              </a:rPr>
              <a:t>?</a:t>
            </a:r>
          </a:p>
          <a:p>
            <a:endParaRPr kumimoji="1" lang="en-US" sz="1100" dirty="0">
              <a:solidFill>
                <a:schemeClr val="bg1"/>
              </a:solidFill>
              <a:cs typeface="Arial"/>
            </a:endParaRPr>
          </a:p>
          <a:p>
            <a:pPr marL="0" indent="0">
              <a:buNone/>
            </a:pPr>
            <a:r>
              <a:rPr kumimoji="1" lang="en-US" sz="2800" dirty="0">
                <a:cs typeface="Arial"/>
              </a:rPr>
              <a:t>The CDE</a:t>
            </a:r>
            <a:r>
              <a:rPr kumimoji="1" lang="en-US" sz="2800" baseline="30000" dirty="0">
                <a:cs typeface="Arial"/>
              </a:rPr>
              <a:t>®</a:t>
            </a:r>
            <a:r>
              <a:rPr kumimoji="1" lang="en-US" sz="2800" dirty="0">
                <a:cs typeface="Arial"/>
              </a:rPr>
              <a:t> credential is considered the </a:t>
            </a:r>
            <a:r>
              <a:rPr kumimoji="1" lang="en-US" sz="2800" b="1" dirty="0">
                <a:solidFill>
                  <a:srgbClr val="F5D155"/>
                </a:solidFill>
                <a:cs typeface="Arial"/>
              </a:rPr>
              <a:t>“gold standard”</a:t>
            </a:r>
            <a:r>
              <a:rPr kumimoji="1" lang="en-US" sz="2800" b="1" dirty="0">
                <a:solidFill>
                  <a:schemeClr val="bg1"/>
                </a:solidFill>
                <a:cs typeface="Arial"/>
              </a:rPr>
              <a:t> </a:t>
            </a:r>
            <a:r>
              <a:rPr kumimoji="1" lang="en-US" sz="2800" b="1" dirty="0">
                <a:cs typeface="Arial"/>
              </a:rPr>
              <a:t>-  </a:t>
            </a:r>
            <a:r>
              <a:rPr kumimoji="1" lang="en-US" sz="2800" dirty="0">
                <a:cs typeface="Arial"/>
              </a:rPr>
              <a:t>the embodiment of a true diabetes professional</a:t>
            </a:r>
          </a:p>
        </p:txBody>
      </p:sp>
      <p:pic>
        <p:nvPicPr>
          <p:cNvPr id="4" name="Content Placeholder 3">
            <a:extLst>
              <a:ext uri="{FF2B5EF4-FFF2-40B4-BE49-F238E27FC236}">
                <a16:creationId xmlns:a16="http://schemas.microsoft.com/office/drawing/2014/main" id="{B125A934-DECF-42F6-BC5A-F506496E84A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4572000" y="1047750"/>
            <a:ext cx="3848100" cy="3848100"/>
          </a:xfrm>
          <a:prstGeom prst="rect">
            <a:avLst/>
          </a:prstGeom>
          <a:noFill/>
          <a:ln w="9525">
            <a:noFill/>
            <a:miter lim="800000"/>
            <a:headEnd/>
            <a:tailEnd/>
          </a:ln>
          <a:effectLst/>
        </p:spPr>
      </p:pic>
      <p:sp>
        <p:nvSpPr>
          <p:cNvPr id="5" name="TextBox 4"/>
          <p:cNvSpPr txBox="1"/>
          <p:nvPr/>
        </p:nvSpPr>
        <p:spPr>
          <a:xfrm>
            <a:off x="8382000" y="4552950"/>
            <a:ext cx="609600" cy="307777"/>
          </a:xfrm>
          <a:prstGeom prst="rect">
            <a:avLst/>
          </a:prstGeom>
          <a:noFill/>
        </p:spPr>
        <p:txBody>
          <a:bodyPr wrap="square" rtlCol="0">
            <a:spAutoFit/>
          </a:bodyPr>
          <a:lstStyle/>
          <a:p>
            <a:r>
              <a:rPr lang="en-US" sz="1400" dirty="0"/>
              <a:t>2017</a:t>
            </a:r>
          </a:p>
        </p:txBody>
      </p:sp>
    </p:spTree>
    <p:extLst>
      <p:ext uri="{BB962C8B-B14F-4D97-AF65-F5344CB8AC3E}">
        <p14:creationId xmlns:p14="http://schemas.microsoft.com/office/powerpoint/2010/main" val="33843537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1" y="296875"/>
            <a:ext cx="8334494" cy="598476"/>
          </a:xfrm>
        </p:spPr>
        <p:txBody>
          <a:bodyPr>
            <a:normAutofit/>
          </a:bodyPr>
          <a:lstStyle/>
          <a:p>
            <a:pPr algn="ctr"/>
            <a:r>
              <a:rPr lang="en-US" dirty="0">
                <a:cs typeface="Arial"/>
              </a:rPr>
              <a:t>Becoming a CDE</a:t>
            </a:r>
            <a:r>
              <a:rPr lang="en-US" baseline="24000" dirty="0">
                <a:cs typeface="Arial"/>
              </a:rPr>
              <a:t>®</a:t>
            </a:r>
            <a:endParaRPr lang="en-US" baseline="24000" dirty="0"/>
          </a:p>
        </p:txBody>
      </p:sp>
      <p:sp>
        <p:nvSpPr>
          <p:cNvPr id="3" name="Content Placeholder 2"/>
          <p:cNvSpPr>
            <a:spLocks noGrp="1"/>
          </p:cNvSpPr>
          <p:nvPr>
            <p:ph idx="1"/>
          </p:nvPr>
        </p:nvSpPr>
        <p:spPr>
          <a:xfrm>
            <a:off x="685800" y="1657350"/>
            <a:ext cx="8153400" cy="3181350"/>
          </a:xfrm>
        </p:spPr>
        <p:txBody>
          <a:bodyPr>
            <a:noAutofit/>
          </a:bodyPr>
          <a:lstStyle/>
          <a:p>
            <a:pPr marL="540639" indent="-342900" defTabSz="914559">
              <a:buFont typeface="Arial" panose="020B0604020202020204" pitchFamily="34" charset="0"/>
              <a:buChar char="•"/>
              <a:defRPr/>
            </a:pPr>
            <a:r>
              <a:rPr lang="en-US" sz="2200" kern="0" dirty="0">
                <a:cs typeface="Arial" pitchFamily="34" charset="0"/>
              </a:rPr>
              <a:t>Enhanced ability to contribute to the overall goal of improving outcomes</a:t>
            </a:r>
          </a:p>
          <a:p>
            <a:pPr marL="540639" indent="-342900" defTabSz="914559">
              <a:buFont typeface="Arial" panose="020B0604020202020204" pitchFamily="34" charset="0"/>
              <a:buChar char="•"/>
              <a:defRPr/>
            </a:pPr>
            <a:r>
              <a:rPr lang="en-US" sz="2200" kern="0" dirty="0">
                <a:cs typeface="Arial" pitchFamily="34" charset="0"/>
              </a:rPr>
              <a:t>Demonstration to people </a:t>
            </a:r>
            <a:r>
              <a:rPr lang="en-US" sz="2200" dirty="0">
                <a:cs typeface="Arial" pitchFamily="34" charset="0"/>
              </a:rPr>
              <a:t>with diabetes &amp; </a:t>
            </a:r>
            <a:r>
              <a:rPr lang="en-US" sz="2200" dirty="0" err="1">
                <a:cs typeface="Arial" pitchFamily="34" charset="0"/>
              </a:rPr>
              <a:t>prediabetes</a:t>
            </a:r>
            <a:r>
              <a:rPr lang="en-US" sz="2200" kern="0" dirty="0">
                <a:cs typeface="Arial" pitchFamily="34" charset="0"/>
              </a:rPr>
              <a:t>, colleagues &amp; employers that you have comprehensive knowledge necessary to provide the high level of education and care needed</a:t>
            </a:r>
          </a:p>
          <a:p>
            <a:pPr marL="540639" indent="-342900" defTabSz="914559">
              <a:buFont typeface="Arial" panose="020B0604020202020204" pitchFamily="34" charset="0"/>
              <a:buChar char="•"/>
              <a:defRPr/>
            </a:pPr>
            <a:r>
              <a:rPr lang="en-US" sz="2200" kern="0" dirty="0">
                <a:cs typeface="Arial" pitchFamily="34" charset="0"/>
              </a:rPr>
              <a:t>Recognition of knowledge &amp; valued set of skills compared to other, non-certified practitioners, especially in a competitive market</a:t>
            </a:r>
          </a:p>
        </p:txBody>
      </p:sp>
      <p:sp>
        <p:nvSpPr>
          <p:cNvPr id="4" name="Rectangle 6"/>
          <p:cNvSpPr>
            <a:spLocks noChangeArrowheads="1"/>
          </p:cNvSpPr>
          <p:nvPr/>
        </p:nvSpPr>
        <p:spPr bwMode="auto">
          <a:xfrm>
            <a:off x="533400" y="1200150"/>
            <a:ext cx="7877771" cy="457200"/>
          </a:xfrm>
          <a:prstGeom prst="rect">
            <a:avLst/>
          </a:prstGeom>
          <a:noFill/>
          <a:ln w="9525">
            <a:noFill/>
            <a:miter lim="800000"/>
            <a:headEnd/>
            <a:tailEnd/>
          </a:ln>
        </p:spPr>
        <p:txBody>
          <a:bodyPr lIns="0" tIns="32004" rIns="64008" bIns="32004">
            <a:prstTxWarp prst="textNoShape">
              <a:avLst/>
            </a:prstTxWarp>
          </a:bodyPr>
          <a:lstStyle/>
          <a:p>
            <a:pPr eaLnBrk="0" hangingPunct="0">
              <a:buClr>
                <a:srgbClr val="FFCC00"/>
              </a:buClr>
              <a:tabLst>
                <a:tab pos="5636260" algn="l"/>
              </a:tabLst>
            </a:pPr>
            <a:r>
              <a:rPr kumimoji="1" lang="en-US" sz="2800" b="1" dirty="0">
                <a:solidFill>
                  <a:schemeClr val="tx2"/>
                </a:solidFill>
                <a:latin typeface="+mj-lt"/>
                <a:cs typeface="Arial"/>
              </a:rPr>
              <a:t>Benefits include:</a:t>
            </a:r>
          </a:p>
        </p:txBody>
      </p:sp>
    </p:spTree>
    <p:extLst>
      <p:ext uri="{BB962C8B-B14F-4D97-AF65-F5344CB8AC3E}">
        <p14:creationId xmlns:p14="http://schemas.microsoft.com/office/powerpoint/2010/main" val="1399617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US" dirty="0"/>
              <a:t>Becoming a CDE</a:t>
            </a:r>
            <a:r>
              <a:rPr lang="en-US" baseline="30000" dirty="0"/>
              <a:t>®</a:t>
            </a:r>
            <a:endParaRPr lang="en-US" dirty="0"/>
          </a:p>
        </p:txBody>
      </p:sp>
      <p:sp>
        <p:nvSpPr>
          <p:cNvPr id="3" name="Content Placeholder 2"/>
          <p:cNvSpPr>
            <a:spLocks noGrp="1"/>
          </p:cNvSpPr>
          <p:nvPr>
            <p:ph idx="1"/>
          </p:nvPr>
        </p:nvSpPr>
        <p:spPr>
          <a:xfrm>
            <a:off x="381000" y="1048115"/>
            <a:ext cx="8305800" cy="3638550"/>
          </a:xfrm>
        </p:spPr>
        <p:txBody>
          <a:bodyPr>
            <a:noAutofit/>
          </a:bodyPr>
          <a:lstStyle/>
          <a:p>
            <a:pPr marL="0" indent="0">
              <a:buNone/>
              <a:defRPr/>
            </a:pPr>
            <a:r>
              <a:rPr kumimoji="1" lang="en-US" b="1" dirty="0">
                <a:cs typeface="Arial"/>
              </a:rPr>
              <a:t>Eligibility: </a:t>
            </a:r>
            <a:r>
              <a:rPr lang="en-US" b="1" kern="0" dirty="0">
                <a:cs typeface="Arial"/>
              </a:rPr>
              <a:t>Discipline Requirement</a:t>
            </a:r>
          </a:p>
          <a:p>
            <a:pPr marL="0" indent="0" algn="ctr" defTabSz="914559">
              <a:lnSpc>
                <a:spcPct val="110000"/>
              </a:lnSpc>
              <a:buClr>
                <a:srgbClr val="551C4E"/>
              </a:buClr>
              <a:buNone/>
              <a:defRPr/>
            </a:pPr>
            <a:r>
              <a:rPr lang="en-US" b="1" kern="0" dirty="0">
                <a:solidFill>
                  <a:srgbClr val="0070C0"/>
                </a:solidFill>
                <a:cs typeface="Arial"/>
                <a:hlinkClick r:id="rId3"/>
              </a:rPr>
              <a:t>License or registration as identified by NCBDE</a:t>
            </a:r>
            <a:endParaRPr lang="en-US" b="1" kern="0" dirty="0">
              <a:solidFill>
                <a:srgbClr val="0070C0"/>
              </a:solidFill>
              <a:cs typeface="Arial"/>
            </a:endParaRPr>
          </a:p>
          <a:p>
            <a:pPr marL="0" indent="0" defTabSz="914559">
              <a:lnSpc>
                <a:spcPct val="110000"/>
              </a:lnSpc>
              <a:buClr>
                <a:srgbClr val="551C4E"/>
              </a:buClr>
              <a:buNone/>
              <a:defRPr/>
            </a:pPr>
            <a:r>
              <a:rPr lang="en-US" b="1" kern="0" dirty="0">
                <a:cs typeface="Arial"/>
              </a:rPr>
              <a:t>Multidisciplinary certification: </a:t>
            </a:r>
          </a:p>
          <a:p>
            <a:pPr marL="0" indent="0" algn="ctr" defTabSz="914559">
              <a:lnSpc>
                <a:spcPct val="110000"/>
              </a:lnSpc>
              <a:buClr>
                <a:srgbClr val="551C4E"/>
              </a:buClr>
              <a:buNone/>
              <a:defRPr/>
            </a:pPr>
            <a:r>
              <a:rPr lang="en-US" kern="0" dirty="0">
                <a:cs typeface="Arial"/>
              </a:rPr>
              <a:t>RNs, RD/RDNs, </a:t>
            </a:r>
            <a:r>
              <a:rPr lang="en-US" kern="0" dirty="0" err="1">
                <a:cs typeface="Arial"/>
              </a:rPr>
              <a:t>RPhs</a:t>
            </a:r>
            <a:r>
              <a:rPr lang="en-US" kern="0" dirty="0">
                <a:cs typeface="Arial"/>
              </a:rPr>
              <a:t>, MDs, PAs, </a:t>
            </a:r>
            <a:r>
              <a:rPr lang="en-US" dirty="0">
                <a:cs typeface="Arial"/>
              </a:rPr>
              <a:t>ACSM-CEP</a:t>
            </a:r>
            <a:r>
              <a:rPr lang="en-US" baseline="30000" dirty="0">
                <a:cs typeface="Arial"/>
              </a:rPr>
              <a:t>®</a:t>
            </a:r>
            <a:r>
              <a:rPr lang="en-US" dirty="0">
                <a:cs typeface="Arial"/>
              </a:rPr>
              <a:t>, </a:t>
            </a:r>
            <a:r>
              <a:rPr lang="en-US" kern="0" dirty="0">
                <a:cs typeface="Arial"/>
              </a:rPr>
              <a:t>etc</a:t>
            </a:r>
            <a:r>
              <a:rPr lang="en-US" kern="0" dirty="0">
                <a:solidFill>
                  <a:srgbClr val="0070C0"/>
                </a:solidFill>
                <a:cs typeface="Arial"/>
              </a:rPr>
              <a:t>.</a:t>
            </a:r>
          </a:p>
          <a:p>
            <a:pPr marL="0" indent="0" defTabSz="914559">
              <a:buClr>
                <a:srgbClr val="551C4E"/>
              </a:buClr>
              <a:buNone/>
              <a:defRPr/>
            </a:pPr>
            <a:r>
              <a:rPr lang="en-US" b="1" kern="0" dirty="0">
                <a:solidFill>
                  <a:srgbClr val="FF0000"/>
                </a:solidFill>
                <a:cs typeface="Arial"/>
              </a:rPr>
              <a:t>Myth:</a:t>
            </a:r>
            <a:r>
              <a:rPr lang="en-US" b="1" kern="0" dirty="0">
                <a:cs typeface="Arial"/>
              </a:rPr>
              <a:t> </a:t>
            </a:r>
            <a:r>
              <a:rPr lang="en-US" kern="0" dirty="0">
                <a:cs typeface="Arial"/>
              </a:rPr>
              <a:t>RNs</a:t>
            </a:r>
            <a:r>
              <a:rPr lang="en-US" b="1" kern="0" dirty="0">
                <a:cs typeface="Arial"/>
              </a:rPr>
              <a:t> </a:t>
            </a:r>
            <a:r>
              <a:rPr lang="en-US" b="1" kern="0" dirty="0">
                <a:solidFill>
                  <a:schemeClr val="tx2">
                    <a:lumMod val="60000"/>
                    <a:lumOff val="40000"/>
                  </a:schemeClr>
                </a:solidFill>
                <a:cs typeface="Arial"/>
              </a:rPr>
              <a:t>must</a:t>
            </a:r>
            <a:r>
              <a:rPr lang="en-US" b="1" kern="0" dirty="0">
                <a:cs typeface="Arial"/>
              </a:rPr>
              <a:t> </a:t>
            </a:r>
            <a:r>
              <a:rPr lang="en-US" kern="0" dirty="0">
                <a:cs typeface="Arial"/>
              </a:rPr>
              <a:t>have a bachelors degree in nursing</a:t>
            </a:r>
          </a:p>
          <a:p>
            <a:pPr marL="0" indent="0" defTabSz="914559">
              <a:buClr>
                <a:srgbClr val="551C4E"/>
              </a:buClr>
              <a:buNone/>
              <a:defRPr/>
            </a:pPr>
            <a:r>
              <a:rPr lang="en-US" sz="2400" b="1" kern="0" dirty="0">
                <a:solidFill>
                  <a:srgbClr val="FFC000"/>
                </a:solidFill>
                <a:cs typeface="Arial"/>
              </a:rPr>
              <a:t>   Fact:  </a:t>
            </a:r>
            <a:r>
              <a:rPr lang="en-US" sz="2400" kern="0" dirty="0">
                <a:cs typeface="Arial"/>
              </a:rPr>
              <a:t>Nurses</a:t>
            </a:r>
            <a:r>
              <a:rPr lang="en-US" sz="2400" b="1" kern="0" dirty="0">
                <a:solidFill>
                  <a:srgbClr val="0070C0"/>
                </a:solidFill>
                <a:cs typeface="Arial"/>
              </a:rPr>
              <a:t> </a:t>
            </a:r>
            <a:r>
              <a:rPr lang="en-US" sz="2400" b="1" kern="0" dirty="0">
                <a:cs typeface="Arial"/>
              </a:rPr>
              <a:t>ONLY </a:t>
            </a:r>
            <a:r>
              <a:rPr lang="en-US" sz="2400" kern="0" dirty="0">
                <a:cs typeface="Arial"/>
              </a:rPr>
              <a:t>need RN license</a:t>
            </a:r>
          </a:p>
          <a:p>
            <a:pPr marL="0" indent="0" defTabSz="914559">
              <a:buClr>
                <a:srgbClr val="551C4E"/>
              </a:buClr>
              <a:buNone/>
              <a:defRPr/>
            </a:pPr>
            <a:r>
              <a:rPr lang="en-US" sz="2000" b="1" kern="0" dirty="0">
                <a:solidFill>
                  <a:schemeClr val="tx2">
                    <a:lumMod val="60000"/>
                    <a:lumOff val="40000"/>
                  </a:schemeClr>
                </a:solidFill>
                <a:cs typeface="Arial"/>
              </a:rPr>
              <a:t>Handbook info:  </a:t>
            </a:r>
          </a:p>
          <a:p>
            <a:pPr marL="0" indent="0" defTabSz="914559">
              <a:buClr>
                <a:srgbClr val="551C4E"/>
              </a:buClr>
              <a:buNone/>
              <a:defRPr/>
            </a:pPr>
            <a:r>
              <a:rPr lang="en-US" sz="2000" b="1" kern="0" dirty="0">
                <a:solidFill>
                  <a:schemeClr val="tx2">
                    <a:lumMod val="60000"/>
                    <a:lumOff val="40000"/>
                  </a:schemeClr>
                </a:solidFill>
                <a:cs typeface="Arial"/>
                <a:hlinkClick r:id="rId4"/>
              </a:rPr>
              <a:t>http://www.ncbde.org/certification_info/examination-handbook</a:t>
            </a:r>
            <a:r>
              <a:rPr lang="en-US" sz="1800" b="1" kern="0" dirty="0">
                <a:solidFill>
                  <a:schemeClr val="tx2">
                    <a:lumMod val="60000"/>
                    <a:lumOff val="40000"/>
                  </a:schemeClr>
                </a:solidFill>
                <a:cs typeface="Arial"/>
                <a:hlinkClick r:id="rId4"/>
              </a:rPr>
              <a:t>/</a:t>
            </a:r>
            <a:endParaRPr lang="en-US" sz="1800" b="1" kern="0" dirty="0">
              <a:solidFill>
                <a:schemeClr val="tx2">
                  <a:lumMod val="60000"/>
                  <a:lumOff val="40000"/>
                </a:schemeClr>
              </a:solidFill>
              <a:cs typeface="Arial"/>
            </a:endParaRPr>
          </a:p>
        </p:txBody>
      </p:sp>
    </p:spTree>
    <p:extLst>
      <p:ext uri="{BB962C8B-B14F-4D97-AF65-F5344CB8AC3E}">
        <p14:creationId xmlns:p14="http://schemas.microsoft.com/office/powerpoint/2010/main" val="3618646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US" dirty="0"/>
              <a:t>Becoming a CDE</a:t>
            </a:r>
            <a:r>
              <a:rPr lang="en-US" baseline="30000" dirty="0"/>
              <a:t>®</a:t>
            </a:r>
            <a:endParaRPr lang="en-US" dirty="0"/>
          </a:p>
        </p:txBody>
      </p:sp>
      <p:graphicFrame>
        <p:nvGraphicFramePr>
          <p:cNvPr id="6" name="Object 3"/>
          <p:cNvGraphicFramePr>
            <a:graphicFrameLocks/>
          </p:cNvGraphicFramePr>
          <p:nvPr/>
        </p:nvGraphicFramePr>
        <p:xfrm>
          <a:off x="2209800" y="1123950"/>
          <a:ext cx="4445000" cy="3454400"/>
        </p:xfrm>
        <a:graphic>
          <a:graphicData uri="http://schemas.openxmlformats.org/presentationml/2006/ole">
            <mc:AlternateContent xmlns:mc="http://schemas.openxmlformats.org/markup-compatibility/2006">
              <mc:Choice xmlns:v="urn:schemas-microsoft-com:vml" Requires="v">
                <p:oleObj spid="_x0000_s1035" name="Chart" r:id="rId4" imgW="4450466" imgH="3462828" progId="Excel.Chart.8">
                  <p:embed/>
                </p:oleObj>
              </mc:Choice>
              <mc:Fallback>
                <p:oleObj name="Chart" r:id="rId4" imgW="4450466" imgH="3462828" progId="Excel.Chart.8">
                  <p:embed/>
                  <p:pic>
                    <p:nvPicPr>
                      <p:cNvPr id="0" name="Object 3"/>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1123950"/>
                        <a:ext cx="4445000" cy="345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TextBox 6"/>
          <p:cNvSpPr txBox="1">
            <a:spLocks noChangeArrowheads="1"/>
          </p:cNvSpPr>
          <p:nvPr/>
        </p:nvSpPr>
        <p:spPr bwMode="auto">
          <a:xfrm>
            <a:off x="5791200" y="1200150"/>
            <a:ext cx="2590800" cy="552450"/>
          </a:xfrm>
          <a:prstGeom prst="rect">
            <a:avLst/>
          </a:prstGeom>
          <a:noFill/>
          <a:ln w="9525">
            <a:noFill/>
            <a:miter lim="800000"/>
            <a:headEnd/>
            <a:tailEnd/>
          </a:ln>
        </p:spPr>
        <p:txBody>
          <a:bodyPr>
            <a:spAutoFit/>
          </a:bodyPr>
          <a:lstStyle/>
          <a:p>
            <a:r>
              <a:rPr lang="en-US" altLang="en-US" sz="1800" dirty="0"/>
              <a:t>Just over 19,700 CDEs</a:t>
            </a:r>
          </a:p>
          <a:p>
            <a:pPr algn="r"/>
            <a:r>
              <a:rPr lang="en-US" altLang="en-US" sz="1200" dirty="0"/>
              <a:t>(as of Jan 2019)</a:t>
            </a:r>
          </a:p>
        </p:txBody>
      </p:sp>
    </p:spTree>
    <p:extLst>
      <p:ext uri="{BB962C8B-B14F-4D97-AF65-F5344CB8AC3E}">
        <p14:creationId xmlns:p14="http://schemas.microsoft.com/office/powerpoint/2010/main" val="6382816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US" dirty="0"/>
              <a:t>Becoming a CDE</a:t>
            </a:r>
            <a:r>
              <a:rPr lang="en-US" baseline="30000" dirty="0"/>
              <a:t>®</a:t>
            </a:r>
            <a:endParaRPr lang="en-US" dirty="0"/>
          </a:p>
        </p:txBody>
      </p:sp>
      <p:sp>
        <p:nvSpPr>
          <p:cNvPr id="3" name="Content Placeholder 2"/>
          <p:cNvSpPr>
            <a:spLocks noGrp="1"/>
          </p:cNvSpPr>
          <p:nvPr>
            <p:ph idx="1"/>
          </p:nvPr>
        </p:nvSpPr>
        <p:spPr>
          <a:xfrm>
            <a:off x="426098" y="1504950"/>
            <a:ext cx="8229600" cy="2971800"/>
          </a:xfrm>
        </p:spPr>
        <p:txBody>
          <a:bodyPr>
            <a:normAutofit fontScale="92500" lnSpcReduction="10000"/>
          </a:bodyPr>
          <a:lstStyle/>
          <a:p>
            <a:pPr marL="0" indent="0">
              <a:buNone/>
              <a:defRPr/>
            </a:pPr>
            <a:r>
              <a:rPr kumimoji="1" lang="en-US" sz="2800" b="1" dirty="0">
                <a:cs typeface="Arial"/>
              </a:rPr>
              <a:t>Eligibility Requirements: Practice</a:t>
            </a:r>
          </a:p>
          <a:p>
            <a:pPr marL="0" indent="0">
              <a:buNone/>
              <a:defRPr/>
            </a:pPr>
            <a:endParaRPr lang="en-US" sz="1200" kern="0" dirty="0">
              <a:cs typeface="Arial"/>
            </a:endParaRPr>
          </a:p>
          <a:p>
            <a:pPr marL="0" indent="0">
              <a:buNone/>
              <a:defRPr/>
            </a:pPr>
            <a:r>
              <a:rPr lang="en-US" sz="2800" kern="0" dirty="0">
                <a:cs typeface="Arial"/>
              </a:rPr>
              <a:t>Minimum 2 years of practice in your discipline </a:t>
            </a:r>
          </a:p>
          <a:p>
            <a:pPr marL="6922" defTabSz="914559">
              <a:lnSpc>
                <a:spcPct val="95000"/>
              </a:lnSpc>
              <a:buClr>
                <a:srgbClr val="551C4E"/>
              </a:buClr>
              <a:defRPr/>
            </a:pPr>
            <a:endParaRPr lang="en-US" sz="1800" i="1" kern="0" dirty="0">
              <a:cs typeface="Arial"/>
            </a:endParaRPr>
          </a:p>
          <a:p>
            <a:pPr marL="0" indent="0" defTabSz="914559">
              <a:lnSpc>
                <a:spcPct val="95000"/>
              </a:lnSpc>
              <a:buClr>
                <a:srgbClr val="551C4E"/>
              </a:buClr>
              <a:buNone/>
              <a:defRPr/>
            </a:pPr>
            <a:r>
              <a:rPr lang="en-US" sz="2800" b="1" kern="0" dirty="0">
                <a:solidFill>
                  <a:srgbClr val="FF0000"/>
                </a:solidFill>
                <a:cs typeface="Arial"/>
              </a:rPr>
              <a:t>Myth: </a:t>
            </a:r>
            <a:r>
              <a:rPr lang="en-US" sz="2800" kern="0" dirty="0">
                <a:cs typeface="Arial"/>
              </a:rPr>
              <a:t>Two years of practice must be:</a:t>
            </a:r>
          </a:p>
          <a:p>
            <a:pPr marL="0" indent="0" defTabSz="914559">
              <a:spcBef>
                <a:spcPts val="0"/>
              </a:spcBef>
              <a:buClr>
                <a:srgbClr val="551C4E"/>
              </a:buClr>
              <a:buNone/>
              <a:defRPr/>
            </a:pPr>
            <a:r>
              <a:rPr lang="en-US" sz="2800" kern="0" dirty="0">
                <a:cs typeface="Arial"/>
              </a:rPr>
              <a:t>		a) in diabetes or  b) full time</a:t>
            </a:r>
            <a:endParaRPr lang="en-US" sz="2900" b="1" kern="0" dirty="0">
              <a:cs typeface="Arial"/>
            </a:endParaRPr>
          </a:p>
          <a:p>
            <a:pPr marL="535559" lvl="1" indent="0" defTabSz="914559">
              <a:spcBef>
                <a:spcPts val="0"/>
              </a:spcBef>
              <a:buClr>
                <a:srgbClr val="551C4E"/>
              </a:buClr>
              <a:buNone/>
              <a:defRPr/>
            </a:pPr>
            <a:endParaRPr lang="en-US" sz="2900" b="1" kern="0" dirty="0">
              <a:cs typeface="Arial"/>
            </a:endParaRPr>
          </a:p>
          <a:p>
            <a:pPr marL="535559" lvl="1" indent="0" defTabSz="914559">
              <a:spcBef>
                <a:spcPts val="0"/>
              </a:spcBef>
              <a:buClr>
                <a:srgbClr val="551C4E"/>
              </a:buClr>
              <a:buNone/>
              <a:defRPr/>
            </a:pPr>
            <a:r>
              <a:rPr lang="en-US" sz="2900" b="1" kern="0" dirty="0">
                <a:solidFill>
                  <a:srgbClr val="FFC000"/>
                </a:solidFill>
                <a:cs typeface="Arial"/>
              </a:rPr>
              <a:t>Fact:</a:t>
            </a:r>
            <a:r>
              <a:rPr lang="en-US" sz="2900" b="1" kern="0" dirty="0">
                <a:cs typeface="Arial"/>
              </a:rPr>
              <a:t>  </a:t>
            </a:r>
            <a:r>
              <a:rPr lang="en-US" sz="2900" kern="0" dirty="0">
                <a:cs typeface="Arial"/>
              </a:rPr>
              <a:t>Neither is true</a:t>
            </a:r>
          </a:p>
          <a:p>
            <a:pPr marL="749872" lvl="1" indent="-237808" defTabSz="914559">
              <a:lnSpc>
                <a:spcPct val="95000"/>
              </a:lnSpc>
              <a:buClr>
                <a:srgbClr val="551C4E"/>
              </a:buClr>
              <a:buFont typeface="Arial"/>
              <a:buChar char="•"/>
              <a:defRPr/>
            </a:pPr>
            <a:endParaRPr lang="en-US" sz="2400" b="1" u="sng" kern="0" dirty="0">
              <a:cs typeface="Arial"/>
            </a:endParaRPr>
          </a:p>
        </p:txBody>
      </p:sp>
    </p:spTree>
    <p:extLst>
      <p:ext uri="{BB962C8B-B14F-4D97-AF65-F5344CB8AC3E}">
        <p14:creationId xmlns:p14="http://schemas.microsoft.com/office/powerpoint/2010/main" val="32952170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US" dirty="0"/>
              <a:t>Becoming a CDE</a:t>
            </a:r>
            <a:r>
              <a:rPr lang="en-US" baseline="30000" dirty="0"/>
              <a:t>®</a:t>
            </a:r>
            <a:endParaRPr lang="en-US" dirty="0"/>
          </a:p>
        </p:txBody>
      </p:sp>
      <p:sp>
        <p:nvSpPr>
          <p:cNvPr id="3" name="Content Placeholder 2"/>
          <p:cNvSpPr>
            <a:spLocks noGrp="1"/>
          </p:cNvSpPr>
          <p:nvPr>
            <p:ph idx="1"/>
          </p:nvPr>
        </p:nvSpPr>
        <p:spPr>
          <a:xfrm>
            <a:off x="762000" y="1276350"/>
            <a:ext cx="7408333" cy="2784872"/>
          </a:xfrm>
        </p:spPr>
        <p:txBody>
          <a:bodyPr>
            <a:normAutofit/>
          </a:bodyPr>
          <a:lstStyle/>
          <a:p>
            <a:pPr marL="0" indent="0">
              <a:spcBef>
                <a:spcPts val="0"/>
              </a:spcBef>
              <a:buNone/>
              <a:defRPr/>
            </a:pPr>
            <a:r>
              <a:rPr kumimoji="1" lang="en-US" sz="2800" b="1" dirty="0">
                <a:cs typeface="Arial"/>
              </a:rPr>
              <a:t>Eligibility Requirements: Practice</a:t>
            </a:r>
          </a:p>
          <a:p>
            <a:pPr>
              <a:spcBef>
                <a:spcPts val="0"/>
              </a:spcBef>
              <a:defRPr/>
            </a:pPr>
            <a:endParaRPr kumimoji="1" lang="en-US" sz="1200" dirty="0">
              <a:cs typeface="Arial"/>
            </a:endParaRPr>
          </a:p>
          <a:p>
            <a:pPr marL="464122" indent="-457200" defTabSz="914559">
              <a:spcBef>
                <a:spcPts val="0"/>
              </a:spcBef>
              <a:buFont typeface="Arial" pitchFamily="34" charset="0"/>
              <a:buChar char="•"/>
              <a:defRPr/>
            </a:pPr>
            <a:r>
              <a:rPr lang="en-US" kern="0" dirty="0">
                <a:cs typeface="Arial"/>
              </a:rPr>
              <a:t>Minimum 1000 hours of professional practice experience in </a:t>
            </a:r>
            <a:r>
              <a:rPr lang="en-US" dirty="0">
                <a:cs typeface="Arial"/>
              </a:rPr>
              <a:t>diabetes education</a:t>
            </a:r>
            <a:r>
              <a:rPr lang="en-US" kern="0" dirty="0">
                <a:cs typeface="Arial"/>
              </a:rPr>
              <a:t>, with at least 400 hours obtained in most recent year</a:t>
            </a:r>
          </a:p>
          <a:p>
            <a:pPr marL="6922" defTabSz="914559">
              <a:spcBef>
                <a:spcPts val="0"/>
              </a:spcBef>
              <a:defRPr/>
            </a:pPr>
            <a:endParaRPr lang="en-US" sz="1200" kern="0" dirty="0">
              <a:solidFill>
                <a:srgbClr val="0070C0"/>
              </a:solidFill>
              <a:cs typeface="Arial"/>
            </a:endParaRPr>
          </a:p>
          <a:p>
            <a:pPr marL="464122" indent="-457200" defTabSz="914559">
              <a:spcBef>
                <a:spcPts val="0"/>
              </a:spcBef>
              <a:buFont typeface="Arial" pitchFamily="34" charset="0"/>
              <a:buChar char="•"/>
              <a:defRPr/>
            </a:pPr>
            <a:r>
              <a:rPr lang="en-US" kern="0" dirty="0">
                <a:cs typeface="Arial"/>
              </a:rPr>
              <a:t>Maximum 4 years to accrue hours; all must be accrued in US/territories</a:t>
            </a:r>
            <a:endParaRPr lang="en-US" i="1" kern="0" dirty="0">
              <a:cs typeface="Arial"/>
            </a:endParaRPr>
          </a:p>
          <a:p>
            <a:pPr marL="749872" lvl="1" indent="-237808" defTabSz="914559">
              <a:lnSpc>
                <a:spcPct val="95000"/>
              </a:lnSpc>
              <a:buClr>
                <a:srgbClr val="551C4E"/>
              </a:buClr>
              <a:buFont typeface="Arial"/>
              <a:buChar char="•"/>
              <a:defRPr/>
            </a:pPr>
            <a:endParaRPr lang="en-US" sz="2400" b="1" u="sng" kern="0" dirty="0">
              <a:cs typeface="Arial"/>
            </a:endParaRPr>
          </a:p>
        </p:txBody>
      </p:sp>
    </p:spTree>
    <p:extLst>
      <p:ext uri="{BB962C8B-B14F-4D97-AF65-F5344CB8AC3E}">
        <p14:creationId xmlns:p14="http://schemas.microsoft.com/office/powerpoint/2010/main" val="39569843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US" dirty="0"/>
              <a:t>Becoming a CDE</a:t>
            </a:r>
            <a:r>
              <a:rPr lang="en-US" baseline="30000" dirty="0"/>
              <a:t>®</a:t>
            </a:r>
            <a:endParaRPr lang="en-US" dirty="0"/>
          </a:p>
        </p:txBody>
      </p:sp>
      <p:sp>
        <p:nvSpPr>
          <p:cNvPr id="3" name="Content Placeholder 2"/>
          <p:cNvSpPr>
            <a:spLocks noGrp="1"/>
          </p:cNvSpPr>
          <p:nvPr>
            <p:ph idx="1"/>
          </p:nvPr>
        </p:nvSpPr>
        <p:spPr/>
        <p:txBody>
          <a:bodyPr>
            <a:normAutofit/>
          </a:bodyPr>
          <a:lstStyle/>
          <a:p>
            <a:pPr marL="0" indent="0">
              <a:buNone/>
              <a:defRPr/>
            </a:pPr>
            <a:r>
              <a:rPr kumimoji="1" lang="en-US" sz="2800" b="1" dirty="0">
                <a:cs typeface="Arial"/>
              </a:rPr>
              <a:t>Eligibility Requirements: Practice</a:t>
            </a:r>
          </a:p>
          <a:p>
            <a:pPr marL="0" indent="0">
              <a:buNone/>
              <a:defRPr/>
            </a:pPr>
            <a:endParaRPr kumimoji="1" lang="en-US" sz="1200" dirty="0">
              <a:solidFill>
                <a:srgbClr val="0070C0"/>
              </a:solidFill>
              <a:cs typeface="Arial"/>
              <a:hlinkClick r:id="rId3"/>
            </a:endParaRPr>
          </a:p>
          <a:p>
            <a:pPr>
              <a:buFont typeface="Arial" panose="020B0604020202020204" pitchFamily="34" charset="0"/>
              <a:buChar char="•"/>
              <a:defRPr/>
            </a:pPr>
            <a:r>
              <a:rPr kumimoji="1" lang="en-US" sz="2800" b="1" dirty="0">
                <a:solidFill>
                  <a:srgbClr val="0070C0"/>
                </a:solidFill>
                <a:cs typeface="Arial"/>
                <a:hlinkClick r:id="rId3"/>
              </a:rPr>
              <a:t>Mentorship Program</a:t>
            </a:r>
            <a:r>
              <a:rPr kumimoji="1" lang="en-US" sz="2800" b="1" dirty="0">
                <a:solidFill>
                  <a:srgbClr val="0070C0"/>
                </a:solidFill>
                <a:cs typeface="Arial"/>
              </a:rPr>
              <a:t> </a:t>
            </a:r>
            <a:r>
              <a:rPr kumimoji="1" lang="en-US" sz="2800" dirty="0">
                <a:cs typeface="Arial"/>
              </a:rPr>
              <a:t>available to accrue hours</a:t>
            </a:r>
          </a:p>
          <a:p>
            <a:pPr>
              <a:buFont typeface="Arial" panose="020B0604020202020204" pitchFamily="34" charset="0"/>
              <a:buChar char="•"/>
              <a:defRPr/>
            </a:pPr>
            <a:r>
              <a:rPr kumimoji="1" lang="en-US" sz="2800" dirty="0">
                <a:cs typeface="Arial"/>
              </a:rPr>
              <a:t>Volunteer diabetes education hours also count outside of mentorship program (since 2014)</a:t>
            </a:r>
          </a:p>
          <a:p>
            <a:pPr marL="6922" indent="-237808" defTabSz="914559">
              <a:lnSpc>
                <a:spcPct val="95000"/>
              </a:lnSpc>
              <a:buClr>
                <a:srgbClr val="551C4E"/>
              </a:buClr>
              <a:defRPr/>
            </a:pPr>
            <a:endParaRPr lang="en-US" sz="2800" kern="0" dirty="0">
              <a:solidFill>
                <a:srgbClr val="F5D155"/>
              </a:solidFill>
              <a:cs typeface="Arial"/>
            </a:endParaRPr>
          </a:p>
          <a:p>
            <a:pPr marL="749872" lvl="1" indent="-237808" defTabSz="914559">
              <a:lnSpc>
                <a:spcPct val="95000"/>
              </a:lnSpc>
              <a:buClr>
                <a:srgbClr val="551C4E"/>
              </a:buClr>
              <a:buFont typeface="Arial"/>
              <a:buChar char="•"/>
              <a:defRPr/>
            </a:pPr>
            <a:endParaRPr lang="en-US" sz="2400" b="1" u="sng" kern="0" dirty="0">
              <a:cs typeface="Arial"/>
            </a:endParaRPr>
          </a:p>
        </p:txBody>
      </p:sp>
    </p:spTree>
    <p:extLst>
      <p:ext uri="{BB962C8B-B14F-4D97-AF65-F5344CB8AC3E}">
        <p14:creationId xmlns:p14="http://schemas.microsoft.com/office/powerpoint/2010/main" val="21198378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US" dirty="0"/>
              <a:t>Becoming a CDE</a:t>
            </a:r>
            <a:r>
              <a:rPr lang="en-US" baseline="30000" dirty="0"/>
              <a:t>®</a:t>
            </a:r>
            <a:endParaRPr lang="en-US" dirty="0"/>
          </a:p>
        </p:txBody>
      </p:sp>
      <p:sp>
        <p:nvSpPr>
          <p:cNvPr id="3" name="Content Placeholder 2"/>
          <p:cNvSpPr>
            <a:spLocks noGrp="1"/>
          </p:cNvSpPr>
          <p:nvPr>
            <p:ph idx="1"/>
          </p:nvPr>
        </p:nvSpPr>
        <p:spPr/>
        <p:txBody>
          <a:bodyPr>
            <a:normAutofit/>
          </a:bodyPr>
          <a:lstStyle/>
          <a:p>
            <a:pPr marL="0" indent="0">
              <a:buNone/>
              <a:defRPr/>
            </a:pPr>
            <a:r>
              <a:rPr kumimoji="1" lang="en-US" b="1" dirty="0">
                <a:cs typeface="Arial"/>
              </a:rPr>
              <a:t>Eligibility Requirements: Continuing Education (CE)</a:t>
            </a:r>
          </a:p>
          <a:p>
            <a:pPr marL="0" indent="0">
              <a:buNone/>
              <a:defRPr/>
            </a:pPr>
            <a:endParaRPr lang="en-US" sz="1600" kern="0" dirty="0">
              <a:cs typeface="Arial"/>
            </a:endParaRPr>
          </a:p>
          <a:p>
            <a:pPr marL="0" indent="0">
              <a:buNone/>
              <a:defRPr/>
            </a:pPr>
            <a:r>
              <a:rPr lang="en-US" sz="2600" kern="0" dirty="0">
                <a:cs typeface="Arial"/>
              </a:rPr>
              <a:t>Minimum of 15 clock hours of continuing education activities applicable to diabetes within the 2 years prior to applying for certification</a:t>
            </a:r>
          </a:p>
          <a:p>
            <a:pPr>
              <a:defRPr/>
            </a:pPr>
            <a:endParaRPr lang="en-US" sz="1500" i="1" kern="0" dirty="0">
              <a:solidFill>
                <a:srgbClr val="0070C0"/>
              </a:solidFill>
              <a:cs typeface="Arial"/>
            </a:endParaRPr>
          </a:p>
          <a:p>
            <a:pPr marL="0" indent="0">
              <a:buNone/>
              <a:defRPr/>
            </a:pPr>
            <a:endParaRPr kumimoji="1" lang="en-US" b="1" dirty="0">
              <a:cs typeface="Arial"/>
            </a:endParaRPr>
          </a:p>
          <a:p>
            <a:pPr>
              <a:defRPr/>
            </a:pPr>
            <a:endParaRPr lang="en-US" dirty="0"/>
          </a:p>
        </p:txBody>
      </p:sp>
    </p:spTree>
    <p:extLst>
      <p:ext uri="{BB962C8B-B14F-4D97-AF65-F5344CB8AC3E}">
        <p14:creationId xmlns:p14="http://schemas.microsoft.com/office/powerpoint/2010/main" val="9889448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US" dirty="0"/>
              <a:t>Becoming a CDE</a:t>
            </a:r>
            <a:r>
              <a:rPr lang="en-US" baseline="30000" dirty="0"/>
              <a:t>®</a:t>
            </a:r>
            <a:endParaRPr lang="en-US" dirty="0"/>
          </a:p>
        </p:txBody>
      </p:sp>
      <p:sp>
        <p:nvSpPr>
          <p:cNvPr id="3" name="Content Placeholder 2"/>
          <p:cNvSpPr>
            <a:spLocks noGrp="1"/>
          </p:cNvSpPr>
          <p:nvPr>
            <p:ph idx="1"/>
          </p:nvPr>
        </p:nvSpPr>
        <p:spPr>
          <a:xfrm>
            <a:off x="486747" y="1276350"/>
            <a:ext cx="7823201" cy="2895600"/>
          </a:xfrm>
        </p:spPr>
        <p:txBody>
          <a:bodyPr>
            <a:normAutofit fontScale="25000" lnSpcReduction="20000"/>
          </a:bodyPr>
          <a:lstStyle/>
          <a:p>
            <a:pPr marL="0" indent="0">
              <a:lnSpc>
                <a:spcPct val="120000"/>
              </a:lnSpc>
              <a:buNone/>
              <a:defRPr/>
            </a:pPr>
            <a:r>
              <a:rPr kumimoji="1" lang="en-US" sz="9600" b="1" dirty="0">
                <a:cs typeface="Arial"/>
              </a:rPr>
              <a:t>Eligibility Requirements: Continuing Education (CE)</a:t>
            </a:r>
          </a:p>
          <a:p>
            <a:pPr marL="0" indent="0">
              <a:buNone/>
              <a:defRPr/>
            </a:pPr>
            <a:endParaRPr kumimoji="1" lang="en-US" sz="11200" b="1" dirty="0">
              <a:cs typeface="Arial"/>
            </a:endParaRPr>
          </a:p>
          <a:p>
            <a:pPr marL="0" indent="0" defTabSz="914559">
              <a:lnSpc>
                <a:spcPct val="120000"/>
              </a:lnSpc>
              <a:spcBef>
                <a:spcPts val="0"/>
              </a:spcBef>
              <a:buClr>
                <a:srgbClr val="551C4E"/>
              </a:buClr>
              <a:buNone/>
              <a:defRPr/>
            </a:pPr>
            <a:r>
              <a:rPr lang="en-US" sz="9600" kern="0" dirty="0"/>
              <a:t>What organizations are recognized? </a:t>
            </a:r>
          </a:p>
          <a:p>
            <a:pPr marL="118936" indent="-237808" defTabSz="914559">
              <a:lnSpc>
                <a:spcPct val="95000"/>
              </a:lnSpc>
              <a:buClr>
                <a:srgbClr val="551C4E"/>
              </a:buClr>
              <a:defRPr/>
            </a:pPr>
            <a:endParaRPr lang="en-US" sz="1900" kern="0" dirty="0"/>
          </a:p>
          <a:p>
            <a:pPr marL="118936" indent="-237808" defTabSz="914559">
              <a:lnSpc>
                <a:spcPct val="95000"/>
              </a:lnSpc>
              <a:buClr>
                <a:srgbClr val="551C4E"/>
              </a:buClr>
              <a:defRPr/>
            </a:pPr>
            <a:endParaRPr lang="en-US" sz="1900" kern="0" dirty="0"/>
          </a:p>
          <a:p>
            <a:pPr marL="0" indent="0" algn="ctr" defTabSz="914559">
              <a:lnSpc>
                <a:spcPct val="95000"/>
              </a:lnSpc>
              <a:buClr>
                <a:srgbClr val="551C4E"/>
              </a:buClr>
              <a:buNone/>
              <a:defRPr/>
            </a:pPr>
            <a:r>
              <a:rPr lang="en-US" sz="8800" b="1" kern="0" dirty="0">
                <a:hlinkClick r:id="rId3"/>
              </a:rPr>
              <a:t>Check the website for listing of recognized providers</a:t>
            </a:r>
            <a:endParaRPr lang="en-US" sz="8800" b="1" kern="0" dirty="0"/>
          </a:p>
          <a:p>
            <a:pPr marL="0" indent="0" defTabSz="914559">
              <a:lnSpc>
                <a:spcPct val="95000"/>
              </a:lnSpc>
              <a:buClr>
                <a:srgbClr val="551C4E"/>
              </a:buClr>
              <a:buNone/>
              <a:defRPr/>
            </a:pPr>
            <a:endParaRPr lang="en-US" sz="8800" kern="0" dirty="0"/>
          </a:p>
          <a:p>
            <a:pPr>
              <a:defRPr/>
            </a:pPr>
            <a:endParaRPr kumimoji="1" lang="en-US" b="1" dirty="0">
              <a:solidFill>
                <a:schemeClr val="bg1"/>
              </a:solidFill>
              <a:cs typeface="Arial"/>
            </a:endParaRPr>
          </a:p>
          <a:p>
            <a:pPr>
              <a:defRPr/>
            </a:pPr>
            <a:endParaRPr lang="en-US" dirty="0"/>
          </a:p>
        </p:txBody>
      </p:sp>
    </p:spTree>
    <p:extLst>
      <p:ext uri="{BB962C8B-B14F-4D97-AF65-F5344CB8AC3E}">
        <p14:creationId xmlns:p14="http://schemas.microsoft.com/office/powerpoint/2010/main" val="17452804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US" dirty="0"/>
              <a:t>Becoming a CDE</a:t>
            </a:r>
            <a:r>
              <a:rPr lang="en-US" baseline="30000" dirty="0"/>
              <a:t>®</a:t>
            </a:r>
            <a:endParaRPr lang="en-US" dirty="0"/>
          </a:p>
        </p:txBody>
      </p:sp>
      <p:sp>
        <p:nvSpPr>
          <p:cNvPr id="3" name="Content Placeholder 2"/>
          <p:cNvSpPr>
            <a:spLocks noGrp="1"/>
          </p:cNvSpPr>
          <p:nvPr>
            <p:ph idx="1"/>
          </p:nvPr>
        </p:nvSpPr>
        <p:spPr>
          <a:xfrm>
            <a:off x="457200" y="1200150"/>
            <a:ext cx="8229600" cy="3333750"/>
          </a:xfrm>
        </p:spPr>
        <p:txBody>
          <a:bodyPr>
            <a:noAutofit/>
          </a:bodyPr>
          <a:lstStyle/>
          <a:p>
            <a:pPr marL="0" indent="0">
              <a:buNone/>
              <a:defRPr/>
            </a:pPr>
            <a:r>
              <a:rPr kumimoji="1" lang="en-US" b="1" dirty="0">
                <a:cs typeface="Arial"/>
              </a:rPr>
              <a:t>Eligibility Requirements: Diabetes Education Practice Hours – What Counts?</a:t>
            </a:r>
          </a:p>
          <a:p>
            <a:pPr marL="0" indent="0" algn="ctr">
              <a:buNone/>
              <a:defRPr/>
            </a:pPr>
            <a:r>
              <a:rPr lang="en-US" sz="2200" b="1" kern="0" dirty="0">
                <a:solidFill>
                  <a:srgbClr val="0070C0"/>
                </a:solidFill>
                <a:cs typeface="Arial"/>
                <a:hlinkClick r:id="rId3"/>
              </a:rPr>
              <a:t>Any component of performing diabetes education can count</a:t>
            </a:r>
            <a:endParaRPr lang="en-US" sz="2200" b="1" kern="0" dirty="0">
              <a:solidFill>
                <a:srgbClr val="0070C0"/>
              </a:solidFill>
              <a:cs typeface="Arial"/>
            </a:endParaRPr>
          </a:p>
          <a:p>
            <a:pPr marL="19431" indent="0">
              <a:buNone/>
              <a:defRPr/>
            </a:pPr>
            <a:endParaRPr lang="en-US" sz="1000" b="1" kern="0" dirty="0">
              <a:cs typeface="Arial"/>
            </a:endParaRPr>
          </a:p>
          <a:p>
            <a:pPr marL="19431" indent="0">
              <a:buNone/>
              <a:defRPr/>
            </a:pPr>
            <a:r>
              <a:rPr lang="en-US" b="1" kern="0" dirty="0">
                <a:solidFill>
                  <a:srgbClr val="FF0000"/>
                </a:solidFill>
                <a:cs typeface="Arial"/>
              </a:rPr>
              <a:t>Myth:  </a:t>
            </a:r>
            <a:r>
              <a:rPr lang="en-US" kern="0" dirty="0">
                <a:cs typeface="Arial"/>
              </a:rPr>
              <a:t>Every step of the diabetes education process must be completed with </a:t>
            </a:r>
            <a:r>
              <a:rPr lang="en-US" dirty="0">
                <a:cs typeface="Arial"/>
              </a:rPr>
              <a:t>each</a:t>
            </a:r>
            <a:r>
              <a:rPr lang="en-US" kern="0" dirty="0">
                <a:cs typeface="Arial"/>
              </a:rPr>
              <a:t> person for the hours to qualify</a:t>
            </a:r>
          </a:p>
          <a:p>
            <a:pPr marL="19431" indent="0">
              <a:buNone/>
              <a:defRPr/>
            </a:pPr>
            <a:endParaRPr lang="en-US" sz="1000" kern="0" dirty="0">
              <a:cs typeface="Arial"/>
            </a:endParaRPr>
          </a:p>
          <a:p>
            <a:pPr marL="400050" lvl="2" indent="0">
              <a:spcBef>
                <a:spcPts val="0"/>
              </a:spcBef>
              <a:buNone/>
              <a:defRPr/>
            </a:pPr>
            <a:r>
              <a:rPr lang="en-US" sz="2400" b="1" kern="0" dirty="0">
                <a:solidFill>
                  <a:srgbClr val="FFC000"/>
                </a:solidFill>
                <a:cs typeface="Arial"/>
              </a:rPr>
              <a:t>Fact:  </a:t>
            </a:r>
            <a:r>
              <a:rPr lang="en-US" sz="2400" kern="0" dirty="0">
                <a:cs typeface="Arial"/>
              </a:rPr>
              <a:t>Any component of performing diabetes education can count </a:t>
            </a:r>
            <a:r>
              <a:rPr lang="en-US" sz="2400" dirty="0">
                <a:cs typeface="Arial"/>
              </a:rPr>
              <a:t>with any person</a:t>
            </a:r>
            <a:endParaRPr lang="en-US" sz="2400" kern="0" dirty="0">
              <a:cs typeface="Arial"/>
            </a:endParaRPr>
          </a:p>
          <a:p>
            <a:pPr marL="0" indent="0">
              <a:buNone/>
              <a:defRPr/>
            </a:pPr>
            <a:r>
              <a:rPr lang="en-US" kern="0" dirty="0">
                <a:cs typeface="Arial"/>
              </a:rPr>
              <a:t> </a:t>
            </a:r>
          </a:p>
          <a:p>
            <a:pPr>
              <a:defRPr/>
            </a:pPr>
            <a:endParaRPr kumimoji="1" lang="en-US" b="1" dirty="0">
              <a:solidFill>
                <a:schemeClr val="bg1"/>
              </a:solidFill>
              <a:cs typeface="Arial"/>
            </a:endParaRPr>
          </a:p>
          <a:p>
            <a:pPr>
              <a:defRPr/>
            </a:pPr>
            <a:endParaRPr kumimoji="1" lang="en-US" b="1" dirty="0">
              <a:solidFill>
                <a:schemeClr val="bg1"/>
              </a:solidFill>
              <a:cs typeface="Arial"/>
            </a:endParaRPr>
          </a:p>
          <a:p>
            <a:pPr>
              <a:defRPr/>
            </a:pPr>
            <a:endParaRPr kumimoji="1" lang="en-US" b="1" dirty="0">
              <a:solidFill>
                <a:schemeClr val="bg1"/>
              </a:solidFill>
              <a:cs typeface="Arial"/>
            </a:endParaRPr>
          </a:p>
          <a:p>
            <a:pPr>
              <a:defRPr/>
            </a:pPr>
            <a:endParaRPr kumimoji="1" lang="en-US" b="1" dirty="0">
              <a:solidFill>
                <a:schemeClr val="bg1"/>
              </a:solidFill>
              <a:cs typeface="Arial"/>
            </a:endParaRPr>
          </a:p>
          <a:p>
            <a:pPr>
              <a:defRPr/>
            </a:pPr>
            <a:endParaRPr lang="en-US" dirty="0"/>
          </a:p>
        </p:txBody>
      </p:sp>
    </p:spTree>
    <p:extLst>
      <p:ext uri="{BB962C8B-B14F-4D97-AF65-F5344CB8AC3E}">
        <p14:creationId xmlns:p14="http://schemas.microsoft.com/office/powerpoint/2010/main" val="2546368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304800" y="209550"/>
            <a:ext cx="7924800" cy="622507"/>
            <a:chOff x="304800" y="209550"/>
            <a:chExt cx="7924800" cy="622507"/>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209550"/>
              <a:ext cx="1600200" cy="62250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6" name="TextBox 5"/>
            <p:cNvSpPr txBox="1"/>
            <p:nvPr/>
          </p:nvSpPr>
          <p:spPr>
            <a:xfrm>
              <a:off x="2438400" y="336137"/>
              <a:ext cx="5791200" cy="369332"/>
            </a:xfrm>
            <a:prstGeom prst="rect">
              <a:avLst/>
            </a:prstGeom>
            <a:noFill/>
          </p:spPr>
          <p:txBody>
            <a:bodyPr wrap="square" rtlCol="0">
              <a:spAutoFit/>
            </a:bodyPr>
            <a:lstStyle/>
            <a:p>
              <a:r>
                <a:rPr lang="en-US" dirty="0"/>
                <a:t>National Certification Board for Diabetes Educators</a:t>
              </a:r>
            </a:p>
          </p:txBody>
        </p:sp>
      </p:grpSp>
      <p:sp>
        <p:nvSpPr>
          <p:cNvPr id="2" name="TextBox 1"/>
          <p:cNvSpPr txBox="1"/>
          <p:nvPr/>
        </p:nvSpPr>
        <p:spPr>
          <a:xfrm>
            <a:off x="2403423" y="1228377"/>
            <a:ext cx="6553200" cy="1200329"/>
          </a:xfrm>
          <a:prstGeom prst="rect">
            <a:avLst/>
          </a:prstGeom>
          <a:noFill/>
        </p:spPr>
        <p:txBody>
          <a:bodyPr wrap="square" rtlCol="0">
            <a:spAutoFit/>
          </a:bodyPr>
          <a:lstStyle/>
          <a:p>
            <a:r>
              <a:rPr lang="en-US" dirty="0"/>
              <a:t>Sue McLaughlin, MOL, BS, RD, CDE</a:t>
            </a:r>
            <a:r>
              <a:rPr lang="en-US" baseline="30000" dirty="0"/>
              <a:t>®</a:t>
            </a:r>
            <a:r>
              <a:rPr lang="en-US" dirty="0"/>
              <a:t>, past NCBDE Board chair (2015) and Board member (2012-2016) and current member of NCBDE’s Credentials Committee</a:t>
            </a:r>
          </a:p>
          <a:p>
            <a:r>
              <a:rPr lang="en-US" dirty="0"/>
              <a:t>Omaha, NE</a:t>
            </a:r>
          </a:p>
        </p:txBody>
      </p:sp>
      <p:sp>
        <p:nvSpPr>
          <p:cNvPr id="7" name="Rectangle 6"/>
          <p:cNvSpPr/>
          <p:nvPr/>
        </p:nvSpPr>
        <p:spPr>
          <a:xfrm>
            <a:off x="2444646" y="3342752"/>
            <a:ext cx="4572000" cy="646331"/>
          </a:xfrm>
          <a:prstGeom prst="rect">
            <a:avLst/>
          </a:prstGeom>
        </p:spPr>
        <p:txBody>
          <a:bodyPr>
            <a:spAutoFit/>
          </a:bodyPr>
          <a:lstStyle/>
          <a:p>
            <a:r>
              <a:rPr lang="en-US" dirty="0"/>
              <a:t>Sheryl Traficano, MBA, CAE, NCBDE CEO</a:t>
            </a:r>
          </a:p>
          <a:p>
            <a:endParaRPr lang="en-US" dirty="0"/>
          </a:p>
        </p:txBody>
      </p:sp>
      <p:pic>
        <p:nvPicPr>
          <p:cNvPr id="9" name="Picture 8"/>
          <p:cNvPicPr>
            <a:picLocks noChangeAspect="1"/>
          </p:cNvPicPr>
          <p:nvPr/>
        </p:nvPicPr>
        <p:blipFill rotWithShape="1">
          <a:blip r:embed="rId4">
            <a:extLst>
              <a:ext uri="{28A0092B-C50C-407E-A947-70E740481C1C}">
                <a14:useLocalDpi xmlns:a14="http://schemas.microsoft.com/office/drawing/2010/main" val="0"/>
              </a:ext>
            </a:extLst>
          </a:blip>
          <a:srcRect r="2164" b="24178"/>
          <a:stretch/>
        </p:blipFill>
        <p:spPr>
          <a:xfrm>
            <a:off x="519660" y="1053950"/>
            <a:ext cx="1528955" cy="1801095"/>
          </a:xfrm>
          <a:prstGeom prst="rect">
            <a:avLst/>
          </a:prstGeom>
        </p:spPr>
      </p:pic>
      <p:pic>
        <p:nvPicPr>
          <p:cNvPr id="11" name="Picture 10"/>
          <p:cNvPicPr>
            <a:picLocks noChangeAspect="1"/>
          </p:cNvPicPr>
          <p:nvPr/>
        </p:nvPicPr>
        <p:blipFill rotWithShape="1">
          <a:blip r:embed="rId5" cstate="print">
            <a:extLst>
              <a:ext uri="{28A0092B-C50C-407E-A947-70E740481C1C}">
                <a14:useLocalDpi xmlns:a14="http://schemas.microsoft.com/office/drawing/2010/main" val="0"/>
              </a:ext>
            </a:extLst>
          </a:blip>
          <a:srcRect l="10921" r="14140" b="11808"/>
          <a:stretch/>
        </p:blipFill>
        <p:spPr>
          <a:xfrm>
            <a:off x="519660" y="3097197"/>
            <a:ext cx="1528955" cy="1723680"/>
          </a:xfrm>
          <a:prstGeom prst="rect">
            <a:avLst/>
          </a:prstGeom>
        </p:spPr>
      </p:pic>
      <p:sp>
        <p:nvSpPr>
          <p:cNvPr id="12" name="TextBox 11"/>
          <p:cNvSpPr txBox="1"/>
          <p:nvPr/>
        </p:nvSpPr>
        <p:spPr>
          <a:xfrm>
            <a:off x="2458387" y="3659359"/>
            <a:ext cx="5105400" cy="369332"/>
          </a:xfrm>
          <a:prstGeom prst="rect">
            <a:avLst/>
          </a:prstGeom>
          <a:noFill/>
        </p:spPr>
        <p:txBody>
          <a:bodyPr wrap="square" rtlCol="0">
            <a:spAutoFit/>
          </a:bodyPr>
          <a:lstStyle/>
          <a:p>
            <a:r>
              <a:rPr lang="en-US" dirty="0"/>
              <a:t>Arlington Heights, Illinois</a:t>
            </a:r>
          </a:p>
        </p:txBody>
      </p:sp>
    </p:spTree>
    <p:extLst>
      <p:ext uri="{BB962C8B-B14F-4D97-AF65-F5344CB8AC3E}">
        <p14:creationId xmlns:p14="http://schemas.microsoft.com/office/powerpoint/2010/main" val="11150977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US" dirty="0"/>
              <a:t>Becoming a CDE</a:t>
            </a:r>
            <a:r>
              <a:rPr lang="en-US" baseline="30000" dirty="0"/>
              <a:t>®</a:t>
            </a:r>
            <a:endParaRPr lang="en-US" dirty="0"/>
          </a:p>
        </p:txBody>
      </p:sp>
      <p:sp>
        <p:nvSpPr>
          <p:cNvPr id="3" name="Content Placeholder 2"/>
          <p:cNvSpPr>
            <a:spLocks noGrp="1"/>
          </p:cNvSpPr>
          <p:nvPr>
            <p:ph idx="1"/>
          </p:nvPr>
        </p:nvSpPr>
        <p:spPr>
          <a:xfrm>
            <a:off x="867833" y="1352550"/>
            <a:ext cx="7408333" cy="2971800"/>
          </a:xfrm>
        </p:spPr>
        <p:txBody>
          <a:bodyPr>
            <a:normAutofit fontScale="92500" lnSpcReduction="10000"/>
          </a:bodyPr>
          <a:lstStyle/>
          <a:p>
            <a:pPr marL="0" indent="0">
              <a:buNone/>
              <a:defRPr/>
            </a:pPr>
            <a:r>
              <a:rPr kumimoji="1" lang="en-US" sz="2600" b="1" dirty="0">
                <a:cs typeface="Arial"/>
              </a:rPr>
              <a:t>Eligibility Requirements: Diabetes Education Practice Hours – What Does </a:t>
            </a:r>
            <a:r>
              <a:rPr kumimoji="1" lang="en-US" sz="2600" b="1" u="sng" dirty="0">
                <a:solidFill>
                  <a:srgbClr val="FF0000"/>
                </a:solidFill>
                <a:cs typeface="Arial"/>
              </a:rPr>
              <a:t>Not</a:t>
            </a:r>
            <a:r>
              <a:rPr kumimoji="1" lang="en-US" sz="2600" b="1" dirty="0">
                <a:cs typeface="Arial"/>
              </a:rPr>
              <a:t> Count?</a:t>
            </a:r>
          </a:p>
          <a:p>
            <a:pPr marL="0" indent="0">
              <a:buNone/>
              <a:defRPr/>
            </a:pPr>
            <a:endParaRPr kumimoji="1" lang="en-US" sz="1100" b="1" dirty="0">
              <a:cs typeface="Arial"/>
            </a:endParaRPr>
          </a:p>
          <a:p>
            <a:pPr defTabSz="914559">
              <a:lnSpc>
                <a:spcPct val="95000"/>
              </a:lnSpc>
              <a:buFont typeface="Arial" panose="020B0604020202020204" pitchFamily="34" charset="0"/>
              <a:buChar char="•"/>
              <a:defRPr/>
            </a:pPr>
            <a:r>
              <a:rPr lang="en-US" sz="2200" kern="0" dirty="0">
                <a:cs typeface="Arial"/>
              </a:rPr>
              <a:t>Demonstration of a skill that does not include some or all of the components of the diabetes education process</a:t>
            </a:r>
          </a:p>
          <a:p>
            <a:pPr defTabSz="914559">
              <a:lnSpc>
                <a:spcPct val="95000"/>
              </a:lnSpc>
              <a:buFont typeface="Arial" panose="020B0604020202020204" pitchFamily="34" charset="0"/>
              <a:buChar char="•"/>
              <a:defRPr/>
            </a:pPr>
            <a:r>
              <a:rPr lang="en-US" sz="2200" kern="0" dirty="0">
                <a:cs typeface="Arial"/>
              </a:rPr>
              <a:t>Supervising and managing other professionals</a:t>
            </a:r>
          </a:p>
          <a:p>
            <a:pPr defTabSz="914559">
              <a:lnSpc>
                <a:spcPct val="95000"/>
              </a:lnSpc>
              <a:buFont typeface="Arial" panose="020B0604020202020204" pitchFamily="34" charset="0"/>
              <a:buChar char="•"/>
              <a:defRPr/>
            </a:pPr>
            <a:r>
              <a:rPr lang="en-US" sz="2200" kern="0" dirty="0">
                <a:cs typeface="Arial"/>
              </a:rPr>
              <a:t>Providing medical assessment, diagnosis, or treatment</a:t>
            </a:r>
          </a:p>
          <a:p>
            <a:pPr defTabSz="914559">
              <a:lnSpc>
                <a:spcPct val="95000"/>
              </a:lnSpc>
              <a:buFont typeface="Arial" panose="020B0604020202020204" pitchFamily="34" charset="0"/>
              <a:buChar char="•"/>
              <a:defRPr/>
            </a:pPr>
            <a:r>
              <a:rPr lang="en-US" sz="2200" kern="0" dirty="0">
                <a:cs typeface="Arial"/>
              </a:rPr>
              <a:t>Conducting or participating in research activities which do not include provision of diabetes education</a:t>
            </a:r>
          </a:p>
          <a:p>
            <a:pPr>
              <a:defRPr/>
            </a:pPr>
            <a:endParaRPr kumimoji="1" lang="en-US" b="1" dirty="0">
              <a:solidFill>
                <a:schemeClr val="bg1"/>
              </a:solidFill>
              <a:cs typeface="Arial"/>
            </a:endParaRPr>
          </a:p>
        </p:txBody>
      </p:sp>
    </p:spTree>
    <p:extLst>
      <p:ext uri="{BB962C8B-B14F-4D97-AF65-F5344CB8AC3E}">
        <p14:creationId xmlns:p14="http://schemas.microsoft.com/office/powerpoint/2010/main" val="33361320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US" dirty="0"/>
              <a:t>Becoming a CDE</a:t>
            </a:r>
            <a:r>
              <a:rPr lang="en-US" baseline="30000" dirty="0"/>
              <a:t>®</a:t>
            </a:r>
            <a:endParaRPr lang="en-US" dirty="0"/>
          </a:p>
        </p:txBody>
      </p:sp>
      <p:sp>
        <p:nvSpPr>
          <p:cNvPr id="3" name="Content Placeholder 2"/>
          <p:cNvSpPr>
            <a:spLocks noGrp="1"/>
          </p:cNvSpPr>
          <p:nvPr>
            <p:ph idx="1"/>
          </p:nvPr>
        </p:nvSpPr>
        <p:spPr>
          <a:xfrm>
            <a:off x="762000" y="1428750"/>
            <a:ext cx="7408333" cy="2393950"/>
          </a:xfrm>
        </p:spPr>
        <p:txBody>
          <a:bodyPr>
            <a:normAutofit lnSpcReduction="10000"/>
          </a:bodyPr>
          <a:lstStyle/>
          <a:p>
            <a:pPr marL="0" indent="0">
              <a:buNone/>
              <a:defRPr/>
            </a:pPr>
            <a:r>
              <a:rPr kumimoji="1" lang="en-US" sz="2800" b="1" dirty="0">
                <a:cs typeface="Arial"/>
              </a:rPr>
              <a:t>Eligibility Requirements</a:t>
            </a:r>
          </a:p>
          <a:p>
            <a:pPr marL="0" indent="0">
              <a:buNone/>
              <a:defRPr/>
            </a:pPr>
            <a:endParaRPr kumimoji="1" lang="en-US" sz="2200" b="1" dirty="0">
              <a:cs typeface="Arial"/>
            </a:endParaRPr>
          </a:p>
          <a:p>
            <a:pPr marL="0" indent="0" defTabSz="914559">
              <a:spcBef>
                <a:spcPts val="0"/>
              </a:spcBef>
              <a:buClr>
                <a:schemeClr val="tx1"/>
              </a:buClr>
              <a:buNone/>
              <a:defRPr/>
            </a:pPr>
            <a:r>
              <a:rPr lang="en-US" sz="2600" kern="0" dirty="0">
                <a:cs typeface="Arial"/>
              </a:rPr>
              <a:t>Are you a health professional with an advanced degree in a health related concentration who does not have a license or registration currently listed under NCBDE’s standard discipline listing?</a:t>
            </a:r>
          </a:p>
        </p:txBody>
      </p:sp>
    </p:spTree>
    <p:extLst>
      <p:ext uri="{BB962C8B-B14F-4D97-AF65-F5344CB8AC3E}">
        <p14:creationId xmlns:p14="http://schemas.microsoft.com/office/powerpoint/2010/main" val="5372686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US" dirty="0"/>
              <a:t>Becoming a CDE</a:t>
            </a:r>
            <a:r>
              <a:rPr lang="en-US" baseline="30000" dirty="0"/>
              <a:t>®</a:t>
            </a:r>
            <a:endParaRPr lang="en-US" dirty="0"/>
          </a:p>
        </p:txBody>
      </p:sp>
      <p:sp>
        <p:nvSpPr>
          <p:cNvPr id="3" name="Content Placeholder 2"/>
          <p:cNvSpPr>
            <a:spLocks noGrp="1"/>
          </p:cNvSpPr>
          <p:nvPr>
            <p:ph idx="1"/>
          </p:nvPr>
        </p:nvSpPr>
        <p:spPr>
          <a:xfrm>
            <a:off x="867833" y="1428750"/>
            <a:ext cx="7408333" cy="2784872"/>
          </a:xfrm>
        </p:spPr>
        <p:txBody>
          <a:bodyPr>
            <a:normAutofit fontScale="25000" lnSpcReduction="20000"/>
          </a:bodyPr>
          <a:lstStyle/>
          <a:p>
            <a:pPr marL="0" indent="0">
              <a:buNone/>
              <a:defRPr/>
            </a:pPr>
            <a:r>
              <a:rPr kumimoji="1" lang="en-US" sz="11200" b="1" i="1" dirty="0">
                <a:cs typeface="Arial"/>
              </a:rPr>
              <a:t>Examination - Application</a:t>
            </a:r>
          </a:p>
          <a:p>
            <a:pPr>
              <a:defRPr/>
            </a:pPr>
            <a:endParaRPr kumimoji="1" lang="en-US" sz="1800" b="1" i="1" dirty="0">
              <a:cs typeface="Arial"/>
            </a:endParaRPr>
          </a:p>
          <a:p>
            <a:pPr marL="237808" indent="-237808" defTabSz="914559">
              <a:lnSpc>
                <a:spcPct val="95000"/>
              </a:lnSpc>
              <a:buFont typeface="Arial"/>
              <a:buChar char="•"/>
              <a:defRPr/>
            </a:pPr>
            <a:r>
              <a:rPr lang="en-US" sz="8800" kern="0" dirty="0">
                <a:cs typeface="Arial"/>
              </a:rPr>
              <a:t>PSI/AMP (AMP) administers the examination process for NCBDE, including application submission.</a:t>
            </a:r>
          </a:p>
          <a:p>
            <a:pPr marL="342900" lvl="1" indent="0" defTabSz="914559">
              <a:lnSpc>
                <a:spcPct val="95000"/>
              </a:lnSpc>
              <a:buNone/>
              <a:defRPr/>
            </a:pPr>
            <a:endParaRPr lang="en-US" sz="8800" kern="0" dirty="0">
              <a:cs typeface="Arial"/>
            </a:endParaRPr>
          </a:p>
          <a:p>
            <a:pPr defTabSz="914559">
              <a:lnSpc>
                <a:spcPct val="95000"/>
              </a:lnSpc>
              <a:buFont typeface="Arial" pitchFamily="34" charset="0"/>
              <a:buChar char="•"/>
              <a:defRPr/>
            </a:pPr>
            <a:r>
              <a:rPr lang="en-US" sz="8800" kern="0" dirty="0">
                <a:cs typeface="Arial"/>
              </a:rPr>
              <a:t>  How to contact AMP:</a:t>
            </a:r>
          </a:p>
          <a:p>
            <a:pPr marL="0" indent="0" defTabSz="914559">
              <a:lnSpc>
                <a:spcPct val="95000"/>
              </a:lnSpc>
              <a:buNone/>
              <a:defRPr/>
            </a:pPr>
            <a:r>
              <a:rPr lang="en-US" sz="8800" kern="0" dirty="0">
                <a:cs typeface="Arial"/>
              </a:rPr>
              <a:t>	 </a:t>
            </a:r>
            <a:r>
              <a:rPr lang="en-US" sz="8800" kern="0" dirty="0">
                <a:cs typeface="Arial"/>
                <a:hlinkClick r:id="rId3"/>
              </a:rPr>
              <a:t>www.goamp.com</a:t>
            </a:r>
            <a:r>
              <a:rPr lang="en-US" sz="8800" kern="0" dirty="0">
                <a:cs typeface="Arial"/>
              </a:rPr>
              <a:t> • </a:t>
            </a:r>
            <a:r>
              <a:rPr lang="en-US" sz="8800" dirty="0">
                <a:cs typeface="Arial"/>
              </a:rPr>
              <a:t>info-AMP@goAMP.com </a:t>
            </a:r>
            <a:endParaRPr lang="en-US" sz="8800" kern="0" dirty="0">
              <a:cs typeface="Arial"/>
            </a:endParaRPr>
          </a:p>
          <a:p>
            <a:pPr marL="0" indent="0" defTabSz="914559">
              <a:lnSpc>
                <a:spcPct val="95000"/>
              </a:lnSpc>
              <a:buNone/>
              <a:defRPr/>
            </a:pPr>
            <a:r>
              <a:rPr lang="en-US" sz="8800" kern="0" dirty="0">
                <a:cs typeface="Arial"/>
              </a:rPr>
              <a:t>	Voice: 913-895-4600 • Fax: 913-895-4651</a:t>
            </a:r>
          </a:p>
          <a:p>
            <a:pPr marL="0" indent="0" defTabSz="914559">
              <a:lnSpc>
                <a:spcPct val="95000"/>
              </a:lnSpc>
              <a:buNone/>
              <a:defRPr/>
            </a:pPr>
            <a:r>
              <a:rPr lang="en-US" sz="8000" kern="0" dirty="0">
                <a:cs typeface="Arial"/>
              </a:rPr>
              <a:t>	</a:t>
            </a:r>
          </a:p>
        </p:txBody>
      </p:sp>
    </p:spTree>
    <p:extLst>
      <p:ext uri="{BB962C8B-B14F-4D97-AF65-F5344CB8AC3E}">
        <p14:creationId xmlns:p14="http://schemas.microsoft.com/office/powerpoint/2010/main" val="37721962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US" dirty="0"/>
              <a:t>Becoming a CDE</a:t>
            </a:r>
            <a:r>
              <a:rPr lang="en-US" baseline="30000" dirty="0"/>
              <a:t>®</a:t>
            </a:r>
            <a:endParaRPr lang="en-US" dirty="0"/>
          </a:p>
        </p:txBody>
      </p:sp>
      <p:sp>
        <p:nvSpPr>
          <p:cNvPr id="3" name="Content Placeholder 2"/>
          <p:cNvSpPr>
            <a:spLocks noGrp="1"/>
          </p:cNvSpPr>
          <p:nvPr>
            <p:ph idx="1"/>
          </p:nvPr>
        </p:nvSpPr>
        <p:spPr>
          <a:xfrm>
            <a:off x="867833" y="1352550"/>
            <a:ext cx="7408333" cy="2937272"/>
          </a:xfrm>
        </p:spPr>
        <p:txBody>
          <a:bodyPr>
            <a:normAutofit fontScale="77500" lnSpcReduction="20000"/>
          </a:bodyPr>
          <a:lstStyle/>
          <a:p>
            <a:pPr marL="0" indent="0">
              <a:buNone/>
              <a:defRPr/>
            </a:pPr>
            <a:r>
              <a:rPr kumimoji="1" lang="en-US" sz="3600" b="1" dirty="0">
                <a:cs typeface="Arial"/>
              </a:rPr>
              <a:t>Examination – Details</a:t>
            </a:r>
          </a:p>
          <a:p>
            <a:pPr marL="0" indent="0">
              <a:buNone/>
              <a:defRPr/>
            </a:pPr>
            <a:endParaRPr kumimoji="1" lang="en-US" sz="1100" b="1" dirty="0">
              <a:cs typeface="Arial"/>
            </a:endParaRPr>
          </a:p>
          <a:p>
            <a:pPr defTabSz="914559">
              <a:lnSpc>
                <a:spcPct val="95000"/>
              </a:lnSpc>
              <a:buFont typeface="Arial" panose="020B0604020202020204" pitchFamily="34" charset="0"/>
              <a:buChar char="•"/>
              <a:defRPr/>
            </a:pPr>
            <a:r>
              <a:rPr lang="en-US" sz="2600" kern="0" dirty="0">
                <a:cs typeface="Arial"/>
              </a:rPr>
              <a:t>Computer-based test offered at over 190 different test centers</a:t>
            </a:r>
          </a:p>
          <a:p>
            <a:pPr defTabSz="914559">
              <a:lnSpc>
                <a:spcPct val="95000"/>
              </a:lnSpc>
              <a:buFont typeface="Arial" panose="020B0604020202020204" pitchFamily="34" charset="0"/>
              <a:buChar char="•"/>
              <a:defRPr/>
            </a:pPr>
            <a:endParaRPr lang="en-US" sz="2600" kern="0" dirty="0">
              <a:cs typeface="Arial"/>
            </a:endParaRPr>
          </a:p>
          <a:p>
            <a:pPr defTabSz="914559">
              <a:lnSpc>
                <a:spcPct val="95000"/>
              </a:lnSpc>
              <a:buFont typeface="Arial" panose="020B0604020202020204" pitchFamily="34" charset="0"/>
              <a:buChar char="•"/>
              <a:defRPr/>
            </a:pPr>
            <a:r>
              <a:rPr lang="en-US" sz="2600" kern="0" dirty="0">
                <a:cs typeface="Arial"/>
              </a:rPr>
              <a:t>Exams through 6/2019 based on examination content outline (ECO) developed from 2013 practice analysis surveying CDEs about tasks they perform (</a:t>
            </a:r>
            <a:r>
              <a:rPr lang="en-US" sz="2600" b="1" kern="0" dirty="0">
                <a:cs typeface="Arial"/>
              </a:rPr>
              <a:t>Note: 2018 analysis completed in July 2019 testing – see exam handbook for full details</a:t>
            </a:r>
            <a:r>
              <a:rPr lang="en-US" sz="2600" kern="0" dirty="0">
                <a:cs typeface="Arial"/>
              </a:rPr>
              <a:t>)</a:t>
            </a:r>
          </a:p>
          <a:p>
            <a:pPr marL="0" indent="0" defTabSz="914559">
              <a:lnSpc>
                <a:spcPct val="95000"/>
              </a:lnSpc>
              <a:buNone/>
              <a:defRPr/>
            </a:pPr>
            <a:endParaRPr lang="en-US" sz="2600" kern="0" dirty="0">
              <a:cs typeface="Arial"/>
            </a:endParaRPr>
          </a:p>
          <a:p>
            <a:pPr defTabSz="914559">
              <a:lnSpc>
                <a:spcPct val="95000"/>
              </a:lnSpc>
              <a:buFont typeface="Arial" panose="020B0604020202020204" pitchFamily="34" charset="0"/>
              <a:buChar char="•"/>
              <a:defRPr/>
            </a:pPr>
            <a:r>
              <a:rPr lang="en-US" sz="2600" kern="0" dirty="0">
                <a:cs typeface="Arial"/>
              </a:rPr>
              <a:t>Each question is linked directly to a task or tasks on ECO</a:t>
            </a:r>
          </a:p>
        </p:txBody>
      </p:sp>
    </p:spTree>
    <p:extLst>
      <p:ext uri="{BB962C8B-B14F-4D97-AF65-F5344CB8AC3E}">
        <p14:creationId xmlns:p14="http://schemas.microsoft.com/office/powerpoint/2010/main" val="42912124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US" dirty="0"/>
              <a:t>Becoming a CDE</a:t>
            </a:r>
            <a:r>
              <a:rPr lang="en-US" baseline="30000" dirty="0"/>
              <a:t>®</a:t>
            </a:r>
            <a:endParaRPr lang="en-US" dirty="0"/>
          </a:p>
        </p:txBody>
      </p:sp>
      <p:sp>
        <p:nvSpPr>
          <p:cNvPr id="3" name="Content Placeholder 2"/>
          <p:cNvSpPr>
            <a:spLocks noGrp="1"/>
          </p:cNvSpPr>
          <p:nvPr>
            <p:ph idx="1"/>
          </p:nvPr>
        </p:nvSpPr>
        <p:spPr>
          <a:xfrm>
            <a:off x="838200" y="1123950"/>
            <a:ext cx="7586132" cy="3013472"/>
          </a:xfrm>
        </p:spPr>
        <p:txBody>
          <a:bodyPr>
            <a:normAutofit fontScale="92500" lnSpcReduction="10000"/>
          </a:bodyPr>
          <a:lstStyle/>
          <a:p>
            <a:pPr marL="0" indent="0">
              <a:lnSpc>
                <a:spcPct val="160000"/>
              </a:lnSpc>
              <a:buClr>
                <a:schemeClr val="tx1"/>
              </a:buClr>
              <a:buNone/>
              <a:defRPr/>
            </a:pPr>
            <a:r>
              <a:rPr kumimoji="1" lang="en-US" sz="3000" b="1" dirty="0">
                <a:cs typeface="Arial"/>
              </a:rPr>
              <a:t>Examination - Details</a:t>
            </a:r>
            <a:endParaRPr kumimoji="1" lang="en-US" altLang="en-US" sz="3000" b="1" dirty="0">
              <a:solidFill>
                <a:schemeClr val="bg1"/>
              </a:solidFill>
              <a:ea typeface="ヒラギノ角ゴ Pro W3" pitchFamily="2" charset="-128"/>
              <a:cs typeface="Arial" pitchFamily="34" charset="0"/>
            </a:endParaRPr>
          </a:p>
          <a:p>
            <a:pPr marL="237808" indent="-237808" defTabSz="914559">
              <a:lnSpc>
                <a:spcPct val="120000"/>
              </a:lnSpc>
              <a:buFont typeface="Arial"/>
              <a:buChar char="•"/>
              <a:defRPr/>
            </a:pPr>
            <a:r>
              <a:rPr lang="en-US" sz="2800" kern="0" dirty="0">
                <a:cs typeface="Arial"/>
              </a:rPr>
              <a:t>200 multiple-choice, objective questions, including 25 pre-test (unscored) questions</a:t>
            </a:r>
          </a:p>
          <a:p>
            <a:pPr marL="237808" indent="-237808" defTabSz="914559">
              <a:lnSpc>
                <a:spcPct val="95000"/>
              </a:lnSpc>
              <a:buFont typeface="Arial"/>
              <a:buChar char="•"/>
              <a:defRPr/>
            </a:pPr>
            <a:r>
              <a:rPr lang="en-US" sz="2800" kern="0" dirty="0">
                <a:cs typeface="Arial"/>
              </a:rPr>
              <a:t>4 hour time frame</a:t>
            </a:r>
          </a:p>
          <a:p>
            <a:pPr marL="237808" indent="-237808" defTabSz="914559">
              <a:lnSpc>
                <a:spcPct val="95000"/>
              </a:lnSpc>
              <a:buFont typeface="Arial"/>
              <a:buChar char="•"/>
              <a:defRPr/>
            </a:pPr>
            <a:r>
              <a:rPr lang="en-US" sz="2800" kern="0" dirty="0">
                <a:cs typeface="Arial"/>
              </a:rPr>
              <a:t>Normally, score reports provided upon completion of examination.</a:t>
            </a:r>
          </a:p>
          <a:p>
            <a:pPr>
              <a:buClr>
                <a:schemeClr val="tx1"/>
              </a:buClr>
              <a:defRPr/>
            </a:pPr>
            <a:endParaRPr kumimoji="1" lang="en-US" sz="1100" b="1" dirty="0">
              <a:cs typeface="Arial"/>
            </a:endParaRPr>
          </a:p>
        </p:txBody>
      </p:sp>
    </p:spTree>
    <p:extLst>
      <p:ext uri="{BB962C8B-B14F-4D97-AF65-F5344CB8AC3E}">
        <p14:creationId xmlns:p14="http://schemas.microsoft.com/office/powerpoint/2010/main" val="38922342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US" dirty="0"/>
              <a:t>Becoming a CDE</a:t>
            </a:r>
            <a:r>
              <a:rPr lang="en-US" baseline="30000" dirty="0"/>
              <a:t>®</a:t>
            </a:r>
            <a:endParaRPr lang="en-US" dirty="0"/>
          </a:p>
        </p:txBody>
      </p:sp>
      <p:sp>
        <p:nvSpPr>
          <p:cNvPr id="3" name="Content Placeholder 2"/>
          <p:cNvSpPr>
            <a:spLocks noGrp="1"/>
          </p:cNvSpPr>
          <p:nvPr>
            <p:ph idx="1"/>
          </p:nvPr>
        </p:nvSpPr>
        <p:spPr>
          <a:xfrm>
            <a:off x="867833" y="1276350"/>
            <a:ext cx="7408333" cy="2971800"/>
          </a:xfrm>
        </p:spPr>
        <p:txBody>
          <a:bodyPr>
            <a:normAutofit fontScale="92500" lnSpcReduction="10000"/>
          </a:bodyPr>
          <a:lstStyle/>
          <a:p>
            <a:pPr marL="0" indent="0">
              <a:buClr>
                <a:schemeClr val="tx1"/>
              </a:buClr>
              <a:buNone/>
              <a:defRPr/>
            </a:pPr>
            <a:r>
              <a:rPr kumimoji="1" lang="en-US" sz="3300" b="1" dirty="0">
                <a:cs typeface="Arial"/>
              </a:rPr>
              <a:t>Examination - Preparation</a:t>
            </a:r>
          </a:p>
          <a:p>
            <a:pPr>
              <a:buClr>
                <a:schemeClr val="tx1"/>
              </a:buClr>
              <a:defRPr/>
            </a:pPr>
            <a:endParaRPr kumimoji="1" lang="en-US" sz="1100" b="1" dirty="0">
              <a:cs typeface="Arial"/>
            </a:endParaRPr>
          </a:p>
          <a:p>
            <a:pPr marL="0" indent="0" defTabSz="914559">
              <a:lnSpc>
                <a:spcPct val="95000"/>
              </a:lnSpc>
              <a:buNone/>
              <a:defRPr/>
            </a:pPr>
            <a:r>
              <a:rPr lang="en-US" sz="2800" kern="0" dirty="0">
                <a:cs typeface="Arial"/>
              </a:rPr>
              <a:t>Review </a:t>
            </a:r>
            <a:r>
              <a:rPr lang="en-US" sz="2800" kern="0" dirty="0">
                <a:cs typeface="Arial"/>
                <a:hlinkClick r:id="rId3"/>
              </a:rPr>
              <a:t>Exam Content Outline</a:t>
            </a:r>
            <a:r>
              <a:rPr lang="en-US" sz="2800" kern="0" dirty="0">
                <a:cs typeface="Arial"/>
              </a:rPr>
              <a:t> (ECO)</a:t>
            </a:r>
          </a:p>
          <a:p>
            <a:pPr marL="1257300" lvl="1" indent="-514350" defTabSz="914559">
              <a:lnSpc>
                <a:spcPct val="95000"/>
              </a:lnSpc>
              <a:buFont typeface="+mj-lt"/>
              <a:buAutoNum type="alphaLcPeriod"/>
              <a:defRPr/>
            </a:pPr>
            <a:r>
              <a:rPr lang="en-US" sz="2800" kern="0" dirty="0">
                <a:cs typeface="Arial"/>
              </a:rPr>
              <a:t>Responsible for knowledge over all of ECO</a:t>
            </a:r>
          </a:p>
          <a:p>
            <a:pPr marL="1257300" lvl="1" indent="-514350" defTabSz="914559">
              <a:lnSpc>
                <a:spcPct val="95000"/>
              </a:lnSpc>
              <a:buFont typeface="+mj-lt"/>
              <a:buAutoNum type="alphaLcPeriod"/>
              <a:defRPr/>
            </a:pPr>
            <a:r>
              <a:rPr lang="en-US" sz="2800" kern="0" dirty="0">
                <a:cs typeface="Arial"/>
              </a:rPr>
              <a:t>Consider your typical patient profile– be sure to study aspects of the ECO outside of that profile</a:t>
            </a:r>
          </a:p>
          <a:p>
            <a:pPr marL="742950" lvl="1" indent="0" defTabSz="914559">
              <a:lnSpc>
                <a:spcPct val="95000"/>
              </a:lnSpc>
              <a:buNone/>
              <a:defRPr/>
            </a:pPr>
            <a:endParaRPr lang="en-US" sz="2800" kern="0" dirty="0">
              <a:cs typeface="Arial"/>
            </a:endParaRPr>
          </a:p>
        </p:txBody>
      </p:sp>
    </p:spTree>
    <p:extLst>
      <p:ext uri="{BB962C8B-B14F-4D97-AF65-F5344CB8AC3E}">
        <p14:creationId xmlns:p14="http://schemas.microsoft.com/office/powerpoint/2010/main" val="42910660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US" dirty="0"/>
              <a:t>Becoming a CDE</a:t>
            </a:r>
            <a:r>
              <a:rPr lang="en-US" baseline="30000" dirty="0"/>
              <a:t>®</a:t>
            </a:r>
            <a:endParaRPr lang="en-US" dirty="0"/>
          </a:p>
        </p:txBody>
      </p:sp>
      <p:sp>
        <p:nvSpPr>
          <p:cNvPr id="3" name="Content Placeholder 2"/>
          <p:cNvSpPr>
            <a:spLocks noGrp="1"/>
          </p:cNvSpPr>
          <p:nvPr>
            <p:ph idx="1"/>
          </p:nvPr>
        </p:nvSpPr>
        <p:spPr>
          <a:xfrm>
            <a:off x="867833" y="1428750"/>
            <a:ext cx="7408333" cy="2784872"/>
          </a:xfrm>
        </p:spPr>
        <p:txBody>
          <a:bodyPr>
            <a:normAutofit/>
          </a:bodyPr>
          <a:lstStyle/>
          <a:p>
            <a:pPr marL="0" indent="0">
              <a:buClr>
                <a:schemeClr val="tx1"/>
              </a:buClr>
              <a:buNone/>
              <a:defRPr/>
            </a:pPr>
            <a:r>
              <a:rPr kumimoji="1" lang="en-US" sz="2800" b="1" dirty="0">
                <a:cs typeface="Arial"/>
              </a:rPr>
              <a:t>Examination - Preparation</a:t>
            </a:r>
          </a:p>
          <a:p>
            <a:pPr>
              <a:buClr>
                <a:schemeClr val="tx1"/>
              </a:buClr>
              <a:defRPr/>
            </a:pPr>
            <a:endParaRPr kumimoji="1" lang="en-US" sz="1100" b="1" dirty="0">
              <a:cs typeface="Arial"/>
            </a:endParaRPr>
          </a:p>
          <a:p>
            <a:pPr marL="237808" indent="-237808" defTabSz="914559">
              <a:lnSpc>
                <a:spcPct val="95000"/>
              </a:lnSpc>
              <a:buFont typeface="Arial"/>
              <a:buChar char="•"/>
              <a:defRPr/>
            </a:pPr>
            <a:r>
              <a:rPr lang="en-US" kern="0" dirty="0">
                <a:cs typeface="Arial"/>
              </a:rPr>
              <a:t>Review Handbook information on studying for the exam and references</a:t>
            </a:r>
          </a:p>
          <a:p>
            <a:pPr marL="237808" indent="-237808" defTabSz="914559">
              <a:lnSpc>
                <a:spcPct val="95000"/>
              </a:lnSpc>
              <a:buFont typeface="Arial"/>
              <a:buChar char="•"/>
              <a:defRPr/>
            </a:pPr>
            <a:r>
              <a:rPr lang="en-US" kern="0" dirty="0">
                <a:cs typeface="Arial"/>
              </a:rPr>
              <a:t>Check around for other resources e.g., continuing education activities, review courses and materials</a:t>
            </a:r>
          </a:p>
          <a:p>
            <a:pPr marL="237808" indent="-237808" defTabSz="914559">
              <a:lnSpc>
                <a:spcPct val="95000"/>
              </a:lnSpc>
              <a:buFont typeface="Arial"/>
              <a:buChar char="•"/>
              <a:defRPr/>
            </a:pPr>
            <a:r>
              <a:rPr lang="en-US" kern="0" dirty="0">
                <a:cs typeface="Arial"/>
              </a:rPr>
              <a:t>Consider forming a study group</a:t>
            </a:r>
          </a:p>
        </p:txBody>
      </p:sp>
    </p:spTree>
    <p:extLst>
      <p:ext uri="{BB962C8B-B14F-4D97-AF65-F5344CB8AC3E}">
        <p14:creationId xmlns:p14="http://schemas.microsoft.com/office/powerpoint/2010/main" val="4433767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US" dirty="0"/>
              <a:t>Becoming a CDE</a:t>
            </a:r>
            <a:r>
              <a:rPr lang="en-US" baseline="30000" dirty="0"/>
              <a:t>®</a:t>
            </a:r>
            <a:endParaRPr lang="en-US" dirty="0"/>
          </a:p>
        </p:txBody>
      </p:sp>
      <p:sp>
        <p:nvSpPr>
          <p:cNvPr id="3" name="Content Placeholder 2"/>
          <p:cNvSpPr>
            <a:spLocks noGrp="1"/>
          </p:cNvSpPr>
          <p:nvPr>
            <p:ph idx="1"/>
          </p:nvPr>
        </p:nvSpPr>
        <p:spPr/>
        <p:txBody>
          <a:bodyPr/>
          <a:lstStyle/>
          <a:p>
            <a:pPr marL="0" indent="0">
              <a:buClr>
                <a:schemeClr val="tx1"/>
              </a:buClr>
              <a:buNone/>
              <a:defRPr/>
            </a:pPr>
            <a:r>
              <a:rPr kumimoji="1" lang="en-US" sz="2800" b="1" dirty="0">
                <a:cs typeface="Arial"/>
              </a:rPr>
              <a:t>Examination - Preparation</a:t>
            </a:r>
          </a:p>
          <a:p>
            <a:pPr>
              <a:buClr>
                <a:schemeClr val="tx1"/>
              </a:buClr>
              <a:defRPr/>
            </a:pPr>
            <a:endParaRPr kumimoji="1" lang="en-US" sz="1100" b="1" dirty="0">
              <a:cs typeface="Arial"/>
            </a:endParaRPr>
          </a:p>
          <a:p>
            <a:pPr marL="0" indent="0" defTabSz="914559">
              <a:lnSpc>
                <a:spcPct val="95000"/>
              </a:lnSpc>
              <a:buNone/>
              <a:defRPr/>
            </a:pPr>
            <a:r>
              <a:rPr lang="en-US" kern="0" dirty="0">
                <a:solidFill>
                  <a:srgbClr val="FF0000"/>
                </a:solidFill>
                <a:cs typeface="Arial"/>
              </a:rPr>
              <a:t>Still nervous about exam day? </a:t>
            </a:r>
          </a:p>
          <a:p>
            <a:pPr marL="0" indent="0" defTabSz="914559">
              <a:lnSpc>
                <a:spcPct val="95000"/>
              </a:lnSpc>
              <a:buNone/>
              <a:defRPr/>
            </a:pPr>
            <a:r>
              <a:rPr lang="en-US" dirty="0">
                <a:cs typeface="Arial"/>
              </a:rPr>
              <a:t>      </a:t>
            </a:r>
            <a:r>
              <a:rPr lang="en-US" kern="0" dirty="0">
                <a:cs typeface="Arial"/>
              </a:rPr>
              <a:t>Consider making use of the Practice Examination.</a:t>
            </a:r>
          </a:p>
          <a:p>
            <a:pPr marL="0" indent="0" defTabSz="914559">
              <a:lnSpc>
                <a:spcPct val="95000"/>
              </a:lnSpc>
              <a:buClr>
                <a:schemeClr val="tx1"/>
              </a:buClr>
              <a:buNone/>
              <a:defRPr/>
            </a:pPr>
            <a:endParaRPr lang="en-US" kern="0" dirty="0">
              <a:solidFill>
                <a:srgbClr val="FFC000"/>
              </a:solidFill>
              <a:cs typeface="Arial"/>
            </a:endParaRPr>
          </a:p>
        </p:txBody>
      </p:sp>
    </p:spTree>
    <p:extLst>
      <p:ext uri="{BB962C8B-B14F-4D97-AF65-F5344CB8AC3E}">
        <p14:creationId xmlns:p14="http://schemas.microsoft.com/office/powerpoint/2010/main" val="21754961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US" dirty="0"/>
              <a:t>Becoming a CDE</a:t>
            </a:r>
            <a:r>
              <a:rPr lang="en-US" baseline="30000" dirty="0"/>
              <a:t>®</a:t>
            </a:r>
            <a:endParaRPr lang="en-US" dirty="0"/>
          </a:p>
        </p:txBody>
      </p:sp>
      <p:sp>
        <p:nvSpPr>
          <p:cNvPr id="3" name="Content Placeholder 2"/>
          <p:cNvSpPr>
            <a:spLocks noGrp="1"/>
          </p:cNvSpPr>
          <p:nvPr>
            <p:ph idx="1"/>
          </p:nvPr>
        </p:nvSpPr>
        <p:spPr>
          <a:xfrm>
            <a:off x="867833" y="1428750"/>
            <a:ext cx="7408333" cy="2784872"/>
          </a:xfrm>
        </p:spPr>
        <p:txBody>
          <a:bodyPr>
            <a:normAutofit lnSpcReduction="10000"/>
          </a:bodyPr>
          <a:lstStyle/>
          <a:p>
            <a:pPr marL="0" indent="0">
              <a:buClr>
                <a:schemeClr val="tx1"/>
              </a:buClr>
              <a:buNone/>
              <a:defRPr/>
            </a:pPr>
            <a:r>
              <a:rPr kumimoji="1" lang="en-US" sz="2800" b="1" dirty="0">
                <a:solidFill>
                  <a:srgbClr val="FFC000"/>
                </a:solidFill>
                <a:cs typeface="Arial"/>
              </a:rPr>
              <a:t>You’ve passed! </a:t>
            </a:r>
            <a:r>
              <a:rPr kumimoji="1" lang="en-US" sz="2800" b="1" dirty="0">
                <a:cs typeface="Arial"/>
              </a:rPr>
              <a:t>Now what?</a:t>
            </a:r>
          </a:p>
          <a:p>
            <a:pPr marL="0" indent="0">
              <a:buClr>
                <a:schemeClr val="tx1"/>
              </a:buClr>
              <a:buNone/>
              <a:defRPr/>
            </a:pPr>
            <a:endParaRPr kumimoji="1" lang="en-US" sz="1300" b="1" dirty="0">
              <a:cs typeface="Arial"/>
            </a:endParaRPr>
          </a:p>
          <a:p>
            <a:pPr marL="237808" indent="-237808" defTabSz="914559">
              <a:lnSpc>
                <a:spcPct val="95000"/>
              </a:lnSpc>
              <a:buFont typeface="Arial"/>
              <a:buChar char="•"/>
              <a:defRPr/>
            </a:pPr>
            <a:r>
              <a:rPr lang="en-US" dirty="0">
                <a:solidFill>
                  <a:srgbClr val="FFC000"/>
                </a:solidFill>
                <a:cs typeface="Arial"/>
              </a:rPr>
              <a:t>Congratulations! Take some time to savor your accomplishment!</a:t>
            </a:r>
          </a:p>
          <a:p>
            <a:pPr marL="237808" indent="-237808" defTabSz="914559">
              <a:lnSpc>
                <a:spcPct val="95000"/>
              </a:lnSpc>
              <a:buFont typeface="Arial"/>
              <a:buChar char="•"/>
              <a:defRPr/>
            </a:pPr>
            <a:r>
              <a:rPr lang="en-US" dirty="0">
                <a:cs typeface="Arial"/>
              </a:rPr>
              <a:t>Let others know – you’ll receive information to create a news release – do it! </a:t>
            </a:r>
          </a:p>
          <a:p>
            <a:pPr marL="237808" indent="-237808" defTabSz="914559">
              <a:lnSpc>
                <a:spcPct val="95000"/>
              </a:lnSpc>
              <a:buFont typeface="Arial"/>
              <a:buChar char="•"/>
              <a:defRPr/>
            </a:pPr>
            <a:r>
              <a:rPr lang="en-US" dirty="0">
                <a:cs typeface="Arial"/>
              </a:rPr>
              <a:t>Update your </a:t>
            </a:r>
            <a:r>
              <a:rPr lang="en-US" dirty="0" err="1">
                <a:cs typeface="Arial"/>
              </a:rPr>
              <a:t>linkedin</a:t>
            </a:r>
            <a:r>
              <a:rPr lang="en-US" dirty="0">
                <a:cs typeface="Arial"/>
              </a:rPr>
              <a:t> and other professional social media accounts.</a:t>
            </a:r>
          </a:p>
        </p:txBody>
      </p:sp>
    </p:spTree>
    <p:extLst>
      <p:ext uri="{BB962C8B-B14F-4D97-AF65-F5344CB8AC3E}">
        <p14:creationId xmlns:p14="http://schemas.microsoft.com/office/powerpoint/2010/main" val="28690805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US" dirty="0"/>
              <a:t>Becoming a CDE</a:t>
            </a:r>
            <a:r>
              <a:rPr lang="en-US" baseline="30000" dirty="0"/>
              <a:t>®</a:t>
            </a:r>
            <a:endParaRPr lang="en-US" dirty="0"/>
          </a:p>
        </p:txBody>
      </p:sp>
      <p:sp>
        <p:nvSpPr>
          <p:cNvPr id="3" name="Content Placeholder 2"/>
          <p:cNvSpPr>
            <a:spLocks noGrp="1"/>
          </p:cNvSpPr>
          <p:nvPr>
            <p:ph idx="1"/>
          </p:nvPr>
        </p:nvSpPr>
        <p:spPr>
          <a:xfrm>
            <a:off x="867833" y="1428750"/>
            <a:ext cx="7408333" cy="3124200"/>
          </a:xfrm>
        </p:spPr>
        <p:txBody>
          <a:bodyPr>
            <a:normAutofit fontScale="92500" lnSpcReduction="20000"/>
          </a:bodyPr>
          <a:lstStyle/>
          <a:p>
            <a:pPr marL="0" indent="0">
              <a:buClr>
                <a:schemeClr val="tx1"/>
              </a:buClr>
              <a:buNone/>
              <a:defRPr/>
            </a:pPr>
            <a:r>
              <a:rPr kumimoji="1" lang="en-US" sz="2800" b="1" dirty="0">
                <a:solidFill>
                  <a:srgbClr val="FFC000"/>
                </a:solidFill>
                <a:cs typeface="Arial"/>
              </a:rPr>
              <a:t>You’ve passed! </a:t>
            </a:r>
            <a:r>
              <a:rPr kumimoji="1" lang="en-US" sz="2800" b="1" dirty="0">
                <a:cs typeface="Arial"/>
              </a:rPr>
              <a:t>Now what?</a:t>
            </a:r>
          </a:p>
          <a:p>
            <a:pPr marL="0" indent="0">
              <a:buClr>
                <a:schemeClr val="tx1"/>
              </a:buClr>
              <a:buNone/>
              <a:defRPr/>
            </a:pPr>
            <a:endParaRPr kumimoji="1" lang="en-US" sz="1300" b="1" dirty="0">
              <a:cs typeface="Arial"/>
            </a:endParaRPr>
          </a:p>
          <a:p>
            <a:pPr marL="237808" indent="-237808" defTabSz="914559">
              <a:lnSpc>
                <a:spcPct val="95000"/>
              </a:lnSpc>
              <a:buFont typeface="Arial"/>
              <a:buChar char="•"/>
              <a:defRPr/>
            </a:pPr>
            <a:r>
              <a:rPr lang="en-US" dirty="0">
                <a:cs typeface="Arial"/>
              </a:rPr>
              <a:t>Though your certification is valid for five years, be sure to c</a:t>
            </a:r>
            <a:r>
              <a:rPr lang="en-US" kern="0" dirty="0">
                <a:cs typeface="Arial"/>
              </a:rPr>
              <a:t>heck out the requirements to maintain your certification. </a:t>
            </a:r>
          </a:p>
          <a:p>
            <a:pPr marL="237808" indent="-237808" defTabSz="914559">
              <a:lnSpc>
                <a:spcPct val="95000"/>
              </a:lnSpc>
              <a:buFont typeface="Arial"/>
              <a:buChar char="•"/>
              <a:defRPr/>
            </a:pPr>
            <a:r>
              <a:rPr lang="en-US" kern="0" dirty="0">
                <a:cs typeface="Arial"/>
              </a:rPr>
              <a:t>Know your accrual date for renewal practice requirement (and for completing </a:t>
            </a:r>
            <a:r>
              <a:rPr lang="en-US" kern="0" dirty="0" err="1">
                <a:cs typeface="Arial"/>
              </a:rPr>
              <a:t>c.e</a:t>
            </a:r>
            <a:r>
              <a:rPr lang="en-US" kern="0" dirty="0">
                <a:cs typeface="Arial"/>
              </a:rPr>
              <a:t>. activities if you’ll renew that way).</a:t>
            </a:r>
          </a:p>
          <a:p>
            <a:pPr marL="237808" indent="-237808" defTabSz="914559">
              <a:lnSpc>
                <a:spcPct val="95000"/>
              </a:lnSpc>
              <a:buFont typeface="Arial"/>
              <a:buChar char="•"/>
              <a:defRPr/>
            </a:pPr>
            <a:r>
              <a:rPr lang="en-US" dirty="0">
                <a:cs typeface="Arial"/>
              </a:rPr>
              <a:t>Add “@ncbde.org” to your safe senders/friends list.</a:t>
            </a:r>
          </a:p>
          <a:p>
            <a:pPr marL="237808" indent="-237808" defTabSz="914559">
              <a:lnSpc>
                <a:spcPct val="95000"/>
              </a:lnSpc>
              <a:buFont typeface="Arial"/>
              <a:buChar char="•"/>
              <a:defRPr/>
            </a:pPr>
            <a:r>
              <a:rPr lang="en-US" kern="0" dirty="0">
                <a:cs typeface="Arial"/>
              </a:rPr>
              <a:t>Read NCBDE communications that come your way.</a:t>
            </a:r>
          </a:p>
        </p:txBody>
      </p:sp>
    </p:spTree>
    <p:extLst>
      <p:ext uri="{BB962C8B-B14F-4D97-AF65-F5344CB8AC3E}">
        <p14:creationId xmlns:p14="http://schemas.microsoft.com/office/powerpoint/2010/main" val="22477825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a:xfrm>
            <a:off x="304800" y="1809750"/>
            <a:ext cx="8229600" cy="2895600"/>
          </a:xfrm>
        </p:spPr>
        <p:txBody>
          <a:bodyPr>
            <a:normAutofit fontScale="32500" lnSpcReduction="20000"/>
          </a:bodyPr>
          <a:lstStyle/>
          <a:p>
            <a:pPr>
              <a:lnSpc>
                <a:spcPct val="120000"/>
              </a:lnSpc>
              <a:spcBef>
                <a:spcPts val="0"/>
              </a:spcBef>
              <a:spcAft>
                <a:spcPts val="600"/>
              </a:spcAft>
              <a:buFont typeface="Arial" panose="020B0604020202020204" pitchFamily="34" charset="0"/>
              <a:buChar char="•"/>
            </a:pPr>
            <a:r>
              <a:rPr lang="en-US" sz="6000" i="1" dirty="0">
                <a:latin typeface="Arial" panose="020B0604020202020204" pitchFamily="34" charset="0"/>
                <a:cs typeface="Arial" panose="020B0604020202020204" pitchFamily="34" charset="0"/>
              </a:rPr>
              <a:t>This presentation is being provided as an overview regarding the National Certification Board for Diabetes Educators (NCBDE) and the CDE</a:t>
            </a:r>
            <a:r>
              <a:rPr lang="en-US" sz="6000" i="1" baseline="30000" dirty="0">
                <a:latin typeface="Arial" panose="020B0604020202020204" pitchFamily="34" charset="0"/>
                <a:cs typeface="Arial" panose="020B0604020202020204" pitchFamily="34" charset="0"/>
              </a:rPr>
              <a:t>®</a:t>
            </a:r>
            <a:r>
              <a:rPr lang="en-US" sz="6000" i="1" dirty="0">
                <a:latin typeface="Arial" panose="020B0604020202020204" pitchFamily="34" charset="0"/>
                <a:cs typeface="Arial" panose="020B0604020202020204" pitchFamily="34" charset="0"/>
              </a:rPr>
              <a:t> program. </a:t>
            </a:r>
          </a:p>
          <a:p>
            <a:pPr>
              <a:lnSpc>
                <a:spcPct val="120000"/>
              </a:lnSpc>
              <a:spcBef>
                <a:spcPts val="0"/>
              </a:spcBef>
              <a:spcAft>
                <a:spcPts val="600"/>
              </a:spcAft>
              <a:buFont typeface="Arial" panose="020B0604020202020204" pitchFamily="34" charset="0"/>
              <a:buChar char="•"/>
            </a:pPr>
            <a:r>
              <a:rPr lang="en-US" sz="6000" i="1" dirty="0">
                <a:latin typeface="Arial" panose="020B0604020202020204" pitchFamily="34" charset="0"/>
                <a:cs typeface="Arial" panose="020B0604020202020204" pitchFamily="34" charset="0"/>
              </a:rPr>
              <a:t>It is important that you refer to the current Examination Handbook or the NCBDE web site for any clarifications on eligibility requirements or the examination application/administration process. </a:t>
            </a:r>
          </a:p>
          <a:p>
            <a:pPr>
              <a:lnSpc>
                <a:spcPct val="120000"/>
              </a:lnSpc>
              <a:spcBef>
                <a:spcPts val="0"/>
              </a:spcBef>
              <a:spcAft>
                <a:spcPts val="600"/>
              </a:spcAft>
              <a:buFont typeface="Arial" panose="020B0604020202020204" pitchFamily="34" charset="0"/>
              <a:buChar char="•"/>
            </a:pPr>
            <a:r>
              <a:rPr lang="en-US" sz="6000" i="1" dirty="0">
                <a:latin typeface="Arial" panose="020B0604020202020204" pitchFamily="34" charset="0"/>
                <a:cs typeface="Arial" panose="020B0604020202020204" pitchFamily="34" charset="0"/>
              </a:rPr>
              <a:t>Presentation prepared 3/2019; updates to eligibility, application and administration processes may occur.</a:t>
            </a:r>
          </a:p>
          <a:p>
            <a:pPr>
              <a:buFont typeface="Arial" panose="020B0604020202020204" pitchFamily="34" charset="0"/>
              <a:buChar char="•"/>
            </a:pPr>
            <a:endParaRPr lang="en-US" sz="4000" dirty="0">
              <a:latin typeface="Arial" panose="020B0604020202020204" pitchFamily="34" charset="0"/>
              <a:cs typeface="Arial" panose="020B0604020202020204" pitchFamily="34" charset="0"/>
            </a:endParaRPr>
          </a:p>
          <a:p>
            <a:pPr marL="0" indent="0">
              <a:buNone/>
            </a:pPr>
            <a:endParaRPr lang="en-US" sz="2800" dirty="0"/>
          </a:p>
          <a:p>
            <a:pPr marL="0" indent="0">
              <a:buNone/>
            </a:pPr>
            <a:endParaRPr lang="en-US" sz="2800" b="1" dirty="0"/>
          </a:p>
          <a:p>
            <a:pPr marL="0" indent="0">
              <a:buNone/>
            </a:pPr>
            <a:endParaRPr lang="en-US" sz="2800"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 y="325731"/>
            <a:ext cx="1600200" cy="62250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489287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normAutofit/>
          </a:bodyPr>
          <a:lstStyle/>
          <a:p>
            <a:pPr algn="ctr"/>
            <a:r>
              <a:rPr lang="en-US" altLang="en-US" dirty="0">
                <a:ea typeface="ヒラギノ角ゴ Pro W3" pitchFamily="2" charset="-128"/>
              </a:rPr>
              <a:t>Renewing the CDE</a:t>
            </a:r>
            <a:r>
              <a:rPr lang="en-US" altLang="en-US" baseline="30000" dirty="0">
                <a:ea typeface="ヒラギノ角ゴ Pro W3" pitchFamily="2" charset="-128"/>
              </a:rPr>
              <a:t>®</a:t>
            </a:r>
            <a:r>
              <a:rPr lang="en-US" altLang="en-US" dirty="0">
                <a:ea typeface="ヒラギノ角ゴ Pro W3" pitchFamily="2" charset="-128"/>
              </a:rPr>
              <a:t> Credential</a:t>
            </a:r>
          </a:p>
        </p:txBody>
      </p:sp>
      <p:sp>
        <p:nvSpPr>
          <p:cNvPr id="14339" name="Content Placeholder 2"/>
          <p:cNvSpPr>
            <a:spLocks noGrp="1"/>
          </p:cNvSpPr>
          <p:nvPr>
            <p:ph idx="1"/>
          </p:nvPr>
        </p:nvSpPr>
        <p:spPr>
          <a:xfrm>
            <a:off x="475861" y="1200150"/>
            <a:ext cx="8229600" cy="3352800"/>
          </a:xfrm>
        </p:spPr>
        <p:txBody>
          <a:bodyPr>
            <a:normAutofit/>
          </a:bodyPr>
          <a:lstStyle/>
          <a:p>
            <a:pPr>
              <a:buClr>
                <a:schemeClr val="accent2"/>
              </a:buClr>
              <a:buFont typeface="Arial" panose="020B0604020202020204" pitchFamily="34" charset="0"/>
              <a:buChar char="•"/>
            </a:pPr>
            <a:r>
              <a:rPr lang="en-US" altLang="en-US" sz="3400" dirty="0">
                <a:ea typeface="ヒラギノ角ゴ Pro W3" pitchFamily="2" charset="-128"/>
              </a:rPr>
              <a:t>Important Info</a:t>
            </a:r>
          </a:p>
          <a:p>
            <a:pPr>
              <a:buClr>
                <a:schemeClr val="accent2"/>
              </a:buClr>
              <a:buFont typeface="Arial" panose="020B0604020202020204" pitchFamily="34" charset="0"/>
              <a:buChar char="•"/>
            </a:pPr>
            <a:r>
              <a:rPr lang="en-US" altLang="en-US" sz="3400" dirty="0">
                <a:ea typeface="ヒラギノ角ゴ Pro W3" pitchFamily="2" charset="-128"/>
              </a:rPr>
              <a:t>What’s new for renewal?</a:t>
            </a:r>
          </a:p>
          <a:p>
            <a:pPr>
              <a:buClr>
                <a:schemeClr val="accent2"/>
              </a:buClr>
              <a:buFont typeface="Arial" panose="020B0604020202020204" pitchFamily="34" charset="0"/>
              <a:buChar char="•"/>
            </a:pPr>
            <a:r>
              <a:rPr lang="en-US" altLang="en-US" sz="3400" dirty="0">
                <a:ea typeface="ヒラギノ角ゴ Pro W3" pitchFamily="2" charset="-128"/>
              </a:rPr>
              <a:t>Eligibility </a:t>
            </a:r>
          </a:p>
          <a:p>
            <a:pPr lvl="1">
              <a:buClr>
                <a:schemeClr val="accent2"/>
              </a:buClr>
              <a:buFont typeface="Courier New" panose="02070309020205020404" pitchFamily="49" charset="0"/>
              <a:buChar char="o"/>
            </a:pPr>
            <a:r>
              <a:rPr lang="en-US" altLang="en-US" sz="3400" dirty="0">
                <a:ea typeface="ヒラギノ角ゴ Pro W3" pitchFamily="2" charset="-128"/>
              </a:rPr>
              <a:t>Requirements</a:t>
            </a:r>
          </a:p>
          <a:p>
            <a:pPr lvl="1">
              <a:buClr>
                <a:schemeClr val="accent2"/>
              </a:buClr>
              <a:buFont typeface="Courier New" panose="02070309020205020404" pitchFamily="49" charset="0"/>
              <a:buChar char="o"/>
            </a:pPr>
            <a:r>
              <a:rPr lang="en-US" altLang="en-US" sz="3400" dirty="0">
                <a:ea typeface="ヒラギノ角ゴ Pro W3" pitchFamily="2" charset="-128"/>
              </a:rPr>
              <a:t>FAQs and Myths</a:t>
            </a:r>
          </a:p>
          <a:p>
            <a:pPr>
              <a:buClr>
                <a:schemeClr val="accent2"/>
              </a:buClr>
              <a:buFont typeface="Arial" panose="020B0604020202020204" pitchFamily="34" charset="0"/>
              <a:buChar char="•"/>
            </a:pPr>
            <a:endParaRPr lang="en-US" altLang="en-US" sz="3400" dirty="0">
              <a:ea typeface="ヒラギノ角ゴ Pro W3" pitchFamily="2" charset="-128"/>
            </a:endParaRPr>
          </a:p>
          <a:p>
            <a:endParaRPr lang="en-US" altLang="en-US" sz="2400" dirty="0">
              <a:ea typeface="ヒラギノ角ゴ Pro W3" pitchFamily="2" charset="-128"/>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658" name="Picture 5"/>
          <p:cNvPicPr>
            <a:picLocks noChangeAspect="1" noChangeArrowheads="1"/>
          </p:cNvPicPr>
          <p:nvPr/>
        </p:nvPicPr>
        <p:blipFill>
          <a:blip r:embed="rId3" cstate="print"/>
          <a:srcRect/>
          <a:stretch>
            <a:fillRect/>
          </a:stretch>
        </p:blipFill>
        <p:spPr bwMode="auto">
          <a:xfrm rot="1865583">
            <a:off x="7698068" y="1449388"/>
            <a:ext cx="1286271" cy="768351"/>
          </a:xfrm>
          <a:prstGeom prst="rect">
            <a:avLst/>
          </a:prstGeom>
          <a:noFill/>
          <a:ln w="9525">
            <a:noFill/>
            <a:miter lim="800000"/>
            <a:headEnd/>
            <a:tailEnd/>
          </a:ln>
        </p:spPr>
      </p:pic>
      <p:sp>
        <p:nvSpPr>
          <p:cNvPr id="17410" name="Title 3"/>
          <p:cNvSpPr>
            <a:spLocks noGrp="1"/>
          </p:cNvSpPr>
          <p:nvPr>
            <p:ph type="title"/>
          </p:nvPr>
        </p:nvSpPr>
        <p:spPr>
          <a:xfrm>
            <a:off x="613265" y="342900"/>
            <a:ext cx="7841340" cy="857250"/>
          </a:xfrm>
        </p:spPr>
        <p:txBody>
          <a:bodyPr rtlCol="0">
            <a:normAutofit/>
          </a:bodyPr>
          <a:lstStyle/>
          <a:p>
            <a:pPr algn="l" fontAlgn="auto">
              <a:spcAft>
                <a:spcPts val="0"/>
              </a:spcAft>
              <a:defRPr/>
            </a:pPr>
            <a:r>
              <a:rPr lang="en-US" altLang="en-US" dirty="0">
                <a:latin typeface="Arial" panose="020B0604020202020204" pitchFamily="34" charset="0"/>
                <a:ea typeface="ヒラギノ角ゴ Pro W3" pitchFamily="2" charset="-128"/>
                <a:cs typeface="Arial" panose="020B0604020202020204" pitchFamily="34" charset="0"/>
              </a:rPr>
              <a:t>Renewing the CDE</a:t>
            </a:r>
            <a:r>
              <a:rPr lang="en-US" altLang="en-US" baseline="24000" dirty="0">
                <a:latin typeface="Arial" panose="020B0604020202020204" pitchFamily="34" charset="0"/>
                <a:ea typeface="ヒラギノ角ゴ Pro W3" pitchFamily="2" charset="-128"/>
                <a:cs typeface="Arial" panose="020B0604020202020204" pitchFamily="34" charset="0"/>
              </a:rPr>
              <a:t>®</a:t>
            </a:r>
            <a:r>
              <a:rPr lang="en-US" altLang="en-US" dirty="0">
                <a:latin typeface="Arial" panose="020B0604020202020204" pitchFamily="34" charset="0"/>
                <a:ea typeface="ヒラギノ角ゴ Pro W3" pitchFamily="2" charset="-128"/>
                <a:cs typeface="Arial" panose="020B0604020202020204" pitchFamily="34" charset="0"/>
              </a:rPr>
              <a:t> Credential</a:t>
            </a:r>
          </a:p>
        </p:txBody>
      </p:sp>
      <p:sp>
        <p:nvSpPr>
          <p:cNvPr id="5" name="Content Placeholder 4"/>
          <p:cNvSpPr>
            <a:spLocks noGrp="1"/>
          </p:cNvSpPr>
          <p:nvPr>
            <p:ph idx="1"/>
          </p:nvPr>
        </p:nvSpPr>
        <p:spPr>
          <a:xfrm>
            <a:off x="1146172" y="1843089"/>
            <a:ext cx="6737462" cy="2822576"/>
          </a:xfrm>
        </p:spPr>
        <p:txBody>
          <a:bodyPr rtlCol="0">
            <a:noAutofit/>
          </a:bodyPr>
          <a:lstStyle/>
          <a:p>
            <a:pPr marL="0" indent="0" defTabSz="685302" fontAlgn="auto">
              <a:lnSpc>
                <a:spcPct val="95000"/>
              </a:lnSpc>
              <a:spcAft>
                <a:spcPts val="0"/>
              </a:spcAft>
              <a:buClr>
                <a:srgbClr val="551C4E"/>
              </a:buClr>
              <a:buNone/>
              <a:defRPr/>
            </a:pPr>
            <a:r>
              <a:rPr lang="en-US" sz="2398" dirty="0">
                <a:latin typeface="Arial" panose="020B0604020202020204" pitchFamily="34" charset="0"/>
                <a:cs typeface="Arial" panose="020B0604020202020204" pitchFamily="34" charset="0"/>
              </a:rPr>
              <a:t>1. Know your expiration date and accrual dates</a:t>
            </a:r>
          </a:p>
          <a:p>
            <a:pPr marL="0" indent="0" defTabSz="685302" fontAlgn="auto">
              <a:lnSpc>
                <a:spcPct val="95000"/>
              </a:lnSpc>
              <a:spcAft>
                <a:spcPts val="0"/>
              </a:spcAft>
              <a:buClr>
                <a:srgbClr val="551C4E"/>
              </a:buClr>
              <a:buNone/>
              <a:defRPr/>
            </a:pPr>
            <a:endParaRPr lang="en-US" sz="2398" dirty="0">
              <a:latin typeface="Arial" panose="020B0604020202020204" pitchFamily="34" charset="0"/>
              <a:cs typeface="Arial" panose="020B0604020202020204" pitchFamily="34" charset="0"/>
            </a:endParaRPr>
          </a:p>
          <a:p>
            <a:pPr marL="0" indent="0" defTabSz="685302" fontAlgn="auto">
              <a:lnSpc>
                <a:spcPct val="95000"/>
              </a:lnSpc>
              <a:spcAft>
                <a:spcPts val="0"/>
              </a:spcAft>
              <a:buClr>
                <a:srgbClr val="551C4E"/>
              </a:buClr>
              <a:buNone/>
              <a:defRPr/>
            </a:pPr>
            <a:r>
              <a:rPr lang="en-US" sz="2398" dirty="0">
                <a:latin typeface="Arial" panose="020B0604020202020204" pitchFamily="34" charset="0"/>
                <a:cs typeface="Arial" panose="020B0604020202020204" pitchFamily="34" charset="0"/>
              </a:rPr>
              <a:t>2. Review the renewal practice requirement</a:t>
            </a:r>
          </a:p>
          <a:p>
            <a:pPr marL="0" indent="0" defTabSz="685302" fontAlgn="auto">
              <a:lnSpc>
                <a:spcPct val="95000"/>
              </a:lnSpc>
              <a:spcAft>
                <a:spcPts val="0"/>
              </a:spcAft>
              <a:buClr>
                <a:srgbClr val="551C4E"/>
              </a:buClr>
              <a:buNone/>
              <a:defRPr/>
            </a:pPr>
            <a:endParaRPr lang="en-US" sz="2398" dirty="0">
              <a:latin typeface="Arial" panose="020B0604020202020204" pitchFamily="34" charset="0"/>
              <a:cs typeface="Arial" panose="020B0604020202020204" pitchFamily="34" charset="0"/>
            </a:endParaRPr>
          </a:p>
          <a:p>
            <a:pPr marL="0" indent="0" defTabSz="685302" fontAlgn="auto">
              <a:lnSpc>
                <a:spcPct val="95000"/>
              </a:lnSpc>
              <a:spcAft>
                <a:spcPts val="0"/>
              </a:spcAft>
              <a:buClr>
                <a:srgbClr val="551C4E"/>
              </a:buClr>
              <a:buNone/>
              <a:defRPr/>
            </a:pPr>
            <a:r>
              <a:rPr lang="en-US" sz="2398" dirty="0">
                <a:latin typeface="Arial" panose="020B0604020202020204" pitchFamily="34" charset="0"/>
                <a:cs typeface="Arial" panose="020B0604020202020204" pitchFamily="34" charset="0"/>
              </a:rPr>
              <a:t>3. Be sure NCBDE has your current contact info</a:t>
            </a:r>
          </a:p>
          <a:p>
            <a:pPr marL="0" indent="0" defTabSz="685302" fontAlgn="auto">
              <a:lnSpc>
                <a:spcPct val="95000"/>
              </a:lnSpc>
              <a:spcAft>
                <a:spcPts val="0"/>
              </a:spcAft>
              <a:buClr>
                <a:srgbClr val="551C4E"/>
              </a:buClr>
              <a:buNone/>
              <a:defRPr/>
            </a:pPr>
            <a:endParaRPr lang="en-US" sz="2398" dirty="0">
              <a:solidFill>
                <a:schemeClr val="accent1"/>
              </a:solidFill>
              <a:latin typeface="Arial" panose="020B0604020202020204" pitchFamily="34" charset="0"/>
              <a:cs typeface="Arial" panose="020B0604020202020204" pitchFamily="34" charset="0"/>
            </a:endParaRPr>
          </a:p>
          <a:p>
            <a:pPr marL="0" indent="0" defTabSz="685302" fontAlgn="auto">
              <a:lnSpc>
                <a:spcPct val="95000"/>
              </a:lnSpc>
              <a:spcAft>
                <a:spcPts val="0"/>
              </a:spcAft>
              <a:buClr>
                <a:srgbClr val="551C4E"/>
              </a:buClr>
              <a:buNone/>
              <a:defRPr/>
            </a:pPr>
            <a:endParaRPr lang="en-US" sz="2398" dirty="0">
              <a:solidFill>
                <a:schemeClr val="accent1"/>
              </a:solidFill>
              <a:cs typeface="Arial"/>
            </a:endParaRPr>
          </a:p>
        </p:txBody>
      </p:sp>
      <p:sp>
        <p:nvSpPr>
          <p:cNvPr id="70661" name="Rectangle 6"/>
          <p:cNvSpPr>
            <a:spLocks noChangeArrowheads="1"/>
          </p:cNvSpPr>
          <p:nvPr/>
        </p:nvSpPr>
        <p:spPr bwMode="auto">
          <a:xfrm>
            <a:off x="765526" y="1219200"/>
            <a:ext cx="6932544" cy="514350"/>
          </a:xfrm>
          <a:prstGeom prst="rect">
            <a:avLst/>
          </a:prstGeom>
          <a:noFill/>
          <a:ln w="9525">
            <a:noFill/>
            <a:miter lim="800000"/>
            <a:headEnd/>
            <a:tailEnd/>
          </a:ln>
        </p:spPr>
        <p:txBody>
          <a:bodyPr lIns="0" tIns="23981" rIns="47962" bIns="23981"/>
          <a:lstStyle/>
          <a:p>
            <a:pPr>
              <a:buClr>
                <a:srgbClr val="FFCC00"/>
              </a:buClr>
              <a:tabLst>
                <a:tab pos="4222122" algn="l"/>
              </a:tabLst>
            </a:pPr>
            <a:r>
              <a:rPr kumimoji="1" lang="en-US" altLang="en-US" sz="2598" b="1" dirty="0">
                <a:cs typeface="Arial" pitchFamily="34" charset="0"/>
              </a:rPr>
              <a:t>Important Info About Renewal</a:t>
            </a:r>
          </a:p>
        </p:txBody>
      </p:sp>
      <p:pic>
        <p:nvPicPr>
          <p:cNvPr id="70662" name="Picture 7"/>
          <p:cNvPicPr>
            <a:picLocks noChangeAspect="1" noChangeArrowheads="1"/>
          </p:cNvPicPr>
          <p:nvPr/>
        </p:nvPicPr>
        <p:blipFill>
          <a:blip r:embed="rId4" cstate="print"/>
          <a:srcRect/>
          <a:stretch>
            <a:fillRect/>
          </a:stretch>
        </p:blipFill>
        <p:spPr bwMode="auto">
          <a:xfrm rot="1124050">
            <a:off x="424530" y="3917951"/>
            <a:ext cx="934172" cy="877888"/>
          </a:xfrm>
          <a:prstGeom prst="rect">
            <a:avLst/>
          </a:prstGeom>
          <a:noFill/>
          <a:ln w="9525">
            <a:noFill/>
            <a:miter lim="800000"/>
            <a:headEnd/>
            <a:tailEnd/>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3"/>
          <p:cNvSpPr>
            <a:spLocks noGrp="1"/>
          </p:cNvSpPr>
          <p:nvPr>
            <p:ph type="title"/>
          </p:nvPr>
        </p:nvSpPr>
        <p:spPr>
          <a:xfrm>
            <a:off x="461006" y="342900"/>
            <a:ext cx="7841340" cy="857250"/>
          </a:xfrm>
        </p:spPr>
        <p:txBody>
          <a:bodyPr rtlCol="0">
            <a:normAutofit/>
          </a:bodyPr>
          <a:lstStyle/>
          <a:p>
            <a:pPr>
              <a:defRPr/>
            </a:pPr>
            <a:r>
              <a:rPr lang="en-US" altLang="en-US" sz="3197" dirty="0">
                <a:latin typeface="Arial" panose="020B0604020202020204" pitchFamily="34" charset="0"/>
                <a:ea typeface="ヒラギノ角ゴ Pro W3" pitchFamily="2" charset="-128"/>
                <a:cs typeface="Arial" panose="020B0604020202020204" pitchFamily="34" charset="0"/>
              </a:rPr>
              <a:t>Renewing the CDE</a:t>
            </a:r>
            <a:r>
              <a:rPr lang="en-US" altLang="en-US" sz="3197" baseline="24000" dirty="0">
                <a:latin typeface="Arial" panose="020B0604020202020204" pitchFamily="34" charset="0"/>
                <a:ea typeface="ヒラギノ角ゴ Pro W3" pitchFamily="2" charset="-128"/>
                <a:cs typeface="Arial" panose="020B0604020202020204" pitchFamily="34" charset="0"/>
              </a:rPr>
              <a:t>®</a:t>
            </a:r>
            <a:r>
              <a:rPr lang="en-US" altLang="en-US" sz="3197" dirty="0">
                <a:latin typeface="Arial" panose="020B0604020202020204" pitchFamily="34" charset="0"/>
                <a:ea typeface="ヒラギノ角ゴ Pro W3" pitchFamily="2" charset="-128"/>
                <a:cs typeface="Arial" panose="020B0604020202020204" pitchFamily="34" charset="0"/>
              </a:rPr>
              <a:t> Credential</a:t>
            </a:r>
          </a:p>
        </p:txBody>
      </p:sp>
      <p:sp>
        <p:nvSpPr>
          <p:cNvPr id="5" name="Content Placeholder 4"/>
          <p:cNvSpPr>
            <a:spLocks noGrp="1"/>
          </p:cNvSpPr>
          <p:nvPr>
            <p:ph idx="1"/>
          </p:nvPr>
        </p:nvSpPr>
        <p:spPr>
          <a:xfrm>
            <a:off x="879719" y="1882776"/>
            <a:ext cx="6889721" cy="2822576"/>
          </a:xfrm>
        </p:spPr>
        <p:txBody>
          <a:bodyPr rtlCol="0">
            <a:noAutofit/>
          </a:bodyPr>
          <a:lstStyle/>
          <a:p>
            <a:pPr marL="178195" indent="-178195" defTabSz="685302" fontAlgn="auto">
              <a:lnSpc>
                <a:spcPct val="95000"/>
              </a:lnSpc>
              <a:spcAft>
                <a:spcPts val="0"/>
              </a:spcAft>
              <a:buClr>
                <a:schemeClr val="tx1"/>
              </a:buClr>
              <a:buFont typeface="Arial"/>
              <a:buChar char="•"/>
              <a:defRPr/>
            </a:pPr>
            <a:r>
              <a:rPr lang="en-US" sz="2398" dirty="0">
                <a:latin typeface="Arial" panose="020B0604020202020204" pitchFamily="34" charset="0"/>
                <a:cs typeface="Arial" panose="020B0604020202020204" pitchFamily="34" charset="0"/>
              </a:rPr>
              <a:t>Reminder– Retired status available – for those no longer practicing in diabetes education (volunteer or employment) – small one time fee, recognition on NCBDE web site</a:t>
            </a:r>
          </a:p>
          <a:p>
            <a:pPr marL="178195" indent="-178195" defTabSz="685302" fontAlgn="auto">
              <a:lnSpc>
                <a:spcPct val="95000"/>
              </a:lnSpc>
              <a:spcAft>
                <a:spcPts val="0"/>
              </a:spcAft>
              <a:buClr>
                <a:schemeClr val="tx1"/>
              </a:buClr>
              <a:buFont typeface="Arial"/>
              <a:buChar char="•"/>
              <a:defRPr/>
            </a:pPr>
            <a:endParaRPr lang="en-US" sz="999" dirty="0">
              <a:latin typeface="Arial" panose="020B0604020202020204" pitchFamily="34" charset="0"/>
              <a:cs typeface="Arial" panose="020B0604020202020204" pitchFamily="34" charset="0"/>
            </a:endParaRPr>
          </a:p>
          <a:p>
            <a:pPr marL="178195" indent="-178195" defTabSz="685302" fontAlgn="auto">
              <a:lnSpc>
                <a:spcPct val="95000"/>
              </a:lnSpc>
              <a:spcAft>
                <a:spcPts val="0"/>
              </a:spcAft>
              <a:buClr>
                <a:schemeClr val="tx1"/>
              </a:buClr>
              <a:buFont typeface="Arial"/>
              <a:buChar char="•"/>
              <a:defRPr/>
            </a:pPr>
            <a:r>
              <a:rPr lang="en-US" sz="2398" dirty="0">
                <a:latin typeface="Arial" panose="020B0604020202020204" pitchFamily="34" charset="0"/>
                <a:cs typeface="Arial" panose="020B0604020202020204" pitchFamily="34" charset="0"/>
              </a:rPr>
              <a:t>Practice Requirement – no changes</a:t>
            </a:r>
          </a:p>
          <a:p>
            <a:pPr marL="178195" indent="-178195" defTabSz="685302" fontAlgn="auto">
              <a:lnSpc>
                <a:spcPct val="95000"/>
              </a:lnSpc>
              <a:spcAft>
                <a:spcPts val="0"/>
              </a:spcAft>
              <a:buClr>
                <a:srgbClr val="F5D155"/>
              </a:buClr>
              <a:buFont typeface="Arial"/>
              <a:buChar char="•"/>
              <a:defRPr/>
            </a:pPr>
            <a:endParaRPr lang="en-US" sz="1798" dirty="0">
              <a:solidFill>
                <a:schemeClr val="accent6"/>
              </a:solidFill>
              <a:cs typeface="Arial"/>
            </a:endParaRPr>
          </a:p>
        </p:txBody>
      </p:sp>
      <p:sp>
        <p:nvSpPr>
          <p:cNvPr id="66564" name="Rectangle 6"/>
          <p:cNvSpPr>
            <a:spLocks noChangeArrowheads="1"/>
          </p:cNvSpPr>
          <p:nvPr/>
        </p:nvSpPr>
        <p:spPr bwMode="auto">
          <a:xfrm>
            <a:off x="613267" y="1219200"/>
            <a:ext cx="7084803" cy="514350"/>
          </a:xfrm>
          <a:prstGeom prst="rect">
            <a:avLst/>
          </a:prstGeom>
          <a:noFill/>
          <a:ln w="9525">
            <a:noFill/>
            <a:miter lim="800000"/>
            <a:headEnd/>
            <a:tailEnd/>
          </a:ln>
        </p:spPr>
        <p:txBody>
          <a:bodyPr lIns="0" tIns="23981" rIns="47962" bIns="23981"/>
          <a:lstStyle/>
          <a:p>
            <a:pPr>
              <a:buClr>
                <a:srgbClr val="FFCC00"/>
              </a:buClr>
              <a:tabLst>
                <a:tab pos="4222122" algn="l"/>
              </a:tabLst>
            </a:pPr>
            <a:r>
              <a:rPr kumimoji="1" lang="en-US" altLang="en-US" sz="2598" b="1" dirty="0">
                <a:cs typeface="Arial" pitchFamily="34" charset="0"/>
              </a:rPr>
              <a:t>What’s New for Renewal of Certification?</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3"/>
          <p:cNvSpPr>
            <a:spLocks noGrp="1"/>
          </p:cNvSpPr>
          <p:nvPr>
            <p:ph type="title"/>
          </p:nvPr>
        </p:nvSpPr>
        <p:spPr>
          <a:xfrm>
            <a:off x="461006" y="342900"/>
            <a:ext cx="7194239" cy="857250"/>
          </a:xfrm>
        </p:spPr>
        <p:txBody>
          <a:bodyPr rtlCol="0">
            <a:normAutofit/>
          </a:bodyPr>
          <a:lstStyle/>
          <a:p>
            <a:pPr>
              <a:defRPr/>
            </a:pPr>
            <a:r>
              <a:rPr lang="en-US" altLang="en-US" sz="3197" dirty="0">
                <a:latin typeface="Arial" panose="020B0604020202020204" pitchFamily="34" charset="0"/>
                <a:ea typeface="ヒラギノ角ゴ Pro W3" pitchFamily="2" charset="-128"/>
                <a:cs typeface="Arial" panose="020B0604020202020204" pitchFamily="34" charset="0"/>
              </a:rPr>
              <a:t>Renewing the CDE</a:t>
            </a:r>
            <a:r>
              <a:rPr lang="en-US" altLang="en-US" sz="3197" baseline="24000" dirty="0">
                <a:latin typeface="Arial" panose="020B0604020202020204" pitchFamily="34" charset="0"/>
                <a:ea typeface="ヒラギノ角ゴ Pro W3" pitchFamily="2" charset="-128"/>
                <a:cs typeface="Arial" panose="020B0604020202020204" pitchFamily="34" charset="0"/>
              </a:rPr>
              <a:t>®</a:t>
            </a:r>
            <a:r>
              <a:rPr lang="en-US" altLang="en-US" sz="3197" dirty="0">
                <a:ea typeface="ヒラギノ角ゴ Pro W3" pitchFamily="2" charset="-128"/>
              </a:rPr>
              <a:t> Credential</a:t>
            </a:r>
          </a:p>
        </p:txBody>
      </p:sp>
      <p:sp>
        <p:nvSpPr>
          <p:cNvPr id="5" name="Content Placeholder 4"/>
          <p:cNvSpPr>
            <a:spLocks noGrp="1"/>
          </p:cNvSpPr>
          <p:nvPr>
            <p:ph idx="1"/>
          </p:nvPr>
        </p:nvSpPr>
        <p:spPr>
          <a:xfrm>
            <a:off x="764738" y="1894396"/>
            <a:ext cx="6889721" cy="2822576"/>
          </a:xfrm>
        </p:spPr>
        <p:txBody>
          <a:bodyPr rtlCol="0">
            <a:noAutofit/>
          </a:bodyPr>
          <a:lstStyle/>
          <a:p>
            <a:pPr marL="577885" lvl="1" indent="-178195" defTabSz="685302" fontAlgn="auto">
              <a:lnSpc>
                <a:spcPct val="95000"/>
              </a:lnSpc>
              <a:spcAft>
                <a:spcPts val="0"/>
              </a:spcAft>
              <a:buClr>
                <a:schemeClr val="tx1"/>
              </a:buClr>
              <a:buFont typeface="Arial"/>
              <a:buChar char="•"/>
              <a:defRPr/>
            </a:pPr>
            <a:r>
              <a:rPr lang="en-US" sz="2198" dirty="0">
                <a:latin typeface="Arial" panose="020B0604020202020204" pitchFamily="34" charset="0"/>
                <a:cs typeface="Arial" panose="020B0604020202020204" pitchFamily="34" charset="0"/>
              </a:rPr>
              <a:t>Exam Option – year-round testing in approximately 190 exam sites</a:t>
            </a:r>
          </a:p>
          <a:p>
            <a:pPr marL="577885" lvl="1" indent="-178195" defTabSz="685302" fontAlgn="auto">
              <a:lnSpc>
                <a:spcPct val="95000"/>
              </a:lnSpc>
              <a:spcAft>
                <a:spcPts val="0"/>
              </a:spcAft>
              <a:buClr>
                <a:schemeClr val="tx1"/>
              </a:buClr>
              <a:buFont typeface="Arial"/>
              <a:buChar char="•"/>
              <a:defRPr/>
            </a:pPr>
            <a:endParaRPr lang="en-US" sz="999" dirty="0">
              <a:latin typeface="Arial" panose="020B0604020202020204" pitchFamily="34" charset="0"/>
              <a:cs typeface="Arial" panose="020B0604020202020204" pitchFamily="34" charset="0"/>
            </a:endParaRPr>
          </a:p>
          <a:p>
            <a:pPr marL="577885" lvl="1" indent="-178195" defTabSz="685302" fontAlgn="auto">
              <a:lnSpc>
                <a:spcPct val="95000"/>
              </a:lnSpc>
              <a:spcAft>
                <a:spcPts val="0"/>
              </a:spcAft>
              <a:buClr>
                <a:schemeClr val="tx1"/>
              </a:buClr>
              <a:buFont typeface="Arial"/>
              <a:buChar char="•"/>
              <a:defRPr/>
            </a:pPr>
            <a:r>
              <a:rPr lang="en-US" sz="2198" dirty="0">
                <a:latin typeface="Arial" panose="020B0604020202020204" pitchFamily="34" charset="0"/>
                <a:cs typeface="Arial" panose="020B0604020202020204" pitchFamily="34" charset="0"/>
              </a:rPr>
              <a:t>Continuing Education Option – Expanded CE Activities</a:t>
            </a:r>
          </a:p>
          <a:p>
            <a:pPr marL="399690" lvl="1" indent="0" defTabSz="685302" fontAlgn="auto">
              <a:lnSpc>
                <a:spcPct val="95000"/>
              </a:lnSpc>
              <a:spcAft>
                <a:spcPts val="0"/>
              </a:spcAft>
              <a:buClr>
                <a:schemeClr val="tx1"/>
              </a:buClr>
              <a:buNone/>
              <a:defRPr/>
            </a:pPr>
            <a:endParaRPr lang="en-US" sz="999" dirty="0">
              <a:latin typeface="Arial" panose="020B0604020202020204" pitchFamily="34" charset="0"/>
              <a:cs typeface="Arial" panose="020B0604020202020204" pitchFamily="34" charset="0"/>
            </a:endParaRPr>
          </a:p>
          <a:p>
            <a:pPr marL="561898" lvl="1" indent="-178195" defTabSz="685302" fontAlgn="auto">
              <a:lnSpc>
                <a:spcPct val="95000"/>
              </a:lnSpc>
              <a:spcAft>
                <a:spcPts val="0"/>
              </a:spcAft>
              <a:buClr>
                <a:schemeClr val="tx1"/>
              </a:buClr>
              <a:buFont typeface="Arial"/>
              <a:buChar char="•"/>
              <a:defRPr/>
            </a:pPr>
            <a:r>
              <a:rPr lang="en-US" sz="2198" dirty="0">
                <a:latin typeface="Arial" panose="020B0604020202020204" pitchFamily="34" charset="0"/>
                <a:cs typeface="Arial" panose="020B0604020202020204" pitchFamily="34" charset="0"/>
              </a:rPr>
              <a:t>Additional deadline – “Grace period” – available from December 16 – March 31</a:t>
            </a:r>
          </a:p>
          <a:p>
            <a:pPr marL="178195" indent="-178195" defTabSz="685302" fontAlgn="auto">
              <a:lnSpc>
                <a:spcPct val="95000"/>
              </a:lnSpc>
              <a:spcAft>
                <a:spcPts val="0"/>
              </a:spcAft>
              <a:buClr>
                <a:srgbClr val="551C4E"/>
              </a:buClr>
              <a:buFont typeface="Arial"/>
              <a:buChar char="•"/>
              <a:defRPr/>
            </a:pPr>
            <a:endParaRPr lang="en-US" sz="2198" dirty="0">
              <a:solidFill>
                <a:srgbClr val="0070C0"/>
              </a:solidFill>
              <a:cs typeface="Arial"/>
            </a:endParaRPr>
          </a:p>
        </p:txBody>
      </p:sp>
      <p:sp>
        <p:nvSpPr>
          <p:cNvPr id="68612" name="Rectangle 6"/>
          <p:cNvSpPr>
            <a:spLocks noChangeArrowheads="1"/>
          </p:cNvSpPr>
          <p:nvPr/>
        </p:nvSpPr>
        <p:spPr bwMode="auto">
          <a:xfrm>
            <a:off x="613265" y="1123951"/>
            <a:ext cx="8145858" cy="762000"/>
          </a:xfrm>
          <a:prstGeom prst="rect">
            <a:avLst/>
          </a:prstGeom>
          <a:noFill/>
          <a:ln w="9525">
            <a:noFill/>
            <a:miter lim="800000"/>
            <a:headEnd/>
            <a:tailEnd/>
          </a:ln>
        </p:spPr>
        <p:txBody>
          <a:bodyPr lIns="0" tIns="23981" rIns="47962" bIns="23981"/>
          <a:lstStyle/>
          <a:p>
            <a:pPr>
              <a:buClr>
                <a:srgbClr val="FFCC00"/>
              </a:buClr>
              <a:tabLst>
                <a:tab pos="4222122" algn="l"/>
              </a:tabLst>
            </a:pPr>
            <a:r>
              <a:rPr kumimoji="1" lang="en-US" altLang="en-US" sz="2598" b="1" dirty="0">
                <a:cs typeface="Arial" pitchFamily="34" charset="0"/>
              </a:rPr>
              <a:t>What’s New for Renewal of Certification? (continued)</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3"/>
          <p:cNvSpPr>
            <a:spLocks noGrp="1"/>
          </p:cNvSpPr>
          <p:nvPr>
            <p:ph type="title"/>
          </p:nvPr>
        </p:nvSpPr>
        <p:spPr>
          <a:xfrm>
            <a:off x="537136" y="342900"/>
            <a:ext cx="7765210" cy="857250"/>
          </a:xfrm>
        </p:spPr>
        <p:txBody>
          <a:bodyPr rtlCol="0">
            <a:normAutofit/>
          </a:bodyPr>
          <a:lstStyle/>
          <a:p>
            <a:pPr>
              <a:defRPr/>
            </a:pPr>
            <a:r>
              <a:rPr lang="en-US" altLang="en-US" sz="3197" dirty="0">
                <a:latin typeface="Arial" panose="020B0604020202020204" pitchFamily="34" charset="0"/>
                <a:ea typeface="ヒラギノ角ゴ Pro W3" pitchFamily="2" charset="-128"/>
                <a:cs typeface="Arial" panose="020B0604020202020204" pitchFamily="34" charset="0"/>
              </a:rPr>
              <a:t>Renewing the CDE</a:t>
            </a:r>
            <a:r>
              <a:rPr lang="en-US" altLang="en-US" sz="3197" baseline="24000" dirty="0">
                <a:latin typeface="Arial" panose="020B0604020202020204" pitchFamily="34" charset="0"/>
                <a:ea typeface="ヒラギノ角ゴ Pro W3" pitchFamily="2" charset="-128"/>
                <a:cs typeface="Arial" panose="020B0604020202020204" pitchFamily="34" charset="0"/>
              </a:rPr>
              <a:t>®</a:t>
            </a:r>
            <a:r>
              <a:rPr lang="en-US" altLang="en-US" sz="3197" dirty="0">
                <a:latin typeface="Arial" panose="020B0604020202020204" pitchFamily="34" charset="0"/>
                <a:ea typeface="ヒラギノ角ゴ Pro W3" pitchFamily="2" charset="-128"/>
                <a:cs typeface="Arial" panose="020B0604020202020204" pitchFamily="34" charset="0"/>
              </a:rPr>
              <a:t> Credential</a:t>
            </a:r>
          </a:p>
        </p:txBody>
      </p:sp>
      <p:sp>
        <p:nvSpPr>
          <p:cNvPr id="5" name="Content Placeholder 4"/>
          <p:cNvSpPr>
            <a:spLocks noGrp="1"/>
          </p:cNvSpPr>
          <p:nvPr>
            <p:ph idx="1"/>
          </p:nvPr>
        </p:nvSpPr>
        <p:spPr>
          <a:xfrm>
            <a:off x="841654" y="1714501"/>
            <a:ext cx="6813591" cy="2822576"/>
          </a:xfrm>
        </p:spPr>
        <p:txBody>
          <a:bodyPr rtlCol="0">
            <a:noAutofit/>
          </a:bodyPr>
          <a:lstStyle/>
          <a:p>
            <a:pPr marL="178195" indent="-178195" defTabSz="685302" fontAlgn="auto">
              <a:lnSpc>
                <a:spcPct val="95000"/>
              </a:lnSpc>
              <a:spcAft>
                <a:spcPts val="0"/>
              </a:spcAft>
              <a:buClr>
                <a:schemeClr val="tx1"/>
              </a:buClr>
              <a:buFont typeface="Arial"/>
              <a:buChar char="•"/>
              <a:defRPr/>
            </a:pPr>
            <a:r>
              <a:rPr lang="en-US" sz="2198" dirty="0">
                <a:latin typeface="Arial" panose="020B0604020202020204" pitchFamily="34" charset="0"/>
                <a:cs typeface="Arial" panose="020B0604020202020204" pitchFamily="34" charset="0"/>
              </a:rPr>
              <a:t>Maintain original license/registration held at the time of your initial certification</a:t>
            </a:r>
          </a:p>
          <a:p>
            <a:pPr marL="178195" indent="-178195" defTabSz="685302" fontAlgn="auto">
              <a:lnSpc>
                <a:spcPct val="95000"/>
              </a:lnSpc>
              <a:spcAft>
                <a:spcPts val="0"/>
              </a:spcAft>
              <a:buClr>
                <a:schemeClr val="tx1"/>
              </a:buClr>
              <a:buFont typeface="Arial"/>
              <a:buChar char="•"/>
              <a:defRPr/>
            </a:pPr>
            <a:r>
              <a:rPr lang="en-US" sz="2198" dirty="0">
                <a:latin typeface="Arial" panose="020B0604020202020204" pitchFamily="34" charset="0"/>
                <a:cs typeface="Arial" panose="020B0604020202020204" pitchFamily="34" charset="0"/>
              </a:rPr>
              <a:t>Accrue minimum of 1,000 hours of professional practice experience during five-year certification cycle</a:t>
            </a:r>
          </a:p>
          <a:p>
            <a:pPr marL="178195" indent="-178195" defTabSz="685302" fontAlgn="auto">
              <a:lnSpc>
                <a:spcPct val="95000"/>
              </a:lnSpc>
              <a:spcAft>
                <a:spcPts val="0"/>
              </a:spcAft>
              <a:buClr>
                <a:schemeClr val="tx1"/>
              </a:buClr>
              <a:buFont typeface="Arial"/>
              <a:buChar char="•"/>
              <a:defRPr/>
            </a:pPr>
            <a:r>
              <a:rPr lang="en-US" sz="2198" dirty="0">
                <a:latin typeface="Arial" panose="020B0604020202020204" pitchFamily="34" charset="0"/>
                <a:cs typeface="Arial" panose="020B0604020202020204" pitchFamily="34" charset="0"/>
              </a:rPr>
              <a:t>Document 75 hours of continuing education activities or pass exam.</a:t>
            </a:r>
          </a:p>
          <a:p>
            <a:pPr marL="178195" indent="-178195" defTabSz="685302" fontAlgn="auto">
              <a:lnSpc>
                <a:spcPct val="95000"/>
              </a:lnSpc>
              <a:spcAft>
                <a:spcPts val="0"/>
              </a:spcAft>
              <a:buClr>
                <a:schemeClr val="tx1"/>
              </a:buClr>
              <a:buFont typeface="Arial"/>
              <a:buChar char="•"/>
              <a:defRPr/>
            </a:pPr>
            <a:r>
              <a:rPr lang="en-US" sz="2198" dirty="0">
                <a:latin typeface="Arial" panose="020B0604020202020204" pitchFamily="34" charset="0"/>
                <a:cs typeface="Arial" panose="020B0604020202020204" pitchFamily="34" charset="0"/>
              </a:rPr>
              <a:t>Apply and pay application fee for renewal method chosen</a:t>
            </a:r>
          </a:p>
          <a:p>
            <a:pPr marL="0" indent="0" defTabSz="685302" fontAlgn="auto">
              <a:lnSpc>
                <a:spcPct val="95000"/>
              </a:lnSpc>
              <a:spcAft>
                <a:spcPts val="0"/>
              </a:spcAft>
              <a:buClr>
                <a:srgbClr val="551C4E"/>
              </a:buClr>
              <a:buNone/>
              <a:defRPr/>
            </a:pPr>
            <a:endParaRPr lang="en-US" sz="2198" dirty="0">
              <a:solidFill>
                <a:srgbClr val="0070C0"/>
              </a:solidFill>
              <a:cs typeface="Arial"/>
            </a:endParaRPr>
          </a:p>
        </p:txBody>
      </p:sp>
      <p:sp>
        <p:nvSpPr>
          <p:cNvPr id="72708" name="Rectangle 6"/>
          <p:cNvSpPr>
            <a:spLocks noChangeArrowheads="1"/>
          </p:cNvSpPr>
          <p:nvPr/>
        </p:nvSpPr>
        <p:spPr bwMode="auto">
          <a:xfrm>
            <a:off x="689396" y="1143001"/>
            <a:ext cx="7008673" cy="514350"/>
          </a:xfrm>
          <a:prstGeom prst="rect">
            <a:avLst/>
          </a:prstGeom>
          <a:noFill/>
          <a:ln w="9525">
            <a:noFill/>
            <a:miter lim="800000"/>
            <a:headEnd/>
            <a:tailEnd/>
          </a:ln>
        </p:spPr>
        <p:txBody>
          <a:bodyPr lIns="0" tIns="23981" rIns="47962" bIns="23981"/>
          <a:lstStyle/>
          <a:p>
            <a:pPr>
              <a:buClr>
                <a:srgbClr val="FFCC00"/>
              </a:buClr>
              <a:tabLst>
                <a:tab pos="4222122" algn="l"/>
              </a:tabLst>
            </a:pPr>
            <a:r>
              <a:rPr kumimoji="1" lang="en-US" altLang="en-US" sz="2797" b="1" dirty="0">
                <a:cs typeface="Arial" pitchFamily="34" charset="0"/>
              </a:rPr>
              <a:t>Renewal: Eligibility Requirements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a:xfrm>
            <a:off x="537136" y="342900"/>
            <a:ext cx="7689080" cy="857250"/>
          </a:xfrm>
        </p:spPr>
        <p:txBody>
          <a:bodyPr rtlCol="0">
            <a:normAutofit/>
          </a:bodyPr>
          <a:lstStyle/>
          <a:p>
            <a:pPr>
              <a:defRPr/>
            </a:pPr>
            <a:r>
              <a:rPr lang="en-US" altLang="en-US" sz="3197" dirty="0">
                <a:latin typeface="Arial" panose="020B0604020202020204" pitchFamily="34" charset="0"/>
                <a:ea typeface="ヒラギノ角ゴ Pro W3" pitchFamily="2" charset="-128"/>
                <a:cs typeface="Arial" panose="020B0604020202020204" pitchFamily="34" charset="0"/>
              </a:rPr>
              <a:t>Renewing the CDE</a:t>
            </a:r>
            <a:r>
              <a:rPr lang="en-US" altLang="en-US" sz="3197" baseline="24000" dirty="0">
                <a:latin typeface="Arial" panose="020B0604020202020204" pitchFamily="34" charset="0"/>
                <a:ea typeface="ヒラギノ角ゴ Pro W3" pitchFamily="2" charset="-128"/>
                <a:cs typeface="Arial" panose="020B0604020202020204" pitchFamily="34" charset="0"/>
              </a:rPr>
              <a:t>®</a:t>
            </a:r>
            <a:r>
              <a:rPr lang="en-US" altLang="en-US" sz="3197" dirty="0">
                <a:latin typeface="Arial" panose="020B0604020202020204" pitchFamily="34" charset="0"/>
                <a:ea typeface="ヒラギノ角ゴ Pro W3" pitchFamily="2" charset="-128"/>
                <a:cs typeface="Arial" panose="020B0604020202020204" pitchFamily="34" charset="0"/>
              </a:rPr>
              <a:t> Credential</a:t>
            </a:r>
          </a:p>
        </p:txBody>
      </p:sp>
      <p:sp>
        <p:nvSpPr>
          <p:cNvPr id="5" name="Content Placeholder 4"/>
          <p:cNvSpPr>
            <a:spLocks noGrp="1"/>
          </p:cNvSpPr>
          <p:nvPr>
            <p:ph idx="1"/>
          </p:nvPr>
        </p:nvSpPr>
        <p:spPr>
          <a:xfrm>
            <a:off x="689395" y="1885950"/>
            <a:ext cx="7765210" cy="2590802"/>
          </a:xfrm>
        </p:spPr>
        <p:txBody>
          <a:bodyPr rtlCol="0">
            <a:noAutofit/>
          </a:bodyPr>
          <a:lstStyle/>
          <a:p>
            <a:pPr marL="561898" lvl="1" indent="-178195" defTabSz="685302" fontAlgn="auto">
              <a:lnSpc>
                <a:spcPct val="95000"/>
              </a:lnSpc>
              <a:spcAft>
                <a:spcPts val="0"/>
              </a:spcAft>
              <a:buClr>
                <a:schemeClr val="tx1"/>
              </a:buClr>
              <a:buFont typeface="Arial" pitchFamily="34" charset="0"/>
              <a:buChar char="•"/>
              <a:defRPr/>
            </a:pPr>
            <a:r>
              <a:rPr lang="en-US" sz="1998" dirty="0">
                <a:latin typeface="Arial" panose="020B0604020202020204" pitchFamily="34" charset="0"/>
                <a:cs typeface="Arial" panose="020B0604020202020204" pitchFamily="34" charset="0"/>
              </a:rPr>
              <a:t>What it is? </a:t>
            </a:r>
          </a:p>
          <a:p>
            <a:pPr marL="945600" lvl="2" indent="-178195" defTabSz="685302" fontAlgn="auto">
              <a:lnSpc>
                <a:spcPct val="95000"/>
              </a:lnSpc>
              <a:spcAft>
                <a:spcPts val="0"/>
              </a:spcAft>
              <a:buClr>
                <a:schemeClr val="tx1"/>
              </a:buClr>
              <a:buFont typeface="Arial" pitchFamily="34" charset="0"/>
              <a:buChar char="•"/>
              <a:defRPr/>
            </a:pPr>
            <a:r>
              <a:rPr lang="en-US" sz="1998" dirty="0">
                <a:latin typeface="Arial" panose="020B0604020202020204" pitchFamily="34" charset="0"/>
                <a:cs typeface="Arial" panose="020B0604020202020204" pitchFamily="34" charset="0"/>
              </a:rPr>
              <a:t>Providing direct/indirect professional contribution to the care and self-management education of people with diabetes</a:t>
            </a:r>
          </a:p>
          <a:p>
            <a:pPr marL="561898" lvl="1" indent="-178195" defTabSz="685302" fontAlgn="auto">
              <a:lnSpc>
                <a:spcPct val="95000"/>
              </a:lnSpc>
              <a:spcAft>
                <a:spcPts val="0"/>
              </a:spcAft>
              <a:buClr>
                <a:schemeClr val="tx1"/>
              </a:buClr>
              <a:buFont typeface="Arial" pitchFamily="34" charset="0"/>
              <a:buChar char="•"/>
              <a:defRPr/>
            </a:pPr>
            <a:r>
              <a:rPr lang="en-US" sz="1998" dirty="0">
                <a:latin typeface="Arial" panose="020B0604020202020204" pitchFamily="34" charset="0"/>
                <a:cs typeface="Arial" panose="020B0604020202020204" pitchFamily="34" charset="0"/>
              </a:rPr>
              <a:t>What it is not?</a:t>
            </a:r>
          </a:p>
          <a:p>
            <a:pPr marL="945600" lvl="2" indent="-178195" defTabSz="685302" fontAlgn="auto">
              <a:lnSpc>
                <a:spcPct val="95000"/>
              </a:lnSpc>
              <a:spcAft>
                <a:spcPts val="0"/>
              </a:spcAft>
              <a:buClr>
                <a:schemeClr val="tx1"/>
              </a:buClr>
              <a:buFont typeface="Arial" pitchFamily="34" charset="0"/>
              <a:buChar char="•"/>
              <a:defRPr/>
            </a:pPr>
            <a:r>
              <a:rPr lang="en-US" sz="1998" dirty="0">
                <a:latin typeface="Arial" panose="020B0604020202020204" pitchFamily="34" charset="0"/>
                <a:cs typeface="Arial" panose="020B0604020202020204" pitchFamily="34" charset="0"/>
              </a:rPr>
              <a:t>Employment in manufacture, direct sales or distribution of diabetes-related products or services</a:t>
            </a:r>
          </a:p>
        </p:txBody>
      </p:sp>
      <p:sp>
        <p:nvSpPr>
          <p:cNvPr id="74756" name="Rectangle 6"/>
          <p:cNvSpPr>
            <a:spLocks noChangeArrowheads="1"/>
          </p:cNvSpPr>
          <p:nvPr/>
        </p:nvSpPr>
        <p:spPr bwMode="auto">
          <a:xfrm>
            <a:off x="613265" y="1200150"/>
            <a:ext cx="8145858" cy="685800"/>
          </a:xfrm>
          <a:prstGeom prst="rect">
            <a:avLst/>
          </a:prstGeom>
          <a:noFill/>
          <a:ln w="9525">
            <a:noFill/>
            <a:miter lim="800000"/>
            <a:headEnd/>
            <a:tailEnd/>
          </a:ln>
        </p:spPr>
        <p:txBody>
          <a:bodyPr lIns="0" tIns="23981" rIns="47962" bIns="23981"/>
          <a:lstStyle/>
          <a:p>
            <a:pPr>
              <a:buClr>
                <a:srgbClr val="FFCC00"/>
              </a:buClr>
              <a:tabLst>
                <a:tab pos="4222122" algn="l"/>
              </a:tabLst>
            </a:pPr>
            <a:r>
              <a:rPr kumimoji="1" lang="en-US" altLang="en-US" sz="2598" b="1" dirty="0">
                <a:cs typeface="Arial" pitchFamily="34" charset="0"/>
              </a:rPr>
              <a:t>Renewal: Eligibility Requirements Professional  Practice</a:t>
            </a:r>
          </a:p>
          <a:p>
            <a:pPr>
              <a:buClr>
                <a:srgbClr val="FFCC00"/>
              </a:buClr>
              <a:tabLst>
                <a:tab pos="4222122" algn="l"/>
              </a:tabLst>
            </a:pPr>
            <a:endParaRPr kumimoji="1" lang="en-US" altLang="en-US" sz="2098" b="1" dirty="0">
              <a:solidFill>
                <a:schemeClr val="accent1"/>
              </a:solidFill>
              <a:cs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3"/>
          <p:cNvSpPr>
            <a:spLocks noGrp="1"/>
          </p:cNvSpPr>
          <p:nvPr>
            <p:ph type="title"/>
          </p:nvPr>
        </p:nvSpPr>
        <p:spPr>
          <a:xfrm>
            <a:off x="461006" y="342900"/>
            <a:ext cx="7993599" cy="857250"/>
          </a:xfrm>
        </p:spPr>
        <p:txBody>
          <a:bodyPr rtlCol="0">
            <a:normAutofit/>
          </a:bodyPr>
          <a:lstStyle/>
          <a:p>
            <a:pPr algn="l" fontAlgn="auto">
              <a:spcAft>
                <a:spcPts val="0"/>
              </a:spcAft>
              <a:defRPr/>
            </a:pPr>
            <a:r>
              <a:rPr lang="en-US" altLang="en-US" sz="3197" dirty="0">
                <a:latin typeface="Arial" panose="020B0604020202020204" pitchFamily="34" charset="0"/>
                <a:ea typeface="ヒラギノ角ゴ Pro W3" pitchFamily="2" charset="-128"/>
                <a:cs typeface="Arial" panose="020B0604020202020204" pitchFamily="34" charset="0"/>
              </a:rPr>
              <a:t>Renewing the CDE</a:t>
            </a:r>
            <a:r>
              <a:rPr lang="en-US" altLang="en-US" sz="3197" baseline="24000" dirty="0">
                <a:latin typeface="Arial" panose="020B0604020202020204" pitchFamily="34" charset="0"/>
                <a:ea typeface="ヒラギノ角ゴ Pro W3" pitchFamily="2" charset="-128"/>
                <a:cs typeface="Arial" panose="020B0604020202020204" pitchFamily="34" charset="0"/>
              </a:rPr>
              <a:t>®</a:t>
            </a:r>
            <a:r>
              <a:rPr lang="en-US" altLang="en-US" sz="3197" dirty="0">
                <a:latin typeface="Arial" panose="020B0604020202020204" pitchFamily="34" charset="0"/>
                <a:ea typeface="ヒラギノ角ゴ Pro W3" pitchFamily="2" charset="-128"/>
                <a:cs typeface="Arial" panose="020B0604020202020204" pitchFamily="34" charset="0"/>
              </a:rPr>
              <a:t> Credential</a:t>
            </a:r>
          </a:p>
        </p:txBody>
      </p:sp>
      <p:sp>
        <p:nvSpPr>
          <p:cNvPr id="5" name="Content Placeholder 4"/>
          <p:cNvSpPr>
            <a:spLocks noGrp="1"/>
          </p:cNvSpPr>
          <p:nvPr>
            <p:ph idx="1"/>
          </p:nvPr>
        </p:nvSpPr>
        <p:spPr>
          <a:xfrm>
            <a:off x="156488" y="1730376"/>
            <a:ext cx="8602635" cy="2822576"/>
          </a:xfrm>
        </p:spPr>
        <p:txBody>
          <a:bodyPr rtlCol="0">
            <a:noAutofit/>
          </a:bodyPr>
          <a:lstStyle/>
          <a:p>
            <a:pPr marL="561898" lvl="1" indent="-178195" defTabSz="685302">
              <a:lnSpc>
                <a:spcPct val="95000"/>
              </a:lnSpc>
              <a:buClr>
                <a:schemeClr val="tx1"/>
              </a:buClr>
              <a:buFont typeface="Arial"/>
              <a:buChar char="•"/>
              <a:defRPr/>
            </a:pPr>
            <a:r>
              <a:rPr lang="en-US" sz="1898" dirty="0">
                <a:latin typeface="Arial" panose="020B0604020202020204" pitchFamily="34" charset="0"/>
                <a:cs typeface="Arial" panose="020B0604020202020204" pitchFamily="34" charset="0"/>
              </a:rPr>
              <a:t>Health professionals specializing in diabetes education will demonstrate through renewal of certification: knowledge and skills are up-to-date, ability to practice proficiently, safely, and in a manner consistent with current National Standards of Diabetes Self-Management Education and Support (NSDSMES).</a:t>
            </a:r>
          </a:p>
          <a:p>
            <a:pPr marL="561898" lvl="1" indent="-178195" defTabSz="685302">
              <a:lnSpc>
                <a:spcPct val="95000"/>
              </a:lnSpc>
              <a:buClr>
                <a:schemeClr val="tx1"/>
              </a:buClr>
              <a:buFont typeface="Arial"/>
              <a:buChar char="•"/>
              <a:defRPr/>
            </a:pPr>
            <a:r>
              <a:rPr lang="en-US" sz="1898" dirty="0">
                <a:latin typeface="Arial" panose="020B0604020202020204" pitchFamily="34" charset="0"/>
                <a:cs typeface="Arial" panose="020B0604020202020204" pitchFamily="34" charset="0"/>
              </a:rPr>
              <a:t>All CDEs who select renew by continuing education will engage in a personal assessment to identify professional needs and participate in appropriate activities that are inclusive of the Examination Content Outline in the current Handbook.</a:t>
            </a:r>
          </a:p>
        </p:txBody>
      </p:sp>
      <p:sp>
        <p:nvSpPr>
          <p:cNvPr id="91140" name="Rectangle 6"/>
          <p:cNvSpPr>
            <a:spLocks noChangeArrowheads="1"/>
          </p:cNvSpPr>
          <p:nvPr/>
        </p:nvSpPr>
        <p:spPr bwMode="auto">
          <a:xfrm>
            <a:off x="613265" y="1200150"/>
            <a:ext cx="8298117" cy="514350"/>
          </a:xfrm>
          <a:prstGeom prst="rect">
            <a:avLst/>
          </a:prstGeom>
          <a:noFill/>
          <a:ln w="9525">
            <a:noFill/>
            <a:miter lim="800000"/>
            <a:headEnd/>
            <a:tailEnd/>
          </a:ln>
        </p:spPr>
        <p:txBody>
          <a:bodyPr lIns="0" tIns="23981" rIns="47962" bIns="23981"/>
          <a:lstStyle/>
          <a:p>
            <a:pPr>
              <a:buClr>
                <a:srgbClr val="FFCC00"/>
              </a:buClr>
              <a:tabLst>
                <a:tab pos="4222122" algn="l"/>
              </a:tabLst>
            </a:pPr>
            <a:r>
              <a:rPr kumimoji="1" lang="en-US" altLang="en-US" sz="2298" b="1" dirty="0">
                <a:cs typeface="Arial" pitchFamily="34" charset="0"/>
              </a:rPr>
              <a:t>Renewal: Continuing Education Option - Expectations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8850" name="Picture 12"/>
          <p:cNvPicPr>
            <a:picLocks noChangeAspect="1" noChangeArrowheads="1"/>
          </p:cNvPicPr>
          <p:nvPr/>
        </p:nvPicPr>
        <p:blipFill>
          <a:blip r:embed="rId3" cstate="print"/>
          <a:srcRect/>
          <a:stretch>
            <a:fillRect/>
          </a:stretch>
        </p:blipFill>
        <p:spPr bwMode="auto">
          <a:xfrm rot="-10500297">
            <a:off x="7778955" y="2507412"/>
            <a:ext cx="1199040" cy="1179513"/>
          </a:xfrm>
          <a:prstGeom prst="rect">
            <a:avLst/>
          </a:prstGeom>
          <a:noFill/>
          <a:ln w="9525">
            <a:noFill/>
            <a:miter lim="800000"/>
            <a:headEnd/>
            <a:tailEnd/>
          </a:ln>
          <a:effectLst/>
        </p:spPr>
      </p:pic>
      <p:sp>
        <p:nvSpPr>
          <p:cNvPr id="21506" name="Title 3"/>
          <p:cNvSpPr>
            <a:spLocks noGrp="1"/>
          </p:cNvSpPr>
          <p:nvPr>
            <p:ph type="title"/>
          </p:nvPr>
        </p:nvSpPr>
        <p:spPr>
          <a:xfrm>
            <a:off x="461006" y="342900"/>
            <a:ext cx="7917469" cy="857250"/>
          </a:xfrm>
        </p:spPr>
        <p:txBody>
          <a:bodyPr rtlCol="0">
            <a:normAutofit/>
          </a:bodyPr>
          <a:lstStyle/>
          <a:p>
            <a:pPr algn="l" fontAlgn="auto">
              <a:spcAft>
                <a:spcPts val="0"/>
              </a:spcAft>
              <a:defRPr/>
            </a:pPr>
            <a:r>
              <a:rPr lang="en-US" altLang="en-US" sz="3197" dirty="0">
                <a:latin typeface="Arial" panose="020B0604020202020204" pitchFamily="34" charset="0"/>
                <a:ea typeface="ヒラギノ角ゴ Pro W3" pitchFamily="2" charset="-128"/>
                <a:cs typeface="Arial" panose="020B0604020202020204" pitchFamily="34" charset="0"/>
              </a:rPr>
              <a:t>Renewing the CDE</a:t>
            </a:r>
            <a:r>
              <a:rPr lang="en-US" altLang="en-US" sz="3197" baseline="24000" dirty="0">
                <a:latin typeface="Arial" panose="020B0604020202020204" pitchFamily="34" charset="0"/>
                <a:ea typeface="ヒラギノ角ゴ Pro W3" pitchFamily="2" charset="-128"/>
                <a:cs typeface="Arial" panose="020B0604020202020204" pitchFamily="34" charset="0"/>
              </a:rPr>
              <a:t>®</a:t>
            </a:r>
            <a:r>
              <a:rPr lang="en-US" altLang="en-US" sz="3197" dirty="0">
                <a:latin typeface="Arial" panose="020B0604020202020204" pitchFamily="34" charset="0"/>
                <a:ea typeface="ヒラギノ角ゴ Pro W3" pitchFamily="2" charset="-128"/>
                <a:cs typeface="Arial" panose="020B0604020202020204" pitchFamily="34" charset="0"/>
              </a:rPr>
              <a:t> Credential</a:t>
            </a:r>
          </a:p>
        </p:txBody>
      </p:sp>
      <p:sp>
        <p:nvSpPr>
          <p:cNvPr id="5" name="Content Placeholder 4"/>
          <p:cNvSpPr>
            <a:spLocks noGrp="1"/>
          </p:cNvSpPr>
          <p:nvPr>
            <p:ph idx="1"/>
          </p:nvPr>
        </p:nvSpPr>
        <p:spPr>
          <a:xfrm>
            <a:off x="765525" y="1733551"/>
            <a:ext cx="7765210" cy="2675832"/>
          </a:xfrm>
        </p:spPr>
        <p:txBody>
          <a:bodyPr rtlCol="0">
            <a:noAutofit/>
          </a:bodyPr>
          <a:lstStyle/>
          <a:p>
            <a:pPr marL="0" indent="0" defTabSz="685302" fontAlgn="auto">
              <a:lnSpc>
                <a:spcPct val="95000"/>
              </a:lnSpc>
              <a:spcAft>
                <a:spcPts val="0"/>
              </a:spcAft>
              <a:buClr>
                <a:srgbClr val="F5D155"/>
              </a:buClr>
              <a:buNone/>
              <a:defRPr/>
            </a:pPr>
            <a:r>
              <a:rPr lang="en-US" sz="1998" dirty="0">
                <a:latin typeface="Arial" panose="020B0604020202020204" pitchFamily="34" charset="0"/>
                <a:cs typeface="Arial" panose="020B0604020202020204" pitchFamily="34" charset="0"/>
              </a:rPr>
              <a:t>Minimum total of </a:t>
            </a:r>
            <a:r>
              <a:rPr lang="en-US" sz="1998" b="1" i="1" dirty="0">
                <a:latin typeface="Arial" panose="020B0604020202020204" pitchFamily="34" charset="0"/>
                <a:cs typeface="Arial" panose="020B0604020202020204" pitchFamily="34" charset="0"/>
              </a:rPr>
              <a:t>75 clock hours </a:t>
            </a:r>
            <a:r>
              <a:rPr lang="en-US" sz="1998" i="1" dirty="0">
                <a:latin typeface="Arial" panose="020B0604020202020204" pitchFamily="34" charset="0"/>
                <a:cs typeface="Arial" panose="020B0604020202020204" pitchFamily="34" charset="0"/>
              </a:rPr>
              <a:t>of continuing education in content areas applicable to diabetes within your accrual cycle. You can earn hours through both the Formal and Expanded Continuing Education Activities.</a:t>
            </a:r>
          </a:p>
          <a:p>
            <a:pPr marL="0" indent="0" defTabSz="685302" fontAlgn="auto">
              <a:lnSpc>
                <a:spcPct val="95000"/>
              </a:lnSpc>
              <a:spcAft>
                <a:spcPts val="0"/>
              </a:spcAft>
              <a:buClr>
                <a:srgbClr val="F5D155"/>
              </a:buClr>
              <a:buNone/>
              <a:defRPr/>
            </a:pPr>
            <a:r>
              <a:rPr lang="en-US" sz="1998" dirty="0">
                <a:latin typeface="Arial" panose="020B0604020202020204" pitchFamily="34" charset="0"/>
                <a:cs typeface="Arial" panose="020B0604020202020204" pitchFamily="34" charset="0"/>
              </a:rPr>
              <a:t>Formal CE:</a:t>
            </a:r>
          </a:p>
          <a:p>
            <a:pPr lvl="1" defTabSz="685302">
              <a:lnSpc>
                <a:spcPct val="95000"/>
              </a:lnSpc>
              <a:buClr>
                <a:srgbClr val="F5D155"/>
              </a:buClr>
              <a:defRPr/>
            </a:pPr>
            <a:r>
              <a:rPr lang="en-US" sz="1698" dirty="0">
                <a:latin typeface="Arial" panose="020B0604020202020204" pitchFamily="34" charset="0"/>
                <a:cs typeface="Arial" panose="020B0604020202020204" pitchFamily="34" charset="0"/>
              </a:rPr>
              <a:t>Activities need to be related to Diabetes</a:t>
            </a:r>
          </a:p>
          <a:p>
            <a:pPr lvl="1" defTabSz="685302">
              <a:lnSpc>
                <a:spcPct val="95000"/>
              </a:lnSpc>
              <a:buClr>
                <a:srgbClr val="F5D155"/>
              </a:buClr>
              <a:defRPr/>
            </a:pPr>
            <a:r>
              <a:rPr lang="en-US" sz="1698" dirty="0">
                <a:latin typeface="Arial" panose="020B0604020202020204" pitchFamily="34" charset="0"/>
                <a:cs typeface="Arial" panose="020B0604020202020204" pitchFamily="34" charset="0"/>
              </a:rPr>
              <a:t>At professional level that enhances the quality and effectiveness of diabetes education practice</a:t>
            </a:r>
          </a:p>
          <a:p>
            <a:pPr lvl="1" defTabSz="685302">
              <a:lnSpc>
                <a:spcPct val="95000"/>
              </a:lnSpc>
              <a:buClr>
                <a:srgbClr val="F5D155"/>
              </a:buClr>
              <a:defRPr/>
            </a:pPr>
            <a:r>
              <a:rPr lang="en-US" sz="1698" dirty="0">
                <a:latin typeface="Arial" panose="020B0604020202020204" pitchFamily="34" charset="0"/>
                <a:cs typeface="Arial" panose="020B0604020202020204" pitchFamily="34" charset="0"/>
              </a:rPr>
              <a:t>Does NOT have to be discipline-specific, nor does it have to be in any specific area of concentration.</a:t>
            </a:r>
          </a:p>
          <a:p>
            <a:pPr marL="0" indent="0" algn="ctr" defTabSz="685302">
              <a:lnSpc>
                <a:spcPct val="95000"/>
              </a:lnSpc>
              <a:buClr>
                <a:srgbClr val="F5D155"/>
              </a:buClr>
              <a:buNone/>
              <a:defRPr/>
            </a:pPr>
            <a:endParaRPr lang="en-US" sz="1998" i="1" dirty="0">
              <a:latin typeface="Arial" panose="020B0604020202020204" pitchFamily="34" charset="0"/>
              <a:cs typeface="Arial" panose="020B0604020202020204" pitchFamily="34" charset="0"/>
            </a:endParaRPr>
          </a:p>
          <a:p>
            <a:pPr marL="0" indent="0" algn="ctr" defTabSz="685302" fontAlgn="auto">
              <a:lnSpc>
                <a:spcPct val="95000"/>
              </a:lnSpc>
              <a:spcAft>
                <a:spcPts val="0"/>
              </a:spcAft>
              <a:buClr>
                <a:srgbClr val="F5D155"/>
              </a:buClr>
              <a:buNone/>
              <a:defRPr/>
            </a:pPr>
            <a:endParaRPr lang="en-US" sz="999" i="1" dirty="0">
              <a:solidFill>
                <a:schemeClr val="accent6"/>
              </a:solidFill>
              <a:cs typeface="Arial"/>
            </a:endParaRPr>
          </a:p>
        </p:txBody>
      </p:sp>
      <p:sp>
        <p:nvSpPr>
          <p:cNvPr id="78853" name="Rectangle 6"/>
          <p:cNvSpPr>
            <a:spLocks noChangeArrowheads="1"/>
          </p:cNvSpPr>
          <p:nvPr/>
        </p:nvSpPr>
        <p:spPr bwMode="auto">
          <a:xfrm>
            <a:off x="613266" y="1143001"/>
            <a:ext cx="7384562" cy="514350"/>
          </a:xfrm>
          <a:prstGeom prst="rect">
            <a:avLst/>
          </a:prstGeom>
          <a:noFill/>
          <a:ln w="9525">
            <a:noFill/>
            <a:miter lim="800000"/>
            <a:headEnd/>
            <a:tailEnd/>
          </a:ln>
        </p:spPr>
        <p:txBody>
          <a:bodyPr lIns="0" tIns="23981" rIns="47962" bIns="23981"/>
          <a:lstStyle/>
          <a:p>
            <a:pPr>
              <a:buClr>
                <a:srgbClr val="FFCC00"/>
              </a:buClr>
              <a:tabLst>
                <a:tab pos="4222122" algn="l"/>
              </a:tabLst>
            </a:pPr>
            <a:r>
              <a:rPr kumimoji="1" lang="en-US" altLang="en-US" sz="2598" b="1" dirty="0">
                <a:cs typeface="Arial" pitchFamily="34" charset="0"/>
              </a:rPr>
              <a:t>Renewal: Continuing Education Option</a:t>
            </a:r>
          </a:p>
        </p:txBody>
      </p:sp>
      <p:sp>
        <p:nvSpPr>
          <p:cNvPr id="3" name="Rectangle 2"/>
          <p:cNvSpPr/>
          <p:nvPr/>
        </p:nvSpPr>
        <p:spPr>
          <a:xfrm>
            <a:off x="7946580" y="57916"/>
            <a:ext cx="1145408" cy="921707"/>
          </a:xfrm>
          <a:prstGeom prst="rect">
            <a:avLst/>
          </a:prstGeom>
          <a:noFill/>
        </p:spPr>
        <p:txBody>
          <a:bodyPr wrap="none">
            <a:spAutoFit/>
          </a:bodyPr>
          <a:lstStyle/>
          <a:p>
            <a:pPr algn="ctr">
              <a:defRPr/>
            </a:pPr>
            <a:r>
              <a:rPr lang="en-US" sz="5395"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75 </a:t>
            </a:r>
          </a:p>
        </p:txBody>
      </p:sp>
      <p:pic>
        <p:nvPicPr>
          <p:cNvPr id="78855" name="Picture 8"/>
          <p:cNvPicPr>
            <a:picLocks noChangeAspect="1" noChangeArrowheads="1"/>
          </p:cNvPicPr>
          <p:nvPr/>
        </p:nvPicPr>
        <p:blipFill>
          <a:blip r:embed="rId4" cstate="print"/>
          <a:srcRect/>
          <a:stretch>
            <a:fillRect/>
          </a:stretch>
        </p:blipFill>
        <p:spPr bwMode="auto">
          <a:xfrm>
            <a:off x="6604092" y="636274"/>
            <a:ext cx="1784286" cy="1457326"/>
          </a:xfrm>
          <a:prstGeom prst="rect">
            <a:avLst/>
          </a:prstGeom>
          <a:noFill/>
          <a:ln w="9525">
            <a:noFill/>
            <a:miter lim="800000"/>
            <a:headEnd/>
            <a:tailEnd/>
          </a:ln>
          <a:effectLst/>
        </p:spPr>
      </p:pic>
      <p:pic>
        <p:nvPicPr>
          <p:cNvPr id="78856" name="Picture 9"/>
          <p:cNvPicPr>
            <a:picLocks noChangeAspect="1" noChangeArrowheads="1"/>
          </p:cNvPicPr>
          <p:nvPr/>
        </p:nvPicPr>
        <p:blipFill>
          <a:blip r:embed="rId4" cstate="print"/>
          <a:srcRect/>
          <a:stretch>
            <a:fillRect/>
          </a:stretch>
        </p:blipFill>
        <p:spPr bwMode="auto">
          <a:xfrm>
            <a:off x="6604092" y="-26591"/>
            <a:ext cx="1784286" cy="1457326"/>
          </a:xfrm>
          <a:prstGeom prst="rect">
            <a:avLst/>
          </a:prstGeom>
          <a:noFill/>
          <a:ln w="9525">
            <a:noFill/>
            <a:miter lim="800000"/>
            <a:headEnd/>
            <a:tailEnd/>
          </a:ln>
          <a:effectLst/>
        </p:spPr>
      </p:pic>
      <p:sp>
        <p:nvSpPr>
          <p:cNvPr id="4" name="Rectangle 3"/>
          <p:cNvSpPr/>
          <p:nvPr/>
        </p:nvSpPr>
        <p:spPr>
          <a:xfrm>
            <a:off x="7468786" y="572266"/>
            <a:ext cx="953224" cy="921707"/>
          </a:xfrm>
          <a:prstGeom prst="rect">
            <a:avLst/>
          </a:prstGeom>
          <a:noFill/>
        </p:spPr>
        <p:txBody>
          <a:bodyPr wrap="none">
            <a:spAutoFit/>
            <a:scene3d>
              <a:camera prst="orthographicFront"/>
              <a:lightRig rig="glow" dir="tl">
                <a:rot lat="0" lon="0" rev="5400000"/>
              </a:lightRig>
            </a:scene3d>
            <a:sp3d contourW="12700">
              <a:bevelT w="25400" h="25400"/>
              <a:contourClr>
                <a:schemeClr val="accent6">
                  <a:shade val="73000"/>
                </a:schemeClr>
              </a:contourClr>
            </a:sp3d>
          </a:bodyPr>
          <a:lstStyle/>
          <a:p>
            <a:pPr algn="ctr">
              <a:defRPr/>
            </a:pPr>
            <a:r>
              <a:rPr lang="en-US" sz="5395" b="1" dirty="0">
                <a:ln w="11430">
                  <a:solidFill>
                    <a:srgbClr val="FFFF00"/>
                  </a:solidFill>
                </a:ln>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75</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3"/>
          <p:cNvSpPr>
            <a:spLocks noGrp="1"/>
          </p:cNvSpPr>
          <p:nvPr>
            <p:ph type="title"/>
          </p:nvPr>
        </p:nvSpPr>
        <p:spPr>
          <a:xfrm>
            <a:off x="461006" y="342900"/>
            <a:ext cx="7765210" cy="857250"/>
          </a:xfrm>
        </p:spPr>
        <p:txBody>
          <a:bodyPr rtlCol="0">
            <a:normAutofit/>
          </a:bodyPr>
          <a:lstStyle/>
          <a:p>
            <a:pPr algn="l" fontAlgn="auto">
              <a:spcAft>
                <a:spcPts val="0"/>
              </a:spcAft>
              <a:defRPr/>
            </a:pPr>
            <a:r>
              <a:rPr lang="en-US" altLang="en-US" sz="3197" dirty="0">
                <a:latin typeface="Arial" panose="020B0604020202020204" pitchFamily="34" charset="0"/>
                <a:ea typeface="ヒラギノ角ゴ Pro W3" pitchFamily="2" charset="-128"/>
                <a:cs typeface="Arial" panose="020B0604020202020204" pitchFamily="34" charset="0"/>
              </a:rPr>
              <a:t>Renewing the CDE</a:t>
            </a:r>
            <a:r>
              <a:rPr lang="en-US" altLang="en-US" sz="3197" baseline="24000" dirty="0">
                <a:latin typeface="Arial" panose="020B0604020202020204" pitchFamily="34" charset="0"/>
                <a:ea typeface="ヒラギノ角ゴ Pro W3" pitchFamily="2" charset="-128"/>
                <a:cs typeface="Arial" panose="020B0604020202020204" pitchFamily="34" charset="0"/>
              </a:rPr>
              <a:t>®</a:t>
            </a:r>
            <a:r>
              <a:rPr lang="en-US" altLang="en-US" sz="3197" dirty="0">
                <a:latin typeface="Arial" panose="020B0604020202020204" pitchFamily="34" charset="0"/>
                <a:ea typeface="ヒラギノ角ゴ Pro W3" pitchFamily="2" charset="-128"/>
                <a:cs typeface="Arial" panose="020B0604020202020204" pitchFamily="34" charset="0"/>
              </a:rPr>
              <a:t> Credential</a:t>
            </a:r>
          </a:p>
        </p:txBody>
      </p:sp>
      <p:sp>
        <p:nvSpPr>
          <p:cNvPr id="5" name="Content Placeholder 4"/>
          <p:cNvSpPr>
            <a:spLocks noGrp="1"/>
          </p:cNvSpPr>
          <p:nvPr>
            <p:ph idx="1"/>
          </p:nvPr>
        </p:nvSpPr>
        <p:spPr>
          <a:xfrm>
            <a:off x="80359" y="1733551"/>
            <a:ext cx="8602635" cy="2725679"/>
          </a:xfrm>
        </p:spPr>
        <p:txBody>
          <a:bodyPr rtlCol="0">
            <a:noAutofit/>
          </a:bodyPr>
          <a:lstStyle/>
          <a:p>
            <a:pPr marL="383702" lvl="1" indent="0" defTabSz="685302" fontAlgn="auto">
              <a:lnSpc>
                <a:spcPct val="95000"/>
              </a:lnSpc>
              <a:spcAft>
                <a:spcPts val="0"/>
              </a:spcAft>
              <a:buClr>
                <a:srgbClr val="F5D155"/>
              </a:buClr>
              <a:buNone/>
              <a:defRPr/>
            </a:pPr>
            <a:r>
              <a:rPr lang="en-US" sz="1948" b="1" u="sng" dirty="0">
                <a:latin typeface="Arial" panose="020B0604020202020204" pitchFamily="34" charset="0"/>
                <a:cs typeface="Arial" panose="020B0604020202020204" pitchFamily="34" charset="0"/>
              </a:rPr>
              <a:t>Formal Continuing Education Activities (Traditional CEs)</a:t>
            </a:r>
          </a:p>
          <a:p>
            <a:pPr marL="383702" lvl="1" indent="0" defTabSz="685302" fontAlgn="auto">
              <a:lnSpc>
                <a:spcPct val="95000"/>
              </a:lnSpc>
              <a:spcAft>
                <a:spcPts val="0"/>
              </a:spcAft>
              <a:buClr>
                <a:srgbClr val="F5D155"/>
              </a:buClr>
              <a:buNone/>
              <a:defRPr/>
            </a:pPr>
            <a:endParaRPr lang="en-US" sz="400" b="1" u="sng" dirty="0">
              <a:latin typeface="Arial" panose="020B0604020202020204" pitchFamily="34" charset="0"/>
              <a:cs typeface="Arial" panose="020B0604020202020204" pitchFamily="34" charset="0"/>
            </a:endParaRPr>
          </a:p>
          <a:p>
            <a:pPr marL="726294" lvl="1" indent="-342591" defTabSz="685302" fontAlgn="auto">
              <a:lnSpc>
                <a:spcPct val="95000"/>
              </a:lnSpc>
              <a:spcAft>
                <a:spcPts val="0"/>
              </a:spcAft>
              <a:buClr>
                <a:schemeClr val="tx1"/>
              </a:buClr>
              <a:buFont typeface="+mj-lt"/>
              <a:buAutoNum type="arabicPeriod"/>
              <a:defRPr/>
            </a:pPr>
            <a:r>
              <a:rPr lang="en-US" sz="1798" dirty="0">
                <a:latin typeface="Arial" panose="020B0604020202020204" pitchFamily="34" charset="0"/>
                <a:cs typeface="Arial" panose="020B0604020202020204" pitchFamily="34" charset="0"/>
              </a:rPr>
              <a:t>Need to be approved by a provider on the NCBDE List of Recognized Providers</a:t>
            </a:r>
          </a:p>
          <a:p>
            <a:pPr marL="612097" lvl="1" indent="-228394" defTabSz="685302" fontAlgn="auto">
              <a:lnSpc>
                <a:spcPct val="95000"/>
              </a:lnSpc>
              <a:spcAft>
                <a:spcPts val="0"/>
              </a:spcAft>
              <a:buClr>
                <a:schemeClr val="tx1"/>
              </a:buClr>
              <a:buFont typeface="+mj-lt"/>
              <a:buAutoNum type="arabicPeriod"/>
              <a:defRPr/>
            </a:pPr>
            <a:endParaRPr lang="en-US" sz="400" dirty="0">
              <a:latin typeface="Arial" panose="020B0604020202020204" pitchFamily="34" charset="0"/>
              <a:cs typeface="Arial" panose="020B0604020202020204" pitchFamily="34" charset="0"/>
            </a:endParaRPr>
          </a:p>
          <a:p>
            <a:pPr marL="726294" lvl="1" indent="-342591" defTabSz="685302" fontAlgn="auto">
              <a:lnSpc>
                <a:spcPct val="95000"/>
              </a:lnSpc>
              <a:spcAft>
                <a:spcPts val="0"/>
              </a:spcAft>
              <a:buClr>
                <a:schemeClr val="tx1"/>
              </a:buClr>
              <a:buFont typeface="+mj-lt"/>
              <a:buAutoNum type="arabicPeriod"/>
              <a:defRPr/>
            </a:pPr>
            <a:r>
              <a:rPr lang="en-US" sz="1798" dirty="0">
                <a:latin typeface="Arial" panose="020B0604020202020204" pitchFamily="34" charset="0"/>
                <a:cs typeface="Arial" panose="020B0604020202020204" pitchFamily="34" charset="0"/>
              </a:rPr>
              <a:t>A minimum of 45 of the 75 hours must be earned from this Formal Activities categories (remaining 30 under the Expanded Activities).</a:t>
            </a:r>
          </a:p>
          <a:p>
            <a:pPr marL="612097" lvl="1" indent="-228394" defTabSz="685302" fontAlgn="auto">
              <a:lnSpc>
                <a:spcPct val="95000"/>
              </a:lnSpc>
              <a:spcAft>
                <a:spcPts val="0"/>
              </a:spcAft>
              <a:buClr>
                <a:schemeClr val="tx1"/>
              </a:buClr>
              <a:buFont typeface="+mj-lt"/>
              <a:buAutoNum type="arabicPeriod"/>
              <a:defRPr/>
            </a:pPr>
            <a:r>
              <a:rPr lang="en-US" sz="1798" dirty="0">
                <a:latin typeface="Arial" panose="020B0604020202020204" pitchFamily="34" charset="0"/>
                <a:cs typeface="Arial" panose="020B0604020202020204" pitchFamily="34" charset="0"/>
              </a:rPr>
              <a:t>  Not required to earn hours under the Expanded.  </a:t>
            </a:r>
          </a:p>
          <a:p>
            <a:pPr marL="612097" lvl="1" indent="-228394" defTabSz="685302" fontAlgn="auto">
              <a:lnSpc>
                <a:spcPct val="95000"/>
              </a:lnSpc>
              <a:spcAft>
                <a:spcPts val="0"/>
              </a:spcAft>
              <a:buClr>
                <a:schemeClr val="tx1"/>
              </a:buClr>
              <a:buFont typeface="+mj-lt"/>
              <a:buAutoNum type="arabicPeriod"/>
              <a:defRPr/>
            </a:pPr>
            <a:endParaRPr lang="en-US" sz="400" dirty="0">
              <a:latin typeface="Arial" panose="020B0604020202020204" pitchFamily="34" charset="0"/>
              <a:cs typeface="Arial" panose="020B0604020202020204" pitchFamily="34" charset="0"/>
            </a:endParaRPr>
          </a:p>
          <a:p>
            <a:pPr marL="726294" lvl="1" indent="-342591" defTabSz="685302" fontAlgn="auto">
              <a:lnSpc>
                <a:spcPct val="95000"/>
              </a:lnSpc>
              <a:spcAft>
                <a:spcPts val="0"/>
              </a:spcAft>
              <a:buClr>
                <a:schemeClr val="tx1"/>
              </a:buClr>
              <a:buFont typeface="+mj-lt"/>
              <a:buAutoNum type="arabicPeriod"/>
              <a:defRPr/>
            </a:pPr>
            <a:r>
              <a:rPr lang="en-US" sz="1798" dirty="0">
                <a:latin typeface="Arial" panose="020B0604020202020204" pitchFamily="34" charset="0"/>
                <a:cs typeface="Arial" panose="020B0604020202020204" pitchFamily="34" charset="0"/>
              </a:rPr>
              <a:t>Note that if you are NOT using hours from the Expanded Activities, you will need to earn all the hours under the Formal Activities</a:t>
            </a:r>
            <a:r>
              <a:rPr lang="en-US" sz="1798" b="1" dirty="0">
                <a:latin typeface="Arial" panose="020B0604020202020204" pitchFamily="34" charset="0"/>
                <a:cs typeface="Arial" panose="020B0604020202020204" pitchFamily="34" charset="0"/>
              </a:rPr>
              <a:t>. </a:t>
            </a:r>
            <a:r>
              <a:rPr lang="en-US" sz="1798" dirty="0">
                <a:latin typeface="Arial" panose="020B0604020202020204" pitchFamily="34" charset="0"/>
                <a:cs typeface="Arial" panose="020B0604020202020204" pitchFamily="34" charset="0"/>
              </a:rPr>
              <a:t>  </a:t>
            </a:r>
          </a:p>
        </p:txBody>
      </p:sp>
      <p:sp>
        <p:nvSpPr>
          <p:cNvPr id="80900" name="Rectangle 6"/>
          <p:cNvSpPr>
            <a:spLocks noChangeArrowheads="1"/>
          </p:cNvSpPr>
          <p:nvPr/>
        </p:nvSpPr>
        <p:spPr bwMode="auto">
          <a:xfrm>
            <a:off x="537136" y="1196976"/>
            <a:ext cx="8145858" cy="514350"/>
          </a:xfrm>
          <a:prstGeom prst="rect">
            <a:avLst/>
          </a:prstGeom>
          <a:noFill/>
          <a:ln w="9525">
            <a:noFill/>
            <a:miter lim="800000"/>
            <a:headEnd/>
            <a:tailEnd/>
          </a:ln>
        </p:spPr>
        <p:txBody>
          <a:bodyPr lIns="0" tIns="23981" rIns="47962" bIns="23981"/>
          <a:lstStyle/>
          <a:p>
            <a:pPr>
              <a:buClr>
                <a:srgbClr val="FFCC00"/>
              </a:buClr>
              <a:tabLst>
                <a:tab pos="4222122" algn="l"/>
              </a:tabLst>
            </a:pPr>
            <a:r>
              <a:rPr kumimoji="1" lang="en-US" altLang="en-US" sz="2298" b="1" dirty="0">
                <a:cs typeface="Arial" pitchFamily="34" charset="0"/>
              </a:rPr>
              <a:t>Renewal: Continuing Education Option – Formal Activities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3"/>
          <p:cNvSpPr>
            <a:spLocks noGrp="1"/>
          </p:cNvSpPr>
          <p:nvPr>
            <p:ph type="title"/>
          </p:nvPr>
        </p:nvSpPr>
        <p:spPr>
          <a:xfrm>
            <a:off x="461006" y="342900"/>
            <a:ext cx="7765210" cy="857250"/>
          </a:xfrm>
        </p:spPr>
        <p:txBody>
          <a:bodyPr rtlCol="0">
            <a:normAutofit/>
          </a:bodyPr>
          <a:lstStyle/>
          <a:p>
            <a:pPr algn="l" fontAlgn="auto">
              <a:spcAft>
                <a:spcPts val="0"/>
              </a:spcAft>
              <a:defRPr/>
            </a:pPr>
            <a:r>
              <a:rPr lang="en-US" altLang="en-US" sz="3197" dirty="0">
                <a:latin typeface="Arial" panose="020B0604020202020204" pitchFamily="34" charset="0"/>
                <a:ea typeface="ヒラギノ角ゴ Pro W3" pitchFamily="2" charset="-128"/>
                <a:cs typeface="Arial" panose="020B0604020202020204" pitchFamily="34" charset="0"/>
              </a:rPr>
              <a:t>Renewing the CDE</a:t>
            </a:r>
            <a:r>
              <a:rPr lang="en-US" altLang="en-US" sz="3197" baseline="24000" dirty="0">
                <a:latin typeface="Arial" panose="020B0604020202020204" pitchFamily="34" charset="0"/>
                <a:ea typeface="ヒラギノ角ゴ Pro W3" pitchFamily="2" charset="-128"/>
                <a:cs typeface="Arial" panose="020B0604020202020204" pitchFamily="34" charset="0"/>
              </a:rPr>
              <a:t>®</a:t>
            </a:r>
            <a:r>
              <a:rPr lang="en-US" altLang="en-US" sz="3197" dirty="0">
                <a:latin typeface="Arial" panose="020B0604020202020204" pitchFamily="34" charset="0"/>
                <a:ea typeface="ヒラギノ角ゴ Pro W3" pitchFamily="2" charset="-128"/>
                <a:cs typeface="Arial" panose="020B0604020202020204" pitchFamily="34" charset="0"/>
              </a:rPr>
              <a:t> Credential</a:t>
            </a:r>
          </a:p>
        </p:txBody>
      </p:sp>
      <p:sp>
        <p:nvSpPr>
          <p:cNvPr id="5" name="Content Placeholder 4"/>
          <p:cNvSpPr>
            <a:spLocks noGrp="1"/>
          </p:cNvSpPr>
          <p:nvPr>
            <p:ph idx="1"/>
          </p:nvPr>
        </p:nvSpPr>
        <p:spPr>
          <a:xfrm>
            <a:off x="80359" y="1733551"/>
            <a:ext cx="8602635" cy="2725679"/>
          </a:xfrm>
        </p:spPr>
        <p:txBody>
          <a:bodyPr rtlCol="0">
            <a:noAutofit/>
          </a:bodyPr>
          <a:lstStyle/>
          <a:p>
            <a:pPr marL="383702" lvl="1" indent="0" defTabSz="685302" fontAlgn="auto">
              <a:lnSpc>
                <a:spcPct val="95000"/>
              </a:lnSpc>
              <a:spcAft>
                <a:spcPts val="0"/>
              </a:spcAft>
              <a:buClr>
                <a:srgbClr val="F5D155"/>
              </a:buClr>
              <a:buNone/>
              <a:defRPr/>
            </a:pPr>
            <a:r>
              <a:rPr lang="en-US" sz="1948" b="1" u="sng" dirty="0">
                <a:latin typeface="Arial" panose="020B0604020202020204" pitchFamily="34" charset="0"/>
                <a:cs typeface="Arial" panose="020B0604020202020204" pitchFamily="34" charset="0"/>
              </a:rPr>
              <a:t>Expanded Activities</a:t>
            </a:r>
          </a:p>
          <a:p>
            <a:pPr marL="383702" lvl="1" indent="0" defTabSz="685302" fontAlgn="auto">
              <a:lnSpc>
                <a:spcPct val="95000"/>
              </a:lnSpc>
              <a:spcAft>
                <a:spcPts val="0"/>
              </a:spcAft>
              <a:buClr>
                <a:srgbClr val="F5D155"/>
              </a:buClr>
              <a:buNone/>
              <a:defRPr/>
            </a:pPr>
            <a:endParaRPr lang="en-US" sz="400" b="1" u="sng" dirty="0">
              <a:latin typeface="Arial" panose="020B0604020202020204" pitchFamily="34" charset="0"/>
              <a:cs typeface="Arial" panose="020B0604020202020204" pitchFamily="34" charset="0"/>
            </a:endParaRPr>
          </a:p>
          <a:p>
            <a:pPr marL="726294" lvl="1" indent="-342591" defTabSz="685302">
              <a:lnSpc>
                <a:spcPct val="95000"/>
              </a:lnSpc>
              <a:buClr>
                <a:schemeClr val="tx1"/>
              </a:buClr>
              <a:buFont typeface="+mj-lt"/>
              <a:buAutoNum type="arabicPeriod"/>
              <a:defRPr/>
            </a:pPr>
            <a:r>
              <a:rPr lang="en-US" sz="1798" dirty="0">
                <a:latin typeface="Arial" panose="020B0604020202020204" pitchFamily="34" charset="0"/>
                <a:cs typeface="Arial" panose="020B0604020202020204" pitchFamily="34" charset="0"/>
              </a:rPr>
              <a:t>Includes taking academic courses, giving presentations, writing publications, and Service as Mentor in NCBDE mentorship program</a:t>
            </a:r>
          </a:p>
          <a:p>
            <a:pPr marL="726294" lvl="1" indent="-342591" defTabSz="685302">
              <a:lnSpc>
                <a:spcPct val="95000"/>
              </a:lnSpc>
              <a:buClr>
                <a:schemeClr val="tx1"/>
              </a:buClr>
              <a:buFont typeface="+mj-lt"/>
              <a:buAutoNum type="arabicPeriod"/>
              <a:defRPr/>
            </a:pPr>
            <a:r>
              <a:rPr lang="en-US" sz="1798" dirty="0">
                <a:latin typeface="Arial" panose="020B0604020202020204" pitchFamily="34" charset="0"/>
                <a:cs typeface="Arial" panose="020B0604020202020204" pitchFamily="34" charset="0"/>
              </a:rPr>
              <a:t>Maximum of 30 hours can be used from the Expanded. See Table B in the renewal handbook for individual limits for each Expanded Category.</a:t>
            </a:r>
          </a:p>
          <a:p>
            <a:pPr marL="726294" lvl="1" indent="-342591" defTabSz="685302">
              <a:lnSpc>
                <a:spcPct val="95000"/>
              </a:lnSpc>
              <a:buClr>
                <a:schemeClr val="tx1"/>
              </a:buClr>
              <a:buFont typeface="+mj-lt"/>
              <a:buAutoNum type="arabicPeriod"/>
              <a:defRPr/>
            </a:pPr>
            <a:r>
              <a:rPr lang="en-US" sz="1798" dirty="0">
                <a:latin typeface="Arial" panose="020B0604020202020204" pitchFamily="34" charset="0"/>
                <a:cs typeface="Arial" panose="020B0604020202020204" pitchFamily="34" charset="0"/>
              </a:rPr>
              <a:t>Using Expanded CE hours is not required to renew.  </a:t>
            </a:r>
          </a:p>
          <a:p>
            <a:pPr marL="726294" lvl="1" indent="-342591" defTabSz="685302">
              <a:lnSpc>
                <a:spcPct val="95000"/>
              </a:lnSpc>
              <a:buClr>
                <a:schemeClr val="tx1"/>
              </a:buClr>
              <a:buFont typeface="+mj-lt"/>
              <a:buAutoNum type="arabicPeriod"/>
              <a:defRPr/>
            </a:pPr>
            <a:r>
              <a:rPr lang="en-US" sz="1798" dirty="0">
                <a:latin typeface="Arial" panose="020B0604020202020204" pitchFamily="34" charset="0"/>
                <a:cs typeface="Arial" panose="020B0604020202020204" pitchFamily="34" charset="0"/>
              </a:rPr>
              <a:t>If you will not be using hours from the Expanded Activities, then all your CE will need to be earned from the Formal Activities</a:t>
            </a:r>
            <a:r>
              <a:rPr lang="en-US" sz="1798" b="1" dirty="0">
                <a:latin typeface="Arial" panose="020B0604020202020204" pitchFamily="34" charset="0"/>
                <a:cs typeface="Arial" panose="020B0604020202020204" pitchFamily="34" charset="0"/>
              </a:rPr>
              <a:t>. </a:t>
            </a:r>
          </a:p>
          <a:p>
            <a:pPr marL="726294" lvl="1" indent="-342591" defTabSz="685302">
              <a:lnSpc>
                <a:spcPct val="95000"/>
              </a:lnSpc>
              <a:buClr>
                <a:schemeClr val="tx1"/>
              </a:buClr>
              <a:buFont typeface="+mj-lt"/>
              <a:buAutoNum type="arabicPeriod"/>
              <a:defRPr/>
            </a:pPr>
            <a:r>
              <a:rPr lang="en-US" sz="1798" dirty="0">
                <a:latin typeface="Arial" panose="020B0604020202020204" pitchFamily="34" charset="0"/>
                <a:cs typeface="Arial" panose="020B0604020202020204" pitchFamily="34" charset="0"/>
              </a:rPr>
              <a:t>Expanded activities need to be related to diabetes</a:t>
            </a:r>
          </a:p>
        </p:txBody>
      </p:sp>
      <p:sp>
        <p:nvSpPr>
          <p:cNvPr id="80900" name="Rectangle 6"/>
          <p:cNvSpPr>
            <a:spLocks noChangeArrowheads="1"/>
          </p:cNvSpPr>
          <p:nvPr/>
        </p:nvSpPr>
        <p:spPr bwMode="auto">
          <a:xfrm>
            <a:off x="537136" y="1196976"/>
            <a:ext cx="8295101" cy="514350"/>
          </a:xfrm>
          <a:prstGeom prst="rect">
            <a:avLst/>
          </a:prstGeom>
          <a:noFill/>
          <a:ln w="9525">
            <a:noFill/>
            <a:miter lim="800000"/>
            <a:headEnd/>
            <a:tailEnd/>
          </a:ln>
        </p:spPr>
        <p:txBody>
          <a:bodyPr lIns="0" tIns="23981" rIns="47962" bIns="23981"/>
          <a:lstStyle/>
          <a:p>
            <a:pPr>
              <a:buClr>
                <a:srgbClr val="FFCC00"/>
              </a:buClr>
              <a:tabLst>
                <a:tab pos="4222122" algn="l"/>
              </a:tabLst>
            </a:pPr>
            <a:r>
              <a:rPr kumimoji="1" lang="en-US" altLang="en-US" sz="2198" b="1" dirty="0">
                <a:cs typeface="Arial" pitchFamily="34" charset="0"/>
              </a:rPr>
              <a:t>Renewal: Continuing Education Option – Expanded Activities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8360"/>
            <a:ext cx="8229600" cy="610790"/>
          </a:xfrm>
        </p:spPr>
        <p:txBody>
          <a:bodyPr/>
          <a:lstStyle/>
          <a:p>
            <a:r>
              <a:rPr lang="en-US" altLang="en-US" sz="3200" dirty="0">
                <a:ea typeface="ヒラギノ角ゴ Pro W3" pitchFamily="2" charset="-128"/>
              </a:rPr>
              <a:t>What We’ll Cover Today</a:t>
            </a:r>
            <a:endParaRPr lang="en-US" sz="3200" dirty="0"/>
          </a:p>
        </p:txBody>
      </p:sp>
      <p:sp>
        <p:nvSpPr>
          <p:cNvPr id="3" name="Content Placeholder 2"/>
          <p:cNvSpPr>
            <a:spLocks noGrp="1"/>
          </p:cNvSpPr>
          <p:nvPr>
            <p:ph sz="half" idx="1"/>
          </p:nvPr>
        </p:nvSpPr>
        <p:spPr>
          <a:xfrm>
            <a:off x="533400" y="1123950"/>
            <a:ext cx="4038600" cy="3733800"/>
          </a:xfrm>
        </p:spPr>
        <p:txBody>
          <a:bodyPr/>
          <a:lstStyle/>
          <a:p>
            <a:pPr>
              <a:buClr>
                <a:schemeClr val="accent2"/>
              </a:buClr>
              <a:buNone/>
            </a:pPr>
            <a:r>
              <a:rPr lang="en-US" altLang="en-US" sz="1800" dirty="0">
                <a:solidFill>
                  <a:srgbClr val="FFC000"/>
                </a:solidFill>
                <a:ea typeface="ヒラギノ角ゴ Pro W3" pitchFamily="2" charset="-128"/>
              </a:rPr>
              <a:t>NCBDE</a:t>
            </a:r>
          </a:p>
          <a:p>
            <a:pPr>
              <a:buClr>
                <a:srgbClr val="00B0F0"/>
              </a:buClr>
              <a:buFont typeface="Arial" panose="020B0604020202020204" pitchFamily="34" charset="0"/>
              <a:buChar char="•"/>
            </a:pPr>
            <a:r>
              <a:rPr lang="en-US" altLang="en-US" sz="1800" dirty="0">
                <a:ea typeface="ヒラギノ角ゴ Pro W3" pitchFamily="2" charset="-128"/>
              </a:rPr>
              <a:t>Mission/What is NCBDE?</a:t>
            </a:r>
          </a:p>
          <a:p>
            <a:pPr>
              <a:buClr>
                <a:schemeClr val="accent2"/>
              </a:buClr>
              <a:buNone/>
            </a:pPr>
            <a:r>
              <a:rPr lang="en-US" altLang="en-US" sz="1800" dirty="0">
                <a:solidFill>
                  <a:srgbClr val="FFC000"/>
                </a:solidFill>
                <a:ea typeface="ヒラギノ角ゴ Pro W3" pitchFamily="2" charset="-128"/>
              </a:rPr>
              <a:t>Becoming a CDE</a:t>
            </a:r>
            <a:r>
              <a:rPr lang="en-US" altLang="en-US" sz="1800" baseline="30000" dirty="0">
                <a:solidFill>
                  <a:srgbClr val="FFC000"/>
                </a:solidFill>
                <a:ea typeface="ヒラギノ角ゴ Pro W3" pitchFamily="2" charset="-128"/>
              </a:rPr>
              <a:t>®</a:t>
            </a:r>
            <a:endParaRPr lang="en-US" altLang="en-US" sz="1800" dirty="0">
              <a:solidFill>
                <a:srgbClr val="FFC000"/>
              </a:solidFill>
              <a:ea typeface="ヒラギノ角ゴ Pro W3" pitchFamily="2" charset="-128"/>
            </a:endParaRPr>
          </a:p>
          <a:p>
            <a:pPr>
              <a:buClr>
                <a:srgbClr val="00B0F0"/>
              </a:buClr>
              <a:buFont typeface="Arial" panose="020B0604020202020204" pitchFamily="34" charset="0"/>
              <a:buChar char="•"/>
            </a:pPr>
            <a:r>
              <a:rPr lang="en-US" altLang="en-US" sz="1800" dirty="0">
                <a:ea typeface="ヒラギノ角ゴ Pro W3" pitchFamily="2" charset="-128"/>
              </a:rPr>
              <a:t>What is a CDE</a:t>
            </a:r>
            <a:r>
              <a:rPr lang="en-US" altLang="en-US" sz="1800" baseline="30000" dirty="0">
                <a:ea typeface="ヒラギノ角ゴ Pro W3" pitchFamily="2" charset="-128"/>
              </a:rPr>
              <a:t>®</a:t>
            </a:r>
            <a:r>
              <a:rPr lang="en-US" altLang="en-US" sz="1800" dirty="0">
                <a:ea typeface="ヒラギノ角ゴ Pro W3" pitchFamily="2" charset="-128"/>
              </a:rPr>
              <a:t>?/Why become a CDE</a:t>
            </a:r>
            <a:r>
              <a:rPr lang="en-US" altLang="en-US" sz="1800" baseline="30000" dirty="0">
                <a:ea typeface="ヒラギノ角ゴ Pro W3" pitchFamily="2" charset="-128"/>
              </a:rPr>
              <a:t>®</a:t>
            </a:r>
            <a:r>
              <a:rPr lang="en-US" altLang="en-US" sz="1800" dirty="0">
                <a:ea typeface="ヒラギノ角ゴ Pro W3" pitchFamily="2" charset="-128"/>
              </a:rPr>
              <a:t>?</a:t>
            </a:r>
          </a:p>
          <a:p>
            <a:pPr>
              <a:buClr>
                <a:srgbClr val="00B0F0"/>
              </a:buClr>
              <a:buFont typeface="Arial" panose="020B0604020202020204" pitchFamily="34" charset="0"/>
              <a:buChar char="•"/>
            </a:pPr>
            <a:r>
              <a:rPr lang="en-US" altLang="en-US" sz="1800" dirty="0">
                <a:ea typeface="ヒラギノ角ゴ Pro W3" pitchFamily="2" charset="-128"/>
              </a:rPr>
              <a:t>Credentialing Concepts</a:t>
            </a:r>
          </a:p>
          <a:p>
            <a:pPr>
              <a:buClr>
                <a:srgbClr val="00B0F0"/>
              </a:buClr>
              <a:buFont typeface="Arial" panose="020B0604020202020204" pitchFamily="34" charset="0"/>
              <a:buChar char="•"/>
            </a:pPr>
            <a:r>
              <a:rPr lang="en-US" altLang="en-US" sz="1800" dirty="0">
                <a:ea typeface="ヒラギノ角ゴ Pro W3" pitchFamily="2" charset="-128"/>
              </a:rPr>
              <a:t>Eligibility </a:t>
            </a:r>
            <a:r>
              <a:rPr lang="en-US" altLang="en-US" dirty="0">
                <a:ea typeface="ヒラギノ角ゴ Pro W3" pitchFamily="2" charset="-128"/>
              </a:rPr>
              <a:t>Requirements</a:t>
            </a:r>
          </a:p>
          <a:p>
            <a:pPr>
              <a:buClr>
                <a:srgbClr val="00B0F0"/>
              </a:buClr>
              <a:buFont typeface="Arial" panose="020B0604020202020204" pitchFamily="34" charset="0"/>
              <a:buChar char="•"/>
            </a:pPr>
            <a:r>
              <a:rPr lang="en-US" altLang="en-US" sz="1800" dirty="0">
                <a:ea typeface="ヒラギノ角ゴ Pro W3" pitchFamily="2" charset="-128"/>
              </a:rPr>
              <a:t>Examination</a:t>
            </a:r>
          </a:p>
          <a:p>
            <a:pPr lvl="1">
              <a:buClr>
                <a:srgbClr val="00B0F0"/>
              </a:buClr>
              <a:buFont typeface="Courier New" panose="02070309020205020404" pitchFamily="49" charset="0"/>
              <a:buChar char="o"/>
            </a:pPr>
            <a:r>
              <a:rPr lang="en-US" altLang="en-US" dirty="0">
                <a:ea typeface="ヒラギノ角ゴ Pro W3" pitchFamily="2" charset="-128"/>
              </a:rPr>
              <a:t>Application</a:t>
            </a:r>
          </a:p>
          <a:p>
            <a:pPr lvl="1">
              <a:buClr>
                <a:srgbClr val="00B0F0"/>
              </a:buClr>
              <a:buFont typeface="Courier New" panose="02070309020205020404" pitchFamily="49" charset="0"/>
              <a:buChar char="o"/>
            </a:pPr>
            <a:r>
              <a:rPr lang="en-US" altLang="en-US" dirty="0">
                <a:ea typeface="ヒラギノ角ゴ Pro W3" pitchFamily="2" charset="-128"/>
              </a:rPr>
              <a:t>Preparation</a:t>
            </a:r>
          </a:p>
          <a:p>
            <a:endParaRPr lang="en-US" dirty="0"/>
          </a:p>
        </p:txBody>
      </p:sp>
      <p:sp>
        <p:nvSpPr>
          <p:cNvPr id="4" name="Content Placeholder 3"/>
          <p:cNvSpPr>
            <a:spLocks noGrp="1"/>
          </p:cNvSpPr>
          <p:nvPr>
            <p:ph sz="half" idx="2"/>
          </p:nvPr>
        </p:nvSpPr>
        <p:spPr>
          <a:xfrm>
            <a:off x="4648200" y="1123950"/>
            <a:ext cx="4038600" cy="3474244"/>
          </a:xfrm>
        </p:spPr>
        <p:txBody>
          <a:bodyPr/>
          <a:lstStyle/>
          <a:p>
            <a:pPr>
              <a:buClr>
                <a:schemeClr val="accent2"/>
              </a:buClr>
              <a:buNone/>
            </a:pPr>
            <a:r>
              <a:rPr lang="en-US" altLang="en-US" sz="1800" dirty="0">
                <a:solidFill>
                  <a:srgbClr val="FFC000"/>
                </a:solidFill>
                <a:ea typeface="ヒラギノ角ゴ Pro W3" pitchFamily="2" charset="-128"/>
              </a:rPr>
              <a:t>Renewing the CDE</a:t>
            </a:r>
            <a:r>
              <a:rPr lang="en-US" altLang="en-US" sz="1800" baseline="30000" dirty="0">
                <a:solidFill>
                  <a:srgbClr val="FFC000"/>
                </a:solidFill>
                <a:ea typeface="ヒラギノ角ゴ Pro W3" pitchFamily="2" charset="-128"/>
              </a:rPr>
              <a:t> ®</a:t>
            </a:r>
            <a:r>
              <a:rPr lang="en-US" altLang="en-US" sz="1800" dirty="0">
                <a:solidFill>
                  <a:srgbClr val="FFC000"/>
                </a:solidFill>
                <a:ea typeface="ヒラギノ角ゴ Pro W3" pitchFamily="2" charset="-128"/>
              </a:rPr>
              <a:t> Credential</a:t>
            </a:r>
          </a:p>
          <a:p>
            <a:pPr>
              <a:buClr>
                <a:srgbClr val="00B0F0"/>
              </a:buClr>
              <a:buFont typeface="Arial" panose="020B0604020202020204" pitchFamily="34" charset="0"/>
              <a:buChar char="•"/>
            </a:pPr>
            <a:r>
              <a:rPr lang="en-US" altLang="en-US" sz="1800" dirty="0">
                <a:ea typeface="ヒラギノ角ゴ Pro W3" pitchFamily="2" charset="-128"/>
              </a:rPr>
              <a:t>Important Information</a:t>
            </a:r>
          </a:p>
          <a:p>
            <a:pPr>
              <a:buClr>
                <a:srgbClr val="00B0F0"/>
              </a:buClr>
              <a:buFont typeface="Arial" panose="020B0604020202020204" pitchFamily="34" charset="0"/>
              <a:buChar char="•"/>
            </a:pPr>
            <a:r>
              <a:rPr lang="en-US" altLang="en-US" sz="1800" dirty="0">
                <a:ea typeface="ヒラギノ角ゴ Pro W3" pitchFamily="2" charset="-128"/>
              </a:rPr>
              <a:t>What’s New for Renewal?</a:t>
            </a:r>
          </a:p>
          <a:p>
            <a:pPr>
              <a:buClr>
                <a:srgbClr val="00B0F0"/>
              </a:buClr>
              <a:buFont typeface="Arial" panose="020B0604020202020204" pitchFamily="34" charset="0"/>
              <a:buChar char="•"/>
            </a:pPr>
            <a:r>
              <a:rPr lang="en-US" altLang="en-US" sz="1800" dirty="0">
                <a:ea typeface="ヒラギノ角ゴ Pro W3" pitchFamily="2" charset="-128"/>
              </a:rPr>
              <a:t>Eligibility </a:t>
            </a:r>
          </a:p>
          <a:p>
            <a:pPr lvl="1">
              <a:buClr>
                <a:srgbClr val="00B0F0"/>
              </a:buClr>
              <a:buFont typeface="Courier New" panose="02070309020205020404" pitchFamily="49" charset="0"/>
              <a:buChar char="o"/>
            </a:pPr>
            <a:r>
              <a:rPr lang="en-US" altLang="en-US" dirty="0">
                <a:ea typeface="ヒラギノ角ゴ Pro W3" pitchFamily="2" charset="-128"/>
              </a:rPr>
              <a:t>Requirements</a:t>
            </a:r>
          </a:p>
          <a:p>
            <a:pPr lvl="1">
              <a:buClr>
                <a:srgbClr val="00B0F0"/>
              </a:buClr>
              <a:buFont typeface="Courier New" panose="02070309020205020404" pitchFamily="49" charset="0"/>
              <a:buChar char="o"/>
            </a:pPr>
            <a:r>
              <a:rPr lang="en-US" altLang="en-US" dirty="0">
                <a:ea typeface="ヒラギノ角ゴ Pro W3" pitchFamily="2" charset="-128"/>
              </a:rPr>
              <a:t>FAQs and Myths</a:t>
            </a:r>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3"/>
          <p:cNvSpPr>
            <a:spLocks noGrp="1"/>
          </p:cNvSpPr>
          <p:nvPr>
            <p:ph type="title"/>
          </p:nvPr>
        </p:nvSpPr>
        <p:spPr>
          <a:xfrm>
            <a:off x="461007" y="342900"/>
            <a:ext cx="7689080" cy="857250"/>
          </a:xfrm>
        </p:spPr>
        <p:txBody>
          <a:bodyPr rtlCol="0">
            <a:normAutofit/>
          </a:bodyPr>
          <a:lstStyle/>
          <a:p>
            <a:pPr algn="l" fontAlgn="auto">
              <a:spcAft>
                <a:spcPts val="0"/>
              </a:spcAft>
              <a:defRPr/>
            </a:pPr>
            <a:r>
              <a:rPr lang="en-US" altLang="en-US" sz="3197" dirty="0">
                <a:latin typeface="Arial" panose="020B0604020202020204" pitchFamily="34" charset="0"/>
                <a:ea typeface="ヒラギノ角ゴ Pro W3" pitchFamily="2" charset="-128"/>
                <a:cs typeface="Arial" panose="020B0604020202020204" pitchFamily="34" charset="0"/>
              </a:rPr>
              <a:t>Renewing the CDE</a:t>
            </a:r>
            <a:r>
              <a:rPr lang="en-US" altLang="en-US" sz="3197" baseline="24000" dirty="0">
                <a:latin typeface="Arial" panose="020B0604020202020204" pitchFamily="34" charset="0"/>
                <a:ea typeface="ヒラギノ角ゴ Pro W3" pitchFamily="2" charset="-128"/>
                <a:cs typeface="Arial" panose="020B0604020202020204" pitchFamily="34" charset="0"/>
              </a:rPr>
              <a:t>®</a:t>
            </a:r>
            <a:r>
              <a:rPr lang="en-US" altLang="en-US" sz="3197" dirty="0">
                <a:latin typeface="Arial" panose="020B0604020202020204" pitchFamily="34" charset="0"/>
                <a:ea typeface="ヒラギノ角ゴ Pro W3" pitchFamily="2" charset="-128"/>
                <a:cs typeface="Arial" panose="020B0604020202020204" pitchFamily="34" charset="0"/>
              </a:rPr>
              <a:t> Credential</a:t>
            </a:r>
          </a:p>
        </p:txBody>
      </p:sp>
      <p:sp>
        <p:nvSpPr>
          <p:cNvPr id="5" name="Content Placeholder 4"/>
          <p:cNvSpPr>
            <a:spLocks noGrp="1"/>
          </p:cNvSpPr>
          <p:nvPr>
            <p:ph idx="1"/>
          </p:nvPr>
        </p:nvSpPr>
        <p:spPr>
          <a:xfrm>
            <a:off x="461006" y="1714501"/>
            <a:ext cx="8145858" cy="2822576"/>
          </a:xfrm>
        </p:spPr>
        <p:txBody>
          <a:bodyPr rtlCol="0">
            <a:noAutofit/>
          </a:bodyPr>
          <a:lstStyle/>
          <a:p>
            <a:pPr marL="383702" lvl="1" indent="0" algn="ctr" defTabSz="685302" fontAlgn="auto">
              <a:spcBef>
                <a:spcPts val="0"/>
              </a:spcBef>
              <a:spcAft>
                <a:spcPts val="0"/>
              </a:spcAft>
              <a:buClr>
                <a:srgbClr val="F5D155"/>
              </a:buClr>
              <a:buNone/>
              <a:defRPr/>
            </a:pPr>
            <a:r>
              <a:rPr lang="en-US" sz="1998" dirty="0">
                <a:cs typeface="Arial"/>
              </a:rPr>
              <a:t>For additional details on the Formal and Expanded Activities Categories, please refer to Tables A and B in the:</a:t>
            </a:r>
          </a:p>
          <a:p>
            <a:pPr marL="383702" lvl="1" indent="0" algn="ctr" defTabSz="685302" fontAlgn="auto">
              <a:spcBef>
                <a:spcPts val="0"/>
              </a:spcBef>
              <a:spcAft>
                <a:spcPts val="0"/>
              </a:spcAft>
              <a:buClr>
                <a:srgbClr val="F5D155"/>
              </a:buClr>
              <a:buNone/>
              <a:defRPr/>
            </a:pPr>
            <a:endParaRPr lang="en-US" sz="999" dirty="0">
              <a:cs typeface="Arial"/>
            </a:endParaRPr>
          </a:p>
          <a:p>
            <a:pPr marL="383702" lvl="1" indent="0" algn="ctr" defTabSz="685302" fontAlgn="auto">
              <a:spcBef>
                <a:spcPts val="0"/>
              </a:spcBef>
              <a:spcAft>
                <a:spcPts val="0"/>
              </a:spcAft>
              <a:buClr>
                <a:srgbClr val="F5D155"/>
              </a:buClr>
              <a:buNone/>
              <a:defRPr/>
            </a:pPr>
            <a:r>
              <a:rPr lang="en-US" sz="1998" dirty="0">
                <a:cs typeface="Arial"/>
              </a:rPr>
              <a:t>Renewal by Continuing Education Update for CDEs Renewing in 2017 and Later: Guidelines for Reporting Continuing Education Activities or the current Renewal Handbook. </a:t>
            </a:r>
          </a:p>
          <a:p>
            <a:pPr marL="383702" lvl="1" indent="0" algn="ctr" defTabSz="685302" fontAlgn="auto">
              <a:spcBef>
                <a:spcPts val="0"/>
              </a:spcBef>
              <a:spcAft>
                <a:spcPts val="0"/>
              </a:spcAft>
              <a:buClr>
                <a:srgbClr val="F5D155"/>
              </a:buClr>
              <a:buNone/>
              <a:defRPr/>
            </a:pPr>
            <a:endParaRPr lang="en-US" sz="999" dirty="0">
              <a:cs typeface="Arial"/>
            </a:endParaRPr>
          </a:p>
          <a:p>
            <a:pPr marL="383702" lvl="1" indent="0" algn="ctr" defTabSz="685302" fontAlgn="auto">
              <a:lnSpc>
                <a:spcPct val="95000"/>
              </a:lnSpc>
              <a:spcAft>
                <a:spcPts val="0"/>
              </a:spcAft>
              <a:buClr>
                <a:srgbClr val="F5D155"/>
              </a:buClr>
              <a:buNone/>
              <a:defRPr/>
            </a:pPr>
            <a:r>
              <a:rPr lang="en-US" sz="1998" dirty="0">
                <a:cs typeface="Arial"/>
              </a:rPr>
              <a:t>Download available on the NCBDE web site at:</a:t>
            </a:r>
          </a:p>
          <a:p>
            <a:pPr marL="383702" lvl="1" indent="0" algn="ctr" defTabSz="685302" fontAlgn="auto">
              <a:lnSpc>
                <a:spcPct val="95000"/>
              </a:lnSpc>
              <a:spcAft>
                <a:spcPts val="0"/>
              </a:spcAft>
              <a:buClr>
                <a:srgbClr val="F5D155"/>
              </a:buClr>
              <a:buNone/>
              <a:defRPr/>
            </a:pPr>
            <a:r>
              <a:rPr lang="en-US" sz="1998" dirty="0">
                <a:solidFill>
                  <a:schemeClr val="accent1"/>
                </a:solidFill>
                <a:cs typeface="Arial"/>
                <a:hlinkClick r:id="rId3"/>
              </a:rPr>
              <a:t>https://www.ncbde.org/assets/1/7/RenewalGuidelinesExpDoc_final.pdf</a:t>
            </a:r>
            <a:r>
              <a:rPr lang="en-US" sz="1998" dirty="0">
                <a:solidFill>
                  <a:schemeClr val="accent1"/>
                </a:solidFill>
                <a:cs typeface="Arial"/>
              </a:rPr>
              <a:t> </a:t>
            </a:r>
          </a:p>
          <a:p>
            <a:pPr marL="383702" lvl="1" indent="0" algn="ctr" defTabSz="685302" fontAlgn="auto">
              <a:lnSpc>
                <a:spcPct val="95000"/>
              </a:lnSpc>
              <a:spcAft>
                <a:spcPts val="0"/>
              </a:spcAft>
              <a:buClr>
                <a:srgbClr val="F5D155"/>
              </a:buClr>
              <a:buNone/>
              <a:defRPr/>
            </a:pPr>
            <a:endParaRPr lang="en-US" sz="1798" dirty="0">
              <a:solidFill>
                <a:schemeClr val="accent6"/>
              </a:solidFill>
              <a:cs typeface="Arial"/>
            </a:endParaRPr>
          </a:p>
        </p:txBody>
      </p:sp>
      <p:sp>
        <p:nvSpPr>
          <p:cNvPr id="84996" name="Rectangle 6"/>
          <p:cNvSpPr>
            <a:spLocks noChangeArrowheads="1"/>
          </p:cNvSpPr>
          <p:nvPr/>
        </p:nvSpPr>
        <p:spPr bwMode="auto">
          <a:xfrm>
            <a:off x="608508" y="1143001"/>
            <a:ext cx="7084802" cy="514350"/>
          </a:xfrm>
          <a:prstGeom prst="rect">
            <a:avLst/>
          </a:prstGeom>
          <a:noFill/>
          <a:ln w="9525">
            <a:noFill/>
            <a:miter lim="800000"/>
            <a:headEnd/>
            <a:tailEnd/>
          </a:ln>
        </p:spPr>
        <p:txBody>
          <a:bodyPr lIns="0" tIns="23981" rIns="47962" bIns="23981"/>
          <a:lstStyle/>
          <a:p>
            <a:pPr>
              <a:buClr>
                <a:srgbClr val="FFCC00"/>
              </a:buClr>
              <a:tabLst>
                <a:tab pos="4222122" algn="l"/>
              </a:tabLst>
            </a:pPr>
            <a:r>
              <a:rPr kumimoji="1" lang="en-US" altLang="en-US" sz="2198" b="1" dirty="0">
                <a:cs typeface="Arial" pitchFamily="34" charset="0"/>
              </a:rPr>
              <a:t>Renewal: Continuing Education Option - Guidelines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Title 1"/>
          <p:cNvSpPr>
            <a:spLocks noGrp="1"/>
          </p:cNvSpPr>
          <p:nvPr>
            <p:ph type="title"/>
          </p:nvPr>
        </p:nvSpPr>
        <p:spPr>
          <a:xfrm>
            <a:off x="461007" y="443211"/>
            <a:ext cx="8380276" cy="730798"/>
          </a:xfrm>
        </p:spPr>
        <p:txBody>
          <a:bodyPr/>
          <a:lstStyle/>
          <a:p>
            <a:pPr algn="l"/>
            <a:r>
              <a:rPr lang="en-US" altLang="en-US" sz="3200" dirty="0">
                <a:latin typeface="Arial" panose="020B0604020202020204" pitchFamily="34" charset="0"/>
                <a:ea typeface="ヒラギノ角ゴ Pro W3" pitchFamily="2" charset="-128"/>
                <a:cs typeface="Arial" panose="020B0604020202020204" pitchFamily="34" charset="0"/>
              </a:rPr>
              <a:t>Renewing the CDE</a:t>
            </a:r>
            <a:r>
              <a:rPr lang="en-US" altLang="en-US" sz="3200" baseline="24000" dirty="0">
                <a:latin typeface="Arial" panose="020B0604020202020204" pitchFamily="34" charset="0"/>
                <a:ea typeface="ヒラギノ角ゴ Pro W3" pitchFamily="2" charset="-128"/>
                <a:cs typeface="Arial" panose="020B0604020202020204" pitchFamily="34" charset="0"/>
              </a:rPr>
              <a:t>®</a:t>
            </a:r>
            <a:r>
              <a:rPr lang="en-US" altLang="en-US" sz="3200" dirty="0">
                <a:latin typeface="Arial" panose="020B0604020202020204" pitchFamily="34" charset="0"/>
                <a:ea typeface="ヒラギノ角ゴ Pro W3" pitchFamily="2" charset="-128"/>
                <a:cs typeface="Arial" panose="020B0604020202020204" pitchFamily="34" charset="0"/>
              </a:rPr>
              <a:t> Credential</a:t>
            </a:r>
            <a:endParaRPr lang="en-US" altLang="en-US" sz="3200" dirty="0"/>
          </a:p>
        </p:txBody>
      </p:sp>
      <p:sp>
        <p:nvSpPr>
          <p:cNvPr id="3" name="Content Placeholder 2"/>
          <p:cNvSpPr>
            <a:spLocks noGrp="1"/>
          </p:cNvSpPr>
          <p:nvPr>
            <p:ph idx="1"/>
          </p:nvPr>
        </p:nvSpPr>
        <p:spPr/>
        <p:txBody>
          <a:bodyPr>
            <a:normAutofit fontScale="85000" lnSpcReduction="20000"/>
          </a:bodyPr>
          <a:lstStyle/>
          <a:p>
            <a:pPr>
              <a:lnSpc>
                <a:spcPct val="95000"/>
              </a:lnSpc>
              <a:buClr>
                <a:schemeClr val="tx1"/>
              </a:buClr>
              <a:defRPr/>
            </a:pPr>
            <a:endParaRPr lang="en-US" altLang="en-US" sz="2797" dirty="0">
              <a:latin typeface="Arial" panose="020B0604020202020204" pitchFamily="34" charset="0"/>
              <a:cs typeface="Arial" panose="020B0604020202020204" pitchFamily="34" charset="0"/>
            </a:endParaRPr>
          </a:p>
          <a:p>
            <a:pPr lvl="1">
              <a:lnSpc>
                <a:spcPct val="95000"/>
              </a:lnSpc>
              <a:buClr>
                <a:schemeClr val="tx1"/>
              </a:buClr>
              <a:buNone/>
              <a:defRPr/>
            </a:pPr>
            <a:r>
              <a:rPr lang="en-US" sz="2800" dirty="0">
                <a:solidFill>
                  <a:srgbClr val="FFC000"/>
                </a:solidFill>
                <a:ea typeface="ヒラギノ角ゴ Pro W3" charset="0"/>
                <a:cs typeface="Arial"/>
              </a:rPr>
              <a:t>FAQs &amp; Myths </a:t>
            </a:r>
          </a:p>
          <a:p>
            <a:pPr lvl="1">
              <a:lnSpc>
                <a:spcPct val="95000"/>
              </a:lnSpc>
              <a:buClr>
                <a:schemeClr val="tx1"/>
              </a:buClr>
              <a:buFont typeface="Arial" panose="020B0604020202020204" pitchFamily="34" charset="0"/>
              <a:buChar char="•"/>
              <a:defRPr/>
            </a:pPr>
            <a:r>
              <a:rPr lang="en-US" altLang="en-US" sz="2498" dirty="0">
                <a:latin typeface="Arial" panose="020B0604020202020204" pitchFamily="34" charset="0"/>
                <a:cs typeface="Arial" panose="020B0604020202020204" pitchFamily="34" charset="0"/>
              </a:rPr>
              <a:t>How do I track renewal experience?</a:t>
            </a:r>
          </a:p>
          <a:p>
            <a:pPr lvl="1">
              <a:lnSpc>
                <a:spcPct val="95000"/>
              </a:lnSpc>
              <a:buClr>
                <a:schemeClr val="tx1"/>
              </a:buClr>
              <a:buFont typeface="Arial" panose="020B0604020202020204" pitchFamily="34" charset="0"/>
              <a:buChar char="•"/>
              <a:defRPr/>
            </a:pPr>
            <a:r>
              <a:rPr lang="en-US" altLang="en-US" sz="2498" dirty="0">
                <a:latin typeface="Arial" panose="020B0604020202020204" pitchFamily="34" charset="0"/>
                <a:cs typeface="Arial" panose="020B0604020202020204" pitchFamily="34" charset="0"/>
              </a:rPr>
              <a:t>Myth – Working in industry is not acceptable.</a:t>
            </a:r>
          </a:p>
          <a:p>
            <a:pPr lvl="1">
              <a:lnSpc>
                <a:spcPct val="95000"/>
              </a:lnSpc>
              <a:buClr>
                <a:schemeClr val="tx1"/>
              </a:buClr>
              <a:buFont typeface="Arial" panose="020B0604020202020204" pitchFamily="34" charset="0"/>
              <a:buChar char="•"/>
              <a:defRPr/>
            </a:pPr>
            <a:r>
              <a:rPr lang="en-US" altLang="en-US" sz="2498" dirty="0">
                <a:latin typeface="Arial" panose="020B0604020202020204" pitchFamily="34" charset="0"/>
                <a:cs typeface="Arial" panose="020B0604020202020204" pitchFamily="34" charset="0"/>
              </a:rPr>
              <a:t>Myth – Must accrue 200 hours/yr. </a:t>
            </a:r>
          </a:p>
          <a:p>
            <a:pPr lvl="1">
              <a:lnSpc>
                <a:spcPct val="95000"/>
              </a:lnSpc>
              <a:buClr>
                <a:schemeClr val="tx1"/>
              </a:buClr>
              <a:buFont typeface="Arial" panose="020B0604020202020204" pitchFamily="34" charset="0"/>
              <a:buChar char="•"/>
              <a:defRPr/>
            </a:pPr>
            <a:r>
              <a:rPr lang="en-US" altLang="en-US" sz="2498" dirty="0">
                <a:latin typeface="Arial" panose="020B0604020202020204" pitchFamily="34" charset="0"/>
                <a:cs typeface="Arial" panose="020B0604020202020204" pitchFamily="34" charset="0"/>
              </a:rPr>
              <a:t>Myth – I have to be working full time as a diabetes educator to renew.</a:t>
            </a:r>
          </a:p>
          <a:p>
            <a:pPr lvl="1">
              <a:lnSpc>
                <a:spcPct val="95000"/>
              </a:lnSpc>
              <a:buClr>
                <a:schemeClr val="tx1"/>
              </a:buClr>
              <a:buFont typeface="Arial" panose="020B0604020202020204" pitchFamily="34" charset="0"/>
              <a:buChar char="•"/>
              <a:defRPr/>
            </a:pPr>
            <a:r>
              <a:rPr lang="en-US" altLang="en-US" sz="2498" dirty="0">
                <a:latin typeface="Arial" panose="020B0604020202020204" pitchFamily="34" charset="0"/>
                <a:cs typeface="Arial" panose="020B0604020202020204" pitchFamily="34" charset="0"/>
              </a:rPr>
              <a:t>Myth – I have to be directly providing DSMES to people living with diabetes for experience to count for renewal.</a:t>
            </a:r>
          </a:p>
          <a:p>
            <a:pPr lvl="1">
              <a:lnSpc>
                <a:spcPct val="95000"/>
              </a:lnSpc>
              <a:buClr>
                <a:schemeClr val="tx1"/>
              </a:buClr>
              <a:buFont typeface="Arial" panose="020B0604020202020204" pitchFamily="34" charset="0"/>
              <a:buChar char="•"/>
              <a:defRPr/>
            </a:pPr>
            <a:r>
              <a:rPr lang="en-US" altLang="en-US" sz="2498" dirty="0">
                <a:latin typeface="Arial" panose="020B0604020202020204" pitchFamily="34" charset="0"/>
                <a:cs typeface="Arial" panose="020B0604020202020204" pitchFamily="34" charset="0"/>
              </a:rPr>
              <a:t>Myth – The word “diabetes” must be in the </a:t>
            </a:r>
            <a:r>
              <a:rPr lang="en-US" altLang="en-US" sz="2498" dirty="0" err="1">
                <a:latin typeface="Arial" panose="020B0604020202020204" pitchFamily="34" charset="0"/>
                <a:cs typeface="Arial" panose="020B0604020202020204" pitchFamily="34" charset="0"/>
              </a:rPr>
              <a:t>ce</a:t>
            </a:r>
            <a:r>
              <a:rPr lang="en-US" altLang="en-US" sz="2498" dirty="0">
                <a:latin typeface="Arial" panose="020B0604020202020204" pitchFamily="34" charset="0"/>
                <a:cs typeface="Arial" panose="020B0604020202020204" pitchFamily="34" charset="0"/>
              </a:rPr>
              <a:t> activity’s title to count.</a:t>
            </a:r>
          </a:p>
          <a:p>
            <a:pPr eaLnBrk="1" hangingPunct="1">
              <a:lnSpc>
                <a:spcPct val="95000"/>
              </a:lnSpc>
              <a:buClr>
                <a:schemeClr val="tx1"/>
              </a:buClr>
              <a:buNone/>
              <a:defRPr/>
            </a:pPr>
            <a:endParaRPr lang="en-US" altLang="en-US" sz="2797" dirty="0">
              <a:latin typeface="Arial" panose="020B0604020202020204" pitchFamily="34" charset="0"/>
              <a:cs typeface="Arial" panose="020B0604020202020204" pitchFamily="34" charset="0"/>
            </a:endParaRPr>
          </a:p>
          <a:p>
            <a:pPr eaLnBrk="1" hangingPunct="1">
              <a:lnSpc>
                <a:spcPct val="95000"/>
              </a:lnSpc>
              <a:buClr>
                <a:schemeClr val="tx1"/>
              </a:buClr>
              <a:defRPr/>
            </a:pPr>
            <a:endParaRPr lang="en-US" altLang="en-US" sz="2797" dirty="0">
              <a:latin typeface="Arial" panose="020B0604020202020204" pitchFamily="34" charset="0"/>
              <a:cs typeface="Arial" panose="020B0604020202020204" pitchFamily="34" charset="0"/>
            </a:endParaRPr>
          </a:p>
          <a:p>
            <a:pPr eaLnBrk="1" hangingPunct="1">
              <a:lnSpc>
                <a:spcPct val="95000"/>
              </a:lnSpc>
              <a:buClr>
                <a:schemeClr val="tx1"/>
              </a:buClr>
              <a:defRPr/>
            </a:pPr>
            <a:endParaRPr lang="en-US" altLang="en-US" sz="2797" dirty="0">
              <a:solidFill>
                <a:schemeClr val="accent1"/>
              </a:solidFill>
              <a:latin typeface="Arial" panose="020B0604020202020204" pitchFamily="34" charset="0"/>
              <a:cs typeface="Arial" panose="020B0604020202020204" pitchFamily="34" charset="0"/>
            </a:endParaRPr>
          </a:p>
          <a:p>
            <a:pPr eaLnBrk="1" hangingPunct="1">
              <a:lnSpc>
                <a:spcPct val="95000"/>
              </a:lnSpc>
              <a:buClr>
                <a:schemeClr val="tx1"/>
              </a:buClr>
              <a:defRPr/>
            </a:pPr>
            <a:endParaRPr lang="en-US" altLang="en-US" dirty="0">
              <a:solidFill>
                <a:srgbClr val="0070C0"/>
              </a:solidFill>
              <a:cs typeface="Arial"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ea typeface="ヒラギノ角ゴ Pro W3" charset="0"/>
                <a:cs typeface="Arial"/>
              </a:rPr>
              <a:t>Questions?</a:t>
            </a:r>
            <a:endParaRPr lang="en-US" dirty="0"/>
          </a:p>
        </p:txBody>
      </p:sp>
      <p:sp>
        <p:nvSpPr>
          <p:cNvPr id="3" name="Content Placeholder 2"/>
          <p:cNvSpPr>
            <a:spLocks noGrp="1"/>
          </p:cNvSpPr>
          <p:nvPr>
            <p:ph idx="1"/>
          </p:nvPr>
        </p:nvSpPr>
        <p:spPr>
          <a:xfrm>
            <a:off x="489857" y="1200150"/>
            <a:ext cx="8001000" cy="3048000"/>
          </a:xfrm>
        </p:spPr>
        <p:txBody>
          <a:bodyPr>
            <a:noAutofit/>
          </a:bodyPr>
          <a:lstStyle/>
          <a:p>
            <a:pPr marL="0" indent="0">
              <a:buClr>
                <a:schemeClr val="tx1"/>
              </a:buClr>
              <a:buNone/>
            </a:pPr>
            <a:r>
              <a:rPr kumimoji="1" lang="en-US" sz="2200" b="1" dirty="0">
                <a:cs typeface="Arial"/>
              </a:rPr>
              <a:t>If you have questions, contact NCBDE: </a:t>
            </a:r>
          </a:p>
          <a:p>
            <a:pPr marL="0" indent="0" algn="ctr">
              <a:buClr>
                <a:schemeClr val="tx1"/>
              </a:buClr>
              <a:buNone/>
            </a:pPr>
            <a:r>
              <a:rPr kumimoji="1" lang="en-US" sz="2000" dirty="0">
                <a:cs typeface="Arial"/>
                <a:hlinkClick r:id="rId3"/>
              </a:rPr>
              <a:t>www.ncbde.org</a:t>
            </a:r>
            <a:r>
              <a:rPr kumimoji="1" lang="en-US" sz="2000" dirty="0">
                <a:cs typeface="Arial"/>
              </a:rPr>
              <a:t> • </a:t>
            </a:r>
            <a:r>
              <a:rPr kumimoji="1" lang="en-US" sz="2000" dirty="0">
                <a:cs typeface="Arial"/>
                <a:hlinkClick r:id="rId4"/>
              </a:rPr>
              <a:t>info@ncbde.org</a:t>
            </a:r>
            <a:r>
              <a:rPr kumimoji="1" lang="en-US" sz="2000" dirty="0">
                <a:cs typeface="Arial"/>
              </a:rPr>
              <a:t> </a:t>
            </a:r>
          </a:p>
          <a:p>
            <a:pPr marL="0" indent="0" algn="ctr">
              <a:buClr>
                <a:schemeClr val="tx1"/>
              </a:buClr>
              <a:buNone/>
            </a:pPr>
            <a:r>
              <a:rPr kumimoji="1" lang="en-US" sz="2000" b="1" dirty="0">
                <a:cs typeface="Arial"/>
              </a:rPr>
              <a:t>Voice</a:t>
            </a:r>
            <a:r>
              <a:rPr kumimoji="1" lang="en-US" sz="2000" dirty="0">
                <a:cs typeface="Arial"/>
              </a:rPr>
              <a:t>: 877-239-3233 (toll free) or 847-228-9795</a:t>
            </a:r>
          </a:p>
          <a:p>
            <a:pPr marL="0" indent="0" algn="ctr">
              <a:spcBef>
                <a:spcPts val="0"/>
              </a:spcBef>
              <a:buClr>
                <a:schemeClr val="tx1"/>
              </a:buClr>
              <a:buNone/>
            </a:pPr>
            <a:r>
              <a:rPr kumimoji="1" lang="en-US" sz="2000" b="1" dirty="0">
                <a:cs typeface="Arial"/>
              </a:rPr>
              <a:t>Fax</a:t>
            </a:r>
            <a:r>
              <a:rPr kumimoji="1" lang="en-US" sz="2000" dirty="0">
                <a:cs typeface="Arial"/>
              </a:rPr>
              <a:t>: 847-228-8469</a:t>
            </a:r>
          </a:p>
          <a:p>
            <a:pPr marL="0" indent="0" algn="ctr">
              <a:spcBef>
                <a:spcPts val="0"/>
              </a:spcBef>
              <a:buClr>
                <a:schemeClr val="tx1"/>
              </a:buClr>
              <a:buNone/>
            </a:pPr>
            <a:endParaRPr kumimoji="1" lang="en-US" sz="2000" dirty="0">
              <a:cs typeface="Arial"/>
            </a:endParaRPr>
          </a:p>
          <a:p>
            <a:pPr marL="0" indent="0" algn="ctr">
              <a:spcBef>
                <a:spcPts val="0"/>
              </a:spcBef>
              <a:buClr>
                <a:schemeClr val="tx1"/>
              </a:buClr>
              <a:buNone/>
            </a:pPr>
            <a:r>
              <a:rPr kumimoji="1" lang="en-US" sz="2000" dirty="0">
                <a:cs typeface="Arial"/>
              </a:rPr>
              <a:t>National office: </a:t>
            </a:r>
          </a:p>
          <a:p>
            <a:pPr marL="0" indent="0" algn="ctr">
              <a:spcBef>
                <a:spcPts val="0"/>
              </a:spcBef>
              <a:buClr>
                <a:schemeClr val="tx1"/>
              </a:buClr>
              <a:buNone/>
            </a:pPr>
            <a:r>
              <a:rPr kumimoji="1" lang="en-US" sz="2000" dirty="0">
                <a:cs typeface="Arial"/>
              </a:rPr>
              <a:t>330 E. Algonquin Rd, Suite 4</a:t>
            </a:r>
          </a:p>
          <a:p>
            <a:pPr marL="0" indent="0" algn="ctr">
              <a:spcBef>
                <a:spcPts val="0"/>
              </a:spcBef>
              <a:buClr>
                <a:schemeClr val="tx1"/>
              </a:buClr>
              <a:buNone/>
            </a:pPr>
            <a:r>
              <a:rPr kumimoji="1" lang="en-US" sz="2000" dirty="0">
                <a:cs typeface="Arial"/>
              </a:rPr>
              <a:t>Arlington Heights, IL 60005</a:t>
            </a:r>
          </a:p>
          <a:p>
            <a:pPr marL="0" indent="0" algn="ctr">
              <a:buClr>
                <a:schemeClr val="tx1"/>
              </a:buClr>
              <a:buNone/>
            </a:pPr>
            <a:r>
              <a:rPr lang="en-US" sz="2000" kern="0" dirty="0">
                <a:cs typeface="Arial"/>
              </a:rPr>
              <a:t>Facebook page:</a:t>
            </a:r>
            <a:r>
              <a:rPr lang="en-US" sz="2000" kern="0" dirty="0">
                <a:solidFill>
                  <a:srgbClr val="393637"/>
                </a:solidFill>
                <a:cs typeface="Arial"/>
              </a:rPr>
              <a:t> </a:t>
            </a:r>
            <a:r>
              <a:rPr lang="en-US" sz="2000" kern="0" dirty="0" err="1">
                <a:solidFill>
                  <a:srgbClr val="393637"/>
                </a:solidFill>
                <a:cs typeface="Arial"/>
                <a:hlinkClick r:id="rId5"/>
              </a:rPr>
              <a:t>CertifiedDiabetesEducators</a:t>
            </a:r>
            <a:endParaRPr lang="en-US" sz="2000" kern="0" dirty="0">
              <a:solidFill>
                <a:srgbClr val="393637"/>
              </a:solidFill>
              <a:cs typeface="Arial"/>
            </a:endParaRPr>
          </a:p>
        </p:txBody>
      </p:sp>
    </p:spTree>
    <p:extLst>
      <p:ext uri="{BB962C8B-B14F-4D97-AF65-F5344CB8AC3E}">
        <p14:creationId xmlns:p14="http://schemas.microsoft.com/office/powerpoint/2010/main" val="39247122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Why I became a CDE</a:t>
            </a:r>
            <a:r>
              <a:rPr lang="en-US" altLang="en-US" baseline="30000" dirty="0">
                <a:ea typeface="ヒラギノ角ゴ Pro W3" pitchFamily="2" charset="-128"/>
              </a:rPr>
              <a:t>®</a:t>
            </a:r>
            <a:r>
              <a:rPr lang="en-US" dirty="0"/>
              <a:t>…</a:t>
            </a:r>
          </a:p>
        </p:txBody>
      </p:sp>
      <p:sp>
        <p:nvSpPr>
          <p:cNvPr id="3" name="Content Placeholder 2"/>
          <p:cNvSpPr>
            <a:spLocks noGrp="1"/>
          </p:cNvSpPr>
          <p:nvPr>
            <p:ph idx="1"/>
          </p:nvPr>
        </p:nvSpPr>
        <p:spPr>
          <a:xfrm>
            <a:off x="838200" y="1352550"/>
            <a:ext cx="7738532" cy="2895600"/>
          </a:xfrm>
        </p:spPr>
        <p:txBody>
          <a:bodyPr>
            <a:normAutofit lnSpcReduction="10000"/>
          </a:bodyPr>
          <a:lstStyle/>
          <a:p>
            <a:pPr marL="0" indent="0">
              <a:buClr>
                <a:schemeClr val="tx1"/>
              </a:buClr>
              <a:buNone/>
            </a:pPr>
            <a:r>
              <a:rPr kumimoji="1" lang="en-US" sz="2000" b="1" dirty="0">
                <a:cs typeface="Arial"/>
              </a:rPr>
              <a:t>Of all of my credentials, may I say I am most proud of the CDE</a:t>
            </a:r>
            <a:r>
              <a:rPr kumimoji="1" lang="en-US" sz="2000" b="1" baseline="20000" dirty="0">
                <a:cs typeface="Arial"/>
              </a:rPr>
              <a:t>®</a:t>
            </a:r>
            <a:r>
              <a:rPr kumimoji="1" lang="en-US" sz="2000" b="1" dirty="0">
                <a:cs typeface="Arial"/>
              </a:rPr>
              <a:t>. </a:t>
            </a:r>
            <a:r>
              <a:rPr kumimoji="1" lang="en-US" sz="2000" dirty="0">
                <a:cs typeface="Arial"/>
              </a:rPr>
              <a:t>The experiences necessary to earn and maintain it are rigorous. They require a repertoire of fresh knowledge to </a:t>
            </a:r>
            <a:r>
              <a:rPr kumimoji="1" lang="en-US" sz="2000" b="1" dirty="0">
                <a:cs typeface="Arial"/>
              </a:rPr>
              <a:t>educate each patient</a:t>
            </a:r>
            <a:r>
              <a:rPr kumimoji="1" lang="en-US" sz="2000" dirty="0">
                <a:cs typeface="Arial"/>
              </a:rPr>
              <a:t> based upon their unique abilities. </a:t>
            </a:r>
          </a:p>
          <a:p>
            <a:pPr>
              <a:buClr>
                <a:schemeClr val="tx1"/>
              </a:buClr>
            </a:pPr>
            <a:endParaRPr kumimoji="1" lang="en-US" sz="1800" dirty="0">
              <a:cs typeface="Arial"/>
            </a:endParaRPr>
          </a:p>
          <a:p>
            <a:pPr marL="0" indent="0">
              <a:buClr>
                <a:schemeClr val="tx1"/>
              </a:buClr>
              <a:buNone/>
            </a:pPr>
            <a:r>
              <a:rPr kumimoji="1" lang="en-US" sz="2000" b="1" dirty="0">
                <a:cs typeface="Arial"/>
              </a:rPr>
              <a:t>It is a disease that is more manageable</a:t>
            </a:r>
            <a:r>
              <a:rPr kumimoji="1" lang="en-US" sz="2000" dirty="0">
                <a:cs typeface="Arial"/>
              </a:rPr>
              <a:t> currently than ever before, largely because Certified Diabetes Educators care deeply to impart accurate information to patients.” </a:t>
            </a:r>
          </a:p>
          <a:p>
            <a:pPr marL="0" indent="0">
              <a:buClr>
                <a:schemeClr val="tx1"/>
              </a:buClr>
              <a:buNone/>
            </a:pPr>
            <a:r>
              <a:rPr kumimoji="1" lang="en-US" sz="2000" dirty="0">
                <a:cs typeface="Arial"/>
              </a:rPr>
              <a:t>                  ~ HG, MS, RD, CDE</a:t>
            </a:r>
            <a:r>
              <a:rPr kumimoji="1" lang="en-US" sz="2000" baseline="20000" dirty="0">
                <a:cs typeface="Arial"/>
              </a:rPr>
              <a:t>®</a:t>
            </a:r>
            <a:r>
              <a:rPr kumimoji="1" lang="en-US" sz="2000" dirty="0">
                <a:cs typeface="Arial"/>
              </a:rPr>
              <a:t>, LDN, Seekonk, MA</a:t>
            </a:r>
          </a:p>
        </p:txBody>
      </p:sp>
    </p:spTree>
    <p:extLst>
      <p:ext uri="{BB962C8B-B14F-4D97-AF65-F5344CB8AC3E}">
        <p14:creationId xmlns:p14="http://schemas.microsoft.com/office/powerpoint/2010/main" val="406314669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I became a CDE</a:t>
            </a:r>
            <a:r>
              <a:rPr lang="en-US" altLang="en-US" baseline="30000" dirty="0">
                <a:ea typeface="ヒラギノ角ゴ Pro W3" pitchFamily="2" charset="-128"/>
              </a:rPr>
              <a:t>®</a:t>
            </a:r>
            <a:r>
              <a:rPr lang="en-US" dirty="0"/>
              <a:t>…</a:t>
            </a:r>
          </a:p>
        </p:txBody>
      </p:sp>
      <p:sp>
        <p:nvSpPr>
          <p:cNvPr id="3" name="Content Placeholder 2"/>
          <p:cNvSpPr>
            <a:spLocks noGrp="1"/>
          </p:cNvSpPr>
          <p:nvPr>
            <p:ph idx="1"/>
          </p:nvPr>
        </p:nvSpPr>
        <p:spPr>
          <a:xfrm>
            <a:off x="381000" y="2038350"/>
            <a:ext cx="8229600" cy="2362200"/>
          </a:xfrm>
        </p:spPr>
        <p:txBody>
          <a:bodyPr>
            <a:normAutofit fontScale="92500" lnSpcReduction="10000"/>
          </a:bodyPr>
          <a:lstStyle/>
          <a:p>
            <a:pPr marL="0" indent="0">
              <a:buNone/>
            </a:pPr>
            <a:r>
              <a:rPr lang="en-US" sz="2800" dirty="0"/>
              <a:t>“</a:t>
            </a:r>
            <a:r>
              <a:rPr lang="en-US" sz="2800" b="1" dirty="0"/>
              <a:t>As an addition to my RD credential the CDE</a:t>
            </a:r>
            <a:r>
              <a:rPr lang="en-US" sz="2800" b="1" baseline="30000" dirty="0"/>
              <a:t>®</a:t>
            </a:r>
            <a:r>
              <a:rPr lang="en-US" sz="2800" b="1" dirty="0"/>
              <a:t> has provided me invaluable status and credibility with physicians and peers, as well as advanced salary increases and secured career opportunities. The CDE</a:t>
            </a:r>
            <a:r>
              <a:rPr lang="en-US" sz="2800" b="1" baseline="30000" dirty="0"/>
              <a:t> ®</a:t>
            </a:r>
            <a:r>
              <a:rPr lang="en-US" sz="2800" b="1" dirty="0"/>
              <a:t> is well worth the time and money.” </a:t>
            </a:r>
          </a:p>
          <a:p>
            <a:pPr marL="0" indent="0">
              <a:buNone/>
            </a:pPr>
            <a:r>
              <a:rPr lang="en-US" sz="2800" b="1" dirty="0"/>
              <a:t>               ~  MO, RD, LD, CDE</a:t>
            </a:r>
            <a:r>
              <a:rPr lang="en-US" sz="2800" b="1" baseline="30000" dirty="0"/>
              <a:t> ®</a:t>
            </a:r>
            <a:r>
              <a:rPr lang="en-US" sz="2800" b="1" dirty="0"/>
              <a:t>, Fairbanks, AK</a:t>
            </a:r>
          </a:p>
          <a:p>
            <a:pPr marL="0" indent="0">
              <a:buNone/>
            </a:pPr>
            <a:endParaRPr lang="en-US" sz="2800" dirty="0"/>
          </a:p>
        </p:txBody>
      </p:sp>
    </p:spTree>
    <p:extLst>
      <p:ext uri="{BB962C8B-B14F-4D97-AF65-F5344CB8AC3E}">
        <p14:creationId xmlns:p14="http://schemas.microsoft.com/office/powerpoint/2010/main" val="272721907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Why I became a CDE</a:t>
            </a:r>
            <a:r>
              <a:rPr lang="en-US" baseline="30000" dirty="0"/>
              <a:t>®</a:t>
            </a:r>
            <a:r>
              <a:rPr lang="en-US" dirty="0"/>
              <a:t>…</a:t>
            </a:r>
          </a:p>
        </p:txBody>
      </p:sp>
      <p:sp>
        <p:nvSpPr>
          <p:cNvPr id="3" name="Content Placeholder 2"/>
          <p:cNvSpPr>
            <a:spLocks noGrp="1"/>
          </p:cNvSpPr>
          <p:nvPr>
            <p:ph idx="1"/>
          </p:nvPr>
        </p:nvSpPr>
        <p:spPr>
          <a:xfrm>
            <a:off x="457200" y="2114550"/>
            <a:ext cx="8229600" cy="2743200"/>
          </a:xfrm>
        </p:spPr>
        <p:txBody>
          <a:bodyPr>
            <a:normAutofit/>
          </a:bodyPr>
          <a:lstStyle/>
          <a:p>
            <a:pPr marL="0" indent="0">
              <a:buNone/>
            </a:pPr>
            <a:r>
              <a:rPr lang="en-US" sz="2800" dirty="0"/>
              <a:t>“I am </a:t>
            </a:r>
            <a:r>
              <a:rPr lang="en-US" sz="2800" b="1" dirty="0"/>
              <a:t>making a </a:t>
            </a:r>
            <a:r>
              <a:rPr lang="en-US" sz="2800" dirty="0"/>
              <a:t>small, but important, </a:t>
            </a:r>
            <a:r>
              <a:rPr lang="en-US" sz="2800" b="1" dirty="0"/>
              <a:t>difference in my community... </a:t>
            </a:r>
            <a:r>
              <a:rPr lang="en-US" sz="2800" dirty="0"/>
              <a:t>The look of understanding and relief on their faces is priceless when they realize that they can manage their disease with knowledge and support.”</a:t>
            </a:r>
          </a:p>
          <a:p>
            <a:endParaRPr lang="en-US" dirty="0"/>
          </a:p>
        </p:txBody>
      </p:sp>
    </p:spTree>
    <p:extLst>
      <p:ext uri="{BB962C8B-B14F-4D97-AF65-F5344CB8AC3E}">
        <p14:creationId xmlns:p14="http://schemas.microsoft.com/office/powerpoint/2010/main" val="84994429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Why I became a CDE</a:t>
            </a:r>
            <a:r>
              <a:rPr lang="en-US" baseline="30000" dirty="0"/>
              <a:t>®</a:t>
            </a:r>
            <a:r>
              <a:rPr lang="en-US" dirty="0"/>
              <a:t>…</a:t>
            </a:r>
          </a:p>
        </p:txBody>
      </p:sp>
      <p:sp>
        <p:nvSpPr>
          <p:cNvPr id="3" name="Content Placeholder 2"/>
          <p:cNvSpPr>
            <a:spLocks noGrp="1"/>
          </p:cNvSpPr>
          <p:nvPr>
            <p:ph idx="1"/>
          </p:nvPr>
        </p:nvSpPr>
        <p:spPr>
          <a:xfrm>
            <a:off x="444759" y="1657350"/>
            <a:ext cx="8229600" cy="2327276"/>
          </a:xfrm>
        </p:spPr>
        <p:txBody>
          <a:bodyPr/>
          <a:lstStyle/>
          <a:p>
            <a:pPr marL="0" indent="0">
              <a:buNone/>
            </a:pPr>
            <a:r>
              <a:rPr lang="en-US" sz="2800" dirty="0"/>
              <a:t>“The CDE</a:t>
            </a:r>
            <a:r>
              <a:rPr lang="en-US" sz="2800" baseline="30000" dirty="0"/>
              <a:t>®</a:t>
            </a:r>
            <a:r>
              <a:rPr lang="en-US" sz="2800" dirty="0"/>
              <a:t> enables me to </a:t>
            </a:r>
            <a:r>
              <a:rPr lang="en-US" sz="2800" b="1" dirty="0"/>
              <a:t>demonstrate to patients, colleagues &amp; employers</a:t>
            </a:r>
            <a:r>
              <a:rPr lang="en-US" sz="2800" dirty="0"/>
              <a:t> that I have </a:t>
            </a:r>
            <a:r>
              <a:rPr lang="en-US" sz="2800" b="1" dirty="0"/>
              <a:t>comprehensive knowledge</a:t>
            </a:r>
            <a:r>
              <a:rPr lang="en-US" sz="2800" dirty="0"/>
              <a:t> necessary </a:t>
            </a:r>
            <a:r>
              <a:rPr lang="en-US" sz="2800" b="1" dirty="0"/>
              <a:t>to provide </a:t>
            </a:r>
            <a:r>
              <a:rPr lang="en-US" sz="2800" dirty="0"/>
              <a:t>the </a:t>
            </a:r>
            <a:r>
              <a:rPr lang="en-US" sz="2800" b="1" dirty="0"/>
              <a:t>high level</a:t>
            </a:r>
            <a:r>
              <a:rPr lang="en-US" sz="2800" dirty="0"/>
              <a:t> of </a:t>
            </a:r>
            <a:r>
              <a:rPr lang="en-US" sz="2800" b="1" dirty="0"/>
              <a:t>education and care needed.</a:t>
            </a:r>
            <a:r>
              <a:rPr lang="en-US" sz="2800" dirty="0"/>
              <a:t>”</a:t>
            </a:r>
          </a:p>
          <a:p>
            <a:endParaRPr lang="en-US" dirty="0"/>
          </a:p>
        </p:txBody>
      </p:sp>
    </p:spTree>
    <p:extLst>
      <p:ext uri="{BB962C8B-B14F-4D97-AF65-F5344CB8AC3E}">
        <p14:creationId xmlns:p14="http://schemas.microsoft.com/office/powerpoint/2010/main" val="172961278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n-US" altLang="en-US" sz="3000">
                <a:ea typeface="ヒラギノ角ゴ Pro W3" pitchFamily="2" charset="-128"/>
              </a:rPr>
              <a:t>Why I became a CDE</a:t>
            </a:r>
            <a:r>
              <a:rPr lang="en-US" altLang="en-US" sz="3200" baseline="30000">
                <a:ea typeface="ヒラギノ角ゴ Pro W3" pitchFamily="2" charset="-128"/>
              </a:rPr>
              <a:t> ®</a:t>
            </a:r>
            <a:r>
              <a:rPr lang="en-US" altLang="en-US" sz="3000">
                <a:ea typeface="ヒラギノ角ゴ Pro W3" pitchFamily="2" charset="-128"/>
              </a:rPr>
              <a:t>…</a:t>
            </a:r>
          </a:p>
        </p:txBody>
      </p:sp>
      <p:sp>
        <p:nvSpPr>
          <p:cNvPr id="3" name="Content Placeholder 2"/>
          <p:cNvSpPr>
            <a:spLocks noGrp="1"/>
          </p:cNvSpPr>
          <p:nvPr>
            <p:ph idx="1"/>
          </p:nvPr>
        </p:nvSpPr>
        <p:spPr>
          <a:xfrm>
            <a:off x="867833" y="1809750"/>
            <a:ext cx="7408333" cy="2327672"/>
          </a:xfrm>
        </p:spPr>
        <p:txBody>
          <a:bodyPr/>
          <a:lstStyle/>
          <a:p>
            <a:pPr marL="0" indent="0">
              <a:buFont typeface="Arial" pitchFamily="34" charset="0"/>
              <a:buNone/>
              <a:defRPr/>
            </a:pPr>
            <a:r>
              <a:rPr lang="en-US" sz="3200" dirty="0"/>
              <a:t>“The CDE</a:t>
            </a:r>
            <a:r>
              <a:rPr lang="en-US" sz="3200" baseline="30000" dirty="0"/>
              <a:t>®</a:t>
            </a:r>
            <a:r>
              <a:rPr lang="en-US" sz="3200" dirty="0"/>
              <a:t> enables me to </a:t>
            </a:r>
            <a:r>
              <a:rPr lang="en-US" sz="3200" b="1" dirty="0"/>
              <a:t>stand out from </a:t>
            </a:r>
            <a:r>
              <a:rPr lang="en-US" sz="3200" dirty="0"/>
              <a:t>other </a:t>
            </a:r>
            <a:r>
              <a:rPr lang="en-US" sz="3200" b="1" dirty="0"/>
              <a:t>non-certified practitioners</a:t>
            </a:r>
            <a:r>
              <a:rPr lang="en-US" sz="3200" dirty="0"/>
              <a:t>, especially in a </a:t>
            </a:r>
            <a:r>
              <a:rPr lang="en-US" sz="3200" b="1" dirty="0"/>
              <a:t>competitive market.</a:t>
            </a:r>
            <a:r>
              <a:rPr lang="en-US" sz="3200" dirty="0"/>
              <a:t>”</a:t>
            </a:r>
          </a:p>
          <a:p>
            <a:pPr>
              <a:defRPr/>
            </a:pPr>
            <a:endParaRPr lang="en-US" dirty="0"/>
          </a:p>
          <a:p>
            <a:pPr>
              <a:defRPr/>
            </a:pPr>
            <a:endParaRPr lang="en-US" dirty="0"/>
          </a:p>
        </p:txBody>
      </p:sp>
    </p:spTree>
    <p:extLst>
      <p:ext uri="{BB962C8B-B14F-4D97-AF65-F5344CB8AC3E}">
        <p14:creationId xmlns:p14="http://schemas.microsoft.com/office/powerpoint/2010/main" val="40063641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US" dirty="0"/>
              <a:t>NCBDE</a:t>
            </a:r>
          </a:p>
        </p:txBody>
      </p:sp>
      <p:sp>
        <p:nvSpPr>
          <p:cNvPr id="3" name="Content Placeholder 2"/>
          <p:cNvSpPr>
            <a:spLocks noGrp="1"/>
          </p:cNvSpPr>
          <p:nvPr>
            <p:ph idx="1"/>
          </p:nvPr>
        </p:nvSpPr>
        <p:spPr>
          <a:xfrm>
            <a:off x="872068" y="1352550"/>
            <a:ext cx="7738532" cy="3505200"/>
          </a:xfrm>
        </p:spPr>
        <p:txBody>
          <a:bodyPr>
            <a:normAutofit/>
          </a:bodyPr>
          <a:lstStyle/>
          <a:p>
            <a:pPr marL="0" indent="0" defTabSz="914559">
              <a:lnSpc>
                <a:spcPct val="95000"/>
              </a:lnSpc>
              <a:buClr>
                <a:srgbClr val="551C4E"/>
              </a:buClr>
              <a:buNone/>
              <a:defRPr/>
            </a:pPr>
            <a:r>
              <a:rPr lang="en-US" sz="2800" b="1" kern="0" dirty="0">
                <a:cs typeface="Arial"/>
              </a:rPr>
              <a:t>NCBDE Mission</a:t>
            </a:r>
          </a:p>
          <a:p>
            <a:pPr algn="ctr" defTabSz="914559">
              <a:lnSpc>
                <a:spcPct val="95000"/>
              </a:lnSpc>
              <a:buClr>
                <a:srgbClr val="551C4E"/>
              </a:buClr>
              <a:defRPr/>
            </a:pPr>
            <a:endParaRPr lang="en-US" sz="2000" b="1" kern="0" dirty="0">
              <a:solidFill>
                <a:srgbClr val="0070C0"/>
              </a:solidFill>
              <a:cs typeface="Arial"/>
            </a:endParaRPr>
          </a:p>
          <a:p>
            <a:pPr algn="ctr" defTabSz="914559">
              <a:spcBef>
                <a:spcPts val="0"/>
              </a:spcBef>
              <a:buClr>
                <a:srgbClr val="551C4E"/>
              </a:buClr>
              <a:defRPr/>
            </a:pPr>
            <a:endParaRPr lang="en-US" b="1" kern="0" dirty="0">
              <a:solidFill>
                <a:srgbClr val="0070C0"/>
              </a:solidFill>
              <a:cs typeface="Arial"/>
            </a:endParaRPr>
          </a:p>
          <a:p>
            <a:pPr algn="ctr" defTabSz="914559">
              <a:spcBef>
                <a:spcPts val="0"/>
              </a:spcBef>
              <a:buClr>
                <a:srgbClr val="551C4E"/>
              </a:buClr>
              <a:defRPr/>
            </a:pPr>
            <a:endParaRPr lang="en-US" b="1" kern="0" dirty="0">
              <a:solidFill>
                <a:srgbClr val="0070C0"/>
              </a:solidFill>
              <a:cs typeface="Arial"/>
            </a:endParaRPr>
          </a:p>
          <a:p>
            <a:pPr algn="ctr" defTabSz="914559">
              <a:spcBef>
                <a:spcPts val="0"/>
              </a:spcBef>
              <a:buClr>
                <a:srgbClr val="551C4E"/>
              </a:buClr>
              <a:defRPr/>
            </a:pPr>
            <a:endParaRPr lang="en-US" sz="1800" b="1" kern="0" dirty="0">
              <a:solidFill>
                <a:srgbClr val="0070C0"/>
              </a:solidFill>
              <a:cs typeface="Arial"/>
            </a:endParaRPr>
          </a:p>
          <a:p>
            <a:pPr marL="0" indent="0" algn="ctr" defTabSz="914559">
              <a:spcBef>
                <a:spcPts val="0"/>
              </a:spcBef>
              <a:buClr>
                <a:srgbClr val="551C4E"/>
              </a:buClr>
              <a:buNone/>
              <a:defRPr/>
            </a:pPr>
            <a:r>
              <a:rPr lang="en-US" kern="0" dirty="0">
                <a:cs typeface="Arial"/>
              </a:rPr>
              <a:t>Promote comprehensive and </a:t>
            </a:r>
            <a:r>
              <a:rPr lang="en-US" dirty="0">
                <a:cs typeface="Arial"/>
              </a:rPr>
              <a:t>ongoing quality diabetes clinical management, education, prevention &amp; support by defining, developing, maintaining &amp; protecting the </a:t>
            </a:r>
            <a:r>
              <a:rPr lang="en-US" kern="0" dirty="0">
                <a:cs typeface="Arial"/>
              </a:rPr>
              <a:t>certification and credentialing processes</a:t>
            </a:r>
            <a:endParaRPr lang="en-US" dirty="0"/>
          </a:p>
        </p:txBody>
      </p:sp>
      <p:grpSp>
        <p:nvGrpSpPr>
          <p:cNvPr id="7" name="Group 3"/>
          <p:cNvGrpSpPr>
            <a:grpSpLocks/>
          </p:cNvGrpSpPr>
          <p:nvPr/>
        </p:nvGrpSpPr>
        <p:grpSpPr bwMode="auto">
          <a:xfrm>
            <a:off x="3581400" y="1657350"/>
            <a:ext cx="2209800" cy="1219200"/>
            <a:chOff x="3455876" y="3356992"/>
            <a:chExt cx="2773474" cy="1564714"/>
          </a:xfrm>
        </p:grpSpPr>
        <p:pic>
          <p:nvPicPr>
            <p:cNvPr id="8" name="Picture 7" descr="Oval Logo.jpg"/>
            <p:cNvPicPr>
              <a:picLocks noChangeAspect="1"/>
            </p:cNvPicPr>
            <p:nvPr/>
          </p:nvPicPr>
          <p:blipFill>
            <a:blip r:embed="rId3" cstate="print"/>
            <a:srcRect l="2273" t="1950" r="3125" b="1950"/>
            <a:stretch>
              <a:fillRect/>
            </a:stretch>
          </p:blipFill>
          <p:spPr>
            <a:xfrm>
              <a:off x="3455876" y="3356992"/>
              <a:ext cx="2412268" cy="1564714"/>
            </a:xfrm>
            <a:prstGeom prst="ellipse">
              <a:avLst/>
            </a:prstGeom>
            <a:ln>
              <a:solidFill>
                <a:schemeClr val="bg1">
                  <a:lumMod val="50000"/>
                </a:schemeClr>
              </a:solidFill>
            </a:ln>
          </p:spPr>
        </p:pic>
        <p:sp>
          <p:nvSpPr>
            <p:cNvPr id="9" name="TextBox 8"/>
            <p:cNvSpPr txBox="1"/>
            <p:nvPr/>
          </p:nvSpPr>
          <p:spPr>
            <a:xfrm>
              <a:off x="5868973" y="4519804"/>
              <a:ext cx="360377" cy="400373"/>
            </a:xfrm>
            <a:prstGeom prst="rect">
              <a:avLst/>
            </a:prstGeom>
            <a:noFill/>
          </p:spPr>
          <p:txBody>
            <a:bodyPr>
              <a:spAutoFit/>
            </a:bodyPr>
            <a:lstStyle/>
            <a:p>
              <a:pPr eaLnBrk="1" hangingPunct="1">
                <a:spcBef>
                  <a:spcPct val="20000"/>
                </a:spcBef>
                <a:buClr>
                  <a:schemeClr val="hlink"/>
                </a:buClr>
                <a:buSzPct val="90000"/>
                <a:buFont typeface="Wingdings" pitchFamily="2" charset="2"/>
                <a:buNone/>
                <a:defRPr/>
              </a:pPr>
              <a:r>
                <a:rPr lang="en-US" sz="2000" dirty="0">
                  <a:effectLst>
                    <a:outerShdw blurRad="38100" dist="38100" dir="2700000" algn="tl">
                      <a:srgbClr val="000000">
                        <a:alpha val="43137"/>
                      </a:srgbClr>
                    </a:outerShdw>
                  </a:effectLst>
                </a:rPr>
                <a:t>®</a:t>
              </a:r>
            </a:p>
          </p:txBody>
        </p:sp>
      </p:grpSp>
    </p:spTree>
    <p:extLst>
      <p:ext uri="{BB962C8B-B14F-4D97-AF65-F5344CB8AC3E}">
        <p14:creationId xmlns:p14="http://schemas.microsoft.com/office/powerpoint/2010/main" val="383481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US" dirty="0"/>
              <a:t>NCBDE</a:t>
            </a:r>
          </a:p>
        </p:txBody>
      </p:sp>
      <p:sp>
        <p:nvSpPr>
          <p:cNvPr id="3" name="Content Placeholder 2"/>
          <p:cNvSpPr>
            <a:spLocks noGrp="1"/>
          </p:cNvSpPr>
          <p:nvPr>
            <p:ph idx="1"/>
          </p:nvPr>
        </p:nvSpPr>
        <p:spPr>
          <a:xfrm>
            <a:off x="228600" y="1352550"/>
            <a:ext cx="8763000" cy="3241676"/>
          </a:xfrm>
        </p:spPr>
        <p:txBody>
          <a:bodyPr>
            <a:normAutofit fontScale="70000" lnSpcReduction="20000"/>
          </a:bodyPr>
          <a:lstStyle/>
          <a:p>
            <a:pPr marL="0" indent="0">
              <a:spcAft>
                <a:spcPts val="600"/>
              </a:spcAft>
              <a:buNone/>
              <a:defRPr/>
            </a:pPr>
            <a:r>
              <a:rPr lang="en-US" sz="3800" b="1" dirty="0"/>
              <a:t>What is NCBDE?</a:t>
            </a:r>
          </a:p>
          <a:p>
            <a:pPr>
              <a:buFont typeface="Arial" panose="020B0604020202020204" pitchFamily="34" charset="0"/>
              <a:buChar char="•"/>
            </a:pPr>
            <a:r>
              <a:rPr lang="en-US" altLang="en-US" sz="3100" dirty="0">
                <a:ea typeface="ヒラギノ角ゴ Pro W3" pitchFamily="2" charset="-128"/>
              </a:rPr>
              <a:t>Not for profit certifying body – incorporated in 1986</a:t>
            </a:r>
          </a:p>
          <a:p>
            <a:pPr>
              <a:buFont typeface="Arial" panose="020B0604020202020204" pitchFamily="34" charset="0"/>
              <a:buChar char="•"/>
            </a:pPr>
            <a:r>
              <a:rPr lang="en-US" altLang="en-US" sz="3100" dirty="0">
                <a:ea typeface="ヒラギノ角ゴ Pro W3" pitchFamily="2" charset="-128"/>
              </a:rPr>
              <a:t>First CDE</a:t>
            </a:r>
            <a:r>
              <a:rPr lang="en-US" altLang="en-US" sz="3100" baseline="30000" dirty="0">
                <a:ea typeface="ヒラギノ角ゴ Pro W3" pitchFamily="2" charset="-128"/>
              </a:rPr>
              <a:t>®</a:t>
            </a:r>
            <a:r>
              <a:rPr lang="en-US" altLang="en-US" sz="3100" dirty="0">
                <a:ea typeface="ヒラギノ角ゴ Pro W3" pitchFamily="2" charset="-128"/>
              </a:rPr>
              <a:t> exam offered in 10/1986 with 1,248 health professionals becoming CDEs with initial launch</a:t>
            </a:r>
          </a:p>
          <a:p>
            <a:pPr>
              <a:buFont typeface="Arial" panose="020B0604020202020204" pitchFamily="34" charset="0"/>
              <a:buChar char="•"/>
            </a:pPr>
            <a:r>
              <a:rPr lang="en-US" altLang="en-US" sz="3100" dirty="0">
                <a:ea typeface="ヒラギノ角ゴ Pro W3" pitchFamily="2" charset="-128"/>
              </a:rPr>
              <a:t>Autonomous specialty board overseen by a Board of Directors</a:t>
            </a:r>
          </a:p>
          <a:p>
            <a:pPr>
              <a:buFont typeface="Arial" panose="020B0604020202020204" pitchFamily="34" charset="0"/>
              <a:buChar char="•"/>
            </a:pPr>
            <a:r>
              <a:rPr lang="en-US" altLang="en-US" sz="3100" dirty="0">
                <a:ea typeface="ヒラギノ角ゴ Pro W3" pitchFamily="2" charset="-128"/>
              </a:rPr>
              <a:t>Board made up of volunteer CDEs &amp; public member</a:t>
            </a:r>
          </a:p>
          <a:p>
            <a:pPr>
              <a:buFont typeface="Arial" panose="020B0604020202020204" pitchFamily="34" charset="0"/>
              <a:buChar char="•"/>
            </a:pPr>
            <a:r>
              <a:rPr lang="en-US" altLang="en-US" sz="3100" dirty="0">
                <a:ea typeface="ヒラギノ角ゴ Pro W3" pitchFamily="2" charset="-128"/>
              </a:rPr>
              <a:t>Committees &amp; Task Forces – volunteer CDEs and Board’s public member </a:t>
            </a:r>
          </a:p>
          <a:p>
            <a:pPr>
              <a:buFont typeface="Arial" panose="020B0604020202020204" pitchFamily="34" charset="0"/>
              <a:buChar char="•"/>
            </a:pPr>
            <a:r>
              <a:rPr lang="en-US" altLang="en-US" sz="3100" dirty="0">
                <a:ea typeface="ヒラギノ角ゴ Pro W3" pitchFamily="2" charset="-128"/>
              </a:rPr>
              <a:t>NOT a membership association or dues paying organization</a:t>
            </a:r>
          </a:p>
          <a:p>
            <a:pPr>
              <a:defRPr/>
            </a:pPr>
            <a:endParaRPr lang="en-US" dirty="0"/>
          </a:p>
        </p:txBody>
      </p:sp>
    </p:spTree>
    <p:extLst>
      <p:ext uri="{BB962C8B-B14F-4D97-AF65-F5344CB8AC3E}">
        <p14:creationId xmlns:p14="http://schemas.microsoft.com/office/powerpoint/2010/main" val="174563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4"/>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43802" y="3179763"/>
            <a:ext cx="995363" cy="108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3" name="Title 1"/>
          <p:cNvSpPr>
            <a:spLocks noGrp="1"/>
          </p:cNvSpPr>
          <p:nvPr>
            <p:ph type="title"/>
          </p:nvPr>
        </p:nvSpPr>
        <p:spPr/>
        <p:txBody>
          <a:bodyPr>
            <a:normAutofit/>
          </a:bodyPr>
          <a:lstStyle/>
          <a:p>
            <a:pPr algn="ctr"/>
            <a:r>
              <a:rPr lang="en-US" altLang="en-US" dirty="0">
                <a:ea typeface="ヒラギノ角ゴ Pro W3" pitchFamily="2" charset="-128"/>
              </a:rPr>
              <a:t>NCBDE</a:t>
            </a:r>
          </a:p>
        </p:txBody>
      </p:sp>
      <p:sp>
        <p:nvSpPr>
          <p:cNvPr id="20484" name="Content Placeholder 2"/>
          <p:cNvSpPr>
            <a:spLocks noGrp="1"/>
          </p:cNvSpPr>
          <p:nvPr>
            <p:ph idx="1"/>
          </p:nvPr>
        </p:nvSpPr>
        <p:spPr>
          <a:xfrm>
            <a:off x="457200" y="1200150"/>
            <a:ext cx="8229600" cy="1905000"/>
          </a:xfrm>
        </p:spPr>
        <p:txBody>
          <a:bodyPr/>
          <a:lstStyle/>
          <a:p>
            <a:endParaRPr lang="en-US" altLang="en-US" dirty="0">
              <a:ea typeface="ヒラギノ角ゴ Pro W3" pitchFamily="2" charset="-128"/>
            </a:endParaRPr>
          </a:p>
          <a:p>
            <a:endParaRPr lang="en-US" altLang="en-US" dirty="0">
              <a:ea typeface="ヒラギノ角ゴ Pro W3" pitchFamily="2" charset="-128"/>
            </a:endParaRPr>
          </a:p>
          <a:p>
            <a:endParaRPr lang="en-US" altLang="en-US" dirty="0">
              <a:ea typeface="ヒラギノ角ゴ Pro W3" pitchFamily="2" charset="-128"/>
            </a:endParaRPr>
          </a:p>
          <a:p>
            <a:endParaRPr lang="en-US" altLang="en-US" dirty="0">
              <a:ea typeface="ヒラギノ角ゴ Pro W3" pitchFamily="2" charset="-128"/>
            </a:endParaRPr>
          </a:p>
          <a:p>
            <a:endParaRPr lang="en-US" altLang="en-US" dirty="0">
              <a:solidFill>
                <a:schemeClr val="bg2"/>
              </a:solidFill>
              <a:ea typeface="ヒラギノ角ゴ Pro W3" pitchFamily="2" charset="-128"/>
            </a:endParaRPr>
          </a:p>
        </p:txBody>
      </p:sp>
      <p:sp>
        <p:nvSpPr>
          <p:cNvPr id="4" name="Rectangle 9"/>
          <p:cNvSpPr txBox="1">
            <a:spLocks noChangeArrowheads="1"/>
          </p:cNvSpPr>
          <p:nvPr/>
        </p:nvSpPr>
        <p:spPr bwMode="auto">
          <a:xfrm>
            <a:off x="304802" y="1428749"/>
            <a:ext cx="8601075" cy="1447801"/>
          </a:xfrm>
          <a:prstGeom prst="rect">
            <a:avLst/>
          </a:prstGeom>
          <a:noFill/>
          <a:ln w="9525">
            <a:noFill/>
            <a:miter lim="800000"/>
            <a:headEnd/>
            <a:tailEnd/>
          </a:ln>
        </p:spPr>
        <p:txBody>
          <a:bodyPr lIns="91435" tIns="45718" rIns="91435" bIns="45718"/>
          <a:lstStyle/>
          <a:p>
            <a:pPr defTabSz="914559">
              <a:lnSpc>
                <a:spcPct val="95000"/>
              </a:lnSpc>
              <a:spcBef>
                <a:spcPct val="20000"/>
              </a:spcBef>
              <a:buClr>
                <a:srgbClr val="551C4E"/>
              </a:buClr>
              <a:defRPr/>
            </a:pPr>
            <a:r>
              <a:rPr lang="en-US" sz="2400" b="1" kern="0" dirty="0">
                <a:latin typeface="Arial"/>
                <a:cs typeface="Arial"/>
              </a:rPr>
              <a:t>NCBDE Purpose</a:t>
            </a:r>
          </a:p>
          <a:p>
            <a:pPr defTabSz="914559">
              <a:lnSpc>
                <a:spcPct val="95000"/>
              </a:lnSpc>
              <a:spcBef>
                <a:spcPct val="20000"/>
              </a:spcBef>
              <a:buClr>
                <a:srgbClr val="551C4E"/>
              </a:buClr>
              <a:defRPr/>
            </a:pPr>
            <a:r>
              <a:rPr lang="en-US" sz="2400" kern="0" dirty="0">
                <a:latin typeface="+mn-lt"/>
                <a:cs typeface="Arial"/>
              </a:rPr>
              <a:t>Conduct certification activities in a way that upholds standards for competent practice in diabetes self-management education and support (DSMES).  </a:t>
            </a:r>
          </a:p>
          <a:p>
            <a:pPr defTabSz="914559">
              <a:lnSpc>
                <a:spcPct val="95000"/>
              </a:lnSpc>
              <a:spcBef>
                <a:spcPct val="20000"/>
              </a:spcBef>
              <a:buClr>
                <a:srgbClr val="551C4E"/>
              </a:buClr>
              <a:defRPr/>
            </a:pPr>
            <a:endParaRPr lang="en-US" sz="2400" b="1" kern="0" dirty="0">
              <a:solidFill>
                <a:schemeClr val="accent2">
                  <a:lumMod val="75000"/>
                </a:schemeClr>
              </a:solidFill>
              <a:latin typeface="+mn-lt"/>
              <a:cs typeface="Arial"/>
            </a:endParaRPr>
          </a:p>
          <a:p>
            <a:pPr defTabSz="914559">
              <a:lnSpc>
                <a:spcPct val="95000"/>
              </a:lnSpc>
              <a:spcBef>
                <a:spcPct val="20000"/>
              </a:spcBef>
              <a:buClr>
                <a:srgbClr val="551C4E"/>
              </a:buClr>
              <a:defRPr/>
            </a:pPr>
            <a:endParaRPr lang="en-US" sz="2400" b="1" kern="0" dirty="0">
              <a:solidFill>
                <a:schemeClr val="accent2">
                  <a:lumMod val="75000"/>
                </a:schemeClr>
              </a:solidFill>
              <a:latin typeface="+mn-lt"/>
              <a:cs typeface="Arial"/>
            </a:endParaRPr>
          </a:p>
          <a:p>
            <a:pPr defTabSz="914559">
              <a:lnSpc>
                <a:spcPct val="95000"/>
              </a:lnSpc>
              <a:spcBef>
                <a:spcPct val="20000"/>
              </a:spcBef>
              <a:buClr>
                <a:srgbClr val="551C4E"/>
              </a:buClr>
              <a:defRPr/>
            </a:pPr>
            <a:endParaRPr lang="en-US" sz="2400" b="1" kern="0" dirty="0">
              <a:solidFill>
                <a:schemeClr val="accent2">
                  <a:lumMod val="75000"/>
                </a:schemeClr>
              </a:solidFill>
              <a:latin typeface="+mn-lt"/>
              <a:cs typeface="Arial"/>
            </a:endParaRPr>
          </a:p>
          <a:p>
            <a:pPr defTabSz="914559">
              <a:lnSpc>
                <a:spcPct val="95000"/>
              </a:lnSpc>
              <a:spcBef>
                <a:spcPct val="20000"/>
              </a:spcBef>
              <a:buClr>
                <a:srgbClr val="551C4E"/>
              </a:buClr>
              <a:defRPr/>
            </a:pPr>
            <a:endParaRPr lang="en-US" sz="2400" b="1" kern="0" dirty="0">
              <a:solidFill>
                <a:schemeClr val="accent2">
                  <a:lumMod val="75000"/>
                </a:schemeClr>
              </a:solidFill>
              <a:latin typeface="+mn-lt"/>
              <a:cs typeface="Arial"/>
            </a:endParaRPr>
          </a:p>
          <a:p>
            <a:pPr defTabSz="914559">
              <a:lnSpc>
                <a:spcPct val="95000"/>
              </a:lnSpc>
              <a:spcBef>
                <a:spcPct val="20000"/>
              </a:spcBef>
              <a:buClr>
                <a:srgbClr val="551C4E"/>
              </a:buClr>
              <a:defRPr/>
            </a:pPr>
            <a:r>
              <a:rPr lang="en-US" sz="2400" b="1" kern="0" dirty="0">
                <a:solidFill>
                  <a:schemeClr val="accent2">
                    <a:lumMod val="75000"/>
                  </a:schemeClr>
                </a:solidFill>
                <a:latin typeface="+mn-lt"/>
                <a:cs typeface="Arial"/>
              </a:rPr>
              <a:t> </a:t>
            </a:r>
          </a:p>
          <a:p>
            <a:pPr defTabSz="914559">
              <a:lnSpc>
                <a:spcPct val="95000"/>
              </a:lnSpc>
              <a:spcBef>
                <a:spcPct val="20000"/>
              </a:spcBef>
              <a:buClr>
                <a:srgbClr val="551C4E"/>
              </a:buClr>
              <a:defRPr/>
            </a:pPr>
            <a:endParaRPr lang="en-US" sz="2400" kern="0" dirty="0">
              <a:solidFill>
                <a:schemeClr val="bg2">
                  <a:lumMod val="75000"/>
                </a:schemeClr>
              </a:solidFill>
              <a:latin typeface="Arial"/>
              <a:cs typeface="Arial"/>
            </a:endParaRPr>
          </a:p>
          <a:p>
            <a:pPr defTabSz="914559">
              <a:lnSpc>
                <a:spcPct val="95000"/>
              </a:lnSpc>
              <a:spcBef>
                <a:spcPct val="20000"/>
              </a:spcBef>
              <a:buClr>
                <a:srgbClr val="551C4E"/>
              </a:buClr>
              <a:defRPr/>
            </a:pPr>
            <a:endParaRPr lang="en-US" sz="2400" b="1" kern="0" dirty="0">
              <a:solidFill>
                <a:schemeClr val="bg2">
                  <a:lumMod val="75000"/>
                </a:schemeClr>
              </a:solidFill>
              <a:latin typeface="Arial"/>
              <a:cs typeface="Arial"/>
            </a:endParaRPr>
          </a:p>
          <a:p>
            <a:pPr defTabSz="914559">
              <a:lnSpc>
                <a:spcPct val="95000"/>
              </a:lnSpc>
              <a:spcBef>
                <a:spcPct val="20000"/>
              </a:spcBef>
              <a:buClr>
                <a:srgbClr val="551C4E"/>
              </a:buClr>
              <a:defRPr/>
            </a:pPr>
            <a:r>
              <a:rPr lang="en-US" sz="2400" b="1" kern="0" dirty="0">
                <a:solidFill>
                  <a:schemeClr val="bg2">
                    <a:lumMod val="75000"/>
                  </a:schemeClr>
                </a:solidFill>
                <a:latin typeface="Arial"/>
                <a:cs typeface="Arial"/>
              </a:rPr>
              <a:t>   </a:t>
            </a:r>
          </a:p>
        </p:txBody>
      </p:sp>
      <p:sp>
        <p:nvSpPr>
          <p:cNvPr id="3" name="TextBox 2"/>
          <p:cNvSpPr txBox="1"/>
          <p:nvPr/>
        </p:nvSpPr>
        <p:spPr>
          <a:xfrm>
            <a:off x="457200" y="3409950"/>
            <a:ext cx="6858000" cy="646331"/>
          </a:xfrm>
          <a:prstGeom prst="rect">
            <a:avLst/>
          </a:prstGeom>
          <a:noFill/>
          <a:ln w="31750">
            <a:solidFill>
              <a:schemeClr val="accent3">
                <a:lumMod val="75000"/>
              </a:schemeClr>
            </a:solidFill>
          </a:ln>
        </p:spPr>
        <p:txBody>
          <a:bodyPr wrap="square">
            <a:spAutoFit/>
          </a:bodyPr>
          <a:lstStyle/>
          <a:p>
            <a:pPr>
              <a:defRPr/>
            </a:pPr>
            <a:r>
              <a:rPr lang="en-US" b="1" dirty="0">
                <a:latin typeface="+mn-lt"/>
              </a:rPr>
              <a:t>The </a:t>
            </a:r>
            <a:r>
              <a:rPr lang="en-US" b="1" dirty="0"/>
              <a:t>Certified Diabetes Educator Program </a:t>
            </a:r>
            <a:r>
              <a:rPr lang="en-US" b="1" dirty="0">
                <a:latin typeface="+mn-lt"/>
              </a:rPr>
              <a:t>is accredited by the National Commission for Certifying Agencies (NCCA).</a:t>
            </a:r>
            <a:endParaRPr lang="en-US" dirty="0">
              <a:latin typeface="+mn-lt"/>
            </a:endParaRPr>
          </a:p>
        </p:txBody>
      </p:sp>
    </p:spTree>
    <p:extLst>
      <p:ext uri="{BB962C8B-B14F-4D97-AF65-F5344CB8AC3E}">
        <p14:creationId xmlns:p14="http://schemas.microsoft.com/office/powerpoint/2010/main" val="1791883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6376"/>
            <a:ext cx="8229600" cy="688975"/>
          </a:xfrm>
        </p:spPr>
        <p:txBody>
          <a:bodyPr>
            <a:normAutofit/>
          </a:bodyPr>
          <a:lstStyle/>
          <a:p>
            <a:pPr algn="ctr"/>
            <a:r>
              <a:rPr lang="en-US" dirty="0"/>
              <a:t>Becoming a CDE</a:t>
            </a:r>
            <a:r>
              <a:rPr lang="en-US" baseline="30000" dirty="0"/>
              <a:t>®</a:t>
            </a:r>
            <a:endParaRPr lang="en-US" dirty="0"/>
          </a:p>
        </p:txBody>
      </p:sp>
      <p:sp>
        <p:nvSpPr>
          <p:cNvPr id="3" name="Content Placeholder 2"/>
          <p:cNvSpPr>
            <a:spLocks noGrp="1"/>
          </p:cNvSpPr>
          <p:nvPr>
            <p:ph idx="1"/>
          </p:nvPr>
        </p:nvSpPr>
        <p:spPr>
          <a:xfrm>
            <a:off x="457200" y="1504950"/>
            <a:ext cx="8382000" cy="3276600"/>
          </a:xfrm>
        </p:spPr>
        <p:txBody>
          <a:bodyPr>
            <a:normAutofit fontScale="85000" lnSpcReduction="10000"/>
          </a:bodyPr>
          <a:lstStyle/>
          <a:p>
            <a:pPr marL="0" indent="0">
              <a:buNone/>
            </a:pPr>
            <a:r>
              <a:rPr kumimoji="1" lang="en-US" sz="3000" b="1" dirty="0">
                <a:cs typeface="Arial"/>
              </a:rPr>
              <a:t>What is a CDE</a:t>
            </a:r>
            <a:r>
              <a:rPr kumimoji="1" lang="en-US" sz="3000" b="1" baseline="30000" dirty="0">
                <a:cs typeface="Arial"/>
              </a:rPr>
              <a:t>®?</a:t>
            </a:r>
          </a:p>
          <a:p>
            <a:pPr marL="0" indent="0">
              <a:buNone/>
            </a:pPr>
            <a:r>
              <a:rPr kumimoji="1" lang="en-US" sz="2600" b="1" dirty="0">
                <a:cs typeface="Arial"/>
              </a:rPr>
              <a:t>A health professional who….</a:t>
            </a:r>
          </a:p>
          <a:p>
            <a:endParaRPr kumimoji="1" lang="en-US" sz="1100" dirty="0">
              <a:solidFill>
                <a:schemeClr val="bg1"/>
              </a:solidFill>
              <a:cs typeface="Arial"/>
            </a:endParaRPr>
          </a:p>
          <a:p>
            <a:pPr>
              <a:buFont typeface="Arial" panose="020B0604020202020204" pitchFamily="34" charset="0"/>
              <a:buChar char="•"/>
            </a:pPr>
            <a:r>
              <a:rPr lang="en-US" altLang="en-US" dirty="0">
                <a:ea typeface="ヒラギノ角ゴ Pro W3" pitchFamily="2" charset="-128"/>
              </a:rPr>
              <a:t>Possesses comprehensive knowledge &amp; experience in diabetes prevention, </a:t>
            </a:r>
            <a:r>
              <a:rPr lang="en-US" altLang="en-US" dirty="0" err="1">
                <a:ea typeface="ヒラギノ角ゴ Pro W3" pitchFamily="2" charset="-128"/>
              </a:rPr>
              <a:t>prediabetes</a:t>
            </a:r>
            <a:r>
              <a:rPr lang="en-US" altLang="en-US" dirty="0">
                <a:ea typeface="ヒラギノ角ゴ Pro W3" pitchFamily="2" charset="-128"/>
              </a:rPr>
              <a:t>, and diabetes management     </a:t>
            </a:r>
          </a:p>
          <a:p>
            <a:pPr>
              <a:buFont typeface="Arial" panose="020B0604020202020204" pitchFamily="34" charset="0"/>
              <a:buChar char="•"/>
            </a:pPr>
            <a:r>
              <a:rPr lang="en-US" altLang="en-US" dirty="0">
                <a:ea typeface="ヒラギノ角ゴ Pro W3" pitchFamily="2" charset="-128"/>
              </a:rPr>
              <a:t>Educates, supports, and advocates for people affected by diabetes, addressing the stages of diabetes throughout the lifespan</a:t>
            </a:r>
          </a:p>
          <a:p>
            <a:pPr>
              <a:buFont typeface="Arial" panose="020B0604020202020204" pitchFamily="34" charset="0"/>
              <a:buChar char="•"/>
            </a:pPr>
            <a:r>
              <a:rPr lang="en-US" altLang="en-US" dirty="0">
                <a:ea typeface="ヒラギノ角ゴ Pro W3" pitchFamily="2" charset="-128"/>
              </a:rPr>
              <a:t>Promotes self-management to achieve individualized behavioral and treatment goals that reduce risks &amp; optimize health outcomes</a:t>
            </a:r>
          </a:p>
        </p:txBody>
      </p:sp>
    </p:spTree>
    <p:extLst>
      <p:ext uri="{BB962C8B-B14F-4D97-AF65-F5344CB8AC3E}">
        <p14:creationId xmlns:p14="http://schemas.microsoft.com/office/powerpoint/2010/main" val="2578777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6376"/>
            <a:ext cx="8229600" cy="688975"/>
          </a:xfrm>
        </p:spPr>
        <p:txBody>
          <a:bodyPr>
            <a:normAutofit/>
          </a:bodyPr>
          <a:lstStyle/>
          <a:p>
            <a:pPr algn="ctr"/>
            <a:r>
              <a:rPr lang="en-US" dirty="0"/>
              <a:t>Becoming a CDE</a:t>
            </a:r>
            <a:r>
              <a:rPr lang="en-US" baseline="30000" dirty="0"/>
              <a:t>®  </a:t>
            </a:r>
            <a:r>
              <a:rPr lang="en-US" dirty="0"/>
              <a:t> </a:t>
            </a:r>
          </a:p>
        </p:txBody>
      </p:sp>
      <p:sp>
        <p:nvSpPr>
          <p:cNvPr id="3" name="Content Placeholder 2"/>
          <p:cNvSpPr>
            <a:spLocks noGrp="1"/>
          </p:cNvSpPr>
          <p:nvPr>
            <p:ph idx="1"/>
          </p:nvPr>
        </p:nvSpPr>
        <p:spPr>
          <a:xfrm>
            <a:off x="457200" y="1733550"/>
            <a:ext cx="8229600" cy="2860676"/>
          </a:xfrm>
        </p:spPr>
        <p:txBody>
          <a:bodyPr>
            <a:normAutofit fontScale="92500" lnSpcReduction="20000"/>
          </a:bodyPr>
          <a:lstStyle/>
          <a:p>
            <a:pPr marL="0" indent="0">
              <a:buNone/>
            </a:pPr>
            <a:r>
              <a:rPr kumimoji="1" lang="en-US" sz="3000" b="1" dirty="0">
                <a:cs typeface="Arial"/>
              </a:rPr>
              <a:t>Credentialing Concepts</a:t>
            </a:r>
          </a:p>
          <a:p>
            <a:endParaRPr kumimoji="1" lang="en-US" sz="1200" b="1" dirty="0">
              <a:cs typeface="Arial"/>
            </a:endParaRPr>
          </a:p>
          <a:p>
            <a:pPr marL="0" indent="0" defTabSz="914559">
              <a:lnSpc>
                <a:spcPct val="95000"/>
              </a:lnSpc>
              <a:buClr>
                <a:schemeClr val="bg1"/>
              </a:buClr>
              <a:buNone/>
              <a:defRPr/>
            </a:pPr>
            <a:r>
              <a:rPr lang="en-US" sz="2800" b="1" kern="0" dirty="0">
                <a:cs typeface="Arial"/>
              </a:rPr>
              <a:t>Certification differs from entry level credentialing</a:t>
            </a:r>
          </a:p>
          <a:p>
            <a:pPr defTabSz="914559">
              <a:lnSpc>
                <a:spcPct val="95000"/>
              </a:lnSpc>
              <a:buFont typeface="Arial" panose="020B0604020202020204" pitchFamily="34" charset="0"/>
              <a:buChar char="•"/>
              <a:defRPr/>
            </a:pPr>
            <a:r>
              <a:rPr lang="en-US" sz="2800" kern="0" dirty="0">
                <a:cs typeface="Arial"/>
              </a:rPr>
              <a:t>Above and beyond mandatory, prescribed academic requirements (e.g., nursing license)</a:t>
            </a:r>
          </a:p>
          <a:p>
            <a:pPr defTabSz="914559">
              <a:lnSpc>
                <a:spcPct val="95000"/>
              </a:lnSpc>
              <a:buFont typeface="Arial" panose="020B0604020202020204" pitchFamily="34" charset="0"/>
              <a:buChar char="•"/>
              <a:defRPr/>
            </a:pPr>
            <a:r>
              <a:rPr lang="en-US" sz="2800" kern="0" dirty="0">
                <a:cs typeface="Arial"/>
              </a:rPr>
              <a:t>NOT intended to serve as entry to the specialty</a:t>
            </a:r>
          </a:p>
          <a:p>
            <a:pPr marL="237808" indent="-237808" defTabSz="914559">
              <a:lnSpc>
                <a:spcPct val="95000"/>
              </a:lnSpc>
              <a:buFont typeface="Arial" pitchFamily="34" charset="0"/>
              <a:buChar char="•"/>
              <a:defRPr/>
            </a:pPr>
            <a:r>
              <a:rPr lang="en-US" sz="2800" kern="0" dirty="0">
                <a:solidFill>
                  <a:srgbClr val="FFC000"/>
                </a:solidFill>
                <a:cs typeface="Arial"/>
              </a:rPr>
              <a:t>“Mastery-level” </a:t>
            </a:r>
            <a:r>
              <a:rPr lang="en-US" sz="2800" kern="0" dirty="0">
                <a:cs typeface="Arial"/>
              </a:rPr>
              <a:t>practice-based certification requires accrual of professional practice experience</a:t>
            </a:r>
          </a:p>
          <a:p>
            <a:endParaRPr lang="en-US" b="1" dirty="0">
              <a:solidFill>
                <a:schemeClr val="bg1"/>
              </a:solidFill>
            </a:endParaRPr>
          </a:p>
        </p:txBody>
      </p:sp>
    </p:spTree>
    <p:extLst>
      <p:ext uri="{BB962C8B-B14F-4D97-AF65-F5344CB8AC3E}">
        <p14:creationId xmlns:p14="http://schemas.microsoft.com/office/powerpoint/2010/main" val="467845794"/>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2.png"/></Relationships>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NCBDETheme">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hlink"/>
          </a:buClr>
          <a:buSzPct val="90000"/>
          <a:buFont typeface="Wingdings" pitchFamily="2" charset="2"/>
          <a:buBlip>
            <a:blip xmlns:r="http://schemas.openxmlformats.org/officeDocument/2006/relationships" r:embed="rId1"/>
          </a:buBlip>
          <a:tabLst/>
          <a:defRPr kumimoji="0" lang="en-US" sz="32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hlink"/>
          </a:buClr>
          <a:buSzPct val="90000"/>
          <a:buFont typeface="Wingdings" pitchFamily="2" charset="2"/>
          <a:buBlip>
            <a:blip xmlns:r="http://schemas.openxmlformats.org/officeDocument/2006/relationships" r:embed="rId1"/>
          </a:buBlip>
          <a:tabLst/>
          <a:defRPr kumimoji="0" lang="en-US" sz="32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NCBDETheme" id="{D1714BEC-1586-432C-87CB-6774F4403688}" vid="{C4A363D8-57A6-4D7C-8533-53B08C83F56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2740</TotalTime>
  <Words>5100</Words>
  <Application>Microsoft Office PowerPoint</Application>
  <PresentationFormat>On-screen Show (16:9)</PresentationFormat>
  <Paragraphs>570</Paragraphs>
  <Slides>47</Slides>
  <Notes>46</Notes>
  <HiddenSlides>0</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1</vt:i4>
      </vt:variant>
      <vt:variant>
        <vt:lpstr>Slide Titles</vt:lpstr>
      </vt:variant>
      <vt:variant>
        <vt:i4>47</vt:i4>
      </vt:variant>
    </vt:vector>
  </HeadingPairs>
  <TitlesOfParts>
    <vt:vector size="54" baseType="lpstr">
      <vt:lpstr>Arial</vt:lpstr>
      <vt:lpstr>Calibri</vt:lpstr>
      <vt:lpstr>Courier New</vt:lpstr>
      <vt:lpstr>Wingdings</vt:lpstr>
      <vt:lpstr>1_Office Theme</vt:lpstr>
      <vt:lpstr>NCBDETheme</vt:lpstr>
      <vt:lpstr>Chart</vt:lpstr>
      <vt:lpstr>Earning and Maintaining CDE® Certification:  Facts, Myths, &amp; More</vt:lpstr>
      <vt:lpstr>PowerPoint Presentation</vt:lpstr>
      <vt:lpstr>Disclaimer</vt:lpstr>
      <vt:lpstr>What We’ll Cover Today</vt:lpstr>
      <vt:lpstr>NCBDE</vt:lpstr>
      <vt:lpstr>NCBDE</vt:lpstr>
      <vt:lpstr>NCBDE</vt:lpstr>
      <vt:lpstr>Becoming a CDE®</vt:lpstr>
      <vt:lpstr>Becoming a CDE®   </vt:lpstr>
      <vt:lpstr>Becoming a CDE®</vt:lpstr>
      <vt:lpstr>Becoming a CDE®</vt:lpstr>
      <vt:lpstr>Becoming a CDE®</vt:lpstr>
      <vt:lpstr>Becoming a CDE®</vt:lpstr>
      <vt:lpstr>Becoming a CDE®</vt:lpstr>
      <vt:lpstr>Becoming a CDE®</vt:lpstr>
      <vt:lpstr>Becoming a CDE®</vt:lpstr>
      <vt:lpstr>Becoming a CDE®</vt:lpstr>
      <vt:lpstr>Becoming a CDE®</vt:lpstr>
      <vt:lpstr>Becoming a CDE®</vt:lpstr>
      <vt:lpstr>Becoming a CDE®</vt:lpstr>
      <vt:lpstr>Becoming a CDE®</vt:lpstr>
      <vt:lpstr>Becoming a CDE®</vt:lpstr>
      <vt:lpstr>Becoming a CDE®</vt:lpstr>
      <vt:lpstr>Becoming a CDE®</vt:lpstr>
      <vt:lpstr>Becoming a CDE®</vt:lpstr>
      <vt:lpstr>Becoming a CDE®</vt:lpstr>
      <vt:lpstr>Becoming a CDE®</vt:lpstr>
      <vt:lpstr>Becoming a CDE®</vt:lpstr>
      <vt:lpstr>Becoming a CDE®</vt:lpstr>
      <vt:lpstr>Renewing the CDE® Credential</vt:lpstr>
      <vt:lpstr>Renewing the CDE® Credential</vt:lpstr>
      <vt:lpstr>Renewing the CDE® Credential</vt:lpstr>
      <vt:lpstr>Renewing the CDE® Credential</vt:lpstr>
      <vt:lpstr>Renewing the CDE® Credential</vt:lpstr>
      <vt:lpstr>Renewing the CDE® Credential</vt:lpstr>
      <vt:lpstr>Renewing the CDE® Credential</vt:lpstr>
      <vt:lpstr>Renewing the CDE® Credential</vt:lpstr>
      <vt:lpstr>Renewing the CDE® Credential</vt:lpstr>
      <vt:lpstr>Renewing the CDE® Credential</vt:lpstr>
      <vt:lpstr>Renewing the CDE® Credential</vt:lpstr>
      <vt:lpstr>Renewing the CDE® Credential</vt:lpstr>
      <vt:lpstr>Questions?</vt:lpstr>
      <vt:lpstr>Why I became a CDE®…</vt:lpstr>
      <vt:lpstr>Why I became a CDE®…</vt:lpstr>
      <vt:lpstr>Why I became a CDE®…</vt:lpstr>
      <vt:lpstr>Why I became a CDE®…</vt:lpstr>
      <vt:lpstr>Why I became a CDE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Sheryl Traficano</dc:creator>
  <cp:lastModifiedBy>Ben Tiensvold</cp:lastModifiedBy>
  <cp:revision>408</cp:revision>
  <cp:lastPrinted>2016-10-20T20:52:55Z</cp:lastPrinted>
  <dcterms:created xsi:type="dcterms:W3CDTF">2015-02-12T03:21:58Z</dcterms:created>
  <dcterms:modified xsi:type="dcterms:W3CDTF">2019-04-01T20:54:10Z</dcterms:modified>
</cp:coreProperties>
</file>