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75" r:id="rId3"/>
    <p:sldId id="276" r:id="rId4"/>
    <p:sldId id="281" r:id="rId5"/>
    <p:sldId id="280" r:id="rId6"/>
    <p:sldId id="261" r:id="rId7"/>
    <p:sldId id="283" r:id="rId8"/>
    <p:sldId id="285" r:id="rId9"/>
    <p:sldId id="291" r:id="rId10"/>
    <p:sldId id="293" r:id="rId11"/>
    <p:sldId id="262" r:id="rId12"/>
    <p:sldId id="263" r:id="rId13"/>
    <p:sldId id="264" r:id="rId14"/>
    <p:sldId id="265" r:id="rId15"/>
    <p:sldId id="272" r:id="rId16"/>
    <p:sldId id="295" r:id="rId17"/>
    <p:sldId id="297" r:id="rId18"/>
    <p:sldId id="299" r:id="rId19"/>
    <p:sldId id="301" r:id="rId20"/>
    <p:sldId id="303" r:id="rId21"/>
    <p:sldId id="305" r:id="rId22"/>
    <p:sldId id="307" r:id="rId23"/>
    <p:sldId id="309" r:id="rId24"/>
    <p:sldId id="259" r:id="rId25"/>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8"/>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6" d="100"/>
          <a:sy n="66" d="100"/>
        </p:scale>
        <p:origin x="-1260"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leffler003\Documents\SBA\Central%20Servicing%20Agent\PMG\Communications\NADCO%20Annual%20Conference%202014\Problem%20Loan%20Count%204-15-20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leffler003\Documents\SBA\Central%20Servicing%20Agent\PMG\Communications\NADCO%20Annual%20Conference%202014\Problem%20Loan%20Count%204-15-201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jleffler003\Documents\SBA\Central%20Servicing%20Agent\PMG\Communications\NADCO%20Annual%20Conference%202014\Problem%20Loan%20Count%204-15-201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jleffler003\Documents\SBA\Central%20Servicing%20Agent\PMG\Communications\NADCO%20Annual%20Conference%202014\Char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jleffler003\Documents\SBA\Central%20Servicing%20Agent\PMG\Communications\NADCO%20Annual%20Conference%202014\Chart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mj-lt"/>
              </a:defRPr>
            </a:pPr>
            <a:r>
              <a:rPr lang="en-US" dirty="0" smtClean="0">
                <a:latin typeface="+mj-lt"/>
              </a:rPr>
              <a:t>Monthly Average</a:t>
            </a:r>
          </a:p>
          <a:p>
            <a:pPr>
              <a:defRPr>
                <a:latin typeface="+mj-lt"/>
              </a:defRPr>
            </a:pPr>
            <a:r>
              <a:rPr lang="en-US" sz="1200" dirty="0" smtClean="0">
                <a:latin typeface="+mj-lt"/>
              </a:rPr>
              <a:t>October 2013 – March 2014</a:t>
            </a:r>
            <a:endParaRPr lang="en-US" sz="1200" dirty="0">
              <a:latin typeface="+mj-lt"/>
            </a:endParaRPr>
          </a:p>
        </c:rich>
      </c:tx>
      <c:layout/>
      <c:overlay val="0"/>
    </c:title>
    <c:autoTitleDeleted val="0"/>
    <c:plotArea>
      <c:layout/>
      <c:pieChart>
        <c:varyColors val="1"/>
        <c:ser>
          <c:idx val="0"/>
          <c:order val="0"/>
          <c:tx>
            <c:strRef>
              <c:f>'Problem Loan Summary'!$EG$42</c:f>
              <c:strCache>
                <c:ptCount val="1"/>
                <c:pt idx="0">
                  <c:v>Average Number of Problem Loans per Month</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tx1">
                  <a:lumMod val="50000"/>
                  <a:lumOff val="50000"/>
                </a:schemeClr>
              </a:solidFill>
              <a:prstDash val="solid"/>
            </a:ln>
            <a:effectLst>
              <a:outerShdw blurRad="40000" dist="23000" dir="5400000" rotWithShape="0">
                <a:srgbClr val="000000">
                  <a:alpha val="35000"/>
                </a:srgbClr>
              </a:outerShdw>
            </a:effectLst>
          </c:spPr>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tx1">
                    <a:lumMod val="50000"/>
                    <a:lumOff val="50000"/>
                  </a:schemeClr>
                </a:solidFill>
                <a:prstDash val="solid"/>
              </a:ln>
              <a:effectLst>
                <a:outerShdw blurRad="40000" dist="23000" dir="5400000" rotWithShape="0">
                  <a:srgbClr val="000000">
                    <a:alpha val="35000"/>
                  </a:srgbClr>
                </a:outerShdw>
              </a:effectLst>
            </c:spPr>
          </c:dPt>
          <c:dPt>
            <c:idx val="1"/>
            <c:bubble3D val="0"/>
          </c:dPt>
          <c:val>
            <c:numRef>
              <c:f>'Problem Loan Summary'!$EG$43:$EG$44</c:f>
              <c:numCache>
                <c:formatCode>General</c:formatCode>
                <c:ptCount val="2"/>
                <c:pt idx="0">
                  <c:v>119.25</c:v>
                </c:pt>
                <c:pt idx="1">
                  <c:v>398.5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latin typeface="+mj-lt"/>
              </a:rPr>
              <a:t>Top</a:t>
            </a:r>
            <a:r>
              <a:rPr lang="en-US" baseline="0" dirty="0" smtClean="0">
                <a:latin typeface="+mj-lt"/>
              </a:rPr>
              <a:t> 10 Problem Loan Types</a:t>
            </a:r>
          </a:p>
          <a:p>
            <a:pPr>
              <a:defRPr/>
            </a:pPr>
            <a:r>
              <a:rPr lang="en-US" sz="1200" baseline="0" dirty="0" smtClean="0">
                <a:latin typeface="+mj-lt"/>
              </a:rPr>
              <a:t>October 2013 – March 2014</a:t>
            </a:r>
            <a:endParaRPr lang="en-US" sz="1200" dirty="0">
              <a:latin typeface="+mj-lt"/>
            </a:endParaRPr>
          </a:p>
        </c:rich>
      </c:tx>
      <c:layout/>
      <c:overlay val="0"/>
    </c:title>
    <c:autoTitleDeleted val="0"/>
    <c:plotArea>
      <c:layout>
        <c:manualLayout>
          <c:layoutTarget val="inner"/>
          <c:xMode val="edge"/>
          <c:yMode val="edge"/>
          <c:x val="0.30392475940507435"/>
          <c:y val="0.20071489501312337"/>
          <c:w val="0.66504746281714788"/>
          <c:h val="0.70519094488188971"/>
        </c:manualLayout>
      </c:layout>
      <c:barChart>
        <c:barDir val="bar"/>
        <c:grouping val="clustered"/>
        <c:varyColors val="0"/>
        <c:ser>
          <c:idx val="0"/>
          <c:order val="0"/>
          <c:tx>
            <c:strRef>
              <c:f>'Problem Loan Summary'!$EM$1</c:f>
              <c:strCache>
                <c:ptCount val="1"/>
                <c:pt idx="0">
                  <c:v>Total</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sz="1200" b="1">
                    <a:latin typeface="+mj-lt"/>
                  </a:defRPr>
                </a:pPr>
                <a:endParaRPr lang="en-US"/>
              </a:p>
            </c:txPr>
            <c:dLblPos val="outEnd"/>
            <c:showLegendKey val="0"/>
            <c:showVal val="1"/>
            <c:showCatName val="0"/>
            <c:showSerName val="0"/>
            <c:showPercent val="0"/>
            <c:showBubbleSize val="0"/>
            <c:showLeaderLines val="0"/>
          </c:dLbls>
          <c:cat>
            <c:strRef>
              <c:f>'Problem Loan Summary'!$EL$2:$EL$11</c:f>
              <c:strCache>
                <c:ptCount val="10"/>
                <c:pt idx="0">
                  <c:v>SAA  Approval Date Incorrect (p.3)</c:v>
                </c:pt>
                <c:pt idx="1">
                  <c:v>SAA Amount(s) Incorrect/Missing (p.2)</c:v>
                </c:pt>
                <c:pt idx="2">
                  <c:v>Debenture Data Missing/Incorrect</c:v>
                </c:pt>
                <c:pt idx="3">
                  <c:v>SAA Amounts Incorrect/Missing (p.4)</c:v>
                </c:pt>
                <c:pt idx="4">
                  <c:v>ACH Form Data Missing/Incorrect</c:v>
                </c:pt>
                <c:pt idx="5">
                  <c:v>SAA Fees Incorrect (p.5)</c:v>
                </c:pt>
                <c:pt idx="6">
                  <c:v>SAA Wiring Instructions Incorrect/Missing (p.4)</c:v>
                </c:pt>
                <c:pt idx="7">
                  <c:v>SAA Dates Incorrect (p.3)</c:v>
                </c:pt>
                <c:pt idx="8">
                  <c:v>Any Other Error</c:v>
                </c:pt>
                <c:pt idx="9">
                  <c:v>W-9 Form Data Missing/Incorrect</c:v>
                </c:pt>
              </c:strCache>
            </c:strRef>
          </c:cat>
          <c:val>
            <c:numRef>
              <c:f>'Problem Loan Summary'!$EM$2:$EM$11</c:f>
              <c:numCache>
                <c:formatCode>General</c:formatCode>
                <c:ptCount val="10"/>
                <c:pt idx="0">
                  <c:v>26</c:v>
                </c:pt>
                <c:pt idx="1">
                  <c:v>29</c:v>
                </c:pt>
                <c:pt idx="2">
                  <c:v>32</c:v>
                </c:pt>
                <c:pt idx="3">
                  <c:v>36</c:v>
                </c:pt>
                <c:pt idx="4">
                  <c:v>42</c:v>
                </c:pt>
                <c:pt idx="5">
                  <c:v>44</c:v>
                </c:pt>
                <c:pt idx="6">
                  <c:v>100</c:v>
                </c:pt>
                <c:pt idx="7">
                  <c:v>102</c:v>
                </c:pt>
                <c:pt idx="8">
                  <c:v>104</c:v>
                </c:pt>
                <c:pt idx="9">
                  <c:v>142</c:v>
                </c:pt>
              </c:numCache>
            </c:numRef>
          </c:val>
        </c:ser>
        <c:dLbls>
          <c:showLegendKey val="0"/>
          <c:showVal val="0"/>
          <c:showCatName val="0"/>
          <c:showSerName val="0"/>
          <c:showPercent val="0"/>
          <c:showBubbleSize val="0"/>
        </c:dLbls>
        <c:gapWidth val="60"/>
        <c:axId val="90704128"/>
        <c:axId val="90705920"/>
      </c:barChart>
      <c:catAx>
        <c:axId val="90704128"/>
        <c:scaling>
          <c:orientation val="minMax"/>
        </c:scaling>
        <c:delete val="0"/>
        <c:axPos val="l"/>
        <c:majorTickMark val="out"/>
        <c:minorTickMark val="none"/>
        <c:tickLblPos val="nextTo"/>
        <c:txPr>
          <a:bodyPr/>
          <a:lstStyle/>
          <a:p>
            <a:pPr>
              <a:defRPr sz="1100" b="1">
                <a:latin typeface="+mj-lt"/>
              </a:defRPr>
            </a:pPr>
            <a:endParaRPr lang="en-US"/>
          </a:p>
        </c:txPr>
        <c:crossAx val="90705920"/>
        <c:crosses val="autoZero"/>
        <c:auto val="1"/>
        <c:lblAlgn val="ctr"/>
        <c:lblOffset val="100"/>
        <c:noMultiLvlLbl val="0"/>
      </c:catAx>
      <c:valAx>
        <c:axId val="90705920"/>
        <c:scaling>
          <c:orientation val="minMax"/>
        </c:scaling>
        <c:delete val="0"/>
        <c:axPos val="b"/>
        <c:majorGridlines/>
        <c:numFmt formatCode="General" sourceLinked="1"/>
        <c:majorTickMark val="out"/>
        <c:minorTickMark val="none"/>
        <c:tickLblPos val="nextTo"/>
        <c:txPr>
          <a:bodyPr/>
          <a:lstStyle/>
          <a:p>
            <a:pPr>
              <a:defRPr sz="1200">
                <a:latin typeface="+mj-lt"/>
              </a:defRPr>
            </a:pPr>
            <a:endParaRPr lang="en-US"/>
          </a:p>
        </c:txPr>
        <c:crossAx val="90704128"/>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Problem Loans vs. Loans Funded, by Month</a:t>
            </a:r>
          </a:p>
          <a:p>
            <a:pPr>
              <a:defRPr/>
            </a:pPr>
            <a:r>
              <a:rPr lang="en-US" sz="1200" dirty="0"/>
              <a:t>October 2013 – March 2014</a:t>
            </a:r>
          </a:p>
        </c:rich>
      </c:tx>
      <c:layout/>
      <c:overlay val="0"/>
    </c:title>
    <c:autoTitleDeleted val="0"/>
    <c:plotArea>
      <c:layout/>
      <c:barChart>
        <c:barDir val="col"/>
        <c:grouping val="clustered"/>
        <c:varyColors val="0"/>
        <c:ser>
          <c:idx val="0"/>
          <c:order val="0"/>
          <c:tx>
            <c:strRef>
              <c:f>'Problem Loan Summary'!$A$34:$DZ$34</c:f>
              <c:strCache>
                <c:ptCount val="1"/>
                <c:pt idx="0">
                  <c:v>Total Loans Funded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sz="1200" b="1">
                    <a:solidFill>
                      <a:schemeClr val="tx1"/>
                    </a:solidFill>
                  </a:defRPr>
                </a:pPr>
                <a:endParaRPr lang="en-US"/>
              </a:p>
            </c:txPr>
            <c:dLblPos val="inEnd"/>
            <c:showLegendKey val="0"/>
            <c:showVal val="1"/>
            <c:showCatName val="0"/>
            <c:showSerName val="0"/>
            <c:showPercent val="0"/>
            <c:showBubbleSize val="0"/>
            <c:showLeaderLines val="0"/>
          </c:dLbls>
          <c:cat>
            <c:strRef>
              <c:f>'Problem Loan Summary'!$EA$33:$EF$33</c:f>
              <c:strCache>
                <c:ptCount val="6"/>
                <c:pt idx="0">
                  <c:v>October 2013</c:v>
                </c:pt>
                <c:pt idx="1">
                  <c:v>November 2013</c:v>
                </c:pt>
                <c:pt idx="2">
                  <c:v>December 2013</c:v>
                </c:pt>
                <c:pt idx="3">
                  <c:v>January 2014</c:v>
                </c:pt>
                <c:pt idx="4">
                  <c:v>February 2014</c:v>
                </c:pt>
                <c:pt idx="5">
                  <c:v>March 2014</c:v>
                </c:pt>
              </c:strCache>
            </c:strRef>
          </c:cat>
          <c:val>
            <c:numRef>
              <c:f>'Problem Loan Summary'!$EA$34:$EF$34</c:f>
              <c:numCache>
                <c:formatCode>General</c:formatCode>
                <c:ptCount val="6"/>
                <c:pt idx="0">
                  <c:v>564</c:v>
                </c:pt>
                <c:pt idx="1">
                  <c:v>527</c:v>
                </c:pt>
                <c:pt idx="2">
                  <c:v>424</c:v>
                </c:pt>
                <c:pt idx="3">
                  <c:v>497</c:v>
                </c:pt>
                <c:pt idx="4">
                  <c:v>382</c:v>
                </c:pt>
                <c:pt idx="5">
                  <c:v>556</c:v>
                </c:pt>
              </c:numCache>
            </c:numRef>
          </c:val>
        </c:ser>
        <c:ser>
          <c:idx val="1"/>
          <c:order val="1"/>
          <c:tx>
            <c:strRef>
              <c:f>'Problem Loan Summary'!$A$35:$DZ$35</c:f>
              <c:strCache>
                <c:ptCount val="1"/>
                <c:pt idx="0">
                  <c:v>Problem Loans</c:v>
                </c:pt>
              </c:strCache>
            </c:strRef>
          </c:tx>
          <c:spPr>
            <a:solidFill>
              <a:schemeClr val="accent2"/>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'Problem Loan Summary'!$EA$33:$EF$33</c:f>
              <c:strCache>
                <c:ptCount val="6"/>
                <c:pt idx="0">
                  <c:v>October 2013</c:v>
                </c:pt>
                <c:pt idx="1">
                  <c:v>November 2013</c:v>
                </c:pt>
                <c:pt idx="2">
                  <c:v>December 2013</c:v>
                </c:pt>
                <c:pt idx="3">
                  <c:v>January 2014</c:v>
                </c:pt>
                <c:pt idx="4">
                  <c:v>February 2014</c:v>
                </c:pt>
                <c:pt idx="5">
                  <c:v>March 2014</c:v>
                </c:pt>
              </c:strCache>
            </c:strRef>
          </c:cat>
          <c:val>
            <c:numRef>
              <c:f>'Problem Loan Summary'!$EA$35:$EF$35</c:f>
              <c:numCache>
                <c:formatCode>General</c:formatCode>
                <c:ptCount val="6"/>
                <c:pt idx="0">
                  <c:v>129</c:v>
                </c:pt>
                <c:pt idx="1">
                  <c:v>113</c:v>
                </c:pt>
                <c:pt idx="2">
                  <c:v>89</c:v>
                </c:pt>
                <c:pt idx="3">
                  <c:v>128</c:v>
                </c:pt>
                <c:pt idx="4">
                  <c:v>105</c:v>
                </c:pt>
                <c:pt idx="5">
                  <c:v>146</c:v>
                </c:pt>
              </c:numCache>
            </c:numRef>
          </c:val>
        </c:ser>
        <c:dLbls>
          <c:showLegendKey val="0"/>
          <c:showVal val="0"/>
          <c:showCatName val="0"/>
          <c:showSerName val="0"/>
          <c:showPercent val="0"/>
          <c:showBubbleSize val="0"/>
        </c:dLbls>
        <c:gapWidth val="150"/>
        <c:overlap val="100"/>
        <c:axId val="90760704"/>
        <c:axId val="90762240"/>
      </c:barChart>
      <c:catAx>
        <c:axId val="90760704"/>
        <c:scaling>
          <c:orientation val="minMax"/>
        </c:scaling>
        <c:delete val="0"/>
        <c:axPos val="b"/>
        <c:majorTickMark val="out"/>
        <c:minorTickMark val="none"/>
        <c:tickLblPos val="nextTo"/>
        <c:crossAx val="90762240"/>
        <c:crosses val="autoZero"/>
        <c:auto val="1"/>
        <c:lblAlgn val="ctr"/>
        <c:lblOffset val="100"/>
        <c:noMultiLvlLbl val="0"/>
      </c:catAx>
      <c:valAx>
        <c:axId val="90762240"/>
        <c:scaling>
          <c:orientation val="minMax"/>
        </c:scaling>
        <c:delete val="0"/>
        <c:axPos val="l"/>
        <c:majorGridlines/>
        <c:numFmt formatCode="General" sourceLinked="1"/>
        <c:majorTickMark val="out"/>
        <c:minorTickMark val="none"/>
        <c:tickLblPos val="nextTo"/>
        <c:crossAx val="90760704"/>
        <c:crosses val="autoZero"/>
        <c:crossBetween val="between"/>
      </c:valAx>
    </c:plotArea>
    <c:plotVisOnly val="1"/>
    <c:dispBlanksAs val="gap"/>
    <c:showDLblsOverMax val="0"/>
  </c:chart>
  <c:txPr>
    <a:bodyPr/>
    <a:lstStyle/>
    <a:p>
      <a:pPr>
        <a:defRPr>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mj-lt"/>
              </a:defRPr>
            </a:pPr>
            <a:r>
              <a:rPr lang="en-US" dirty="0">
                <a:latin typeface="+mj-lt"/>
              </a:rPr>
              <a:t>Calls </a:t>
            </a:r>
            <a:r>
              <a:rPr lang="en-US" dirty="0" smtClean="0">
                <a:latin typeface="+mj-lt"/>
              </a:rPr>
              <a:t>Received</a:t>
            </a:r>
          </a:p>
          <a:p>
            <a:pPr>
              <a:defRPr>
                <a:latin typeface="+mj-lt"/>
              </a:defRPr>
            </a:pPr>
            <a:r>
              <a:rPr lang="en-US" sz="1200" dirty="0" smtClean="0">
                <a:latin typeface="+mj-lt"/>
              </a:rPr>
              <a:t>August 2013 – March 2013</a:t>
            </a:r>
            <a:endParaRPr lang="en-US" sz="1200" dirty="0">
              <a:latin typeface="+mj-lt"/>
            </a:endParaRPr>
          </a:p>
        </c:rich>
      </c:tx>
      <c:layout/>
      <c:overlay val="0"/>
    </c:title>
    <c:autoTitleDeleted val="0"/>
    <c:plotArea>
      <c:layout/>
      <c:barChart>
        <c:barDir val="bar"/>
        <c:grouping val="clustered"/>
        <c:varyColors val="0"/>
        <c:ser>
          <c:idx val="0"/>
          <c:order val="0"/>
          <c:tx>
            <c:strRef>
              <c:f>'Calls Received'!$B$7</c:f>
              <c:strCache>
                <c:ptCount val="1"/>
                <c:pt idx="0">
                  <c:v>Calls Received</c:v>
                </c:pt>
              </c:strCache>
            </c:strRef>
          </c:tx>
          <c:invertIfNegative val="0"/>
          <c:dLbls>
            <c:txPr>
              <a:bodyPr/>
              <a:lstStyle/>
              <a:p>
                <a:pPr>
                  <a:defRPr sz="1200" b="1">
                    <a:latin typeface="+mj-lt"/>
                  </a:defRPr>
                </a:pPr>
                <a:endParaRPr lang="en-US"/>
              </a:p>
            </c:txPr>
            <c:showLegendKey val="0"/>
            <c:showVal val="1"/>
            <c:showCatName val="0"/>
            <c:showSerName val="0"/>
            <c:showPercent val="0"/>
            <c:showBubbleSize val="0"/>
            <c:showLeaderLines val="0"/>
          </c:dLbls>
          <c:cat>
            <c:strRef>
              <c:f>'Calls Received'!$A$8:$A$11</c:f>
              <c:strCache>
                <c:ptCount val="4"/>
                <c:pt idx="0">
                  <c:v>District Office</c:v>
                </c:pt>
                <c:pt idx="1">
                  <c:v>Other</c:v>
                </c:pt>
                <c:pt idx="2">
                  <c:v>CDC</c:v>
                </c:pt>
                <c:pt idx="3">
                  <c:v>Borrower</c:v>
                </c:pt>
              </c:strCache>
            </c:strRef>
          </c:cat>
          <c:val>
            <c:numRef>
              <c:f>'Calls Received'!$B$8:$B$11</c:f>
              <c:numCache>
                <c:formatCode>General</c:formatCode>
                <c:ptCount val="4"/>
                <c:pt idx="0">
                  <c:v>8</c:v>
                </c:pt>
                <c:pt idx="1">
                  <c:v>101</c:v>
                </c:pt>
                <c:pt idx="2">
                  <c:v>1276</c:v>
                </c:pt>
                <c:pt idx="3">
                  <c:v>1522</c:v>
                </c:pt>
              </c:numCache>
            </c:numRef>
          </c:val>
        </c:ser>
        <c:dLbls>
          <c:showLegendKey val="0"/>
          <c:showVal val="0"/>
          <c:showCatName val="0"/>
          <c:showSerName val="0"/>
          <c:showPercent val="0"/>
          <c:showBubbleSize val="0"/>
        </c:dLbls>
        <c:gapWidth val="60"/>
        <c:axId val="90890624"/>
        <c:axId val="90892160"/>
      </c:barChart>
      <c:catAx>
        <c:axId val="90890624"/>
        <c:scaling>
          <c:orientation val="minMax"/>
        </c:scaling>
        <c:delete val="0"/>
        <c:axPos val="l"/>
        <c:majorTickMark val="out"/>
        <c:minorTickMark val="none"/>
        <c:tickLblPos val="nextTo"/>
        <c:txPr>
          <a:bodyPr/>
          <a:lstStyle/>
          <a:p>
            <a:pPr>
              <a:defRPr sz="1200" b="1">
                <a:latin typeface="+mj-lt"/>
              </a:defRPr>
            </a:pPr>
            <a:endParaRPr lang="en-US"/>
          </a:p>
        </c:txPr>
        <c:crossAx val="90892160"/>
        <c:crosses val="autoZero"/>
        <c:auto val="1"/>
        <c:lblAlgn val="ctr"/>
        <c:lblOffset val="100"/>
        <c:noMultiLvlLbl val="0"/>
      </c:catAx>
      <c:valAx>
        <c:axId val="90892160"/>
        <c:scaling>
          <c:orientation val="minMax"/>
        </c:scaling>
        <c:delete val="0"/>
        <c:axPos val="b"/>
        <c:majorGridlines/>
        <c:numFmt formatCode="General" sourceLinked="1"/>
        <c:majorTickMark val="out"/>
        <c:minorTickMark val="none"/>
        <c:tickLblPos val="nextTo"/>
        <c:txPr>
          <a:bodyPr/>
          <a:lstStyle/>
          <a:p>
            <a:pPr>
              <a:defRPr sz="1200">
                <a:latin typeface="+mj-lt"/>
              </a:defRPr>
            </a:pPr>
            <a:endParaRPr lang="en-US"/>
          </a:p>
        </c:txPr>
        <c:crossAx val="9089062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pivotSource>
    <c:name>[Charts.xlsx]Pivots!PivotTable1</c:name>
    <c:fmtId val="-1"/>
  </c:pivotSource>
  <c:chart>
    <c:title>
      <c:tx>
        <c:rich>
          <a:bodyPr/>
          <a:lstStyle/>
          <a:p>
            <a:pPr>
              <a:defRPr sz="1800">
                <a:latin typeface="+mj-lt"/>
              </a:defRPr>
            </a:pPr>
            <a:r>
              <a:rPr lang="en-US" sz="1800">
                <a:latin typeface="+mj-lt"/>
              </a:rPr>
              <a:t>Resolution Rate Trending</a:t>
            </a:r>
          </a:p>
        </c:rich>
      </c:tx>
      <c:layout/>
      <c:overlay val="0"/>
    </c:title>
    <c:autoTitleDeleted val="0"/>
    <c:pivotFmts>
      <c:pivotFmt>
        <c:idx val="0"/>
        <c:marker>
          <c:symbol val="none"/>
        </c:marker>
      </c:pivotFmt>
      <c:pivotFmt>
        <c:idx val="1"/>
        <c:marker>
          <c:symbol val="none"/>
        </c:marker>
      </c:pivotFmt>
      <c:pivotFmt>
        <c:idx val="2"/>
        <c:marker>
          <c:symbol val="none"/>
        </c:marker>
      </c:pivotFmt>
      <c:pivotFmt>
        <c:idx val="3"/>
      </c:pivotFmt>
      <c:pivotFmt>
        <c:idx val="4"/>
      </c:pivotFmt>
      <c:pivotFmt>
        <c:idx val="5"/>
      </c:pivotFmt>
      <c:pivotFmt>
        <c:idx val="6"/>
        <c:spPr>
          <a:ln>
            <a:noFill/>
          </a:ln>
        </c:spPr>
        <c:marker>
          <c:symbol val="none"/>
        </c:marker>
      </c:pivotFmt>
      <c:pivotFmt>
        <c:idx val="7"/>
        <c:marker>
          <c:symbol val="none"/>
        </c:marker>
        <c:dLbl>
          <c:idx val="0"/>
          <c:delete val="1"/>
        </c:dLbl>
      </c:pivotFmt>
      <c:pivotFmt>
        <c:idx val="8"/>
        <c:spPr>
          <a:ln>
            <a:noFill/>
          </a:ln>
        </c:spPr>
        <c:marker>
          <c:symbol val="none"/>
        </c:marker>
      </c:pivotFmt>
      <c:pivotFmt>
        <c:idx val="9"/>
        <c:spPr>
          <a:ln>
            <a:noFill/>
          </a:ln>
        </c:spPr>
        <c:marker>
          <c:symbol val="none"/>
        </c:marker>
      </c:pivotFmt>
      <c:pivotFmt>
        <c:idx val="10"/>
        <c:marker>
          <c:symbol val="none"/>
        </c:marker>
      </c:pivotFmt>
      <c:pivotFmt>
        <c:idx val="11"/>
        <c:spPr>
          <a:ln>
            <a:noFill/>
          </a:ln>
        </c:spPr>
        <c:marker>
          <c:symbol val="none"/>
        </c:marker>
      </c:pivotFmt>
      <c:pivotFmt>
        <c:idx val="12"/>
        <c:spPr>
          <a:ln>
            <a:noFill/>
          </a:ln>
        </c:spPr>
        <c:marker>
          <c:symbol val="none"/>
        </c:marker>
      </c:pivotFmt>
      <c:pivotFmt>
        <c:idx val="13"/>
        <c:spPr>
          <a:ln w="41275" cmpd="sng">
            <a:solidFill>
              <a:schemeClr val="tx2">
                <a:lumMod val="60000"/>
                <a:lumOff val="40000"/>
              </a:schemeClr>
            </a:solidFill>
          </a:ln>
        </c:spPr>
        <c:marker>
          <c:symbol val="square"/>
          <c:size val="4"/>
          <c:spPr>
            <a:solidFill>
              <a:schemeClr val="bg1">
                <a:lumMod val="85000"/>
              </a:schemeClr>
            </a:solidFill>
            <a:ln>
              <a:solidFill>
                <a:srgbClr val="1F497D">
                  <a:lumMod val="60000"/>
                  <a:lumOff val="40000"/>
                </a:srgbClr>
              </a:solidFill>
            </a:ln>
          </c:spPr>
        </c:marker>
        <c:dLbl>
          <c:idx val="0"/>
          <c:spPr/>
          <c:txPr>
            <a:bodyPr/>
            <a:lstStyle/>
            <a:p>
              <a:pPr>
                <a:defRPr sz="1100" b="1">
                  <a:latin typeface="+mj-lt"/>
                </a:defRPr>
              </a:pPr>
              <a:endParaRPr lang="en-US"/>
            </a:p>
          </c:txPr>
          <c:showLegendKey val="0"/>
          <c:showVal val="1"/>
          <c:showCatName val="0"/>
          <c:showSerName val="0"/>
          <c:showPercent val="0"/>
          <c:showBubbleSize val="0"/>
        </c:dLbl>
      </c:pivotFmt>
      <c:pivotFmt>
        <c:idx val="14"/>
        <c:spPr>
          <a:ln>
            <a:noFill/>
          </a:ln>
        </c:spPr>
        <c:marker>
          <c:symbol val="none"/>
        </c:marker>
      </c:pivotFmt>
      <c:pivotFmt>
        <c:idx val="15"/>
        <c:spPr>
          <a:ln>
            <a:noFill/>
          </a:ln>
        </c:spPr>
        <c:marker>
          <c:symbol val="none"/>
        </c:marker>
      </c:pivotFmt>
      <c:pivotFmt>
        <c:idx val="16"/>
        <c:spPr>
          <a:ln w="41275" cmpd="sng">
            <a:solidFill>
              <a:schemeClr val="tx2">
                <a:lumMod val="60000"/>
                <a:lumOff val="40000"/>
              </a:schemeClr>
            </a:solidFill>
          </a:ln>
        </c:spPr>
        <c:marker>
          <c:symbol val="square"/>
          <c:size val="4"/>
          <c:spPr>
            <a:solidFill>
              <a:schemeClr val="bg1">
                <a:lumMod val="85000"/>
              </a:schemeClr>
            </a:solidFill>
            <a:ln>
              <a:solidFill>
                <a:srgbClr val="1F497D">
                  <a:lumMod val="60000"/>
                  <a:lumOff val="40000"/>
                </a:srgbClr>
              </a:solidFill>
            </a:ln>
          </c:spPr>
        </c:marker>
        <c:dLbl>
          <c:idx val="0"/>
          <c:spPr/>
          <c:txPr>
            <a:bodyPr/>
            <a:lstStyle/>
            <a:p>
              <a:pPr>
                <a:defRPr sz="1100" b="1">
                  <a:latin typeface="+mj-lt"/>
                </a:defRPr>
              </a:pPr>
              <a:endParaRPr lang="en-US"/>
            </a:p>
          </c:txPr>
          <c:showLegendKey val="0"/>
          <c:showVal val="1"/>
          <c:showCatName val="0"/>
          <c:showSerName val="0"/>
          <c:showPercent val="0"/>
          <c:showBubbleSize val="0"/>
        </c:dLbl>
      </c:pivotFmt>
      <c:pivotFmt>
        <c:idx val="17"/>
        <c:spPr>
          <a:ln>
            <a:noFill/>
          </a:ln>
        </c:spPr>
        <c:marker>
          <c:symbol val="none"/>
        </c:marker>
      </c:pivotFmt>
      <c:pivotFmt>
        <c:idx val="18"/>
        <c:spPr>
          <a:ln>
            <a:noFill/>
          </a:ln>
        </c:spPr>
        <c:marker>
          <c:symbol val="none"/>
        </c:marker>
      </c:pivotFmt>
      <c:pivotFmt>
        <c:idx val="19"/>
        <c:spPr>
          <a:ln w="41275" cmpd="sng">
            <a:solidFill>
              <a:schemeClr val="tx2">
                <a:lumMod val="60000"/>
                <a:lumOff val="40000"/>
              </a:schemeClr>
            </a:solidFill>
          </a:ln>
        </c:spPr>
        <c:marker>
          <c:symbol val="square"/>
          <c:size val="4"/>
          <c:spPr>
            <a:solidFill>
              <a:schemeClr val="bg1">
                <a:lumMod val="85000"/>
              </a:schemeClr>
            </a:solidFill>
            <a:ln>
              <a:solidFill>
                <a:srgbClr val="1F497D">
                  <a:lumMod val="60000"/>
                  <a:lumOff val="40000"/>
                </a:srgbClr>
              </a:solidFill>
            </a:ln>
          </c:spPr>
        </c:marker>
        <c:dLbl>
          <c:idx val="0"/>
          <c:spPr/>
          <c:txPr>
            <a:bodyPr/>
            <a:lstStyle/>
            <a:p>
              <a:pPr>
                <a:defRPr sz="1100" b="1">
                  <a:latin typeface="+mj-lt"/>
                </a:defRPr>
              </a:pPr>
              <a:endParaRPr lang="en-US"/>
            </a:p>
          </c:txPr>
          <c:showLegendKey val="0"/>
          <c:showVal val="1"/>
          <c:showCatName val="0"/>
          <c:showSerName val="0"/>
          <c:showPercent val="0"/>
          <c:showBubbleSize val="0"/>
        </c:dLbl>
      </c:pivotFmt>
      <c:pivotFmt>
        <c:idx val="20"/>
        <c:spPr>
          <a:ln>
            <a:noFill/>
          </a:ln>
        </c:spPr>
        <c:marker>
          <c:symbol val="none"/>
        </c:marker>
      </c:pivotFmt>
      <c:pivotFmt>
        <c:idx val="21"/>
        <c:spPr>
          <a:ln>
            <a:noFill/>
          </a:ln>
        </c:spPr>
        <c:marker>
          <c:symbol val="none"/>
        </c:marker>
      </c:pivotFmt>
      <c:pivotFmt>
        <c:idx val="22"/>
        <c:spPr>
          <a:ln w="41275" cmpd="sng">
            <a:solidFill>
              <a:schemeClr val="tx2">
                <a:lumMod val="60000"/>
                <a:lumOff val="40000"/>
              </a:schemeClr>
            </a:solidFill>
          </a:ln>
        </c:spPr>
        <c:marker>
          <c:symbol val="square"/>
          <c:size val="4"/>
          <c:spPr>
            <a:solidFill>
              <a:schemeClr val="bg1">
                <a:lumMod val="85000"/>
              </a:schemeClr>
            </a:solidFill>
            <a:ln>
              <a:solidFill>
                <a:srgbClr val="1F497D">
                  <a:lumMod val="60000"/>
                  <a:lumOff val="40000"/>
                </a:srgbClr>
              </a:solidFill>
            </a:ln>
          </c:spPr>
        </c:marker>
        <c:dLbl>
          <c:idx val="0"/>
          <c:spPr/>
          <c:txPr>
            <a:bodyPr/>
            <a:lstStyle/>
            <a:p>
              <a:pPr>
                <a:defRPr sz="1100" b="1">
                  <a:latin typeface="+mj-lt"/>
                </a:defRPr>
              </a:pPr>
              <a:endParaRPr lang="en-US"/>
            </a:p>
          </c:txPr>
          <c:showLegendKey val="0"/>
          <c:showVal val="1"/>
          <c:showCatName val="0"/>
          <c:showSerName val="0"/>
          <c:showPercent val="0"/>
          <c:showBubbleSize val="0"/>
        </c:dLbl>
      </c:pivotFmt>
      <c:pivotFmt>
        <c:idx val="23"/>
        <c:spPr>
          <a:ln>
            <a:noFill/>
          </a:ln>
        </c:spPr>
        <c:marker>
          <c:symbol val="none"/>
        </c:marker>
      </c:pivotFmt>
      <c:pivotFmt>
        <c:idx val="24"/>
        <c:spPr>
          <a:ln>
            <a:noFill/>
          </a:ln>
        </c:spPr>
        <c:marker>
          <c:symbol val="none"/>
        </c:marker>
      </c:pivotFmt>
      <c:pivotFmt>
        <c:idx val="25"/>
        <c:spPr>
          <a:ln w="41275" cmpd="sng">
            <a:solidFill>
              <a:srgbClr val="BFBF37"/>
            </a:solidFill>
          </a:ln>
        </c:spPr>
        <c:marker>
          <c:symbol val="square"/>
          <c:size val="4"/>
          <c:spPr>
            <a:solidFill>
              <a:schemeClr val="bg1">
                <a:lumMod val="85000"/>
              </a:schemeClr>
            </a:solidFill>
            <a:ln>
              <a:solidFill>
                <a:srgbClr val="1F497D">
                  <a:lumMod val="60000"/>
                  <a:lumOff val="40000"/>
                </a:srgbClr>
              </a:solidFill>
            </a:ln>
          </c:spPr>
        </c:marker>
        <c:dLbl>
          <c:idx val="0"/>
          <c:spPr/>
          <c:txPr>
            <a:bodyPr/>
            <a:lstStyle/>
            <a:p>
              <a:pPr>
                <a:defRPr sz="1100" b="1">
                  <a:latin typeface="+mj-lt"/>
                </a:defRPr>
              </a:pPr>
              <a:endParaRPr lang="en-US"/>
            </a:p>
          </c:txPr>
          <c:showLegendKey val="0"/>
          <c:showVal val="1"/>
          <c:showCatName val="0"/>
          <c:showSerName val="0"/>
          <c:showPercent val="0"/>
          <c:showBubbleSize val="0"/>
        </c:dLbl>
      </c:pivotFmt>
      <c:pivotFmt>
        <c:idx val="26"/>
        <c:spPr>
          <a:ln w="44450" cmpd="sng">
            <a:noFill/>
          </a:ln>
        </c:spPr>
        <c:marker>
          <c:symbol val="none"/>
        </c:marker>
      </c:pivotFmt>
      <c:pivotFmt>
        <c:idx val="27"/>
        <c:spPr>
          <a:ln w="28575">
            <a:solidFill>
              <a:srgbClr val="FFFF00"/>
            </a:solidFill>
          </a:ln>
        </c:spPr>
        <c:marker>
          <c:symbol val="none"/>
        </c:marker>
      </c:pivotFmt>
      <c:pivotFmt>
        <c:idx val="28"/>
        <c:spPr>
          <a:ln w="41275">
            <a:solidFill>
              <a:schemeClr val="tx2">
                <a:lumMod val="60000"/>
                <a:lumOff val="40000"/>
              </a:schemeClr>
            </a:solidFill>
          </a:ln>
        </c:spPr>
        <c:marker>
          <c:symbol val="none"/>
        </c:marker>
        <c:dLbl>
          <c:idx val="0"/>
          <c:spPr/>
          <c:txPr>
            <a:bodyPr/>
            <a:lstStyle/>
            <a:p>
              <a:pPr>
                <a:defRPr sz="1100" b="1">
                  <a:latin typeface="+mj-lt"/>
                </a:defRPr>
              </a:pPr>
              <a:endParaRPr lang="en-US"/>
            </a:p>
          </c:txPr>
          <c:showLegendKey val="0"/>
          <c:showVal val="1"/>
          <c:showCatName val="0"/>
          <c:showSerName val="0"/>
          <c:showPercent val="0"/>
          <c:showBubbleSize val="0"/>
        </c:dLbl>
      </c:pivotFmt>
      <c:pivotFmt>
        <c:idx val="29"/>
        <c:dLbl>
          <c:idx val="0"/>
          <c:layout>
            <c:manualLayout>
              <c:x val="-6.0841643048212364E-3"/>
              <c:y val="2.9884876459408096E-2"/>
            </c:manualLayout>
          </c:layout>
          <c:showLegendKey val="0"/>
          <c:showVal val="1"/>
          <c:showCatName val="0"/>
          <c:showSerName val="0"/>
          <c:showPercent val="0"/>
          <c:showBubbleSize val="0"/>
        </c:dLbl>
      </c:pivotFmt>
      <c:pivotFmt>
        <c:idx val="30"/>
        <c:spPr>
          <a:ln w="41275" cmpd="sng">
            <a:solidFill>
              <a:srgbClr val="BFBF37"/>
            </a:solidFill>
          </a:ln>
        </c:spPr>
        <c:marker>
          <c:symbol val="square"/>
          <c:size val="4"/>
          <c:spPr>
            <a:solidFill>
              <a:schemeClr val="bg1">
                <a:lumMod val="85000"/>
              </a:schemeClr>
            </a:solidFill>
            <a:ln>
              <a:solidFill>
                <a:srgbClr val="1F497D">
                  <a:lumMod val="60000"/>
                  <a:lumOff val="40000"/>
                </a:srgbClr>
              </a:solidFill>
            </a:ln>
          </c:spPr>
        </c:marker>
        <c:dLbl>
          <c:idx val="0"/>
          <c:spPr/>
          <c:txPr>
            <a:bodyPr/>
            <a:lstStyle/>
            <a:p>
              <a:pPr>
                <a:defRPr sz="1100" b="1">
                  <a:latin typeface="+mj-lt"/>
                </a:defRPr>
              </a:pPr>
              <a:endParaRPr lang="en-US"/>
            </a:p>
          </c:txPr>
          <c:showLegendKey val="0"/>
          <c:showVal val="1"/>
          <c:showCatName val="0"/>
          <c:showSerName val="0"/>
          <c:showPercent val="0"/>
          <c:showBubbleSize val="0"/>
        </c:dLbl>
      </c:pivotFmt>
      <c:pivotFmt>
        <c:idx val="31"/>
        <c:spPr>
          <a:ln w="41275">
            <a:solidFill>
              <a:schemeClr val="tx2">
                <a:lumMod val="60000"/>
                <a:lumOff val="40000"/>
              </a:schemeClr>
            </a:solidFill>
          </a:ln>
        </c:spPr>
        <c:marker>
          <c:symbol val="none"/>
        </c:marker>
        <c:dLbl>
          <c:idx val="0"/>
          <c:spPr/>
          <c:txPr>
            <a:bodyPr/>
            <a:lstStyle/>
            <a:p>
              <a:pPr>
                <a:defRPr sz="1100" b="1">
                  <a:latin typeface="+mj-lt"/>
                </a:defRPr>
              </a:pPr>
              <a:endParaRPr lang="en-US"/>
            </a:p>
          </c:txPr>
          <c:showLegendKey val="0"/>
          <c:showVal val="1"/>
          <c:showCatName val="0"/>
          <c:showSerName val="0"/>
          <c:showPercent val="0"/>
          <c:showBubbleSize val="0"/>
        </c:dLbl>
      </c:pivotFmt>
      <c:pivotFmt>
        <c:idx val="32"/>
        <c:spPr>
          <a:ln w="44450" cmpd="sng">
            <a:noFill/>
          </a:ln>
        </c:spPr>
        <c:marker>
          <c:symbol val="none"/>
        </c:marker>
      </c:pivotFmt>
      <c:pivotFmt>
        <c:idx val="33"/>
        <c:spPr>
          <a:ln>
            <a:noFill/>
          </a:ln>
        </c:spPr>
        <c:marker>
          <c:symbol val="none"/>
        </c:marker>
      </c:pivotFmt>
      <c:pivotFmt>
        <c:idx val="34"/>
        <c:spPr>
          <a:ln w="41275" cmpd="sng">
            <a:solidFill>
              <a:srgbClr val="BFBF37"/>
            </a:solidFill>
          </a:ln>
        </c:spPr>
        <c:marker>
          <c:symbol val="square"/>
          <c:size val="4"/>
          <c:spPr>
            <a:solidFill>
              <a:schemeClr val="bg1">
                <a:lumMod val="85000"/>
              </a:schemeClr>
            </a:solidFill>
            <a:ln>
              <a:solidFill>
                <a:srgbClr val="1F497D">
                  <a:lumMod val="60000"/>
                  <a:lumOff val="40000"/>
                </a:srgbClr>
              </a:solidFill>
            </a:ln>
          </c:spPr>
        </c:marker>
        <c:dLbl>
          <c:idx val="0"/>
          <c:spPr/>
          <c:txPr>
            <a:bodyPr/>
            <a:lstStyle/>
            <a:p>
              <a:pPr>
                <a:defRPr sz="1100" b="1">
                  <a:latin typeface="+mj-lt"/>
                </a:defRPr>
              </a:pPr>
              <a:endParaRPr lang="en-US"/>
            </a:p>
          </c:txPr>
          <c:showLegendKey val="0"/>
          <c:showVal val="1"/>
          <c:showCatName val="0"/>
          <c:showSerName val="0"/>
          <c:showPercent val="0"/>
          <c:showBubbleSize val="0"/>
        </c:dLbl>
      </c:pivotFmt>
      <c:pivotFmt>
        <c:idx val="35"/>
        <c:spPr>
          <a:ln w="41275">
            <a:solidFill>
              <a:schemeClr val="tx2">
                <a:lumMod val="60000"/>
                <a:lumOff val="40000"/>
              </a:schemeClr>
            </a:solidFill>
          </a:ln>
        </c:spPr>
        <c:marker>
          <c:symbol val="none"/>
        </c:marker>
        <c:dLbl>
          <c:idx val="0"/>
          <c:spPr/>
          <c:txPr>
            <a:bodyPr/>
            <a:lstStyle/>
            <a:p>
              <a:pPr>
                <a:defRPr sz="1100" b="1">
                  <a:latin typeface="+mj-lt"/>
                </a:defRPr>
              </a:pPr>
              <a:endParaRPr lang="en-US"/>
            </a:p>
          </c:txPr>
          <c:showLegendKey val="0"/>
          <c:showVal val="1"/>
          <c:showCatName val="0"/>
          <c:showSerName val="0"/>
          <c:showPercent val="0"/>
          <c:showBubbleSize val="0"/>
        </c:dLbl>
      </c:pivotFmt>
      <c:pivotFmt>
        <c:idx val="36"/>
        <c:spPr>
          <a:ln w="44450" cmpd="sng">
            <a:noFill/>
          </a:ln>
        </c:spPr>
        <c:marker>
          <c:symbol val="none"/>
        </c:marker>
      </c:pivotFmt>
      <c:pivotFmt>
        <c:idx val="37"/>
        <c:spPr>
          <a:ln>
            <a:noFill/>
          </a:ln>
        </c:spPr>
        <c:marker>
          <c:symbol val="none"/>
        </c:marker>
      </c:pivotFmt>
    </c:pivotFmts>
    <c:plotArea>
      <c:layout>
        <c:manualLayout>
          <c:layoutTarget val="inner"/>
          <c:xMode val="edge"/>
          <c:yMode val="edge"/>
          <c:x val="2.6235369033329448E-2"/>
          <c:y val="0.22868684827616551"/>
          <c:w val="0.90974409932150324"/>
          <c:h val="0.56511559313692739"/>
        </c:manualLayout>
      </c:layout>
      <c:lineChart>
        <c:grouping val="percentStacked"/>
        <c:varyColors val="0"/>
        <c:ser>
          <c:idx val="0"/>
          <c:order val="0"/>
          <c:tx>
            <c:strRef>
              <c:f>Pivots!$B$297:$B$298</c:f>
              <c:strCache>
                <c:ptCount val="1"/>
                <c:pt idx="0">
                  <c:v>Same day</c:v>
                </c:pt>
              </c:strCache>
            </c:strRef>
          </c:tx>
          <c:spPr>
            <a:ln>
              <a:solidFill>
                <a:schemeClr val="accent5">
                  <a:lumMod val="75000"/>
                </a:schemeClr>
              </a:solidFill>
            </a:ln>
          </c:spPr>
          <c:marker>
            <c:symbol val="none"/>
          </c:marker>
          <c:dLbls>
            <c:delete val="1"/>
          </c:dLbls>
          <c:cat>
            <c:strRef>
              <c:f>Pivots!$A$299:$A$360</c:f>
              <c:strCache>
                <c:ptCount val="61"/>
                <c:pt idx="0">
                  <c:v>1/2/2014</c:v>
                </c:pt>
                <c:pt idx="1">
                  <c:v>1/3/2014</c:v>
                </c:pt>
                <c:pt idx="2">
                  <c:v>1/6/2014</c:v>
                </c:pt>
                <c:pt idx="3">
                  <c:v>1/7/2014</c:v>
                </c:pt>
                <c:pt idx="4">
                  <c:v>1/8/2014</c:v>
                </c:pt>
                <c:pt idx="5">
                  <c:v>1/9/2014</c:v>
                </c:pt>
                <c:pt idx="6">
                  <c:v>1/10/2014</c:v>
                </c:pt>
                <c:pt idx="7">
                  <c:v>1/13/2014</c:v>
                </c:pt>
                <c:pt idx="8">
                  <c:v>1/14/2014</c:v>
                </c:pt>
                <c:pt idx="9">
                  <c:v>1/15/2014</c:v>
                </c:pt>
                <c:pt idx="10">
                  <c:v>1/16/2014</c:v>
                </c:pt>
                <c:pt idx="11">
                  <c:v>1/17/2014</c:v>
                </c:pt>
                <c:pt idx="12">
                  <c:v>1/21/2014</c:v>
                </c:pt>
                <c:pt idx="13">
                  <c:v>1/22/2014</c:v>
                </c:pt>
                <c:pt idx="14">
                  <c:v>1/23/2014</c:v>
                </c:pt>
                <c:pt idx="15">
                  <c:v>1/24/2014</c:v>
                </c:pt>
                <c:pt idx="16">
                  <c:v>1/27/2014</c:v>
                </c:pt>
                <c:pt idx="17">
                  <c:v>1/28/2014</c:v>
                </c:pt>
                <c:pt idx="18">
                  <c:v>1/29/2014</c:v>
                </c:pt>
                <c:pt idx="19">
                  <c:v>1/30/2014</c:v>
                </c:pt>
                <c:pt idx="20">
                  <c:v>1/31/2014</c:v>
                </c:pt>
                <c:pt idx="21">
                  <c:v>2/3/2014</c:v>
                </c:pt>
                <c:pt idx="22">
                  <c:v>2/4/2014</c:v>
                </c:pt>
                <c:pt idx="23">
                  <c:v>2/5/2014</c:v>
                </c:pt>
                <c:pt idx="24">
                  <c:v>2/6/2014</c:v>
                </c:pt>
                <c:pt idx="25">
                  <c:v>2/7/2014</c:v>
                </c:pt>
                <c:pt idx="26">
                  <c:v>2/10/2014</c:v>
                </c:pt>
                <c:pt idx="27">
                  <c:v>2/11/2014</c:v>
                </c:pt>
                <c:pt idx="28">
                  <c:v>2/12/2014</c:v>
                </c:pt>
                <c:pt idx="29">
                  <c:v>2/14/2014</c:v>
                </c:pt>
                <c:pt idx="30">
                  <c:v>2/17/2014</c:v>
                </c:pt>
                <c:pt idx="31">
                  <c:v>2/18/2014</c:v>
                </c:pt>
                <c:pt idx="32">
                  <c:v>2/19/2014</c:v>
                </c:pt>
                <c:pt idx="33">
                  <c:v>2/20/2014</c:v>
                </c:pt>
                <c:pt idx="34">
                  <c:v>2/21/2014</c:v>
                </c:pt>
                <c:pt idx="35">
                  <c:v>2/24/2014</c:v>
                </c:pt>
                <c:pt idx="36">
                  <c:v>2/25/2014</c:v>
                </c:pt>
                <c:pt idx="37">
                  <c:v>2/26/2014</c:v>
                </c:pt>
                <c:pt idx="38">
                  <c:v>2/27/2014</c:v>
                </c:pt>
                <c:pt idx="39">
                  <c:v>2/28/2014</c:v>
                </c:pt>
                <c:pt idx="40">
                  <c:v>3/4/2014</c:v>
                </c:pt>
                <c:pt idx="41">
                  <c:v>3/5/2014</c:v>
                </c:pt>
                <c:pt idx="42">
                  <c:v>3/6/2014</c:v>
                </c:pt>
                <c:pt idx="43">
                  <c:v>3/7/2014</c:v>
                </c:pt>
                <c:pt idx="44">
                  <c:v>3/10/2014</c:v>
                </c:pt>
                <c:pt idx="45">
                  <c:v>3/11/2014</c:v>
                </c:pt>
                <c:pt idx="46">
                  <c:v>3/12/2014</c:v>
                </c:pt>
                <c:pt idx="47">
                  <c:v>3/13/2014</c:v>
                </c:pt>
                <c:pt idx="48">
                  <c:v>3/14/2014</c:v>
                </c:pt>
                <c:pt idx="49">
                  <c:v>3/17/2014</c:v>
                </c:pt>
                <c:pt idx="50">
                  <c:v>3/18/2014</c:v>
                </c:pt>
                <c:pt idx="51">
                  <c:v>3/19/2014</c:v>
                </c:pt>
                <c:pt idx="52">
                  <c:v>3/20/2014</c:v>
                </c:pt>
                <c:pt idx="53">
                  <c:v>3/21/2014</c:v>
                </c:pt>
                <c:pt idx="54">
                  <c:v>3/24/2014</c:v>
                </c:pt>
                <c:pt idx="55">
                  <c:v>3/25/2014</c:v>
                </c:pt>
                <c:pt idx="56">
                  <c:v>3/26/2014</c:v>
                </c:pt>
                <c:pt idx="57">
                  <c:v>3/27/2014</c:v>
                </c:pt>
                <c:pt idx="58">
                  <c:v>3/28/2014</c:v>
                </c:pt>
                <c:pt idx="59">
                  <c:v>3/31/2014</c:v>
                </c:pt>
                <c:pt idx="60">
                  <c:v>4/1/2014</c:v>
                </c:pt>
              </c:strCache>
            </c:strRef>
          </c:cat>
          <c:val>
            <c:numRef>
              <c:f>Pivots!$B$299:$B$360</c:f>
              <c:numCache>
                <c:formatCode>General</c:formatCode>
                <c:ptCount val="61"/>
                <c:pt idx="0">
                  <c:v>36</c:v>
                </c:pt>
                <c:pt idx="1">
                  <c:v>35</c:v>
                </c:pt>
                <c:pt idx="2">
                  <c:v>44</c:v>
                </c:pt>
                <c:pt idx="3">
                  <c:v>42</c:v>
                </c:pt>
                <c:pt idx="4">
                  <c:v>44</c:v>
                </c:pt>
                <c:pt idx="5">
                  <c:v>50</c:v>
                </c:pt>
                <c:pt idx="6">
                  <c:v>37</c:v>
                </c:pt>
                <c:pt idx="7">
                  <c:v>50</c:v>
                </c:pt>
                <c:pt idx="8">
                  <c:v>35</c:v>
                </c:pt>
                <c:pt idx="9">
                  <c:v>34</c:v>
                </c:pt>
                <c:pt idx="10">
                  <c:v>35</c:v>
                </c:pt>
                <c:pt idx="11">
                  <c:v>31</c:v>
                </c:pt>
                <c:pt idx="12">
                  <c:v>15</c:v>
                </c:pt>
                <c:pt idx="13">
                  <c:v>56</c:v>
                </c:pt>
                <c:pt idx="14">
                  <c:v>40</c:v>
                </c:pt>
                <c:pt idx="15">
                  <c:v>46</c:v>
                </c:pt>
                <c:pt idx="16">
                  <c:v>64</c:v>
                </c:pt>
                <c:pt idx="17">
                  <c:v>68</c:v>
                </c:pt>
                <c:pt idx="18">
                  <c:v>62</c:v>
                </c:pt>
                <c:pt idx="19">
                  <c:v>80</c:v>
                </c:pt>
                <c:pt idx="20">
                  <c:v>71</c:v>
                </c:pt>
                <c:pt idx="21">
                  <c:v>78</c:v>
                </c:pt>
                <c:pt idx="22">
                  <c:v>68</c:v>
                </c:pt>
                <c:pt idx="23">
                  <c:v>61</c:v>
                </c:pt>
                <c:pt idx="24">
                  <c:v>74</c:v>
                </c:pt>
                <c:pt idx="25">
                  <c:v>52</c:v>
                </c:pt>
                <c:pt idx="26">
                  <c:v>45</c:v>
                </c:pt>
                <c:pt idx="27">
                  <c:v>57</c:v>
                </c:pt>
                <c:pt idx="28">
                  <c:v>58</c:v>
                </c:pt>
                <c:pt idx="29">
                  <c:v>48</c:v>
                </c:pt>
                <c:pt idx="30">
                  <c:v>17</c:v>
                </c:pt>
                <c:pt idx="31">
                  <c:v>38</c:v>
                </c:pt>
                <c:pt idx="32">
                  <c:v>76</c:v>
                </c:pt>
                <c:pt idx="33">
                  <c:v>62</c:v>
                </c:pt>
                <c:pt idx="34">
                  <c:v>47</c:v>
                </c:pt>
                <c:pt idx="35">
                  <c:v>62</c:v>
                </c:pt>
                <c:pt idx="36">
                  <c:v>44</c:v>
                </c:pt>
                <c:pt idx="37">
                  <c:v>43</c:v>
                </c:pt>
                <c:pt idx="38">
                  <c:v>32</c:v>
                </c:pt>
                <c:pt idx="39">
                  <c:v>37</c:v>
                </c:pt>
                <c:pt idx="40">
                  <c:v>75</c:v>
                </c:pt>
                <c:pt idx="41">
                  <c:v>58</c:v>
                </c:pt>
                <c:pt idx="42">
                  <c:v>38</c:v>
                </c:pt>
                <c:pt idx="43">
                  <c:v>45</c:v>
                </c:pt>
                <c:pt idx="44">
                  <c:v>73</c:v>
                </c:pt>
                <c:pt idx="45">
                  <c:v>58</c:v>
                </c:pt>
                <c:pt idx="46">
                  <c:v>51</c:v>
                </c:pt>
                <c:pt idx="47">
                  <c:v>49</c:v>
                </c:pt>
                <c:pt idx="48">
                  <c:v>40</c:v>
                </c:pt>
                <c:pt idx="49">
                  <c:v>66</c:v>
                </c:pt>
                <c:pt idx="50">
                  <c:v>50</c:v>
                </c:pt>
                <c:pt idx="51">
                  <c:v>69</c:v>
                </c:pt>
                <c:pt idx="52">
                  <c:v>83</c:v>
                </c:pt>
                <c:pt idx="53">
                  <c:v>50</c:v>
                </c:pt>
                <c:pt idx="54">
                  <c:v>45</c:v>
                </c:pt>
                <c:pt idx="55">
                  <c:v>42</c:v>
                </c:pt>
                <c:pt idx="56">
                  <c:v>34</c:v>
                </c:pt>
                <c:pt idx="57">
                  <c:v>48</c:v>
                </c:pt>
                <c:pt idx="58">
                  <c:v>43</c:v>
                </c:pt>
                <c:pt idx="59">
                  <c:v>44</c:v>
                </c:pt>
                <c:pt idx="60">
                  <c:v>23</c:v>
                </c:pt>
              </c:numCache>
            </c:numRef>
          </c:val>
          <c:smooth val="1"/>
        </c:ser>
        <c:ser>
          <c:idx val="1"/>
          <c:order val="1"/>
          <c:tx>
            <c:strRef>
              <c:f>Pivots!$C$297:$C$298</c:f>
              <c:strCache>
                <c:ptCount val="1"/>
                <c:pt idx="0">
                  <c:v>One-day</c:v>
                </c:pt>
              </c:strCache>
            </c:strRef>
          </c:tx>
          <c:spPr>
            <a:ln>
              <a:solidFill>
                <a:schemeClr val="accent2"/>
              </a:solidFill>
            </a:ln>
          </c:spPr>
          <c:marker>
            <c:symbol val="none"/>
          </c:marker>
          <c:dLbls>
            <c:delete val="1"/>
          </c:dLbls>
          <c:cat>
            <c:strRef>
              <c:f>Pivots!$A$299:$A$360</c:f>
              <c:strCache>
                <c:ptCount val="61"/>
                <c:pt idx="0">
                  <c:v>1/2/2014</c:v>
                </c:pt>
                <c:pt idx="1">
                  <c:v>1/3/2014</c:v>
                </c:pt>
                <c:pt idx="2">
                  <c:v>1/6/2014</c:v>
                </c:pt>
                <c:pt idx="3">
                  <c:v>1/7/2014</c:v>
                </c:pt>
                <c:pt idx="4">
                  <c:v>1/8/2014</c:v>
                </c:pt>
                <c:pt idx="5">
                  <c:v>1/9/2014</c:v>
                </c:pt>
                <c:pt idx="6">
                  <c:v>1/10/2014</c:v>
                </c:pt>
                <c:pt idx="7">
                  <c:v>1/13/2014</c:v>
                </c:pt>
                <c:pt idx="8">
                  <c:v>1/14/2014</c:v>
                </c:pt>
                <c:pt idx="9">
                  <c:v>1/15/2014</c:v>
                </c:pt>
                <c:pt idx="10">
                  <c:v>1/16/2014</c:v>
                </c:pt>
                <c:pt idx="11">
                  <c:v>1/17/2014</c:v>
                </c:pt>
                <c:pt idx="12">
                  <c:v>1/21/2014</c:v>
                </c:pt>
                <c:pt idx="13">
                  <c:v>1/22/2014</c:v>
                </c:pt>
                <c:pt idx="14">
                  <c:v>1/23/2014</c:v>
                </c:pt>
                <c:pt idx="15">
                  <c:v>1/24/2014</c:v>
                </c:pt>
                <c:pt idx="16">
                  <c:v>1/27/2014</c:v>
                </c:pt>
                <c:pt idx="17">
                  <c:v>1/28/2014</c:v>
                </c:pt>
                <c:pt idx="18">
                  <c:v>1/29/2014</c:v>
                </c:pt>
                <c:pt idx="19">
                  <c:v>1/30/2014</c:v>
                </c:pt>
                <c:pt idx="20">
                  <c:v>1/31/2014</c:v>
                </c:pt>
                <c:pt idx="21">
                  <c:v>2/3/2014</c:v>
                </c:pt>
                <c:pt idx="22">
                  <c:v>2/4/2014</c:v>
                </c:pt>
                <c:pt idx="23">
                  <c:v>2/5/2014</c:v>
                </c:pt>
                <c:pt idx="24">
                  <c:v>2/6/2014</c:v>
                </c:pt>
                <c:pt idx="25">
                  <c:v>2/7/2014</c:v>
                </c:pt>
                <c:pt idx="26">
                  <c:v>2/10/2014</c:v>
                </c:pt>
                <c:pt idx="27">
                  <c:v>2/11/2014</c:v>
                </c:pt>
                <c:pt idx="28">
                  <c:v>2/12/2014</c:v>
                </c:pt>
                <c:pt idx="29">
                  <c:v>2/14/2014</c:v>
                </c:pt>
                <c:pt idx="30">
                  <c:v>2/17/2014</c:v>
                </c:pt>
                <c:pt idx="31">
                  <c:v>2/18/2014</c:v>
                </c:pt>
                <c:pt idx="32">
                  <c:v>2/19/2014</c:v>
                </c:pt>
                <c:pt idx="33">
                  <c:v>2/20/2014</c:v>
                </c:pt>
                <c:pt idx="34">
                  <c:v>2/21/2014</c:v>
                </c:pt>
                <c:pt idx="35">
                  <c:v>2/24/2014</c:v>
                </c:pt>
                <c:pt idx="36">
                  <c:v>2/25/2014</c:v>
                </c:pt>
                <c:pt idx="37">
                  <c:v>2/26/2014</c:v>
                </c:pt>
                <c:pt idx="38">
                  <c:v>2/27/2014</c:v>
                </c:pt>
                <c:pt idx="39">
                  <c:v>2/28/2014</c:v>
                </c:pt>
                <c:pt idx="40">
                  <c:v>3/4/2014</c:v>
                </c:pt>
                <c:pt idx="41">
                  <c:v>3/5/2014</c:v>
                </c:pt>
                <c:pt idx="42">
                  <c:v>3/6/2014</c:v>
                </c:pt>
                <c:pt idx="43">
                  <c:v>3/7/2014</c:v>
                </c:pt>
                <c:pt idx="44">
                  <c:v>3/10/2014</c:v>
                </c:pt>
                <c:pt idx="45">
                  <c:v>3/11/2014</c:v>
                </c:pt>
                <c:pt idx="46">
                  <c:v>3/12/2014</c:v>
                </c:pt>
                <c:pt idx="47">
                  <c:v>3/13/2014</c:v>
                </c:pt>
                <c:pt idx="48">
                  <c:v>3/14/2014</c:v>
                </c:pt>
                <c:pt idx="49">
                  <c:v>3/17/2014</c:v>
                </c:pt>
                <c:pt idx="50">
                  <c:v>3/18/2014</c:v>
                </c:pt>
                <c:pt idx="51">
                  <c:v>3/19/2014</c:v>
                </c:pt>
                <c:pt idx="52">
                  <c:v>3/20/2014</c:v>
                </c:pt>
                <c:pt idx="53">
                  <c:v>3/21/2014</c:v>
                </c:pt>
                <c:pt idx="54">
                  <c:v>3/24/2014</c:v>
                </c:pt>
                <c:pt idx="55">
                  <c:v>3/25/2014</c:v>
                </c:pt>
                <c:pt idx="56">
                  <c:v>3/26/2014</c:v>
                </c:pt>
                <c:pt idx="57">
                  <c:v>3/27/2014</c:v>
                </c:pt>
                <c:pt idx="58">
                  <c:v>3/28/2014</c:v>
                </c:pt>
                <c:pt idx="59">
                  <c:v>3/31/2014</c:v>
                </c:pt>
                <c:pt idx="60">
                  <c:v>4/1/2014</c:v>
                </c:pt>
              </c:strCache>
            </c:strRef>
          </c:cat>
          <c:val>
            <c:numRef>
              <c:f>Pivots!$C$299:$C$360</c:f>
              <c:numCache>
                <c:formatCode>General</c:formatCode>
                <c:ptCount val="61"/>
                <c:pt idx="0">
                  <c:v>3</c:v>
                </c:pt>
                <c:pt idx="1">
                  <c:v>9</c:v>
                </c:pt>
                <c:pt idx="2">
                  <c:v>5</c:v>
                </c:pt>
                <c:pt idx="3">
                  <c:v>2</c:v>
                </c:pt>
                <c:pt idx="4">
                  <c:v>6</c:v>
                </c:pt>
                <c:pt idx="5">
                  <c:v>5</c:v>
                </c:pt>
                <c:pt idx="6">
                  <c:v>4</c:v>
                </c:pt>
                <c:pt idx="7">
                  <c:v>8</c:v>
                </c:pt>
                <c:pt idx="8">
                  <c:v>3</c:v>
                </c:pt>
                <c:pt idx="9">
                  <c:v>4</c:v>
                </c:pt>
                <c:pt idx="10">
                  <c:v>1</c:v>
                </c:pt>
                <c:pt idx="12">
                  <c:v>8</c:v>
                </c:pt>
                <c:pt idx="13">
                  <c:v>3</c:v>
                </c:pt>
                <c:pt idx="14">
                  <c:v>4</c:v>
                </c:pt>
                <c:pt idx="15">
                  <c:v>6</c:v>
                </c:pt>
                <c:pt idx="16">
                  <c:v>6</c:v>
                </c:pt>
                <c:pt idx="17">
                  <c:v>9</c:v>
                </c:pt>
                <c:pt idx="18">
                  <c:v>8</c:v>
                </c:pt>
                <c:pt idx="19">
                  <c:v>9</c:v>
                </c:pt>
                <c:pt idx="20">
                  <c:v>7</c:v>
                </c:pt>
                <c:pt idx="21">
                  <c:v>5</c:v>
                </c:pt>
                <c:pt idx="22">
                  <c:v>5</c:v>
                </c:pt>
                <c:pt idx="23">
                  <c:v>3</c:v>
                </c:pt>
                <c:pt idx="24">
                  <c:v>2</c:v>
                </c:pt>
                <c:pt idx="25">
                  <c:v>1</c:v>
                </c:pt>
                <c:pt idx="26">
                  <c:v>2</c:v>
                </c:pt>
                <c:pt idx="27">
                  <c:v>4</c:v>
                </c:pt>
                <c:pt idx="29">
                  <c:v>20</c:v>
                </c:pt>
                <c:pt idx="30">
                  <c:v>1</c:v>
                </c:pt>
                <c:pt idx="31">
                  <c:v>3</c:v>
                </c:pt>
                <c:pt idx="32">
                  <c:v>7</c:v>
                </c:pt>
                <c:pt idx="33">
                  <c:v>7</c:v>
                </c:pt>
                <c:pt idx="35">
                  <c:v>4</c:v>
                </c:pt>
                <c:pt idx="37">
                  <c:v>7</c:v>
                </c:pt>
                <c:pt idx="38">
                  <c:v>7</c:v>
                </c:pt>
                <c:pt idx="40">
                  <c:v>18</c:v>
                </c:pt>
                <c:pt idx="41">
                  <c:v>4</c:v>
                </c:pt>
                <c:pt idx="42">
                  <c:v>7</c:v>
                </c:pt>
                <c:pt idx="43">
                  <c:v>2</c:v>
                </c:pt>
                <c:pt idx="44">
                  <c:v>4</c:v>
                </c:pt>
                <c:pt idx="45">
                  <c:v>8</c:v>
                </c:pt>
                <c:pt idx="46">
                  <c:v>7</c:v>
                </c:pt>
                <c:pt idx="47">
                  <c:v>3</c:v>
                </c:pt>
                <c:pt idx="48">
                  <c:v>1</c:v>
                </c:pt>
                <c:pt idx="49">
                  <c:v>12</c:v>
                </c:pt>
                <c:pt idx="50">
                  <c:v>4</c:v>
                </c:pt>
                <c:pt idx="51">
                  <c:v>5</c:v>
                </c:pt>
                <c:pt idx="52">
                  <c:v>3</c:v>
                </c:pt>
                <c:pt idx="53">
                  <c:v>3</c:v>
                </c:pt>
                <c:pt idx="54">
                  <c:v>9</c:v>
                </c:pt>
                <c:pt idx="55">
                  <c:v>1</c:v>
                </c:pt>
                <c:pt idx="57">
                  <c:v>9</c:v>
                </c:pt>
                <c:pt idx="58">
                  <c:v>1</c:v>
                </c:pt>
                <c:pt idx="59">
                  <c:v>4</c:v>
                </c:pt>
              </c:numCache>
            </c:numRef>
          </c:val>
          <c:smooth val="1"/>
        </c:ser>
        <c:ser>
          <c:idx val="2"/>
          <c:order val="2"/>
          <c:tx>
            <c:strRef>
              <c:f>Pivots!$D$297:$D$298</c:f>
              <c:strCache>
                <c:ptCount val="1"/>
                <c:pt idx="0">
                  <c:v>Within 5 days</c:v>
                </c:pt>
              </c:strCache>
            </c:strRef>
          </c:tx>
          <c:spPr>
            <a:ln w="28575">
              <a:noFill/>
            </a:ln>
          </c:spPr>
          <c:marker>
            <c:symbol val="none"/>
          </c:marker>
          <c:dLbls>
            <c:delete val="1"/>
          </c:dLbls>
          <c:cat>
            <c:strRef>
              <c:f>Pivots!$A$299:$A$360</c:f>
              <c:strCache>
                <c:ptCount val="61"/>
                <c:pt idx="0">
                  <c:v>1/2/2014</c:v>
                </c:pt>
                <c:pt idx="1">
                  <c:v>1/3/2014</c:v>
                </c:pt>
                <c:pt idx="2">
                  <c:v>1/6/2014</c:v>
                </c:pt>
                <c:pt idx="3">
                  <c:v>1/7/2014</c:v>
                </c:pt>
                <c:pt idx="4">
                  <c:v>1/8/2014</c:v>
                </c:pt>
                <c:pt idx="5">
                  <c:v>1/9/2014</c:v>
                </c:pt>
                <c:pt idx="6">
                  <c:v>1/10/2014</c:v>
                </c:pt>
                <c:pt idx="7">
                  <c:v>1/13/2014</c:v>
                </c:pt>
                <c:pt idx="8">
                  <c:v>1/14/2014</c:v>
                </c:pt>
                <c:pt idx="9">
                  <c:v>1/15/2014</c:v>
                </c:pt>
                <c:pt idx="10">
                  <c:v>1/16/2014</c:v>
                </c:pt>
                <c:pt idx="11">
                  <c:v>1/17/2014</c:v>
                </c:pt>
                <c:pt idx="12">
                  <c:v>1/21/2014</c:v>
                </c:pt>
                <c:pt idx="13">
                  <c:v>1/22/2014</c:v>
                </c:pt>
                <c:pt idx="14">
                  <c:v>1/23/2014</c:v>
                </c:pt>
                <c:pt idx="15">
                  <c:v>1/24/2014</c:v>
                </c:pt>
                <c:pt idx="16">
                  <c:v>1/27/2014</c:v>
                </c:pt>
                <c:pt idx="17">
                  <c:v>1/28/2014</c:v>
                </c:pt>
                <c:pt idx="18">
                  <c:v>1/29/2014</c:v>
                </c:pt>
                <c:pt idx="19">
                  <c:v>1/30/2014</c:v>
                </c:pt>
                <c:pt idx="20">
                  <c:v>1/31/2014</c:v>
                </c:pt>
                <c:pt idx="21">
                  <c:v>2/3/2014</c:v>
                </c:pt>
                <c:pt idx="22">
                  <c:v>2/4/2014</c:v>
                </c:pt>
                <c:pt idx="23">
                  <c:v>2/5/2014</c:v>
                </c:pt>
                <c:pt idx="24">
                  <c:v>2/6/2014</c:v>
                </c:pt>
                <c:pt idx="25">
                  <c:v>2/7/2014</c:v>
                </c:pt>
                <c:pt idx="26">
                  <c:v>2/10/2014</c:v>
                </c:pt>
                <c:pt idx="27">
                  <c:v>2/11/2014</c:v>
                </c:pt>
                <c:pt idx="28">
                  <c:v>2/12/2014</c:v>
                </c:pt>
                <c:pt idx="29">
                  <c:v>2/14/2014</c:v>
                </c:pt>
                <c:pt idx="30">
                  <c:v>2/17/2014</c:v>
                </c:pt>
                <c:pt idx="31">
                  <c:v>2/18/2014</c:v>
                </c:pt>
                <c:pt idx="32">
                  <c:v>2/19/2014</c:v>
                </c:pt>
                <c:pt idx="33">
                  <c:v>2/20/2014</c:v>
                </c:pt>
                <c:pt idx="34">
                  <c:v>2/21/2014</c:v>
                </c:pt>
                <c:pt idx="35">
                  <c:v>2/24/2014</c:v>
                </c:pt>
                <c:pt idx="36">
                  <c:v>2/25/2014</c:v>
                </c:pt>
                <c:pt idx="37">
                  <c:v>2/26/2014</c:v>
                </c:pt>
                <c:pt idx="38">
                  <c:v>2/27/2014</c:v>
                </c:pt>
                <c:pt idx="39">
                  <c:v>2/28/2014</c:v>
                </c:pt>
                <c:pt idx="40">
                  <c:v>3/4/2014</c:v>
                </c:pt>
                <c:pt idx="41">
                  <c:v>3/5/2014</c:v>
                </c:pt>
                <c:pt idx="42">
                  <c:v>3/6/2014</c:v>
                </c:pt>
                <c:pt idx="43">
                  <c:v>3/7/2014</c:v>
                </c:pt>
                <c:pt idx="44">
                  <c:v>3/10/2014</c:v>
                </c:pt>
                <c:pt idx="45">
                  <c:v>3/11/2014</c:v>
                </c:pt>
                <c:pt idx="46">
                  <c:v>3/12/2014</c:v>
                </c:pt>
                <c:pt idx="47">
                  <c:v>3/13/2014</c:v>
                </c:pt>
                <c:pt idx="48">
                  <c:v>3/14/2014</c:v>
                </c:pt>
                <c:pt idx="49">
                  <c:v>3/17/2014</c:v>
                </c:pt>
                <c:pt idx="50">
                  <c:v>3/18/2014</c:v>
                </c:pt>
                <c:pt idx="51">
                  <c:v>3/19/2014</c:v>
                </c:pt>
                <c:pt idx="52">
                  <c:v>3/20/2014</c:v>
                </c:pt>
                <c:pt idx="53">
                  <c:v>3/21/2014</c:v>
                </c:pt>
                <c:pt idx="54">
                  <c:v>3/24/2014</c:v>
                </c:pt>
                <c:pt idx="55">
                  <c:v>3/25/2014</c:v>
                </c:pt>
                <c:pt idx="56">
                  <c:v>3/26/2014</c:v>
                </c:pt>
                <c:pt idx="57">
                  <c:v>3/27/2014</c:v>
                </c:pt>
                <c:pt idx="58">
                  <c:v>3/28/2014</c:v>
                </c:pt>
                <c:pt idx="59">
                  <c:v>3/31/2014</c:v>
                </c:pt>
                <c:pt idx="60">
                  <c:v>4/1/2014</c:v>
                </c:pt>
              </c:strCache>
            </c:strRef>
          </c:cat>
          <c:val>
            <c:numRef>
              <c:f>Pivots!$D$299:$D$360</c:f>
              <c:numCache>
                <c:formatCode>General</c:formatCode>
                <c:ptCount val="61"/>
                <c:pt idx="0">
                  <c:v>2</c:v>
                </c:pt>
                <c:pt idx="1">
                  <c:v>4</c:v>
                </c:pt>
                <c:pt idx="2">
                  <c:v>2</c:v>
                </c:pt>
                <c:pt idx="5">
                  <c:v>1</c:v>
                </c:pt>
                <c:pt idx="8">
                  <c:v>2</c:v>
                </c:pt>
                <c:pt idx="9">
                  <c:v>1</c:v>
                </c:pt>
                <c:pt idx="10">
                  <c:v>7</c:v>
                </c:pt>
                <c:pt idx="11">
                  <c:v>12</c:v>
                </c:pt>
                <c:pt idx="12">
                  <c:v>7</c:v>
                </c:pt>
                <c:pt idx="14">
                  <c:v>1</c:v>
                </c:pt>
                <c:pt idx="15">
                  <c:v>3</c:v>
                </c:pt>
                <c:pt idx="21">
                  <c:v>2</c:v>
                </c:pt>
                <c:pt idx="22">
                  <c:v>2</c:v>
                </c:pt>
                <c:pt idx="23">
                  <c:v>2</c:v>
                </c:pt>
                <c:pt idx="24">
                  <c:v>2</c:v>
                </c:pt>
                <c:pt idx="25">
                  <c:v>4</c:v>
                </c:pt>
                <c:pt idx="26">
                  <c:v>4</c:v>
                </c:pt>
                <c:pt idx="27">
                  <c:v>5</c:v>
                </c:pt>
                <c:pt idx="28">
                  <c:v>4</c:v>
                </c:pt>
                <c:pt idx="29">
                  <c:v>2</c:v>
                </c:pt>
                <c:pt idx="31">
                  <c:v>2</c:v>
                </c:pt>
                <c:pt idx="32">
                  <c:v>7</c:v>
                </c:pt>
                <c:pt idx="34">
                  <c:v>2</c:v>
                </c:pt>
                <c:pt idx="37">
                  <c:v>8</c:v>
                </c:pt>
                <c:pt idx="38">
                  <c:v>3</c:v>
                </c:pt>
                <c:pt idx="39">
                  <c:v>6</c:v>
                </c:pt>
                <c:pt idx="40">
                  <c:v>12</c:v>
                </c:pt>
                <c:pt idx="41">
                  <c:v>4</c:v>
                </c:pt>
                <c:pt idx="42">
                  <c:v>3</c:v>
                </c:pt>
                <c:pt idx="44">
                  <c:v>1</c:v>
                </c:pt>
                <c:pt idx="46">
                  <c:v>2</c:v>
                </c:pt>
                <c:pt idx="48">
                  <c:v>1</c:v>
                </c:pt>
                <c:pt idx="49">
                  <c:v>2</c:v>
                </c:pt>
                <c:pt idx="50">
                  <c:v>3</c:v>
                </c:pt>
                <c:pt idx="51">
                  <c:v>2</c:v>
                </c:pt>
                <c:pt idx="53">
                  <c:v>2</c:v>
                </c:pt>
                <c:pt idx="54">
                  <c:v>3</c:v>
                </c:pt>
                <c:pt idx="55">
                  <c:v>7</c:v>
                </c:pt>
                <c:pt idx="56">
                  <c:v>7</c:v>
                </c:pt>
                <c:pt idx="57">
                  <c:v>2</c:v>
                </c:pt>
                <c:pt idx="58">
                  <c:v>1</c:v>
                </c:pt>
              </c:numCache>
            </c:numRef>
          </c:val>
          <c:smooth val="0"/>
        </c:ser>
        <c:ser>
          <c:idx val="3"/>
          <c:order val="3"/>
          <c:tx>
            <c:strRef>
              <c:f>Pivots!$E$297:$E$298</c:f>
              <c:strCache>
                <c:ptCount val="1"/>
                <c:pt idx="0">
                  <c:v>Over 5 days</c:v>
                </c:pt>
              </c:strCache>
            </c:strRef>
          </c:tx>
          <c:spPr>
            <a:ln w="28575">
              <a:noFill/>
            </a:ln>
          </c:spPr>
          <c:marker>
            <c:symbol val="none"/>
          </c:marker>
          <c:dLbls>
            <c:delete val="1"/>
          </c:dLbls>
          <c:cat>
            <c:strRef>
              <c:f>Pivots!$A$299:$A$360</c:f>
              <c:strCache>
                <c:ptCount val="61"/>
                <c:pt idx="0">
                  <c:v>1/2/2014</c:v>
                </c:pt>
                <c:pt idx="1">
                  <c:v>1/3/2014</c:v>
                </c:pt>
                <c:pt idx="2">
                  <c:v>1/6/2014</c:v>
                </c:pt>
                <c:pt idx="3">
                  <c:v>1/7/2014</c:v>
                </c:pt>
                <c:pt idx="4">
                  <c:v>1/8/2014</c:v>
                </c:pt>
                <c:pt idx="5">
                  <c:v>1/9/2014</c:v>
                </c:pt>
                <c:pt idx="6">
                  <c:v>1/10/2014</c:v>
                </c:pt>
                <c:pt idx="7">
                  <c:v>1/13/2014</c:v>
                </c:pt>
                <c:pt idx="8">
                  <c:v>1/14/2014</c:v>
                </c:pt>
                <c:pt idx="9">
                  <c:v>1/15/2014</c:v>
                </c:pt>
                <c:pt idx="10">
                  <c:v>1/16/2014</c:v>
                </c:pt>
                <c:pt idx="11">
                  <c:v>1/17/2014</c:v>
                </c:pt>
                <c:pt idx="12">
                  <c:v>1/21/2014</c:v>
                </c:pt>
                <c:pt idx="13">
                  <c:v>1/22/2014</c:v>
                </c:pt>
                <c:pt idx="14">
                  <c:v>1/23/2014</c:v>
                </c:pt>
                <c:pt idx="15">
                  <c:v>1/24/2014</c:v>
                </c:pt>
                <c:pt idx="16">
                  <c:v>1/27/2014</c:v>
                </c:pt>
                <c:pt idx="17">
                  <c:v>1/28/2014</c:v>
                </c:pt>
                <c:pt idx="18">
                  <c:v>1/29/2014</c:v>
                </c:pt>
                <c:pt idx="19">
                  <c:v>1/30/2014</c:v>
                </c:pt>
                <c:pt idx="20">
                  <c:v>1/31/2014</c:v>
                </c:pt>
                <c:pt idx="21">
                  <c:v>2/3/2014</c:v>
                </c:pt>
                <c:pt idx="22">
                  <c:v>2/4/2014</c:v>
                </c:pt>
                <c:pt idx="23">
                  <c:v>2/5/2014</c:v>
                </c:pt>
                <c:pt idx="24">
                  <c:v>2/6/2014</c:v>
                </c:pt>
                <c:pt idx="25">
                  <c:v>2/7/2014</c:v>
                </c:pt>
                <c:pt idx="26">
                  <c:v>2/10/2014</c:v>
                </c:pt>
                <c:pt idx="27">
                  <c:v>2/11/2014</c:v>
                </c:pt>
                <c:pt idx="28">
                  <c:v>2/12/2014</c:v>
                </c:pt>
                <c:pt idx="29">
                  <c:v>2/14/2014</c:v>
                </c:pt>
                <c:pt idx="30">
                  <c:v>2/17/2014</c:v>
                </c:pt>
                <c:pt idx="31">
                  <c:v>2/18/2014</c:v>
                </c:pt>
                <c:pt idx="32">
                  <c:v>2/19/2014</c:v>
                </c:pt>
                <c:pt idx="33">
                  <c:v>2/20/2014</c:v>
                </c:pt>
                <c:pt idx="34">
                  <c:v>2/21/2014</c:v>
                </c:pt>
                <c:pt idx="35">
                  <c:v>2/24/2014</c:v>
                </c:pt>
                <c:pt idx="36">
                  <c:v>2/25/2014</c:v>
                </c:pt>
                <c:pt idx="37">
                  <c:v>2/26/2014</c:v>
                </c:pt>
                <c:pt idx="38">
                  <c:v>2/27/2014</c:v>
                </c:pt>
                <c:pt idx="39">
                  <c:v>2/28/2014</c:v>
                </c:pt>
                <c:pt idx="40">
                  <c:v>3/4/2014</c:v>
                </c:pt>
                <c:pt idx="41">
                  <c:v>3/5/2014</c:v>
                </c:pt>
                <c:pt idx="42">
                  <c:v>3/6/2014</c:v>
                </c:pt>
                <c:pt idx="43">
                  <c:v>3/7/2014</c:v>
                </c:pt>
                <c:pt idx="44">
                  <c:v>3/10/2014</c:v>
                </c:pt>
                <c:pt idx="45">
                  <c:v>3/11/2014</c:v>
                </c:pt>
                <c:pt idx="46">
                  <c:v>3/12/2014</c:v>
                </c:pt>
                <c:pt idx="47">
                  <c:v>3/13/2014</c:v>
                </c:pt>
                <c:pt idx="48">
                  <c:v>3/14/2014</c:v>
                </c:pt>
                <c:pt idx="49">
                  <c:v>3/17/2014</c:v>
                </c:pt>
                <c:pt idx="50">
                  <c:v>3/18/2014</c:v>
                </c:pt>
                <c:pt idx="51">
                  <c:v>3/19/2014</c:v>
                </c:pt>
                <c:pt idx="52">
                  <c:v>3/20/2014</c:v>
                </c:pt>
                <c:pt idx="53">
                  <c:v>3/21/2014</c:v>
                </c:pt>
                <c:pt idx="54">
                  <c:v>3/24/2014</c:v>
                </c:pt>
                <c:pt idx="55">
                  <c:v>3/25/2014</c:v>
                </c:pt>
                <c:pt idx="56">
                  <c:v>3/26/2014</c:v>
                </c:pt>
                <c:pt idx="57">
                  <c:v>3/27/2014</c:v>
                </c:pt>
                <c:pt idx="58">
                  <c:v>3/28/2014</c:v>
                </c:pt>
                <c:pt idx="59">
                  <c:v>3/31/2014</c:v>
                </c:pt>
                <c:pt idx="60">
                  <c:v>4/1/2014</c:v>
                </c:pt>
              </c:strCache>
            </c:strRef>
          </c:cat>
          <c:val>
            <c:numRef>
              <c:f>Pivots!$E$299:$E$360</c:f>
              <c:numCache>
                <c:formatCode>General</c:formatCode>
                <c:ptCount val="61"/>
                <c:pt idx="7">
                  <c:v>1</c:v>
                </c:pt>
                <c:pt idx="8">
                  <c:v>2</c:v>
                </c:pt>
                <c:pt idx="10">
                  <c:v>1</c:v>
                </c:pt>
                <c:pt idx="17">
                  <c:v>1</c:v>
                </c:pt>
                <c:pt idx="19">
                  <c:v>2</c:v>
                </c:pt>
                <c:pt idx="21">
                  <c:v>1</c:v>
                </c:pt>
                <c:pt idx="22">
                  <c:v>1</c:v>
                </c:pt>
                <c:pt idx="23">
                  <c:v>2</c:v>
                </c:pt>
                <c:pt idx="24">
                  <c:v>4</c:v>
                </c:pt>
                <c:pt idx="25">
                  <c:v>1</c:v>
                </c:pt>
                <c:pt idx="26">
                  <c:v>3</c:v>
                </c:pt>
                <c:pt idx="27">
                  <c:v>2</c:v>
                </c:pt>
                <c:pt idx="29">
                  <c:v>3</c:v>
                </c:pt>
                <c:pt idx="32">
                  <c:v>3</c:v>
                </c:pt>
                <c:pt idx="33">
                  <c:v>2</c:v>
                </c:pt>
                <c:pt idx="34">
                  <c:v>1</c:v>
                </c:pt>
                <c:pt idx="35">
                  <c:v>2</c:v>
                </c:pt>
                <c:pt idx="38">
                  <c:v>2</c:v>
                </c:pt>
                <c:pt idx="40">
                  <c:v>2</c:v>
                </c:pt>
                <c:pt idx="42">
                  <c:v>1</c:v>
                </c:pt>
                <c:pt idx="45">
                  <c:v>1</c:v>
                </c:pt>
                <c:pt idx="52">
                  <c:v>1</c:v>
                </c:pt>
              </c:numCache>
            </c:numRef>
          </c:val>
          <c:smooth val="0"/>
        </c:ser>
        <c:dLbls>
          <c:showLegendKey val="0"/>
          <c:showVal val="1"/>
          <c:showCatName val="0"/>
          <c:showSerName val="0"/>
          <c:showPercent val="0"/>
          <c:showBubbleSize val="0"/>
        </c:dLbls>
        <c:marker val="1"/>
        <c:smooth val="0"/>
        <c:axId val="91097728"/>
        <c:axId val="91099520"/>
      </c:lineChart>
      <c:dateAx>
        <c:axId val="91097728"/>
        <c:scaling>
          <c:orientation val="minMax"/>
        </c:scaling>
        <c:delete val="0"/>
        <c:axPos val="b"/>
        <c:majorTickMark val="out"/>
        <c:minorTickMark val="none"/>
        <c:tickLblPos val="nextTo"/>
        <c:txPr>
          <a:bodyPr/>
          <a:lstStyle/>
          <a:p>
            <a:pPr>
              <a:defRPr sz="1000">
                <a:latin typeface="+mj-lt"/>
              </a:defRPr>
            </a:pPr>
            <a:endParaRPr lang="en-US"/>
          </a:p>
        </c:txPr>
        <c:crossAx val="91099520"/>
        <c:crosses val="autoZero"/>
        <c:auto val="0"/>
        <c:lblOffset val="100"/>
        <c:baseTimeUnit val="days"/>
      </c:dateAx>
      <c:valAx>
        <c:axId val="91099520"/>
        <c:scaling>
          <c:orientation val="minMax"/>
          <c:max val="1"/>
        </c:scaling>
        <c:delete val="0"/>
        <c:axPos val="l"/>
        <c:majorGridlines/>
        <c:numFmt formatCode="0%" sourceLinked="1"/>
        <c:majorTickMark val="out"/>
        <c:minorTickMark val="none"/>
        <c:tickLblPos val="nextTo"/>
        <c:txPr>
          <a:bodyPr/>
          <a:lstStyle/>
          <a:p>
            <a:pPr>
              <a:defRPr sz="1000">
                <a:latin typeface="+mj-lt"/>
              </a:defRPr>
            </a:pPr>
            <a:endParaRPr lang="en-US"/>
          </a:p>
        </c:txPr>
        <c:crossAx val="91097728"/>
        <c:crosses val="autoZero"/>
        <c:crossBetween val="between"/>
      </c:valAx>
    </c:plotArea>
    <c:legend>
      <c:legendPos val="t"/>
      <c:legendEntry>
        <c:idx val="2"/>
        <c:delete val="1"/>
      </c:legendEntry>
      <c:legendEntry>
        <c:idx val="3"/>
        <c:delete val="1"/>
      </c:legendEntry>
      <c:layout/>
      <c:overlay val="0"/>
      <c:txPr>
        <a:bodyPr/>
        <a:lstStyle/>
        <a:p>
          <a:pPr>
            <a:defRPr sz="1000">
              <a:latin typeface="+mj-lt"/>
            </a:defRPr>
          </a:pPr>
          <a:endParaRPr lang="en-US"/>
        </a:p>
      </c:txPr>
    </c:legend>
    <c:plotVisOnly val="1"/>
    <c:dispBlanksAs val="zero"/>
    <c:showDLblsOverMax val="0"/>
  </c:chart>
  <c:txPr>
    <a:bodyPr/>
    <a:lstStyle/>
    <a:p>
      <a:pPr>
        <a:defRPr sz="1800"/>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0.05042</cdr:x>
      <cdr:y>0.2798</cdr:y>
    </cdr:from>
    <cdr:to>
      <cdr:x>0.96021</cdr:x>
      <cdr:y>0.2798</cdr:y>
    </cdr:to>
    <cdr:sp macro="" textlink="">
      <cdr:nvSpPr>
        <cdr:cNvPr id="5" name="Straight Connector 4"/>
        <cdr:cNvSpPr/>
      </cdr:nvSpPr>
      <cdr:spPr>
        <a:xfrm xmlns:a="http://schemas.openxmlformats.org/drawingml/2006/main" flipV="1">
          <a:off x="457199" y="858505"/>
          <a:ext cx="8249794" cy="0"/>
        </a:xfrm>
        <a:prstGeom xmlns:a="http://schemas.openxmlformats.org/drawingml/2006/main" prst="line">
          <a:avLst/>
        </a:prstGeom>
        <a:ln xmlns:a="http://schemas.openxmlformats.org/drawingml/2006/main" w="38100">
          <a:solidFill>
            <a:srgbClr val="002060">
              <a:alpha val="38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2"/>
            <a:ext cx="3038155" cy="46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l">
              <a:defRPr sz="1200"/>
            </a:lvl1pPr>
          </a:lstStyle>
          <a:p>
            <a:endParaRPr lang="en-US"/>
          </a:p>
        </p:txBody>
      </p:sp>
      <p:sp>
        <p:nvSpPr>
          <p:cNvPr id="13315" name="Rectangle 3"/>
          <p:cNvSpPr>
            <a:spLocks noGrp="1" noChangeArrowheads="1"/>
          </p:cNvSpPr>
          <p:nvPr>
            <p:ph type="dt" idx="1"/>
          </p:nvPr>
        </p:nvSpPr>
        <p:spPr bwMode="auto">
          <a:xfrm>
            <a:off x="3970674" y="2"/>
            <a:ext cx="3038155" cy="46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a:lvl1pPr>
          </a:lstStyle>
          <a:p>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1356" y="4416501"/>
            <a:ext cx="5607691" cy="418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1" y="8829847"/>
            <a:ext cx="3038155" cy="46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l">
              <a:defRPr sz="1200"/>
            </a:lvl1pPr>
          </a:lstStyle>
          <a:p>
            <a:endParaRPr lang="en-US"/>
          </a:p>
        </p:txBody>
      </p:sp>
      <p:sp>
        <p:nvSpPr>
          <p:cNvPr id="13319" name="Rectangle 7"/>
          <p:cNvSpPr>
            <a:spLocks noGrp="1" noChangeArrowheads="1"/>
          </p:cNvSpPr>
          <p:nvPr>
            <p:ph type="sldNum" sz="quarter" idx="5"/>
          </p:nvPr>
        </p:nvSpPr>
        <p:spPr bwMode="auto">
          <a:xfrm>
            <a:off x="3970674" y="8829847"/>
            <a:ext cx="3038155" cy="46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a:lvl1pPr>
          </a:lstStyle>
          <a:p>
            <a:fld id="{BDA7D68F-456E-4151-A419-8C93EDF5E536}" type="slidenum">
              <a:rPr lang="en-US"/>
              <a:pPr/>
              <a:t>‹#›</a:t>
            </a:fld>
            <a:endParaRPr lang="en-US"/>
          </a:p>
        </p:txBody>
      </p:sp>
    </p:spTree>
    <p:extLst>
      <p:ext uri="{BB962C8B-B14F-4D97-AF65-F5344CB8AC3E}">
        <p14:creationId xmlns:p14="http://schemas.microsoft.com/office/powerpoint/2010/main" val="1582448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502" indent="-285458">
              <a:defRPr sz="1200">
                <a:solidFill>
                  <a:schemeClr val="tx1"/>
                </a:solidFill>
                <a:latin typeface="Arial" charset="0"/>
              </a:defRPr>
            </a:lvl2pPr>
            <a:lvl3pPr marL="1141830" indent="-227742">
              <a:defRPr sz="1200">
                <a:solidFill>
                  <a:schemeClr val="tx1"/>
                </a:solidFill>
                <a:latin typeface="Arial" charset="0"/>
              </a:defRPr>
            </a:lvl3pPr>
            <a:lvl4pPr marL="1598875" indent="-227742">
              <a:defRPr sz="1200">
                <a:solidFill>
                  <a:schemeClr val="tx1"/>
                </a:solidFill>
                <a:latin typeface="Arial" charset="0"/>
              </a:defRPr>
            </a:lvl4pPr>
            <a:lvl5pPr marL="2055919" indent="-227742">
              <a:defRPr sz="1200">
                <a:solidFill>
                  <a:schemeClr val="tx1"/>
                </a:solidFill>
                <a:latin typeface="Arial" charset="0"/>
              </a:defRPr>
            </a:lvl5pPr>
            <a:lvl6pPr marL="2505163" indent="-227742" eaLnBrk="0" fontAlgn="base" hangingPunct="0">
              <a:spcBef>
                <a:spcPct val="30000"/>
              </a:spcBef>
              <a:spcAft>
                <a:spcPct val="0"/>
              </a:spcAft>
              <a:defRPr sz="1200">
                <a:solidFill>
                  <a:schemeClr val="tx1"/>
                </a:solidFill>
                <a:latin typeface="Arial" charset="0"/>
              </a:defRPr>
            </a:lvl6pPr>
            <a:lvl7pPr marL="2954408" indent="-227742" eaLnBrk="0" fontAlgn="base" hangingPunct="0">
              <a:spcBef>
                <a:spcPct val="30000"/>
              </a:spcBef>
              <a:spcAft>
                <a:spcPct val="0"/>
              </a:spcAft>
              <a:defRPr sz="1200">
                <a:solidFill>
                  <a:schemeClr val="tx1"/>
                </a:solidFill>
                <a:latin typeface="Arial" charset="0"/>
              </a:defRPr>
            </a:lvl7pPr>
            <a:lvl8pPr marL="3403653" indent="-227742" eaLnBrk="0" fontAlgn="base" hangingPunct="0">
              <a:spcBef>
                <a:spcPct val="30000"/>
              </a:spcBef>
              <a:spcAft>
                <a:spcPct val="0"/>
              </a:spcAft>
              <a:defRPr sz="1200">
                <a:solidFill>
                  <a:schemeClr val="tx1"/>
                </a:solidFill>
                <a:latin typeface="Arial" charset="0"/>
              </a:defRPr>
            </a:lvl8pPr>
            <a:lvl9pPr marL="3852897" indent="-227742" eaLnBrk="0" fontAlgn="base" hangingPunct="0">
              <a:spcBef>
                <a:spcPct val="30000"/>
              </a:spcBef>
              <a:spcAft>
                <a:spcPct val="0"/>
              </a:spcAft>
              <a:defRPr sz="1200">
                <a:solidFill>
                  <a:schemeClr val="tx1"/>
                </a:solidFill>
                <a:latin typeface="Arial" charset="0"/>
              </a:defRPr>
            </a:lvl9pPr>
          </a:lstStyle>
          <a:p>
            <a:fld id="{2A9AD1E9-109E-4A8E-B62A-C3C961B28F3B}" type="slidenum">
              <a:rPr lang="en-US" altLang="en-US"/>
              <a:pPr/>
              <a:t>6</a:t>
            </a:fld>
            <a:endParaRPr lang="en-US" altLang="en-US"/>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p:spPr>
        <p:txBody>
          <a:bodyPr/>
          <a:lstStyle/>
          <a:p>
            <a:pPr eaLnBrk="1" hangingPunct="1">
              <a:spcBef>
                <a:spcPct val="0"/>
              </a:spcBef>
            </a:pPr>
            <a:endParaRPr lang="en-US" altLang="en-US" dirty="0" smtClean="0"/>
          </a:p>
        </p:txBody>
      </p:sp>
      <p:sp>
        <p:nvSpPr>
          <p:cNvPr id="27653" name="Slide Number Placeholder 3"/>
          <p:cNvSpPr txBox="1">
            <a:spLocks noGrp="1"/>
          </p:cNvSpPr>
          <p:nvPr/>
        </p:nvSpPr>
        <p:spPr bwMode="auto">
          <a:xfrm>
            <a:off x="3970674" y="8829847"/>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72486A10-7B41-4896-9639-CFCC4CB893BF}" type="slidenum">
              <a:rPr lang="en-US" altLang="en-US">
                <a:latin typeface="Calibri" pitchFamily="34" charset="0"/>
              </a:rPr>
              <a:pPr algn="r"/>
              <a:t>6</a:t>
            </a:fld>
            <a:endParaRPr lang="en-US" altLang="en-US">
              <a:latin typeface="Calibri" pitchFamily="34" charset="0"/>
            </a:endParaRPr>
          </a:p>
        </p:txBody>
      </p:sp>
      <p:sp>
        <p:nvSpPr>
          <p:cNvPr id="27654" name="Footer Placeholder 4"/>
          <p:cNvSpPr txBox="1">
            <a:spLocks noGrp="1"/>
          </p:cNvSpPr>
          <p:nvPr/>
        </p:nvSpPr>
        <p:spPr bwMode="auto">
          <a:xfrm>
            <a:off x="1" y="8829847"/>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l"/>
            <a:r>
              <a:rPr lang="en-US" altLang="en-US">
                <a:latin typeface="Calibri" pitchFamily="34" charset="0"/>
              </a:rPr>
              <a:t>2012 DCFLLC – No distribution without permission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en-US" altLang="en-US" smtClean="0"/>
          </a:p>
        </p:txBody>
      </p:sp>
      <p:sp>
        <p:nvSpPr>
          <p:cNvPr id="28676" name="Slide Number Placeholder 1"/>
          <p:cNvSpPr>
            <a:spLocks noGrp="1"/>
          </p:cNvSpPr>
          <p:nvPr>
            <p:ph type="sldNum" sz="quarter" idx="5"/>
          </p:nvPr>
        </p:nvSpPr>
        <p:spPr>
          <a:noFill/>
        </p:spPr>
        <p:txBody>
          <a:bodyPr/>
          <a:lstStyle>
            <a:lvl1pPr>
              <a:defRPr sz="1200">
                <a:solidFill>
                  <a:schemeClr val="tx1"/>
                </a:solidFill>
                <a:latin typeface="Arial" charset="0"/>
              </a:defRPr>
            </a:lvl1pPr>
            <a:lvl2pPr marL="742502" indent="-285458">
              <a:defRPr sz="1200">
                <a:solidFill>
                  <a:schemeClr val="tx1"/>
                </a:solidFill>
                <a:latin typeface="Arial" charset="0"/>
              </a:defRPr>
            </a:lvl2pPr>
            <a:lvl3pPr marL="1141830" indent="-227742">
              <a:defRPr sz="1200">
                <a:solidFill>
                  <a:schemeClr val="tx1"/>
                </a:solidFill>
                <a:latin typeface="Arial" charset="0"/>
              </a:defRPr>
            </a:lvl3pPr>
            <a:lvl4pPr marL="1598875" indent="-227742">
              <a:defRPr sz="1200">
                <a:solidFill>
                  <a:schemeClr val="tx1"/>
                </a:solidFill>
                <a:latin typeface="Arial" charset="0"/>
              </a:defRPr>
            </a:lvl4pPr>
            <a:lvl5pPr marL="2055919" indent="-227742">
              <a:defRPr sz="1200">
                <a:solidFill>
                  <a:schemeClr val="tx1"/>
                </a:solidFill>
                <a:latin typeface="Arial" charset="0"/>
              </a:defRPr>
            </a:lvl5pPr>
            <a:lvl6pPr marL="2505163" indent="-227742" eaLnBrk="0" fontAlgn="base" hangingPunct="0">
              <a:spcBef>
                <a:spcPct val="30000"/>
              </a:spcBef>
              <a:spcAft>
                <a:spcPct val="0"/>
              </a:spcAft>
              <a:defRPr sz="1200">
                <a:solidFill>
                  <a:schemeClr val="tx1"/>
                </a:solidFill>
                <a:latin typeface="Arial" charset="0"/>
              </a:defRPr>
            </a:lvl6pPr>
            <a:lvl7pPr marL="2954408" indent="-227742" eaLnBrk="0" fontAlgn="base" hangingPunct="0">
              <a:spcBef>
                <a:spcPct val="30000"/>
              </a:spcBef>
              <a:spcAft>
                <a:spcPct val="0"/>
              </a:spcAft>
              <a:defRPr sz="1200">
                <a:solidFill>
                  <a:schemeClr val="tx1"/>
                </a:solidFill>
                <a:latin typeface="Arial" charset="0"/>
              </a:defRPr>
            </a:lvl7pPr>
            <a:lvl8pPr marL="3403653" indent="-227742" eaLnBrk="0" fontAlgn="base" hangingPunct="0">
              <a:spcBef>
                <a:spcPct val="30000"/>
              </a:spcBef>
              <a:spcAft>
                <a:spcPct val="0"/>
              </a:spcAft>
              <a:defRPr sz="1200">
                <a:solidFill>
                  <a:schemeClr val="tx1"/>
                </a:solidFill>
                <a:latin typeface="Arial" charset="0"/>
              </a:defRPr>
            </a:lvl8pPr>
            <a:lvl9pPr marL="3852897" indent="-227742" eaLnBrk="0" fontAlgn="base" hangingPunct="0">
              <a:spcBef>
                <a:spcPct val="30000"/>
              </a:spcBef>
              <a:spcAft>
                <a:spcPct val="0"/>
              </a:spcAft>
              <a:defRPr sz="1200">
                <a:solidFill>
                  <a:schemeClr val="tx1"/>
                </a:solidFill>
                <a:latin typeface="Arial" charset="0"/>
              </a:defRPr>
            </a:lvl9pPr>
          </a:lstStyle>
          <a:p>
            <a:fld id="{8B663563-090F-48E7-91BD-698AE2C01F28}" type="slidenum">
              <a:rPr lang="en-US" altLang="en-US">
                <a:cs typeface="Arial" charset="0"/>
              </a:rPr>
              <a:pPr/>
              <a:t>16</a:t>
            </a:fld>
            <a:endParaRPr lang="en-US"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US" altLang="en-US" smtClean="0"/>
          </a:p>
        </p:txBody>
      </p:sp>
      <p:sp>
        <p:nvSpPr>
          <p:cNvPr id="29700" name="Slide Number Placeholder 1"/>
          <p:cNvSpPr>
            <a:spLocks noGrp="1"/>
          </p:cNvSpPr>
          <p:nvPr>
            <p:ph type="sldNum" sz="quarter" idx="5"/>
          </p:nvPr>
        </p:nvSpPr>
        <p:spPr>
          <a:noFill/>
        </p:spPr>
        <p:txBody>
          <a:bodyPr/>
          <a:lstStyle>
            <a:lvl1pPr>
              <a:defRPr sz="1200">
                <a:solidFill>
                  <a:schemeClr val="tx1"/>
                </a:solidFill>
                <a:latin typeface="Arial" charset="0"/>
              </a:defRPr>
            </a:lvl1pPr>
            <a:lvl2pPr marL="742502" indent="-285458">
              <a:defRPr sz="1200">
                <a:solidFill>
                  <a:schemeClr val="tx1"/>
                </a:solidFill>
                <a:latin typeface="Arial" charset="0"/>
              </a:defRPr>
            </a:lvl2pPr>
            <a:lvl3pPr marL="1141830" indent="-227742">
              <a:defRPr sz="1200">
                <a:solidFill>
                  <a:schemeClr val="tx1"/>
                </a:solidFill>
                <a:latin typeface="Arial" charset="0"/>
              </a:defRPr>
            </a:lvl3pPr>
            <a:lvl4pPr marL="1598875" indent="-227742">
              <a:defRPr sz="1200">
                <a:solidFill>
                  <a:schemeClr val="tx1"/>
                </a:solidFill>
                <a:latin typeface="Arial" charset="0"/>
              </a:defRPr>
            </a:lvl4pPr>
            <a:lvl5pPr marL="2055919" indent="-227742">
              <a:defRPr sz="1200">
                <a:solidFill>
                  <a:schemeClr val="tx1"/>
                </a:solidFill>
                <a:latin typeface="Arial" charset="0"/>
              </a:defRPr>
            </a:lvl5pPr>
            <a:lvl6pPr marL="2505163" indent="-227742" eaLnBrk="0" fontAlgn="base" hangingPunct="0">
              <a:spcBef>
                <a:spcPct val="30000"/>
              </a:spcBef>
              <a:spcAft>
                <a:spcPct val="0"/>
              </a:spcAft>
              <a:defRPr sz="1200">
                <a:solidFill>
                  <a:schemeClr val="tx1"/>
                </a:solidFill>
                <a:latin typeface="Arial" charset="0"/>
              </a:defRPr>
            </a:lvl6pPr>
            <a:lvl7pPr marL="2954408" indent="-227742" eaLnBrk="0" fontAlgn="base" hangingPunct="0">
              <a:spcBef>
                <a:spcPct val="30000"/>
              </a:spcBef>
              <a:spcAft>
                <a:spcPct val="0"/>
              </a:spcAft>
              <a:defRPr sz="1200">
                <a:solidFill>
                  <a:schemeClr val="tx1"/>
                </a:solidFill>
                <a:latin typeface="Arial" charset="0"/>
              </a:defRPr>
            </a:lvl7pPr>
            <a:lvl8pPr marL="3403653" indent="-227742" eaLnBrk="0" fontAlgn="base" hangingPunct="0">
              <a:spcBef>
                <a:spcPct val="30000"/>
              </a:spcBef>
              <a:spcAft>
                <a:spcPct val="0"/>
              </a:spcAft>
              <a:defRPr sz="1200">
                <a:solidFill>
                  <a:schemeClr val="tx1"/>
                </a:solidFill>
                <a:latin typeface="Arial" charset="0"/>
              </a:defRPr>
            </a:lvl8pPr>
            <a:lvl9pPr marL="3852897" indent="-227742" eaLnBrk="0" fontAlgn="base" hangingPunct="0">
              <a:spcBef>
                <a:spcPct val="30000"/>
              </a:spcBef>
              <a:spcAft>
                <a:spcPct val="0"/>
              </a:spcAft>
              <a:defRPr sz="1200">
                <a:solidFill>
                  <a:schemeClr val="tx1"/>
                </a:solidFill>
                <a:latin typeface="Arial" charset="0"/>
              </a:defRPr>
            </a:lvl9pPr>
          </a:lstStyle>
          <a:p>
            <a:fld id="{33C858E8-F58C-4E31-AEC0-271FE14D2598}" type="slidenum">
              <a:rPr lang="en-US" altLang="en-US">
                <a:cs typeface="Arial" charset="0"/>
              </a:rPr>
              <a:pPr/>
              <a:t>17</a:t>
            </a:fld>
            <a:endParaRPr lang="en-US" alt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en-US" altLang="en-US" smtClean="0"/>
          </a:p>
        </p:txBody>
      </p:sp>
      <p:sp>
        <p:nvSpPr>
          <p:cNvPr id="30724" name="Slide Number Placeholder 1"/>
          <p:cNvSpPr>
            <a:spLocks noGrp="1"/>
          </p:cNvSpPr>
          <p:nvPr>
            <p:ph type="sldNum" sz="quarter" idx="5"/>
          </p:nvPr>
        </p:nvSpPr>
        <p:spPr>
          <a:noFill/>
        </p:spPr>
        <p:txBody>
          <a:bodyPr/>
          <a:lstStyle>
            <a:lvl1pPr>
              <a:defRPr sz="1200">
                <a:solidFill>
                  <a:schemeClr val="tx1"/>
                </a:solidFill>
                <a:latin typeface="Arial" charset="0"/>
              </a:defRPr>
            </a:lvl1pPr>
            <a:lvl2pPr marL="742502" indent="-285458">
              <a:defRPr sz="1200">
                <a:solidFill>
                  <a:schemeClr val="tx1"/>
                </a:solidFill>
                <a:latin typeface="Arial" charset="0"/>
              </a:defRPr>
            </a:lvl2pPr>
            <a:lvl3pPr marL="1141830" indent="-227742">
              <a:defRPr sz="1200">
                <a:solidFill>
                  <a:schemeClr val="tx1"/>
                </a:solidFill>
                <a:latin typeface="Arial" charset="0"/>
              </a:defRPr>
            </a:lvl3pPr>
            <a:lvl4pPr marL="1598875" indent="-227742">
              <a:defRPr sz="1200">
                <a:solidFill>
                  <a:schemeClr val="tx1"/>
                </a:solidFill>
                <a:latin typeface="Arial" charset="0"/>
              </a:defRPr>
            </a:lvl4pPr>
            <a:lvl5pPr marL="2055919" indent="-227742">
              <a:defRPr sz="1200">
                <a:solidFill>
                  <a:schemeClr val="tx1"/>
                </a:solidFill>
                <a:latin typeface="Arial" charset="0"/>
              </a:defRPr>
            </a:lvl5pPr>
            <a:lvl6pPr marL="2505163" indent="-227742" eaLnBrk="0" fontAlgn="base" hangingPunct="0">
              <a:spcBef>
                <a:spcPct val="30000"/>
              </a:spcBef>
              <a:spcAft>
                <a:spcPct val="0"/>
              </a:spcAft>
              <a:defRPr sz="1200">
                <a:solidFill>
                  <a:schemeClr val="tx1"/>
                </a:solidFill>
                <a:latin typeface="Arial" charset="0"/>
              </a:defRPr>
            </a:lvl6pPr>
            <a:lvl7pPr marL="2954408" indent="-227742" eaLnBrk="0" fontAlgn="base" hangingPunct="0">
              <a:spcBef>
                <a:spcPct val="30000"/>
              </a:spcBef>
              <a:spcAft>
                <a:spcPct val="0"/>
              </a:spcAft>
              <a:defRPr sz="1200">
                <a:solidFill>
                  <a:schemeClr val="tx1"/>
                </a:solidFill>
                <a:latin typeface="Arial" charset="0"/>
              </a:defRPr>
            </a:lvl7pPr>
            <a:lvl8pPr marL="3403653" indent="-227742" eaLnBrk="0" fontAlgn="base" hangingPunct="0">
              <a:spcBef>
                <a:spcPct val="30000"/>
              </a:spcBef>
              <a:spcAft>
                <a:spcPct val="0"/>
              </a:spcAft>
              <a:defRPr sz="1200">
                <a:solidFill>
                  <a:schemeClr val="tx1"/>
                </a:solidFill>
                <a:latin typeface="Arial" charset="0"/>
              </a:defRPr>
            </a:lvl8pPr>
            <a:lvl9pPr marL="3852897" indent="-227742" eaLnBrk="0" fontAlgn="base" hangingPunct="0">
              <a:spcBef>
                <a:spcPct val="30000"/>
              </a:spcBef>
              <a:spcAft>
                <a:spcPct val="0"/>
              </a:spcAft>
              <a:defRPr sz="1200">
                <a:solidFill>
                  <a:schemeClr val="tx1"/>
                </a:solidFill>
                <a:latin typeface="Arial" charset="0"/>
              </a:defRPr>
            </a:lvl9pPr>
          </a:lstStyle>
          <a:p>
            <a:fld id="{EE9EE128-BF05-44C1-BA9B-2D959A3CC70B}" type="slidenum">
              <a:rPr lang="en-US" altLang="en-US">
                <a:cs typeface="Arial" charset="0"/>
              </a:rPr>
              <a:pPr/>
              <a:t>20</a:t>
            </a:fld>
            <a:endParaRPr lang="en-US" alt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en-US" altLang="en-US" smtClean="0"/>
          </a:p>
        </p:txBody>
      </p:sp>
      <p:sp>
        <p:nvSpPr>
          <p:cNvPr id="31748" name="Slide Number Placeholder 1"/>
          <p:cNvSpPr>
            <a:spLocks noGrp="1"/>
          </p:cNvSpPr>
          <p:nvPr>
            <p:ph type="sldNum" sz="quarter" idx="5"/>
          </p:nvPr>
        </p:nvSpPr>
        <p:spPr>
          <a:noFill/>
        </p:spPr>
        <p:txBody>
          <a:bodyPr/>
          <a:lstStyle>
            <a:lvl1pPr>
              <a:defRPr sz="1200">
                <a:solidFill>
                  <a:schemeClr val="tx1"/>
                </a:solidFill>
                <a:latin typeface="Arial" charset="0"/>
              </a:defRPr>
            </a:lvl1pPr>
            <a:lvl2pPr marL="742502" indent="-285458">
              <a:defRPr sz="1200">
                <a:solidFill>
                  <a:schemeClr val="tx1"/>
                </a:solidFill>
                <a:latin typeface="Arial" charset="0"/>
              </a:defRPr>
            </a:lvl2pPr>
            <a:lvl3pPr marL="1141830" indent="-227742">
              <a:defRPr sz="1200">
                <a:solidFill>
                  <a:schemeClr val="tx1"/>
                </a:solidFill>
                <a:latin typeface="Arial" charset="0"/>
              </a:defRPr>
            </a:lvl3pPr>
            <a:lvl4pPr marL="1598875" indent="-227742">
              <a:defRPr sz="1200">
                <a:solidFill>
                  <a:schemeClr val="tx1"/>
                </a:solidFill>
                <a:latin typeface="Arial" charset="0"/>
              </a:defRPr>
            </a:lvl4pPr>
            <a:lvl5pPr marL="2055919" indent="-227742">
              <a:defRPr sz="1200">
                <a:solidFill>
                  <a:schemeClr val="tx1"/>
                </a:solidFill>
                <a:latin typeface="Arial" charset="0"/>
              </a:defRPr>
            </a:lvl5pPr>
            <a:lvl6pPr marL="2505163" indent="-227742" eaLnBrk="0" fontAlgn="base" hangingPunct="0">
              <a:spcBef>
                <a:spcPct val="30000"/>
              </a:spcBef>
              <a:spcAft>
                <a:spcPct val="0"/>
              </a:spcAft>
              <a:defRPr sz="1200">
                <a:solidFill>
                  <a:schemeClr val="tx1"/>
                </a:solidFill>
                <a:latin typeface="Arial" charset="0"/>
              </a:defRPr>
            </a:lvl6pPr>
            <a:lvl7pPr marL="2954408" indent="-227742" eaLnBrk="0" fontAlgn="base" hangingPunct="0">
              <a:spcBef>
                <a:spcPct val="30000"/>
              </a:spcBef>
              <a:spcAft>
                <a:spcPct val="0"/>
              </a:spcAft>
              <a:defRPr sz="1200">
                <a:solidFill>
                  <a:schemeClr val="tx1"/>
                </a:solidFill>
                <a:latin typeface="Arial" charset="0"/>
              </a:defRPr>
            </a:lvl7pPr>
            <a:lvl8pPr marL="3403653" indent="-227742" eaLnBrk="0" fontAlgn="base" hangingPunct="0">
              <a:spcBef>
                <a:spcPct val="30000"/>
              </a:spcBef>
              <a:spcAft>
                <a:spcPct val="0"/>
              </a:spcAft>
              <a:defRPr sz="1200">
                <a:solidFill>
                  <a:schemeClr val="tx1"/>
                </a:solidFill>
                <a:latin typeface="Arial" charset="0"/>
              </a:defRPr>
            </a:lvl8pPr>
            <a:lvl9pPr marL="3852897" indent="-227742" eaLnBrk="0" fontAlgn="base" hangingPunct="0">
              <a:spcBef>
                <a:spcPct val="30000"/>
              </a:spcBef>
              <a:spcAft>
                <a:spcPct val="0"/>
              </a:spcAft>
              <a:defRPr sz="1200">
                <a:solidFill>
                  <a:schemeClr val="tx1"/>
                </a:solidFill>
                <a:latin typeface="Arial" charset="0"/>
              </a:defRPr>
            </a:lvl9pPr>
          </a:lstStyle>
          <a:p>
            <a:fld id="{3D86785C-E134-4DEF-A634-66BC0A5FB19D}" type="slidenum">
              <a:rPr lang="en-US" altLang="en-US">
                <a:cs typeface="Arial" charset="0"/>
              </a:rPr>
              <a:pPr/>
              <a:t>21</a:t>
            </a:fld>
            <a:endParaRPr lang="en-US" alt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en-US" altLang="en-US" smtClean="0"/>
          </a:p>
        </p:txBody>
      </p:sp>
      <p:sp>
        <p:nvSpPr>
          <p:cNvPr id="32772" name="Slide Number Placeholder 1"/>
          <p:cNvSpPr>
            <a:spLocks noGrp="1"/>
          </p:cNvSpPr>
          <p:nvPr>
            <p:ph type="sldNum" sz="quarter" idx="5"/>
          </p:nvPr>
        </p:nvSpPr>
        <p:spPr>
          <a:noFill/>
        </p:spPr>
        <p:txBody>
          <a:bodyPr/>
          <a:lstStyle>
            <a:lvl1pPr>
              <a:defRPr sz="1200">
                <a:solidFill>
                  <a:schemeClr val="tx1"/>
                </a:solidFill>
                <a:latin typeface="Arial" charset="0"/>
              </a:defRPr>
            </a:lvl1pPr>
            <a:lvl2pPr marL="742502" indent="-285458">
              <a:defRPr sz="1200">
                <a:solidFill>
                  <a:schemeClr val="tx1"/>
                </a:solidFill>
                <a:latin typeface="Arial" charset="0"/>
              </a:defRPr>
            </a:lvl2pPr>
            <a:lvl3pPr marL="1141830" indent="-227742">
              <a:defRPr sz="1200">
                <a:solidFill>
                  <a:schemeClr val="tx1"/>
                </a:solidFill>
                <a:latin typeface="Arial" charset="0"/>
              </a:defRPr>
            </a:lvl3pPr>
            <a:lvl4pPr marL="1598875" indent="-227742">
              <a:defRPr sz="1200">
                <a:solidFill>
                  <a:schemeClr val="tx1"/>
                </a:solidFill>
                <a:latin typeface="Arial" charset="0"/>
              </a:defRPr>
            </a:lvl4pPr>
            <a:lvl5pPr marL="2055919" indent="-227742">
              <a:defRPr sz="1200">
                <a:solidFill>
                  <a:schemeClr val="tx1"/>
                </a:solidFill>
                <a:latin typeface="Arial" charset="0"/>
              </a:defRPr>
            </a:lvl5pPr>
            <a:lvl6pPr marL="2505163" indent="-227742" eaLnBrk="0" fontAlgn="base" hangingPunct="0">
              <a:spcBef>
                <a:spcPct val="30000"/>
              </a:spcBef>
              <a:spcAft>
                <a:spcPct val="0"/>
              </a:spcAft>
              <a:defRPr sz="1200">
                <a:solidFill>
                  <a:schemeClr val="tx1"/>
                </a:solidFill>
                <a:latin typeface="Arial" charset="0"/>
              </a:defRPr>
            </a:lvl6pPr>
            <a:lvl7pPr marL="2954408" indent="-227742" eaLnBrk="0" fontAlgn="base" hangingPunct="0">
              <a:spcBef>
                <a:spcPct val="30000"/>
              </a:spcBef>
              <a:spcAft>
                <a:spcPct val="0"/>
              </a:spcAft>
              <a:defRPr sz="1200">
                <a:solidFill>
                  <a:schemeClr val="tx1"/>
                </a:solidFill>
                <a:latin typeface="Arial" charset="0"/>
              </a:defRPr>
            </a:lvl7pPr>
            <a:lvl8pPr marL="3403653" indent="-227742" eaLnBrk="0" fontAlgn="base" hangingPunct="0">
              <a:spcBef>
                <a:spcPct val="30000"/>
              </a:spcBef>
              <a:spcAft>
                <a:spcPct val="0"/>
              </a:spcAft>
              <a:defRPr sz="1200">
                <a:solidFill>
                  <a:schemeClr val="tx1"/>
                </a:solidFill>
                <a:latin typeface="Arial" charset="0"/>
              </a:defRPr>
            </a:lvl8pPr>
            <a:lvl9pPr marL="3852897" indent="-227742" eaLnBrk="0" fontAlgn="base" hangingPunct="0">
              <a:spcBef>
                <a:spcPct val="30000"/>
              </a:spcBef>
              <a:spcAft>
                <a:spcPct val="0"/>
              </a:spcAft>
              <a:defRPr sz="1200">
                <a:solidFill>
                  <a:schemeClr val="tx1"/>
                </a:solidFill>
                <a:latin typeface="Arial" charset="0"/>
              </a:defRPr>
            </a:lvl9pPr>
          </a:lstStyle>
          <a:p>
            <a:fld id="{2F5C2AEE-2E1F-4636-89FC-180C774C7F43}" type="slidenum">
              <a:rPr lang="en-US" altLang="en-US">
                <a:cs typeface="Arial" charset="0"/>
              </a:rPr>
              <a:pPr/>
              <a:t>22</a:t>
            </a:fld>
            <a:endParaRPr lang="en-US"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US" altLang="en-US" smtClean="0"/>
          </a:p>
        </p:txBody>
      </p:sp>
      <p:sp>
        <p:nvSpPr>
          <p:cNvPr id="33796" name="Slide Number Placeholder 1"/>
          <p:cNvSpPr>
            <a:spLocks noGrp="1"/>
          </p:cNvSpPr>
          <p:nvPr>
            <p:ph type="sldNum" sz="quarter" idx="5"/>
          </p:nvPr>
        </p:nvSpPr>
        <p:spPr>
          <a:noFill/>
        </p:spPr>
        <p:txBody>
          <a:bodyPr/>
          <a:lstStyle>
            <a:lvl1pPr>
              <a:defRPr sz="1200">
                <a:solidFill>
                  <a:schemeClr val="tx1"/>
                </a:solidFill>
                <a:latin typeface="Arial" charset="0"/>
              </a:defRPr>
            </a:lvl1pPr>
            <a:lvl2pPr marL="742502" indent="-285458">
              <a:defRPr sz="1200">
                <a:solidFill>
                  <a:schemeClr val="tx1"/>
                </a:solidFill>
                <a:latin typeface="Arial" charset="0"/>
              </a:defRPr>
            </a:lvl2pPr>
            <a:lvl3pPr marL="1141830" indent="-227742">
              <a:defRPr sz="1200">
                <a:solidFill>
                  <a:schemeClr val="tx1"/>
                </a:solidFill>
                <a:latin typeface="Arial" charset="0"/>
              </a:defRPr>
            </a:lvl3pPr>
            <a:lvl4pPr marL="1598875" indent="-227742">
              <a:defRPr sz="1200">
                <a:solidFill>
                  <a:schemeClr val="tx1"/>
                </a:solidFill>
                <a:latin typeface="Arial" charset="0"/>
              </a:defRPr>
            </a:lvl4pPr>
            <a:lvl5pPr marL="2055919" indent="-227742">
              <a:defRPr sz="1200">
                <a:solidFill>
                  <a:schemeClr val="tx1"/>
                </a:solidFill>
                <a:latin typeface="Arial" charset="0"/>
              </a:defRPr>
            </a:lvl5pPr>
            <a:lvl6pPr marL="2505163" indent="-227742" eaLnBrk="0" fontAlgn="base" hangingPunct="0">
              <a:spcBef>
                <a:spcPct val="30000"/>
              </a:spcBef>
              <a:spcAft>
                <a:spcPct val="0"/>
              </a:spcAft>
              <a:defRPr sz="1200">
                <a:solidFill>
                  <a:schemeClr val="tx1"/>
                </a:solidFill>
                <a:latin typeface="Arial" charset="0"/>
              </a:defRPr>
            </a:lvl6pPr>
            <a:lvl7pPr marL="2954408" indent="-227742" eaLnBrk="0" fontAlgn="base" hangingPunct="0">
              <a:spcBef>
                <a:spcPct val="30000"/>
              </a:spcBef>
              <a:spcAft>
                <a:spcPct val="0"/>
              </a:spcAft>
              <a:defRPr sz="1200">
                <a:solidFill>
                  <a:schemeClr val="tx1"/>
                </a:solidFill>
                <a:latin typeface="Arial" charset="0"/>
              </a:defRPr>
            </a:lvl7pPr>
            <a:lvl8pPr marL="3403653" indent="-227742" eaLnBrk="0" fontAlgn="base" hangingPunct="0">
              <a:spcBef>
                <a:spcPct val="30000"/>
              </a:spcBef>
              <a:spcAft>
                <a:spcPct val="0"/>
              </a:spcAft>
              <a:defRPr sz="1200">
                <a:solidFill>
                  <a:schemeClr val="tx1"/>
                </a:solidFill>
                <a:latin typeface="Arial" charset="0"/>
              </a:defRPr>
            </a:lvl8pPr>
            <a:lvl9pPr marL="3852897" indent="-227742" eaLnBrk="0" fontAlgn="base" hangingPunct="0">
              <a:spcBef>
                <a:spcPct val="30000"/>
              </a:spcBef>
              <a:spcAft>
                <a:spcPct val="0"/>
              </a:spcAft>
              <a:defRPr sz="1200">
                <a:solidFill>
                  <a:schemeClr val="tx1"/>
                </a:solidFill>
                <a:latin typeface="Arial" charset="0"/>
              </a:defRPr>
            </a:lvl9pPr>
          </a:lstStyle>
          <a:p>
            <a:fld id="{64B6CC92-C42F-43B6-A988-D052B90BE3B4}" type="slidenum">
              <a:rPr lang="en-US" altLang="en-US">
                <a:cs typeface="Arial" charset="0"/>
              </a:rPr>
              <a:pPr/>
              <a:t>23</a:t>
            </a:fld>
            <a:endParaRPr lang="en-US"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2397990-9090-44AE-A068-7C7604FBC779}" type="slidenum">
              <a:rPr lang="en-US"/>
              <a:pPr/>
              <a:t>‹#›</a:t>
            </a:fld>
            <a:endParaRPr lang="en-US"/>
          </a:p>
        </p:txBody>
      </p:sp>
    </p:spTree>
    <p:extLst>
      <p:ext uri="{BB962C8B-B14F-4D97-AF65-F5344CB8AC3E}">
        <p14:creationId xmlns:p14="http://schemas.microsoft.com/office/powerpoint/2010/main" val="80255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4C04630-2A6B-4F6B-A846-5C9551DEE197}" type="slidenum">
              <a:rPr lang="en-US"/>
              <a:pPr/>
              <a:t>‹#›</a:t>
            </a:fld>
            <a:endParaRPr lang="en-US"/>
          </a:p>
        </p:txBody>
      </p:sp>
    </p:spTree>
    <p:extLst>
      <p:ext uri="{BB962C8B-B14F-4D97-AF65-F5344CB8AC3E}">
        <p14:creationId xmlns:p14="http://schemas.microsoft.com/office/powerpoint/2010/main" val="410584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00FF7A0-D3DC-4DE0-BC82-5D513A9147B5}" type="slidenum">
              <a:rPr lang="en-US"/>
              <a:pPr/>
              <a:t>‹#›</a:t>
            </a:fld>
            <a:endParaRPr lang="en-US"/>
          </a:p>
        </p:txBody>
      </p:sp>
    </p:spTree>
    <p:extLst>
      <p:ext uri="{BB962C8B-B14F-4D97-AF65-F5344CB8AC3E}">
        <p14:creationId xmlns:p14="http://schemas.microsoft.com/office/powerpoint/2010/main" val="378061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1CD4137-F797-4608-8ACB-535D4B33E9E7}" type="slidenum">
              <a:rPr lang="en-US"/>
              <a:pPr/>
              <a:t>‹#›</a:t>
            </a:fld>
            <a:endParaRPr lang="en-US"/>
          </a:p>
        </p:txBody>
      </p:sp>
    </p:spTree>
    <p:extLst>
      <p:ext uri="{BB962C8B-B14F-4D97-AF65-F5344CB8AC3E}">
        <p14:creationId xmlns:p14="http://schemas.microsoft.com/office/powerpoint/2010/main" val="371364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0C93226-AB1A-45A2-9A22-026430A5E11D}" type="slidenum">
              <a:rPr lang="en-US"/>
              <a:pPr/>
              <a:t>‹#›</a:t>
            </a:fld>
            <a:endParaRPr lang="en-US"/>
          </a:p>
        </p:txBody>
      </p:sp>
    </p:spTree>
    <p:extLst>
      <p:ext uri="{BB962C8B-B14F-4D97-AF65-F5344CB8AC3E}">
        <p14:creationId xmlns:p14="http://schemas.microsoft.com/office/powerpoint/2010/main" val="62027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ED4BE91-36AC-469D-AE67-A17DF8A71256}" type="slidenum">
              <a:rPr lang="en-US"/>
              <a:pPr/>
              <a:t>‹#›</a:t>
            </a:fld>
            <a:endParaRPr lang="en-US"/>
          </a:p>
        </p:txBody>
      </p:sp>
    </p:spTree>
    <p:extLst>
      <p:ext uri="{BB962C8B-B14F-4D97-AF65-F5344CB8AC3E}">
        <p14:creationId xmlns:p14="http://schemas.microsoft.com/office/powerpoint/2010/main" val="257932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81C5424-9889-4898-BE26-4176D6F6AF99}" type="slidenum">
              <a:rPr lang="en-US"/>
              <a:pPr/>
              <a:t>‹#›</a:t>
            </a:fld>
            <a:endParaRPr lang="en-US"/>
          </a:p>
        </p:txBody>
      </p:sp>
    </p:spTree>
    <p:extLst>
      <p:ext uri="{BB962C8B-B14F-4D97-AF65-F5344CB8AC3E}">
        <p14:creationId xmlns:p14="http://schemas.microsoft.com/office/powerpoint/2010/main" val="269258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50D2A1C-9326-4938-B6F7-EA9184DDB2AF}" type="slidenum">
              <a:rPr lang="en-US"/>
              <a:pPr/>
              <a:t>‹#›</a:t>
            </a:fld>
            <a:endParaRPr lang="en-US"/>
          </a:p>
        </p:txBody>
      </p:sp>
    </p:spTree>
    <p:extLst>
      <p:ext uri="{BB962C8B-B14F-4D97-AF65-F5344CB8AC3E}">
        <p14:creationId xmlns:p14="http://schemas.microsoft.com/office/powerpoint/2010/main" val="361417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A43B628-9676-49A2-AEB9-95BC84709D1D}" type="slidenum">
              <a:rPr lang="en-US"/>
              <a:pPr/>
              <a:t>‹#›</a:t>
            </a:fld>
            <a:endParaRPr lang="en-US"/>
          </a:p>
        </p:txBody>
      </p:sp>
    </p:spTree>
    <p:extLst>
      <p:ext uri="{BB962C8B-B14F-4D97-AF65-F5344CB8AC3E}">
        <p14:creationId xmlns:p14="http://schemas.microsoft.com/office/powerpoint/2010/main" val="156147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FF3E8E6-C4D3-4FCC-A600-6BA792D96ABE}" type="slidenum">
              <a:rPr lang="en-US"/>
              <a:pPr/>
              <a:t>‹#›</a:t>
            </a:fld>
            <a:endParaRPr lang="en-US"/>
          </a:p>
        </p:txBody>
      </p:sp>
    </p:spTree>
    <p:extLst>
      <p:ext uri="{BB962C8B-B14F-4D97-AF65-F5344CB8AC3E}">
        <p14:creationId xmlns:p14="http://schemas.microsoft.com/office/powerpoint/2010/main" val="180612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AAEFCB7-FFCE-4DC5-9E53-97715D64BF2E}" type="slidenum">
              <a:rPr lang="en-US"/>
              <a:pPr/>
              <a:t>‹#›</a:t>
            </a:fld>
            <a:endParaRPr lang="en-US"/>
          </a:p>
        </p:txBody>
      </p:sp>
    </p:spTree>
    <p:extLst>
      <p:ext uri="{BB962C8B-B14F-4D97-AF65-F5344CB8AC3E}">
        <p14:creationId xmlns:p14="http://schemas.microsoft.com/office/powerpoint/2010/main" val="87861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39BEFA2-ADCB-44C2-A766-F8903F73FA6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957263"/>
            <a:ext cx="8001000" cy="1470025"/>
          </a:xfrm>
        </p:spPr>
        <p:txBody>
          <a:bodyPr/>
          <a:lstStyle/>
          <a:p>
            <a:pPr eaLnBrk="1" hangingPunct="1"/>
            <a:r>
              <a:rPr lang="en-US" altLang="en-US" sz="3200" smtClean="0"/>
              <a:t>DCF LLC Funding Process</a:t>
            </a:r>
            <a:r>
              <a:rPr lang="en-US" altLang="en-US" sz="3200" b="1" i="1" smtClean="0"/>
              <a:t/>
            </a:r>
            <a:br>
              <a:rPr lang="en-US" altLang="en-US" sz="3200" b="1" i="1" smtClean="0"/>
            </a:br>
            <a:endParaRPr lang="en-US" altLang="en-US" sz="3200" b="1" i="1" smtClean="0"/>
          </a:p>
        </p:txBody>
      </p:sp>
      <p:sp>
        <p:nvSpPr>
          <p:cNvPr id="2051" name="Rectangle 3"/>
          <p:cNvSpPr>
            <a:spLocks noGrp="1" noChangeArrowheads="1"/>
          </p:cNvSpPr>
          <p:nvPr>
            <p:ph type="subTitle" idx="4294967295"/>
          </p:nvPr>
        </p:nvSpPr>
        <p:spPr>
          <a:xfrm>
            <a:off x="1447800" y="3124200"/>
            <a:ext cx="6400800" cy="1752600"/>
          </a:xfrm>
        </p:spPr>
        <p:txBody>
          <a:bodyPr/>
          <a:lstStyle/>
          <a:p>
            <a:pPr marL="0" indent="0" algn="ctr" eaLnBrk="1" hangingPunct="1">
              <a:lnSpc>
                <a:spcPct val="90000"/>
              </a:lnSpc>
              <a:buFontTx/>
              <a:buNone/>
            </a:pPr>
            <a:r>
              <a:rPr lang="en-US" altLang="en-US" sz="2400" smtClean="0"/>
              <a:t>NADCO 2014 Annual Meeting</a:t>
            </a:r>
          </a:p>
          <a:p>
            <a:pPr marL="0" indent="0" algn="ctr" eaLnBrk="1" hangingPunct="1">
              <a:lnSpc>
                <a:spcPct val="90000"/>
              </a:lnSpc>
              <a:buFontTx/>
              <a:buNone/>
            </a:pPr>
            <a:r>
              <a:rPr lang="en-US" altLang="en-US" sz="2400" smtClean="0"/>
              <a:t>May 1, 2014</a:t>
            </a:r>
          </a:p>
          <a:p>
            <a:pPr marL="0" indent="0" algn="ctr" eaLnBrk="1" hangingPunct="1">
              <a:lnSpc>
                <a:spcPct val="90000"/>
              </a:lnSpc>
              <a:buFontTx/>
              <a:buNone/>
            </a:pPr>
            <a:r>
              <a:rPr lang="en-US" altLang="en-US" sz="2400" smtClean="0"/>
              <a:t>Colorado Springs, CO</a:t>
            </a: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725" y="4876800"/>
            <a:ext cx="27336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A43B628-9676-49A2-AEB9-95BC84709D1D}" type="slidenum">
              <a:rPr lang="en-US" sz="1000" smtClean="0"/>
              <a:pPr/>
              <a:t>1</a:t>
            </a:fld>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47675" y="1390650"/>
            <a:ext cx="8258175" cy="4324350"/>
          </a:xfrm>
        </p:spPr>
        <p:txBody>
          <a:bodyPr/>
          <a:lstStyle/>
          <a:p>
            <a:pPr eaLnBrk="1" hangingPunct="1">
              <a:spcBef>
                <a:spcPct val="0"/>
              </a:spcBef>
            </a:pPr>
            <a:r>
              <a:rPr lang="en-US" altLang="en-US" sz="1800" dirty="0" smtClean="0">
                <a:solidFill>
                  <a:srgbClr val="003868"/>
                </a:solidFill>
              </a:rPr>
              <a:t>Underwriters: marketing, sale, pricing, hedging and swaps.</a:t>
            </a:r>
          </a:p>
          <a:p>
            <a:pPr eaLnBrk="1" hangingPunct="1">
              <a:spcBef>
                <a:spcPct val="0"/>
              </a:spcBef>
            </a:pPr>
            <a:endParaRPr lang="en-US" altLang="en-US" sz="1800" dirty="0" smtClean="0">
              <a:solidFill>
                <a:srgbClr val="003868"/>
              </a:solidFill>
            </a:endParaRPr>
          </a:p>
          <a:p>
            <a:pPr eaLnBrk="1" hangingPunct="1">
              <a:spcBef>
                <a:spcPct val="0"/>
              </a:spcBef>
            </a:pPr>
            <a:r>
              <a:rPr lang="en-US" altLang="en-US" sz="1800" dirty="0" smtClean="0">
                <a:solidFill>
                  <a:srgbClr val="003868"/>
                </a:solidFill>
              </a:rPr>
              <a:t>New issues: 27 investors across 16 states purchased the new </a:t>
            </a:r>
            <a:r>
              <a:rPr lang="en-US" altLang="en-US" sz="1800" dirty="0" err="1" smtClean="0">
                <a:solidFill>
                  <a:srgbClr val="003868"/>
                </a:solidFill>
              </a:rPr>
              <a:t>SBAP</a:t>
            </a:r>
            <a:r>
              <a:rPr lang="en-US" altLang="en-US" sz="1800" dirty="0" smtClean="0">
                <a:solidFill>
                  <a:srgbClr val="003868"/>
                </a:solidFill>
              </a:rPr>
              <a:t> transactions year-to-date 2014 from </a:t>
            </a:r>
            <a:r>
              <a:rPr lang="en-US" altLang="en-US" sz="1800" dirty="0" err="1" smtClean="0">
                <a:solidFill>
                  <a:srgbClr val="003868"/>
                </a:solidFill>
              </a:rPr>
              <a:t>BAML</a:t>
            </a:r>
            <a:r>
              <a:rPr lang="en-US" altLang="en-US" sz="1800" dirty="0" smtClean="0">
                <a:solidFill>
                  <a:srgbClr val="003868"/>
                </a:solidFill>
              </a:rPr>
              <a:t> and Credit Suisse. </a:t>
            </a:r>
          </a:p>
          <a:p>
            <a:pPr eaLnBrk="1" hangingPunct="1">
              <a:spcBef>
                <a:spcPct val="0"/>
              </a:spcBef>
            </a:pPr>
            <a:endParaRPr lang="en-US" altLang="en-US" sz="1800" dirty="0" smtClean="0">
              <a:solidFill>
                <a:srgbClr val="003868"/>
              </a:solidFill>
            </a:endParaRPr>
          </a:p>
          <a:p>
            <a:pPr eaLnBrk="1" hangingPunct="1">
              <a:spcBef>
                <a:spcPct val="0"/>
              </a:spcBef>
            </a:pPr>
            <a:r>
              <a:rPr lang="en-US" altLang="en-US" sz="1800" dirty="0" smtClean="0">
                <a:solidFill>
                  <a:srgbClr val="003868"/>
                </a:solidFill>
              </a:rPr>
              <a:t>Secondary market trades: </a:t>
            </a:r>
            <a:r>
              <a:rPr lang="en-US" altLang="en-US" sz="1800" dirty="0" err="1" smtClean="0">
                <a:solidFill>
                  <a:srgbClr val="003868"/>
                </a:solidFill>
              </a:rPr>
              <a:t>BAML</a:t>
            </a:r>
            <a:r>
              <a:rPr lang="en-US" altLang="en-US" sz="1800" dirty="0" smtClean="0">
                <a:solidFill>
                  <a:srgbClr val="003868"/>
                </a:solidFill>
              </a:rPr>
              <a:t> and CS traded $1.8 billion </a:t>
            </a:r>
            <a:r>
              <a:rPr lang="en-US" altLang="en-US" sz="1800" dirty="0" err="1" smtClean="0">
                <a:solidFill>
                  <a:srgbClr val="003868"/>
                </a:solidFill>
              </a:rPr>
              <a:t>DCPC</a:t>
            </a:r>
            <a:r>
              <a:rPr lang="en-US" altLang="en-US" sz="1800" dirty="0" smtClean="0">
                <a:solidFill>
                  <a:srgbClr val="003868"/>
                </a:solidFill>
              </a:rPr>
              <a:t> bonds in 2013 and $900 million in 2014 </a:t>
            </a:r>
            <a:r>
              <a:rPr lang="en-US" altLang="en-US" sz="1800" dirty="0" err="1" smtClean="0">
                <a:solidFill>
                  <a:srgbClr val="003868"/>
                </a:solidFill>
              </a:rPr>
              <a:t>ytd</a:t>
            </a:r>
            <a:r>
              <a:rPr lang="en-US" altLang="en-US" sz="1800" dirty="0" smtClean="0">
                <a:solidFill>
                  <a:srgbClr val="003868"/>
                </a:solidFill>
              </a:rPr>
              <a:t>.</a:t>
            </a:r>
          </a:p>
          <a:p>
            <a:pPr eaLnBrk="1" hangingPunct="1">
              <a:spcBef>
                <a:spcPct val="0"/>
              </a:spcBef>
              <a:buFontTx/>
              <a:buNone/>
            </a:pPr>
            <a:endParaRPr lang="en-US" altLang="en-US" sz="1800" dirty="0" smtClean="0">
              <a:solidFill>
                <a:srgbClr val="003868"/>
              </a:solidFill>
            </a:endParaRPr>
          </a:p>
        </p:txBody>
      </p:sp>
      <p:sp>
        <p:nvSpPr>
          <p:cNvPr id="11267" name="Title 1"/>
          <p:cNvSpPr>
            <a:spLocks noGrp="1"/>
          </p:cNvSpPr>
          <p:nvPr>
            <p:ph type="title"/>
          </p:nvPr>
        </p:nvSpPr>
        <p:spPr>
          <a:xfrm>
            <a:off x="457200" y="457200"/>
            <a:ext cx="8229600" cy="533400"/>
          </a:xfrm>
        </p:spPr>
        <p:txBody>
          <a:bodyPr/>
          <a:lstStyle/>
          <a:p>
            <a:pPr eaLnBrk="1" hangingPunct="1"/>
            <a:r>
              <a:rPr lang="en-US" altLang="en-US" sz="2000" b="1" kern="1200" dirty="0">
                <a:solidFill>
                  <a:srgbClr val="003868"/>
                </a:solidFill>
                <a:latin typeface="Arial" charset="0"/>
                <a:ea typeface="+mn-ea"/>
                <a:cs typeface="+mn-cs"/>
              </a:rPr>
              <a:t>Role of Underwriters</a:t>
            </a:r>
          </a:p>
        </p:txBody>
      </p:sp>
      <p:sp>
        <p:nvSpPr>
          <p:cNvPr id="11268"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cs typeface="Arial" charset="0"/>
              </a:rPr>
              <a:t>2014 DCFLLC                                                       No distribution without permission</a:t>
            </a:r>
          </a:p>
        </p:txBody>
      </p:sp>
      <p:sp>
        <p:nvSpPr>
          <p:cNvPr id="11269"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B6EEE22-B691-484C-83AC-49824045E315}" type="slidenum">
              <a:rPr lang="en-US" sz="1000"/>
              <a:pPr/>
              <a:t>10</a:t>
            </a:fld>
            <a:endParaRPr lang="en-US" sz="1000"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914400" y="1503363"/>
            <a:ext cx="716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a:buFontTx/>
              <a:buChar char="•"/>
            </a:pPr>
            <a:r>
              <a:rPr lang="en-US" altLang="en-US" dirty="0" smtClean="0">
                <a:solidFill>
                  <a:srgbClr val="003868"/>
                </a:solidFill>
              </a:rPr>
              <a:t>By the Announcement Date Bingham </a:t>
            </a:r>
            <a:r>
              <a:rPr lang="en-US" altLang="en-US" dirty="0">
                <a:solidFill>
                  <a:srgbClr val="003868"/>
                </a:solidFill>
              </a:rPr>
              <a:t>has prepared and circulated an updated draft of the Offering Circular, requested </a:t>
            </a:r>
            <a:r>
              <a:rPr lang="en-US" altLang="en-US" dirty="0" err="1">
                <a:solidFill>
                  <a:srgbClr val="003868"/>
                </a:solidFill>
              </a:rPr>
              <a:t>CUSIP</a:t>
            </a:r>
            <a:r>
              <a:rPr lang="en-US" altLang="en-US" dirty="0">
                <a:solidFill>
                  <a:srgbClr val="003868"/>
                </a:solidFill>
              </a:rPr>
              <a:t>, and drafted the transaction documents to be executed by Underwriters, SBA and Fiscal Agent.  </a:t>
            </a:r>
          </a:p>
          <a:p>
            <a:pPr marL="285750" indent="-285750" algn="l"/>
            <a:endParaRPr lang="en-US" altLang="en-US" dirty="0">
              <a:solidFill>
                <a:srgbClr val="003868"/>
              </a:solidFill>
            </a:endParaRPr>
          </a:p>
          <a:p>
            <a:pPr marL="285750" indent="-285750" algn="l">
              <a:buFontTx/>
              <a:buChar char="•"/>
            </a:pPr>
            <a:r>
              <a:rPr lang="en-US" altLang="en-US" dirty="0">
                <a:solidFill>
                  <a:srgbClr val="003868"/>
                </a:solidFill>
              </a:rPr>
              <a:t>Prior to Pricing Date, Bingham receives signature pages from Underwriters and SBA, sign-off for tax and </a:t>
            </a:r>
            <a:r>
              <a:rPr lang="en-US" altLang="en-US" dirty="0" err="1">
                <a:solidFill>
                  <a:srgbClr val="003868"/>
                </a:solidFill>
              </a:rPr>
              <a:t>ERISA</a:t>
            </a:r>
            <a:r>
              <a:rPr lang="en-US" altLang="en-US" dirty="0">
                <a:solidFill>
                  <a:srgbClr val="003868"/>
                </a:solidFill>
              </a:rPr>
              <a:t> disclosure in the Offering Circular, </a:t>
            </a:r>
            <a:r>
              <a:rPr lang="en-US" altLang="en-US" dirty="0" err="1">
                <a:solidFill>
                  <a:srgbClr val="003868"/>
                </a:solidFill>
              </a:rPr>
              <a:t>E&amp;Y’s</a:t>
            </a:r>
            <a:r>
              <a:rPr lang="en-US" altLang="en-US" dirty="0">
                <a:solidFill>
                  <a:srgbClr val="003868"/>
                </a:solidFill>
              </a:rPr>
              <a:t> sign off on Offering Circular and confirmation of deal size from Wells Fargo. Fiscal Agent and Funding Committee have conference call Wednesday April 9 to discuss terms of the sale.  </a:t>
            </a:r>
          </a:p>
          <a:p>
            <a:pPr marL="285750" indent="-285750" algn="l">
              <a:buFontTx/>
              <a:buChar char="•"/>
            </a:pPr>
            <a:endParaRPr lang="en-US" altLang="en-US" dirty="0">
              <a:solidFill>
                <a:srgbClr val="003868"/>
              </a:solidFill>
            </a:endParaRPr>
          </a:p>
          <a:p>
            <a:pPr marL="285750" indent="-285750" algn="l">
              <a:buFontTx/>
              <a:buChar char="•"/>
            </a:pPr>
            <a:r>
              <a:rPr lang="en-US" altLang="en-US" dirty="0" smtClean="0">
                <a:solidFill>
                  <a:srgbClr val="003868"/>
                </a:solidFill>
              </a:rPr>
              <a:t>Wednesday, </a:t>
            </a:r>
            <a:r>
              <a:rPr lang="en-US" altLang="en-US" dirty="0">
                <a:solidFill>
                  <a:srgbClr val="003868"/>
                </a:solidFill>
              </a:rPr>
              <a:t>April 9 - Fiscal Agent and Funding Advisory Committee discuss status of </a:t>
            </a:r>
            <a:r>
              <a:rPr lang="en-US" altLang="en-US" dirty="0" smtClean="0">
                <a:solidFill>
                  <a:srgbClr val="003868"/>
                </a:solidFill>
              </a:rPr>
              <a:t>sale.  Wells </a:t>
            </a:r>
            <a:r>
              <a:rPr lang="en-US" altLang="en-US" dirty="0">
                <a:solidFill>
                  <a:srgbClr val="003868"/>
                </a:solidFill>
              </a:rPr>
              <a:t>Fargo delivers sale file to the </a:t>
            </a:r>
            <a:r>
              <a:rPr lang="en-US" altLang="en-US" dirty="0" smtClean="0">
                <a:solidFill>
                  <a:srgbClr val="003868"/>
                </a:solidFill>
              </a:rPr>
              <a:t>Trustee.</a:t>
            </a:r>
            <a:endParaRPr lang="en-US" altLang="en-US" dirty="0">
              <a:solidFill>
                <a:srgbClr val="003868"/>
              </a:solidFill>
            </a:endParaRPr>
          </a:p>
          <a:p>
            <a:pPr marL="285750" indent="-285750" algn="l"/>
            <a:r>
              <a:rPr lang="en-US" altLang="en-US" dirty="0">
                <a:solidFill>
                  <a:srgbClr val="003868"/>
                </a:solidFill>
              </a:rPr>
              <a:t>   </a:t>
            </a:r>
          </a:p>
        </p:txBody>
      </p:sp>
      <p:sp>
        <p:nvSpPr>
          <p:cNvPr id="12291"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rPr>
              <a:t>2014 DCFLLC                                                       No distribution without permission</a:t>
            </a:r>
          </a:p>
        </p:txBody>
      </p:sp>
      <p:sp>
        <p:nvSpPr>
          <p:cNvPr id="12292" name="TextBox 3"/>
          <p:cNvSpPr txBox="1">
            <a:spLocks noChangeArrowheads="1"/>
          </p:cNvSpPr>
          <p:nvPr/>
        </p:nvSpPr>
        <p:spPr bwMode="auto">
          <a:xfrm>
            <a:off x="685800" y="152400"/>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400" b="1" dirty="0" err="1">
                <a:solidFill>
                  <a:srgbClr val="003868"/>
                </a:solidFill>
              </a:rPr>
              <a:t>SBAP</a:t>
            </a:r>
            <a:r>
              <a:rPr lang="en-US" altLang="en-US" sz="2400" b="1" dirty="0">
                <a:solidFill>
                  <a:srgbClr val="003868"/>
                </a:solidFill>
              </a:rPr>
              <a:t> Funding Process with Deadlines</a:t>
            </a:r>
          </a:p>
          <a:p>
            <a:r>
              <a:rPr lang="en-US" altLang="en-US" sz="2400" b="1" dirty="0">
                <a:solidFill>
                  <a:srgbClr val="003868"/>
                </a:solidFill>
              </a:rPr>
              <a:t>For April 2014 Sale</a:t>
            </a:r>
          </a:p>
        </p:txBody>
      </p:sp>
      <p:sp>
        <p:nvSpPr>
          <p:cNvPr id="2" name="Slide Number Placeholder 1"/>
          <p:cNvSpPr>
            <a:spLocks noGrp="1"/>
          </p:cNvSpPr>
          <p:nvPr>
            <p:ph type="sldNum" sz="quarter" idx="12"/>
          </p:nvPr>
        </p:nvSpPr>
        <p:spPr/>
        <p:txBody>
          <a:bodyPr/>
          <a:lstStyle/>
          <a:p>
            <a:fld id="{9A43B628-9676-49A2-AEB9-95BC84709D1D}" type="slidenum">
              <a:rPr lang="en-US" sz="1000"/>
              <a:pPr/>
              <a:t>11</a:t>
            </a:fld>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914400" y="1219200"/>
            <a:ext cx="7162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a:buFontTx/>
              <a:buChar char="•"/>
            </a:pPr>
            <a:r>
              <a:rPr lang="en-US" altLang="en-US" smtClean="0">
                <a:solidFill>
                  <a:srgbClr val="003868"/>
                </a:solidFill>
              </a:rPr>
              <a:t>Thursday, </a:t>
            </a:r>
            <a:r>
              <a:rPr lang="en-US" altLang="en-US" dirty="0">
                <a:solidFill>
                  <a:srgbClr val="003868"/>
                </a:solidFill>
              </a:rPr>
              <a:t>April 10 – </a:t>
            </a:r>
            <a:r>
              <a:rPr lang="en-US" altLang="en-US" b="1" i="1" dirty="0">
                <a:solidFill>
                  <a:srgbClr val="003868"/>
                </a:solidFill>
              </a:rPr>
              <a:t>Pricing Date</a:t>
            </a:r>
            <a:r>
              <a:rPr lang="en-US" altLang="en-US" dirty="0">
                <a:solidFill>
                  <a:srgbClr val="003868"/>
                </a:solidFill>
              </a:rPr>
              <a:t>. 2014-20D </a:t>
            </a:r>
            <a:r>
              <a:rPr lang="en-US" altLang="en-US" dirty="0" err="1">
                <a:solidFill>
                  <a:srgbClr val="003868"/>
                </a:solidFill>
              </a:rPr>
              <a:t>DCPCs</a:t>
            </a:r>
            <a:r>
              <a:rPr lang="en-US" altLang="en-US" dirty="0">
                <a:solidFill>
                  <a:srgbClr val="003868"/>
                </a:solidFill>
              </a:rPr>
              <a:t> are priced on a 10:30 conference call with the Underwriters, who execute sales and swap transactions with investors.</a:t>
            </a:r>
            <a:r>
              <a:rPr lang="en-US" altLang="en-US" dirty="0"/>
              <a:t> </a:t>
            </a:r>
            <a:r>
              <a:rPr lang="en-US" altLang="en-US" dirty="0">
                <a:solidFill>
                  <a:srgbClr val="003868"/>
                </a:solidFill>
              </a:rPr>
              <a:t>Fiscal Agent calls and e-mails U.S. Treasury and SBA for approval of the rate, </a:t>
            </a:r>
            <a:r>
              <a:rPr lang="en-US" altLang="en-US" dirty="0" smtClean="0">
                <a:solidFill>
                  <a:srgbClr val="003868"/>
                </a:solidFill>
              </a:rPr>
              <a:t>e-mails </a:t>
            </a:r>
            <a:r>
              <a:rPr lang="en-US" altLang="en-US" dirty="0">
                <a:solidFill>
                  <a:srgbClr val="003868"/>
                </a:solidFill>
              </a:rPr>
              <a:t>rate to Bingham for completion of the Offering Circular and posting with </a:t>
            </a:r>
            <a:r>
              <a:rPr lang="en-US" altLang="en-US" dirty="0" err="1">
                <a:solidFill>
                  <a:srgbClr val="003868"/>
                </a:solidFill>
              </a:rPr>
              <a:t>FINRA</a:t>
            </a:r>
            <a:r>
              <a:rPr lang="en-US" altLang="en-US" dirty="0">
                <a:solidFill>
                  <a:srgbClr val="003868"/>
                </a:solidFill>
              </a:rPr>
              <a:t>, also </a:t>
            </a:r>
            <a:r>
              <a:rPr lang="en-US" altLang="en-US" dirty="0" smtClean="0">
                <a:solidFill>
                  <a:srgbClr val="003868"/>
                </a:solidFill>
              </a:rPr>
              <a:t>e-mails </a:t>
            </a:r>
            <a:r>
              <a:rPr lang="en-US" altLang="en-US" dirty="0">
                <a:solidFill>
                  <a:srgbClr val="003868"/>
                </a:solidFill>
              </a:rPr>
              <a:t>rate to Ernst &amp; Young to complete calculation of </a:t>
            </a:r>
            <a:r>
              <a:rPr lang="en-US" altLang="en-US" dirty="0" err="1">
                <a:solidFill>
                  <a:srgbClr val="003868"/>
                </a:solidFill>
              </a:rPr>
              <a:t>WAL’s</a:t>
            </a:r>
            <a:r>
              <a:rPr lang="en-US" altLang="en-US" dirty="0">
                <a:solidFill>
                  <a:srgbClr val="003868"/>
                </a:solidFill>
              </a:rPr>
              <a:t>. Fiscal Agent then sends e-mail with terms of the sale to the Trustee, the CSA,  and Funding Advisory Committee, completes the Offering Circular markups and has telephone read through with Bingham. Bingham sends Fiscal Agent, SBA Secondary Markets Director and SBA in-house legal counsel the completed transaction documents to be executed and returned to them for the closing table.  Offering Circular when completed is released to Underwriters to be used to market the transaction.</a:t>
            </a:r>
          </a:p>
          <a:p>
            <a:pPr marL="285750" indent="-285750" algn="l">
              <a:buFontTx/>
              <a:buChar char="•"/>
            </a:pPr>
            <a:endParaRPr lang="en-US" altLang="en-US" dirty="0">
              <a:solidFill>
                <a:srgbClr val="003868"/>
              </a:solidFill>
            </a:endParaRPr>
          </a:p>
          <a:p>
            <a:pPr marL="285750" indent="-285750" algn="l">
              <a:buFontTx/>
              <a:buChar char="•"/>
            </a:pPr>
            <a:r>
              <a:rPr lang="en-US" altLang="en-US" dirty="0" smtClean="0">
                <a:solidFill>
                  <a:srgbClr val="003868"/>
                </a:solidFill>
              </a:rPr>
              <a:t>Thursday, April 10 – The Trustee </a:t>
            </a:r>
            <a:r>
              <a:rPr lang="en-US" altLang="en-US" dirty="0">
                <a:solidFill>
                  <a:srgbClr val="003868"/>
                </a:solidFill>
              </a:rPr>
              <a:t>delivers sale file back to Wells Fargo updated to include Debenture prepayment premium and amortization schedules.</a:t>
            </a:r>
          </a:p>
          <a:p>
            <a:pPr marL="285750" indent="-285750" algn="l">
              <a:buFontTx/>
              <a:buChar char="•"/>
            </a:pPr>
            <a:endParaRPr lang="en-US" altLang="en-US" dirty="0">
              <a:solidFill>
                <a:srgbClr val="003868"/>
              </a:solidFill>
            </a:endParaRPr>
          </a:p>
          <a:p>
            <a:pPr marL="285750" indent="-285750" algn="l">
              <a:buFontTx/>
              <a:buChar char="•"/>
            </a:pPr>
            <a:endParaRPr lang="en-US" altLang="en-US" dirty="0">
              <a:solidFill>
                <a:srgbClr val="003868"/>
              </a:solidFill>
              <a:latin typeface="Calibri" pitchFamily="34" charset="0"/>
            </a:endParaRPr>
          </a:p>
          <a:p>
            <a:pPr marL="285750" indent="-285750" algn="l"/>
            <a:r>
              <a:rPr lang="en-US" altLang="en-US" dirty="0">
                <a:latin typeface="Calibri" pitchFamily="34" charset="0"/>
              </a:rPr>
              <a:t> </a:t>
            </a:r>
          </a:p>
        </p:txBody>
      </p:sp>
      <p:sp>
        <p:nvSpPr>
          <p:cNvPr id="13315"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rPr>
              <a:t>2014 DCFLLC                                                       No distribution without permission</a:t>
            </a:r>
          </a:p>
        </p:txBody>
      </p:sp>
      <p:sp>
        <p:nvSpPr>
          <p:cNvPr id="13316" name="TextBox 3"/>
          <p:cNvSpPr txBox="1">
            <a:spLocks noChangeArrowheads="1"/>
          </p:cNvSpPr>
          <p:nvPr/>
        </p:nvSpPr>
        <p:spPr bwMode="auto">
          <a:xfrm>
            <a:off x="914400" y="304800"/>
            <a:ext cx="7162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000" b="1" dirty="0" err="1">
                <a:solidFill>
                  <a:srgbClr val="003868"/>
                </a:solidFill>
              </a:rPr>
              <a:t>SBAP</a:t>
            </a:r>
            <a:r>
              <a:rPr lang="en-US" altLang="en-US" sz="2000" b="1" dirty="0">
                <a:solidFill>
                  <a:srgbClr val="003868"/>
                </a:solidFill>
              </a:rPr>
              <a:t> Funding Process w/Deadlines</a:t>
            </a:r>
          </a:p>
          <a:p>
            <a:r>
              <a:rPr lang="en-US" altLang="en-US" sz="2000" b="1" dirty="0">
                <a:solidFill>
                  <a:srgbClr val="003868"/>
                </a:solidFill>
              </a:rPr>
              <a:t>For April 2014 Sale</a:t>
            </a:r>
          </a:p>
          <a:p>
            <a:endParaRPr lang="en-US" altLang="en-US" sz="2400" dirty="0">
              <a:solidFill>
                <a:srgbClr val="003868"/>
              </a:solidFill>
            </a:endParaRPr>
          </a:p>
        </p:txBody>
      </p:sp>
      <p:sp>
        <p:nvSpPr>
          <p:cNvPr id="2" name="Slide Number Placeholder 1"/>
          <p:cNvSpPr>
            <a:spLocks noGrp="1"/>
          </p:cNvSpPr>
          <p:nvPr>
            <p:ph type="sldNum" sz="quarter" idx="12"/>
          </p:nvPr>
        </p:nvSpPr>
        <p:spPr/>
        <p:txBody>
          <a:bodyPr/>
          <a:lstStyle/>
          <a:p>
            <a:fld id="{9A43B628-9676-49A2-AEB9-95BC84709D1D}" type="slidenum">
              <a:rPr lang="en-US" sz="1000" smtClean="0"/>
              <a:pPr/>
              <a:t>12</a:t>
            </a:fld>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rPr>
              <a:t>2014 DCFLLC                                                       No distribution without permission</a:t>
            </a:r>
          </a:p>
        </p:txBody>
      </p:sp>
      <p:sp>
        <p:nvSpPr>
          <p:cNvPr id="14339" name="Rectangle 2"/>
          <p:cNvSpPr>
            <a:spLocks noChangeArrowheads="1"/>
          </p:cNvSpPr>
          <p:nvPr/>
        </p:nvSpPr>
        <p:spPr bwMode="auto">
          <a:xfrm>
            <a:off x="990600" y="1524000"/>
            <a:ext cx="6858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a:buFontTx/>
              <a:buChar char="•"/>
            </a:pPr>
            <a:endParaRPr lang="en-US" altLang="en-US" dirty="0">
              <a:solidFill>
                <a:srgbClr val="003868"/>
              </a:solidFill>
            </a:endParaRPr>
          </a:p>
          <a:p>
            <a:pPr marL="285750" indent="-285750" algn="l">
              <a:buFontTx/>
              <a:buChar char="•"/>
            </a:pPr>
            <a:r>
              <a:rPr lang="en-US" altLang="en-US" dirty="0" smtClean="0">
                <a:solidFill>
                  <a:srgbClr val="003868"/>
                </a:solidFill>
              </a:rPr>
              <a:t>Friday, April 11 </a:t>
            </a:r>
            <a:r>
              <a:rPr lang="en-US" altLang="en-US" dirty="0">
                <a:solidFill>
                  <a:srgbClr val="003868"/>
                </a:solidFill>
              </a:rPr>
              <a:t>– Wells Fargo generates and loads amortization schedules and provides </a:t>
            </a:r>
            <a:r>
              <a:rPr lang="en-US" altLang="en-US" dirty="0" err="1">
                <a:solidFill>
                  <a:srgbClr val="003868"/>
                </a:solidFill>
              </a:rPr>
              <a:t>NADCO</a:t>
            </a:r>
            <a:r>
              <a:rPr lang="en-US" altLang="en-US" dirty="0">
                <a:solidFill>
                  <a:srgbClr val="003868"/>
                </a:solidFill>
              </a:rPr>
              <a:t> with Effective </a:t>
            </a:r>
            <a:r>
              <a:rPr lang="en-US" altLang="en-US" dirty="0" smtClean="0">
                <a:solidFill>
                  <a:srgbClr val="003868"/>
                </a:solidFill>
              </a:rPr>
              <a:t>Rates.  Wells </a:t>
            </a:r>
            <a:r>
              <a:rPr lang="en-US" altLang="en-US" dirty="0">
                <a:solidFill>
                  <a:srgbClr val="003868"/>
                </a:solidFill>
              </a:rPr>
              <a:t>Fargo delivers physical Debentures to  the </a:t>
            </a:r>
            <a:r>
              <a:rPr lang="en-US" altLang="en-US" dirty="0" smtClean="0">
                <a:solidFill>
                  <a:srgbClr val="003868"/>
                </a:solidFill>
              </a:rPr>
              <a:t>Trustee.</a:t>
            </a:r>
            <a:endParaRPr lang="en-US" altLang="en-US" dirty="0">
              <a:solidFill>
                <a:srgbClr val="003868"/>
              </a:solidFill>
            </a:endParaRPr>
          </a:p>
          <a:p>
            <a:pPr marL="285750" indent="-285750" algn="l">
              <a:buFontTx/>
              <a:buChar char="•"/>
            </a:pPr>
            <a:endParaRPr lang="en-US" altLang="en-US" dirty="0">
              <a:solidFill>
                <a:srgbClr val="003868"/>
              </a:solidFill>
            </a:endParaRPr>
          </a:p>
          <a:p>
            <a:pPr marL="285750" indent="-285750" algn="l">
              <a:buFontTx/>
              <a:buChar char="•"/>
            </a:pPr>
            <a:r>
              <a:rPr lang="en-US" altLang="en-US" dirty="0">
                <a:solidFill>
                  <a:srgbClr val="003868"/>
                </a:solidFill>
              </a:rPr>
              <a:t>Tuesday, April </a:t>
            </a:r>
            <a:r>
              <a:rPr lang="en-US" altLang="en-US" dirty="0" smtClean="0">
                <a:solidFill>
                  <a:srgbClr val="003868"/>
                </a:solidFill>
              </a:rPr>
              <a:t>15 </a:t>
            </a:r>
            <a:r>
              <a:rPr lang="en-US" altLang="en-US" dirty="0">
                <a:solidFill>
                  <a:srgbClr val="003868"/>
                </a:solidFill>
              </a:rPr>
              <a:t>- Pre-Closing Date.  Bingham sends executed copies of transaction documents and opinions to the Trustee and confirms with Lead Underwriter and SBA closing table is complete.  Bingham contacts Wells Fargo and Lead Underwriter to confirm wire amount and time of transmission of the wire.</a:t>
            </a:r>
          </a:p>
          <a:p>
            <a:pPr marL="285750" indent="-285750" algn="l"/>
            <a:endParaRPr lang="en-US" altLang="en-US" dirty="0">
              <a:solidFill>
                <a:srgbClr val="003868"/>
              </a:solidFill>
            </a:endParaRPr>
          </a:p>
        </p:txBody>
      </p:sp>
      <p:sp>
        <p:nvSpPr>
          <p:cNvPr id="14340" name="TextBox 3"/>
          <p:cNvSpPr txBox="1">
            <a:spLocks noChangeArrowheads="1"/>
          </p:cNvSpPr>
          <p:nvPr/>
        </p:nvSpPr>
        <p:spPr bwMode="auto">
          <a:xfrm>
            <a:off x="838200" y="304800"/>
            <a:ext cx="716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000" b="1" dirty="0" err="1">
                <a:solidFill>
                  <a:srgbClr val="003868"/>
                </a:solidFill>
              </a:rPr>
              <a:t>SBAP</a:t>
            </a:r>
            <a:r>
              <a:rPr lang="en-US" altLang="en-US" sz="2000" b="1" dirty="0">
                <a:solidFill>
                  <a:srgbClr val="003868"/>
                </a:solidFill>
              </a:rPr>
              <a:t> Funding Process w/Deadlines</a:t>
            </a:r>
          </a:p>
          <a:p>
            <a:r>
              <a:rPr lang="en-US" altLang="en-US" sz="2000" b="1" dirty="0">
                <a:solidFill>
                  <a:srgbClr val="003868"/>
                </a:solidFill>
              </a:rPr>
              <a:t>For April 2014 Sale</a:t>
            </a:r>
          </a:p>
        </p:txBody>
      </p:sp>
      <p:sp>
        <p:nvSpPr>
          <p:cNvPr id="2" name="Slide Number Placeholder 1"/>
          <p:cNvSpPr>
            <a:spLocks noGrp="1"/>
          </p:cNvSpPr>
          <p:nvPr>
            <p:ph type="sldNum" sz="quarter" idx="12"/>
          </p:nvPr>
        </p:nvSpPr>
        <p:spPr/>
        <p:txBody>
          <a:bodyPr/>
          <a:lstStyle/>
          <a:p>
            <a:fld id="{9A43B628-9676-49A2-AEB9-95BC84709D1D}" type="slidenum">
              <a:rPr lang="en-US" sz="1000" smtClean="0"/>
              <a:pPr/>
              <a:t>13</a:t>
            </a:fld>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rPr>
              <a:t>2014 DCFLLC                                                       No distribution without permission</a:t>
            </a:r>
          </a:p>
        </p:txBody>
      </p:sp>
      <p:sp>
        <p:nvSpPr>
          <p:cNvPr id="15363" name="Rectangle 2"/>
          <p:cNvSpPr>
            <a:spLocks noChangeArrowheads="1"/>
          </p:cNvSpPr>
          <p:nvPr/>
        </p:nvSpPr>
        <p:spPr bwMode="auto">
          <a:xfrm>
            <a:off x="1236663" y="1295400"/>
            <a:ext cx="6629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a:buFontTx/>
              <a:buChar char="•"/>
            </a:pPr>
            <a:r>
              <a:rPr lang="en-US" altLang="en-US" dirty="0">
                <a:solidFill>
                  <a:srgbClr val="003868"/>
                </a:solidFill>
              </a:rPr>
              <a:t>Wednesday, April  16 – </a:t>
            </a:r>
            <a:r>
              <a:rPr lang="en-US" altLang="en-US" b="1" i="1" dirty="0">
                <a:solidFill>
                  <a:srgbClr val="003868"/>
                </a:solidFill>
              </a:rPr>
              <a:t>Funding Date</a:t>
            </a:r>
            <a:r>
              <a:rPr lang="en-US" altLang="en-US" dirty="0">
                <a:solidFill>
                  <a:srgbClr val="003868"/>
                </a:solidFill>
              </a:rPr>
              <a:t>. Bingham conducts a conference call with Fiscal Agent, Lead Underwriter, the Trustee, the CSA, and a Funding Advisory Committee representative to confirm proceeds of the sale. Lead Underwriter with the Trustee calls </a:t>
            </a:r>
            <a:r>
              <a:rPr lang="en-US" altLang="en-US" dirty="0" err="1">
                <a:solidFill>
                  <a:srgbClr val="003868"/>
                </a:solidFill>
              </a:rPr>
              <a:t>DTC</a:t>
            </a:r>
            <a:r>
              <a:rPr lang="en-US" altLang="en-US" dirty="0">
                <a:solidFill>
                  <a:srgbClr val="003868"/>
                </a:solidFill>
              </a:rPr>
              <a:t> to close the deal and release the </a:t>
            </a:r>
            <a:r>
              <a:rPr lang="en-US" altLang="en-US" dirty="0" err="1">
                <a:solidFill>
                  <a:srgbClr val="003868"/>
                </a:solidFill>
              </a:rPr>
              <a:t>DCPC</a:t>
            </a:r>
            <a:r>
              <a:rPr lang="en-US" altLang="en-US" dirty="0">
                <a:solidFill>
                  <a:srgbClr val="003868"/>
                </a:solidFill>
              </a:rPr>
              <a:t> /certificates (which are in electronic book-entry form) to the Underwriter’s account.  Immediately after the closing the Underwriters distribute </a:t>
            </a:r>
            <a:r>
              <a:rPr lang="en-US" altLang="en-US" dirty="0" err="1">
                <a:solidFill>
                  <a:srgbClr val="003868"/>
                </a:solidFill>
              </a:rPr>
              <a:t>DCPC</a:t>
            </a:r>
            <a:r>
              <a:rPr lang="en-US" altLang="en-US" dirty="0">
                <a:solidFill>
                  <a:srgbClr val="003868"/>
                </a:solidFill>
              </a:rPr>
              <a:t>/certificates to the investors. Wells Fargo verifies and releases net debenture proceeds to interim lenders.</a:t>
            </a:r>
          </a:p>
          <a:p>
            <a:pPr marL="285750" indent="-285750" algn="l">
              <a:buFontTx/>
              <a:buChar char="•"/>
            </a:pPr>
            <a:endParaRPr lang="en-US" altLang="en-US" dirty="0">
              <a:solidFill>
                <a:srgbClr val="003868"/>
              </a:solidFill>
            </a:endParaRPr>
          </a:p>
          <a:p>
            <a:pPr marL="285750" indent="-285750" algn="l">
              <a:buFontTx/>
              <a:buChar char="•"/>
            </a:pPr>
            <a:r>
              <a:rPr lang="en-US" altLang="en-US" dirty="0" smtClean="0">
                <a:solidFill>
                  <a:srgbClr val="003868"/>
                </a:solidFill>
              </a:rPr>
              <a:t>Trustee delivers </a:t>
            </a:r>
            <a:r>
              <a:rPr lang="en-US" altLang="en-US" dirty="0">
                <a:solidFill>
                  <a:srgbClr val="003868"/>
                </a:solidFill>
              </a:rPr>
              <a:t>reports to Wells Fargo detailing amounts  due for May 1st payment to </a:t>
            </a:r>
            <a:r>
              <a:rPr lang="en-US" altLang="en-US" dirty="0" smtClean="0">
                <a:solidFill>
                  <a:srgbClr val="003868"/>
                </a:solidFill>
              </a:rPr>
              <a:t>investors for related previous issuances.</a:t>
            </a:r>
            <a:endParaRPr lang="en-US" altLang="en-US" dirty="0">
              <a:solidFill>
                <a:srgbClr val="003868"/>
              </a:solidFill>
            </a:endParaRPr>
          </a:p>
          <a:p>
            <a:pPr marL="285750" indent="-285750" algn="l">
              <a:buFontTx/>
              <a:buChar char="•"/>
            </a:pPr>
            <a:endParaRPr lang="en-US" altLang="en-US" dirty="0">
              <a:solidFill>
                <a:srgbClr val="003868"/>
              </a:solidFill>
            </a:endParaRPr>
          </a:p>
          <a:p>
            <a:pPr marL="285750" indent="-285750" algn="l">
              <a:buFontTx/>
              <a:buChar char="•"/>
            </a:pPr>
            <a:endParaRPr lang="en-US" altLang="en-US" dirty="0">
              <a:solidFill>
                <a:srgbClr val="003868"/>
              </a:solidFill>
            </a:endParaRPr>
          </a:p>
          <a:p>
            <a:pPr marL="285750" indent="-285750" algn="l">
              <a:buFontTx/>
              <a:buChar char="•"/>
            </a:pPr>
            <a:endParaRPr lang="en-US" altLang="en-US" dirty="0">
              <a:solidFill>
                <a:srgbClr val="003868"/>
              </a:solidFill>
              <a:latin typeface="Calibri" pitchFamily="34" charset="0"/>
            </a:endParaRPr>
          </a:p>
        </p:txBody>
      </p:sp>
      <p:sp>
        <p:nvSpPr>
          <p:cNvPr id="15364" name="TextBox 3"/>
          <p:cNvSpPr txBox="1">
            <a:spLocks noChangeArrowheads="1"/>
          </p:cNvSpPr>
          <p:nvPr/>
        </p:nvSpPr>
        <p:spPr bwMode="auto">
          <a:xfrm>
            <a:off x="914400" y="304800"/>
            <a:ext cx="716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000" b="1" dirty="0" err="1">
                <a:solidFill>
                  <a:srgbClr val="003868"/>
                </a:solidFill>
              </a:rPr>
              <a:t>SBAP</a:t>
            </a:r>
            <a:r>
              <a:rPr lang="en-US" altLang="en-US" sz="2000" b="1" dirty="0">
                <a:solidFill>
                  <a:srgbClr val="003868"/>
                </a:solidFill>
              </a:rPr>
              <a:t> Funding Process with Deadlines for</a:t>
            </a:r>
          </a:p>
          <a:p>
            <a:r>
              <a:rPr lang="en-US" altLang="en-US" sz="2000" b="1" dirty="0">
                <a:solidFill>
                  <a:srgbClr val="003868"/>
                </a:solidFill>
              </a:rPr>
              <a:t>April 2014 Sale</a:t>
            </a:r>
          </a:p>
        </p:txBody>
      </p:sp>
      <p:sp>
        <p:nvSpPr>
          <p:cNvPr id="2" name="Slide Number Placeholder 1"/>
          <p:cNvSpPr>
            <a:spLocks noGrp="1"/>
          </p:cNvSpPr>
          <p:nvPr>
            <p:ph type="sldNum" sz="quarter" idx="12"/>
          </p:nvPr>
        </p:nvSpPr>
        <p:spPr/>
        <p:txBody>
          <a:bodyPr/>
          <a:lstStyle/>
          <a:p>
            <a:fld id="{9A43B628-9676-49A2-AEB9-95BC84709D1D}" type="slidenum">
              <a:rPr lang="en-US" sz="1000" smtClean="0"/>
              <a:pPr/>
              <a:t>14</a:t>
            </a:fld>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rPr>
              <a:t>2014 DCFLLC                                                       No distribution without permission</a:t>
            </a:r>
          </a:p>
        </p:txBody>
      </p:sp>
      <p:sp>
        <p:nvSpPr>
          <p:cNvPr id="16387" name="Rectangle 2"/>
          <p:cNvSpPr>
            <a:spLocks noChangeArrowheads="1"/>
          </p:cNvSpPr>
          <p:nvPr/>
        </p:nvSpPr>
        <p:spPr bwMode="auto">
          <a:xfrm>
            <a:off x="1219200" y="1533525"/>
            <a:ext cx="6629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a:buFontTx/>
              <a:buChar char="•"/>
            </a:pPr>
            <a:r>
              <a:rPr lang="en-US" altLang="en-US" dirty="0" smtClean="0">
                <a:solidFill>
                  <a:srgbClr val="003868"/>
                </a:solidFill>
              </a:rPr>
              <a:t>April 21-30 – Trustee  </a:t>
            </a:r>
            <a:r>
              <a:rPr lang="en-US" altLang="en-US" dirty="0">
                <a:solidFill>
                  <a:srgbClr val="003868"/>
                </a:solidFill>
              </a:rPr>
              <a:t>mails copies of Debentures </a:t>
            </a:r>
            <a:r>
              <a:rPr lang="en-US" altLang="en-US">
                <a:solidFill>
                  <a:srgbClr val="003868"/>
                </a:solidFill>
              </a:rPr>
              <a:t>with </a:t>
            </a:r>
            <a:r>
              <a:rPr lang="en-US" altLang="en-US" smtClean="0">
                <a:solidFill>
                  <a:srgbClr val="003868"/>
                </a:solidFill>
              </a:rPr>
              <a:t>amortization </a:t>
            </a:r>
            <a:r>
              <a:rPr lang="en-US" altLang="en-US" dirty="0">
                <a:solidFill>
                  <a:srgbClr val="003868"/>
                </a:solidFill>
              </a:rPr>
              <a:t>and prepayment premium schedules to </a:t>
            </a:r>
            <a:r>
              <a:rPr lang="en-US" altLang="en-US" dirty="0" err="1" smtClean="0">
                <a:solidFill>
                  <a:srgbClr val="003868"/>
                </a:solidFill>
              </a:rPr>
              <a:t>CDCs</a:t>
            </a:r>
            <a:r>
              <a:rPr lang="en-US" altLang="en-US" dirty="0" smtClean="0">
                <a:solidFill>
                  <a:srgbClr val="003868"/>
                </a:solidFill>
              </a:rPr>
              <a:t>.</a:t>
            </a:r>
          </a:p>
          <a:p>
            <a:pPr marL="285750" indent="-285750" algn="l">
              <a:buFontTx/>
              <a:buChar char="•"/>
            </a:pPr>
            <a:endParaRPr lang="en-US" altLang="en-US" dirty="0" smtClean="0">
              <a:solidFill>
                <a:srgbClr val="003868"/>
              </a:solidFill>
            </a:endParaRPr>
          </a:p>
          <a:p>
            <a:pPr marL="285750" indent="-285750" algn="l">
              <a:buFontTx/>
              <a:buChar char="•"/>
            </a:pPr>
            <a:r>
              <a:rPr lang="en-US" altLang="en-US" dirty="0" smtClean="0">
                <a:solidFill>
                  <a:srgbClr val="003868"/>
                </a:solidFill>
              </a:rPr>
              <a:t>Wednesday, April 30 – Wells Fargo </a:t>
            </a:r>
            <a:r>
              <a:rPr lang="en-US" altLang="en-US" dirty="0">
                <a:solidFill>
                  <a:srgbClr val="003868"/>
                </a:solidFill>
              </a:rPr>
              <a:t>sends funds via wire transfer to Trustee  for payment of semi-annual principal and interest to </a:t>
            </a:r>
            <a:r>
              <a:rPr lang="en-US" altLang="en-US" dirty="0" smtClean="0">
                <a:solidFill>
                  <a:srgbClr val="003868"/>
                </a:solidFill>
              </a:rPr>
              <a:t>investors of related previous issuances.</a:t>
            </a:r>
            <a:endParaRPr lang="en-US" altLang="en-US" dirty="0">
              <a:solidFill>
                <a:srgbClr val="003868"/>
              </a:solidFill>
            </a:endParaRPr>
          </a:p>
          <a:p>
            <a:pPr marL="285750" indent="-285750" algn="l">
              <a:buFontTx/>
              <a:buChar char="•"/>
            </a:pPr>
            <a:endParaRPr lang="en-US" altLang="en-US" dirty="0">
              <a:solidFill>
                <a:srgbClr val="003868"/>
              </a:solidFill>
            </a:endParaRPr>
          </a:p>
          <a:p>
            <a:pPr marL="285750" indent="-285750" algn="l">
              <a:buFontTx/>
              <a:buChar char="•"/>
            </a:pPr>
            <a:r>
              <a:rPr lang="en-US" altLang="en-US" dirty="0" smtClean="0">
                <a:solidFill>
                  <a:srgbClr val="003868"/>
                </a:solidFill>
              </a:rPr>
              <a:t>Thursday, May 1 – Trustee </a:t>
            </a:r>
            <a:r>
              <a:rPr lang="en-US" altLang="en-US" dirty="0">
                <a:solidFill>
                  <a:srgbClr val="003868"/>
                </a:solidFill>
              </a:rPr>
              <a:t>releases funds for above to investors through </a:t>
            </a:r>
            <a:r>
              <a:rPr lang="en-US" altLang="en-US" dirty="0" err="1">
                <a:solidFill>
                  <a:srgbClr val="003868"/>
                </a:solidFill>
              </a:rPr>
              <a:t>DTC</a:t>
            </a:r>
            <a:r>
              <a:rPr lang="en-US" altLang="en-US" dirty="0" smtClean="0">
                <a:solidFill>
                  <a:srgbClr val="003868"/>
                </a:solidFill>
              </a:rPr>
              <a:t>.  Trustee </a:t>
            </a:r>
            <a:r>
              <a:rPr lang="en-US" altLang="en-US" dirty="0">
                <a:solidFill>
                  <a:srgbClr val="003868"/>
                </a:solidFill>
              </a:rPr>
              <a:t>releases monthly reports (pool status etc.) to Fiscal Agent and </a:t>
            </a:r>
            <a:r>
              <a:rPr lang="en-US" altLang="en-US" dirty="0" smtClean="0">
                <a:solidFill>
                  <a:srgbClr val="003868"/>
                </a:solidFill>
              </a:rPr>
              <a:t>investors.</a:t>
            </a:r>
            <a:endParaRPr lang="en-US" altLang="en-US" dirty="0">
              <a:solidFill>
                <a:srgbClr val="003868"/>
              </a:solidFill>
            </a:endParaRPr>
          </a:p>
          <a:p>
            <a:pPr marL="285750" indent="-285750" algn="l">
              <a:buFontTx/>
              <a:buChar char="•"/>
            </a:pPr>
            <a:endParaRPr lang="en-US" altLang="en-US" dirty="0">
              <a:solidFill>
                <a:srgbClr val="003868"/>
              </a:solidFill>
            </a:endParaRPr>
          </a:p>
          <a:p>
            <a:pPr marL="285750" indent="-285750" algn="l">
              <a:buFontTx/>
              <a:buChar char="•"/>
            </a:pPr>
            <a:r>
              <a:rPr lang="en-US" altLang="en-US" dirty="0">
                <a:solidFill>
                  <a:srgbClr val="003868"/>
                </a:solidFill>
              </a:rPr>
              <a:t>Post-Closing- Within 30 days of funding, Bingham prepares a CD with all closing documents for the working parties. </a:t>
            </a:r>
          </a:p>
          <a:p>
            <a:pPr marL="285750" indent="-285750" algn="l">
              <a:buFontTx/>
              <a:buChar char="•"/>
            </a:pPr>
            <a:endParaRPr lang="en-US" altLang="en-US" dirty="0">
              <a:solidFill>
                <a:srgbClr val="003868"/>
              </a:solidFill>
            </a:endParaRPr>
          </a:p>
        </p:txBody>
      </p:sp>
      <p:sp>
        <p:nvSpPr>
          <p:cNvPr id="16388" name="TextBox 3"/>
          <p:cNvSpPr txBox="1">
            <a:spLocks noChangeArrowheads="1"/>
          </p:cNvSpPr>
          <p:nvPr/>
        </p:nvSpPr>
        <p:spPr bwMode="auto">
          <a:xfrm>
            <a:off x="914400" y="304800"/>
            <a:ext cx="716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000" b="1" dirty="0" err="1">
                <a:solidFill>
                  <a:srgbClr val="003868"/>
                </a:solidFill>
              </a:rPr>
              <a:t>SBAP</a:t>
            </a:r>
            <a:r>
              <a:rPr lang="en-US" altLang="en-US" sz="2000" b="1" dirty="0">
                <a:solidFill>
                  <a:srgbClr val="003868"/>
                </a:solidFill>
              </a:rPr>
              <a:t> Funding Process with Deadlines for</a:t>
            </a:r>
          </a:p>
          <a:p>
            <a:r>
              <a:rPr lang="en-US" altLang="en-US" sz="2000" b="1" dirty="0">
                <a:solidFill>
                  <a:srgbClr val="003868"/>
                </a:solidFill>
              </a:rPr>
              <a:t>April 2014 Sale</a:t>
            </a:r>
          </a:p>
        </p:txBody>
      </p:sp>
      <p:sp>
        <p:nvSpPr>
          <p:cNvPr id="2" name="Slide Number Placeholder 1"/>
          <p:cNvSpPr>
            <a:spLocks noGrp="1"/>
          </p:cNvSpPr>
          <p:nvPr>
            <p:ph type="sldNum" sz="quarter" idx="12"/>
          </p:nvPr>
        </p:nvSpPr>
        <p:spPr/>
        <p:txBody>
          <a:bodyPr/>
          <a:lstStyle/>
          <a:p>
            <a:fld id="{9A43B628-9676-49A2-AEB9-95BC84709D1D}" type="slidenum">
              <a:rPr lang="en-US" sz="1000" smtClean="0"/>
              <a:pPr/>
              <a:t>15</a:t>
            </a:fld>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25" y="1431925"/>
            <a:ext cx="810895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414338" y="763588"/>
            <a:ext cx="77358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defTabSz="728663">
              <a:buClr>
                <a:schemeClr val="tx1"/>
              </a:buClr>
              <a:tabLst>
                <a:tab pos="4286250" algn="l"/>
              </a:tabLst>
            </a:pPr>
            <a:endParaRPr lang="en-US" altLang="en-US" sz="1600">
              <a:cs typeface="Arial" charset="0"/>
            </a:endParaRPr>
          </a:p>
        </p:txBody>
      </p:sp>
      <p:sp>
        <p:nvSpPr>
          <p:cNvPr id="17412" name="Rectangle 4"/>
          <p:cNvSpPr>
            <a:spLocks noChangeArrowheads="1"/>
          </p:cNvSpPr>
          <p:nvPr/>
        </p:nvSpPr>
        <p:spPr bwMode="auto">
          <a:xfrm>
            <a:off x="414338" y="5770563"/>
            <a:ext cx="64849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6700" indent="-266700">
              <a:buFont typeface="Wingdings" pitchFamily="2" charset="2"/>
              <a:buNone/>
            </a:pPr>
            <a:r>
              <a:rPr lang="en-US" altLang="en-US" sz="900">
                <a:cs typeface="Arial" charset="0"/>
              </a:rPr>
              <a:t>        Source:  NADCO, Credit Suisse</a:t>
            </a:r>
          </a:p>
        </p:txBody>
      </p:sp>
      <p:sp>
        <p:nvSpPr>
          <p:cNvPr id="17413" name="Title 1"/>
          <p:cNvSpPr>
            <a:spLocks noGrp="1"/>
          </p:cNvSpPr>
          <p:nvPr>
            <p:ph type="title"/>
          </p:nvPr>
        </p:nvSpPr>
        <p:spPr>
          <a:xfrm>
            <a:off x="457200" y="457200"/>
            <a:ext cx="8229600" cy="533400"/>
          </a:xfrm>
        </p:spPr>
        <p:txBody>
          <a:bodyPr/>
          <a:lstStyle/>
          <a:p>
            <a:pPr eaLnBrk="1" hangingPunct="1"/>
            <a:r>
              <a:rPr lang="en-US" altLang="en-US" sz="2400" b="1" smtClean="0">
                <a:solidFill>
                  <a:srgbClr val="003868"/>
                </a:solidFill>
              </a:rPr>
              <a:t>SBA 504 Coupons</a:t>
            </a:r>
          </a:p>
        </p:txBody>
      </p:sp>
      <p:sp>
        <p:nvSpPr>
          <p:cNvPr id="17414"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cs typeface="Arial" charset="0"/>
              </a:rPr>
              <a:t>2014 DCFLLC                                                       No distribution without permission</a:t>
            </a:r>
          </a:p>
        </p:txBody>
      </p:sp>
      <p:sp>
        <p:nvSpPr>
          <p:cNvPr id="17415" name="Slide Number Placeholder 6"/>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D160E0F6-A57B-445D-9252-B6F2CA0F62F8}" type="slidenum">
              <a:rPr lang="en-US" sz="1000"/>
              <a:pPr/>
              <a:t>16</a:t>
            </a:fld>
            <a:endParaRPr lang="en-US" sz="1000"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539750" y="2046288"/>
            <a:ext cx="8108950" cy="3998912"/>
          </a:xfrm>
          <a:prstGeom prst="rect">
            <a:avLst/>
          </a:prstGeom>
          <a:solidFill>
            <a:schemeClr val="accent1">
              <a:lumMod val="20000"/>
              <a:lumOff val="80000"/>
              <a:alpha val="80000"/>
            </a:schemeClr>
          </a:solidFill>
          <a:ln>
            <a:noFill/>
          </a:ln>
          <a:effectLst/>
        </p:spPr>
      </p:pic>
      <p:sp>
        <p:nvSpPr>
          <p:cNvPr id="18435" name="Rectangle 3"/>
          <p:cNvSpPr>
            <a:spLocks noChangeArrowheads="1"/>
          </p:cNvSpPr>
          <p:nvPr/>
        </p:nvSpPr>
        <p:spPr bwMode="auto">
          <a:xfrm>
            <a:off x="414338" y="763588"/>
            <a:ext cx="77358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defTabSz="728663">
              <a:buClr>
                <a:schemeClr val="tx1"/>
              </a:buClr>
              <a:tabLst>
                <a:tab pos="4286250" algn="l"/>
              </a:tabLst>
            </a:pPr>
            <a:endParaRPr lang="en-US" altLang="en-US" sz="1600">
              <a:cs typeface="Arial" charset="0"/>
            </a:endParaRPr>
          </a:p>
        </p:txBody>
      </p:sp>
      <p:sp>
        <p:nvSpPr>
          <p:cNvPr id="18436" name="TextBox 1"/>
          <p:cNvSpPr txBox="1">
            <a:spLocks noChangeArrowheads="1"/>
          </p:cNvSpPr>
          <p:nvPr/>
        </p:nvSpPr>
        <p:spPr bwMode="auto">
          <a:xfrm>
            <a:off x="709613" y="752475"/>
            <a:ext cx="7818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buFontTx/>
              <a:buChar char="•"/>
            </a:pPr>
            <a:r>
              <a:rPr lang="en-US" altLang="en-US" sz="2400">
                <a:solidFill>
                  <a:srgbClr val="003868"/>
                </a:solidFill>
                <a:cs typeface="Arial" charset="0"/>
              </a:rPr>
              <a:t>Debt refi program expired in September 2012.</a:t>
            </a:r>
          </a:p>
          <a:p>
            <a:pPr>
              <a:buFontTx/>
              <a:buChar char="•"/>
            </a:pPr>
            <a:r>
              <a:rPr lang="en-US" altLang="en-US" sz="2400">
                <a:solidFill>
                  <a:srgbClr val="003868"/>
                </a:solidFill>
                <a:cs typeface="Arial" charset="0"/>
              </a:rPr>
              <a:t>504 deal sizes became smaller as the remaining loans in the pipeline have since been processed.</a:t>
            </a:r>
          </a:p>
        </p:txBody>
      </p:sp>
      <p:sp>
        <p:nvSpPr>
          <p:cNvPr id="2" name="Rectangle 1"/>
          <p:cNvSpPr/>
          <p:nvPr/>
        </p:nvSpPr>
        <p:spPr bwMode="auto">
          <a:xfrm>
            <a:off x="6699250" y="2206625"/>
            <a:ext cx="873125" cy="3557588"/>
          </a:xfrm>
          <a:prstGeom prst="rect">
            <a:avLst/>
          </a:prstGeom>
          <a:solidFill>
            <a:schemeClr val="accent6">
              <a:lumMod val="40000"/>
              <a:lumOff val="60000"/>
              <a:alpha val="59000"/>
            </a:schemeClr>
          </a:solidFill>
          <a:ln w="9525" cap="flat" cmpd="sng" algn="ctr">
            <a:noFill/>
            <a:prstDash val="solid"/>
            <a:round/>
            <a:headEnd type="none" w="med" len="med"/>
            <a:tailEnd type="none" w="med" len="med"/>
          </a:ln>
          <a:effectLst/>
          <a:extLst/>
        </p:spPr>
        <p:txBody>
          <a:bodyPr wrap="none" lIns="0" tIns="0" rIns="0" bIns="0"/>
          <a:lstStyle/>
          <a:p>
            <a:pPr marL="266700" indent="-266700">
              <a:lnSpc>
                <a:spcPct val="94000"/>
              </a:lnSpc>
              <a:spcBef>
                <a:spcPct val="50000"/>
              </a:spcBef>
              <a:buClr>
                <a:schemeClr val="tx2"/>
              </a:buClr>
              <a:buSzPct val="120000"/>
              <a:buFont typeface="Wingdings" pitchFamily="2" charset="2"/>
              <a:buChar char="§"/>
            </a:pPr>
            <a:endParaRPr lang="en-US">
              <a:latin typeface="Credit Suisse Type Roman" pitchFamily="34" charset="0"/>
            </a:endParaRPr>
          </a:p>
        </p:txBody>
      </p:sp>
      <p:sp>
        <p:nvSpPr>
          <p:cNvPr id="18438" name="Rectangle 4"/>
          <p:cNvSpPr>
            <a:spLocks noChangeArrowheads="1"/>
          </p:cNvSpPr>
          <p:nvPr/>
        </p:nvSpPr>
        <p:spPr bwMode="auto">
          <a:xfrm>
            <a:off x="443367" y="6110514"/>
            <a:ext cx="64849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6700" indent="-266700">
              <a:buFont typeface="Wingdings" pitchFamily="2" charset="2"/>
              <a:buNone/>
            </a:pPr>
            <a:r>
              <a:rPr lang="en-US" altLang="en-US" sz="900" dirty="0">
                <a:cs typeface="Arial" charset="0"/>
              </a:rPr>
              <a:t>        Source:  </a:t>
            </a:r>
            <a:r>
              <a:rPr lang="en-US" altLang="en-US" sz="900" dirty="0" err="1">
                <a:cs typeface="Arial" charset="0"/>
              </a:rPr>
              <a:t>NADCO</a:t>
            </a:r>
            <a:r>
              <a:rPr lang="en-US" altLang="en-US" sz="900" dirty="0">
                <a:cs typeface="Arial" charset="0"/>
              </a:rPr>
              <a:t>, Credit Suisse</a:t>
            </a:r>
          </a:p>
        </p:txBody>
      </p:sp>
      <p:sp>
        <p:nvSpPr>
          <p:cNvPr id="18439" name="Title 1"/>
          <p:cNvSpPr>
            <a:spLocks noGrp="1"/>
          </p:cNvSpPr>
          <p:nvPr>
            <p:ph type="title"/>
          </p:nvPr>
        </p:nvSpPr>
        <p:spPr>
          <a:xfrm>
            <a:off x="414338" y="211138"/>
            <a:ext cx="8229600" cy="533400"/>
          </a:xfrm>
        </p:spPr>
        <p:txBody>
          <a:bodyPr/>
          <a:lstStyle/>
          <a:p>
            <a:pPr eaLnBrk="1" hangingPunct="1"/>
            <a:r>
              <a:rPr lang="en-US" altLang="en-US" sz="2600" b="1" dirty="0" smtClean="0">
                <a:solidFill>
                  <a:srgbClr val="003868"/>
                </a:solidFill>
              </a:rPr>
              <a:t>504 refinancing program boosted SBA deal sizes</a:t>
            </a:r>
          </a:p>
        </p:txBody>
      </p:sp>
      <p:sp>
        <p:nvSpPr>
          <p:cNvPr id="18440" name="Footer Placeholder 2"/>
          <p:cNvSpPr txBox="1">
            <a:spLocks noGrp="1"/>
          </p:cNvSpPr>
          <p:nvPr/>
        </p:nvSpPr>
        <p:spPr bwMode="auto">
          <a:xfrm>
            <a:off x="3120571" y="6339568"/>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dirty="0">
                <a:latin typeface="Calibri" pitchFamily="34" charset="0"/>
                <a:cs typeface="Arial" charset="0"/>
              </a:rPr>
              <a:t>2014 </a:t>
            </a:r>
            <a:r>
              <a:rPr lang="en-US" altLang="en-US" sz="1200" dirty="0" err="1">
                <a:latin typeface="Calibri" pitchFamily="34" charset="0"/>
                <a:cs typeface="Arial" charset="0"/>
              </a:rPr>
              <a:t>DCFLLC</a:t>
            </a:r>
            <a:r>
              <a:rPr lang="en-US" altLang="en-US" sz="1200" dirty="0">
                <a:latin typeface="Calibri" pitchFamily="34" charset="0"/>
                <a:cs typeface="Arial" charset="0"/>
              </a:rPr>
              <a:t>                                                       No distribution without permission</a:t>
            </a:r>
          </a:p>
        </p:txBody>
      </p:sp>
      <p:sp>
        <p:nvSpPr>
          <p:cNvPr id="18441" name="Slide Number Placeholder 8"/>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EB5500D1-4D6D-4E08-BED9-FCB5B0FE1AA6}" type="slidenum">
              <a:rPr lang="en-US" sz="1000"/>
              <a:pPr/>
              <a:t>17</a:t>
            </a:fld>
            <a:endParaRPr lang="en-US" sz="100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1371600" y="288925"/>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800" b="1">
                <a:solidFill>
                  <a:srgbClr val="003868"/>
                </a:solidFill>
                <a:cs typeface="Arial" charset="0"/>
              </a:rPr>
              <a:t>SBA 504 Investors by Type</a:t>
            </a:r>
          </a:p>
        </p:txBody>
      </p:sp>
      <p:sp>
        <p:nvSpPr>
          <p:cNvPr id="19459"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cs typeface="Arial" charset="0"/>
              </a:rPr>
              <a:t>2014 DCFLLC                                                       No distribution without permission</a:t>
            </a:r>
          </a:p>
        </p:txBody>
      </p:sp>
      <p:sp>
        <p:nvSpPr>
          <p:cNvPr id="19460" name="TextBox 6"/>
          <p:cNvSpPr txBox="1">
            <a:spLocks noChangeArrowheads="1"/>
          </p:cNvSpPr>
          <p:nvPr/>
        </p:nvSpPr>
        <p:spPr bwMode="auto">
          <a:xfrm>
            <a:off x="609600" y="5935663"/>
            <a:ext cx="464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900">
                <a:cs typeface="Arial" charset="0"/>
              </a:rPr>
              <a:t>Source: Credit Suisse, BofAML</a:t>
            </a:r>
            <a:br>
              <a:rPr lang="en-US" altLang="en-US" sz="900">
                <a:cs typeface="Arial" charset="0"/>
              </a:rPr>
            </a:br>
            <a:r>
              <a:rPr lang="en-US" altLang="en-US" sz="900">
                <a:cs typeface="Arial" charset="0"/>
              </a:rPr>
              <a:t>Based on 2013 and ytd 2014 SBAP deals</a:t>
            </a:r>
          </a:p>
        </p:txBody>
      </p:sp>
      <p:pic>
        <p:nvPicPr>
          <p:cNvPr id="1946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476375"/>
            <a:ext cx="7065963"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2" name="Slide Number Placeholder 6"/>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A352D3C4-AE9C-4492-8E9D-35259A7819BB}" type="slidenum">
              <a:rPr lang="en-US" sz="1000"/>
              <a:pPr/>
              <a:t>18</a:t>
            </a:fld>
            <a:endParaRPr lang="en-US" sz="1000"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993775" y="428625"/>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800" b="1" dirty="0">
                <a:solidFill>
                  <a:srgbClr val="003868"/>
                </a:solidFill>
                <a:latin typeface="+mj-lt"/>
                <a:ea typeface="+mj-ea"/>
                <a:cs typeface="+mj-cs"/>
              </a:rPr>
              <a:t>SBA 504 Investors by Geography</a:t>
            </a:r>
          </a:p>
        </p:txBody>
      </p:sp>
      <p:sp>
        <p:nvSpPr>
          <p:cNvPr id="20483"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cs typeface="Arial" charset="0"/>
              </a:rPr>
              <a:t>2014 DCFLLC                                                       No distribution without permission</a:t>
            </a:r>
          </a:p>
        </p:txBody>
      </p:sp>
      <p:sp>
        <p:nvSpPr>
          <p:cNvPr id="20484" name="TextBox 7"/>
          <p:cNvSpPr txBox="1">
            <a:spLocks noChangeArrowheads="1"/>
          </p:cNvSpPr>
          <p:nvPr/>
        </p:nvSpPr>
        <p:spPr bwMode="auto">
          <a:xfrm>
            <a:off x="685800" y="5895975"/>
            <a:ext cx="464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900">
                <a:cs typeface="Arial" charset="0"/>
              </a:rPr>
              <a:t>Source: Credit Suisse, BofAML</a:t>
            </a:r>
            <a:br>
              <a:rPr lang="en-US" altLang="en-US" sz="900">
                <a:cs typeface="Arial" charset="0"/>
              </a:rPr>
            </a:br>
            <a:r>
              <a:rPr lang="en-US" altLang="en-US" sz="900">
                <a:cs typeface="Arial" charset="0"/>
              </a:rPr>
              <a:t>Based on 2013 and ytd 2014 SBAP deals</a:t>
            </a:r>
          </a:p>
        </p:txBody>
      </p:sp>
      <p:pic>
        <p:nvPicPr>
          <p:cNvPr id="2048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375" y="1458913"/>
            <a:ext cx="71882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6" name="Slide Number Placeholder 6"/>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35F7E3F3-11B9-402A-8BB0-C00FF933CE9B}" type="slidenum">
              <a:rPr lang="en-US" sz="1000"/>
              <a:pPr/>
              <a:t>19</a:t>
            </a:fld>
            <a:endParaRPr lang="en-US" sz="1000"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228600"/>
            <a:ext cx="8229600" cy="762000"/>
          </a:xfrm>
        </p:spPr>
        <p:txBody>
          <a:bodyPr/>
          <a:lstStyle/>
          <a:p>
            <a:pPr eaLnBrk="1" hangingPunct="1">
              <a:defRPr/>
            </a:pPr>
            <a:r>
              <a:rPr lang="en-US" altLang="en-US" sz="2400" b="1" dirty="0" smtClean="0">
                <a:solidFill>
                  <a:schemeClr val="accent2">
                    <a:lumMod val="75000"/>
                  </a:schemeClr>
                </a:solidFill>
              </a:rPr>
              <a:t>SBA 504 Capital Markets Team</a:t>
            </a:r>
          </a:p>
        </p:txBody>
      </p:sp>
      <p:sp>
        <p:nvSpPr>
          <p:cNvPr id="3075" name="Content Placeholder 2"/>
          <p:cNvSpPr>
            <a:spLocks noGrp="1"/>
          </p:cNvSpPr>
          <p:nvPr>
            <p:ph idx="4294967295"/>
          </p:nvPr>
        </p:nvSpPr>
        <p:spPr>
          <a:xfrm>
            <a:off x="457200" y="914400"/>
            <a:ext cx="8229600" cy="5441950"/>
          </a:xfrm>
        </p:spPr>
        <p:txBody>
          <a:bodyPr/>
          <a:lstStyle/>
          <a:p>
            <a:pPr eaLnBrk="1" hangingPunct="1">
              <a:spcAft>
                <a:spcPct val="30000"/>
              </a:spcAft>
            </a:pPr>
            <a:r>
              <a:rPr lang="en-US" altLang="en-US" sz="1400" b="1" dirty="0" smtClean="0">
                <a:solidFill>
                  <a:srgbClr val="003868"/>
                </a:solidFill>
              </a:rPr>
              <a:t>Fiscal Agent — </a:t>
            </a:r>
            <a:r>
              <a:rPr lang="en-US" altLang="en-US" sz="1400" i="1" dirty="0" err="1" smtClean="0">
                <a:solidFill>
                  <a:srgbClr val="003868"/>
                </a:solidFill>
              </a:rPr>
              <a:t>DCF</a:t>
            </a:r>
            <a:r>
              <a:rPr lang="en-US" altLang="en-US" sz="1400" i="1" dirty="0" smtClean="0">
                <a:solidFill>
                  <a:srgbClr val="003868"/>
                </a:solidFill>
              </a:rPr>
              <a:t> LLC.</a:t>
            </a:r>
            <a:r>
              <a:rPr lang="en-US" altLang="en-US" sz="1400" b="1" i="1" dirty="0" smtClean="0">
                <a:solidFill>
                  <a:srgbClr val="003868"/>
                </a:solidFill>
              </a:rPr>
              <a:t> </a:t>
            </a:r>
            <a:r>
              <a:rPr lang="en-US" altLang="en-US" sz="1400" dirty="0" smtClean="0">
                <a:solidFill>
                  <a:srgbClr val="003868"/>
                </a:solidFill>
              </a:rPr>
              <a:t>Manage the funding process to obtain the best available debenture rate for borrowers.</a:t>
            </a:r>
          </a:p>
          <a:p>
            <a:pPr eaLnBrk="1" hangingPunct="1">
              <a:spcAft>
                <a:spcPct val="30000"/>
              </a:spcAft>
              <a:buFontTx/>
              <a:buNone/>
            </a:pPr>
            <a:r>
              <a:rPr lang="en-US" altLang="en-US" sz="1800" b="1" dirty="0" smtClean="0">
                <a:solidFill>
                  <a:srgbClr val="003868"/>
                </a:solidFill>
              </a:rPr>
              <a:t>		</a:t>
            </a:r>
            <a:r>
              <a:rPr lang="en-US" altLang="en-US" sz="1400" b="1" dirty="0" smtClean="0">
                <a:solidFill>
                  <a:srgbClr val="003868"/>
                </a:solidFill>
              </a:rPr>
              <a:t>Frank Keane </a:t>
            </a:r>
            <a:r>
              <a:rPr lang="en-US" altLang="en-US" sz="1400" dirty="0" smtClean="0">
                <a:solidFill>
                  <a:srgbClr val="003868"/>
                </a:solidFill>
              </a:rPr>
              <a:t>– Fiscal Agent, </a:t>
            </a:r>
            <a:r>
              <a:rPr lang="en-US" altLang="en-US" sz="1400" dirty="0" err="1" smtClean="0">
                <a:solidFill>
                  <a:srgbClr val="003868"/>
                </a:solidFill>
              </a:rPr>
              <a:t>DCF</a:t>
            </a:r>
            <a:r>
              <a:rPr lang="en-US" altLang="en-US" sz="1400" dirty="0" smtClean="0">
                <a:solidFill>
                  <a:srgbClr val="003868"/>
                </a:solidFill>
              </a:rPr>
              <a:t> LLC.</a:t>
            </a:r>
          </a:p>
          <a:p>
            <a:pPr eaLnBrk="1" hangingPunct="1">
              <a:spcAft>
                <a:spcPct val="30000"/>
              </a:spcAft>
            </a:pPr>
            <a:r>
              <a:rPr lang="en-US" altLang="en-US" sz="1400" b="1" dirty="0" smtClean="0">
                <a:solidFill>
                  <a:srgbClr val="003868"/>
                </a:solidFill>
              </a:rPr>
              <a:t>Underwriters </a:t>
            </a:r>
            <a:r>
              <a:rPr lang="en-US" altLang="en-US" sz="1400" dirty="0" smtClean="0">
                <a:solidFill>
                  <a:srgbClr val="003868"/>
                </a:solidFill>
              </a:rPr>
              <a:t>— </a:t>
            </a:r>
            <a:r>
              <a:rPr lang="en-US" altLang="en-US" sz="1400" i="1" dirty="0" err="1" smtClean="0">
                <a:solidFill>
                  <a:srgbClr val="003868"/>
                </a:solidFill>
              </a:rPr>
              <a:t>BAML</a:t>
            </a:r>
            <a:r>
              <a:rPr lang="en-US" altLang="en-US" sz="1400" dirty="0" smtClean="0">
                <a:solidFill>
                  <a:srgbClr val="003868"/>
                </a:solidFill>
              </a:rPr>
              <a:t> and </a:t>
            </a:r>
            <a:r>
              <a:rPr lang="en-US" altLang="en-US" sz="1400" i="1" dirty="0" smtClean="0">
                <a:solidFill>
                  <a:srgbClr val="003868"/>
                </a:solidFill>
              </a:rPr>
              <a:t>Credit Suisse. </a:t>
            </a:r>
            <a:r>
              <a:rPr lang="en-US" altLang="en-US" sz="1400" dirty="0" smtClean="0">
                <a:solidFill>
                  <a:srgbClr val="003868"/>
                </a:solidFill>
              </a:rPr>
              <a:t>Market, pool debentures, sell and trade </a:t>
            </a:r>
            <a:r>
              <a:rPr lang="en-US" altLang="en-US" sz="1400" dirty="0" err="1" smtClean="0">
                <a:solidFill>
                  <a:srgbClr val="003868"/>
                </a:solidFill>
              </a:rPr>
              <a:t>DCPC</a:t>
            </a:r>
            <a:r>
              <a:rPr lang="en-US" altLang="en-US" sz="1400" dirty="0" smtClean="0">
                <a:solidFill>
                  <a:srgbClr val="003868"/>
                </a:solidFill>
              </a:rPr>
              <a:t>, take capital risk, provide product research.</a:t>
            </a:r>
          </a:p>
          <a:p>
            <a:pPr eaLnBrk="1" hangingPunct="1">
              <a:buFontTx/>
              <a:buNone/>
            </a:pPr>
            <a:r>
              <a:rPr lang="en-US" altLang="en-US" sz="1400" b="1" dirty="0" smtClean="0">
                <a:solidFill>
                  <a:srgbClr val="003868"/>
                </a:solidFill>
              </a:rPr>
              <a:t>		Leland Bunch III </a:t>
            </a:r>
            <a:r>
              <a:rPr lang="en-US" altLang="en-US" sz="1400" dirty="0" smtClean="0">
                <a:solidFill>
                  <a:srgbClr val="003868"/>
                </a:solidFill>
              </a:rPr>
              <a:t>– Managing Director, Bank of America Merrill Lynch – SBA 504 underwriter.</a:t>
            </a:r>
          </a:p>
          <a:p>
            <a:pPr eaLnBrk="1" hangingPunct="1">
              <a:spcAft>
                <a:spcPct val="60000"/>
              </a:spcAft>
              <a:buFontTx/>
              <a:buNone/>
            </a:pPr>
            <a:r>
              <a:rPr lang="en-US" altLang="en-US" sz="1400" b="1" dirty="0" smtClean="0">
                <a:solidFill>
                  <a:srgbClr val="003868"/>
                </a:solidFill>
              </a:rPr>
              <a:t>		Karen Cady </a:t>
            </a:r>
            <a:r>
              <a:rPr lang="en-US" altLang="en-US" sz="1400" dirty="0" smtClean="0">
                <a:solidFill>
                  <a:srgbClr val="003868"/>
                </a:solidFill>
              </a:rPr>
              <a:t>– Director, Credit Suisse – SBA 504 underwriter</a:t>
            </a:r>
          </a:p>
          <a:p>
            <a:pPr eaLnBrk="1" hangingPunct="1">
              <a:spcAft>
                <a:spcPct val="30000"/>
              </a:spcAft>
            </a:pPr>
            <a:r>
              <a:rPr lang="en-US" altLang="en-US" sz="1400" b="1" dirty="0" smtClean="0">
                <a:solidFill>
                  <a:srgbClr val="003868"/>
                </a:solidFill>
              </a:rPr>
              <a:t>Issuing Agent and Trustee — </a:t>
            </a:r>
            <a:r>
              <a:rPr lang="en-US" altLang="en-US" sz="1400" i="1" dirty="0" smtClean="0">
                <a:solidFill>
                  <a:srgbClr val="003868"/>
                </a:solidFill>
              </a:rPr>
              <a:t>The Bank of New York Mellon. </a:t>
            </a:r>
            <a:r>
              <a:rPr lang="en-US" altLang="en-US" sz="1400" dirty="0" smtClean="0">
                <a:solidFill>
                  <a:srgbClr val="003868"/>
                </a:solidFill>
              </a:rPr>
              <a:t>Hold debentures issued by </a:t>
            </a:r>
            <a:r>
              <a:rPr lang="en-US" altLang="en-US" sz="1400" dirty="0" err="1" smtClean="0">
                <a:solidFill>
                  <a:srgbClr val="003868"/>
                </a:solidFill>
              </a:rPr>
              <a:t>CDCs</a:t>
            </a:r>
            <a:r>
              <a:rPr lang="en-US" altLang="en-US" sz="1400" dirty="0" smtClean="0">
                <a:solidFill>
                  <a:srgbClr val="003868"/>
                </a:solidFill>
              </a:rPr>
              <a:t>, issue </a:t>
            </a:r>
            <a:r>
              <a:rPr lang="en-US" altLang="en-US" sz="1400" dirty="0" err="1" smtClean="0">
                <a:solidFill>
                  <a:srgbClr val="003868"/>
                </a:solidFill>
              </a:rPr>
              <a:t>DCPCs</a:t>
            </a:r>
            <a:r>
              <a:rPr lang="en-US" altLang="en-US" sz="1400" dirty="0" smtClean="0">
                <a:solidFill>
                  <a:srgbClr val="003868"/>
                </a:solidFill>
              </a:rPr>
              <a:t> as SBA's agent, distribute </a:t>
            </a:r>
            <a:r>
              <a:rPr lang="en-US" altLang="en-US" sz="1400" dirty="0" err="1" smtClean="0">
                <a:solidFill>
                  <a:srgbClr val="003868"/>
                </a:solidFill>
              </a:rPr>
              <a:t>P&amp;I</a:t>
            </a:r>
            <a:r>
              <a:rPr lang="en-US" altLang="en-US" sz="1400" dirty="0" smtClean="0">
                <a:solidFill>
                  <a:srgbClr val="003868"/>
                </a:solidFill>
              </a:rPr>
              <a:t> to </a:t>
            </a:r>
            <a:r>
              <a:rPr lang="en-US" altLang="en-US" sz="1400" dirty="0" err="1" smtClean="0">
                <a:solidFill>
                  <a:srgbClr val="003868"/>
                </a:solidFill>
              </a:rPr>
              <a:t>DCPC</a:t>
            </a:r>
            <a:r>
              <a:rPr lang="en-US" altLang="en-US" sz="1400" dirty="0" smtClean="0">
                <a:solidFill>
                  <a:srgbClr val="003868"/>
                </a:solidFill>
              </a:rPr>
              <a:t> holders, report outstanding pool statistics. </a:t>
            </a:r>
          </a:p>
          <a:p>
            <a:pPr eaLnBrk="1" hangingPunct="1">
              <a:spcAft>
                <a:spcPct val="60000"/>
              </a:spcAft>
              <a:buFontTx/>
              <a:buNone/>
            </a:pPr>
            <a:r>
              <a:rPr lang="en-US" altLang="en-US" sz="1400" b="1" dirty="0" smtClean="0">
                <a:solidFill>
                  <a:srgbClr val="003868"/>
                </a:solidFill>
              </a:rPr>
              <a:t>		Glenn </a:t>
            </a:r>
            <a:r>
              <a:rPr lang="en-US" altLang="en-US" sz="1400" b="1" dirty="0" err="1" smtClean="0">
                <a:solidFill>
                  <a:srgbClr val="003868"/>
                </a:solidFill>
              </a:rPr>
              <a:t>McKeever</a:t>
            </a:r>
            <a:r>
              <a:rPr lang="en-US" altLang="en-US" sz="1400" b="1" dirty="0" smtClean="0">
                <a:solidFill>
                  <a:srgbClr val="003868"/>
                </a:solidFill>
              </a:rPr>
              <a:t> </a:t>
            </a:r>
            <a:r>
              <a:rPr lang="en-US" altLang="en-US" sz="1400" dirty="0" smtClean="0">
                <a:solidFill>
                  <a:srgbClr val="003868"/>
                </a:solidFill>
              </a:rPr>
              <a:t>– Vice President, Bank of New York Mellon – SBA 504 trustee.</a:t>
            </a:r>
          </a:p>
          <a:p>
            <a:pPr eaLnBrk="1" hangingPunct="1">
              <a:spcAft>
                <a:spcPct val="30000"/>
              </a:spcAft>
            </a:pPr>
            <a:r>
              <a:rPr lang="en-US" altLang="en-US" sz="1400" b="1" dirty="0" smtClean="0">
                <a:solidFill>
                  <a:srgbClr val="003868"/>
                </a:solidFill>
              </a:rPr>
              <a:t>Central Servicing Agent — </a:t>
            </a:r>
            <a:r>
              <a:rPr lang="en-US" altLang="en-US" sz="1400" i="1" dirty="0" smtClean="0">
                <a:solidFill>
                  <a:srgbClr val="003868"/>
                </a:solidFill>
              </a:rPr>
              <a:t>Wells Fargo Corporate Trust Services. </a:t>
            </a:r>
            <a:r>
              <a:rPr lang="en-US" altLang="en-US" sz="1400" dirty="0" smtClean="0">
                <a:solidFill>
                  <a:srgbClr val="003868"/>
                </a:solidFill>
              </a:rPr>
              <a:t>Process loans, report new pool statistics to </a:t>
            </a:r>
            <a:r>
              <a:rPr lang="en-US" altLang="en-US" sz="1400" dirty="0" err="1" smtClean="0">
                <a:solidFill>
                  <a:srgbClr val="003868"/>
                </a:solidFill>
              </a:rPr>
              <a:t>DCF</a:t>
            </a:r>
            <a:r>
              <a:rPr lang="en-US" altLang="en-US" sz="1400" dirty="0" smtClean="0">
                <a:solidFill>
                  <a:srgbClr val="003868"/>
                </a:solidFill>
              </a:rPr>
              <a:t> LLC, collect loan payments, pay out proceeds.. </a:t>
            </a:r>
          </a:p>
          <a:p>
            <a:pPr eaLnBrk="1" hangingPunct="1">
              <a:spcAft>
                <a:spcPct val="60000"/>
              </a:spcAft>
              <a:buFontTx/>
              <a:buNone/>
            </a:pPr>
            <a:r>
              <a:rPr lang="en-US" altLang="en-US" sz="1400" b="1" dirty="0" smtClean="0">
                <a:solidFill>
                  <a:srgbClr val="003868"/>
                </a:solidFill>
              </a:rPr>
              <a:t>		Brian Gagnon </a:t>
            </a:r>
            <a:r>
              <a:rPr lang="en-US" altLang="en-US" sz="1400" dirty="0" smtClean="0">
                <a:solidFill>
                  <a:srgbClr val="003868"/>
                </a:solidFill>
              </a:rPr>
              <a:t>– Program Group Leader, Wells Fargo CSA Team</a:t>
            </a:r>
          </a:p>
          <a:p>
            <a:pPr eaLnBrk="1" hangingPunct="1">
              <a:spcAft>
                <a:spcPct val="60000"/>
              </a:spcAft>
              <a:buFontTx/>
              <a:buNone/>
            </a:pPr>
            <a:r>
              <a:rPr lang="en-US" altLang="en-US" sz="1400" b="1" dirty="0" smtClean="0">
                <a:solidFill>
                  <a:srgbClr val="003868"/>
                </a:solidFill>
              </a:rPr>
              <a:t>                  </a:t>
            </a:r>
            <a:r>
              <a:rPr lang="en-US" altLang="en-US" sz="1400" b="1" dirty="0" err="1" smtClean="0">
                <a:solidFill>
                  <a:srgbClr val="003868"/>
                </a:solidFill>
              </a:rPr>
              <a:t>Rupinder</a:t>
            </a:r>
            <a:r>
              <a:rPr lang="en-US" altLang="en-US" sz="1400" b="1" dirty="0" smtClean="0">
                <a:solidFill>
                  <a:srgbClr val="003868"/>
                </a:solidFill>
              </a:rPr>
              <a:t> </a:t>
            </a:r>
            <a:r>
              <a:rPr lang="en-US" altLang="en-US" sz="1400" b="1" dirty="0" err="1" smtClean="0">
                <a:solidFill>
                  <a:srgbClr val="003868"/>
                </a:solidFill>
              </a:rPr>
              <a:t>Suri</a:t>
            </a:r>
            <a:r>
              <a:rPr lang="en-US" altLang="en-US" sz="1400" b="1" dirty="0" smtClean="0">
                <a:solidFill>
                  <a:srgbClr val="003868"/>
                </a:solidFill>
              </a:rPr>
              <a:t>– </a:t>
            </a:r>
            <a:r>
              <a:rPr lang="en-US" altLang="en-US" sz="1400" dirty="0" smtClean="0">
                <a:solidFill>
                  <a:srgbClr val="003868"/>
                </a:solidFill>
              </a:rPr>
              <a:t>Servicing</a:t>
            </a:r>
            <a:r>
              <a:rPr lang="en-US" altLang="en-US" sz="1400" b="1" dirty="0" smtClean="0">
                <a:solidFill>
                  <a:srgbClr val="003868"/>
                </a:solidFill>
              </a:rPr>
              <a:t> </a:t>
            </a:r>
            <a:r>
              <a:rPr lang="en-US" altLang="en-US" sz="1400" dirty="0" smtClean="0">
                <a:solidFill>
                  <a:srgbClr val="003868"/>
                </a:solidFill>
              </a:rPr>
              <a:t>Manager, Wells Fargo CSA Team</a:t>
            </a:r>
          </a:p>
          <a:p>
            <a:pPr eaLnBrk="1" hangingPunct="1">
              <a:spcAft>
                <a:spcPct val="30000"/>
              </a:spcAft>
            </a:pPr>
            <a:r>
              <a:rPr lang="en-US" altLang="en-US" sz="1400" b="1" dirty="0" smtClean="0">
                <a:solidFill>
                  <a:srgbClr val="003868"/>
                </a:solidFill>
              </a:rPr>
              <a:t>Legal Counsel — </a:t>
            </a:r>
            <a:r>
              <a:rPr lang="en-US" altLang="en-US" sz="1400" i="1" dirty="0" smtClean="0">
                <a:solidFill>
                  <a:srgbClr val="003868"/>
                </a:solidFill>
              </a:rPr>
              <a:t>Bingham McCutchen LLP.  </a:t>
            </a:r>
            <a:r>
              <a:rPr lang="en-US" altLang="en-US" sz="1400" dirty="0" smtClean="0">
                <a:solidFill>
                  <a:srgbClr val="003868"/>
                </a:solidFill>
              </a:rPr>
              <a:t>Program and transaction legal advisors to Underwriters</a:t>
            </a:r>
            <a:r>
              <a:rPr lang="en-US" altLang="en-US" sz="1400" i="1" dirty="0" smtClean="0">
                <a:solidFill>
                  <a:srgbClr val="003868"/>
                </a:solidFill>
              </a:rPr>
              <a:t>.</a:t>
            </a:r>
            <a:r>
              <a:rPr lang="en-US" altLang="en-US" sz="1400" dirty="0" smtClean="0">
                <a:solidFill>
                  <a:srgbClr val="003868"/>
                </a:solidFill>
              </a:rPr>
              <a:t> </a:t>
            </a:r>
          </a:p>
          <a:p>
            <a:pPr eaLnBrk="1" hangingPunct="1">
              <a:spcAft>
                <a:spcPct val="30000"/>
              </a:spcAft>
              <a:buFontTx/>
              <a:buNone/>
            </a:pPr>
            <a:r>
              <a:rPr lang="en-US" altLang="en-US" sz="1400" b="1" dirty="0" smtClean="0">
                <a:solidFill>
                  <a:srgbClr val="003868"/>
                </a:solidFill>
              </a:rPr>
              <a:t>		Jeff Johnson </a:t>
            </a:r>
            <a:r>
              <a:rPr lang="en-US" altLang="en-US" sz="1400" dirty="0" smtClean="0">
                <a:solidFill>
                  <a:srgbClr val="003868"/>
                </a:solidFill>
              </a:rPr>
              <a:t>– Partner, Bingham McCutchen LLP - SBA 504 program bond counsel.</a:t>
            </a:r>
          </a:p>
          <a:p>
            <a:pPr eaLnBrk="1" hangingPunct="1"/>
            <a:endParaRPr lang="en-US" altLang="en-US" sz="1400" dirty="0" smtClean="0">
              <a:solidFill>
                <a:srgbClr val="003868"/>
              </a:solidFill>
            </a:endParaRPr>
          </a:p>
          <a:p>
            <a:pPr eaLnBrk="1" hangingPunct="1"/>
            <a:endParaRPr lang="en-US" altLang="en-US" sz="1400" dirty="0" smtClean="0"/>
          </a:p>
          <a:p>
            <a:pPr eaLnBrk="1" hangingPunct="1"/>
            <a:endParaRPr lang="en-US" altLang="en-US" sz="1400" dirty="0" smtClean="0"/>
          </a:p>
        </p:txBody>
      </p:sp>
      <p:sp>
        <p:nvSpPr>
          <p:cNvPr id="3076"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rPr>
              <a:t>2014 DCFLLC                                                       No distribution without permission</a:t>
            </a:r>
          </a:p>
        </p:txBody>
      </p:sp>
      <p:sp>
        <p:nvSpPr>
          <p:cNvPr id="2" name="Slide Number Placeholder 1"/>
          <p:cNvSpPr>
            <a:spLocks noGrp="1"/>
          </p:cNvSpPr>
          <p:nvPr>
            <p:ph type="sldNum" sz="quarter" idx="12"/>
          </p:nvPr>
        </p:nvSpPr>
        <p:spPr/>
        <p:txBody>
          <a:bodyPr/>
          <a:lstStyle/>
          <a:p>
            <a:fld id="{9A43B628-9676-49A2-AEB9-95BC84709D1D}" type="slidenum">
              <a:rPr lang="en-US" sz="1000" smtClean="0"/>
              <a:pPr/>
              <a:t>2</a:t>
            </a:fld>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414338" y="763588"/>
            <a:ext cx="77358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defTabSz="728663">
              <a:buClr>
                <a:schemeClr val="tx1"/>
              </a:buClr>
              <a:tabLst>
                <a:tab pos="4286250" algn="l"/>
              </a:tabLst>
            </a:pPr>
            <a:endParaRPr lang="en-US" altLang="en-US" sz="1600">
              <a:cs typeface="Arial" charset="0"/>
            </a:endParaRPr>
          </a:p>
        </p:txBody>
      </p:sp>
      <p:sp>
        <p:nvSpPr>
          <p:cNvPr id="21507" name="Rectangle 4"/>
          <p:cNvSpPr>
            <a:spLocks noChangeArrowheads="1"/>
          </p:cNvSpPr>
          <p:nvPr/>
        </p:nvSpPr>
        <p:spPr bwMode="auto">
          <a:xfrm>
            <a:off x="509588" y="6069013"/>
            <a:ext cx="64849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6700" indent="-266700">
              <a:buFont typeface="Wingdings" pitchFamily="2" charset="2"/>
              <a:buNone/>
            </a:pPr>
            <a:r>
              <a:rPr lang="en-US" altLang="en-US" sz="900">
                <a:cs typeface="Arial" charset="0"/>
              </a:rPr>
              <a:t>        Source: MBA, Credit Suisse</a:t>
            </a: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575" y="1785938"/>
            <a:ext cx="8124825"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
          <p:cNvSpPr txBox="1">
            <a:spLocks noChangeArrowheads="1"/>
          </p:cNvSpPr>
          <p:nvPr/>
        </p:nvSpPr>
        <p:spPr bwMode="auto">
          <a:xfrm>
            <a:off x="688975" y="858838"/>
            <a:ext cx="7816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400">
                <a:solidFill>
                  <a:srgbClr val="003868"/>
                </a:solidFill>
                <a:cs typeface="Arial" charset="0"/>
              </a:rPr>
              <a:t>Total originations in 2013 was $358 billion, exceeding 2005 volume.</a:t>
            </a:r>
          </a:p>
        </p:txBody>
      </p:sp>
      <p:sp>
        <p:nvSpPr>
          <p:cNvPr id="21510"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cs typeface="Arial" charset="0"/>
              </a:rPr>
              <a:t>2014 DCFLLC                                                       No distribution without permission</a:t>
            </a:r>
          </a:p>
        </p:txBody>
      </p:sp>
      <p:sp>
        <p:nvSpPr>
          <p:cNvPr id="9223" name="Title 1"/>
          <p:cNvSpPr txBox="1">
            <a:spLocks/>
          </p:cNvSpPr>
          <p:nvPr/>
        </p:nvSpPr>
        <p:spPr bwMode="auto">
          <a:xfrm>
            <a:off x="1030288" y="19685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800" b="1" dirty="0">
                <a:solidFill>
                  <a:srgbClr val="003868"/>
                </a:solidFill>
                <a:latin typeface="+mj-lt"/>
                <a:ea typeface="+mj-ea"/>
                <a:cs typeface="+mj-cs"/>
              </a:rPr>
              <a:t>CRE lending is rebounding</a:t>
            </a:r>
          </a:p>
        </p:txBody>
      </p:sp>
      <p:sp>
        <p:nvSpPr>
          <p:cNvPr id="21512" name="Slide Number Placeholder 7"/>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48926DA2-4357-4A32-81E3-D5292389AAFC}" type="slidenum">
              <a:rPr lang="en-US" sz="1000"/>
              <a:pPr/>
              <a:t>20</a:t>
            </a:fld>
            <a:endParaRPr lang="en-US" sz="1000"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414338" y="763588"/>
            <a:ext cx="77358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defTabSz="728663">
              <a:buClr>
                <a:schemeClr val="tx1"/>
              </a:buClr>
              <a:tabLst>
                <a:tab pos="4286250" algn="l"/>
              </a:tabLst>
            </a:pPr>
            <a:endParaRPr lang="en-US" altLang="en-US" sz="1600">
              <a:cs typeface="Arial" charset="0"/>
            </a:endParaRPr>
          </a:p>
        </p:txBody>
      </p:sp>
      <p:sp>
        <p:nvSpPr>
          <p:cNvPr id="22531" name="Rectangle 4"/>
          <p:cNvSpPr>
            <a:spLocks noChangeArrowheads="1"/>
          </p:cNvSpPr>
          <p:nvPr/>
        </p:nvSpPr>
        <p:spPr bwMode="auto">
          <a:xfrm>
            <a:off x="442913" y="6243638"/>
            <a:ext cx="64849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6700" indent="-266700">
              <a:buFont typeface="Wingdings" pitchFamily="2" charset="2"/>
              <a:buNone/>
            </a:pPr>
            <a:r>
              <a:rPr lang="en-US" altLang="en-US" sz="900">
                <a:cs typeface="Arial" charset="0"/>
              </a:rPr>
              <a:t>        Source: Credit Suisse, BofAML, Trepp</a:t>
            </a:r>
          </a:p>
        </p:txBody>
      </p:sp>
      <p:sp>
        <p:nvSpPr>
          <p:cNvPr id="4101" name="TextBox 1"/>
          <p:cNvSpPr txBox="1">
            <a:spLocks noChangeArrowheads="1"/>
          </p:cNvSpPr>
          <p:nvPr/>
        </p:nvSpPr>
        <p:spPr bwMode="auto">
          <a:xfrm>
            <a:off x="460375" y="763588"/>
            <a:ext cx="8278813"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Aft>
                <a:spcPts val="600"/>
              </a:spcAft>
              <a:buFontTx/>
              <a:buChar char="•"/>
            </a:pPr>
            <a:r>
              <a:rPr lang="en-US" sz="2200" dirty="0">
                <a:solidFill>
                  <a:srgbClr val="003868"/>
                </a:solidFill>
              </a:rPr>
              <a:t>Over four thousand small balance </a:t>
            </a:r>
            <a:r>
              <a:rPr lang="en-US" sz="2200" dirty="0" err="1">
                <a:solidFill>
                  <a:srgbClr val="003868"/>
                </a:solidFill>
              </a:rPr>
              <a:t>CMBS</a:t>
            </a:r>
            <a:r>
              <a:rPr lang="en-US" sz="2200" dirty="0">
                <a:solidFill>
                  <a:srgbClr val="003868"/>
                </a:solidFill>
              </a:rPr>
              <a:t> loans are scheduled to mature between 2015 – 2017.</a:t>
            </a:r>
          </a:p>
          <a:p>
            <a:pPr>
              <a:spcAft>
                <a:spcPts val="600"/>
              </a:spcAft>
              <a:buFontTx/>
              <a:buChar char="•"/>
            </a:pPr>
            <a:r>
              <a:rPr lang="en-US" sz="2200" dirty="0">
                <a:solidFill>
                  <a:srgbClr val="003868"/>
                </a:solidFill>
              </a:rPr>
              <a:t>Opportunity for SBA lenders to meet the financing gap.</a:t>
            </a:r>
          </a:p>
          <a:p>
            <a:pPr>
              <a:buFontTx/>
              <a:buChar char="•"/>
            </a:pPr>
            <a:r>
              <a:rPr lang="en-US" sz="2200" dirty="0">
                <a:solidFill>
                  <a:srgbClr val="003868"/>
                </a:solidFill>
              </a:rPr>
              <a:t>Many small balance loans that have yet to mature have high coupons relative to current market rates, representing additional opportunities for SBA lenders.</a:t>
            </a:r>
          </a:p>
          <a:p>
            <a:endParaRPr lang="en-US" sz="1200" dirty="0">
              <a:cs typeface="Arial" charset="0"/>
            </a:endParaRPr>
          </a:p>
          <a:p>
            <a:endParaRPr lang="en-US" sz="1200" dirty="0">
              <a:cs typeface="Arial" charset="0"/>
            </a:endParaRPr>
          </a:p>
        </p:txBody>
      </p:sp>
      <p:grpSp>
        <p:nvGrpSpPr>
          <p:cNvPr id="22533" name="Group 2"/>
          <p:cNvGrpSpPr>
            <a:grpSpLocks/>
          </p:cNvGrpSpPr>
          <p:nvPr/>
        </p:nvGrpSpPr>
        <p:grpSpPr bwMode="auto">
          <a:xfrm>
            <a:off x="696913" y="3151188"/>
            <a:ext cx="7889875" cy="2900362"/>
            <a:chOff x="626805" y="2435679"/>
            <a:chExt cx="7890389" cy="2899801"/>
          </a:xfrm>
        </p:grpSpPr>
        <p:pic>
          <p:nvPicPr>
            <p:cNvPr id="225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05" y="2435679"/>
              <a:ext cx="7890389"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Oval 1"/>
            <p:cNvSpPr>
              <a:spLocks noChangeArrowheads="1"/>
            </p:cNvSpPr>
            <p:nvPr/>
          </p:nvSpPr>
          <p:spPr bwMode="auto">
            <a:xfrm>
              <a:off x="1301719" y="2814220"/>
              <a:ext cx="781235" cy="2521259"/>
            </a:xfrm>
            <a:prstGeom prst="ellipse">
              <a:avLst/>
            </a:prstGeom>
            <a:noFill/>
            <a:ln w="15875" algn="ctr">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lIns="0" tIns="0" rIns="0" bIns="0"/>
            <a:lstStyle/>
            <a:p>
              <a:pPr marL="266700" indent="-266700">
                <a:lnSpc>
                  <a:spcPct val="94000"/>
                </a:lnSpc>
                <a:spcBef>
                  <a:spcPct val="50000"/>
                </a:spcBef>
                <a:buClr>
                  <a:schemeClr val="tx2"/>
                </a:buClr>
                <a:buSzPct val="120000"/>
                <a:buFont typeface="Wingdings" pitchFamily="2" charset="2"/>
                <a:buChar char="§"/>
              </a:pPr>
              <a:endParaRPr lang="en-US" altLang="en-US">
                <a:latin typeface="Credit Suisse Type Roman" pitchFamily="34" charset="0"/>
                <a:cs typeface="Arial" charset="0"/>
              </a:endParaRPr>
            </a:p>
          </p:txBody>
        </p:sp>
        <p:sp>
          <p:nvSpPr>
            <p:cNvPr id="22539" name="Oval 8"/>
            <p:cNvSpPr>
              <a:spLocks noChangeArrowheads="1"/>
            </p:cNvSpPr>
            <p:nvPr/>
          </p:nvSpPr>
          <p:spPr bwMode="auto">
            <a:xfrm>
              <a:off x="5727575" y="2814221"/>
              <a:ext cx="781235" cy="2521259"/>
            </a:xfrm>
            <a:prstGeom prst="ellipse">
              <a:avLst/>
            </a:prstGeom>
            <a:noFill/>
            <a:ln w="15875" algn="ctr">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lIns="0" tIns="0" rIns="0" bIns="0"/>
            <a:lstStyle/>
            <a:p>
              <a:pPr marL="266700" indent="-266700">
                <a:lnSpc>
                  <a:spcPct val="94000"/>
                </a:lnSpc>
                <a:spcBef>
                  <a:spcPct val="50000"/>
                </a:spcBef>
                <a:buClr>
                  <a:schemeClr val="tx2"/>
                </a:buClr>
                <a:buSzPct val="120000"/>
                <a:buFont typeface="Wingdings" pitchFamily="2" charset="2"/>
                <a:buChar char="§"/>
              </a:pPr>
              <a:endParaRPr lang="en-US" altLang="en-US">
                <a:latin typeface="Credit Suisse Type Roman" pitchFamily="34" charset="0"/>
                <a:cs typeface="Arial" charset="0"/>
              </a:endParaRPr>
            </a:p>
          </p:txBody>
        </p:sp>
      </p:grpSp>
      <p:sp>
        <p:nvSpPr>
          <p:cNvPr id="22534"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cs typeface="Arial" charset="0"/>
              </a:rPr>
              <a:t>2014 DCFLLC                                                       No distribution without permission</a:t>
            </a:r>
          </a:p>
        </p:txBody>
      </p:sp>
      <p:sp>
        <p:nvSpPr>
          <p:cNvPr id="10247" name="Title 1"/>
          <p:cNvSpPr txBox="1">
            <a:spLocks/>
          </p:cNvSpPr>
          <p:nvPr/>
        </p:nvSpPr>
        <p:spPr bwMode="auto">
          <a:xfrm>
            <a:off x="668338" y="95250"/>
            <a:ext cx="80248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solidFill>
                  <a:srgbClr val="003868"/>
                </a:solidFill>
                <a:latin typeface="+mj-lt"/>
                <a:ea typeface="+mj-ea"/>
                <a:cs typeface="+mj-cs"/>
              </a:rPr>
              <a:t>Wall of maturity for small balance CMBS loans</a:t>
            </a:r>
          </a:p>
        </p:txBody>
      </p:sp>
      <p:sp>
        <p:nvSpPr>
          <p:cNvPr id="22536" name="Slide Number Placeholder 10"/>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26CBB195-0DEB-4F83-95AA-DA914F31994A}" type="slidenum">
              <a:rPr lang="en-US" sz="1000"/>
              <a:pPr/>
              <a:t>21</a:t>
            </a:fld>
            <a:endParaRPr lang="en-US" sz="10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14338" y="763588"/>
            <a:ext cx="77358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defTabSz="728663">
              <a:buClr>
                <a:schemeClr val="tx1"/>
              </a:buClr>
              <a:tabLst>
                <a:tab pos="4286250" algn="l"/>
              </a:tabLst>
            </a:pPr>
            <a:endParaRPr lang="en-US" altLang="en-US" sz="1600">
              <a:cs typeface="Arial" charset="0"/>
            </a:endParaRPr>
          </a:p>
        </p:txBody>
      </p:sp>
      <p:sp>
        <p:nvSpPr>
          <p:cNvPr id="23555" name="TextBox 1"/>
          <p:cNvSpPr txBox="1">
            <a:spLocks noChangeArrowheads="1"/>
          </p:cNvSpPr>
          <p:nvPr/>
        </p:nvSpPr>
        <p:spPr bwMode="auto">
          <a:xfrm>
            <a:off x="460375" y="774700"/>
            <a:ext cx="827881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3200">
                <a:solidFill>
                  <a:schemeClr val="tx1"/>
                </a:solidFill>
                <a:latin typeface="Arial" charset="0"/>
              </a:defRPr>
            </a:lvl1pPr>
            <a:lvl2pPr marL="171450" indent="-171450">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lvl="1">
              <a:spcAft>
                <a:spcPts val="600"/>
              </a:spcAft>
              <a:buFont typeface="Arial" charset="0"/>
              <a:buChar char="•"/>
            </a:pPr>
            <a:r>
              <a:rPr lang="en-US" altLang="en-US" sz="2200">
                <a:solidFill>
                  <a:srgbClr val="003868"/>
                </a:solidFill>
                <a:cs typeface="Arial" charset="0"/>
              </a:rPr>
              <a:t>Many pre-crisis small balance lenders no longer exist or are not participating in the market (e.g. Washington Mutual, LaSalle, etc.).</a:t>
            </a:r>
          </a:p>
          <a:p>
            <a:pPr>
              <a:spcAft>
                <a:spcPts val="600"/>
              </a:spcAft>
              <a:buFontTx/>
              <a:buChar char="•"/>
            </a:pPr>
            <a:r>
              <a:rPr lang="en-US" altLang="en-US" sz="2200">
                <a:solidFill>
                  <a:srgbClr val="003868"/>
                </a:solidFill>
                <a:cs typeface="Arial" charset="0"/>
              </a:rPr>
              <a:t>Only 6% of loans in new CMBS deals are small balance loans ($2.5 million or less).</a:t>
            </a:r>
          </a:p>
          <a:p>
            <a:pPr>
              <a:buFontTx/>
              <a:buChar char="•"/>
            </a:pPr>
            <a:r>
              <a:rPr lang="en-US" altLang="en-US" sz="2200">
                <a:solidFill>
                  <a:srgbClr val="003868"/>
                </a:solidFill>
                <a:cs typeface="Arial" charset="0"/>
              </a:rPr>
              <a:t>Prior to the recession, small balance loans represented 20% of the conduit CMBS loans.</a:t>
            </a:r>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384" t="2425" r="2257" b="2711"/>
          <a:stretch>
            <a:fillRect/>
          </a:stretch>
        </p:blipFill>
        <p:spPr bwMode="auto">
          <a:xfrm>
            <a:off x="1000125" y="3429000"/>
            <a:ext cx="30003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77" t="2303" r="1601" b="2303"/>
          <a:stretch>
            <a:fillRect/>
          </a:stretch>
        </p:blipFill>
        <p:spPr bwMode="auto">
          <a:xfrm>
            <a:off x="4994275" y="3343275"/>
            <a:ext cx="32162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cs typeface="Arial" charset="0"/>
              </a:rPr>
              <a:t>2014 DCFLLC                                                       No distribution without permission</a:t>
            </a:r>
          </a:p>
        </p:txBody>
      </p:sp>
      <p:sp>
        <p:nvSpPr>
          <p:cNvPr id="11271" name="Title 1"/>
          <p:cNvSpPr txBox="1">
            <a:spLocks/>
          </p:cNvSpPr>
          <p:nvPr/>
        </p:nvSpPr>
        <p:spPr bwMode="auto">
          <a:xfrm>
            <a:off x="793750" y="165100"/>
            <a:ext cx="8024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solidFill>
                  <a:srgbClr val="003868"/>
                </a:solidFill>
                <a:latin typeface="+mj-lt"/>
                <a:ea typeface="+mj-ea"/>
                <a:cs typeface="+mj-cs"/>
              </a:rPr>
              <a:t>CMBS lenders focus less on small loans</a:t>
            </a:r>
          </a:p>
        </p:txBody>
      </p:sp>
      <p:sp>
        <p:nvSpPr>
          <p:cNvPr id="23560" name="Rectangle 4"/>
          <p:cNvSpPr>
            <a:spLocks noChangeArrowheads="1"/>
          </p:cNvSpPr>
          <p:nvPr/>
        </p:nvSpPr>
        <p:spPr bwMode="auto">
          <a:xfrm>
            <a:off x="442913" y="6218238"/>
            <a:ext cx="64849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6700" indent="-266700">
              <a:buFont typeface="Wingdings" pitchFamily="2" charset="2"/>
              <a:buNone/>
            </a:pPr>
            <a:r>
              <a:rPr lang="en-US" altLang="en-US" sz="900">
                <a:cs typeface="Arial" charset="0"/>
              </a:rPr>
              <a:t>        Source: Credit Suisse, BofAML, Trepp</a:t>
            </a:r>
          </a:p>
        </p:txBody>
      </p:sp>
      <p:sp>
        <p:nvSpPr>
          <p:cNvPr id="23561" name="Slide Number Placeholder 8"/>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EE26D60A-AE38-4B95-ADA9-BD0191E95E2A}" type="slidenum">
              <a:rPr lang="en-US" sz="1000"/>
              <a:pPr/>
              <a:t>22</a:t>
            </a:fld>
            <a:endParaRPr lang="en-US" sz="1000"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14338" y="763588"/>
            <a:ext cx="77358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defTabSz="728663">
              <a:buClr>
                <a:schemeClr val="tx1"/>
              </a:buClr>
              <a:tabLst>
                <a:tab pos="4286250" algn="l"/>
              </a:tabLst>
            </a:pPr>
            <a:endParaRPr lang="en-US" altLang="en-US" sz="1600">
              <a:cs typeface="Arial" charset="0"/>
            </a:endParaRPr>
          </a:p>
        </p:txBody>
      </p:sp>
      <p:sp>
        <p:nvSpPr>
          <p:cNvPr id="24579" name="TextBox 1"/>
          <p:cNvSpPr txBox="1">
            <a:spLocks noChangeArrowheads="1"/>
          </p:cNvSpPr>
          <p:nvPr/>
        </p:nvSpPr>
        <p:spPr bwMode="auto">
          <a:xfrm>
            <a:off x="304800" y="763588"/>
            <a:ext cx="861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Aft>
                <a:spcPts val="600"/>
              </a:spcAft>
              <a:buFontTx/>
              <a:buChar char="•"/>
            </a:pPr>
            <a:r>
              <a:rPr lang="en-US" altLang="en-US" sz="2200">
                <a:solidFill>
                  <a:srgbClr val="003868"/>
                </a:solidFill>
                <a:cs typeface="Arial" charset="0"/>
              </a:rPr>
              <a:t>10yr UST rates are likely to go up, not down, given the QE3 is ending.</a:t>
            </a:r>
          </a:p>
          <a:p>
            <a:pPr>
              <a:buFontTx/>
              <a:buChar char="•"/>
            </a:pPr>
            <a:r>
              <a:rPr lang="en-US" altLang="en-US" sz="2200">
                <a:solidFill>
                  <a:srgbClr val="003868"/>
                </a:solidFill>
                <a:cs typeface="Arial" charset="0"/>
              </a:rPr>
              <a:t>With rates expected to rise, the incentives for refi one’s own portfolio is not that compelling.</a:t>
            </a:r>
          </a:p>
        </p:txBody>
      </p:sp>
      <p:sp>
        <p:nvSpPr>
          <p:cNvPr id="24580" name="Footer Placeholder 2"/>
          <p:cNvSpPr txBox="1">
            <a:spLocks noGrp="1"/>
          </p:cNvSpPr>
          <p:nvPr/>
        </p:nvSpPr>
        <p:spPr bwMode="auto">
          <a:xfrm>
            <a:off x="3124200" y="64246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dirty="0">
                <a:latin typeface="Calibri" pitchFamily="34" charset="0"/>
                <a:cs typeface="Arial" charset="0"/>
              </a:rPr>
              <a:t>2014 </a:t>
            </a:r>
            <a:r>
              <a:rPr lang="en-US" altLang="en-US" sz="1200" dirty="0" err="1">
                <a:latin typeface="Calibri" pitchFamily="34" charset="0"/>
                <a:cs typeface="Arial" charset="0"/>
              </a:rPr>
              <a:t>DCFLLC</a:t>
            </a:r>
            <a:r>
              <a:rPr lang="en-US" altLang="en-US" sz="1200" dirty="0">
                <a:latin typeface="Calibri" pitchFamily="34" charset="0"/>
                <a:cs typeface="Arial" charset="0"/>
              </a:rPr>
              <a:t>                                                       No distribution without permission</a:t>
            </a:r>
          </a:p>
        </p:txBody>
      </p:sp>
      <p:sp>
        <p:nvSpPr>
          <p:cNvPr id="12293" name="Title 1"/>
          <p:cNvSpPr txBox="1">
            <a:spLocks/>
          </p:cNvSpPr>
          <p:nvPr/>
        </p:nvSpPr>
        <p:spPr bwMode="auto">
          <a:xfrm>
            <a:off x="560388" y="122238"/>
            <a:ext cx="8023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solidFill>
                  <a:srgbClr val="003868"/>
                </a:solidFill>
                <a:latin typeface="+mj-lt"/>
                <a:ea typeface="+mj-ea"/>
                <a:cs typeface="+mj-cs"/>
              </a:rPr>
              <a:t>10-year Treasury Rate</a:t>
            </a:r>
          </a:p>
        </p:txBody>
      </p:sp>
      <p:sp>
        <p:nvSpPr>
          <p:cNvPr id="24582" name="Rectangle 4"/>
          <p:cNvSpPr>
            <a:spLocks noChangeArrowheads="1"/>
          </p:cNvSpPr>
          <p:nvPr/>
        </p:nvSpPr>
        <p:spPr bwMode="auto">
          <a:xfrm>
            <a:off x="436563" y="6288088"/>
            <a:ext cx="64849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6700" indent="-266700">
              <a:buFont typeface="Wingdings" pitchFamily="2" charset="2"/>
              <a:buNone/>
            </a:pPr>
            <a:r>
              <a:rPr lang="en-US" altLang="en-US" sz="900">
                <a:cs typeface="Arial" charset="0"/>
              </a:rPr>
              <a:t>        Source: Credit Suisse, BofAML, Bloomberg</a:t>
            </a:r>
          </a:p>
        </p:txBody>
      </p:sp>
      <p:pic>
        <p:nvPicPr>
          <p:cNvPr id="2458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13" y="2282825"/>
            <a:ext cx="810895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4" name="Slide Number Placeholder 7"/>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3067660E-336B-476F-A03A-5F72E45EB055}" type="slidenum">
              <a:rPr lang="en-US" sz="1000"/>
              <a:pPr/>
              <a:t>23</a:t>
            </a:fld>
            <a:endParaRPr lang="en-US" sz="100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2362200" y="1143000"/>
            <a:ext cx="457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i="1"/>
              <a:t>Disclaimer</a:t>
            </a:r>
          </a:p>
          <a:p>
            <a:pPr algn="l"/>
            <a:endParaRPr lang="en-US" altLang="en-US" sz="3600" b="1" i="1"/>
          </a:p>
          <a:p>
            <a:r>
              <a:rPr lang="en-US" altLang="en-US" i="1"/>
              <a:t>The information herein has been obtained from sources that we believe to be reliable, but we do not guarantee its accuracy or completeness. </a:t>
            </a:r>
          </a:p>
          <a:p>
            <a:endParaRPr lang="en-US" altLang="en-US" i="1"/>
          </a:p>
          <a:p>
            <a:endParaRPr lang="en-US" altLang="en-US" i="1"/>
          </a:p>
          <a:p>
            <a:r>
              <a:rPr lang="en-US" altLang="en-US" sz="1600" i="1"/>
              <a:t>Development Company Finance LLC 2014</a:t>
            </a:r>
          </a:p>
          <a:p>
            <a:r>
              <a:rPr lang="en-US" altLang="en-US" sz="1600" i="1"/>
              <a:t>.</a:t>
            </a:r>
          </a:p>
          <a:p>
            <a:r>
              <a:rPr lang="en-US" altLang="en-US" sz="1600" i="1"/>
              <a:t>All rights reserved.</a:t>
            </a:r>
          </a:p>
          <a:p>
            <a:pPr>
              <a:spcBef>
                <a:spcPct val="50000"/>
              </a:spcBef>
            </a:pPr>
            <a:endParaRPr lang="en-US" altLang="en-US" sz="1600" i="1">
              <a:latin typeface="Times New Roman" pitchFamily="18" charset="0"/>
              <a:cs typeface="Times New Roman" pitchFamily="18" charset="0"/>
            </a:endParaRPr>
          </a:p>
        </p:txBody>
      </p:sp>
      <p:pic>
        <p:nvPicPr>
          <p:cNvPr id="2560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725" y="4876800"/>
            <a:ext cx="27336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A43B628-9676-49A2-AEB9-95BC84709D1D}" type="slidenum">
              <a:rPr lang="en-US" sz="1000" smtClean="0"/>
              <a:pPr/>
              <a:t>24</a:t>
            </a:fld>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6"/>
          <p:cNvSpPr>
            <a:spLocks noChangeArrowheads="1"/>
          </p:cNvSpPr>
          <p:nvPr/>
        </p:nvSpPr>
        <p:spPr bwMode="auto">
          <a:xfrm>
            <a:off x="3657600" y="533400"/>
            <a:ext cx="1828800" cy="8572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099" name="Text Box 7"/>
          <p:cNvSpPr txBox="1">
            <a:spLocks noChangeArrowheads="1"/>
          </p:cNvSpPr>
          <p:nvPr/>
        </p:nvSpPr>
        <p:spPr bwMode="auto">
          <a:xfrm>
            <a:off x="4084638" y="784225"/>
            <a:ext cx="1016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600">
                <a:solidFill>
                  <a:srgbClr val="003868"/>
                </a:solidFill>
              </a:rPr>
              <a:t>Small </a:t>
            </a:r>
          </a:p>
          <a:p>
            <a:r>
              <a:rPr lang="en-US" altLang="en-US" sz="1600">
                <a:solidFill>
                  <a:srgbClr val="003868"/>
                </a:solidFill>
              </a:rPr>
              <a:t>Business</a:t>
            </a:r>
          </a:p>
        </p:txBody>
      </p:sp>
      <p:sp>
        <p:nvSpPr>
          <p:cNvPr id="4100" name="Oval 9"/>
          <p:cNvSpPr>
            <a:spLocks noChangeArrowheads="1"/>
          </p:cNvSpPr>
          <p:nvPr/>
        </p:nvSpPr>
        <p:spPr bwMode="auto">
          <a:xfrm>
            <a:off x="711200" y="1619250"/>
            <a:ext cx="1828800" cy="8572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101" name="Rectangle 11"/>
          <p:cNvSpPr>
            <a:spLocks noChangeArrowheads="1"/>
          </p:cNvSpPr>
          <p:nvPr/>
        </p:nvSpPr>
        <p:spPr bwMode="auto">
          <a:xfrm>
            <a:off x="3556000" y="1733550"/>
            <a:ext cx="2133600" cy="514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102" name="Rectangle 12"/>
          <p:cNvSpPr>
            <a:spLocks noChangeArrowheads="1"/>
          </p:cNvSpPr>
          <p:nvPr/>
        </p:nvSpPr>
        <p:spPr bwMode="auto">
          <a:xfrm>
            <a:off x="3556000" y="3505200"/>
            <a:ext cx="2133600" cy="5715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103" name="Rectangle 13"/>
          <p:cNvSpPr>
            <a:spLocks noChangeArrowheads="1"/>
          </p:cNvSpPr>
          <p:nvPr/>
        </p:nvSpPr>
        <p:spPr bwMode="auto">
          <a:xfrm>
            <a:off x="3556000" y="4405313"/>
            <a:ext cx="2133600" cy="5715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104" name="Rectangle 14"/>
          <p:cNvSpPr>
            <a:spLocks noChangeArrowheads="1"/>
          </p:cNvSpPr>
          <p:nvPr/>
        </p:nvSpPr>
        <p:spPr bwMode="auto">
          <a:xfrm>
            <a:off x="3505200" y="5319713"/>
            <a:ext cx="2133600" cy="514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105" name="Oval 15"/>
          <p:cNvSpPr>
            <a:spLocks noChangeArrowheads="1"/>
          </p:cNvSpPr>
          <p:nvPr/>
        </p:nvSpPr>
        <p:spPr bwMode="auto">
          <a:xfrm>
            <a:off x="3327400" y="6191250"/>
            <a:ext cx="2540000" cy="5715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106" name="Text Box 16"/>
          <p:cNvSpPr txBox="1">
            <a:spLocks noChangeArrowheads="1"/>
          </p:cNvSpPr>
          <p:nvPr/>
        </p:nvSpPr>
        <p:spPr bwMode="auto">
          <a:xfrm>
            <a:off x="3683000" y="6359525"/>
            <a:ext cx="1930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1600">
                <a:solidFill>
                  <a:srgbClr val="003868"/>
                </a:solidFill>
              </a:rPr>
              <a:t>Investors</a:t>
            </a:r>
          </a:p>
        </p:txBody>
      </p:sp>
      <p:sp>
        <p:nvSpPr>
          <p:cNvPr id="4107" name="Rectangle 17"/>
          <p:cNvSpPr>
            <a:spLocks noChangeArrowheads="1"/>
          </p:cNvSpPr>
          <p:nvPr/>
        </p:nvSpPr>
        <p:spPr bwMode="auto">
          <a:xfrm>
            <a:off x="3556000" y="2590800"/>
            <a:ext cx="2133600" cy="5715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4108" name="Text Box 18"/>
          <p:cNvSpPr txBox="1">
            <a:spLocks noChangeArrowheads="1"/>
          </p:cNvSpPr>
          <p:nvPr/>
        </p:nvSpPr>
        <p:spPr bwMode="auto">
          <a:xfrm>
            <a:off x="558800" y="1847850"/>
            <a:ext cx="2184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600">
                <a:solidFill>
                  <a:srgbClr val="003868"/>
                </a:solidFill>
              </a:rPr>
              <a:t>Small</a:t>
            </a:r>
          </a:p>
          <a:p>
            <a:r>
              <a:rPr lang="en-US" altLang="en-US" sz="1600">
                <a:solidFill>
                  <a:srgbClr val="003868"/>
                </a:solidFill>
              </a:rPr>
              <a:t>Business</a:t>
            </a:r>
          </a:p>
        </p:txBody>
      </p:sp>
      <p:sp>
        <p:nvSpPr>
          <p:cNvPr id="4109" name="Text Box 19"/>
          <p:cNvSpPr txBox="1">
            <a:spLocks noChangeArrowheads="1"/>
          </p:cNvSpPr>
          <p:nvPr/>
        </p:nvSpPr>
        <p:spPr bwMode="auto">
          <a:xfrm>
            <a:off x="3505200" y="1881188"/>
            <a:ext cx="21844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600">
                <a:solidFill>
                  <a:srgbClr val="003868"/>
                </a:solidFill>
              </a:rPr>
              <a:t>CDCs/CSA</a:t>
            </a:r>
          </a:p>
        </p:txBody>
      </p:sp>
      <p:sp>
        <p:nvSpPr>
          <p:cNvPr id="4110" name="Text Box 20"/>
          <p:cNvSpPr txBox="1">
            <a:spLocks noChangeArrowheads="1"/>
          </p:cNvSpPr>
          <p:nvPr/>
        </p:nvSpPr>
        <p:spPr bwMode="auto">
          <a:xfrm>
            <a:off x="3462338" y="2781300"/>
            <a:ext cx="2184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600">
                <a:solidFill>
                  <a:srgbClr val="003868"/>
                </a:solidFill>
              </a:rPr>
              <a:t>DCF LLC</a:t>
            </a:r>
          </a:p>
        </p:txBody>
      </p:sp>
      <p:sp>
        <p:nvSpPr>
          <p:cNvPr id="4111" name="Text Box 21"/>
          <p:cNvSpPr txBox="1">
            <a:spLocks noChangeArrowheads="1"/>
          </p:cNvSpPr>
          <p:nvPr/>
        </p:nvSpPr>
        <p:spPr bwMode="auto">
          <a:xfrm>
            <a:off x="3454400" y="3652838"/>
            <a:ext cx="21844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600">
                <a:solidFill>
                  <a:srgbClr val="003868"/>
                </a:solidFill>
              </a:rPr>
              <a:t>Underwriters</a:t>
            </a:r>
          </a:p>
        </p:txBody>
      </p:sp>
      <p:sp>
        <p:nvSpPr>
          <p:cNvPr id="4112" name="Text Box 22"/>
          <p:cNvSpPr txBox="1">
            <a:spLocks noChangeArrowheads="1"/>
          </p:cNvSpPr>
          <p:nvPr/>
        </p:nvSpPr>
        <p:spPr bwMode="auto">
          <a:xfrm>
            <a:off x="3505200" y="4533900"/>
            <a:ext cx="2184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600">
                <a:solidFill>
                  <a:srgbClr val="003868"/>
                </a:solidFill>
              </a:rPr>
              <a:t>BNYM</a:t>
            </a:r>
          </a:p>
        </p:txBody>
      </p:sp>
      <p:sp>
        <p:nvSpPr>
          <p:cNvPr id="4113" name="Text Box 23"/>
          <p:cNvSpPr txBox="1">
            <a:spLocks noChangeArrowheads="1"/>
          </p:cNvSpPr>
          <p:nvPr/>
        </p:nvSpPr>
        <p:spPr bwMode="auto">
          <a:xfrm>
            <a:off x="3505200" y="5448300"/>
            <a:ext cx="2184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600">
                <a:solidFill>
                  <a:srgbClr val="003868"/>
                </a:solidFill>
              </a:rPr>
              <a:t>BAML/CS</a:t>
            </a:r>
          </a:p>
        </p:txBody>
      </p:sp>
      <p:sp>
        <p:nvSpPr>
          <p:cNvPr id="4114" name="Line 25"/>
          <p:cNvSpPr>
            <a:spLocks noChangeShapeType="1"/>
          </p:cNvSpPr>
          <p:nvPr/>
        </p:nvSpPr>
        <p:spPr bwMode="auto">
          <a:xfrm>
            <a:off x="4572000" y="1390650"/>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Line 26"/>
          <p:cNvSpPr>
            <a:spLocks noChangeShapeType="1"/>
          </p:cNvSpPr>
          <p:nvPr/>
        </p:nvSpPr>
        <p:spPr bwMode="auto">
          <a:xfrm>
            <a:off x="4572000" y="2247900"/>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Line 27"/>
          <p:cNvSpPr>
            <a:spLocks noChangeShapeType="1"/>
          </p:cNvSpPr>
          <p:nvPr/>
        </p:nvSpPr>
        <p:spPr bwMode="auto">
          <a:xfrm>
            <a:off x="4572000" y="3162300"/>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 name="Line 28"/>
          <p:cNvSpPr>
            <a:spLocks noChangeShapeType="1"/>
          </p:cNvSpPr>
          <p:nvPr/>
        </p:nvSpPr>
        <p:spPr bwMode="auto">
          <a:xfrm>
            <a:off x="4572000" y="4076700"/>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Line 29"/>
          <p:cNvSpPr>
            <a:spLocks noChangeShapeType="1"/>
          </p:cNvSpPr>
          <p:nvPr/>
        </p:nvSpPr>
        <p:spPr bwMode="auto">
          <a:xfrm>
            <a:off x="4600575" y="4897438"/>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9" name="Line 30"/>
          <p:cNvSpPr>
            <a:spLocks noChangeShapeType="1"/>
          </p:cNvSpPr>
          <p:nvPr/>
        </p:nvSpPr>
        <p:spPr bwMode="auto">
          <a:xfrm>
            <a:off x="4572000" y="5848350"/>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0" name="Line 31"/>
          <p:cNvSpPr>
            <a:spLocks noChangeShapeType="1"/>
          </p:cNvSpPr>
          <p:nvPr/>
        </p:nvSpPr>
        <p:spPr bwMode="auto">
          <a:xfrm>
            <a:off x="2540000" y="2019300"/>
            <a:ext cx="101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1" name="Text Box 34"/>
          <p:cNvSpPr txBox="1">
            <a:spLocks noChangeArrowheads="1"/>
          </p:cNvSpPr>
          <p:nvPr/>
        </p:nvSpPr>
        <p:spPr bwMode="auto">
          <a:xfrm>
            <a:off x="3606800" y="1422400"/>
            <a:ext cx="121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1000">
                <a:solidFill>
                  <a:srgbClr val="003868"/>
                </a:solidFill>
              </a:rPr>
              <a:t>Loans</a:t>
            </a:r>
          </a:p>
        </p:txBody>
      </p:sp>
      <p:sp>
        <p:nvSpPr>
          <p:cNvPr id="4122" name="Text Box 35"/>
          <p:cNvSpPr txBox="1">
            <a:spLocks noChangeArrowheads="1"/>
          </p:cNvSpPr>
          <p:nvPr/>
        </p:nvSpPr>
        <p:spPr bwMode="auto">
          <a:xfrm>
            <a:off x="2387600" y="2008188"/>
            <a:ext cx="121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1000">
                <a:solidFill>
                  <a:srgbClr val="003868"/>
                </a:solidFill>
              </a:rPr>
              <a:t>Loans</a:t>
            </a:r>
          </a:p>
        </p:txBody>
      </p:sp>
      <p:sp>
        <p:nvSpPr>
          <p:cNvPr id="4123" name="Text Box 37"/>
          <p:cNvSpPr txBox="1">
            <a:spLocks noChangeArrowheads="1"/>
          </p:cNvSpPr>
          <p:nvPr/>
        </p:nvSpPr>
        <p:spPr bwMode="auto">
          <a:xfrm>
            <a:off x="4025900" y="2305050"/>
            <a:ext cx="2438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1000">
                <a:solidFill>
                  <a:srgbClr val="003868"/>
                </a:solidFill>
              </a:rPr>
              <a:t>Debentures Issued</a:t>
            </a:r>
          </a:p>
        </p:txBody>
      </p:sp>
      <p:sp>
        <p:nvSpPr>
          <p:cNvPr id="4124" name="Text Box 38"/>
          <p:cNvSpPr txBox="1">
            <a:spLocks noChangeArrowheads="1"/>
          </p:cNvSpPr>
          <p:nvPr/>
        </p:nvSpPr>
        <p:spPr bwMode="auto">
          <a:xfrm>
            <a:off x="4605338" y="3136900"/>
            <a:ext cx="386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a:spcBef>
                <a:spcPct val="50000"/>
              </a:spcBef>
            </a:pPr>
            <a:r>
              <a:rPr lang="en-US" altLang="en-US" sz="1000">
                <a:solidFill>
                  <a:srgbClr val="003868"/>
                </a:solidFill>
              </a:rPr>
              <a:t>Debentures and Guarantee Agreement provided by SBA sold under Debenture Purchase, Pooling and Exchange Agreement</a:t>
            </a:r>
          </a:p>
        </p:txBody>
      </p:sp>
      <p:sp>
        <p:nvSpPr>
          <p:cNvPr id="4125" name="Text Box 39"/>
          <p:cNvSpPr txBox="1">
            <a:spLocks noChangeArrowheads="1"/>
          </p:cNvSpPr>
          <p:nvPr/>
        </p:nvSpPr>
        <p:spPr bwMode="auto">
          <a:xfrm>
            <a:off x="4597400" y="4057650"/>
            <a:ext cx="386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a:spcBef>
                <a:spcPct val="50000"/>
              </a:spcBef>
            </a:pPr>
            <a:r>
              <a:rPr lang="en-US" altLang="en-US" sz="1000">
                <a:solidFill>
                  <a:srgbClr val="003868"/>
                </a:solidFill>
              </a:rPr>
              <a:t>Debentures and Guarantee Agreement transferred to Trustee under Trust Agreement</a:t>
            </a:r>
          </a:p>
        </p:txBody>
      </p:sp>
      <p:sp>
        <p:nvSpPr>
          <p:cNvPr id="4126" name="Text Box 40"/>
          <p:cNvSpPr txBox="1">
            <a:spLocks noChangeArrowheads="1"/>
          </p:cNvSpPr>
          <p:nvPr/>
        </p:nvSpPr>
        <p:spPr bwMode="auto">
          <a:xfrm>
            <a:off x="4597400" y="4995863"/>
            <a:ext cx="386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a:spcBef>
                <a:spcPct val="50000"/>
              </a:spcBef>
            </a:pPr>
            <a:r>
              <a:rPr lang="en-US" altLang="en-US" sz="1000">
                <a:solidFill>
                  <a:srgbClr val="003868"/>
                </a:solidFill>
              </a:rPr>
              <a:t>Participation Certificates (DCPCs) issued under Trust Agreement</a:t>
            </a:r>
          </a:p>
        </p:txBody>
      </p:sp>
      <p:sp>
        <p:nvSpPr>
          <p:cNvPr id="4127" name="Text Box 41"/>
          <p:cNvSpPr txBox="1">
            <a:spLocks noChangeArrowheads="1"/>
          </p:cNvSpPr>
          <p:nvPr/>
        </p:nvSpPr>
        <p:spPr bwMode="auto">
          <a:xfrm>
            <a:off x="4600575" y="5891213"/>
            <a:ext cx="386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a:spcBef>
                <a:spcPct val="50000"/>
              </a:spcBef>
            </a:pPr>
            <a:r>
              <a:rPr lang="en-US" altLang="en-US" sz="1000">
                <a:solidFill>
                  <a:srgbClr val="003868"/>
                </a:solidFill>
              </a:rPr>
              <a:t>DCPCs</a:t>
            </a:r>
          </a:p>
        </p:txBody>
      </p:sp>
      <p:sp>
        <p:nvSpPr>
          <p:cNvPr id="4128" name="Text Box 42"/>
          <p:cNvSpPr txBox="1">
            <a:spLocks noChangeArrowheads="1"/>
          </p:cNvSpPr>
          <p:nvPr/>
        </p:nvSpPr>
        <p:spPr bwMode="auto">
          <a:xfrm>
            <a:off x="700088" y="0"/>
            <a:ext cx="77104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b="1">
                <a:solidFill>
                  <a:srgbClr val="003868"/>
                </a:solidFill>
              </a:rPr>
              <a:t>From Borrowers to Investors:  The Process</a:t>
            </a:r>
          </a:p>
        </p:txBody>
      </p:sp>
      <p:sp>
        <p:nvSpPr>
          <p:cNvPr id="4129" name="Footer Placeholder 2"/>
          <p:cNvSpPr txBox="1">
            <a:spLocks noGrp="1"/>
          </p:cNvSpPr>
          <p:nvPr/>
        </p:nvSpPr>
        <p:spPr bwMode="auto">
          <a:xfrm>
            <a:off x="60198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dirty="0">
                <a:latin typeface="Calibri" pitchFamily="34" charset="0"/>
              </a:rPr>
              <a:t>2014 </a:t>
            </a:r>
            <a:r>
              <a:rPr lang="en-US" altLang="en-US" sz="1200" dirty="0" err="1">
                <a:latin typeface="Calibri" pitchFamily="34" charset="0"/>
              </a:rPr>
              <a:t>DCFLLC</a:t>
            </a:r>
            <a:r>
              <a:rPr lang="en-US" altLang="en-US" sz="1200" dirty="0">
                <a:latin typeface="Calibri" pitchFamily="34" charset="0"/>
              </a:rPr>
              <a:t>                                                       No distribution without permission</a:t>
            </a:r>
          </a:p>
        </p:txBody>
      </p:sp>
      <p:sp>
        <p:nvSpPr>
          <p:cNvPr id="2" name="Slide Number Placeholder 1"/>
          <p:cNvSpPr>
            <a:spLocks noGrp="1"/>
          </p:cNvSpPr>
          <p:nvPr>
            <p:ph type="sldNum" sz="quarter" idx="12"/>
          </p:nvPr>
        </p:nvSpPr>
        <p:spPr/>
        <p:txBody>
          <a:bodyPr/>
          <a:lstStyle/>
          <a:p>
            <a:fld id="{52397990-9090-44AE-A068-7C7604FBC779}" type="slidenum">
              <a:rPr lang="en-US" sz="1000" smtClean="0"/>
              <a:pPr/>
              <a:t>3</a:t>
            </a:fld>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hart 1"/>
          <p:cNvGraphicFramePr>
            <a:graphicFrameLocks/>
          </p:cNvGraphicFramePr>
          <p:nvPr/>
        </p:nvGraphicFramePr>
        <p:xfrm>
          <a:off x="711200" y="635000"/>
          <a:ext cx="7721600" cy="5283200"/>
        </p:xfrm>
        <a:graphic>
          <a:graphicData uri="http://schemas.openxmlformats.org/presentationml/2006/ole">
            <mc:AlternateContent xmlns:mc="http://schemas.openxmlformats.org/markup-compatibility/2006">
              <mc:Choice xmlns:v="urn:schemas-microsoft-com:vml" Requires="v">
                <p:oleObj spid="_x0000_s5134" r:id="rId4" imgW="7718205" imgH="5285690" progId="Excel.Chart.8">
                  <p:embed/>
                </p:oleObj>
              </mc:Choice>
              <mc:Fallback>
                <p:oleObj r:id="rId4" imgW="7718205" imgH="5285690"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 y="635000"/>
                        <a:ext cx="77216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A43B628-9676-49A2-AEB9-95BC84709D1D}" type="slidenum">
              <a:rPr lang="en-US" sz="1000" smtClean="0"/>
              <a:pPr/>
              <a:t>4</a:t>
            </a:fld>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l="19296" t="44167" r="37941" b="12076"/>
          <a:stretch>
            <a:fillRect/>
          </a:stretch>
        </p:blipFill>
        <p:spPr bwMode="auto">
          <a:xfrm>
            <a:off x="838200" y="1066800"/>
            <a:ext cx="7391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A43B628-9676-49A2-AEB9-95BC84709D1D}" type="slidenum">
              <a:rPr lang="en-US" sz="1000" smtClean="0"/>
              <a:pPr/>
              <a:t>5</a:t>
            </a:fld>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rPr>
              <a:t>2014 DCFLLC                                                       No distribution without permission</a:t>
            </a:r>
          </a:p>
        </p:txBody>
      </p:sp>
      <p:sp>
        <p:nvSpPr>
          <p:cNvPr id="7171" name="TextBox 3"/>
          <p:cNvSpPr txBox="1">
            <a:spLocks noChangeArrowheads="1"/>
          </p:cNvSpPr>
          <p:nvPr/>
        </p:nvSpPr>
        <p:spPr bwMode="auto">
          <a:xfrm>
            <a:off x="914400" y="341313"/>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000" b="1" dirty="0" err="1">
                <a:solidFill>
                  <a:srgbClr val="003868"/>
                </a:solidFill>
              </a:rPr>
              <a:t>SBAP</a:t>
            </a:r>
            <a:r>
              <a:rPr lang="en-US" altLang="en-US" sz="2000" b="1" dirty="0">
                <a:solidFill>
                  <a:srgbClr val="003868"/>
                </a:solidFill>
              </a:rPr>
              <a:t> Funding Process </a:t>
            </a:r>
          </a:p>
          <a:p>
            <a:r>
              <a:rPr lang="en-US" altLang="en-US" sz="2000" b="1" dirty="0">
                <a:solidFill>
                  <a:srgbClr val="003868"/>
                </a:solidFill>
              </a:rPr>
              <a:t>with Deadlines for April  2014 Sale</a:t>
            </a:r>
            <a:endParaRPr lang="en-US" altLang="en-US" sz="2000" dirty="0">
              <a:solidFill>
                <a:srgbClr val="003868"/>
              </a:solidFill>
            </a:endParaRPr>
          </a:p>
        </p:txBody>
      </p:sp>
      <p:sp>
        <p:nvSpPr>
          <p:cNvPr id="7172" name="Rectangle 4"/>
          <p:cNvSpPr>
            <a:spLocks noChangeArrowheads="1"/>
          </p:cNvSpPr>
          <p:nvPr/>
        </p:nvSpPr>
        <p:spPr bwMode="auto">
          <a:xfrm>
            <a:off x="914400" y="1066800"/>
            <a:ext cx="7467600" cy="537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a:spcBef>
                <a:spcPct val="20000"/>
              </a:spcBef>
              <a:buFontTx/>
              <a:buChar char="•"/>
            </a:pPr>
            <a:r>
              <a:rPr lang="en-US" altLang="en-US" sz="1600" dirty="0">
                <a:solidFill>
                  <a:srgbClr val="003868"/>
                </a:solidFill>
              </a:rPr>
              <a:t>February 28 – March 13 – CDC submission of forms to Sacramento for No Adverse Change.   </a:t>
            </a:r>
          </a:p>
          <a:p>
            <a:pPr marL="285750" indent="-285750" algn="l">
              <a:spcBef>
                <a:spcPct val="20000"/>
              </a:spcBef>
              <a:buFontTx/>
              <a:buChar char="•"/>
            </a:pPr>
            <a:endParaRPr lang="en-US" altLang="en-US" sz="1600" dirty="0">
              <a:solidFill>
                <a:srgbClr val="003868"/>
              </a:solidFill>
            </a:endParaRPr>
          </a:p>
          <a:p>
            <a:pPr marL="285750" indent="-285750" algn="l">
              <a:spcBef>
                <a:spcPct val="20000"/>
              </a:spcBef>
              <a:buFontTx/>
              <a:buChar char="•"/>
            </a:pPr>
            <a:r>
              <a:rPr lang="en-US" altLang="en-US" sz="1600" dirty="0">
                <a:solidFill>
                  <a:srgbClr val="003868"/>
                </a:solidFill>
              </a:rPr>
              <a:t>February 28 – March 13 – Upon approval of No Adverse Change by Sacramento request file be placed in legal folder for District Counsel review.</a:t>
            </a:r>
          </a:p>
          <a:p>
            <a:pPr marL="285750" indent="-285750" algn="l">
              <a:spcBef>
                <a:spcPct val="20000"/>
              </a:spcBef>
              <a:buFontTx/>
              <a:buChar char="•"/>
            </a:pPr>
            <a:endParaRPr lang="en-US" altLang="en-US" sz="1600" dirty="0">
              <a:solidFill>
                <a:srgbClr val="003868"/>
              </a:solidFill>
            </a:endParaRPr>
          </a:p>
          <a:p>
            <a:pPr marL="285750" indent="-285750" algn="l">
              <a:spcBef>
                <a:spcPct val="20000"/>
              </a:spcBef>
              <a:buFontTx/>
              <a:buChar char="•"/>
            </a:pPr>
            <a:r>
              <a:rPr lang="en-US" altLang="en-US" sz="1600" dirty="0" smtClean="0">
                <a:solidFill>
                  <a:srgbClr val="003868"/>
                </a:solidFill>
              </a:rPr>
              <a:t>Thursday </a:t>
            </a:r>
            <a:r>
              <a:rPr lang="en-US" altLang="en-US" sz="1600" dirty="0">
                <a:solidFill>
                  <a:srgbClr val="003868"/>
                </a:solidFill>
              </a:rPr>
              <a:t>, March 27 –</a:t>
            </a:r>
            <a:r>
              <a:rPr lang="en-US" altLang="en-US" sz="1600" b="1" i="1" dirty="0">
                <a:solidFill>
                  <a:srgbClr val="003868"/>
                </a:solidFill>
              </a:rPr>
              <a:t>Cut -Off Date -</a:t>
            </a:r>
            <a:r>
              <a:rPr lang="en-US" altLang="en-US" sz="1600" dirty="0">
                <a:solidFill>
                  <a:srgbClr val="003868"/>
                </a:solidFill>
              </a:rPr>
              <a:t> Upon District Counsel approval, send documents to Wells Fargo</a:t>
            </a:r>
            <a:r>
              <a:rPr lang="en-US" altLang="en-US" sz="1600" b="1" dirty="0">
                <a:solidFill>
                  <a:srgbClr val="003868"/>
                </a:solidFill>
              </a:rPr>
              <a:t> </a:t>
            </a:r>
            <a:r>
              <a:rPr lang="en-US" altLang="en-US" sz="1600" dirty="0">
                <a:solidFill>
                  <a:srgbClr val="003868"/>
                </a:solidFill>
              </a:rPr>
              <a:t>for review and resolution of </a:t>
            </a:r>
            <a:r>
              <a:rPr lang="en-US" altLang="en-US" sz="1600" b="1" i="1" dirty="0">
                <a:solidFill>
                  <a:srgbClr val="003868"/>
                </a:solidFill>
              </a:rPr>
              <a:t>Loan Package </a:t>
            </a:r>
            <a:r>
              <a:rPr lang="en-US" altLang="en-US" sz="1600" b="1" i="1" dirty="0" smtClean="0">
                <a:solidFill>
                  <a:srgbClr val="003868"/>
                </a:solidFill>
              </a:rPr>
              <a:t>errors</a:t>
            </a:r>
            <a:r>
              <a:rPr lang="en-US" altLang="en-US" sz="1600" dirty="0" smtClean="0">
                <a:solidFill>
                  <a:srgbClr val="003868"/>
                </a:solidFill>
              </a:rPr>
              <a:t>.</a:t>
            </a:r>
            <a:endParaRPr lang="en-US" altLang="en-US" sz="1600" dirty="0">
              <a:solidFill>
                <a:srgbClr val="003868"/>
              </a:solidFill>
            </a:endParaRPr>
          </a:p>
          <a:p>
            <a:pPr marL="285750" indent="-285750" algn="l">
              <a:spcBef>
                <a:spcPct val="20000"/>
              </a:spcBef>
              <a:buFontTx/>
              <a:buChar char="•"/>
            </a:pPr>
            <a:endParaRPr lang="en-US" altLang="en-US" sz="1600" dirty="0">
              <a:solidFill>
                <a:srgbClr val="003868"/>
              </a:solidFill>
            </a:endParaRPr>
          </a:p>
          <a:p>
            <a:pPr marL="285750" indent="-285750" algn="l">
              <a:spcBef>
                <a:spcPct val="20000"/>
              </a:spcBef>
              <a:buFontTx/>
              <a:buChar char="•"/>
            </a:pPr>
            <a:r>
              <a:rPr lang="en-US" altLang="en-US" sz="1600" dirty="0" smtClean="0">
                <a:solidFill>
                  <a:srgbClr val="003868"/>
                </a:solidFill>
              </a:rPr>
              <a:t>Monday, March 31 </a:t>
            </a:r>
            <a:r>
              <a:rPr lang="en-US" altLang="en-US" sz="1600" dirty="0">
                <a:solidFill>
                  <a:srgbClr val="003868"/>
                </a:solidFill>
              </a:rPr>
              <a:t>– Wells Fargo sent CDC Confirmation Emails to </a:t>
            </a:r>
            <a:r>
              <a:rPr lang="en-US" altLang="en-US" sz="1600" dirty="0" err="1" smtClean="0">
                <a:solidFill>
                  <a:srgbClr val="003868"/>
                </a:solidFill>
              </a:rPr>
              <a:t>CDCs</a:t>
            </a:r>
            <a:r>
              <a:rPr lang="en-US" altLang="en-US" sz="1600" dirty="0" smtClean="0">
                <a:solidFill>
                  <a:srgbClr val="003868"/>
                </a:solidFill>
              </a:rPr>
              <a:t>.</a:t>
            </a:r>
            <a:br>
              <a:rPr lang="en-US" altLang="en-US" sz="1600" dirty="0" smtClean="0">
                <a:solidFill>
                  <a:srgbClr val="003868"/>
                </a:solidFill>
              </a:rPr>
            </a:br>
            <a:endParaRPr lang="en-US" altLang="en-US" sz="1600" dirty="0">
              <a:solidFill>
                <a:srgbClr val="003868"/>
              </a:solidFill>
            </a:endParaRPr>
          </a:p>
          <a:p>
            <a:pPr marL="285750" indent="-285750" algn="l">
              <a:spcBef>
                <a:spcPct val="20000"/>
              </a:spcBef>
              <a:buFontTx/>
              <a:buChar char="•"/>
            </a:pPr>
            <a:r>
              <a:rPr lang="en-US" altLang="en-US" sz="1600" dirty="0">
                <a:solidFill>
                  <a:srgbClr val="003868"/>
                </a:solidFill>
              </a:rPr>
              <a:t>Friday, April 4 – Wells provides Fiscal Agent with preliminary numbers for the sale, identifying the number of loans and total size. </a:t>
            </a:r>
          </a:p>
          <a:p>
            <a:pPr marL="285750" indent="-285750" algn="l">
              <a:spcBef>
                <a:spcPct val="20000"/>
              </a:spcBef>
              <a:buFontTx/>
              <a:buChar char="•"/>
            </a:pPr>
            <a:endParaRPr lang="en-US" altLang="en-US" sz="1600" dirty="0">
              <a:solidFill>
                <a:srgbClr val="003868"/>
              </a:solidFill>
            </a:endParaRPr>
          </a:p>
          <a:p>
            <a:pPr marL="285750" indent="-285750" algn="l">
              <a:spcBef>
                <a:spcPct val="20000"/>
              </a:spcBef>
              <a:buFontTx/>
              <a:buChar char="•"/>
            </a:pPr>
            <a:r>
              <a:rPr lang="en-US" altLang="en-US" sz="1600" dirty="0">
                <a:solidFill>
                  <a:srgbClr val="003868"/>
                </a:solidFill>
              </a:rPr>
              <a:t>Monday, April 7 – </a:t>
            </a:r>
            <a:r>
              <a:rPr lang="en-US" altLang="en-US" sz="1600" b="1" i="1" dirty="0">
                <a:solidFill>
                  <a:srgbClr val="003868"/>
                </a:solidFill>
              </a:rPr>
              <a:t>Pulled Loan Deadline</a:t>
            </a:r>
            <a:r>
              <a:rPr lang="en-US" altLang="en-US" sz="1600" dirty="0">
                <a:solidFill>
                  <a:srgbClr val="003868"/>
                </a:solidFill>
              </a:rPr>
              <a:t>. CSA and CDC’s have resolved all loan documentation issues.</a:t>
            </a:r>
          </a:p>
          <a:p>
            <a:pPr marL="285750" indent="-285750" algn="l">
              <a:spcBef>
                <a:spcPct val="20000"/>
              </a:spcBef>
              <a:buFontTx/>
              <a:buChar char="•"/>
            </a:pPr>
            <a:endParaRPr lang="en-US" altLang="en-US" sz="1600" dirty="0">
              <a:solidFill>
                <a:srgbClr val="003868"/>
              </a:solidFill>
            </a:endParaRPr>
          </a:p>
          <a:p>
            <a:pPr marL="285750" indent="-285750" algn="l">
              <a:spcBef>
                <a:spcPct val="20000"/>
              </a:spcBef>
              <a:buFontTx/>
              <a:buChar char="•"/>
            </a:pPr>
            <a:r>
              <a:rPr lang="en-US" altLang="en-US" sz="1600" dirty="0">
                <a:solidFill>
                  <a:srgbClr val="003868"/>
                </a:solidFill>
              </a:rPr>
              <a:t>Tuesday, April 8 – official  </a:t>
            </a:r>
            <a:r>
              <a:rPr lang="en-US" altLang="en-US" sz="1600" b="1" i="1" dirty="0">
                <a:solidFill>
                  <a:srgbClr val="003868"/>
                </a:solidFill>
              </a:rPr>
              <a:t>Announcement Date </a:t>
            </a:r>
            <a:r>
              <a:rPr lang="en-US" altLang="en-US" sz="1600" dirty="0">
                <a:solidFill>
                  <a:srgbClr val="003868"/>
                </a:solidFill>
              </a:rPr>
              <a:t>for the sale</a:t>
            </a:r>
            <a:r>
              <a:rPr lang="en-US" altLang="en-US" dirty="0">
                <a:solidFill>
                  <a:srgbClr val="003868"/>
                </a:solidFill>
              </a:rPr>
              <a:t>.</a:t>
            </a:r>
          </a:p>
          <a:p>
            <a:pPr marL="285750" indent="-285750" algn="l">
              <a:buFontTx/>
              <a:buChar char="•"/>
            </a:pPr>
            <a:endParaRPr lang="en-US" altLang="en-US" b="1" i="1" dirty="0">
              <a:solidFill>
                <a:srgbClr val="003868"/>
              </a:solidFill>
            </a:endParaRPr>
          </a:p>
        </p:txBody>
      </p:sp>
      <p:sp>
        <p:nvSpPr>
          <p:cNvPr id="2" name="Slide Number Placeholder 1"/>
          <p:cNvSpPr>
            <a:spLocks noGrp="1"/>
          </p:cNvSpPr>
          <p:nvPr>
            <p:ph type="sldNum" sz="quarter" idx="12"/>
          </p:nvPr>
        </p:nvSpPr>
        <p:spPr/>
        <p:txBody>
          <a:bodyPr/>
          <a:lstStyle/>
          <a:p>
            <a:fld id="{9A43B628-9676-49A2-AEB9-95BC84709D1D}" type="slidenum">
              <a:rPr lang="en-US" sz="1000" smtClean="0"/>
              <a:pPr/>
              <a:t>6</a:t>
            </a:fld>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2863"/>
            <a:ext cx="8229600" cy="1143000"/>
          </a:xfrm>
        </p:spPr>
        <p:txBody>
          <a:bodyPr anchor="t"/>
          <a:lstStyle/>
          <a:p>
            <a:r>
              <a:rPr lang="en-US" altLang="en-US" sz="2800" smtClean="0"/>
              <a:t>Problem Loans</a:t>
            </a:r>
          </a:p>
        </p:txBody>
      </p:sp>
      <p:cxnSp>
        <p:nvCxnSpPr>
          <p:cNvPr id="4" name="Straight Connector 3"/>
          <p:cNvCxnSpPr/>
          <p:nvPr/>
        </p:nvCxnSpPr>
        <p:spPr>
          <a:xfrm>
            <a:off x="0" y="37338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nvGraphicFramePr>
        <p:xfrm>
          <a:off x="-228600" y="1121116"/>
          <a:ext cx="2667000" cy="2475523"/>
        </p:xfrm>
        <a:graphic>
          <a:graphicData uri="http://schemas.openxmlformats.org/drawingml/2006/chart">
            <c:chart xmlns:c="http://schemas.openxmlformats.org/drawingml/2006/chart" xmlns:r="http://schemas.openxmlformats.org/officeDocument/2006/relationships" r:id="rId2"/>
          </a:graphicData>
        </a:graphic>
      </p:graphicFrame>
      <p:sp>
        <p:nvSpPr>
          <p:cNvPr id="8197" name="TextBox 6"/>
          <p:cNvSpPr txBox="1">
            <a:spLocks noChangeArrowheads="1"/>
          </p:cNvSpPr>
          <p:nvPr/>
        </p:nvSpPr>
        <p:spPr bwMode="auto">
          <a:xfrm>
            <a:off x="977900" y="1955800"/>
            <a:ext cx="990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indent="-27305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Aft>
                <a:spcPts val="900"/>
              </a:spcAft>
            </a:pPr>
            <a:r>
              <a:rPr lang="en-US" altLang="en-US" sz="1200" b="1">
                <a:solidFill>
                  <a:schemeClr val="bg1"/>
                </a:solidFill>
                <a:latin typeface="Georgia" pitchFamily="18" charset="0"/>
              </a:rPr>
              <a:t>23%</a:t>
            </a:r>
          </a:p>
          <a:p>
            <a:pPr>
              <a:spcAft>
                <a:spcPts val="900"/>
              </a:spcAft>
            </a:pPr>
            <a:r>
              <a:rPr lang="en-US" altLang="en-US" sz="1200" b="1">
                <a:solidFill>
                  <a:schemeClr val="bg1"/>
                </a:solidFill>
                <a:latin typeface="Georgia" pitchFamily="18" charset="0"/>
              </a:rPr>
              <a:t>(119)</a:t>
            </a:r>
          </a:p>
        </p:txBody>
      </p:sp>
      <p:sp>
        <p:nvSpPr>
          <p:cNvPr id="8198" name="TextBox 7"/>
          <p:cNvSpPr txBox="1">
            <a:spLocks noChangeArrowheads="1"/>
          </p:cNvSpPr>
          <p:nvPr/>
        </p:nvSpPr>
        <p:spPr bwMode="auto">
          <a:xfrm>
            <a:off x="533400" y="2565400"/>
            <a:ext cx="990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indent="-27305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Aft>
                <a:spcPts val="900"/>
              </a:spcAft>
            </a:pPr>
            <a:r>
              <a:rPr lang="en-US" altLang="en-US" sz="1200" b="1">
                <a:latin typeface="Georgia" pitchFamily="18" charset="0"/>
              </a:rPr>
              <a:t>77%</a:t>
            </a:r>
          </a:p>
          <a:p>
            <a:pPr>
              <a:spcAft>
                <a:spcPts val="900"/>
              </a:spcAft>
            </a:pPr>
            <a:r>
              <a:rPr lang="en-US" altLang="en-US" sz="1200" b="1">
                <a:latin typeface="Georgia" pitchFamily="18" charset="0"/>
              </a:rPr>
              <a:t>(399)</a:t>
            </a:r>
          </a:p>
        </p:txBody>
      </p:sp>
      <p:cxnSp>
        <p:nvCxnSpPr>
          <p:cNvPr id="9" name="Straight Connector 8"/>
          <p:cNvCxnSpPr/>
          <p:nvPr/>
        </p:nvCxnSpPr>
        <p:spPr>
          <a:xfrm>
            <a:off x="2438400" y="1295400"/>
            <a:ext cx="0" cy="2438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740548089"/>
              </p:ext>
            </p:extLst>
          </p:nvPr>
        </p:nvGraphicFramePr>
        <p:xfrm>
          <a:off x="0" y="3810000"/>
          <a:ext cx="91440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bwMode="ltGray">
          <a:xfrm>
            <a:off x="1458913" y="125413"/>
            <a:ext cx="114300" cy="114300"/>
          </a:xfrm>
          <a:prstGeom prst="rect">
            <a:avLst/>
          </a:prstGeom>
          <a:ln>
            <a:solidFill>
              <a:schemeClr val="tx1">
                <a:lumMod val="50000"/>
                <a:lumOff val="50000"/>
              </a:schemeClr>
            </a:solidFill>
          </a:ln>
        </p:spPr>
        <p:style>
          <a:lnRef idx="1">
            <a:schemeClr val="accent5"/>
          </a:lnRef>
          <a:fillRef idx="3">
            <a:schemeClr val="accent5"/>
          </a:fillRef>
          <a:effectRef idx="2">
            <a:schemeClr val="accent5"/>
          </a:effectRef>
          <a:fontRef idx="minor">
            <a:schemeClr val="lt1"/>
          </a:fontRef>
        </p:style>
        <p:txBody>
          <a:bodyPr anchor="ctr"/>
          <a:lstStyle/>
          <a:p>
            <a:endParaRPr lang="en-US">
              <a:solidFill>
                <a:schemeClr val="bg1"/>
              </a:solidFill>
              <a:latin typeface="Georgia" pitchFamily="18" charset="0"/>
            </a:endParaRPr>
          </a:p>
        </p:txBody>
      </p:sp>
      <p:sp>
        <p:nvSpPr>
          <p:cNvPr id="13" name="Rectangle 12"/>
          <p:cNvSpPr/>
          <p:nvPr/>
        </p:nvSpPr>
        <p:spPr bwMode="ltGray">
          <a:xfrm>
            <a:off x="152400" y="125413"/>
            <a:ext cx="114300" cy="114300"/>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endParaRPr lang="en-US">
              <a:solidFill>
                <a:schemeClr val="bg1"/>
              </a:solidFill>
              <a:latin typeface="Georgia" pitchFamily="18" charset="0"/>
            </a:endParaRPr>
          </a:p>
        </p:txBody>
      </p:sp>
      <p:sp>
        <p:nvSpPr>
          <p:cNvPr id="14" name="TextBox 13"/>
          <p:cNvSpPr txBox="1"/>
          <p:nvPr/>
        </p:nvSpPr>
        <p:spPr>
          <a:xfrm>
            <a:off x="368300" y="49213"/>
            <a:ext cx="914400" cy="265112"/>
          </a:xfrm>
          <a:prstGeom prst="rect">
            <a:avLst/>
          </a:prstGeom>
          <a:noFill/>
        </p:spPr>
        <p:txBody>
          <a:bodyPr wrap="none" lIns="0" tIns="0" rIns="0" bIns="0" anchor="ctr"/>
          <a:lstStyle/>
          <a:p>
            <a:pPr indent="-274320">
              <a:spcAft>
                <a:spcPts val="900"/>
              </a:spcAft>
              <a:defRPr/>
            </a:pPr>
            <a:r>
              <a:rPr lang="en-US" sz="1200" dirty="0">
                <a:latin typeface="+mj-lt"/>
              </a:rPr>
              <a:t>Problem Loans</a:t>
            </a:r>
          </a:p>
        </p:txBody>
      </p:sp>
      <p:sp>
        <p:nvSpPr>
          <p:cNvPr id="15" name="TextBox 14"/>
          <p:cNvSpPr txBox="1"/>
          <p:nvPr/>
        </p:nvSpPr>
        <p:spPr>
          <a:xfrm>
            <a:off x="1790700" y="49213"/>
            <a:ext cx="914400" cy="265112"/>
          </a:xfrm>
          <a:prstGeom prst="rect">
            <a:avLst/>
          </a:prstGeom>
          <a:noFill/>
        </p:spPr>
        <p:txBody>
          <a:bodyPr wrap="none" lIns="0" tIns="0" rIns="0" bIns="0" anchor="ctr"/>
          <a:lstStyle/>
          <a:p>
            <a:pPr indent="-274320">
              <a:spcAft>
                <a:spcPts val="900"/>
              </a:spcAft>
              <a:defRPr/>
            </a:pPr>
            <a:r>
              <a:rPr lang="en-US" sz="1200" dirty="0">
                <a:latin typeface="+mj-lt"/>
              </a:rPr>
              <a:t>Total Funded Loans</a:t>
            </a:r>
          </a:p>
        </p:txBody>
      </p:sp>
      <p:sp>
        <p:nvSpPr>
          <p:cNvPr id="16" name="Rounded Rectangle 15"/>
          <p:cNvSpPr/>
          <p:nvPr/>
        </p:nvSpPr>
        <p:spPr bwMode="ltGray">
          <a:xfrm>
            <a:off x="38100" y="49213"/>
            <a:ext cx="2971800" cy="265112"/>
          </a:xfrm>
          <a:prstGeom prst="roundRect">
            <a:avLst/>
          </a:prstGeom>
          <a:no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anchor="ctr"/>
          <a:lstStyle/>
          <a:p>
            <a:endParaRPr lang="en-US">
              <a:solidFill>
                <a:schemeClr val="bg1"/>
              </a:solidFill>
              <a:latin typeface="Georgia" pitchFamily="18" charset="0"/>
            </a:endParaRPr>
          </a:p>
        </p:txBody>
      </p:sp>
      <p:graphicFrame>
        <p:nvGraphicFramePr>
          <p:cNvPr id="31" name="Chart 30"/>
          <p:cNvGraphicFramePr>
            <a:graphicFrameLocks/>
          </p:cNvGraphicFramePr>
          <p:nvPr/>
        </p:nvGraphicFramePr>
        <p:xfrm>
          <a:off x="2590800" y="1342571"/>
          <a:ext cx="65532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p:cNvSpPr txBox="1"/>
          <p:nvPr/>
        </p:nvSpPr>
        <p:spPr>
          <a:xfrm>
            <a:off x="381000" y="685800"/>
            <a:ext cx="8763000" cy="771525"/>
          </a:xfrm>
          <a:prstGeom prst="rect">
            <a:avLst/>
          </a:prstGeom>
          <a:noFill/>
        </p:spPr>
        <p:txBody>
          <a:bodyPr lIns="0" tIns="0" rIns="0" bIns="0"/>
          <a:lstStyle/>
          <a:p>
            <a:pPr marL="342900" indent="-342900">
              <a:spcAft>
                <a:spcPts val="900"/>
              </a:spcAft>
              <a:buFont typeface="Arial" panose="020B0604020202020204" pitchFamily="34" charset="0"/>
              <a:buChar char="•"/>
              <a:defRPr/>
            </a:pPr>
            <a:r>
              <a:rPr lang="en-US" sz="1600" dirty="0">
                <a:latin typeface="+mj-lt"/>
              </a:rPr>
              <a:t>On average, 119 loans each month are submitted with missing/incorrect information</a:t>
            </a:r>
          </a:p>
        </p:txBody>
      </p:sp>
      <p:sp>
        <p:nvSpPr>
          <p:cNvPr id="2" name="Slide Number Placeholder 1"/>
          <p:cNvSpPr>
            <a:spLocks noGrp="1"/>
          </p:cNvSpPr>
          <p:nvPr>
            <p:ph type="sldNum" sz="quarter" idx="12"/>
          </p:nvPr>
        </p:nvSpPr>
        <p:spPr>
          <a:xfrm>
            <a:off x="7010400" y="6359979"/>
            <a:ext cx="2133600" cy="476250"/>
          </a:xfrm>
        </p:spPr>
        <p:txBody>
          <a:bodyPr/>
          <a:lstStyle/>
          <a:p>
            <a:fld id="{E1CD4137-F797-4608-8ACB-535D4B33E9E7}" type="slidenum">
              <a:rPr lang="en-US" sz="1000" smtClean="0"/>
              <a:pPr/>
              <a:t>7</a:t>
            </a:fld>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nchor="t"/>
          <a:lstStyle/>
          <a:p>
            <a:r>
              <a:rPr lang="en-US" altLang="en-US" sz="3200" smtClean="0"/>
              <a:t>Inquiry Tracking</a:t>
            </a:r>
          </a:p>
        </p:txBody>
      </p:sp>
      <p:graphicFrame>
        <p:nvGraphicFramePr>
          <p:cNvPr id="10" name="Chart 9"/>
          <p:cNvGraphicFramePr>
            <a:graphicFrameLocks/>
          </p:cNvGraphicFramePr>
          <p:nvPr/>
        </p:nvGraphicFramePr>
        <p:xfrm>
          <a:off x="0" y="1457738"/>
          <a:ext cx="9144000" cy="22269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noChangeAspect="1"/>
          </p:cNvGraphicFramePr>
          <p:nvPr/>
        </p:nvGraphicFramePr>
        <p:xfrm>
          <a:off x="76199" y="3713495"/>
          <a:ext cx="9067801" cy="3068305"/>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0" y="36576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ltGray">
          <a:xfrm>
            <a:off x="7162800" y="2133600"/>
            <a:ext cx="1828800" cy="685800"/>
          </a:xfrm>
          <a:prstGeom prst="rect">
            <a:avLst/>
          </a:prstGeom>
          <a:noFill/>
          <a:ln w="28575">
            <a:solidFill>
              <a:schemeClr val="accent2"/>
            </a:solidFill>
          </a:ln>
        </p:spPr>
        <p:style>
          <a:lnRef idx="2">
            <a:schemeClr val="accent5"/>
          </a:lnRef>
          <a:fillRef idx="1">
            <a:schemeClr val="lt1"/>
          </a:fillRef>
          <a:effectRef idx="0">
            <a:schemeClr val="accent5"/>
          </a:effectRef>
          <a:fontRef idx="minor">
            <a:schemeClr val="dk1"/>
          </a:fontRef>
        </p:style>
        <p:txBody>
          <a:bodyPr anchor="ctr"/>
          <a:lstStyle/>
          <a:p>
            <a:endParaRPr lang="en-US">
              <a:solidFill>
                <a:schemeClr val="bg1"/>
              </a:solidFill>
              <a:latin typeface="Georgia" pitchFamily="18" charset="0"/>
            </a:endParaRPr>
          </a:p>
        </p:txBody>
      </p:sp>
      <p:sp>
        <p:nvSpPr>
          <p:cNvPr id="14" name="TextBox 13"/>
          <p:cNvSpPr txBox="1"/>
          <p:nvPr/>
        </p:nvSpPr>
        <p:spPr>
          <a:xfrm>
            <a:off x="381000" y="752475"/>
            <a:ext cx="8763000" cy="771525"/>
          </a:xfrm>
          <a:prstGeom prst="rect">
            <a:avLst/>
          </a:prstGeom>
          <a:noFill/>
        </p:spPr>
        <p:txBody>
          <a:bodyPr lIns="0" tIns="0" rIns="0" bIns="0"/>
          <a:lstStyle/>
          <a:p>
            <a:pPr marL="342900" indent="-342900" algn="l">
              <a:spcAft>
                <a:spcPts val="900"/>
              </a:spcAft>
              <a:buFont typeface="Arial" panose="020B0604020202020204" pitchFamily="34" charset="0"/>
              <a:buChar char="•"/>
              <a:defRPr/>
            </a:pPr>
            <a:r>
              <a:rPr lang="en-US" sz="1600" dirty="0">
                <a:latin typeface="+mj-lt"/>
              </a:rPr>
              <a:t>Received more than 1,500 calls from borrowers – 250 more than from CDCs – which stretches staff resources</a:t>
            </a:r>
          </a:p>
        </p:txBody>
      </p:sp>
      <p:sp>
        <p:nvSpPr>
          <p:cNvPr id="2" name="Slide Number Placeholder 1"/>
          <p:cNvSpPr>
            <a:spLocks noGrp="1"/>
          </p:cNvSpPr>
          <p:nvPr>
            <p:ph type="sldNum" sz="quarter" idx="12"/>
          </p:nvPr>
        </p:nvSpPr>
        <p:spPr>
          <a:xfrm>
            <a:off x="6988629" y="6477000"/>
            <a:ext cx="2133600" cy="476250"/>
          </a:xfrm>
        </p:spPr>
        <p:txBody>
          <a:bodyPr/>
          <a:lstStyle/>
          <a:p>
            <a:fld id="{E1CD4137-F797-4608-8ACB-535D4B33E9E7}" type="slidenum">
              <a:rPr lang="en-US" sz="1000" smtClean="0"/>
              <a:pPr/>
              <a:t>8</a:t>
            </a:fld>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42913" y="1035050"/>
            <a:ext cx="8434387" cy="5516563"/>
          </a:xfrm>
        </p:spPr>
        <p:txBody>
          <a:bodyPr/>
          <a:lstStyle/>
          <a:p>
            <a:pPr eaLnBrk="1" hangingPunct="1">
              <a:spcBef>
                <a:spcPct val="0"/>
              </a:spcBef>
            </a:pPr>
            <a:r>
              <a:rPr lang="en-US" altLang="en-US" sz="1800" dirty="0" smtClean="0">
                <a:solidFill>
                  <a:srgbClr val="003868"/>
                </a:solidFill>
              </a:rPr>
              <a:t>Total SBA 504/CDC issuance: $60.6 billion, with $27.6 billion outstanding. </a:t>
            </a:r>
          </a:p>
          <a:p>
            <a:pPr eaLnBrk="1" hangingPunct="1">
              <a:spcBef>
                <a:spcPct val="0"/>
              </a:spcBef>
            </a:pPr>
            <a:endParaRPr lang="en-US" altLang="en-US" sz="1800" dirty="0" smtClean="0">
              <a:solidFill>
                <a:srgbClr val="003868"/>
              </a:solidFill>
            </a:endParaRPr>
          </a:p>
          <a:p>
            <a:pPr eaLnBrk="1" hangingPunct="1">
              <a:spcBef>
                <a:spcPct val="0"/>
              </a:spcBef>
            </a:pPr>
            <a:r>
              <a:rPr lang="en-US" altLang="en-US" sz="1800" dirty="0" smtClean="0">
                <a:solidFill>
                  <a:srgbClr val="003868"/>
                </a:solidFill>
              </a:rPr>
              <a:t>When the underwriters launch each SBA deal, that announcement is sent to each banks’ mortgage, agency, corporate and interest rate products sales teams across their network of global  offices in US, Europe and Asia.</a:t>
            </a:r>
          </a:p>
          <a:p>
            <a:pPr eaLnBrk="1" hangingPunct="1">
              <a:spcBef>
                <a:spcPct val="0"/>
              </a:spcBef>
            </a:pPr>
            <a:endParaRPr lang="en-US" altLang="en-US" sz="1800" dirty="0" smtClean="0">
              <a:solidFill>
                <a:srgbClr val="003868"/>
              </a:solidFill>
            </a:endParaRPr>
          </a:p>
          <a:p>
            <a:pPr eaLnBrk="1" hangingPunct="1">
              <a:spcBef>
                <a:spcPct val="0"/>
              </a:spcBef>
            </a:pPr>
            <a:r>
              <a:rPr lang="en-US" altLang="en-US" sz="1800" dirty="0" smtClean="0">
                <a:solidFill>
                  <a:srgbClr val="003868"/>
                </a:solidFill>
              </a:rPr>
              <a:t>Goal is to get as many customers interested at the "talk" level, and depending upon investor demand, attempt to tighten spread so that borrowers get the best possible interest rate available. The objective of every sale is to be strongly over-subscribed, balancing the interests of borrowers and investors.</a:t>
            </a:r>
          </a:p>
          <a:p>
            <a:pPr eaLnBrk="1" hangingPunct="1">
              <a:spcBef>
                <a:spcPct val="0"/>
              </a:spcBef>
            </a:pPr>
            <a:endParaRPr lang="en-US" altLang="en-US" sz="1800" dirty="0" smtClean="0">
              <a:solidFill>
                <a:srgbClr val="003868"/>
              </a:solidFill>
            </a:endParaRPr>
          </a:p>
          <a:p>
            <a:pPr eaLnBrk="1" hangingPunct="1">
              <a:spcBef>
                <a:spcPct val="0"/>
              </a:spcBef>
            </a:pPr>
            <a:r>
              <a:rPr lang="en-US" altLang="en-US" sz="1800" dirty="0" smtClean="0">
                <a:solidFill>
                  <a:srgbClr val="003868"/>
                </a:solidFill>
              </a:rPr>
              <a:t>Research teams publish market primers to educate and broaden the investor base. Monthly default and prepayment statistics are provided to investors for security analysis.</a:t>
            </a:r>
          </a:p>
        </p:txBody>
      </p:sp>
      <p:sp>
        <p:nvSpPr>
          <p:cNvPr id="10243" name="Title 1"/>
          <p:cNvSpPr>
            <a:spLocks noGrp="1"/>
          </p:cNvSpPr>
          <p:nvPr>
            <p:ph type="title"/>
          </p:nvPr>
        </p:nvSpPr>
        <p:spPr>
          <a:xfrm>
            <a:off x="457200" y="304800"/>
            <a:ext cx="8229600" cy="533400"/>
          </a:xfrm>
        </p:spPr>
        <p:txBody>
          <a:bodyPr/>
          <a:lstStyle/>
          <a:p>
            <a:pPr eaLnBrk="1" hangingPunct="1"/>
            <a:r>
              <a:rPr lang="en-US" altLang="en-US" sz="2000" b="1" kern="1200" dirty="0">
                <a:solidFill>
                  <a:srgbClr val="003868"/>
                </a:solidFill>
                <a:latin typeface="Arial" charset="0"/>
                <a:ea typeface="+mn-ea"/>
                <a:cs typeface="+mn-cs"/>
              </a:rPr>
              <a:t>Role of Underwriters</a:t>
            </a:r>
          </a:p>
        </p:txBody>
      </p:sp>
      <p:sp>
        <p:nvSpPr>
          <p:cNvPr id="10244" name="Footer Placeholder 2"/>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200">
                <a:latin typeface="Calibri" pitchFamily="34" charset="0"/>
                <a:cs typeface="Arial" charset="0"/>
              </a:rPr>
              <a:t>2014 DCFLLC                                                       No distribution without permission</a:t>
            </a:r>
          </a:p>
        </p:txBody>
      </p:sp>
      <p:sp>
        <p:nvSpPr>
          <p:cNvPr id="10245"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AFA6CA65-8496-4B01-B59C-4CE0236BE0CB}" type="slidenum">
              <a:rPr lang="en-US" sz="1000"/>
              <a:pPr/>
              <a:t>9</a:t>
            </a:fld>
            <a:endParaRPr lang="en-US" sz="1000"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1096</Words>
  <Application>Microsoft Office PowerPoint</Application>
  <PresentationFormat>On-screen Show (4:3)</PresentationFormat>
  <Paragraphs>206</Paragraphs>
  <Slides>24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Microsoft Excel Chart</vt:lpstr>
      <vt:lpstr>DCF LLC Funding Process </vt:lpstr>
      <vt:lpstr>SBA 504 Capital Markets Team</vt:lpstr>
      <vt:lpstr>PowerPoint Presentation</vt:lpstr>
      <vt:lpstr>PowerPoint Presentation</vt:lpstr>
      <vt:lpstr>PowerPoint Presentation</vt:lpstr>
      <vt:lpstr>PowerPoint Presentation</vt:lpstr>
      <vt:lpstr>Problem Loans</vt:lpstr>
      <vt:lpstr>Inquiry Tracking</vt:lpstr>
      <vt:lpstr>Role of Underwriters</vt:lpstr>
      <vt:lpstr>Role of Underwriters</vt:lpstr>
      <vt:lpstr>PowerPoint Presentation</vt:lpstr>
      <vt:lpstr>PowerPoint Presentation</vt:lpstr>
      <vt:lpstr>PowerPoint Presentation</vt:lpstr>
      <vt:lpstr>PowerPoint Presentation</vt:lpstr>
      <vt:lpstr>PowerPoint Presentation</vt:lpstr>
      <vt:lpstr>SBA 504 Coupons</vt:lpstr>
      <vt:lpstr>504 refinancing program boosted SBA deal sizes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Bingham McCutchen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 User</dc:creator>
  <cp:lastModifiedBy>Frank Keane</cp:lastModifiedBy>
  <cp:revision>134</cp:revision>
  <cp:lastPrinted>2014-04-28T13:50:45Z</cp:lastPrinted>
  <dcterms:created xsi:type="dcterms:W3CDTF">2012-04-19T19:44:26Z</dcterms:created>
  <dcterms:modified xsi:type="dcterms:W3CDTF">2014-12-11T13:35:06Z</dcterms:modified>
</cp:coreProperties>
</file>