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7010400" cy="9236075"/>
  <p:embeddedFontLst>
    <p:embeddedFont>
      <p:font typeface="Garamond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3" roundtripDataSignature="AMtx7mjxIHnizexSK1WxDJZKpvvHnclI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Garamon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Garamond-italic.fntdata"/><Relationship Id="rId30" Type="http://schemas.openxmlformats.org/officeDocument/2006/relationships/font" Target="fonts/Garamond-bold.fntdata"/><Relationship Id="rId11" Type="http://schemas.openxmlformats.org/officeDocument/2006/relationships/slide" Target="slides/slide5.xml"/><Relationship Id="rId33" Type="http://customschemas.google.com/relationships/presentationmetadata" Target="metadata"/><Relationship Id="rId10" Type="http://schemas.openxmlformats.org/officeDocument/2006/relationships/slide" Target="slides/slide4.xml"/><Relationship Id="rId32" Type="http://schemas.openxmlformats.org/officeDocument/2006/relationships/font" Target="fonts/Garamond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925" y="0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5037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74112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925" y="8774112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aramond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/>
          <p:nvPr/>
        </p:nvSpPr>
        <p:spPr>
          <a:xfrm>
            <a:off x="3971925" y="8774112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10" name="Google Shape;110;p1:notes"/>
          <p:cNvSpPr/>
          <p:nvPr>
            <p:ph idx="2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935037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91b04d665_0_5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79" name="Google Shape;179;gf91b04d665_0_5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Google Shape;180;gf91b04d665_0_5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f91b04d665_0_56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86" name="Google Shape;186;gf91b04d665_0_56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gf91b04d665_0_56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91b04d665_0_63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93" name="Google Shape;193;gf91b04d665_0_63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gf91b04d665_0_63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9fe9ad4c1_0_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01" name="Google Shape;201;gf9fe9ad4c1_0_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gf9fe9ad4c1_0_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9fe9ad4c1_0_6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08" name="Google Shape;208;gf9fe9ad4c1_0_6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f9fe9ad4c1_0_6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f9fe9ad4c1_0_12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15" name="Google Shape;215;gf9fe9ad4c1_0_12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gf9fe9ad4c1_0_12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f9fe9ad4c1_0_22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23" name="Google Shape;223;gf9fe9ad4c1_0_22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gf9fe9ad4c1_0_22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fb79d69bae_0_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30" name="Google Shape;230;gfb79d69bae_0_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Google Shape;231;gfb79d69bae_0_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f9fe9ad4c1_0_28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37" name="Google Shape;237;gf9fe9ad4c1_0_28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gf9fe9ad4c1_0_28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f9fe9ad4c1_0_36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46" name="Google Shape;246;gf9fe9ad4c1_0_36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7" name="Google Shape;247;gf9fe9ad4c1_0_36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91b04d665_0_24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18" name="Google Shape;118;gf91b04d665_0_24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f91b04d665_0_24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fb79d69bae_0_6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56" name="Google Shape;256;gfb79d69bae_0_6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Google Shape;257;gfb79d69bae_0_6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f9fe9ad4c1_0_7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65" name="Google Shape;265;gf9fe9ad4c1_0_7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gf9fe9ad4c1_0_7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:notes"/>
          <p:cNvSpPr txBox="1"/>
          <p:nvPr/>
        </p:nvSpPr>
        <p:spPr>
          <a:xfrm>
            <a:off x="3971925" y="8774112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272" name="Google Shape;272;p10:notes"/>
          <p:cNvSpPr/>
          <p:nvPr>
            <p:ph idx="2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Google Shape;273;p10:notes"/>
          <p:cNvSpPr txBox="1"/>
          <p:nvPr>
            <p:ph idx="1" type="body"/>
          </p:nvPr>
        </p:nvSpPr>
        <p:spPr>
          <a:xfrm>
            <a:off x="935037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91b04d665_0_42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26" name="Google Shape;126;gf91b04d665_0_42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f91b04d665_0_42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/>
        </p:nvSpPr>
        <p:spPr>
          <a:xfrm>
            <a:off x="3971925" y="8774112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95387" y="692150"/>
            <a:ext cx="461962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935037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91b04d665_0_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42" name="Google Shape;142;gf91b04d665_0_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gf91b04d665_0_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9fe9ad4c1_0_48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50" name="Google Shape;150;gf9fe9ad4c1_0_48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gf9fe9ad4c1_0_48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9fe9ad4c1_0_54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57" name="Google Shape;157;gf9fe9ad4c1_0_54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gf9fe9ad4c1_0_54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91b04d665_0_36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64" name="Google Shape;164;gf91b04d665_0_36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gf91b04d665_0_36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91b04d665_0_30:notes"/>
          <p:cNvSpPr txBox="1"/>
          <p:nvPr/>
        </p:nvSpPr>
        <p:spPr>
          <a:xfrm>
            <a:off x="3971925" y="8774112"/>
            <a:ext cx="3038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25" spcFirstLastPara="1" rIns="92825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None/>
            </a:pPr>
            <a:fld id="{00000000-1234-1234-1234-123412341234}" type="slidenum">
              <a:rPr b="0" i="0" lang="en-US" sz="440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/>
          </a:p>
        </p:txBody>
      </p:sp>
      <p:sp>
        <p:nvSpPr>
          <p:cNvPr id="171" name="Google Shape;171;gf91b04d665_0_30:notes"/>
          <p:cNvSpPr/>
          <p:nvPr>
            <p:ph idx="2" type="sldImg"/>
          </p:nvPr>
        </p:nvSpPr>
        <p:spPr>
          <a:xfrm>
            <a:off x="1195387" y="692150"/>
            <a:ext cx="4619700" cy="346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Google Shape;172;gf91b04d665_0_30:notes"/>
          <p:cNvSpPr txBox="1"/>
          <p:nvPr>
            <p:ph idx="1" type="body"/>
          </p:nvPr>
        </p:nvSpPr>
        <p:spPr>
          <a:xfrm>
            <a:off x="935037" y="4387850"/>
            <a:ext cx="51402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25" spcFirstLastPara="1" rIns="92825" wrap="square" tIns="46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ctrTitle"/>
          </p:nvPr>
        </p:nvSpPr>
        <p:spPr>
          <a:xfrm>
            <a:off x="685800" y="1736725"/>
            <a:ext cx="77724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0" type="dt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1" type="ftr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2" type="sldNum"/>
          </p:nvPr>
        </p:nvSpPr>
        <p:spPr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1pPr>
            <a:lvl2pPr indent="-335280" lvl="1" marL="91440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4pPr>
            <a:lvl5pPr indent="-308610" lvl="4" marL="22860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5pPr>
            <a:lvl6pPr indent="-308610" lvl="5" marL="2743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6pPr>
            <a:lvl7pPr indent="-308610" lvl="6" marL="3200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7pPr>
            <a:lvl8pPr indent="-308609" lvl="7" marL="3657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8pPr>
            <a:lvl9pPr indent="-308609" lvl="8" marL="4114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9pPr>
          </a:lstStyle>
          <a:p/>
        </p:txBody>
      </p:sp>
      <p:sp>
        <p:nvSpPr>
          <p:cNvPr id="98" name="Google Shape;98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1pPr>
            <a:lvl2pPr indent="-335280" lvl="1" marL="91440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4pPr>
            <a:lvl5pPr indent="-308610" lvl="4" marL="22860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5pPr>
            <a:lvl6pPr indent="-308610" lvl="5" marL="2743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6pPr>
            <a:lvl7pPr indent="-308610" lvl="6" marL="3200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7pPr>
            <a:lvl8pPr indent="-308609" lvl="7" marL="3657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8pPr>
            <a:lvl9pPr indent="-308609" lvl="8" marL="4114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9pPr>
          </a:lstStyle>
          <a:p/>
        </p:txBody>
      </p:sp>
      <p:sp>
        <p:nvSpPr>
          <p:cNvPr id="99" name="Google Shape;99;p23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3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9pPr>
          </a:lstStyle>
          <a:p/>
        </p:txBody>
      </p:sp>
      <p:sp>
        <p:nvSpPr>
          <p:cNvPr id="105" name="Google Shape;105;p24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4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6" name="Google Shape;66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8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640"/>
              </a:spcBef>
              <a:spcAft>
                <a:spcPts val="0"/>
              </a:spcAft>
              <a:buSzPts val="2240"/>
              <a:buChar char="■"/>
              <a:defRPr sz="3200"/>
            </a:lvl1pPr>
            <a:lvl2pPr indent="-353060" lvl="1" marL="914400" algn="l"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3pPr>
            <a:lvl4pPr indent="-317500" lvl="3" marL="18288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4pPr>
            <a:lvl5pPr indent="-317500" lvl="4" marL="22860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indent="-317500" lvl="5" marL="27432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6pPr>
            <a:lvl7pPr indent="-317500" lvl="6" marL="32004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7pPr>
            <a:lvl8pPr indent="-317500" lvl="7" marL="36576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8pPr>
            <a:lvl9pPr indent="-317500" lvl="8" marL="41148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9pPr>
          </a:lstStyle>
          <a:p/>
        </p:txBody>
      </p:sp>
      <p:sp>
        <p:nvSpPr>
          <p:cNvPr id="73" name="Google Shape;73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74" name="Google Shape;74;p19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0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21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89" name="Google Shape;89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1pPr>
            <a:lvl2pPr indent="-317500" lvl="1" marL="9144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4pPr>
            <a:lvl5pPr indent="-299720" lvl="4" marL="22860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5pPr>
            <a:lvl6pPr indent="-299720" lvl="5" marL="27432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6pPr>
            <a:lvl7pPr indent="-299720" lvl="6" marL="32004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7pPr>
            <a:lvl8pPr indent="-299720" lvl="7" marL="36576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8pPr>
            <a:lvl9pPr indent="-299720" lvl="8" marL="41148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9pPr>
          </a:lstStyle>
          <a:p/>
        </p:txBody>
      </p:sp>
      <p:sp>
        <p:nvSpPr>
          <p:cNvPr id="90" name="Google Shape;90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91" name="Google Shape;91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1pPr>
            <a:lvl2pPr indent="-317500" lvl="1" marL="9144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4pPr>
            <a:lvl5pPr indent="-299720" lvl="4" marL="22860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5pPr>
            <a:lvl6pPr indent="-299720" lvl="5" marL="27432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6pPr>
            <a:lvl7pPr indent="-299720" lvl="6" marL="32004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7pPr>
            <a:lvl8pPr indent="-299720" lvl="7" marL="36576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8pPr>
            <a:lvl9pPr indent="-299720" lvl="8" marL="4114800" algn="l"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9pPr>
          </a:lstStyle>
          <a:p/>
        </p:txBody>
      </p:sp>
      <p:sp>
        <p:nvSpPr>
          <p:cNvPr id="92" name="Google Shape;92;p22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0" y="0"/>
            <a:ext cx="9140825" cy="6850062"/>
            <a:chOff x="0" y="0"/>
            <a:chExt cx="5758" cy="4315"/>
          </a:xfrm>
        </p:grpSpPr>
        <p:grpSp>
          <p:nvGrpSpPr>
            <p:cNvPr id="11" name="Google Shape;11;p12"/>
            <p:cNvGrpSpPr/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" name="Google Shape;12;p12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rect b="b" l="l" r="r" t="t"/>
                <a:pathLst>
                  <a:path extrusionOk="0"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3" name="Google Shape;13;p12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rect b="b" l="l" r="r" t="t"/>
                <a:pathLst>
                  <a:path extrusionOk="0"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4" name="Google Shape;14;p12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rect b="b" l="l" r="r" t="t"/>
                <a:pathLst>
                  <a:path extrusionOk="0"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5" name="Google Shape;15;p12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rect b="b" l="l" r="r" t="t"/>
                <a:pathLst>
                  <a:path extrusionOk="0"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6" name="Google Shape;16;p12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rect b="b" l="l" r="r" t="t"/>
                <a:pathLst>
                  <a:path extrusionOk="0"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chemeClr val="dk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</p:grpSp>
        <p:sp>
          <p:nvSpPr>
            <p:cNvPr id="17" name="Google Shape;17;p12"/>
            <p:cNvSpPr/>
            <p:nvPr/>
          </p:nvSpPr>
          <p:spPr>
            <a:xfrm>
              <a:off x="3322" y="1341"/>
              <a:ext cx="1825" cy="1537"/>
            </a:xfrm>
            <a:custGeom>
              <a:rect b="b" l="l" r="r" t="t"/>
              <a:pathLst>
                <a:path extrusionOk="0"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8" name="Google Shape;18;p12"/>
            <p:cNvSpPr/>
            <p:nvPr/>
          </p:nvSpPr>
          <p:spPr>
            <a:xfrm>
              <a:off x="0" y="0"/>
              <a:ext cx="5758" cy="1776"/>
            </a:xfrm>
            <a:custGeom>
              <a:rect b="b" l="l" r="r" t="t"/>
              <a:pathLst>
                <a:path extrusionOk="0"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19" name="Google Shape;19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0" type="dt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33" name="Google Shape;33;p14"/>
          <p:cNvGrpSpPr/>
          <p:nvPr/>
        </p:nvGrpSpPr>
        <p:grpSpPr>
          <a:xfrm>
            <a:off x="0" y="0"/>
            <a:ext cx="9140825" cy="6850062"/>
            <a:chOff x="0" y="0"/>
            <a:chExt cx="5758" cy="4315"/>
          </a:xfrm>
        </p:grpSpPr>
        <p:grpSp>
          <p:nvGrpSpPr>
            <p:cNvPr id="34" name="Google Shape;34;p14"/>
            <p:cNvGrpSpPr/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5" name="Google Shape;35;p14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rect b="b" l="l" r="r" t="t"/>
                <a:pathLst>
                  <a:path extrusionOk="0"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6" name="Google Shape;36;p14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rect b="b" l="l" r="r" t="t"/>
                <a:pathLst>
                  <a:path extrusionOk="0"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7" name="Google Shape;37;p14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rect b="b" l="l" r="r" t="t"/>
                <a:pathLst>
                  <a:path extrusionOk="0"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8" name="Google Shape;38;p14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rect b="b" l="l" r="r" t="t"/>
                <a:pathLst>
                  <a:path extrusionOk="0"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9" name="Google Shape;39;p14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rect b="b" l="l" r="r" t="t"/>
                <a:pathLst>
                  <a:path extrusionOk="0"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chemeClr val="dk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</p:grpSp>
        <p:sp>
          <p:nvSpPr>
            <p:cNvPr id="40" name="Google Shape;40;p14"/>
            <p:cNvSpPr/>
            <p:nvPr/>
          </p:nvSpPr>
          <p:spPr>
            <a:xfrm>
              <a:off x="3322" y="1341"/>
              <a:ext cx="1825" cy="1537"/>
            </a:xfrm>
            <a:custGeom>
              <a:rect b="b" l="l" r="r" t="t"/>
              <a:pathLst>
                <a:path extrusionOk="0"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41" name="Google Shape;41;p14"/>
            <p:cNvSpPr/>
            <p:nvPr/>
          </p:nvSpPr>
          <p:spPr>
            <a:xfrm>
              <a:off x="0" y="0"/>
              <a:ext cx="5758" cy="1776"/>
            </a:xfrm>
            <a:custGeom>
              <a:rect b="b" l="l" r="r" t="t"/>
              <a:pathLst>
                <a:path extrusionOk="0"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42" name="Google Shape;4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/>
          <p:nvPr>
            <p:ph type="ctrTitle"/>
          </p:nvPr>
        </p:nvSpPr>
        <p:spPr>
          <a:xfrm>
            <a:off x="647700" y="338725"/>
            <a:ext cx="7848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Garamond"/>
              <a:buNone/>
            </a:pPr>
            <a:r>
              <a:rPr lang="en-US"/>
              <a:t>Illegal substitution (Rule 3-7)</a:t>
            </a:r>
            <a:endParaRPr/>
          </a:p>
        </p:txBody>
      </p:sp>
      <p:sp>
        <p:nvSpPr>
          <p:cNvPr id="114" name="Google Shape;114;p1"/>
          <p:cNvSpPr txBox="1"/>
          <p:nvPr>
            <p:ph idx="1" type="subTitle"/>
          </p:nvPr>
        </p:nvSpPr>
        <p:spPr>
          <a:xfrm>
            <a:off x="1580913" y="5669650"/>
            <a:ext cx="60246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80"/>
              </a:spcBef>
              <a:spcAft>
                <a:spcPts val="0"/>
              </a:spcAft>
              <a:buSzPts val="3780"/>
              <a:buFont typeface="Noto Sans Symbols"/>
              <a:buNone/>
            </a:pPr>
            <a:r>
              <a:rPr lang="en-US" sz="2000"/>
              <a:t>Reading (PA) Chapter Football Officials</a:t>
            </a:r>
            <a:endParaRPr sz="2000"/>
          </a:p>
          <a:p>
            <a:pPr indent="0" lvl="0" marL="0" rtl="0" algn="ctr">
              <a:spcBef>
                <a:spcPts val="1080"/>
              </a:spcBef>
              <a:spcAft>
                <a:spcPts val="0"/>
              </a:spcAft>
              <a:buSzPts val="3780"/>
              <a:buFont typeface="Noto Sans Symbols"/>
              <a:buNone/>
            </a:pPr>
            <a:r>
              <a:rPr lang="en-US" sz="2000"/>
              <a:t>10/27/21</a:t>
            </a:r>
            <a:endParaRPr b="0" i="0" sz="20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15" name="Google Shape;11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5824" y="3158126"/>
            <a:ext cx="1754775" cy="229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f91b04d665_0_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Live-ball or dead-ball illegal sub?</a:t>
            </a:r>
            <a:endParaRPr/>
          </a:p>
        </p:txBody>
      </p:sp>
      <p:sp>
        <p:nvSpPr>
          <p:cNvPr id="183" name="Google Shape;183;gf91b04d665_0_5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▪"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A replaced player or sub unsuccessfully attempts to leave the field, but does not participate in or affect the play.  </a:t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91b04d665_0_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</a:t>
            </a:r>
            <a:r>
              <a:rPr b="0" lang="en-US" sz="4000"/>
              <a:t>-ball (3-7-4 Pen.)</a:t>
            </a:r>
            <a:endParaRPr/>
          </a:p>
        </p:txBody>
      </p:sp>
      <p:pic>
        <p:nvPicPr>
          <p:cNvPr id="190" name="Google Shape;190;gf91b04d665_0_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8550" y="1931036"/>
            <a:ext cx="2826909" cy="369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91b04d665_0_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Live-ball or dead-ball illegal sub?</a:t>
            </a:r>
            <a:endParaRPr/>
          </a:p>
        </p:txBody>
      </p:sp>
      <p:sp>
        <p:nvSpPr>
          <p:cNvPr id="197" name="Google Shape;197;gf91b04d665_0_63"/>
          <p:cNvSpPr txBox="1"/>
          <p:nvPr>
            <p:ph idx="1" type="body"/>
          </p:nvPr>
        </p:nvSpPr>
        <p:spPr>
          <a:xfrm>
            <a:off x="457200" y="1738463"/>
            <a:ext cx="8229600" cy="21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A sub enters the field, but does not participate. </a:t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98" name="Google Shape;198;gf91b04d665_0_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6750" y="4219600"/>
            <a:ext cx="247650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9fe9ad4c1_0_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Live-ball (3-7-4 Pen.)</a:t>
            </a:r>
            <a:endParaRPr/>
          </a:p>
        </p:txBody>
      </p:sp>
      <p:pic>
        <p:nvPicPr>
          <p:cNvPr id="205" name="Google Shape;205;gf9fe9ad4c1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8550" y="1931036"/>
            <a:ext cx="2826909" cy="369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9fe9ad4c1_0_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Live-ball or dead-ball illegal sub?</a:t>
            </a:r>
            <a:endParaRPr/>
          </a:p>
        </p:txBody>
      </p:sp>
      <p:sp>
        <p:nvSpPr>
          <p:cNvPr id="212" name="Google Shape;212;gf9fe9ad4c1_0_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A departing player leaves the field on the opponent’s sideline or the end line. </a:t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f9fe9ad4c1_0_12"/>
          <p:cNvSpPr txBox="1"/>
          <p:nvPr>
            <p:ph type="title"/>
          </p:nvPr>
        </p:nvSpPr>
        <p:spPr>
          <a:xfrm>
            <a:off x="457200" y="397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Dead-ball </a:t>
            </a:r>
            <a:endParaRPr b="0" sz="4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(3-7-1 Pen. &amp; 3.7 Comment 5)</a:t>
            </a:r>
            <a:endParaRPr/>
          </a:p>
        </p:txBody>
      </p:sp>
      <p:pic>
        <p:nvPicPr>
          <p:cNvPr id="219" name="Google Shape;219;gf9fe9ad4c1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1800" y="2166911"/>
            <a:ext cx="2826909" cy="369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f9fe9ad4c1_0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350" y="2166905"/>
            <a:ext cx="3469075" cy="339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9fe9ad4c1_0_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Case book 3.7 Comment 5</a:t>
            </a:r>
            <a:endParaRPr/>
          </a:p>
        </p:txBody>
      </p:sp>
      <p:sp>
        <p:nvSpPr>
          <p:cNvPr id="227" name="Google Shape;227;gf9fe9ad4c1_0_2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When a replaced player or substitute leaves on the wrong side of the field or goes across the end line prior to the snap, it is a dead-ball foul for illegal substitution.</a:t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fb79d69bae_0_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True or False?</a:t>
            </a:r>
            <a:endParaRPr/>
          </a:p>
        </p:txBody>
      </p:sp>
      <p:sp>
        <p:nvSpPr>
          <p:cNvPr id="234" name="Google Shape;234;gfb79d69bae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Team B has 10 players on the field at the start of the snap. During the play, team B’s 11th player runs onto the field on his team’s side of the LOS. 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This is an illegal substitution. </a:t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f9fe9ad4c1_0_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True</a:t>
            </a:r>
            <a:endParaRPr/>
          </a:p>
        </p:txBody>
      </p:sp>
      <p:sp>
        <p:nvSpPr>
          <p:cNvPr id="241" name="Google Shape;241;gf9fe9ad4c1_0_28"/>
          <p:cNvSpPr txBox="1"/>
          <p:nvPr>
            <p:ph idx="1" type="body"/>
          </p:nvPr>
        </p:nvSpPr>
        <p:spPr>
          <a:xfrm>
            <a:off x="457200" y="1600200"/>
            <a:ext cx="8229600" cy="14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▪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Live-ball i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llegal substitution foul (3-7-6 Pen).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242" name="Google Shape;242;gf9fe9ad4c1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6500" y="3968975"/>
            <a:ext cx="1802125" cy="2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gf9fe9ad4c1_0_28"/>
          <p:cNvSpPr txBox="1"/>
          <p:nvPr/>
        </p:nvSpPr>
        <p:spPr>
          <a:xfrm>
            <a:off x="457200" y="3134700"/>
            <a:ext cx="58887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342900" rtl="0" algn="l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3600"/>
              <a:buFont typeface="Arial"/>
              <a:buChar char="▪"/>
            </a:pPr>
            <a:r>
              <a:rPr lang="en-US" sz="3600">
                <a:solidFill>
                  <a:schemeClr val="lt1"/>
                </a:solidFill>
              </a:rPr>
              <a:t>From where is this foul enforced?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f9fe9ad4c1_0_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From where is this foul enforced? </a:t>
            </a:r>
            <a:endParaRPr/>
          </a:p>
        </p:txBody>
      </p:sp>
      <p:sp>
        <p:nvSpPr>
          <p:cNvPr id="250" name="Google Shape;250;gf9fe9ad4c1_0_36"/>
          <p:cNvSpPr txBox="1"/>
          <p:nvPr>
            <p:ph idx="1" type="body"/>
          </p:nvPr>
        </p:nvSpPr>
        <p:spPr>
          <a:xfrm>
            <a:off x="457200" y="1733250"/>
            <a:ext cx="8229600" cy="10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▪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Hint: This is a non-player foul.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3429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sz="4800"/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sz="4800"/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sz="4800"/>
          </a:p>
        </p:txBody>
      </p:sp>
      <p:sp>
        <p:nvSpPr>
          <p:cNvPr id="251" name="Google Shape;251;gf9fe9ad4c1_0_36"/>
          <p:cNvSpPr txBox="1"/>
          <p:nvPr/>
        </p:nvSpPr>
        <p:spPr>
          <a:xfrm>
            <a:off x="6979625" y="2042850"/>
            <a:ext cx="706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2" name="Google Shape;252;gf9fe9ad4c1_0_36"/>
          <p:cNvSpPr txBox="1"/>
          <p:nvPr/>
        </p:nvSpPr>
        <p:spPr>
          <a:xfrm>
            <a:off x="968125" y="3809500"/>
            <a:ext cx="706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3" name="Google Shape;253;gf9fe9ad4c1_0_36"/>
          <p:cNvSpPr txBox="1"/>
          <p:nvPr/>
        </p:nvSpPr>
        <p:spPr>
          <a:xfrm>
            <a:off x="457200" y="3363100"/>
            <a:ext cx="7332000" cy="22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342900" rtl="0" algn="l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▪"/>
            </a:pPr>
            <a:r>
              <a:rPr lang="en-US" sz="3600">
                <a:solidFill>
                  <a:schemeClr val="lt1"/>
                </a:solidFill>
              </a:rPr>
              <a:t>5 yards from the </a:t>
            </a:r>
            <a:r>
              <a:rPr i="1" lang="en-US" sz="3600">
                <a:solidFill>
                  <a:schemeClr val="lt1"/>
                </a:solidFill>
              </a:rPr>
              <a:t>succeeding spot</a:t>
            </a:r>
            <a:endParaRPr sz="3600">
              <a:solidFill>
                <a:schemeClr val="lt1"/>
              </a:solidFill>
            </a:endParaRPr>
          </a:p>
          <a:p>
            <a:pPr indent="-326390" lvl="1" marL="74295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Arial"/>
              <a:buChar char="■"/>
            </a:pPr>
            <a:r>
              <a:rPr lang="en-US" sz="3100">
                <a:solidFill>
                  <a:schemeClr val="lt1"/>
                </a:solidFill>
              </a:rPr>
              <a:t>Rule 10-4-5c: The basic spot is the succeeding spot: c. for a nonplayer foul.</a:t>
            </a:r>
            <a:endParaRPr sz="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91b04d665_0_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True or False?</a:t>
            </a:r>
            <a:endParaRPr/>
          </a:p>
        </p:txBody>
      </p:sp>
      <p:sp>
        <p:nvSpPr>
          <p:cNvPr id="122" name="Google Shape;122;gf91b04d665_0_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An illegal substitution foul is always a dead-ball foul. </a:t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23" name="Google Shape;123;gf91b04d665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6738" y="409997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fb79d69bae_0_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Why is this a </a:t>
            </a:r>
            <a:r>
              <a:rPr b="0" i="1" lang="en-US" sz="4000"/>
              <a:t>non-player </a:t>
            </a:r>
            <a:r>
              <a:rPr b="0" lang="en-US" sz="4000"/>
              <a:t>foul?</a:t>
            </a:r>
            <a:endParaRPr/>
          </a:p>
        </p:txBody>
      </p:sp>
      <p:sp>
        <p:nvSpPr>
          <p:cNvPr id="260" name="Google Shape;260;gfb79d69bae_0_6"/>
          <p:cNvSpPr txBox="1"/>
          <p:nvPr>
            <p:ph idx="1" type="body"/>
          </p:nvPr>
        </p:nvSpPr>
        <p:spPr>
          <a:xfrm>
            <a:off x="457200" y="1733250"/>
            <a:ext cx="8229600" cy="10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960"/>
              </a:spcBef>
              <a:spcAft>
                <a:spcPts val="0"/>
              </a:spcAft>
              <a:buSzPts val="3600"/>
              <a:buFont typeface="Arial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Rule 3-7-1: </a:t>
            </a:r>
            <a:r>
              <a:rPr b="1" lang="en-US" sz="3600" u="sng">
                <a:latin typeface="Arial"/>
                <a:ea typeface="Arial"/>
                <a:cs typeface="Arial"/>
                <a:sym typeface="Arial"/>
              </a:rPr>
              <a:t>Between downs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 any number of eligible substitutes may replace players.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Rule 3-7-4 Note: Participation by a replaced player or substitute is illegal participation as in 9-6.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 </a:t>
            </a:r>
            <a:endParaRPr sz="4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fb79d69bae_0_6"/>
          <p:cNvSpPr txBox="1"/>
          <p:nvPr/>
        </p:nvSpPr>
        <p:spPr>
          <a:xfrm>
            <a:off x="6979625" y="2042850"/>
            <a:ext cx="706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2" name="Google Shape;262;gfb79d69bae_0_6"/>
          <p:cNvSpPr txBox="1"/>
          <p:nvPr/>
        </p:nvSpPr>
        <p:spPr>
          <a:xfrm>
            <a:off x="968125" y="3809500"/>
            <a:ext cx="706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f9fe9ad4c1_0_70"/>
          <p:cNvSpPr txBox="1"/>
          <p:nvPr>
            <p:ph type="title"/>
          </p:nvPr>
        </p:nvSpPr>
        <p:spPr>
          <a:xfrm>
            <a:off x="457200" y="4218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What is </a:t>
            </a:r>
            <a:r>
              <a:rPr i="1" lang="en-US" sz="4000"/>
              <a:t>participation</a:t>
            </a:r>
            <a:r>
              <a:rPr b="0" lang="en-US" sz="4000"/>
              <a:t>? </a:t>
            </a:r>
            <a:br>
              <a:rPr b="0" i="0" lang="en-US" sz="4000" u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lang="en-US" sz="4000"/>
              <a:t>2-30</a:t>
            </a:r>
            <a:endParaRPr/>
          </a:p>
        </p:txBody>
      </p:sp>
      <p:sp>
        <p:nvSpPr>
          <p:cNvPr id="269" name="Google Shape;269;gf9fe9ad4c1_0_70"/>
          <p:cNvSpPr txBox="1"/>
          <p:nvPr>
            <p:ph idx="1" type="body"/>
          </p:nvPr>
        </p:nvSpPr>
        <p:spPr>
          <a:xfrm>
            <a:off x="457200" y="2041850"/>
            <a:ext cx="8229600" cy="24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</a:pPr>
            <a:r>
              <a:rPr b="1" i="1" lang="en-US" sz="3600">
                <a:latin typeface="Arial"/>
                <a:ea typeface="Arial"/>
                <a:cs typeface="Arial"/>
                <a:sym typeface="Arial"/>
              </a:rPr>
              <a:t>Participation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 is any act or action by a player or non-player that has an influence on play.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0" i="0" lang="en-US" sz="4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Thanks for your attention.</a:t>
            </a:r>
            <a:endParaRPr/>
          </a:p>
        </p:txBody>
      </p:sp>
      <p:pic>
        <p:nvPicPr>
          <p:cNvPr descr="j0199003" id="276" name="Google Shape;27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3237" y="3657600"/>
            <a:ext cx="3055937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91b04d665_0_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False</a:t>
            </a:r>
            <a:endParaRPr/>
          </a:p>
        </p:txBody>
      </p:sp>
      <p:sp>
        <p:nvSpPr>
          <p:cNvPr id="130" name="Google Shape;130;gf91b04d665_0_4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▪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Illegal substitution can be a live-ball </a:t>
            </a:r>
            <a:r>
              <a:rPr lang="en-US" sz="3600" u="sng"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 dead-ball foul. </a:t>
            </a:r>
            <a:endParaRPr i="1" sz="3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31" name="Google Shape;131;gf91b04d665_0_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1588" y="3571600"/>
            <a:ext cx="1876425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True or False?</a:t>
            </a:r>
            <a:endParaRPr/>
          </a:p>
        </p:txBody>
      </p:sp>
      <p:sp>
        <p:nvSpPr>
          <p:cNvPr id="138" name="Google Shape;138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In NFHS, it is a foul if a team breaks the huddle with 12 players.</a:t>
            </a:r>
            <a:endParaRPr i="1"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39" name="Google Shape;13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788" y="4140088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91b04d665_0_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False</a:t>
            </a:r>
            <a:endParaRPr/>
          </a:p>
        </p:txBody>
      </p:sp>
      <p:sp>
        <p:nvSpPr>
          <p:cNvPr id="146" name="Google Shape;146;gf91b04d665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▪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Replaced players shall begin to leave the field within 3 seconds (3-7-1).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43434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600"/>
              <a:buFont typeface="Arial"/>
              <a:buChar char="■"/>
            </a:pPr>
            <a:r>
              <a:rPr i="1" lang="en-US" sz="3600">
                <a:latin typeface="Arial"/>
                <a:ea typeface="Arial"/>
                <a:cs typeface="Arial"/>
                <a:sym typeface="Arial"/>
              </a:rPr>
              <a:t>There is </a:t>
            </a:r>
            <a:r>
              <a:rPr i="1" lang="en-US" sz="3600" u="sng">
                <a:latin typeface="Arial"/>
                <a:ea typeface="Arial"/>
                <a:cs typeface="Arial"/>
                <a:sym typeface="Arial"/>
              </a:rPr>
              <a:t>no</a:t>
            </a:r>
            <a:r>
              <a:rPr i="1" lang="en-US" sz="3600">
                <a:latin typeface="Arial"/>
                <a:ea typeface="Arial"/>
                <a:cs typeface="Arial"/>
                <a:sym typeface="Arial"/>
              </a:rPr>
              <a:t> rule against breaking the huddle with 12 or more players.  </a:t>
            </a:r>
            <a:endParaRPr i="1" sz="3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47" name="Google Shape;147;gf91b04d665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9250" y="4827775"/>
            <a:ext cx="204106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9fe9ad4c1_0_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What is a </a:t>
            </a:r>
            <a:r>
              <a:rPr i="1" lang="en-US" sz="4000"/>
              <a:t>player</a:t>
            </a:r>
            <a:r>
              <a:rPr b="0" lang="en-US" sz="4000"/>
              <a:t>? </a:t>
            </a:r>
            <a:br>
              <a:rPr b="0" i="0" lang="en-US" sz="4000" u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lang="en-US" sz="4000"/>
              <a:t>2-32-1</a:t>
            </a:r>
            <a:endParaRPr/>
          </a:p>
        </p:txBody>
      </p:sp>
      <p:sp>
        <p:nvSpPr>
          <p:cNvPr id="154" name="Google Shape;154;gf9fe9ad4c1_0_4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1" lang="en-US" sz="3600">
                <a:latin typeface="Arial"/>
                <a:ea typeface="Arial"/>
                <a:cs typeface="Arial"/>
                <a:sym typeface="Arial"/>
              </a:rPr>
              <a:t>player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 is 1 of the 22 team members who is designated to start either half of the game or who subsequently replaces another player.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1" lang="en-US" sz="3600">
                <a:latin typeface="Arial"/>
                <a:ea typeface="Arial"/>
                <a:cs typeface="Arial"/>
                <a:sym typeface="Arial"/>
              </a:rPr>
              <a:t>player</a:t>
            </a: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continues to be a player until a substitute otherwise becomes a player.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9fe9ad4c1_0_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What is a </a:t>
            </a:r>
            <a:r>
              <a:rPr i="1" lang="en-US" sz="4000"/>
              <a:t>substitute</a:t>
            </a:r>
            <a:r>
              <a:rPr b="0" lang="en-US" sz="4000"/>
              <a:t> ? </a:t>
            </a:r>
            <a:br>
              <a:rPr b="0" i="0" lang="en-US" sz="4000" u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lang="en-US" sz="4000"/>
              <a:t>2-32-15</a:t>
            </a:r>
            <a:endParaRPr/>
          </a:p>
        </p:txBody>
      </p:sp>
      <p:sp>
        <p:nvSpPr>
          <p:cNvPr id="161" name="Google Shape;161;gf9fe9ad4c1_0_5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1" lang="en-US" sz="3600">
                <a:latin typeface="Arial"/>
                <a:ea typeface="Arial"/>
                <a:cs typeface="Arial"/>
                <a:sym typeface="Arial"/>
              </a:rPr>
              <a:t>substitute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 is a team member who may replace a player or fill a player vacancy.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■"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 substitute becomes a player when he enters the field and communicates with a teammate or game official, enters the huddle, is positioned in a formation or participates in the play.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91b04d665_0_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Live-ball or dead-ball illegal sub</a:t>
            </a:r>
            <a:r>
              <a:rPr b="0" lang="en-US" sz="4000"/>
              <a:t>?</a:t>
            </a:r>
            <a:endParaRPr/>
          </a:p>
        </p:txBody>
      </p:sp>
      <p:sp>
        <p:nvSpPr>
          <p:cNvPr id="168" name="Google Shape;168;gf91b04d665_0_3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A replaced player does not begin to leave the field within 3 seconds of becoming a replaced player. </a:t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29540" lvl="0" marL="342900" rtl="0" algn="l"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91b04d665_0_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lang="en-US" sz="4000"/>
              <a:t>Dead-ball (3-7-1 Pen.)</a:t>
            </a:r>
            <a:endParaRPr/>
          </a:p>
        </p:txBody>
      </p:sp>
      <p:pic>
        <p:nvPicPr>
          <p:cNvPr id="175" name="Google Shape;175;gf91b04d665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9525" y="2016936"/>
            <a:ext cx="2826909" cy="369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f91b04d665_0_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600" y="2016918"/>
            <a:ext cx="3469075" cy="339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2005-08-15T03:06:40Z</dcterms:created>
  <dc:creator>George Demetriou</dc:creator>
</cp:coreProperties>
</file>