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5B1BB-ED7B-4542-B067-61297F4537BF}" type="datetimeFigureOut">
              <a:rPr lang="en-US" smtClean="0"/>
              <a:pPr/>
              <a:t>8/10/2015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93937-E70C-4C4A-B04B-0F531F86978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DC1795-0630-42D7-BE91-B68D8C3298EE}" type="datetimeFigureOut">
              <a:rPr lang="en-US" smtClean="0"/>
              <a:pPr/>
              <a:t>8/10/2015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9DC1795-0630-42D7-BE91-B68D8C3298EE}" type="datetimeFigureOut">
              <a:rPr lang="en-US" smtClean="0"/>
              <a:pPr/>
              <a:t>8/10/2015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9DC1795-0630-42D7-BE91-B68D8C3298EE}" type="datetimeFigureOut">
              <a:rPr lang="en-US" smtClean="0"/>
              <a:pPr/>
              <a:t>8/10/2015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9DC1795-0630-42D7-BE91-B68D8C3298EE}" type="datetimeFigureOut">
              <a:rPr lang="en-US" smtClean="0"/>
              <a:pPr/>
              <a:t>8/10/2015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C1795-0630-42D7-BE91-B68D8C3298EE}" type="datetimeFigureOut">
              <a:rPr lang="en-US" smtClean="0"/>
              <a:pPr/>
              <a:t>8/10/2015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C1795-0630-42D7-BE91-B68D8C3298EE}" type="datetimeFigureOut">
              <a:rPr lang="en-US" smtClean="0"/>
              <a:pPr/>
              <a:t>8/10/2015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C1795-0630-42D7-BE91-B68D8C3298EE}" type="datetimeFigureOut">
              <a:rPr lang="en-US" smtClean="0"/>
              <a:pPr/>
              <a:t>8/10/2015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C1795-0630-42D7-BE91-B68D8C3298EE}" type="datetimeFigureOut">
              <a:rPr lang="en-US" smtClean="0"/>
              <a:pPr/>
              <a:t>8/10/2015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11770-3CDF-4D4C-8BF3-F3B4DCDC9BD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14480" y="857232"/>
            <a:ext cx="6143668" cy="646331"/>
          </a:xfrm>
          <a:prstGeom prst="rect">
            <a:avLst/>
          </a:prstGeom>
          <a:noFill/>
        </p:spPr>
        <p:txBody>
          <a:bodyPr wrap="square" rtlCol="0">
            <a:spAutoFit/>
          </a:bodyPr>
          <a:lstStyle/>
          <a:p>
            <a:r>
              <a:rPr lang="en-GB" sz="3600" b="1" dirty="0" smtClean="0"/>
              <a:t>STATISTICS IN GEOGRAPHY</a:t>
            </a:r>
            <a:endParaRPr lang="en-GB" sz="3600" b="1" dirty="0"/>
          </a:p>
        </p:txBody>
      </p:sp>
      <p:sp>
        <p:nvSpPr>
          <p:cNvPr id="5" name="TextBox 4"/>
          <p:cNvSpPr txBox="1"/>
          <p:nvPr/>
        </p:nvSpPr>
        <p:spPr>
          <a:xfrm>
            <a:off x="1214414" y="2643182"/>
            <a:ext cx="6429420" cy="1077218"/>
          </a:xfrm>
          <a:prstGeom prst="rect">
            <a:avLst/>
          </a:prstGeom>
          <a:noFill/>
        </p:spPr>
        <p:txBody>
          <a:bodyPr wrap="square" rtlCol="0">
            <a:spAutoFit/>
          </a:bodyPr>
          <a:lstStyle/>
          <a:p>
            <a:pPr algn="ctr"/>
            <a:r>
              <a:rPr lang="en-GB" sz="3200" b="1" dirty="0" smtClean="0"/>
              <a:t>TESTING FOR DIFFERENCES BETWEEN SAMPLES /SETS OF DATA</a:t>
            </a:r>
            <a:endParaRPr lang="en-GB"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214290"/>
            <a:ext cx="8429684" cy="1200329"/>
          </a:xfrm>
          <a:prstGeom prst="rect">
            <a:avLst/>
          </a:prstGeom>
          <a:noFill/>
        </p:spPr>
        <p:txBody>
          <a:bodyPr wrap="square" rtlCol="0">
            <a:spAutoFit/>
          </a:bodyPr>
          <a:lstStyle/>
          <a:p>
            <a:r>
              <a:rPr lang="en-GB" dirty="0" smtClean="0"/>
              <a:t>In the last </a:t>
            </a:r>
            <a:r>
              <a:rPr lang="en-GB" dirty="0" err="1" smtClean="0"/>
              <a:t>powerpoint</a:t>
            </a:r>
            <a:r>
              <a:rPr lang="en-GB" dirty="0" smtClean="0"/>
              <a:t> the differences between </a:t>
            </a:r>
            <a:r>
              <a:rPr lang="en-GB" dirty="0" err="1" smtClean="0"/>
              <a:t>Chesil</a:t>
            </a:r>
            <a:r>
              <a:rPr lang="en-GB" dirty="0" smtClean="0"/>
              <a:t> Beach samples 1 and 2 was obvious.</a:t>
            </a:r>
          </a:p>
          <a:p>
            <a:r>
              <a:rPr lang="en-GB" dirty="0" smtClean="0"/>
              <a:t>Sometimes the differences are not so obvious and need to be statistically tested.</a:t>
            </a:r>
          </a:p>
          <a:p>
            <a:r>
              <a:rPr lang="en-GB" dirty="0" smtClean="0"/>
              <a:t>Look at these two samples from </a:t>
            </a:r>
            <a:r>
              <a:rPr lang="en-GB" dirty="0" err="1" smtClean="0"/>
              <a:t>Chesil</a:t>
            </a:r>
            <a:r>
              <a:rPr lang="en-GB" dirty="0" smtClean="0"/>
              <a:t> Beach, they are from sites only about 1 km apart.</a:t>
            </a:r>
            <a:endParaRPr lang="en-GB" dirty="0"/>
          </a:p>
        </p:txBody>
      </p:sp>
      <p:graphicFrame>
        <p:nvGraphicFramePr>
          <p:cNvPr id="5" name="Table 4"/>
          <p:cNvGraphicFramePr>
            <a:graphicFrameLocks noGrp="1"/>
          </p:cNvGraphicFramePr>
          <p:nvPr/>
        </p:nvGraphicFramePr>
        <p:xfrm>
          <a:off x="1000100" y="3286124"/>
          <a:ext cx="6096000" cy="111252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r>
                        <a:rPr lang="en-GB" dirty="0" smtClean="0"/>
                        <a:t>8</a:t>
                      </a:r>
                      <a:endParaRPr lang="en-GB" dirty="0"/>
                    </a:p>
                  </a:txBody>
                  <a:tcPr/>
                </a:tc>
                <a:tc>
                  <a:txBody>
                    <a:bodyPr/>
                    <a:lstStyle/>
                    <a:p>
                      <a:r>
                        <a:rPr lang="en-GB" dirty="0" smtClean="0"/>
                        <a:t>13</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c>
                  <a:txBody>
                    <a:bodyPr/>
                    <a:lstStyle/>
                    <a:p>
                      <a:r>
                        <a:rPr lang="en-GB" dirty="0" smtClean="0"/>
                        <a:t>18</a:t>
                      </a:r>
                      <a:endParaRPr lang="en-GB" dirty="0"/>
                    </a:p>
                  </a:txBody>
                  <a:tcPr/>
                </a:tc>
                <a:tc>
                  <a:txBody>
                    <a:bodyPr/>
                    <a:lstStyle/>
                    <a:p>
                      <a:r>
                        <a:rPr lang="en-GB" dirty="0" smtClean="0"/>
                        <a:t>13</a:t>
                      </a:r>
                      <a:endParaRPr lang="en-GB" dirty="0"/>
                    </a:p>
                  </a:txBody>
                  <a:tcPr/>
                </a:tc>
                <a:tc>
                  <a:txBody>
                    <a:bodyPr/>
                    <a:lstStyle/>
                    <a:p>
                      <a:r>
                        <a:rPr lang="en-GB" dirty="0" smtClean="0"/>
                        <a:t>11</a:t>
                      </a:r>
                      <a:endParaRPr lang="en-GB" dirty="0"/>
                    </a:p>
                  </a:txBody>
                  <a:tcPr/>
                </a:tc>
                <a:tc>
                  <a:txBody>
                    <a:bodyPr/>
                    <a:lstStyle/>
                    <a:p>
                      <a:r>
                        <a:rPr lang="en-GB" dirty="0" smtClean="0"/>
                        <a:t>11</a:t>
                      </a:r>
                      <a:endParaRPr lang="en-GB" dirty="0"/>
                    </a:p>
                  </a:txBody>
                  <a:tcPr/>
                </a:tc>
                <a:tc>
                  <a:txBody>
                    <a:bodyPr/>
                    <a:lstStyle/>
                    <a:p>
                      <a:r>
                        <a:rPr lang="en-GB" dirty="0" smtClean="0"/>
                        <a:t>18</a:t>
                      </a:r>
                      <a:endParaRPr lang="en-GB" dirty="0"/>
                    </a:p>
                  </a:txBody>
                  <a:tcPr/>
                </a:tc>
                <a:tc>
                  <a:txBody>
                    <a:bodyPr/>
                    <a:lstStyle/>
                    <a:p>
                      <a:r>
                        <a:rPr lang="en-GB" dirty="0" smtClean="0"/>
                        <a:t>10</a:t>
                      </a:r>
                      <a:endParaRPr lang="en-GB" dirty="0"/>
                    </a:p>
                  </a:txBody>
                  <a:tcPr/>
                </a:tc>
              </a:tr>
              <a:tr h="370840">
                <a:tc>
                  <a:txBody>
                    <a:bodyPr/>
                    <a:lstStyle/>
                    <a:p>
                      <a:r>
                        <a:rPr lang="en-GB" dirty="0" smtClean="0"/>
                        <a:t>12</a:t>
                      </a:r>
                      <a:endParaRPr lang="en-GB" dirty="0"/>
                    </a:p>
                  </a:txBody>
                  <a:tcPr/>
                </a:tc>
                <a:tc>
                  <a:txBody>
                    <a:bodyPr/>
                    <a:lstStyle/>
                    <a:p>
                      <a:r>
                        <a:rPr lang="en-GB" dirty="0" smtClean="0"/>
                        <a:t>14</a:t>
                      </a:r>
                      <a:endParaRPr lang="en-GB" dirty="0"/>
                    </a:p>
                  </a:txBody>
                  <a:tcPr/>
                </a:tc>
                <a:tc>
                  <a:txBody>
                    <a:bodyPr/>
                    <a:lstStyle/>
                    <a:p>
                      <a:r>
                        <a:rPr lang="en-GB" dirty="0" smtClean="0"/>
                        <a:t>10</a:t>
                      </a:r>
                      <a:endParaRPr lang="en-GB" dirty="0"/>
                    </a:p>
                  </a:txBody>
                  <a:tcPr/>
                </a:tc>
                <a:tc>
                  <a:txBody>
                    <a:bodyPr/>
                    <a:lstStyle/>
                    <a:p>
                      <a:r>
                        <a:rPr lang="en-GB" dirty="0" smtClean="0"/>
                        <a:t>12</a:t>
                      </a:r>
                      <a:endParaRPr lang="en-GB" dirty="0"/>
                    </a:p>
                  </a:txBody>
                  <a:tcPr/>
                </a:tc>
                <a:tc>
                  <a:txBody>
                    <a:bodyPr/>
                    <a:lstStyle/>
                    <a:p>
                      <a:r>
                        <a:rPr lang="en-GB" dirty="0" smtClean="0"/>
                        <a:t>8</a:t>
                      </a:r>
                      <a:endParaRPr lang="en-GB" dirty="0"/>
                    </a:p>
                  </a:txBody>
                  <a:tcPr/>
                </a:tc>
                <a:tc>
                  <a:txBody>
                    <a:bodyPr/>
                    <a:lstStyle/>
                    <a:p>
                      <a:r>
                        <a:rPr lang="en-GB" dirty="0" smtClean="0"/>
                        <a:t>12</a:t>
                      </a:r>
                      <a:endParaRPr lang="en-GB" dirty="0"/>
                    </a:p>
                  </a:txBody>
                  <a:tcPr/>
                </a:tc>
                <a:tc>
                  <a:txBody>
                    <a:bodyPr/>
                    <a:lstStyle/>
                    <a:p>
                      <a:r>
                        <a:rPr lang="en-GB" dirty="0" smtClean="0"/>
                        <a:t>11</a:t>
                      </a:r>
                      <a:endParaRPr lang="en-GB" dirty="0"/>
                    </a:p>
                  </a:txBody>
                  <a:tcPr/>
                </a:tc>
                <a:tc>
                  <a:txBody>
                    <a:bodyPr/>
                    <a:lstStyle/>
                    <a:p>
                      <a:r>
                        <a:rPr lang="en-GB" dirty="0" smtClean="0"/>
                        <a:t>10</a:t>
                      </a:r>
                      <a:endParaRPr lang="en-GB" dirty="0"/>
                    </a:p>
                  </a:txBody>
                  <a:tcPr/>
                </a:tc>
                <a:tc>
                  <a:txBody>
                    <a:bodyPr/>
                    <a:lstStyle/>
                    <a:p>
                      <a:r>
                        <a:rPr lang="en-GB" dirty="0" smtClean="0"/>
                        <a:t>9</a:t>
                      </a:r>
                      <a:endParaRPr lang="en-GB" dirty="0"/>
                    </a:p>
                  </a:txBody>
                  <a:tcPr/>
                </a:tc>
                <a:tc>
                  <a:txBody>
                    <a:bodyPr/>
                    <a:lstStyle/>
                    <a:p>
                      <a:r>
                        <a:rPr lang="en-GB" dirty="0" smtClean="0"/>
                        <a:t>11</a:t>
                      </a:r>
                      <a:endParaRPr lang="en-GB" dirty="0"/>
                    </a:p>
                  </a:txBody>
                  <a:tcPr/>
                </a:tc>
              </a:tr>
              <a:tr h="370840">
                <a:tc>
                  <a:txBody>
                    <a:bodyPr/>
                    <a:lstStyle/>
                    <a:p>
                      <a:r>
                        <a:rPr lang="en-GB" dirty="0" smtClean="0"/>
                        <a:t>8</a:t>
                      </a:r>
                      <a:endParaRPr lang="en-GB" dirty="0"/>
                    </a:p>
                  </a:txBody>
                  <a:tcPr/>
                </a:tc>
                <a:tc>
                  <a:txBody>
                    <a:bodyPr/>
                    <a:lstStyle/>
                    <a:p>
                      <a:r>
                        <a:rPr lang="en-GB" dirty="0" smtClean="0"/>
                        <a:t>14</a:t>
                      </a:r>
                      <a:endParaRPr lang="en-GB" dirty="0"/>
                    </a:p>
                  </a:txBody>
                  <a:tcPr/>
                </a:tc>
                <a:tc>
                  <a:txBody>
                    <a:bodyPr/>
                    <a:lstStyle/>
                    <a:p>
                      <a:r>
                        <a:rPr lang="en-GB" dirty="0" smtClean="0"/>
                        <a:t>9</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c>
                  <a:txBody>
                    <a:bodyPr/>
                    <a:lstStyle/>
                    <a:p>
                      <a:r>
                        <a:rPr lang="en-GB" dirty="0" smtClean="0"/>
                        <a:t>8</a:t>
                      </a:r>
                      <a:endParaRPr lang="en-GB" dirty="0"/>
                    </a:p>
                  </a:txBody>
                  <a:tcPr/>
                </a:tc>
                <a:tc>
                  <a:txBody>
                    <a:bodyPr/>
                    <a:lstStyle/>
                    <a:p>
                      <a:r>
                        <a:rPr lang="en-GB" dirty="0" smtClean="0"/>
                        <a:t>11</a:t>
                      </a:r>
                      <a:endParaRPr lang="en-GB" dirty="0"/>
                    </a:p>
                  </a:txBody>
                  <a:tcPr/>
                </a:tc>
                <a:tc>
                  <a:txBody>
                    <a:bodyPr/>
                    <a:lstStyle/>
                    <a:p>
                      <a:r>
                        <a:rPr lang="en-GB" dirty="0" smtClean="0"/>
                        <a:t>16</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r>
            </a:tbl>
          </a:graphicData>
        </a:graphic>
      </p:graphicFrame>
      <p:graphicFrame>
        <p:nvGraphicFramePr>
          <p:cNvPr id="6" name="Table 5"/>
          <p:cNvGraphicFramePr>
            <a:graphicFrameLocks noGrp="1"/>
          </p:cNvGraphicFramePr>
          <p:nvPr/>
        </p:nvGraphicFramePr>
        <p:xfrm>
          <a:off x="1000100" y="5072074"/>
          <a:ext cx="6096000" cy="111252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r>
                        <a:rPr lang="en-GB" dirty="0" smtClean="0"/>
                        <a:t>16</a:t>
                      </a:r>
                      <a:endParaRPr lang="en-GB" dirty="0"/>
                    </a:p>
                  </a:txBody>
                  <a:tcPr/>
                </a:tc>
                <a:tc>
                  <a:txBody>
                    <a:bodyPr/>
                    <a:lstStyle/>
                    <a:p>
                      <a:r>
                        <a:rPr lang="en-GB" dirty="0" smtClean="0"/>
                        <a:t>16</a:t>
                      </a:r>
                      <a:endParaRPr lang="en-GB" dirty="0"/>
                    </a:p>
                  </a:txBody>
                  <a:tcPr/>
                </a:tc>
                <a:tc>
                  <a:txBody>
                    <a:bodyPr/>
                    <a:lstStyle/>
                    <a:p>
                      <a:r>
                        <a:rPr lang="en-GB" dirty="0" smtClean="0"/>
                        <a:t>18</a:t>
                      </a:r>
                      <a:endParaRPr lang="en-GB" dirty="0"/>
                    </a:p>
                  </a:txBody>
                  <a:tcPr/>
                </a:tc>
                <a:tc>
                  <a:txBody>
                    <a:bodyPr/>
                    <a:lstStyle/>
                    <a:p>
                      <a:r>
                        <a:rPr lang="en-GB" dirty="0" smtClean="0"/>
                        <a:t>15</a:t>
                      </a:r>
                      <a:endParaRPr lang="en-GB" dirty="0"/>
                    </a:p>
                  </a:txBody>
                  <a:tcPr/>
                </a:tc>
                <a:tc>
                  <a:txBody>
                    <a:bodyPr/>
                    <a:lstStyle/>
                    <a:p>
                      <a:r>
                        <a:rPr lang="en-GB" dirty="0" smtClean="0"/>
                        <a:t>14</a:t>
                      </a:r>
                      <a:endParaRPr lang="en-GB" dirty="0"/>
                    </a:p>
                  </a:txBody>
                  <a:tcPr/>
                </a:tc>
                <a:tc>
                  <a:txBody>
                    <a:bodyPr/>
                    <a:lstStyle/>
                    <a:p>
                      <a:r>
                        <a:rPr lang="en-GB" dirty="0" smtClean="0"/>
                        <a:t>16</a:t>
                      </a:r>
                      <a:endParaRPr lang="en-GB" dirty="0"/>
                    </a:p>
                  </a:txBody>
                  <a:tcPr/>
                </a:tc>
                <a:tc>
                  <a:txBody>
                    <a:bodyPr/>
                    <a:lstStyle/>
                    <a:p>
                      <a:r>
                        <a:rPr lang="en-GB" dirty="0" smtClean="0"/>
                        <a:t>15</a:t>
                      </a:r>
                      <a:endParaRPr lang="en-GB" dirty="0"/>
                    </a:p>
                  </a:txBody>
                  <a:tcPr/>
                </a:tc>
                <a:tc>
                  <a:txBody>
                    <a:bodyPr/>
                    <a:lstStyle/>
                    <a:p>
                      <a:r>
                        <a:rPr lang="en-GB" dirty="0" smtClean="0"/>
                        <a:t>15</a:t>
                      </a:r>
                      <a:endParaRPr lang="en-GB" dirty="0"/>
                    </a:p>
                  </a:txBody>
                  <a:tcPr/>
                </a:tc>
                <a:tc>
                  <a:txBody>
                    <a:bodyPr/>
                    <a:lstStyle/>
                    <a:p>
                      <a:r>
                        <a:rPr lang="en-GB" dirty="0" smtClean="0"/>
                        <a:t>17</a:t>
                      </a:r>
                      <a:endParaRPr lang="en-GB" dirty="0"/>
                    </a:p>
                  </a:txBody>
                  <a:tcPr/>
                </a:tc>
                <a:tc>
                  <a:txBody>
                    <a:bodyPr/>
                    <a:lstStyle/>
                    <a:p>
                      <a:r>
                        <a:rPr lang="en-GB" dirty="0" smtClean="0"/>
                        <a:t>18</a:t>
                      </a:r>
                      <a:endParaRPr lang="en-GB" dirty="0"/>
                    </a:p>
                  </a:txBody>
                  <a:tcPr/>
                </a:tc>
              </a:tr>
              <a:tr h="370840">
                <a:tc>
                  <a:txBody>
                    <a:bodyPr/>
                    <a:lstStyle/>
                    <a:p>
                      <a:r>
                        <a:rPr lang="en-GB" dirty="0" smtClean="0"/>
                        <a:t>14</a:t>
                      </a:r>
                      <a:endParaRPr lang="en-GB" dirty="0"/>
                    </a:p>
                  </a:txBody>
                  <a:tcPr/>
                </a:tc>
                <a:tc>
                  <a:txBody>
                    <a:bodyPr/>
                    <a:lstStyle/>
                    <a:p>
                      <a:r>
                        <a:rPr lang="en-GB" dirty="0" smtClean="0"/>
                        <a:t>13</a:t>
                      </a:r>
                      <a:endParaRPr lang="en-GB" dirty="0"/>
                    </a:p>
                  </a:txBody>
                  <a:tcPr/>
                </a:tc>
                <a:tc>
                  <a:txBody>
                    <a:bodyPr/>
                    <a:lstStyle/>
                    <a:p>
                      <a:r>
                        <a:rPr lang="en-GB" dirty="0" smtClean="0"/>
                        <a:t>14</a:t>
                      </a:r>
                      <a:endParaRPr lang="en-GB" dirty="0"/>
                    </a:p>
                  </a:txBody>
                  <a:tcPr/>
                </a:tc>
                <a:tc>
                  <a:txBody>
                    <a:bodyPr/>
                    <a:lstStyle/>
                    <a:p>
                      <a:r>
                        <a:rPr lang="en-GB" dirty="0" smtClean="0"/>
                        <a:t>16</a:t>
                      </a:r>
                      <a:endParaRPr lang="en-GB" dirty="0"/>
                    </a:p>
                  </a:txBody>
                  <a:tcPr/>
                </a:tc>
                <a:tc>
                  <a:txBody>
                    <a:bodyPr/>
                    <a:lstStyle/>
                    <a:p>
                      <a:r>
                        <a:rPr lang="en-GB" dirty="0" smtClean="0"/>
                        <a:t>11</a:t>
                      </a:r>
                      <a:endParaRPr lang="en-GB" dirty="0"/>
                    </a:p>
                  </a:txBody>
                  <a:tcPr/>
                </a:tc>
                <a:tc>
                  <a:txBody>
                    <a:bodyPr/>
                    <a:lstStyle/>
                    <a:p>
                      <a:r>
                        <a:rPr lang="en-GB" dirty="0" smtClean="0"/>
                        <a:t>13</a:t>
                      </a:r>
                      <a:endParaRPr lang="en-GB" dirty="0"/>
                    </a:p>
                  </a:txBody>
                  <a:tcPr/>
                </a:tc>
                <a:tc>
                  <a:txBody>
                    <a:bodyPr/>
                    <a:lstStyle/>
                    <a:p>
                      <a:r>
                        <a:rPr lang="en-GB" dirty="0" smtClean="0"/>
                        <a:t>12</a:t>
                      </a:r>
                      <a:endParaRPr lang="en-GB" dirty="0"/>
                    </a:p>
                  </a:txBody>
                  <a:tcPr/>
                </a:tc>
                <a:tc>
                  <a:txBody>
                    <a:bodyPr/>
                    <a:lstStyle/>
                    <a:p>
                      <a:r>
                        <a:rPr lang="en-GB" dirty="0" smtClean="0"/>
                        <a:t>15</a:t>
                      </a:r>
                      <a:endParaRPr lang="en-GB" dirty="0"/>
                    </a:p>
                  </a:txBody>
                  <a:tcPr/>
                </a:tc>
                <a:tc>
                  <a:txBody>
                    <a:bodyPr/>
                    <a:lstStyle/>
                    <a:p>
                      <a:r>
                        <a:rPr lang="en-GB" dirty="0" smtClean="0"/>
                        <a:t>13</a:t>
                      </a:r>
                      <a:endParaRPr lang="en-GB" dirty="0"/>
                    </a:p>
                  </a:txBody>
                  <a:tcPr/>
                </a:tc>
                <a:tc>
                  <a:txBody>
                    <a:bodyPr/>
                    <a:lstStyle/>
                    <a:p>
                      <a:r>
                        <a:rPr lang="en-GB" dirty="0" smtClean="0"/>
                        <a:t>12</a:t>
                      </a:r>
                      <a:endParaRPr lang="en-GB" dirty="0"/>
                    </a:p>
                  </a:txBody>
                  <a:tcPr/>
                </a:tc>
              </a:tr>
              <a:tr h="370840">
                <a:tc>
                  <a:txBody>
                    <a:bodyPr/>
                    <a:lstStyle/>
                    <a:p>
                      <a:r>
                        <a:rPr lang="en-GB" dirty="0" smtClean="0"/>
                        <a:t>14</a:t>
                      </a:r>
                      <a:endParaRPr lang="en-GB" dirty="0"/>
                    </a:p>
                  </a:txBody>
                  <a:tcPr/>
                </a:tc>
                <a:tc>
                  <a:txBody>
                    <a:bodyPr/>
                    <a:lstStyle/>
                    <a:p>
                      <a:r>
                        <a:rPr lang="en-GB" dirty="0" smtClean="0"/>
                        <a:t>12</a:t>
                      </a:r>
                      <a:endParaRPr lang="en-GB" dirty="0"/>
                    </a:p>
                  </a:txBody>
                  <a:tcPr/>
                </a:tc>
                <a:tc>
                  <a:txBody>
                    <a:bodyPr/>
                    <a:lstStyle/>
                    <a:p>
                      <a:r>
                        <a:rPr lang="en-GB" dirty="0" smtClean="0"/>
                        <a:t>13</a:t>
                      </a:r>
                      <a:endParaRPr lang="en-GB" dirty="0"/>
                    </a:p>
                  </a:txBody>
                  <a:tcPr/>
                </a:tc>
                <a:tc>
                  <a:txBody>
                    <a:bodyPr/>
                    <a:lstStyle/>
                    <a:p>
                      <a:r>
                        <a:rPr lang="en-GB" dirty="0" smtClean="0"/>
                        <a:t>15</a:t>
                      </a:r>
                      <a:endParaRPr lang="en-GB" dirty="0"/>
                    </a:p>
                  </a:txBody>
                  <a:tcPr/>
                </a:tc>
                <a:tc>
                  <a:txBody>
                    <a:bodyPr/>
                    <a:lstStyle/>
                    <a:p>
                      <a:r>
                        <a:rPr lang="en-GB" dirty="0" smtClean="0"/>
                        <a:t>15</a:t>
                      </a:r>
                      <a:endParaRPr lang="en-GB" dirty="0"/>
                    </a:p>
                  </a:txBody>
                  <a:tcPr/>
                </a:tc>
                <a:tc>
                  <a:txBody>
                    <a:bodyPr/>
                    <a:lstStyle/>
                    <a:p>
                      <a:r>
                        <a:rPr lang="en-GB" dirty="0" smtClean="0"/>
                        <a:t>15</a:t>
                      </a:r>
                      <a:endParaRPr lang="en-GB" dirty="0"/>
                    </a:p>
                  </a:txBody>
                  <a:tcPr/>
                </a:tc>
                <a:tc>
                  <a:txBody>
                    <a:bodyPr/>
                    <a:lstStyle/>
                    <a:p>
                      <a:r>
                        <a:rPr lang="en-GB" dirty="0" smtClean="0"/>
                        <a:t>11</a:t>
                      </a:r>
                      <a:endParaRPr lang="en-GB" dirty="0"/>
                    </a:p>
                  </a:txBody>
                  <a:tcPr/>
                </a:tc>
                <a:tc>
                  <a:txBody>
                    <a:bodyPr/>
                    <a:lstStyle/>
                    <a:p>
                      <a:r>
                        <a:rPr lang="en-GB" dirty="0" smtClean="0"/>
                        <a:t>11</a:t>
                      </a:r>
                      <a:endParaRPr lang="en-GB" dirty="0"/>
                    </a:p>
                  </a:txBody>
                  <a:tcPr/>
                </a:tc>
                <a:tc>
                  <a:txBody>
                    <a:bodyPr/>
                    <a:lstStyle/>
                    <a:p>
                      <a:r>
                        <a:rPr lang="en-GB" dirty="0" smtClean="0"/>
                        <a:t>12</a:t>
                      </a:r>
                      <a:endParaRPr lang="en-GB" dirty="0"/>
                    </a:p>
                  </a:txBody>
                  <a:tcPr/>
                </a:tc>
                <a:tc>
                  <a:txBody>
                    <a:bodyPr/>
                    <a:lstStyle/>
                    <a:p>
                      <a:r>
                        <a:rPr lang="en-GB" dirty="0" smtClean="0"/>
                        <a:t>16</a:t>
                      </a:r>
                      <a:endParaRPr lang="en-GB" dirty="0"/>
                    </a:p>
                  </a:txBody>
                  <a:tcPr/>
                </a:tc>
              </a:tr>
            </a:tbl>
          </a:graphicData>
        </a:graphic>
      </p:graphicFrame>
      <p:sp>
        <p:nvSpPr>
          <p:cNvPr id="7" name="TextBox 6"/>
          <p:cNvSpPr txBox="1"/>
          <p:nvPr/>
        </p:nvSpPr>
        <p:spPr>
          <a:xfrm>
            <a:off x="428596" y="1785926"/>
            <a:ext cx="7858180" cy="646331"/>
          </a:xfrm>
          <a:prstGeom prst="rect">
            <a:avLst/>
          </a:prstGeom>
          <a:noFill/>
        </p:spPr>
        <p:txBody>
          <a:bodyPr wrap="square" rtlCol="0">
            <a:spAutoFit/>
          </a:bodyPr>
          <a:lstStyle/>
          <a:p>
            <a:r>
              <a:rPr lang="en-GB" dirty="0" smtClean="0"/>
              <a:t>These two samples of the long axes of pebbles from two sites on </a:t>
            </a:r>
            <a:r>
              <a:rPr lang="en-GB" dirty="0" err="1" smtClean="0"/>
              <a:t>Chesil</a:t>
            </a:r>
            <a:r>
              <a:rPr lang="en-GB" dirty="0" smtClean="0"/>
              <a:t> Beach are different, but are they </a:t>
            </a:r>
            <a:r>
              <a:rPr lang="en-GB" b="1" dirty="0" smtClean="0"/>
              <a:t>statistically significantly different</a:t>
            </a:r>
            <a:r>
              <a:rPr lang="en-GB" dirty="0" smtClean="0"/>
              <a:t>.</a:t>
            </a:r>
            <a:endParaRPr lang="en-GB" dirty="0"/>
          </a:p>
        </p:txBody>
      </p:sp>
      <p:sp>
        <p:nvSpPr>
          <p:cNvPr id="8" name="TextBox 7"/>
          <p:cNvSpPr txBox="1"/>
          <p:nvPr/>
        </p:nvSpPr>
        <p:spPr>
          <a:xfrm>
            <a:off x="642910" y="2500306"/>
            <a:ext cx="6335324" cy="369332"/>
          </a:xfrm>
          <a:prstGeom prst="rect">
            <a:avLst/>
          </a:prstGeom>
          <a:noFill/>
        </p:spPr>
        <p:txBody>
          <a:bodyPr wrap="none" rtlCol="0">
            <a:spAutoFit/>
          </a:bodyPr>
          <a:lstStyle/>
          <a:p>
            <a:r>
              <a:rPr lang="en-GB" dirty="0" smtClean="0"/>
              <a:t>Lets call them sample 1 (from the last </a:t>
            </a:r>
            <a:r>
              <a:rPr lang="en-GB" dirty="0" err="1" smtClean="0"/>
              <a:t>powerpoint</a:t>
            </a:r>
            <a:r>
              <a:rPr lang="en-GB" dirty="0" smtClean="0"/>
              <a:t>) and sample 1a</a:t>
            </a:r>
            <a:endParaRPr lang="en-GB" dirty="0"/>
          </a:p>
        </p:txBody>
      </p:sp>
      <p:sp>
        <p:nvSpPr>
          <p:cNvPr id="9" name="TextBox 8"/>
          <p:cNvSpPr txBox="1"/>
          <p:nvPr/>
        </p:nvSpPr>
        <p:spPr>
          <a:xfrm>
            <a:off x="7358082" y="3643314"/>
            <a:ext cx="1428760" cy="369332"/>
          </a:xfrm>
          <a:prstGeom prst="rect">
            <a:avLst/>
          </a:prstGeom>
          <a:noFill/>
        </p:spPr>
        <p:txBody>
          <a:bodyPr wrap="square" rtlCol="0">
            <a:spAutoFit/>
          </a:bodyPr>
          <a:lstStyle/>
          <a:p>
            <a:r>
              <a:rPr lang="en-GB" b="1" dirty="0" smtClean="0"/>
              <a:t>Sample 1</a:t>
            </a:r>
            <a:endParaRPr lang="en-GB" b="1" dirty="0"/>
          </a:p>
        </p:txBody>
      </p:sp>
      <p:sp>
        <p:nvSpPr>
          <p:cNvPr id="10" name="TextBox 9"/>
          <p:cNvSpPr txBox="1"/>
          <p:nvPr/>
        </p:nvSpPr>
        <p:spPr>
          <a:xfrm>
            <a:off x="7429520" y="5429264"/>
            <a:ext cx="1285884" cy="369332"/>
          </a:xfrm>
          <a:prstGeom prst="rect">
            <a:avLst/>
          </a:prstGeom>
          <a:noFill/>
        </p:spPr>
        <p:txBody>
          <a:bodyPr wrap="square" rtlCol="0">
            <a:spAutoFit/>
          </a:bodyPr>
          <a:lstStyle/>
          <a:p>
            <a:r>
              <a:rPr lang="en-GB" b="1" dirty="0" smtClean="0"/>
              <a:t>Sample 1a</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285728"/>
            <a:ext cx="8143932" cy="369332"/>
          </a:xfrm>
          <a:prstGeom prst="rect">
            <a:avLst/>
          </a:prstGeom>
          <a:noFill/>
        </p:spPr>
        <p:txBody>
          <a:bodyPr wrap="square" rtlCol="0">
            <a:spAutoFit/>
          </a:bodyPr>
          <a:lstStyle/>
          <a:p>
            <a:r>
              <a:rPr lang="en-GB" dirty="0" smtClean="0"/>
              <a:t>The first way to compare the two samples is to look at the </a:t>
            </a:r>
            <a:r>
              <a:rPr lang="en-GB" b="1" dirty="0" smtClean="0"/>
              <a:t>DISPERSION DIAGRAMS</a:t>
            </a:r>
            <a:r>
              <a:rPr lang="en-GB" dirty="0" smtClean="0"/>
              <a:t>.</a:t>
            </a:r>
            <a:endParaRPr lang="en-GB" dirty="0"/>
          </a:p>
        </p:txBody>
      </p:sp>
      <p:sp>
        <p:nvSpPr>
          <p:cNvPr id="5" name="TextBox 4"/>
          <p:cNvSpPr txBox="1"/>
          <p:nvPr/>
        </p:nvSpPr>
        <p:spPr>
          <a:xfrm>
            <a:off x="1428728" y="1857364"/>
            <a:ext cx="1071570" cy="2400657"/>
          </a:xfrm>
          <a:prstGeom prst="rect">
            <a:avLst/>
          </a:prstGeom>
          <a:noFill/>
        </p:spPr>
        <p:txBody>
          <a:bodyPr wrap="square" rtlCol="0">
            <a:spAutoFit/>
          </a:bodyPr>
          <a:lstStyle/>
          <a:p>
            <a:r>
              <a:rPr lang="en-GB" sz="1200" dirty="0" smtClean="0"/>
              <a:t>**</a:t>
            </a:r>
          </a:p>
          <a:p>
            <a:endParaRPr lang="en-GB" sz="1200" dirty="0" smtClean="0"/>
          </a:p>
          <a:p>
            <a:r>
              <a:rPr lang="en-GB" sz="1200" dirty="0" smtClean="0"/>
              <a:t>*</a:t>
            </a:r>
          </a:p>
          <a:p>
            <a:endParaRPr lang="en-GB" sz="1200" dirty="0" smtClean="0"/>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endParaRPr lang="en-GB" dirty="0"/>
          </a:p>
        </p:txBody>
      </p:sp>
      <p:cxnSp>
        <p:nvCxnSpPr>
          <p:cNvPr id="6" name="Straight Connector 5"/>
          <p:cNvCxnSpPr/>
          <p:nvPr/>
        </p:nvCxnSpPr>
        <p:spPr>
          <a:xfrm rot="5400000">
            <a:off x="34893" y="2821777"/>
            <a:ext cx="250112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10800000">
            <a:off x="1000100" y="3429000"/>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1000100" y="1571612"/>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71472" y="3214686"/>
            <a:ext cx="428628" cy="369332"/>
          </a:xfrm>
          <a:prstGeom prst="rect">
            <a:avLst/>
          </a:prstGeom>
          <a:noFill/>
        </p:spPr>
        <p:txBody>
          <a:bodyPr wrap="square" rtlCol="0">
            <a:spAutoFit/>
          </a:bodyPr>
          <a:lstStyle/>
          <a:p>
            <a:r>
              <a:rPr lang="en-GB" dirty="0" smtClean="0"/>
              <a:t>10</a:t>
            </a:r>
            <a:endParaRPr lang="en-GB" dirty="0"/>
          </a:p>
        </p:txBody>
      </p:sp>
      <p:sp>
        <p:nvSpPr>
          <p:cNvPr id="11" name="TextBox 10"/>
          <p:cNvSpPr txBox="1"/>
          <p:nvPr/>
        </p:nvSpPr>
        <p:spPr>
          <a:xfrm>
            <a:off x="571472" y="1357298"/>
            <a:ext cx="428628" cy="369332"/>
          </a:xfrm>
          <a:prstGeom prst="rect">
            <a:avLst/>
          </a:prstGeom>
          <a:noFill/>
        </p:spPr>
        <p:txBody>
          <a:bodyPr wrap="square" rtlCol="0">
            <a:spAutoFit/>
          </a:bodyPr>
          <a:lstStyle/>
          <a:p>
            <a:r>
              <a:rPr lang="en-GB" dirty="0" smtClean="0"/>
              <a:t>20</a:t>
            </a:r>
            <a:endParaRPr lang="en-GB" dirty="0"/>
          </a:p>
        </p:txBody>
      </p:sp>
      <p:cxnSp>
        <p:nvCxnSpPr>
          <p:cNvPr id="13" name="Straight Connector 12"/>
          <p:cNvCxnSpPr/>
          <p:nvPr/>
        </p:nvCxnSpPr>
        <p:spPr>
          <a:xfrm rot="5400000">
            <a:off x="3750463" y="2821777"/>
            <a:ext cx="250112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643438" y="3429000"/>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a:off x="4714876" y="1571612"/>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143372" y="1357298"/>
            <a:ext cx="500066" cy="369332"/>
          </a:xfrm>
          <a:prstGeom prst="rect">
            <a:avLst/>
          </a:prstGeom>
          <a:noFill/>
        </p:spPr>
        <p:txBody>
          <a:bodyPr wrap="square" rtlCol="0">
            <a:spAutoFit/>
          </a:bodyPr>
          <a:lstStyle/>
          <a:p>
            <a:r>
              <a:rPr lang="en-GB" dirty="0" smtClean="0"/>
              <a:t>20</a:t>
            </a:r>
            <a:endParaRPr lang="en-GB" dirty="0"/>
          </a:p>
        </p:txBody>
      </p:sp>
      <p:sp>
        <p:nvSpPr>
          <p:cNvPr id="21" name="TextBox 20"/>
          <p:cNvSpPr txBox="1"/>
          <p:nvPr/>
        </p:nvSpPr>
        <p:spPr>
          <a:xfrm>
            <a:off x="4214810" y="3214686"/>
            <a:ext cx="428628" cy="369332"/>
          </a:xfrm>
          <a:prstGeom prst="rect">
            <a:avLst/>
          </a:prstGeom>
          <a:noFill/>
        </p:spPr>
        <p:txBody>
          <a:bodyPr wrap="square" rtlCol="0">
            <a:spAutoFit/>
          </a:bodyPr>
          <a:lstStyle/>
          <a:p>
            <a:r>
              <a:rPr lang="en-GB" dirty="0" smtClean="0"/>
              <a:t>10</a:t>
            </a:r>
            <a:endParaRPr lang="en-GB" dirty="0"/>
          </a:p>
        </p:txBody>
      </p:sp>
      <p:sp>
        <p:nvSpPr>
          <p:cNvPr id="22" name="TextBox 21"/>
          <p:cNvSpPr txBox="1"/>
          <p:nvPr/>
        </p:nvSpPr>
        <p:spPr>
          <a:xfrm>
            <a:off x="5143504" y="1643050"/>
            <a:ext cx="928694" cy="1938992"/>
          </a:xfrm>
          <a:prstGeom prst="rect">
            <a:avLst/>
          </a:prstGeom>
          <a:noFill/>
        </p:spPr>
        <p:txBody>
          <a:bodyPr wrap="square" rtlCol="0">
            <a:spAutoFit/>
          </a:bodyPr>
          <a:lstStyle/>
          <a:p>
            <a:endParaRPr lang="en-GB" sz="1200" dirty="0" smtClean="0"/>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pPr>
              <a:buFont typeface="Arial" charset="0"/>
              <a:buChar char="•"/>
            </a:pPr>
            <a:endParaRPr lang="en-GB" sz="1200" dirty="0" smtClean="0"/>
          </a:p>
        </p:txBody>
      </p:sp>
      <p:sp>
        <p:nvSpPr>
          <p:cNvPr id="23" name="TextBox 22"/>
          <p:cNvSpPr txBox="1"/>
          <p:nvPr/>
        </p:nvSpPr>
        <p:spPr>
          <a:xfrm>
            <a:off x="714348" y="857232"/>
            <a:ext cx="1571636" cy="369332"/>
          </a:xfrm>
          <a:prstGeom prst="rect">
            <a:avLst/>
          </a:prstGeom>
          <a:noFill/>
        </p:spPr>
        <p:txBody>
          <a:bodyPr wrap="square" rtlCol="0">
            <a:spAutoFit/>
          </a:bodyPr>
          <a:lstStyle/>
          <a:p>
            <a:r>
              <a:rPr lang="en-GB" dirty="0" smtClean="0"/>
              <a:t>Sample 1</a:t>
            </a:r>
            <a:endParaRPr lang="en-GB" dirty="0"/>
          </a:p>
        </p:txBody>
      </p:sp>
      <p:sp>
        <p:nvSpPr>
          <p:cNvPr id="24" name="TextBox 23"/>
          <p:cNvSpPr txBox="1"/>
          <p:nvPr/>
        </p:nvSpPr>
        <p:spPr>
          <a:xfrm>
            <a:off x="4500562" y="857232"/>
            <a:ext cx="1785950" cy="369332"/>
          </a:xfrm>
          <a:prstGeom prst="rect">
            <a:avLst/>
          </a:prstGeom>
          <a:noFill/>
        </p:spPr>
        <p:txBody>
          <a:bodyPr wrap="square" rtlCol="0">
            <a:spAutoFit/>
          </a:bodyPr>
          <a:lstStyle/>
          <a:p>
            <a:r>
              <a:rPr lang="en-GB" dirty="0" smtClean="0"/>
              <a:t>Sample 1a</a:t>
            </a:r>
            <a:endParaRPr lang="en-GB" dirty="0"/>
          </a:p>
        </p:txBody>
      </p:sp>
      <p:sp>
        <p:nvSpPr>
          <p:cNvPr id="25" name="TextBox 24"/>
          <p:cNvSpPr txBox="1"/>
          <p:nvPr/>
        </p:nvSpPr>
        <p:spPr>
          <a:xfrm>
            <a:off x="357158" y="4429132"/>
            <a:ext cx="8429684" cy="369332"/>
          </a:xfrm>
          <a:prstGeom prst="rect">
            <a:avLst/>
          </a:prstGeom>
          <a:noFill/>
        </p:spPr>
        <p:txBody>
          <a:bodyPr wrap="square" rtlCol="0">
            <a:spAutoFit/>
          </a:bodyPr>
          <a:lstStyle/>
          <a:p>
            <a:r>
              <a:rPr lang="en-GB" dirty="0" smtClean="0"/>
              <a:t>These two samples look quite similar, so lets do some statistics to look at the differences. </a:t>
            </a:r>
            <a:endParaRPr lang="en-GB" dirty="0"/>
          </a:p>
        </p:txBody>
      </p:sp>
      <p:sp>
        <p:nvSpPr>
          <p:cNvPr id="26" name="TextBox 25"/>
          <p:cNvSpPr txBox="1"/>
          <p:nvPr/>
        </p:nvSpPr>
        <p:spPr>
          <a:xfrm>
            <a:off x="428596" y="5000636"/>
            <a:ext cx="2786082" cy="646331"/>
          </a:xfrm>
          <a:prstGeom prst="rect">
            <a:avLst/>
          </a:prstGeom>
          <a:noFill/>
        </p:spPr>
        <p:txBody>
          <a:bodyPr wrap="square" rtlCol="0">
            <a:spAutoFit/>
          </a:bodyPr>
          <a:lstStyle/>
          <a:p>
            <a:r>
              <a:rPr lang="en-GB" dirty="0" smtClean="0"/>
              <a:t>Mean sample 1 = </a:t>
            </a:r>
            <a:r>
              <a:rPr lang="en-GB" b="1" dirty="0" smtClean="0"/>
              <a:t>11.5mm</a:t>
            </a:r>
          </a:p>
          <a:p>
            <a:r>
              <a:rPr lang="en-GB" dirty="0" smtClean="0"/>
              <a:t>Mean sample 1a = </a:t>
            </a:r>
            <a:r>
              <a:rPr lang="en-GB" b="1" dirty="0" smtClean="0"/>
              <a:t>14.2mm</a:t>
            </a:r>
            <a:endParaRPr lang="en-GB" b="1" dirty="0"/>
          </a:p>
        </p:txBody>
      </p:sp>
      <p:sp>
        <p:nvSpPr>
          <p:cNvPr id="27" name="TextBox 26"/>
          <p:cNvSpPr txBox="1"/>
          <p:nvPr/>
        </p:nvSpPr>
        <p:spPr>
          <a:xfrm>
            <a:off x="3714744" y="5000636"/>
            <a:ext cx="3214710" cy="369332"/>
          </a:xfrm>
          <a:prstGeom prst="rect">
            <a:avLst/>
          </a:prstGeom>
          <a:noFill/>
        </p:spPr>
        <p:txBody>
          <a:bodyPr wrap="square" rtlCol="0">
            <a:spAutoFit/>
          </a:bodyPr>
          <a:lstStyle/>
          <a:p>
            <a:r>
              <a:rPr lang="en-GB" dirty="0" smtClean="0"/>
              <a:t>Median sample 1 = </a:t>
            </a:r>
            <a:r>
              <a:rPr lang="en-GB" b="1" dirty="0" smtClean="0"/>
              <a:t>11mm</a:t>
            </a:r>
            <a:endParaRPr lang="en-GB" b="1" dirty="0"/>
          </a:p>
        </p:txBody>
      </p:sp>
      <p:cxnSp>
        <p:nvCxnSpPr>
          <p:cNvPr id="29" name="Straight Arrow Connector 28"/>
          <p:cNvCxnSpPr/>
          <p:nvPr/>
        </p:nvCxnSpPr>
        <p:spPr>
          <a:xfrm rot="10800000">
            <a:off x="2000232" y="3214686"/>
            <a:ext cx="1000132"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2928926" y="3000372"/>
            <a:ext cx="928694" cy="369332"/>
          </a:xfrm>
          <a:prstGeom prst="rect">
            <a:avLst/>
          </a:prstGeom>
          <a:noFill/>
        </p:spPr>
        <p:txBody>
          <a:bodyPr wrap="square" rtlCol="0">
            <a:spAutoFit/>
          </a:bodyPr>
          <a:lstStyle/>
          <a:p>
            <a:r>
              <a:rPr lang="en-GB" dirty="0" smtClean="0"/>
              <a:t>median</a:t>
            </a:r>
            <a:endParaRPr lang="en-GB" dirty="0"/>
          </a:p>
        </p:txBody>
      </p:sp>
      <p:sp>
        <p:nvSpPr>
          <p:cNvPr id="31" name="TextBox 30"/>
          <p:cNvSpPr txBox="1"/>
          <p:nvPr/>
        </p:nvSpPr>
        <p:spPr>
          <a:xfrm>
            <a:off x="3714744" y="5286388"/>
            <a:ext cx="3000396" cy="369332"/>
          </a:xfrm>
          <a:prstGeom prst="rect">
            <a:avLst/>
          </a:prstGeom>
          <a:noFill/>
        </p:spPr>
        <p:txBody>
          <a:bodyPr wrap="square" rtlCol="0">
            <a:spAutoFit/>
          </a:bodyPr>
          <a:lstStyle/>
          <a:p>
            <a:r>
              <a:rPr lang="en-GB" dirty="0" smtClean="0"/>
              <a:t>Median sample 1a = </a:t>
            </a:r>
            <a:r>
              <a:rPr lang="en-GB" b="1" dirty="0" smtClean="0"/>
              <a:t>14.5mm</a:t>
            </a:r>
            <a:r>
              <a:rPr lang="en-GB" dirty="0" smtClean="0"/>
              <a:t> </a:t>
            </a:r>
            <a:endParaRPr lang="en-GB" dirty="0"/>
          </a:p>
        </p:txBody>
      </p:sp>
      <p:cxnSp>
        <p:nvCxnSpPr>
          <p:cNvPr id="33" name="Straight Arrow Connector 32"/>
          <p:cNvCxnSpPr/>
          <p:nvPr/>
        </p:nvCxnSpPr>
        <p:spPr>
          <a:xfrm rot="10800000">
            <a:off x="5786446" y="2571744"/>
            <a:ext cx="107157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6786578" y="2357430"/>
            <a:ext cx="1428760" cy="369332"/>
          </a:xfrm>
          <a:prstGeom prst="rect">
            <a:avLst/>
          </a:prstGeom>
          <a:noFill/>
        </p:spPr>
        <p:txBody>
          <a:bodyPr wrap="square" rtlCol="0">
            <a:spAutoFit/>
          </a:bodyPr>
          <a:lstStyle/>
          <a:p>
            <a:r>
              <a:rPr lang="en-GB" dirty="0" smtClean="0"/>
              <a:t>Median</a:t>
            </a:r>
            <a:endParaRPr lang="en-GB" dirty="0"/>
          </a:p>
        </p:txBody>
      </p:sp>
      <p:cxnSp>
        <p:nvCxnSpPr>
          <p:cNvPr id="40" name="Straight Connector 39"/>
          <p:cNvCxnSpPr/>
          <p:nvPr/>
        </p:nvCxnSpPr>
        <p:spPr>
          <a:xfrm rot="5400000" flipH="1" flipV="1">
            <a:off x="2214546" y="3071810"/>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143108" y="3429000"/>
            <a:ext cx="7858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143108" y="3000372"/>
            <a:ext cx="7858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2214546" y="3214686"/>
            <a:ext cx="428628" cy="158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929322" y="2285992"/>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929322" y="2857496"/>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a:off x="6144430" y="2570950"/>
            <a:ext cx="571504" cy="158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285720" y="5857892"/>
            <a:ext cx="4143404" cy="369332"/>
          </a:xfrm>
          <a:prstGeom prst="rect">
            <a:avLst/>
          </a:prstGeom>
          <a:noFill/>
        </p:spPr>
        <p:txBody>
          <a:bodyPr wrap="square" rtlCol="0">
            <a:spAutoFit/>
          </a:bodyPr>
          <a:lstStyle/>
          <a:p>
            <a:r>
              <a:rPr lang="en-GB" dirty="0" smtClean="0"/>
              <a:t>Inter Quartile Range sample 1 = (12-10) </a:t>
            </a:r>
            <a:r>
              <a:rPr lang="en-GB" b="1" dirty="0" smtClean="0"/>
              <a:t>2</a:t>
            </a:r>
          </a:p>
        </p:txBody>
      </p:sp>
      <p:sp>
        <p:nvSpPr>
          <p:cNvPr id="54" name="TextBox 53"/>
          <p:cNvSpPr txBox="1"/>
          <p:nvPr/>
        </p:nvSpPr>
        <p:spPr>
          <a:xfrm>
            <a:off x="4786314" y="5857892"/>
            <a:ext cx="4000528" cy="646331"/>
          </a:xfrm>
          <a:prstGeom prst="rect">
            <a:avLst/>
          </a:prstGeom>
          <a:noFill/>
        </p:spPr>
        <p:txBody>
          <a:bodyPr wrap="square" rtlCol="0">
            <a:spAutoFit/>
          </a:bodyPr>
          <a:lstStyle/>
          <a:p>
            <a:r>
              <a:rPr lang="en-GB" b="1" dirty="0" smtClean="0"/>
              <a:t>The two samples do have real statistical differences. </a:t>
            </a:r>
            <a:endParaRPr lang="en-GB" b="1" dirty="0"/>
          </a:p>
        </p:txBody>
      </p:sp>
      <p:sp>
        <p:nvSpPr>
          <p:cNvPr id="55" name="TextBox 54"/>
          <p:cNvSpPr txBox="1"/>
          <p:nvPr/>
        </p:nvSpPr>
        <p:spPr>
          <a:xfrm>
            <a:off x="285720" y="6215082"/>
            <a:ext cx="4286280" cy="369332"/>
          </a:xfrm>
          <a:prstGeom prst="rect">
            <a:avLst/>
          </a:prstGeom>
          <a:noFill/>
        </p:spPr>
        <p:txBody>
          <a:bodyPr wrap="square" rtlCol="0">
            <a:spAutoFit/>
          </a:bodyPr>
          <a:lstStyle/>
          <a:p>
            <a:r>
              <a:rPr lang="en-GB" dirty="0" smtClean="0"/>
              <a:t>Inter Quartile Range sample 1a = (16-13) </a:t>
            </a:r>
            <a:r>
              <a:rPr lang="en-GB" b="1" dirty="0" smtClean="0"/>
              <a:t>3</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linds(horizont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linds(horizont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linds(horizontal)">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linds(horizont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blinds(horizontal)">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blinds(horizontal)">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blinds(horizontal)">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blinds(horizontal)">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blinds(horizontal)">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blinds(horizontal)">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blinds(horizontal)">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blinds(horizontal)">
                                      <p:cBhvr>
                                        <p:cTn id="97" dur="500"/>
                                        <p:tgtEl>
                                          <p:spTgt spid="30"/>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7"/>
                                        </p:tgtEl>
                                        <p:attrNameLst>
                                          <p:attrName>style.visibility</p:attrName>
                                        </p:attrNameLst>
                                      </p:cBhvr>
                                      <p:to>
                                        <p:strVal val="visible"/>
                                      </p:to>
                                    </p:set>
                                    <p:animEffect transition="in" filter="blinds(horizontal)">
                                      <p:cBhvr>
                                        <p:cTn id="102" dur="500"/>
                                        <p:tgtEl>
                                          <p:spTgt spid="27"/>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blinds(horizontal)">
                                      <p:cBhvr>
                                        <p:cTn id="107" dur="500"/>
                                        <p:tgtEl>
                                          <p:spTgt spid="33"/>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33"/>
                                        </p:tgtEl>
                                        <p:attrNameLst>
                                          <p:attrName>style.visibility</p:attrName>
                                        </p:attrNameLst>
                                      </p:cBhvr>
                                      <p:to>
                                        <p:strVal val="visible"/>
                                      </p:to>
                                    </p:set>
                                    <p:animEffect transition="in" filter="blinds(horizontal)">
                                      <p:cBhvr>
                                        <p:cTn id="112" dur="500"/>
                                        <p:tgtEl>
                                          <p:spTgt spid="33"/>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blinds(horizontal)">
                                      <p:cBhvr>
                                        <p:cTn id="117" dur="500"/>
                                        <p:tgtEl>
                                          <p:spTgt spid="31"/>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37"/>
                                        </p:tgtEl>
                                        <p:attrNameLst>
                                          <p:attrName>style.visibility</p:attrName>
                                        </p:attrNameLst>
                                      </p:cBhvr>
                                      <p:to>
                                        <p:strVal val="visible"/>
                                      </p:to>
                                    </p:set>
                                    <p:animEffect transition="in" filter="blinds(horizontal)">
                                      <p:cBhvr>
                                        <p:cTn id="122" dur="500"/>
                                        <p:tgtEl>
                                          <p:spTgt spid="37"/>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blinds(horizontal)">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42"/>
                                        </p:tgtEl>
                                        <p:attrNameLst>
                                          <p:attrName>style.visibility</p:attrName>
                                        </p:attrNameLst>
                                      </p:cBhvr>
                                      <p:to>
                                        <p:strVal val="visible"/>
                                      </p:to>
                                    </p:set>
                                    <p:animEffect transition="in" filter="blinds(horizontal)">
                                      <p:cBhvr>
                                        <p:cTn id="132" dur="500"/>
                                        <p:tgtEl>
                                          <p:spTgt spid="42"/>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46"/>
                                        </p:tgtEl>
                                        <p:attrNameLst>
                                          <p:attrName>style.visibility</p:attrName>
                                        </p:attrNameLst>
                                      </p:cBhvr>
                                      <p:to>
                                        <p:strVal val="visible"/>
                                      </p:to>
                                    </p:set>
                                    <p:animEffect transition="in" filter="blinds(horizontal)">
                                      <p:cBhvr>
                                        <p:cTn id="137" dur="500"/>
                                        <p:tgtEl>
                                          <p:spTgt spid="46"/>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53"/>
                                        </p:tgtEl>
                                        <p:attrNameLst>
                                          <p:attrName>style.visibility</p:attrName>
                                        </p:attrNameLst>
                                      </p:cBhvr>
                                      <p:to>
                                        <p:strVal val="visible"/>
                                      </p:to>
                                    </p:set>
                                    <p:animEffect transition="in" filter="blinds(horizontal)">
                                      <p:cBhvr>
                                        <p:cTn id="142" dur="500"/>
                                        <p:tgtEl>
                                          <p:spTgt spid="53"/>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48"/>
                                        </p:tgtEl>
                                        <p:attrNameLst>
                                          <p:attrName>style.visibility</p:attrName>
                                        </p:attrNameLst>
                                      </p:cBhvr>
                                      <p:to>
                                        <p:strVal val="visible"/>
                                      </p:to>
                                    </p:set>
                                    <p:animEffect transition="in" filter="blinds(horizontal)">
                                      <p:cBhvr>
                                        <p:cTn id="147" dur="500"/>
                                        <p:tgtEl>
                                          <p:spTgt spid="48"/>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50"/>
                                        </p:tgtEl>
                                        <p:attrNameLst>
                                          <p:attrName>style.visibility</p:attrName>
                                        </p:attrNameLst>
                                      </p:cBhvr>
                                      <p:to>
                                        <p:strVal val="visible"/>
                                      </p:to>
                                    </p:set>
                                    <p:animEffect transition="in" filter="blinds(horizontal)">
                                      <p:cBhvr>
                                        <p:cTn id="152" dur="500"/>
                                        <p:tgtEl>
                                          <p:spTgt spid="50"/>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nodeType="clickEffect">
                                  <p:stCondLst>
                                    <p:cond delay="0"/>
                                  </p:stCondLst>
                                  <p:childTnLst>
                                    <p:set>
                                      <p:cBhvr>
                                        <p:cTn id="156" dur="1" fill="hold">
                                          <p:stCondLst>
                                            <p:cond delay="0"/>
                                          </p:stCondLst>
                                        </p:cTn>
                                        <p:tgtEl>
                                          <p:spTgt spid="52"/>
                                        </p:tgtEl>
                                        <p:attrNameLst>
                                          <p:attrName>style.visibility</p:attrName>
                                        </p:attrNameLst>
                                      </p:cBhvr>
                                      <p:to>
                                        <p:strVal val="visible"/>
                                      </p:to>
                                    </p:set>
                                    <p:animEffect transition="in" filter="blinds(horizontal)">
                                      <p:cBhvr>
                                        <p:cTn id="157" dur="500"/>
                                        <p:tgtEl>
                                          <p:spTgt spid="52"/>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grpId="0" nodeType="clickEffect">
                                  <p:stCondLst>
                                    <p:cond delay="0"/>
                                  </p:stCondLst>
                                  <p:childTnLst>
                                    <p:set>
                                      <p:cBhvr>
                                        <p:cTn id="161" dur="1" fill="hold">
                                          <p:stCondLst>
                                            <p:cond delay="0"/>
                                          </p:stCondLst>
                                        </p:cTn>
                                        <p:tgtEl>
                                          <p:spTgt spid="55"/>
                                        </p:tgtEl>
                                        <p:attrNameLst>
                                          <p:attrName>style.visibility</p:attrName>
                                        </p:attrNameLst>
                                      </p:cBhvr>
                                      <p:to>
                                        <p:strVal val="visible"/>
                                      </p:to>
                                    </p:set>
                                    <p:animEffect transition="in" filter="blinds(horizontal)">
                                      <p:cBhvr>
                                        <p:cTn id="162" dur="500"/>
                                        <p:tgtEl>
                                          <p:spTgt spid="55"/>
                                        </p:tgtEl>
                                      </p:cBhvr>
                                    </p:animEffect>
                                  </p:childTnLst>
                                </p:cTn>
                              </p:par>
                            </p:childTnLst>
                          </p:cTn>
                        </p:par>
                      </p:childTnLst>
                    </p:cTn>
                  </p:par>
                  <p:par>
                    <p:cTn id="163" fill="hold">
                      <p:stCondLst>
                        <p:cond delay="indefinite"/>
                      </p:stCondLst>
                      <p:childTnLst>
                        <p:par>
                          <p:cTn id="164" fill="hold">
                            <p:stCondLst>
                              <p:cond delay="0"/>
                            </p:stCondLst>
                            <p:childTnLst>
                              <p:par>
                                <p:cTn id="165" presetID="3" presetClass="entr" presetSubtype="10" fill="hold" grpId="0" nodeType="clickEffect">
                                  <p:stCondLst>
                                    <p:cond delay="0"/>
                                  </p:stCondLst>
                                  <p:childTnLst>
                                    <p:set>
                                      <p:cBhvr>
                                        <p:cTn id="166" dur="1" fill="hold">
                                          <p:stCondLst>
                                            <p:cond delay="0"/>
                                          </p:stCondLst>
                                        </p:cTn>
                                        <p:tgtEl>
                                          <p:spTgt spid="54"/>
                                        </p:tgtEl>
                                        <p:attrNameLst>
                                          <p:attrName>style.visibility</p:attrName>
                                        </p:attrNameLst>
                                      </p:cBhvr>
                                      <p:to>
                                        <p:strVal val="visible"/>
                                      </p:to>
                                    </p:set>
                                    <p:animEffect transition="in" filter="blinds(horizontal)">
                                      <p:cBhvr>
                                        <p:cTn id="16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P spid="20" grpId="0"/>
      <p:bldP spid="21" grpId="0"/>
      <p:bldP spid="22" grpId="0"/>
      <p:bldP spid="23" grpId="0"/>
      <p:bldP spid="24" grpId="0"/>
      <p:bldP spid="25" grpId="0"/>
      <p:bldP spid="26" grpId="0"/>
      <p:bldP spid="27" grpId="0"/>
      <p:bldP spid="30" grpId="0"/>
      <p:bldP spid="31" grpId="0"/>
      <p:bldP spid="37" grpId="0"/>
      <p:bldP spid="53" grpId="0"/>
      <p:bldP spid="54" grpId="0"/>
      <p:bldP spid="5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5786" y="357166"/>
            <a:ext cx="7215238" cy="369332"/>
          </a:xfrm>
          <a:prstGeom prst="rect">
            <a:avLst/>
          </a:prstGeom>
          <a:noFill/>
        </p:spPr>
        <p:txBody>
          <a:bodyPr wrap="square" rtlCol="0">
            <a:spAutoFit/>
          </a:bodyPr>
          <a:lstStyle/>
          <a:p>
            <a:r>
              <a:rPr lang="en-GB" dirty="0" smtClean="0"/>
              <a:t>So lets compare the </a:t>
            </a:r>
            <a:r>
              <a:rPr lang="en-GB" b="1" dirty="0" smtClean="0"/>
              <a:t>BOX and WHISKER DIAGRAMS </a:t>
            </a:r>
            <a:r>
              <a:rPr lang="en-GB" dirty="0" smtClean="0"/>
              <a:t>of samples 1 and 1a</a:t>
            </a:r>
            <a:endParaRPr lang="en-GB" dirty="0"/>
          </a:p>
        </p:txBody>
      </p:sp>
      <p:sp>
        <p:nvSpPr>
          <p:cNvPr id="10" name="Rectangle 9"/>
          <p:cNvSpPr/>
          <p:nvPr/>
        </p:nvSpPr>
        <p:spPr>
          <a:xfrm>
            <a:off x="2071670" y="3643314"/>
            <a:ext cx="50006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2071670" y="4071942"/>
            <a:ext cx="50006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3929058" y="1500174"/>
            <a:ext cx="50006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3929058" y="2357430"/>
            <a:ext cx="50006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 name="Straight Connector 14"/>
          <p:cNvCxnSpPr/>
          <p:nvPr/>
        </p:nvCxnSpPr>
        <p:spPr>
          <a:xfrm rot="5400000">
            <a:off x="3786976" y="1213628"/>
            <a:ext cx="71438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flipH="1" flipV="1">
            <a:off x="928662" y="2285992"/>
            <a:ext cx="2714644"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13" idx="2"/>
          </p:cNvCxnSpPr>
          <p:nvPr/>
        </p:nvCxnSpPr>
        <p:spPr>
          <a:xfrm rot="16200000" flipH="1">
            <a:off x="3714744" y="3750471"/>
            <a:ext cx="928696" cy="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0" name="Straight Connector 59"/>
          <p:cNvCxnSpPr>
            <a:endCxn id="10" idx="0"/>
          </p:cNvCxnSpPr>
          <p:nvPr/>
        </p:nvCxnSpPr>
        <p:spPr>
          <a:xfrm rot="16200000" flipV="1">
            <a:off x="1446588" y="4518429"/>
            <a:ext cx="1785950" cy="3571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5500694" y="2428868"/>
            <a:ext cx="2928958" cy="2308324"/>
          </a:xfrm>
          <a:prstGeom prst="rect">
            <a:avLst/>
          </a:prstGeom>
          <a:noFill/>
        </p:spPr>
        <p:txBody>
          <a:bodyPr wrap="square" rtlCol="0">
            <a:spAutoFit/>
          </a:bodyPr>
          <a:lstStyle/>
          <a:p>
            <a:r>
              <a:rPr lang="en-GB" dirty="0" smtClean="0"/>
              <a:t>Although there is some overlap of data the median and upper quartile of sample 1 is outside the inter quartile range of sample 1a, so we can presume that the two samples are statistically significantly different</a:t>
            </a:r>
            <a:endParaRPr lang="en-GB" dirty="0"/>
          </a:p>
        </p:txBody>
      </p:sp>
      <p:sp>
        <p:nvSpPr>
          <p:cNvPr id="77" name="TextBox 76"/>
          <p:cNvSpPr txBox="1"/>
          <p:nvPr/>
        </p:nvSpPr>
        <p:spPr>
          <a:xfrm>
            <a:off x="785786" y="1357298"/>
            <a:ext cx="1357322" cy="369332"/>
          </a:xfrm>
          <a:prstGeom prst="rect">
            <a:avLst/>
          </a:prstGeom>
          <a:noFill/>
        </p:spPr>
        <p:txBody>
          <a:bodyPr wrap="square" rtlCol="0">
            <a:spAutoFit/>
          </a:bodyPr>
          <a:lstStyle/>
          <a:p>
            <a:r>
              <a:rPr lang="en-GB" dirty="0" smtClean="0"/>
              <a:t>Sample 1</a:t>
            </a:r>
            <a:endParaRPr lang="en-GB" dirty="0"/>
          </a:p>
        </p:txBody>
      </p:sp>
      <p:sp>
        <p:nvSpPr>
          <p:cNvPr id="78" name="TextBox 77"/>
          <p:cNvSpPr txBox="1"/>
          <p:nvPr/>
        </p:nvSpPr>
        <p:spPr>
          <a:xfrm>
            <a:off x="4286248" y="928670"/>
            <a:ext cx="1785950" cy="369332"/>
          </a:xfrm>
          <a:prstGeom prst="rect">
            <a:avLst/>
          </a:prstGeom>
          <a:noFill/>
        </p:spPr>
        <p:txBody>
          <a:bodyPr wrap="square" rtlCol="0">
            <a:spAutoFit/>
          </a:bodyPr>
          <a:lstStyle/>
          <a:p>
            <a:r>
              <a:rPr lang="en-GB" dirty="0" smtClean="0"/>
              <a:t>Sample 1a</a:t>
            </a:r>
            <a:endParaRPr lang="en-GB" dirty="0"/>
          </a:p>
        </p:txBody>
      </p:sp>
      <p:cxnSp>
        <p:nvCxnSpPr>
          <p:cNvPr id="80" name="Straight Arrow Connector 79"/>
          <p:cNvCxnSpPr/>
          <p:nvPr/>
        </p:nvCxnSpPr>
        <p:spPr>
          <a:xfrm rot="10800000">
            <a:off x="2643174" y="4071942"/>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10800000">
            <a:off x="2643174" y="3643314"/>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rot="10800000">
            <a:off x="2643174" y="450057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10800000">
            <a:off x="4500562" y="235743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10800000">
            <a:off x="4500562" y="150017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a:off x="4500562" y="328612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blinds(horizontal)">
                                      <p:cBhvr>
                                        <p:cTn id="22" dur="500"/>
                                        <p:tgtEl>
                                          <p:spTgt spid="3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0"/>
                                        </p:tgtEl>
                                        <p:attrNameLst>
                                          <p:attrName>style.visibility</p:attrName>
                                        </p:attrNameLst>
                                      </p:cBhvr>
                                      <p:to>
                                        <p:strVal val="visible"/>
                                      </p:to>
                                    </p:set>
                                    <p:animEffect transition="in" filter="blinds(horizontal)">
                                      <p:cBhvr>
                                        <p:cTn id="27" dur="500"/>
                                        <p:tgtEl>
                                          <p:spTgt spid="6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7"/>
                                        </p:tgtEl>
                                        <p:attrNameLst>
                                          <p:attrName>style.visibility</p:attrName>
                                        </p:attrNameLst>
                                      </p:cBhvr>
                                      <p:to>
                                        <p:strVal val="visible"/>
                                      </p:to>
                                    </p:set>
                                    <p:animEffect transition="in" filter="blinds(horizontal)">
                                      <p:cBhvr>
                                        <p:cTn id="32" dur="500"/>
                                        <p:tgtEl>
                                          <p:spTgt spid="7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blinds(horizontal)">
                                      <p:cBhvr>
                                        <p:cTn id="52" dur="500"/>
                                        <p:tgtEl>
                                          <p:spTgt spid="5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78"/>
                                        </p:tgtEl>
                                        <p:attrNameLst>
                                          <p:attrName>style.visibility</p:attrName>
                                        </p:attrNameLst>
                                      </p:cBhvr>
                                      <p:to>
                                        <p:strVal val="visible"/>
                                      </p:to>
                                    </p:set>
                                    <p:animEffect transition="in" filter="blinds(horizontal)">
                                      <p:cBhvr>
                                        <p:cTn id="57" dur="500"/>
                                        <p:tgtEl>
                                          <p:spTgt spid="7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6"/>
                                        </p:tgtEl>
                                        <p:attrNameLst>
                                          <p:attrName>style.visibility</p:attrName>
                                        </p:attrNameLst>
                                      </p:cBhvr>
                                      <p:to>
                                        <p:strVal val="visible"/>
                                      </p:to>
                                    </p:set>
                                    <p:animEffect transition="in" filter="blinds(horizontal)">
                                      <p:cBhvr>
                                        <p:cTn id="62" dur="500"/>
                                        <p:tgtEl>
                                          <p:spTgt spid="7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80"/>
                                        </p:tgtEl>
                                        <p:attrNameLst>
                                          <p:attrName>style.visibility</p:attrName>
                                        </p:attrNameLst>
                                      </p:cBhvr>
                                      <p:to>
                                        <p:strVal val="visible"/>
                                      </p:to>
                                    </p:set>
                                    <p:animEffect transition="in" filter="blinds(horizontal)">
                                      <p:cBhvr>
                                        <p:cTn id="67" dur="500"/>
                                        <p:tgtEl>
                                          <p:spTgt spid="8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87"/>
                                        </p:tgtEl>
                                        <p:attrNameLst>
                                          <p:attrName>style.visibility</p:attrName>
                                        </p:attrNameLst>
                                      </p:cBhvr>
                                      <p:to>
                                        <p:strVal val="visible"/>
                                      </p:to>
                                    </p:set>
                                    <p:animEffect transition="in" filter="blinds(horizontal)">
                                      <p:cBhvr>
                                        <p:cTn id="72" dur="500"/>
                                        <p:tgtEl>
                                          <p:spTgt spid="8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82"/>
                                        </p:tgtEl>
                                        <p:attrNameLst>
                                          <p:attrName>style.visibility</p:attrName>
                                        </p:attrNameLst>
                                      </p:cBhvr>
                                      <p:to>
                                        <p:strVal val="visible"/>
                                      </p:to>
                                    </p:set>
                                    <p:animEffect transition="in" filter="blinds(horizontal)">
                                      <p:cBhvr>
                                        <p:cTn id="77" dur="500"/>
                                        <p:tgtEl>
                                          <p:spTgt spid="8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89"/>
                                        </p:tgtEl>
                                        <p:attrNameLst>
                                          <p:attrName>style.visibility</p:attrName>
                                        </p:attrNameLst>
                                      </p:cBhvr>
                                      <p:to>
                                        <p:strVal val="visible"/>
                                      </p:to>
                                    </p:set>
                                    <p:animEffect transition="in" filter="blinds(horizontal)">
                                      <p:cBhvr>
                                        <p:cTn id="82" dur="500"/>
                                        <p:tgtEl>
                                          <p:spTgt spid="8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84"/>
                                        </p:tgtEl>
                                        <p:attrNameLst>
                                          <p:attrName>style.visibility</p:attrName>
                                        </p:attrNameLst>
                                      </p:cBhvr>
                                      <p:to>
                                        <p:strVal val="visible"/>
                                      </p:to>
                                    </p:set>
                                    <p:animEffect transition="in" filter="blinds(horizontal)">
                                      <p:cBhvr>
                                        <p:cTn id="87" dur="500"/>
                                        <p:tgtEl>
                                          <p:spTgt spid="84"/>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91"/>
                                        </p:tgtEl>
                                        <p:attrNameLst>
                                          <p:attrName>style.visibility</p:attrName>
                                        </p:attrNameLst>
                                      </p:cBhvr>
                                      <p:to>
                                        <p:strVal val="visible"/>
                                      </p:to>
                                    </p:set>
                                    <p:animEffect transition="in" filter="blinds(horizontal)">
                                      <p:cBhvr>
                                        <p:cTn id="92" dur="5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76" grpId="0"/>
      <p:bldP spid="77" grpId="0"/>
      <p:bldP spid="7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85728"/>
            <a:ext cx="8429684" cy="369332"/>
          </a:xfrm>
          <a:prstGeom prst="rect">
            <a:avLst/>
          </a:prstGeom>
          <a:noFill/>
        </p:spPr>
        <p:txBody>
          <a:bodyPr wrap="square" rtlCol="0">
            <a:spAutoFit/>
          </a:bodyPr>
          <a:lstStyle/>
          <a:p>
            <a:r>
              <a:rPr lang="en-GB" dirty="0" smtClean="0"/>
              <a:t>The best way to test for statistical difference between two samples is </a:t>
            </a:r>
            <a:r>
              <a:rPr lang="en-GB" b="1" dirty="0" smtClean="0"/>
              <a:t>STUDENT’S t TE</a:t>
            </a:r>
            <a:r>
              <a:rPr lang="en-GB" dirty="0" smtClean="0"/>
              <a:t>ST. </a:t>
            </a:r>
            <a:endParaRPr lang="en-GB" dirty="0"/>
          </a:p>
        </p:txBody>
      </p:sp>
      <p:sp>
        <p:nvSpPr>
          <p:cNvPr id="3" name="TextBox 2"/>
          <p:cNvSpPr txBox="1"/>
          <p:nvPr/>
        </p:nvSpPr>
        <p:spPr>
          <a:xfrm>
            <a:off x="285720" y="928670"/>
            <a:ext cx="8143932" cy="923330"/>
          </a:xfrm>
          <a:prstGeom prst="rect">
            <a:avLst/>
          </a:prstGeom>
          <a:noFill/>
        </p:spPr>
        <p:txBody>
          <a:bodyPr wrap="square" rtlCol="0">
            <a:spAutoFit/>
          </a:bodyPr>
          <a:lstStyle/>
          <a:p>
            <a:r>
              <a:rPr lang="en-GB" b="1" dirty="0" smtClean="0"/>
              <a:t>The NULL HYPOTHESIS </a:t>
            </a:r>
            <a:r>
              <a:rPr lang="en-GB" dirty="0" smtClean="0"/>
              <a:t>– The two sets of data come from two identical normally distributed populations.</a:t>
            </a:r>
          </a:p>
          <a:p>
            <a:r>
              <a:rPr lang="en-GB" dirty="0" smtClean="0"/>
              <a:t>We assume that any difference in the means of the two sets of data is due to chance.</a:t>
            </a:r>
            <a:endParaRPr lang="en-GB" dirty="0"/>
          </a:p>
        </p:txBody>
      </p:sp>
      <p:sp>
        <p:nvSpPr>
          <p:cNvPr id="4" name="TextBox 3"/>
          <p:cNvSpPr txBox="1"/>
          <p:nvPr/>
        </p:nvSpPr>
        <p:spPr>
          <a:xfrm>
            <a:off x="357158" y="2143116"/>
            <a:ext cx="8215370" cy="923330"/>
          </a:xfrm>
          <a:prstGeom prst="rect">
            <a:avLst/>
          </a:prstGeom>
          <a:noFill/>
        </p:spPr>
        <p:txBody>
          <a:bodyPr wrap="square" rtlCol="0">
            <a:spAutoFit/>
          </a:bodyPr>
          <a:lstStyle/>
          <a:p>
            <a:r>
              <a:rPr lang="en-GB" dirty="0" smtClean="0"/>
              <a:t>The aim is to disprove the </a:t>
            </a:r>
            <a:r>
              <a:rPr lang="en-GB" b="1" dirty="0" smtClean="0"/>
              <a:t>NULL </a:t>
            </a:r>
            <a:r>
              <a:rPr lang="en-GB" b="1" smtClean="0"/>
              <a:t>HYPOTHESIS </a:t>
            </a:r>
            <a:r>
              <a:rPr lang="en-GB" smtClean="0"/>
              <a:t>and so </a:t>
            </a:r>
            <a:r>
              <a:rPr lang="en-GB" dirty="0" smtClean="0"/>
              <a:t>accept the </a:t>
            </a:r>
            <a:r>
              <a:rPr lang="en-GB" b="1" dirty="0" smtClean="0"/>
              <a:t>ALTERNATIVE HYPOTHESIS </a:t>
            </a:r>
            <a:r>
              <a:rPr lang="en-GB" dirty="0" smtClean="0"/>
              <a:t>that the samples have been taken form statistically different populations.</a:t>
            </a:r>
          </a:p>
          <a:p>
            <a:r>
              <a:rPr lang="en-GB" dirty="0" smtClean="0"/>
              <a:t>In this case beach material at the two sites is really different.</a:t>
            </a:r>
            <a:endParaRPr lang="en-GB" dirty="0"/>
          </a:p>
        </p:txBody>
      </p:sp>
      <p:sp>
        <p:nvSpPr>
          <p:cNvPr id="5" name="TextBox 4"/>
          <p:cNvSpPr txBox="1"/>
          <p:nvPr/>
        </p:nvSpPr>
        <p:spPr>
          <a:xfrm>
            <a:off x="357158" y="3286124"/>
            <a:ext cx="8215370" cy="646331"/>
          </a:xfrm>
          <a:prstGeom prst="rect">
            <a:avLst/>
          </a:prstGeom>
          <a:noFill/>
        </p:spPr>
        <p:txBody>
          <a:bodyPr wrap="square" rtlCol="0">
            <a:spAutoFit/>
          </a:bodyPr>
          <a:lstStyle/>
          <a:p>
            <a:r>
              <a:rPr lang="en-GB" dirty="0" smtClean="0"/>
              <a:t>The Student’s t test is to test the probability that the difference in the two means could have happened by chance.</a:t>
            </a:r>
            <a:endParaRPr lang="en-GB" dirty="0"/>
          </a:p>
        </p:txBody>
      </p:sp>
      <p:sp>
        <p:nvSpPr>
          <p:cNvPr id="6" name="TextBox 5"/>
          <p:cNvSpPr txBox="1"/>
          <p:nvPr/>
        </p:nvSpPr>
        <p:spPr>
          <a:xfrm>
            <a:off x="357158" y="4071942"/>
            <a:ext cx="1928826" cy="369332"/>
          </a:xfrm>
          <a:prstGeom prst="rect">
            <a:avLst/>
          </a:prstGeom>
          <a:noFill/>
        </p:spPr>
        <p:txBody>
          <a:bodyPr wrap="square" rtlCol="0">
            <a:spAutoFit/>
          </a:bodyPr>
          <a:lstStyle/>
          <a:p>
            <a:r>
              <a:rPr lang="en-GB" dirty="0" smtClean="0"/>
              <a:t>The formula is              </a:t>
            </a:r>
            <a:endParaRPr lang="en-GB" dirty="0"/>
          </a:p>
        </p:txBody>
      </p:sp>
      <p:pic>
        <p:nvPicPr>
          <p:cNvPr id="1026" name="Picture 2" descr="http://ncalculators.com/images/formulas/t-test-formula.jpg"/>
          <p:cNvPicPr>
            <a:picLocks noChangeAspect="1" noChangeArrowheads="1"/>
          </p:cNvPicPr>
          <p:nvPr/>
        </p:nvPicPr>
        <p:blipFill>
          <a:blip r:embed="rId2"/>
          <a:srcRect/>
          <a:stretch>
            <a:fillRect/>
          </a:stretch>
        </p:blipFill>
        <p:spPr bwMode="auto">
          <a:xfrm>
            <a:off x="2500298" y="3929066"/>
            <a:ext cx="2247900" cy="1362075"/>
          </a:xfrm>
          <a:prstGeom prst="rect">
            <a:avLst/>
          </a:prstGeom>
          <a:noFill/>
        </p:spPr>
      </p:pic>
      <p:sp>
        <p:nvSpPr>
          <p:cNvPr id="8" name="TextBox 7"/>
          <p:cNvSpPr txBox="1"/>
          <p:nvPr/>
        </p:nvSpPr>
        <p:spPr>
          <a:xfrm>
            <a:off x="5643570" y="4071942"/>
            <a:ext cx="3000396" cy="1323439"/>
          </a:xfrm>
          <a:prstGeom prst="rect">
            <a:avLst/>
          </a:prstGeom>
          <a:noFill/>
        </p:spPr>
        <p:txBody>
          <a:bodyPr wrap="square" rtlCol="0">
            <a:spAutoFit/>
          </a:bodyPr>
          <a:lstStyle/>
          <a:p>
            <a:r>
              <a:rPr lang="en-GB" sz="2000" b="1" dirty="0" smtClean="0"/>
              <a:t>X̄ = mean of each sample</a:t>
            </a:r>
          </a:p>
          <a:p>
            <a:r>
              <a:rPr lang="en-GB" sz="2000" b="1" dirty="0" smtClean="0"/>
              <a:t>S = standard deviation of each sample</a:t>
            </a:r>
          </a:p>
          <a:p>
            <a:r>
              <a:rPr lang="en-GB" sz="2000" b="1" dirty="0" smtClean="0"/>
              <a:t>N = size of each sample</a:t>
            </a:r>
          </a:p>
        </p:txBody>
      </p:sp>
      <p:sp>
        <p:nvSpPr>
          <p:cNvPr id="9" name="TextBox 8"/>
          <p:cNvSpPr txBox="1"/>
          <p:nvPr/>
        </p:nvSpPr>
        <p:spPr>
          <a:xfrm>
            <a:off x="500034" y="5500702"/>
            <a:ext cx="4714908" cy="646331"/>
          </a:xfrm>
          <a:prstGeom prst="rect">
            <a:avLst/>
          </a:prstGeom>
          <a:noFill/>
        </p:spPr>
        <p:txBody>
          <a:bodyPr wrap="square" rtlCol="0">
            <a:spAutoFit/>
          </a:bodyPr>
          <a:lstStyle/>
          <a:p>
            <a:r>
              <a:rPr lang="en-GB" dirty="0" smtClean="0"/>
              <a:t>Again it looks complex, but it’s just a case of substituting the correct values into the formula.</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6"/>
                                        </p:tgtEl>
                                        <p:attrNameLst>
                                          <p:attrName>style.visibility</p:attrName>
                                        </p:attrNameLst>
                                      </p:cBhvr>
                                      <p:to>
                                        <p:strVal val="visible"/>
                                      </p:to>
                                    </p:set>
                                    <p:animEffect transition="in" filter="blinds(horizontal)">
                                      <p:cBhvr>
                                        <p:cTn id="32" dur="500"/>
                                        <p:tgtEl>
                                          <p:spTgt spid="102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linds(horizontal)">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42852"/>
            <a:ext cx="8286808" cy="369332"/>
          </a:xfrm>
          <a:prstGeom prst="rect">
            <a:avLst/>
          </a:prstGeom>
          <a:noFill/>
        </p:spPr>
        <p:txBody>
          <a:bodyPr wrap="square" rtlCol="0">
            <a:spAutoFit/>
          </a:bodyPr>
          <a:lstStyle/>
          <a:p>
            <a:r>
              <a:rPr lang="en-GB" dirty="0" smtClean="0"/>
              <a:t>Substituting the data into the ‘t’ test formula the result = 4.57 </a:t>
            </a:r>
            <a:endParaRPr lang="en-GB" dirty="0"/>
          </a:p>
        </p:txBody>
      </p:sp>
      <p:sp>
        <p:nvSpPr>
          <p:cNvPr id="3" name="TextBox 2"/>
          <p:cNvSpPr txBox="1"/>
          <p:nvPr/>
        </p:nvSpPr>
        <p:spPr>
          <a:xfrm>
            <a:off x="500034" y="500042"/>
            <a:ext cx="7500990" cy="1200329"/>
          </a:xfrm>
          <a:prstGeom prst="rect">
            <a:avLst/>
          </a:prstGeom>
          <a:noFill/>
        </p:spPr>
        <p:txBody>
          <a:bodyPr wrap="square" rtlCol="0">
            <a:spAutoFit/>
          </a:bodyPr>
          <a:lstStyle/>
          <a:p>
            <a:r>
              <a:rPr lang="en-GB" dirty="0" smtClean="0"/>
              <a:t>But what does this mean? We need to look at the values in the ‘t’ test critical values table, if the result is higher than that in the table for the correct degrees of freedom, then we have proved that the samples came from statistically different population.</a:t>
            </a:r>
            <a:endParaRPr lang="en-GB" dirty="0"/>
          </a:p>
        </p:txBody>
      </p:sp>
      <p:sp>
        <p:nvSpPr>
          <p:cNvPr id="4" name="TextBox 3"/>
          <p:cNvSpPr txBox="1"/>
          <p:nvPr/>
        </p:nvSpPr>
        <p:spPr>
          <a:xfrm>
            <a:off x="642910" y="1714488"/>
            <a:ext cx="7358114" cy="369332"/>
          </a:xfrm>
          <a:prstGeom prst="rect">
            <a:avLst/>
          </a:prstGeom>
          <a:noFill/>
        </p:spPr>
        <p:txBody>
          <a:bodyPr wrap="square" rtlCol="0">
            <a:spAutoFit/>
          </a:bodyPr>
          <a:lstStyle/>
          <a:p>
            <a:r>
              <a:rPr lang="en-GB" dirty="0" smtClean="0"/>
              <a:t>Degrees of freedom = (n + n) -2,  or (30 + 30) -2  = </a:t>
            </a:r>
            <a:r>
              <a:rPr lang="en-GB" b="1" dirty="0" smtClean="0"/>
              <a:t>58</a:t>
            </a:r>
            <a:endParaRPr lang="en-GB" b="1" dirty="0"/>
          </a:p>
        </p:txBody>
      </p:sp>
      <p:pic>
        <p:nvPicPr>
          <p:cNvPr id="1026" name="Picture 2" descr="http://openwetware.org/images/thumb/7/74/111F11.TtestTableB.png/720px-111F11.TtestTableB.png"/>
          <p:cNvPicPr>
            <a:picLocks noChangeAspect="1" noChangeArrowheads="1"/>
          </p:cNvPicPr>
          <p:nvPr/>
        </p:nvPicPr>
        <p:blipFill>
          <a:blip r:embed="rId2"/>
          <a:srcRect/>
          <a:stretch>
            <a:fillRect/>
          </a:stretch>
        </p:blipFill>
        <p:spPr bwMode="auto">
          <a:xfrm>
            <a:off x="500034" y="2000240"/>
            <a:ext cx="7429552" cy="3219451"/>
          </a:xfrm>
          <a:prstGeom prst="rect">
            <a:avLst/>
          </a:prstGeom>
          <a:noFill/>
        </p:spPr>
      </p:pic>
      <p:cxnSp>
        <p:nvCxnSpPr>
          <p:cNvPr id="7" name="Straight Arrow Connector 6"/>
          <p:cNvCxnSpPr/>
          <p:nvPr/>
        </p:nvCxnSpPr>
        <p:spPr>
          <a:xfrm rot="10800000">
            <a:off x="7715272" y="4572008"/>
            <a:ext cx="92869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7215206" y="4429132"/>
            <a:ext cx="500066" cy="28575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357158" y="5214950"/>
            <a:ext cx="8072494" cy="646331"/>
          </a:xfrm>
          <a:prstGeom prst="rect">
            <a:avLst/>
          </a:prstGeom>
          <a:noFill/>
        </p:spPr>
        <p:txBody>
          <a:bodyPr wrap="square" rtlCol="0">
            <a:spAutoFit/>
          </a:bodyPr>
          <a:lstStyle/>
          <a:p>
            <a:r>
              <a:rPr lang="en-GB" dirty="0" smtClean="0"/>
              <a:t>So our ‘t’ score of 4.57 is above 2.66 on the significance tables for approximately 58 degrees of freedom. </a:t>
            </a:r>
            <a:endParaRPr lang="en-GB" dirty="0"/>
          </a:p>
        </p:txBody>
      </p:sp>
      <p:sp>
        <p:nvSpPr>
          <p:cNvPr id="15" name="TextBox 14"/>
          <p:cNvSpPr txBox="1"/>
          <p:nvPr/>
        </p:nvSpPr>
        <p:spPr>
          <a:xfrm>
            <a:off x="357158" y="5934670"/>
            <a:ext cx="8143932" cy="923330"/>
          </a:xfrm>
          <a:prstGeom prst="rect">
            <a:avLst/>
          </a:prstGeom>
          <a:noFill/>
        </p:spPr>
        <p:txBody>
          <a:bodyPr wrap="square" rtlCol="0">
            <a:spAutoFit/>
          </a:bodyPr>
          <a:lstStyle/>
          <a:p>
            <a:r>
              <a:rPr lang="en-GB" dirty="0" smtClean="0"/>
              <a:t>Therefore there is only a 0.01 probability that the two samples could have come from the same site / parent population of pebbles. We have proved the samples are different at the 99.9% confidence level.</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blinds(horizontal)">
                                      <p:cBhvr>
                                        <p:cTn id="22" dur="500"/>
                                        <p:tgtEl>
                                          <p:spTgt spid="102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3" grpId="0" animBg="1"/>
      <p:bldP spid="14"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1228</TotalTime>
  <Words>631</Words>
  <Application>Microsoft Office PowerPoint</Application>
  <PresentationFormat>On-screen Show (4:3)</PresentationFormat>
  <Paragraphs>126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133</cp:revision>
  <dcterms:created xsi:type="dcterms:W3CDTF">2015-08-04T13:42:03Z</dcterms:created>
  <dcterms:modified xsi:type="dcterms:W3CDTF">2015-08-10T17:56:05Z</dcterms:modified>
</cp:coreProperties>
</file>