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84" r:id="rId6"/>
    <p:sldId id="285" r:id="rId7"/>
    <p:sldId id="286" r:id="rId8"/>
    <p:sldId id="259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9" r:id="rId21"/>
    <p:sldId id="300" r:id="rId22"/>
    <p:sldId id="301" r:id="rId23"/>
    <p:sldId id="302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A32-00C3-CDBE-5D90-FC8C69D5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4EAB4-3A0C-604C-1162-F1442BC50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C9CC8-183C-B350-A45D-7DFB85B0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C8CF5-92C1-0FD4-1B8C-15D9E217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89891-3041-7D37-4587-E3B1B657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316A-2DCF-19BE-BBDF-0C46112A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43E64-0BD3-302A-860E-161BE87AA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95345-B573-D38F-51BA-51AAC529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C3AB4-F948-5BF5-6DE1-E5478AC5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AA80D-622B-0233-30F8-687897D4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590D4-4ADA-F491-4F1A-92F09EB0D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5FE6F-056B-664E-0130-1202A776C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6744-5B99-B170-DDA3-14FA557C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BE69-CADD-34E6-9F6F-5A6CCE11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BDDE-9D3A-F15A-0B81-B55F1BC4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7821-6D91-0F45-2900-0DA46FDA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0A560-750F-6271-462C-D905E49E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7E68-1A0C-5D59-CBB8-CC8B777C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70F27-B945-9A47-AA46-126ABFBA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E7FE0-AB43-1D12-7C75-F206A8EA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AC7E-A4D4-EE99-88E2-1BF0496D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B482-13D2-28E2-9F77-DED4B048A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BAC8D-EEA7-EBA3-6D48-E211A2B0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6E612-1913-A5B6-C736-EA10D62F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42F6-9A8E-5EB1-3C1C-9B4500E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9F0C-A13A-A974-7F87-85587760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121B-D4B5-6014-87B0-B773C4F87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DB13E-2004-668E-6B43-6CC1C125E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0786A-1F7A-0E99-97CF-F52075B3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51943-FE21-4F31-3013-F096B2D9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D5F52-F75C-9B89-F11C-186DF2E4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9A32-32DB-8000-66C5-A7FAAC82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67CC-0248-ED4C-8FB8-B7048C9D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1BA5C-C219-501B-C075-B5CAB7C04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8B21E-0CFF-7580-BDCE-90BAB6D71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8F716-915F-3AE9-E298-FB50E1B97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7AF7C-F0DF-A27E-2303-7217087C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3507-943F-3097-2B03-02BADBF9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1161B-EA68-80AF-B482-BF4E5000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C756-BD08-144B-80FC-8F59962D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4F6C8-4BBE-7A28-5F97-E621296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5CE05-B394-CA75-1960-9F7A635A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FFFD4-977E-8722-7FE3-F0FDDE70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CD865-D0E4-24F8-35AA-F544BFDC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5AFB9-FA9B-0A1E-C7EE-A0B26C40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9C89D-930A-A130-F1C7-E14B645F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6BE3-CB86-1E65-1BD0-8602537B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95FB-D4A9-A13E-D9B7-A599082F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99A3D-41CF-9BE0-570C-E0A040238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FDB05-DE4D-A026-12A6-75627171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75FF8-CE61-37FA-A27D-5D10C8C5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42E85-C918-60AF-8120-79BBB170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F4A1-E9CF-7522-C2C5-AE4C36A7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C523C-2405-C5DE-A950-9EE3D853B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9A8AC-4D61-6AA2-E4C6-C9917376C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2B75F-11DD-210E-10EC-1FA744F7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44E34-C72E-2F98-13F6-80B9C36F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64935-0CC6-0437-8119-C50A160A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2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E3DC9-0640-0C4D-2187-45FF9448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9D563-84E6-8D0F-E207-4CFC6E8F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3643-D8DE-B696-A4A0-93205486E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70D46-4D84-489C-8933-9AD6D4A446D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1AD3C-2291-085D-1585-0847C772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CFB6-2198-7044-8EC1-A5F350240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F2F2E-79C2-4A33-A9DC-2B1B655D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0AF63E-FDE8-125A-C9FE-D7479AFE7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4"/>
          <a:stretch/>
        </p:blipFill>
        <p:spPr>
          <a:xfrm>
            <a:off x="6322142" y="552652"/>
            <a:ext cx="2843917" cy="6221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EF92D-0747-5FEB-D9D6-9E34713D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3" y="552652"/>
            <a:ext cx="7531605" cy="5506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BA991C-D856-8138-DE5F-3C5E243FD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20" y="552652"/>
            <a:ext cx="6283290" cy="5582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415C8-59A5-5A09-A110-3CD961603374}"/>
              </a:ext>
            </a:extLst>
          </p:cNvPr>
          <p:cNvSpPr txBox="1"/>
          <p:nvPr/>
        </p:nvSpPr>
        <p:spPr>
          <a:xfrm>
            <a:off x="2546555" y="98323"/>
            <a:ext cx="828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END OF MAY 2025                                                  APRIL 2025    MARCH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EF549-E33B-7896-E422-F3C17240C6D8}"/>
              </a:ext>
            </a:extLst>
          </p:cNvPr>
          <p:cNvSpPr txBox="1"/>
          <p:nvPr/>
        </p:nvSpPr>
        <p:spPr>
          <a:xfrm>
            <a:off x="9662883" y="2644170"/>
            <a:ext cx="2163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UP 13%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Since March</a:t>
            </a:r>
          </a:p>
        </p:txBody>
      </p:sp>
    </p:spTree>
    <p:extLst>
      <p:ext uri="{BB962C8B-B14F-4D97-AF65-F5344CB8AC3E}">
        <p14:creationId xmlns:p14="http://schemas.microsoft.com/office/powerpoint/2010/main" val="179957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866FF-0C7A-2D0B-2EC8-B890AB4D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0" y="1140541"/>
            <a:ext cx="12057872" cy="45228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C6D91E-19B2-ADDE-F8D6-A2271DCD82DB}"/>
              </a:ext>
            </a:extLst>
          </p:cNvPr>
          <p:cNvSpPr/>
          <p:nvPr/>
        </p:nvSpPr>
        <p:spPr>
          <a:xfrm>
            <a:off x="9566002" y="1297858"/>
            <a:ext cx="2557172" cy="658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A994C-5B46-DC47-456D-4CFBAF75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0" y="331367"/>
            <a:ext cx="9754773" cy="61952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7F7297B-EF57-A05E-C027-765ACE646A45}"/>
              </a:ext>
            </a:extLst>
          </p:cNvPr>
          <p:cNvSpPr/>
          <p:nvPr/>
        </p:nvSpPr>
        <p:spPr>
          <a:xfrm>
            <a:off x="1557628" y="5970118"/>
            <a:ext cx="2557172" cy="658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24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CE0D7-C06D-385D-EFDC-AFBB775C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2290"/>
            <a:ext cx="10905066" cy="305341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A0A1CF-B8BC-7C6F-75A4-8BD9C6C10796}"/>
              </a:ext>
            </a:extLst>
          </p:cNvPr>
          <p:cNvSpPr/>
          <p:nvPr/>
        </p:nvSpPr>
        <p:spPr>
          <a:xfrm>
            <a:off x="643466" y="4141318"/>
            <a:ext cx="5452533" cy="658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4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24BA7-913A-305B-C8BD-440C1DCC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7" y="216310"/>
            <a:ext cx="10061726" cy="5506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5A508-F470-B8C9-42AD-CAAC0E4F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57" y="575464"/>
            <a:ext cx="4878203" cy="1369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AA50B-63B9-E967-712B-49ECACD7A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500" y="356987"/>
            <a:ext cx="1806097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4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5763E-D075-1D3A-DCA4-9CED8924D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3" y="993058"/>
            <a:ext cx="11727560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5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8F3F8-3486-2654-C4CD-3B4E082B1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4" y="235117"/>
            <a:ext cx="11444749" cy="61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EEA5ADB-4ED4-4259-E654-A715BE92D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754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E20BD-E43C-25C4-AD02-4D0A204F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1" y="151365"/>
            <a:ext cx="12019276" cy="62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6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0B836-1BDA-AEE9-6CA4-20597F5B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8" y="176981"/>
            <a:ext cx="10521102" cy="65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2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judge sitting behind a desk&#10;&#10;Description automatically generated">
            <a:extLst>
              <a:ext uri="{FF2B5EF4-FFF2-40B4-BE49-F238E27FC236}">
                <a16:creationId xmlns:a16="http://schemas.microsoft.com/office/drawing/2014/main" id="{A3CD6947-63AD-2ECC-1781-567F94991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5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06A384-ADF0-1867-53AF-0190F1DFCC97}"/>
              </a:ext>
            </a:extLst>
          </p:cNvPr>
          <p:cNvSpPr txBox="1"/>
          <p:nvPr/>
        </p:nvSpPr>
        <p:spPr>
          <a:xfrm>
            <a:off x="735107" y="2467896"/>
            <a:ext cx="419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I’d say we can kiss the NEA grant goodbye for this year.</a:t>
            </a:r>
          </a:p>
        </p:txBody>
      </p:sp>
    </p:spTree>
    <p:extLst>
      <p:ext uri="{BB962C8B-B14F-4D97-AF65-F5344CB8AC3E}">
        <p14:creationId xmlns:p14="http://schemas.microsoft.com/office/powerpoint/2010/main" val="1613153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colorful shirt and yellow head scarf&#10;&#10;Description automatically generated">
            <a:extLst>
              <a:ext uri="{FF2B5EF4-FFF2-40B4-BE49-F238E27FC236}">
                <a16:creationId xmlns:a16="http://schemas.microsoft.com/office/drawing/2014/main" id="{F161671A-C526-ABA4-2341-CB87B880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775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88B0F-84A9-ACEE-1E55-33836CAE8334}"/>
              </a:ext>
            </a:extLst>
          </p:cNvPr>
          <p:cNvSpPr txBox="1"/>
          <p:nvPr/>
        </p:nvSpPr>
        <p:spPr>
          <a:xfrm>
            <a:off x="8101780" y="1209368"/>
            <a:ext cx="3500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Contract No Signed Yet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$20-$25K with ensemble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Max Box Office $16K</a:t>
            </a:r>
          </a:p>
        </p:txBody>
      </p:sp>
    </p:spTree>
    <p:extLst>
      <p:ext uri="{BB962C8B-B14F-4D97-AF65-F5344CB8AC3E}">
        <p14:creationId xmlns:p14="http://schemas.microsoft.com/office/powerpoint/2010/main" val="3712855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38703D-8192-8B15-FC8D-8C22B3139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5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D2BE04-AD7F-A772-C588-D5F5A6747D16}"/>
              </a:ext>
            </a:extLst>
          </p:cNvPr>
          <p:cNvSpPr txBox="1"/>
          <p:nvPr/>
        </p:nvSpPr>
        <p:spPr>
          <a:xfrm>
            <a:off x="6380371" y="4793414"/>
            <a:ext cx="3873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CMR BOARD BRIEFING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JUNE 2, 2025</a:t>
            </a:r>
          </a:p>
        </p:txBody>
      </p:sp>
    </p:spTree>
    <p:extLst>
      <p:ext uri="{BB962C8B-B14F-4D97-AF65-F5344CB8AC3E}">
        <p14:creationId xmlns:p14="http://schemas.microsoft.com/office/powerpoint/2010/main" val="336272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986D8-D619-D26B-B021-3E6BB50B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0" y="216310"/>
            <a:ext cx="8556697" cy="548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638A3-1DAB-368E-ADAA-44C79428A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99" r="1367"/>
          <a:stretch/>
        </p:blipFill>
        <p:spPr>
          <a:xfrm>
            <a:off x="6400388" y="5699956"/>
            <a:ext cx="9214749" cy="1160585"/>
          </a:xfrm>
          <a:prstGeom prst="rect">
            <a:avLst/>
          </a:prstGeom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27777117-C043-756C-D4C8-8EEFD26094A8}"/>
              </a:ext>
            </a:extLst>
          </p:cNvPr>
          <p:cNvSpPr/>
          <p:nvPr/>
        </p:nvSpPr>
        <p:spPr>
          <a:xfrm>
            <a:off x="1082911" y="3642526"/>
            <a:ext cx="8111332" cy="1160586"/>
          </a:xfrm>
          <a:prstGeom prst="flowChartPunchedTape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431463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AFA43-B98A-798F-A520-70974738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" y="1514168"/>
            <a:ext cx="12056601" cy="3883742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46F7243B-EE95-65F2-0173-347A74EC3B1B}"/>
              </a:ext>
            </a:extLst>
          </p:cNvPr>
          <p:cNvSpPr/>
          <p:nvPr/>
        </p:nvSpPr>
        <p:spPr>
          <a:xfrm>
            <a:off x="3688460" y="2728127"/>
            <a:ext cx="8111332" cy="329706"/>
          </a:xfrm>
          <a:prstGeom prst="flowChartPunchedTape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87222BF4-4CC2-9EA0-7A22-9EE0897C32C5}"/>
              </a:ext>
            </a:extLst>
          </p:cNvPr>
          <p:cNvSpPr/>
          <p:nvPr/>
        </p:nvSpPr>
        <p:spPr>
          <a:xfrm>
            <a:off x="284793" y="2831528"/>
            <a:ext cx="11346767" cy="1052050"/>
          </a:xfrm>
          <a:prstGeom prst="flowChartPunchedTape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25736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F8C99-03C3-9CE7-8652-B8E95998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2" y="1083112"/>
            <a:ext cx="4178334" cy="4344295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E8B156C-653E-1BC1-F021-9F0E1FEF2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4" y="250461"/>
            <a:ext cx="4274578" cy="63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4B01B-D75E-16BC-639F-094B518D5960}"/>
              </a:ext>
            </a:extLst>
          </p:cNvPr>
          <p:cNvSpPr txBox="1"/>
          <p:nvPr/>
        </p:nvSpPr>
        <p:spPr>
          <a:xfrm>
            <a:off x="6283187" y="250461"/>
            <a:ext cx="561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FY 2025-2026 BUDGET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9DD593-B2D8-8994-231F-13EE21BDF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673" y="872253"/>
            <a:ext cx="3606359" cy="51134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6BFCCF-9EE7-23CD-376B-788070DD1C61}"/>
              </a:ext>
            </a:extLst>
          </p:cNvPr>
          <p:cNvCxnSpPr/>
          <p:nvPr/>
        </p:nvCxnSpPr>
        <p:spPr>
          <a:xfrm>
            <a:off x="4905922" y="127819"/>
            <a:ext cx="0" cy="63418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4F966DE-38BD-F5B4-8797-09017986B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787" y="1417431"/>
            <a:ext cx="2896659" cy="4023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2E9A37-8CCA-9B30-F2B9-C568C66A83AA}"/>
              </a:ext>
            </a:extLst>
          </p:cNvPr>
          <p:cNvSpPr txBox="1"/>
          <p:nvPr/>
        </p:nvSpPr>
        <p:spPr>
          <a:xfrm>
            <a:off x="779202" y="5985747"/>
            <a:ext cx="408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REVENUE = $301,157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20123-18B5-81FE-3B38-AAAD46A895BA}"/>
              </a:ext>
            </a:extLst>
          </p:cNvPr>
          <p:cNvSpPr txBox="1"/>
          <p:nvPr/>
        </p:nvSpPr>
        <p:spPr>
          <a:xfrm>
            <a:off x="5498750" y="6145874"/>
            <a:ext cx="408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EXPENSES = $300,989</a:t>
            </a:r>
          </a:p>
        </p:txBody>
      </p:sp>
      <p:pic>
        <p:nvPicPr>
          <p:cNvPr id="18" name="Picture 17" descr="A blue and white box with a check mark and a red tick&#10;&#10;Description automatically generated">
            <a:extLst>
              <a:ext uri="{FF2B5EF4-FFF2-40B4-BE49-F238E27FC236}">
                <a16:creationId xmlns:a16="http://schemas.microsoft.com/office/drawing/2014/main" id="{07AB74D2-975C-93B0-40AE-11FF0C08C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36" y="4911346"/>
            <a:ext cx="2610465" cy="26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6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EC275-370B-70BD-399C-98FBC8E0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45" y="22660"/>
            <a:ext cx="4729316" cy="6835340"/>
          </a:xfrm>
          <a:prstGeom prst="rect">
            <a:avLst/>
          </a:prstGeom>
        </p:spPr>
      </p:pic>
      <p:pic>
        <p:nvPicPr>
          <p:cNvPr id="5" name="Picture 4" descr="A person holding a violin&#10;&#10;Description automatically generated">
            <a:extLst>
              <a:ext uri="{FF2B5EF4-FFF2-40B4-BE49-F238E27FC236}">
                <a16:creationId xmlns:a16="http://schemas.microsoft.com/office/drawing/2014/main" id="{7B66A3E1-02AD-BD22-63DC-42356865D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8" y="961411"/>
            <a:ext cx="5715000" cy="428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CC804-517D-3A37-1B2D-5B08D3FA6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79529" cy="11208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F4F7155-7505-3ECA-E62D-FC415AAFB5F5}"/>
              </a:ext>
            </a:extLst>
          </p:cNvPr>
          <p:cNvSpPr/>
          <p:nvPr/>
        </p:nvSpPr>
        <p:spPr>
          <a:xfrm>
            <a:off x="1278195" y="-1"/>
            <a:ext cx="1917290" cy="766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76C6F4-02A2-C385-AB88-7DD9D8B15429}"/>
              </a:ext>
            </a:extLst>
          </p:cNvPr>
          <p:cNvSpPr/>
          <p:nvPr/>
        </p:nvSpPr>
        <p:spPr>
          <a:xfrm>
            <a:off x="3672349" y="-2"/>
            <a:ext cx="658761" cy="766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9E95A-807C-67D1-FE1F-91F536EEFA2D}"/>
              </a:ext>
            </a:extLst>
          </p:cNvPr>
          <p:cNvSpPr txBox="1"/>
          <p:nvPr/>
        </p:nvSpPr>
        <p:spPr>
          <a:xfrm>
            <a:off x="816864" y="5211323"/>
            <a:ext cx="647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RENEWAL RATE 180 of 212 or 84%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962A3-1ADE-9708-A006-739BB9AB3C84}"/>
              </a:ext>
            </a:extLst>
          </p:cNvPr>
          <p:cNvSpPr txBox="1"/>
          <p:nvPr/>
        </p:nvSpPr>
        <p:spPr>
          <a:xfrm>
            <a:off x="-41491" y="5610679"/>
            <a:ext cx="6473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$20/Concert Full Attendance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$25.66 if they donate 1 back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$29.11 if they donate 2 back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oster with a person in a brown dress&#10;&#10;Description automatically generated">
            <a:extLst>
              <a:ext uri="{FF2B5EF4-FFF2-40B4-BE49-F238E27FC236}">
                <a16:creationId xmlns:a16="http://schemas.microsoft.com/office/drawing/2014/main" id="{E2ED2075-4AD6-6CCE-CDF6-18DAAE32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41" y="-23593"/>
            <a:ext cx="4578877" cy="6964075"/>
          </a:xfrm>
          <a:prstGeom prst="rect">
            <a:avLst/>
          </a:prstGeom>
        </p:spPr>
      </p:pic>
      <p:pic>
        <p:nvPicPr>
          <p:cNvPr id="5" name="Picture 4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9E5227B6-90E6-E551-8320-AE47DE89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07" y="814190"/>
            <a:ext cx="5288507" cy="5288507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F770EA59-577C-A771-3246-36BABD01A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77" y="177546"/>
            <a:ext cx="3031998" cy="3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9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holding instruments&#10;&#10;Description automatically generated">
            <a:extLst>
              <a:ext uri="{FF2B5EF4-FFF2-40B4-BE49-F238E27FC236}">
                <a16:creationId xmlns:a16="http://schemas.microsoft.com/office/drawing/2014/main" id="{A61B806A-C251-6726-E964-AF6E64BD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17" y="-17360"/>
            <a:ext cx="8229600" cy="68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2091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holding instruments&#10;&#10;Description automatically generated">
            <a:extLst>
              <a:ext uri="{FF2B5EF4-FFF2-40B4-BE49-F238E27FC236}">
                <a16:creationId xmlns:a16="http://schemas.microsoft.com/office/drawing/2014/main" id="{A61B806A-C251-6726-E964-AF6E64BD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7" y="-1"/>
            <a:ext cx="8200103" cy="6867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9B43C-4987-7C61-243A-CE55182B4E7B}"/>
              </a:ext>
            </a:extLst>
          </p:cNvPr>
          <p:cNvSpPr txBox="1"/>
          <p:nvPr/>
        </p:nvSpPr>
        <p:spPr>
          <a:xfrm>
            <a:off x="314632" y="1238865"/>
            <a:ext cx="3923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17,816 Households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$5,826.13    Printing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$    746.00    Shipping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$1,882.00    CES MAIL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u="sng" dirty="0">
                <a:solidFill>
                  <a:schemeClr val="bg1"/>
                </a:solidFill>
              </a:rPr>
              <a:t>$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2,716.40   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USPS</a:t>
            </a:r>
            <a:br>
              <a:rPr lang="en-US" sz="2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endParaRPr lang="en-US" sz="2400" b="1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$11,170.53 Total Cost</a:t>
            </a:r>
            <a:b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2400" b="1" dirty="0">
                <a:solidFill>
                  <a:srgbClr val="FFC000"/>
                </a:solidFill>
                <a:latin typeface="Aptos" panose="020B0004020202020204" pitchFamily="34" charset="0"/>
              </a:rPr>
              <a:t>      .62/ household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65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aying a violin&#10;&#10;Description automatically generated with medium confidence">
            <a:extLst>
              <a:ext uri="{FF2B5EF4-FFF2-40B4-BE49-F238E27FC236}">
                <a16:creationId xmlns:a16="http://schemas.microsoft.com/office/drawing/2014/main" id="{08A494A7-F650-75A1-F9A4-D6E945CF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6625">
            <a:off x="803321" y="376220"/>
            <a:ext cx="4011353" cy="6105560"/>
          </a:xfrm>
          <a:prstGeom prst="rect">
            <a:avLst/>
          </a:prstGeom>
        </p:spPr>
      </p:pic>
      <p:pic>
        <p:nvPicPr>
          <p:cNvPr id="5" name="Picture 4" descr="A person playing a violin&#10;&#10;Description automatically generated with medium confidence">
            <a:extLst>
              <a:ext uri="{FF2B5EF4-FFF2-40B4-BE49-F238E27FC236}">
                <a16:creationId xmlns:a16="http://schemas.microsoft.com/office/drawing/2014/main" id="{49803966-8B37-B1A7-C610-2A4D26729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120" y="167179"/>
            <a:ext cx="6781767" cy="4455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0C705-F2F0-900F-BA78-70A59ECC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97" y="4790364"/>
            <a:ext cx="5344290" cy="1807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79A3E0-F795-593D-89A0-CDAA07945FAF}"/>
              </a:ext>
            </a:extLst>
          </p:cNvPr>
          <p:cNvSpPr txBox="1"/>
          <p:nvPr/>
        </p:nvSpPr>
        <p:spPr>
          <a:xfrm>
            <a:off x="9995717" y="4813656"/>
            <a:ext cx="21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18K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HOUSEHOLDS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FCF95-EE27-774C-1611-99C76078349A}"/>
              </a:ext>
            </a:extLst>
          </p:cNvPr>
          <p:cNvSpPr txBox="1"/>
          <p:nvPr/>
        </p:nvSpPr>
        <p:spPr>
          <a:xfrm>
            <a:off x="4876800" y="1975104"/>
            <a:ext cx="246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991FD"/>
                </a:solidFill>
              </a:rPr>
              <a:t>Mailing Each Board Member a Dozen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E01FF-BA11-592D-C691-C3BECEFCD482}"/>
              </a:ext>
            </a:extLst>
          </p:cNvPr>
          <p:cNvSpPr txBox="1"/>
          <p:nvPr/>
        </p:nvSpPr>
        <p:spPr>
          <a:xfrm>
            <a:off x="6870495" y="6488668"/>
            <a:ext cx="477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CES MAIL WOULD MAKE IT .55/household</a:t>
            </a:r>
          </a:p>
        </p:txBody>
      </p:sp>
    </p:spTree>
    <p:extLst>
      <p:ext uri="{BB962C8B-B14F-4D97-AF65-F5344CB8AC3E}">
        <p14:creationId xmlns:p14="http://schemas.microsoft.com/office/powerpoint/2010/main" val="45818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5DB9F-85BD-A371-B6EB-A4C85D83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82" y="0"/>
            <a:ext cx="8521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34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C64D-9BB3-8BA1-D566-EB0502C12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" y="4277034"/>
            <a:ext cx="12153980" cy="2153264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F52290F5-04AE-3FCF-8CB6-12122F1F9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36415" r="5080" b="36058"/>
          <a:stretch/>
        </p:blipFill>
        <p:spPr>
          <a:xfrm>
            <a:off x="38020" y="16260"/>
            <a:ext cx="4680155" cy="822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35923-5708-F120-EE1A-D3E06FF0D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75" y="16259"/>
            <a:ext cx="3816225" cy="4301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6194CD-711B-152B-DE35-76C9E562D06C}"/>
              </a:ext>
            </a:extLst>
          </p:cNvPr>
          <p:cNvSpPr txBox="1"/>
          <p:nvPr/>
        </p:nvSpPr>
        <p:spPr>
          <a:xfrm>
            <a:off x="304800" y="1793984"/>
            <a:ext cx="433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dirty="0">
                <a:solidFill>
                  <a:srgbClr val="FFC000"/>
                </a:solidFill>
              </a:rPr>
              <a:t>      </a:t>
            </a:r>
            <a:r>
              <a:rPr lang="en-US" dirty="0">
                <a:solidFill>
                  <a:schemeClr val="accent2"/>
                </a:solidFill>
              </a:rPr>
              <a:t>MATURED CD = $62,769.89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MOVED FROM CHECKING = $40,000.00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b="1" dirty="0">
                <a:solidFill>
                  <a:schemeClr val="accent2"/>
                </a:solidFill>
              </a:rPr>
              <a:t>MONEY MARKET SAVINGS 4% APY</a:t>
            </a:r>
          </a:p>
        </p:txBody>
      </p:sp>
    </p:spTree>
    <p:extLst>
      <p:ext uri="{BB962C8B-B14F-4D97-AF65-F5344CB8AC3E}">
        <p14:creationId xmlns:p14="http://schemas.microsoft.com/office/powerpoint/2010/main" val="136133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09709-FCE4-EAE0-0B5B-E9B82364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43406"/>
            <a:ext cx="10905066" cy="4171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AFBCF-3CB1-DF4A-AC3A-69B3E5E35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605" y="0"/>
            <a:ext cx="2849437" cy="22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DD4F4F4-CAD7-2DDB-83CA-5DADAC03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5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170</Words>
  <Application>Microsoft Office PowerPoint</Application>
  <PresentationFormat>Widescreen</PresentationFormat>
  <Paragraphs>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Riggan, Kaine</dc:creator>
  <cp:lastModifiedBy>Riggan, Kaine</cp:lastModifiedBy>
  <cp:revision>3</cp:revision>
  <dcterms:created xsi:type="dcterms:W3CDTF">2025-06-02T13:51:13Z</dcterms:created>
  <dcterms:modified xsi:type="dcterms:W3CDTF">2025-06-03T20:40:41Z</dcterms:modified>
</cp:coreProperties>
</file>