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7" r:id="rId5"/>
    <p:sldId id="293" r:id="rId6"/>
    <p:sldId id="294" r:id="rId7"/>
    <p:sldId id="295" r:id="rId8"/>
    <p:sldId id="296" r:id="rId9"/>
    <p:sldId id="297" r:id="rId10"/>
    <p:sldId id="273" r:id="rId11"/>
    <p:sldId id="287" r:id="rId12"/>
    <p:sldId id="288" r:id="rId13"/>
    <p:sldId id="289" r:id="rId14"/>
    <p:sldId id="290" r:id="rId15"/>
    <p:sldId id="291" r:id="rId16"/>
    <p:sldId id="292" r:id="rId17"/>
    <p:sldId id="275" r:id="rId18"/>
    <p:sldId id="298" r:id="rId19"/>
    <p:sldId id="299" r:id="rId20"/>
    <p:sldId id="300" r:id="rId21"/>
    <p:sldId id="301" r:id="rId22"/>
    <p:sldId id="302" r:id="rId23"/>
    <p:sldId id="303" r:id="rId24"/>
    <p:sldId id="278" r:id="rId25"/>
    <p:sldId id="282" r:id="rId26"/>
    <p:sldId id="283" r:id="rId27"/>
    <p:sldId id="284" r:id="rId28"/>
    <p:sldId id="285" r:id="rId29"/>
    <p:sldId id="286" r:id="rId30"/>
    <p:sldId id="260"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850"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45C046-4E75-4807-A3F8-5E3F04C977F8}" type="datetimeFigureOut">
              <a:rPr lang="en-US" smtClean="0"/>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A763BB-1AD1-4D99-A4CD-7749DD0E30BE}" type="slidenum">
              <a:rPr lang="en-US" smtClean="0"/>
              <a:t>‹#›</a:t>
            </a:fld>
            <a:endParaRPr lang="en-US" dirty="0"/>
          </a:p>
        </p:txBody>
      </p:sp>
    </p:spTree>
    <p:extLst>
      <p:ext uri="{BB962C8B-B14F-4D97-AF65-F5344CB8AC3E}">
        <p14:creationId xmlns:p14="http://schemas.microsoft.com/office/powerpoint/2010/main" val="441523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5C046-4E75-4807-A3F8-5E3F04C977F8}" type="datetimeFigureOut">
              <a:rPr lang="en-US" smtClean="0"/>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A763BB-1AD1-4D99-A4CD-7749DD0E30BE}" type="slidenum">
              <a:rPr lang="en-US" smtClean="0"/>
              <a:t>‹#›</a:t>
            </a:fld>
            <a:endParaRPr lang="en-US" dirty="0"/>
          </a:p>
        </p:txBody>
      </p:sp>
    </p:spTree>
    <p:extLst>
      <p:ext uri="{BB962C8B-B14F-4D97-AF65-F5344CB8AC3E}">
        <p14:creationId xmlns:p14="http://schemas.microsoft.com/office/powerpoint/2010/main" val="2969086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5C046-4E75-4807-A3F8-5E3F04C977F8}" type="datetimeFigureOut">
              <a:rPr lang="en-US" smtClean="0"/>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A763BB-1AD1-4D99-A4CD-7749DD0E30BE}" type="slidenum">
              <a:rPr lang="en-US" smtClean="0"/>
              <a:t>‹#›</a:t>
            </a:fld>
            <a:endParaRPr lang="en-US" dirty="0"/>
          </a:p>
        </p:txBody>
      </p:sp>
    </p:spTree>
    <p:extLst>
      <p:ext uri="{BB962C8B-B14F-4D97-AF65-F5344CB8AC3E}">
        <p14:creationId xmlns:p14="http://schemas.microsoft.com/office/powerpoint/2010/main" val="123123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5C046-4E75-4807-A3F8-5E3F04C977F8}" type="datetimeFigureOut">
              <a:rPr lang="en-US" smtClean="0"/>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A763BB-1AD1-4D99-A4CD-7749DD0E30BE}" type="slidenum">
              <a:rPr lang="en-US" smtClean="0"/>
              <a:t>‹#›</a:t>
            </a:fld>
            <a:endParaRPr lang="en-US" dirty="0"/>
          </a:p>
        </p:txBody>
      </p:sp>
    </p:spTree>
    <p:extLst>
      <p:ext uri="{BB962C8B-B14F-4D97-AF65-F5344CB8AC3E}">
        <p14:creationId xmlns:p14="http://schemas.microsoft.com/office/powerpoint/2010/main" val="232054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45C046-4E75-4807-A3F8-5E3F04C977F8}" type="datetimeFigureOut">
              <a:rPr lang="en-US" smtClean="0"/>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A763BB-1AD1-4D99-A4CD-7749DD0E30BE}" type="slidenum">
              <a:rPr lang="en-US" smtClean="0"/>
              <a:t>‹#›</a:t>
            </a:fld>
            <a:endParaRPr lang="en-US" dirty="0"/>
          </a:p>
        </p:txBody>
      </p:sp>
    </p:spTree>
    <p:extLst>
      <p:ext uri="{BB962C8B-B14F-4D97-AF65-F5344CB8AC3E}">
        <p14:creationId xmlns:p14="http://schemas.microsoft.com/office/powerpoint/2010/main" val="89631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45C046-4E75-4807-A3F8-5E3F04C977F8}" type="datetimeFigureOut">
              <a:rPr lang="en-US" smtClean="0"/>
              <a:t>10/12/2015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A763BB-1AD1-4D99-A4CD-7749DD0E30BE}" type="slidenum">
              <a:rPr lang="en-US" smtClean="0"/>
              <a:t>‹#›</a:t>
            </a:fld>
            <a:endParaRPr lang="en-US" dirty="0"/>
          </a:p>
        </p:txBody>
      </p:sp>
    </p:spTree>
    <p:extLst>
      <p:ext uri="{BB962C8B-B14F-4D97-AF65-F5344CB8AC3E}">
        <p14:creationId xmlns:p14="http://schemas.microsoft.com/office/powerpoint/2010/main" val="336826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45C046-4E75-4807-A3F8-5E3F04C977F8}" type="datetimeFigureOut">
              <a:rPr lang="en-US" smtClean="0"/>
              <a:t>10/12/2015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A763BB-1AD1-4D99-A4CD-7749DD0E30BE}" type="slidenum">
              <a:rPr lang="en-US" smtClean="0"/>
              <a:t>‹#›</a:t>
            </a:fld>
            <a:endParaRPr lang="en-US" dirty="0"/>
          </a:p>
        </p:txBody>
      </p:sp>
    </p:spTree>
    <p:extLst>
      <p:ext uri="{BB962C8B-B14F-4D97-AF65-F5344CB8AC3E}">
        <p14:creationId xmlns:p14="http://schemas.microsoft.com/office/powerpoint/2010/main" val="188866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45C046-4E75-4807-A3F8-5E3F04C977F8}" type="datetimeFigureOut">
              <a:rPr lang="en-US" smtClean="0"/>
              <a:t>10/12/2015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A763BB-1AD1-4D99-A4CD-7749DD0E30BE}" type="slidenum">
              <a:rPr lang="en-US" smtClean="0"/>
              <a:t>‹#›</a:t>
            </a:fld>
            <a:endParaRPr lang="en-US" dirty="0"/>
          </a:p>
        </p:txBody>
      </p:sp>
    </p:spTree>
    <p:extLst>
      <p:ext uri="{BB962C8B-B14F-4D97-AF65-F5344CB8AC3E}">
        <p14:creationId xmlns:p14="http://schemas.microsoft.com/office/powerpoint/2010/main" val="9285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5C046-4E75-4807-A3F8-5E3F04C977F8}" type="datetimeFigureOut">
              <a:rPr lang="en-US" smtClean="0"/>
              <a:t>10/12/2015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A763BB-1AD1-4D99-A4CD-7749DD0E30BE}" type="slidenum">
              <a:rPr lang="en-US" smtClean="0"/>
              <a:t>‹#›</a:t>
            </a:fld>
            <a:endParaRPr lang="en-US" dirty="0"/>
          </a:p>
        </p:txBody>
      </p:sp>
    </p:spTree>
    <p:extLst>
      <p:ext uri="{BB962C8B-B14F-4D97-AF65-F5344CB8AC3E}">
        <p14:creationId xmlns:p14="http://schemas.microsoft.com/office/powerpoint/2010/main" val="319385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5C046-4E75-4807-A3F8-5E3F04C977F8}" type="datetimeFigureOut">
              <a:rPr lang="en-US" smtClean="0"/>
              <a:t>10/12/2015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A763BB-1AD1-4D99-A4CD-7749DD0E30BE}" type="slidenum">
              <a:rPr lang="en-US" smtClean="0"/>
              <a:t>‹#›</a:t>
            </a:fld>
            <a:endParaRPr lang="en-US" dirty="0"/>
          </a:p>
        </p:txBody>
      </p:sp>
    </p:spTree>
    <p:extLst>
      <p:ext uri="{BB962C8B-B14F-4D97-AF65-F5344CB8AC3E}">
        <p14:creationId xmlns:p14="http://schemas.microsoft.com/office/powerpoint/2010/main" val="1963120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5C046-4E75-4807-A3F8-5E3F04C977F8}" type="datetimeFigureOut">
              <a:rPr lang="en-US" smtClean="0"/>
              <a:t>10/12/2015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A763BB-1AD1-4D99-A4CD-7749DD0E30BE}" type="slidenum">
              <a:rPr lang="en-US" smtClean="0"/>
              <a:t>‹#›</a:t>
            </a:fld>
            <a:endParaRPr lang="en-US" dirty="0"/>
          </a:p>
        </p:txBody>
      </p:sp>
    </p:spTree>
    <p:extLst>
      <p:ext uri="{BB962C8B-B14F-4D97-AF65-F5344CB8AC3E}">
        <p14:creationId xmlns:p14="http://schemas.microsoft.com/office/powerpoint/2010/main" val="128086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5C046-4E75-4807-A3F8-5E3F04C977F8}" type="datetimeFigureOut">
              <a:rPr lang="en-US" smtClean="0"/>
              <a:t>10/12/2015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763BB-1AD1-4D99-A4CD-7749DD0E30BE}" type="slidenum">
              <a:rPr lang="en-US" smtClean="0"/>
              <a:t>‹#›</a:t>
            </a:fld>
            <a:endParaRPr lang="en-US" dirty="0"/>
          </a:p>
        </p:txBody>
      </p:sp>
    </p:spTree>
    <p:extLst>
      <p:ext uri="{BB962C8B-B14F-4D97-AF65-F5344CB8AC3E}">
        <p14:creationId xmlns:p14="http://schemas.microsoft.com/office/powerpoint/2010/main" val="3731377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mailto:ardpt@globaltranz.com"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hyperlink" Target="mailto:ltlclientspecific@globaltranz.com"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hyperlink" Target="mailto:TLPOD@globaltranz.com"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mailto:ardpt@globaltranz.com"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mailto:msinicrope@globaltranz.com"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gtzexptrack@globaltranz.com"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esintquote@globaltranz.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esintquote@globaltranz.com"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esdomquote@globaltranz.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esdomquote@globaltranz.com" TargetMode="External"/><Relationship Id="rId7"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mailto:gtzexp@globaltranz.com" TargetMode="External"/><Relationship Id="rId5" Type="http://schemas.openxmlformats.org/officeDocument/2006/relationships/hyperlink" Target="mailto:gtzexptrack@globaltranz.com" TargetMode="External"/><Relationship Id="rId4" Type="http://schemas.openxmlformats.org/officeDocument/2006/relationships/hyperlink" Target="mailto:esintquote@globaltranz.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mailto:helpdesk@globaltranz.com"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service.globaltranz.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mailto:helpdesk@globaltranz.com"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714375"/>
            <a:ext cx="4311970" cy="707886"/>
          </a:xfrm>
          <a:prstGeom prst="rect">
            <a:avLst/>
          </a:prstGeom>
          <a:noFill/>
        </p:spPr>
        <p:txBody>
          <a:bodyPr wrap="square" rtlCol="0">
            <a:spAutoFit/>
          </a:bodyPr>
          <a:lstStyle/>
          <a:p>
            <a:r>
              <a:rPr lang="en-US" sz="2000" dirty="0" smtClean="0">
                <a:latin typeface="Century Gothic"/>
                <a:cs typeface="Century Gothic"/>
              </a:rPr>
              <a:t>AGENT OWNER CALL</a:t>
            </a:r>
            <a:endParaRPr lang="en-US" sz="2000" dirty="0">
              <a:latin typeface="Century Gothic"/>
              <a:cs typeface="Century Gothic"/>
            </a:endParaRPr>
          </a:p>
          <a:p>
            <a:pPr lvl="1"/>
            <a:endParaRPr lang="en-US" sz="2000" dirty="0">
              <a:latin typeface="Century Gothic"/>
              <a:cs typeface="Century Gothic"/>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3705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04800"/>
            <a:ext cx="8077200" cy="6304320"/>
          </a:xfrm>
          <a:prstGeom prst="rect">
            <a:avLst/>
          </a:prstGeom>
        </p:spPr>
      </p:pic>
    </p:spTree>
    <p:extLst>
      <p:ext uri="{BB962C8B-B14F-4D97-AF65-F5344CB8AC3E}">
        <p14:creationId xmlns:p14="http://schemas.microsoft.com/office/powerpoint/2010/main" val="2857257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4381"/>
            <a:ext cx="8868454" cy="3204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10</a:t>
            </a:fld>
            <a:endParaRPr lang="en-US" dirty="0"/>
          </a:p>
        </p:txBody>
      </p:sp>
      <p:sp>
        <p:nvSpPr>
          <p:cNvPr id="10" name="TextBox 9"/>
          <p:cNvSpPr txBox="1"/>
          <p:nvPr/>
        </p:nvSpPr>
        <p:spPr>
          <a:xfrm>
            <a:off x="-100581" y="1854214"/>
            <a:ext cx="8664082" cy="830997"/>
          </a:xfrm>
          <a:prstGeom prst="rect">
            <a:avLst/>
          </a:prstGeom>
          <a:noFill/>
        </p:spPr>
        <p:txBody>
          <a:bodyPr wrap="square" rtlCol="0">
            <a:spAutoFit/>
          </a:bodyPr>
          <a:lstStyle/>
          <a:p>
            <a:pPr lvl="1" algn="r"/>
            <a:r>
              <a:rPr lang="en-US" sz="2400" dirty="0" smtClean="0">
                <a:solidFill>
                  <a:schemeClr val="bg1"/>
                </a:solidFill>
                <a:latin typeface="Century Gothic"/>
                <a:cs typeface="Century Gothic"/>
              </a:rPr>
              <a:t>AGENT EARNINGS</a:t>
            </a:r>
            <a:endParaRPr lang="en-US" sz="2400" dirty="0">
              <a:solidFill>
                <a:schemeClr val="bg1"/>
              </a:solidFill>
              <a:latin typeface="Century Gothic"/>
              <a:cs typeface="Century Gothic"/>
            </a:endParaRPr>
          </a:p>
          <a:p>
            <a:pPr lvl="1" algn="r"/>
            <a:endParaRPr lang="en-US" sz="2400" dirty="0">
              <a:solidFill>
                <a:schemeClr val="bg1"/>
              </a:solidFill>
              <a:latin typeface="Century Gothic"/>
              <a:cs typeface="Century Gothic"/>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doc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1" y="2361859"/>
            <a:ext cx="6350921" cy="2349841"/>
          </a:xfrm>
          <a:prstGeom prst="rect">
            <a:avLst/>
          </a:prstGeom>
        </p:spPr>
      </p:pic>
    </p:spTree>
    <p:extLst>
      <p:ext uri="{BB962C8B-B14F-4D97-AF65-F5344CB8AC3E}">
        <p14:creationId xmlns:p14="http://schemas.microsoft.com/office/powerpoint/2010/main" val="67074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 y="1831497"/>
            <a:ext cx="7032775" cy="296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11</a:t>
            </a:fld>
            <a:endParaRPr lang="en-US" dirty="0"/>
          </a:p>
        </p:txBody>
      </p:sp>
      <p:sp>
        <p:nvSpPr>
          <p:cNvPr id="11" name="TextBox 10"/>
          <p:cNvSpPr txBox="1"/>
          <p:nvPr/>
        </p:nvSpPr>
        <p:spPr>
          <a:xfrm>
            <a:off x="-153278" y="200025"/>
            <a:ext cx="8664082" cy="707886"/>
          </a:xfrm>
          <a:prstGeom prst="rect">
            <a:avLst/>
          </a:prstGeom>
          <a:noFill/>
        </p:spPr>
        <p:txBody>
          <a:bodyPr wrap="square" rtlCol="0">
            <a:spAutoFit/>
          </a:bodyPr>
          <a:lstStyle/>
          <a:p>
            <a:pPr lvl="1"/>
            <a:r>
              <a:rPr lang="en-US" sz="2000" b="1" dirty="0" smtClean="0">
                <a:latin typeface="Century Gothic"/>
                <a:cs typeface="Century Gothic"/>
              </a:rPr>
              <a:t>AGENT EARNINGS </a:t>
            </a:r>
            <a:r>
              <a:rPr lang="en-US" sz="2000" dirty="0" smtClean="0">
                <a:latin typeface="Century Gothic"/>
                <a:cs typeface="Century Gothic"/>
              </a:rPr>
              <a:t>&gt; SHIPMENT REASSIGNMENT POLICY</a:t>
            </a:r>
            <a:endParaRPr lang="en-US" sz="2000" dirty="0">
              <a:latin typeface="Century Gothic"/>
              <a:cs typeface="Century Gothic"/>
            </a:endParaRPr>
          </a:p>
          <a:p>
            <a:pPr lvl="1"/>
            <a:endParaRPr lang="en-US" sz="2000" dirty="0">
              <a:latin typeface="Century Gothic"/>
              <a:cs typeface="Century Gothic"/>
            </a:endParaRPr>
          </a:p>
        </p:txBody>
      </p:sp>
      <p:sp>
        <p:nvSpPr>
          <p:cNvPr id="2" name="TextBox 1"/>
          <p:cNvSpPr txBox="1"/>
          <p:nvPr/>
        </p:nvSpPr>
        <p:spPr>
          <a:xfrm>
            <a:off x="364959" y="2066166"/>
            <a:ext cx="6416841" cy="2323713"/>
          </a:xfrm>
          <a:prstGeom prst="rect">
            <a:avLst/>
          </a:prstGeom>
          <a:noFill/>
        </p:spPr>
        <p:txBody>
          <a:bodyPr wrap="square" rtlCol="0">
            <a:spAutoFit/>
          </a:bodyPr>
          <a:lstStyle/>
          <a:p>
            <a:pPr>
              <a:spcAft>
                <a:spcPts val="600"/>
              </a:spcAft>
            </a:pPr>
            <a:r>
              <a:rPr lang="en-US" sz="1400" b="1" u="sng" dirty="0" smtClean="0">
                <a:solidFill>
                  <a:schemeClr val="bg1"/>
                </a:solidFill>
                <a:latin typeface="Century Gothic" pitchFamily="34" charset="0"/>
              </a:rPr>
              <a:t>NEW POLICY - Effective </a:t>
            </a:r>
            <a:r>
              <a:rPr lang="en-US" sz="1400" b="1" u="sng" dirty="0" smtClean="0">
                <a:solidFill>
                  <a:schemeClr val="bg1"/>
                </a:solidFill>
                <a:latin typeface="Century Gothic" pitchFamily="34" charset="0"/>
              </a:rPr>
              <a:t>10/16/15</a:t>
            </a:r>
            <a:endParaRPr lang="en-US" sz="1400" dirty="0">
              <a:solidFill>
                <a:schemeClr val="bg1"/>
              </a:solidFill>
              <a:latin typeface="Century Gothic" pitchFamily="34" charset="0"/>
            </a:endParaRPr>
          </a:p>
          <a:p>
            <a:r>
              <a:rPr lang="en-US" sz="1400" dirty="0" smtClean="0">
                <a:solidFill>
                  <a:schemeClr val="bg1"/>
                </a:solidFill>
                <a:latin typeface="Century Gothic" pitchFamily="34" charset="0"/>
              </a:rPr>
              <a:t>In the instance where an agent builds a load under the </a:t>
            </a:r>
            <a:r>
              <a:rPr lang="en-US" sz="1400" u="sng" dirty="0" smtClean="0">
                <a:solidFill>
                  <a:schemeClr val="bg1"/>
                </a:solidFill>
                <a:latin typeface="Century Gothic" pitchFamily="34" charset="0"/>
              </a:rPr>
              <a:t>incorrect customer</a:t>
            </a:r>
            <a:r>
              <a:rPr lang="en-US" sz="1400" dirty="0" smtClean="0">
                <a:solidFill>
                  <a:schemeClr val="bg1"/>
                </a:solidFill>
                <a:latin typeface="Century Gothic" pitchFamily="34" charset="0"/>
              </a:rPr>
              <a:t> causing </a:t>
            </a:r>
            <a:r>
              <a:rPr lang="en-US" sz="1400" dirty="0" smtClean="0">
                <a:solidFill>
                  <a:schemeClr val="bg1"/>
                </a:solidFill>
                <a:latin typeface="Century Gothic" pitchFamily="34" charset="0"/>
              </a:rPr>
              <a:t>GlobalTranz</a:t>
            </a:r>
            <a:r>
              <a:rPr lang="en-US" sz="1400" dirty="0" smtClean="0">
                <a:solidFill>
                  <a:schemeClr val="bg1"/>
                </a:solidFill>
                <a:latin typeface="Century Gothic" pitchFamily="34" charset="0"/>
              </a:rPr>
              <a:t> </a:t>
            </a:r>
            <a:r>
              <a:rPr lang="en-US" sz="1400" dirty="0" smtClean="0">
                <a:solidFill>
                  <a:schemeClr val="bg1"/>
                </a:solidFill>
                <a:latin typeface="Century Gothic" pitchFamily="34" charset="0"/>
              </a:rPr>
              <a:t>to have to reassign the load to the correct customer, the agent may be charged a fee of $50. </a:t>
            </a:r>
            <a:endParaRPr lang="en-US" sz="1400" dirty="0" smtClean="0">
              <a:solidFill>
                <a:schemeClr val="bg1"/>
              </a:solidFill>
              <a:latin typeface="Century Gothic" pitchFamily="34" charset="0"/>
            </a:endParaRPr>
          </a:p>
          <a:p>
            <a:endParaRPr lang="en-US" sz="1400" dirty="0" smtClean="0">
              <a:solidFill>
                <a:schemeClr val="bg1"/>
              </a:solidFill>
              <a:latin typeface="Century Gothic" pitchFamily="34" charset="0"/>
            </a:endParaRPr>
          </a:p>
          <a:p>
            <a:r>
              <a:rPr lang="en-US" sz="1400" dirty="0" smtClean="0">
                <a:solidFill>
                  <a:schemeClr val="bg1"/>
                </a:solidFill>
                <a:latin typeface="Century Gothic" pitchFamily="34" charset="0"/>
              </a:rPr>
              <a:t>The </a:t>
            </a:r>
            <a:r>
              <a:rPr lang="en-US" sz="1400" dirty="0" smtClean="0">
                <a:solidFill>
                  <a:schemeClr val="bg1"/>
                </a:solidFill>
                <a:latin typeface="Century Gothic" pitchFamily="34" charset="0"/>
              </a:rPr>
              <a:t>fee(s) will be deducted from the agent’s next earnings following the </a:t>
            </a:r>
          </a:p>
          <a:p>
            <a:r>
              <a:rPr lang="en-US" sz="1400" dirty="0">
                <a:solidFill>
                  <a:schemeClr val="bg1"/>
                </a:solidFill>
                <a:latin typeface="Century Gothic" pitchFamily="34" charset="0"/>
              </a:rPr>
              <a:t>r</a:t>
            </a:r>
            <a:r>
              <a:rPr lang="en-US" sz="1400" dirty="0" smtClean="0">
                <a:solidFill>
                  <a:schemeClr val="bg1"/>
                </a:solidFill>
                <a:latin typeface="Century Gothic" pitchFamily="34" charset="0"/>
              </a:rPr>
              <a:t>eassignment date.</a:t>
            </a:r>
          </a:p>
          <a:p>
            <a:endParaRPr lang="en-US" sz="1400" dirty="0" smtClean="0">
              <a:solidFill>
                <a:schemeClr val="bg1"/>
              </a:solidFill>
              <a:latin typeface="Century Gothic" pitchFamily="34" charset="0"/>
            </a:endParaRPr>
          </a:p>
          <a:p>
            <a:r>
              <a:rPr lang="en-US" sz="1400" dirty="0" smtClean="0">
                <a:solidFill>
                  <a:schemeClr val="bg1"/>
                </a:solidFill>
                <a:latin typeface="Century Gothic" pitchFamily="34" charset="0"/>
              </a:rPr>
              <a:t>***If you build a load under the incorrect customer, please email </a:t>
            </a:r>
            <a:r>
              <a:rPr lang="en-US" sz="1400" dirty="0" smtClean="0">
                <a:solidFill>
                  <a:schemeClr val="bg1"/>
                </a:solidFill>
                <a:latin typeface="Century Gothic" pitchFamily="34" charset="0"/>
              </a:rPr>
              <a:t>Accounts Receivable </a:t>
            </a:r>
            <a:r>
              <a:rPr lang="en-US" sz="1400" b="1" dirty="0" smtClean="0">
                <a:solidFill>
                  <a:schemeClr val="bg1"/>
                </a:solidFill>
                <a:latin typeface="Century Gothic" pitchFamily="34" charset="0"/>
                <a:hlinkClick r:id="rId3"/>
              </a:rPr>
              <a:t>ardpt@globaltranz.com</a:t>
            </a:r>
            <a:r>
              <a:rPr lang="en-US" sz="1400" dirty="0" smtClean="0">
                <a:solidFill>
                  <a:schemeClr val="bg1"/>
                </a:solidFill>
                <a:latin typeface="Century Gothic" pitchFamily="34" charset="0"/>
              </a:rPr>
              <a:t> ASAP to resolve the issue. </a:t>
            </a:r>
            <a:endParaRPr lang="en-US" sz="1600" dirty="0"/>
          </a:p>
        </p:txBody>
      </p:sp>
      <p:sp>
        <p:nvSpPr>
          <p:cNvPr id="15"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473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7187076" cy="400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1626781"/>
            <a:ext cx="6629400" cy="3554819"/>
          </a:xfrm>
          <a:prstGeom prst="rect">
            <a:avLst/>
          </a:prstGeom>
          <a:noFill/>
        </p:spPr>
        <p:txBody>
          <a:bodyPr wrap="square" rtlCol="0">
            <a:spAutoFit/>
          </a:bodyPr>
          <a:lstStyle/>
          <a:p>
            <a:pPr lvl="0">
              <a:spcAft>
                <a:spcPts val="600"/>
              </a:spcAft>
            </a:pPr>
            <a:r>
              <a:rPr lang="en-US" sz="1400" b="1" u="sng" dirty="0" smtClean="0">
                <a:solidFill>
                  <a:schemeClr val="bg1"/>
                </a:solidFill>
                <a:latin typeface="Century Gothic"/>
                <a:cs typeface="Century Gothic"/>
              </a:rPr>
              <a:t>April 120 Report – Distributed 10/7/15</a:t>
            </a:r>
          </a:p>
          <a:p>
            <a:pPr marL="285750" indent="-285750">
              <a:buFont typeface="Arial" panose="020B0604020202020204" pitchFamily="34" charset="0"/>
              <a:buChar char="•"/>
            </a:pPr>
            <a:r>
              <a:rPr lang="en-US" sz="1400" dirty="0" smtClean="0">
                <a:solidFill>
                  <a:schemeClr val="bg1"/>
                </a:solidFill>
                <a:latin typeface="Century Gothic"/>
                <a:cs typeface="Century Gothic"/>
              </a:rPr>
              <a:t>Will be deducted from 10/15/15 agent earnings</a:t>
            </a:r>
          </a:p>
          <a:p>
            <a:pPr marL="285750" indent="-285750">
              <a:buFont typeface="Arial" panose="020B0604020202020204" pitchFamily="34" charset="0"/>
              <a:buChar char="•"/>
            </a:pPr>
            <a:r>
              <a:rPr lang="en-US" sz="1400" dirty="0" smtClean="0">
                <a:solidFill>
                  <a:schemeClr val="bg1"/>
                </a:solidFill>
                <a:latin typeface="Century Gothic"/>
                <a:cs typeface="Century Gothic"/>
              </a:rPr>
              <a:t>Final standalone 120 Report </a:t>
            </a:r>
            <a:r>
              <a:rPr lang="en-US" sz="1400" dirty="0" smtClean="0">
                <a:solidFill>
                  <a:schemeClr val="bg1"/>
                </a:solidFill>
                <a:latin typeface="Century Gothic"/>
                <a:cs typeface="Century Gothic"/>
                <a:sym typeface="Wingdings" panose="05000000000000000000" pitchFamily="2" charset="2"/>
              </a:rPr>
              <a:t>– will be combined with a monthly adjustments report moving </a:t>
            </a:r>
            <a:r>
              <a:rPr lang="en-US" sz="1400" dirty="0" smtClean="0">
                <a:solidFill>
                  <a:schemeClr val="bg1"/>
                </a:solidFill>
                <a:latin typeface="Century Gothic"/>
                <a:cs typeface="Century Gothic"/>
                <a:sym typeface="Wingdings" panose="05000000000000000000" pitchFamily="2" charset="2"/>
              </a:rPr>
              <a:t>forward</a:t>
            </a:r>
          </a:p>
          <a:p>
            <a:pPr lvl="1"/>
            <a:endParaRPr lang="en-US" sz="1400" b="1" dirty="0" smtClean="0">
              <a:solidFill>
                <a:schemeClr val="bg1"/>
              </a:solidFill>
              <a:latin typeface="Century Gothic"/>
              <a:cs typeface="Century Gothic"/>
            </a:endParaRPr>
          </a:p>
          <a:p>
            <a:pPr lvl="0">
              <a:spcAft>
                <a:spcPts val="600"/>
              </a:spcAft>
            </a:pPr>
            <a:r>
              <a:rPr lang="en-US" sz="1400" b="1" u="sng" dirty="0" smtClean="0">
                <a:solidFill>
                  <a:schemeClr val="bg1"/>
                </a:solidFill>
                <a:latin typeface="Century Gothic"/>
                <a:cs typeface="Century Gothic"/>
              </a:rPr>
              <a:t>Earnings – 10/15/15</a:t>
            </a:r>
          </a:p>
          <a:p>
            <a:pPr marL="285750" indent="-285750">
              <a:buFont typeface="Arial" panose="020B0604020202020204" pitchFamily="34" charset="0"/>
              <a:buChar char="•"/>
            </a:pPr>
            <a:r>
              <a:rPr lang="en-US" sz="1400" dirty="0" smtClean="0">
                <a:solidFill>
                  <a:schemeClr val="bg1"/>
                </a:solidFill>
                <a:latin typeface="Century Gothic"/>
                <a:cs typeface="Century Gothic"/>
              </a:rPr>
              <a:t>A Bills will no longer be paid as part of standard earnings</a:t>
            </a:r>
          </a:p>
          <a:p>
            <a:pPr marL="742950" lvl="1" indent="-285750">
              <a:buFont typeface="Arial" panose="020B0604020202020204" pitchFamily="34" charset="0"/>
              <a:buChar char="•"/>
            </a:pPr>
            <a:r>
              <a:rPr lang="en-US" sz="1400" u="sng" dirty="0" smtClean="0">
                <a:solidFill>
                  <a:schemeClr val="bg1"/>
                </a:solidFill>
                <a:latin typeface="Century Gothic"/>
                <a:cs typeface="Century Gothic"/>
              </a:rPr>
              <a:t>Agents will still be compensated for A Bills</a:t>
            </a:r>
            <a:r>
              <a:rPr lang="en-US" sz="1400" dirty="0" smtClean="0">
                <a:solidFill>
                  <a:schemeClr val="bg1"/>
                </a:solidFill>
                <a:latin typeface="Century Gothic"/>
                <a:cs typeface="Century Gothic"/>
              </a:rPr>
              <a:t>, however, the A Bill profits will be rolled into the monthly Adjustments Report moving forward</a:t>
            </a:r>
          </a:p>
          <a:p>
            <a:pPr marL="742950" lvl="1" indent="-285750">
              <a:buFont typeface="Arial" panose="020B0604020202020204" pitchFamily="34" charset="0"/>
              <a:buChar char="•"/>
            </a:pPr>
            <a:r>
              <a:rPr lang="en-US" sz="1400" b="1" dirty="0" smtClean="0">
                <a:solidFill>
                  <a:schemeClr val="bg1"/>
                </a:solidFill>
                <a:latin typeface="Century Gothic"/>
                <a:cs typeface="Century Gothic"/>
              </a:rPr>
              <a:t>Note: </a:t>
            </a:r>
            <a:r>
              <a:rPr lang="en-US" sz="1400" dirty="0" smtClean="0">
                <a:solidFill>
                  <a:schemeClr val="bg1"/>
                </a:solidFill>
                <a:latin typeface="Century Gothic"/>
                <a:cs typeface="Century Gothic"/>
              </a:rPr>
              <a:t>A Bills account for less than 2% of all agent profit</a:t>
            </a:r>
          </a:p>
          <a:p>
            <a:pPr lvl="2"/>
            <a:endParaRPr lang="en-US" sz="1400" dirty="0" smtClean="0">
              <a:solidFill>
                <a:schemeClr val="bg1"/>
              </a:solidFill>
              <a:latin typeface="Century Gothic"/>
              <a:cs typeface="Century Gothic"/>
            </a:endParaRPr>
          </a:p>
          <a:p>
            <a:pPr>
              <a:spcAft>
                <a:spcPts val="600"/>
              </a:spcAft>
            </a:pPr>
            <a:r>
              <a:rPr lang="en-US" sz="1400" b="1" u="sng" dirty="0" smtClean="0">
                <a:solidFill>
                  <a:schemeClr val="bg1"/>
                </a:solidFill>
                <a:latin typeface="Century Gothic"/>
                <a:cs typeface="Century Gothic"/>
              </a:rPr>
              <a:t>3rd Quarter Adjustments Report – Distributed 10/23/15</a:t>
            </a:r>
          </a:p>
          <a:p>
            <a:pPr marL="285750" indent="-285750">
              <a:buFont typeface="Arial" panose="020B0604020202020204" pitchFamily="34" charset="0"/>
              <a:buChar char="•"/>
            </a:pPr>
            <a:r>
              <a:rPr lang="en-US" sz="1400" dirty="0" smtClean="0">
                <a:solidFill>
                  <a:schemeClr val="bg1"/>
                </a:solidFill>
                <a:latin typeface="Century Gothic"/>
                <a:cs typeface="Century Gothic"/>
              </a:rPr>
              <a:t>Final quarterly adjustments report</a:t>
            </a:r>
          </a:p>
          <a:p>
            <a:pPr marL="285750" indent="-285750">
              <a:buFont typeface="Arial" panose="020B0604020202020204" pitchFamily="34" charset="0"/>
              <a:buChar char="•"/>
            </a:pPr>
            <a:r>
              <a:rPr lang="en-US" sz="1400" dirty="0" smtClean="0">
                <a:solidFill>
                  <a:schemeClr val="bg1"/>
                </a:solidFill>
                <a:latin typeface="Century Gothic"/>
                <a:cs typeface="Century Gothic"/>
              </a:rPr>
              <a:t>Will be combined with the 120 report into a single monthly report</a:t>
            </a:r>
          </a:p>
        </p:txBody>
      </p:sp>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12</a:t>
            </a:fld>
            <a:endParaRPr lang="en-US" dirty="0"/>
          </a:p>
        </p:txBody>
      </p:sp>
      <p:sp>
        <p:nvSpPr>
          <p:cNvPr id="11" name="TextBox 10"/>
          <p:cNvSpPr txBox="1"/>
          <p:nvPr/>
        </p:nvSpPr>
        <p:spPr>
          <a:xfrm>
            <a:off x="-153278" y="200025"/>
            <a:ext cx="8664082" cy="707886"/>
          </a:xfrm>
          <a:prstGeom prst="rect">
            <a:avLst/>
          </a:prstGeom>
          <a:noFill/>
        </p:spPr>
        <p:txBody>
          <a:bodyPr wrap="square" rtlCol="0">
            <a:spAutoFit/>
          </a:bodyPr>
          <a:lstStyle/>
          <a:p>
            <a:pPr lvl="1"/>
            <a:r>
              <a:rPr lang="en-US" sz="2000" b="1" dirty="0" smtClean="0">
                <a:latin typeface="Century Gothic"/>
                <a:cs typeface="Century Gothic"/>
              </a:rPr>
              <a:t>AGENT EARNINGS </a:t>
            </a:r>
            <a:r>
              <a:rPr lang="en-US" sz="2000" dirty="0" smtClean="0">
                <a:latin typeface="Century Gothic"/>
                <a:cs typeface="Century Gothic"/>
              </a:rPr>
              <a:t>&gt; EARNINGS ADJUSTMENTS CHANGES</a:t>
            </a:r>
            <a:endParaRPr lang="en-US" sz="2000" dirty="0">
              <a:latin typeface="Century Gothic"/>
              <a:cs typeface="Century Gothic"/>
            </a:endParaRPr>
          </a:p>
          <a:p>
            <a:pPr lvl="1"/>
            <a:endParaRPr lang="en-US" sz="2000" dirty="0">
              <a:latin typeface="Century Gothic"/>
              <a:cs typeface="Century Gothic"/>
            </a:endParaRPr>
          </a:p>
        </p:txBody>
      </p:sp>
      <p:sp>
        <p:nvSpPr>
          <p:cNvPr id="14"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265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718707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1" y="1981198"/>
            <a:ext cx="6461522" cy="2754600"/>
          </a:xfrm>
          <a:prstGeom prst="rect">
            <a:avLst/>
          </a:prstGeom>
          <a:noFill/>
        </p:spPr>
        <p:txBody>
          <a:bodyPr wrap="square" rtlCol="0">
            <a:spAutoFit/>
          </a:bodyPr>
          <a:lstStyle/>
          <a:p>
            <a:pPr lvl="0">
              <a:spcAft>
                <a:spcPts val="600"/>
              </a:spcAft>
            </a:pPr>
            <a:r>
              <a:rPr lang="en-US" sz="1400" b="1" u="sng" dirty="0" smtClean="0">
                <a:solidFill>
                  <a:schemeClr val="bg1"/>
                </a:solidFill>
                <a:latin typeface="Century Gothic"/>
                <a:cs typeface="Century Gothic"/>
              </a:rPr>
              <a:t>Advantages</a:t>
            </a:r>
          </a:p>
          <a:p>
            <a:pPr marL="342900" indent="-342900">
              <a:buFont typeface="Arial" panose="020B0604020202020204" pitchFamily="34" charset="0"/>
              <a:buChar char="•"/>
            </a:pPr>
            <a:r>
              <a:rPr lang="en-US" sz="1400" dirty="0" smtClean="0">
                <a:solidFill>
                  <a:schemeClr val="bg1"/>
                </a:solidFill>
                <a:latin typeface="Century Gothic"/>
                <a:cs typeface="Century Gothic"/>
              </a:rPr>
              <a:t>A single report (Adjustments + 120) distributed to agents monthly</a:t>
            </a:r>
          </a:p>
          <a:p>
            <a:pPr marL="800100" lvl="1" indent="-342900">
              <a:buFont typeface="Wingdings" panose="05000000000000000000" pitchFamily="2" charset="2"/>
              <a:buChar char="ü"/>
            </a:pPr>
            <a:r>
              <a:rPr lang="en-US" sz="1400" dirty="0" smtClean="0">
                <a:solidFill>
                  <a:schemeClr val="bg1"/>
                </a:solidFill>
                <a:latin typeface="Century Gothic"/>
                <a:cs typeface="Century Gothic"/>
              </a:rPr>
              <a:t>No more large quarterly adjustment reports</a:t>
            </a:r>
          </a:p>
          <a:p>
            <a:endParaRPr lang="en-US" sz="1400" dirty="0" smtClean="0">
              <a:solidFill>
                <a:schemeClr val="bg1"/>
              </a:solidFill>
              <a:latin typeface="Century Gothic"/>
              <a:cs typeface="Century Gothic"/>
            </a:endParaRPr>
          </a:p>
          <a:p>
            <a:pPr marL="342900" indent="-342900">
              <a:buFont typeface="Arial" panose="020B0604020202020204" pitchFamily="34" charset="0"/>
              <a:buChar char="•"/>
            </a:pPr>
            <a:r>
              <a:rPr lang="en-US" sz="1400" dirty="0" smtClean="0">
                <a:solidFill>
                  <a:schemeClr val="bg1"/>
                </a:solidFill>
                <a:latin typeface="Century Gothic"/>
                <a:cs typeface="Century Gothic"/>
              </a:rPr>
              <a:t>Will smooth the adjustments process – less scenarios where there is a payout and then pullback on  the same shipment</a:t>
            </a:r>
          </a:p>
          <a:p>
            <a:endParaRPr lang="en-US" sz="1400" dirty="0" smtClean="0">
              <a:solidFill>
                <a:schemeClr val="bg1"/>
              </a:solidFill>
              <a:latin typeface="Century Gothic"/>
              <a:cs typeface="Century Gothic"/>
            </a:endParaRPr>
          </a:p>
          <a:p>
            <a:pPr marL="342900" indent="-342900">
              <a:buFont typeface="Arial" panose="020B0604020202020204" pitchFamily="34" charset="0"/>
              <a:buChar char="•"/>
            </a:pPr>
            <a:r>
              <a:rPr lang="en-US" sz="1400" dirty="0" smtClean="0">
                <a:solidFill>
                  <a:schemeClr val="bg1"/>
                </a:solidFill>
                <a:latin typeface="Century Gothic"/>
                <a:cs typeface="Century Gothic"/>
              </a:rPr>
              <a:t>Each shipment evaluated on a predictable timeline:</a:t>
            </a:r>
          </a:p>
          <a:p>
            <a:pPr marL="800100" lvl="1" indent="-342900">
              <a:buFont typeface="Wingdings" panose="05000000000000000000" pitchFamily="2" charset="2"/>
              <a:buChar char="ü"/>
            </a:pPr>
            <a:r>
              <a:rPr lang="en-US" sz="1400" dirty="0" smtClean="0">
                <a:solidFill>
                  <a:schemeClr val="bg1"/>
                </a:solidFill>
                <a:latin typeface="Century Gothic"/>
                <a:cs typeface="Century Gothic"/>
              </a:rPr>
              <a:t>No shipment evaluated until 60 days from invoice in order to properly calculate true margin</a:t>
            </a:r>
          </a:p>
          <a:p>
            <a:pPr marL="800100" lvl="1" indent="-342900">
              <a:buFont typeface="Wingdings" panose="05000000000000000000" pitchFamily="2" charset="2"/>
              <a:buChar char="ü"/>
            </a:pPr>
            <a:r>
              <a:rPr lang="en-US" sz="1400" dirty="0" smtClean="0">
                <a:solidFill>
                  <a:schemeClr val="bg1"/>
                </a:solidFill>
                <a:latin typeface="Century Gothic"/>
                <a:cs typeface="Century Gothic"/>
              </a:rPr>
              <a:t>A bill margin treated as adjustments to the original invoices as opposed to a standalone invoice</a:t>
            </a:r>
          </a:p>
        </p:txBody>
      </p:sp>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13</a:t>
            </a:fld>
            <a:endParaRPr lang="en-US" dirty="0"/>
          </a:p>
        </p:txBody>
      </p:sp>
      <p:sp>
        <p:nvSpPr>
          <p:cNvPr id="11" name="TextBox 10"/>
          <p:cNvSpPr txBox="1"/>
          <p:nvPr/>
        </p:nvSpPr>
        <p:spPr>
          <a:xfrm>
            <a:off x="-153278" y="200025"/>
            <a:ext cx="8664082" cy="707886"/>
          </a:xfrm>
          <a:prstGeom prst="rect">
            <a:avLst/>
          </a:prstGeom>
          <a:noFill/>
        </p:spPr>
        <p:txBody>
          <a:bodyPr wrap="square" rtlCol="0">
            <a:spAutoFit/>
          </a:bodyPr>
          <a:lstStyle/>
          <a:p>
            <a:pPr lvl="1"/>
            <a:r>
              <a:rPr lang="en-US" sz="2000" b="1" dirty="0" smtClean="0">
                <a:latin typeface="Century Gothic"/>
                <a:cs typeface="Century Gothic"/>
              </a:rPr>
              <a:t>AGENT EARNINGS </a:t>
            </a:r>
            <a:r>
              <a:rPr lang="en-US" sz="2000" dirty="0" smtClean="0">
                <a:latin typeface="Century Gothic"/>
                <a:cs typeface="Century Gothic"/>
              </a:rPr>
              <a:t>&gt; EARNINGS ADJUSTMENTS CHANGES</a:t>
            </a:r>
            <a:endParaRPr lang="en-US" sz="2000" dirty="0">
              <a:latin typeface="Century Gothic"/>
              <a:cs typeface="Century Gothic"/>
            </a:endParaRPr>
          </a:p>
          <a:p>
            <a:pPr lvl="1"/>
            <a:endParaRPr lang="en-US" sz="2000" dirty="0">
              <a:latin typeface="Century Gothic"/>
              <a:cs typeface="Century Gothic"/>
            </a:endParaRPr>
          </a:p>
        </p:txBody>
      </p:sp>
      <p:sp>
        <p:nvSpPr>
          <p:cNvPr id="14"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750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4381"/>
            <a:ext cx="8868454" cy="3204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14</a:t>
            </a:fld>
            <a:endParaRPr lang="en-US" dirty="0"/>
          </a:p>
        </p:txBody>
      </p:sp>
      <p:sp>
        <p:nvSpPr>
          <p:cNvPr id="10" name="TextBox 9"/>
          <p:cNvSpPr txBox="1"/>
          <p:nvPr/>
        </p:nvSpPr>
        <p:spPr>
          <a:xfrm>
            <a:off x="-100581" y="1854214"/>
            <a:ext cx="8664082" cy="1200329"/>
          </a:xfrm>
          <a:prstGeom prst="rect">
            <a:avLst/>
          </a:prstGeom>
          <a:noFill/>
        </p:spPr>
        <p:txBody>
          <a:bodyPr wrap="square" rtlCol="0">
            <a:spAutoFit/>
          </a:bodyPr>
          <a:lstStyle/>
          <a:p>
            <a:pPr lvl="1" algn="r"/>
            <a:r>
              <a:rPr lang="en-US" sz="2400" dirty="0" smtClean="0">
                <a:solidFill>
                  <a:schemeClr val="bg1"/>
                </a:solidFill>
                <a:latin typeface="Century Gothic"/>
                <a:cs typeface="Century Gothic"/>
              </a:rPr>
              <a:t>RATE DEPARTMENT</a:t>
            </a:r>
          </a:p>
          <a:p>
            <a:pPr lvl="1" algn="r"/>
            <a:endParaRPr lang="en-US" sz="2400" dirty="0">
              <a:solidFill>
                <a:schemeClr val="bg1"/>
              </a:solidFill>
              <a:latin typeface="Century Gothic"/>
              <a:cs typeface="Century Gothic"/>
            </a:endParaRPr>
          </a:p>
          <a:p>
            <a:pPr lvl="1" algn="r"/>
            <a:endParaRPr lang="en-US" sz="2400" dirty="0">
              <a:solidFill>
                <a:schemeClr val="bg1"/>
              </a:solidFill>
              <a:latin typeface="Century Gothic"/>
              <a:cs typeface="Century Gothic"/>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C:\Users\djoyce\Desktop\pp images\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9680" y="2361872"/>
            <a:ext cx="6350920" cy="2349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147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14676"/>
            <a:ext cx="7399420" cy="434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2979" y="1504623"/>
            <a:ext cx="6713621" cy="3770263"/>
          </a:xfrm>
          <a:prstGeom prst="rect">
            <a:avLst/>
          </a:prstGeom>
          <a:noFill/>
        </p:spPr>
        <p:txBody>
          <a:bodyPr wrap="square" rtlCol="0">
            <a:spAutoFit/>
          </a:bodyPr>
          <a:lstStyle/>
          <a:p>
            <a:r>
              <a:rPr lang="en-US" sz="1400" b="1" u="sng" dirty="0" smtClean="0">
                <a:solidFill>
                  <a:schemeClr val="bg1"/>
                </a:solidFill>
                <a:latin typeface="Century Gothic" panose="020B0502020202020204" pitchFamily="34" charset="0"/>
              </a:rPr>
              <a:t>Rollout Projects</a:t>
            </a:r>
          </a:p>
          <a:p>
            <a:pPr>
              <a:spcBef>
                <a:spcPts val="600"/>
              </a:spcBef>
            </a:pPr>
            <a:r>
              <a:rPr lang="en-US" sz="1400" dirty="0" smtClean="0">
                <a:solidFill>
                  <a:schemeClr val="bg1"/>
                </a:solidFill>
                <a:latin typeface="Century Gothic" panose="020B0502020202020204" pitchFamily="34" charset="0"/>
              </a:rPr>
              <a:t>Grouping of shipments that requires a specialized team to provide a higher level of expertise, planning, coordination, &amp; communication</a:t>
            </a:r>
          </a:p>
          <a:p>
            <a:endParaRPr lang="en-US" sz="1400" b="1" dirty="0">
              <a:solidFill>
                <a:schemeClr val="bg1"/>
              </a:solidFill>
              <a:latin typeface="Century Gothic" panose="020B0502020202020204" pitchFamily="34" charset="0"/>
            </a:endParaRPr>
          </a:p>
          <a:p>
            <a:pPr>
              <a:spcAft>
                <a:spcPts val="600"/>
              </a:spcAft>
            </a:pPr>
            <a:r>
              <a:rPr lang="en-US" sz="1400" b="1" dirty="0" smtClean="0">
                <a:solidFill>
                  <a:schemeClr val="bg1"/>
                </a:solidFill>
                <a:latin typeface="Century Gothic" panose="020B0502020202020204" pitchFamily="34" charset="0"/>
              </a:rPr>
              <a:t>Benefits of using Rollout Pricing:</a:t>
            </a:r>
            <a:endParaRPr lang="en-US" sz="1400" b="1" dirty="0">
              <a:solidFill>
                <a:schemeClr val="bg1"/>
              </a:solidFill>
              <a:latin typeface="Century Gothic" panose="020B0502020202020204" pitchFamily="34" charset="0"/>
            </a:endParaRPr>
          </a:p>
          <a:p>
            <a:pPr marL="742950" lvl="1" indent="-285750">
              <a:buFont typeface="Arial" pitchFamily="34" charset="0"/>
              <a:buChar char="•"/>
            </a:pPr>
            <a:r>
              <a:rPr lang="en-US" sz="1400" dirty="0" smtClean="0">
                <a:solidFill>
                  <a:schemeClr val="bg1"/>
                </a:solidFill>
                <a:latin typeface="Century Gothic" panose="020B0502020202020204" pitchFamily="34" charset="0"/>
              </a:rPr>
              <a:t>Single point of contact</a:t>
            </a:r>
          </a:p>
          <a:p>
            <a:pPr marL="742950" lvl="1" indent="-285750">
              <a:buFont typeface="Arial" pitchFamily="34" charset="0"/>
              <a:buChar char="•"/>
            </a:pPr>
            <a:r>
              <a:rPr lang="en-US" sz="1400" dirty="0" smtClean="0">
                <a:solidFill>
                  <a:schemeClr val="bg1"/>
                </a:solidFill>
                <a:latin typeface="Century Gothic" panose="020B0502020202020204" pitchFamily="34" charset="0"/>
              </a:rPr>
              <a:t>Constant monitoring of shipments to hit specific delivery due date</a:t>
            </a:r>
          </a:p>
          <a:p>
            <a:pPr marL="742950" lvl="1" indent="-285750">
              <a:buFont typeface="Arial" pitchFamily="34" charset="0"/>
              <a:buChar char="•"/>
            </a:pPr>
            <a:r>
              <a:rPr lang="en-US" sz="1400" dirty="0" smtClean="0">
                <a:solidFill>
                  <a:schemeClr val="bg1"/>
                </a:solidFill>
                <a:latin typeface="Century Gothic" panose="020B0502020202020204" pitchFamily="34" charset="0"/>
              </a:rPr>
              <a:t>Time definite deliveries (AM/PM) and weekend deliveries</a:t>
            </a:r>
          </a:p>
          <a:p>
            <a:pPr marL="742950" lvl="1" indent="-285750">
              <a:buFont typeface="Arial" pitchFamily="34" charset="0"/>
              <a:buChar char="•"/>
            </a:pPr>
            <a:r>
              <a:rPr lang="en-US" sz="1400" dirty="0" smtClean="0">
                <a:solidFill>
                  <a:schemeClr val="bg1"/>
                </a:solidFill>
                <a:latin typeface="Century Gothic" panose="020B0502020202020204" pitchFamily="34" charset="0"/>
              </a:rPr>
              <a:t>Shipments move as guaranteed and are flagged in carrier’s system</a:t>
            </a:r>
          </a:p>
          <a:p>
            <a:pPr marL="742950" lvl="1" indent="-285750">
              <a:buFont typeface="Arial" pitchFamily="34" charset="0"/>
              <a:buChar char="•"/>
            </a:pPr>
            <a:r>
              <a:rPr lang="en-US" sz="1400" dirty="0" smtClean="0">
                <a:solidFill>
                  <a:schemeClr val="bg1"/>
                </a:solidFill>
                <a:latin typeface="Century Gothic" panose="020B0502020202020204" pitchFamily="34" charset="0"/>
              </a:rPr>
              <a:t>Carrier project team designs a load plan to reduce transfers and handling, offering cleaner deliveries</a:t>
            </a:r>
          </a:p>
          <a:p>
            <a:pPr marL="742950" lvl="1" indent="-285750">
              <a:buFont typeface="Arial" pitchFamily="34" charset="0"/>
              <a:buChar char="•"/>
            </a:pPr>
            <a:r>
              <a:rPr lang="en-US" sz="1400" dirty="0" smtClean="0">
                <a:solidFill>
                  <a:schemeClr val="bg1"/>
                </a:solidFill>
                <a:latin typeface="Century Gothic" panose="020B0502020202020204" pitchFamily="34" charset="0"/>
              </a:rPr>
              <a:t>Additional  customized solutions as required</a:t>
            </a:r>
          </a:p>
          <a:p>
            <a:endParaRPr lang="en-US" sz="1400" dirty="0" smtClean="0">
              <a:solidFill>
                <a:schemeClr val="bg1"/>
              </a:solidFill>
              <a:latin typeface="Century Gothic" panose="020B0502020202020204" pitchFamily="34" charset="0"/>
            </a:endParaRPr>
          </a:p>
          <a:p>
            <a:pPr>
              <a:spcAft>
                <a:spcPts val="600"/>
              </a:spcAft>
            </a:pPr>
            <a:r>
              <a:rPr lang="en-US" sz="1400" b="1" dirty="0" smtClean="0">
                <a:solidFill>
                  <a:schemeClr val="bg1"/>
                </a:solidFill>
                <a:latin typeface="Century Gothic" panose="020B0502020202020204" pitchFamily="34" charset="0"/>
              </a:rPr>
              <a:t>Contact:</a:t>
            </a:r>
          </a:p>
          <a:p>
            <a:pPr marL="742950" lvl="1" indent="-285750">
              <a:buFont typeface="Arial" pitchFamily="34" charset="0"/>
              <a:buChar char="•"/>
            </a:pPr>
            <a:r>
              <a:rPr lang="en-US" sz="1400" dirty="0" smtClean="0">
                <a:solidFill>
                  <a:schemeClr val="bg1"/>
                </a:solidFill>
                <a:latin typeface="Century Gothic" panose="020B0502020202020204" pitchFamily="34" charset="0"/>
              </a:rPr>
              <a:t>Please direct any questions or completed roll-out forms to </a:t>
            </a:r>
            <a:r>
              <a:rPr lang="en-US" sz="1400" b="1" u="sng" dirty="0" smtClean="0">
                <a:solidFill>
                  <a:schemeClr val="bg1"/>
                </a:solidFill>
                <a:latin typeface="Century Gothic" panose="020B0502020202020204" pitchFamily="34" charset="0"/>
                <a:hlinkClick r:id="rId3"/>
              </a:rPr>
              <a:t>ltlclientspecific@globaltranz.com</a:t>
            </a:r>
            <a:endParaRPr lang="en-US" sz="1400" b="1" u="sng" dirty="0" smtClean="0">
              <a:solidFill>
                <a:schemeClr val="bg1"/>
              </a:solidFill>
              <a:latin typeface="Century Gothic" panose="020B0502020202020204" pitchFamily="34" charset="0"/>
            </a:endParaRPr>
          </a:p>
        </p:txBody>
      </p:sp>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15</a:t>
            </a:fld>
            <a:endParaRPr lang="en-US" dirty="0"/>
          </a:p>
        </p:txBody>
      </p:sp>
      <p:sp>
        <p:nvSpPr>
          <p:cNvPr id="11" name="TextBox 10"/>
          <p:cNvSpPr txBox="1"/>
          <p:nvPr/>
        </p:nvSpPr>
        <p:spPr>
          <a:xfrm>
            <a:off x="-153278" y="200025"/>
            <a:ext cx="8664082" cy="400110"/>
          </a:xfrm>
          <a:prstGeom prst="rect">
            <a:avLst/>
          </a:prstGeom>
          <a:noFill/>
        </p:spPr>
        <p:txBody>
          <a:bodyPr wrap="square" rtlCol="0">
            <a:spAutoFit/>
          </a:bodyPr>
          <a:lstStyle/>
          <a:p>
            <a:pPr lvl="1"/>
            <a:r>
              <a:rPr lang="en-US" sz="2000" b="1" dirty="0" smtClean="0">
                <a:latin typeface="Century Gothic"/>
                <a:cs typeface="Century Gothic"/>
              </a:rPr>
              <a:t>RATE DEPARTMENT </a:t>
            </a:r>
            <a:r>
              <a:rPr lang="en-US" sz="2000" dirty="0" smtClean="0">
                <a:latin typeface="Century Gothic"/>
                <a:cs typeface="Century Gothic"/>
              </a:rPr>
              <a:t>&gt; ROLLOUTS</a:t>
            </a:r>
          </a:p>
        </p:txBody>
      </p:sp>
      <p:sp>
        <p:nvSpPr>
          <p:cNvPr id="14"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391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0"/>
            <a:ext cx="8618659"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16</a:t>
            </a:fld>
            <a:endParaRPr lang="en-US" dirty="0"/>
          </a:p>
        </p:txBody>
      </p:sp>
      <p:sp>
        <p:nvSpPr>
          <p:cNvPr id="11" name="TextBox 10"/>
          <p:cNvSpPr txBox="1"/>
          <p:nvPr/>
        </p:nvSpPr>
        <p:spPr>
          <a:xfrm>
            <a:off x="-153278" y="200025"/>
            <a:ext cx="8664082" cy="707886"/>
          </a:xfrm>
          <a:prstGeom prst="rect">
            <a:avLst/>
          </a:prstGeom>
          <a:noFill/>
        </p:spPr>
        <p:txBody>
          <a:bodyPr wrap="square" rtlCol="0">
            <a:spAutoFit/>
          </a:bodyPr>
          <a:lstStyle/>
          <a:p>
            <a:pPr lvl="1"/>
            <a:r>
              <a:rPr lang="en-US" sz="2000" b="1" dirty="0" smtClean="0">
                <a:latin typeface="Century Gothic"/>
                <a:cs typeface="Century Gothic"/>
              </a:rPr>
              <a:t>RATE DEPARTMENT </a:t>
            </a:r>
            <a:r>
              <a:rPr lang="en-US" sz="2000" dirty="0" smtClean="0">
                <a:latin typeface="Century Gothic"/>
                <a:cs typeface="Century Gothic"/>
              </a:rPr>
              <a:t>&gt; ROLLOUTS</a:t>
            </a:r>
            <a:endParaRPr lang="en-US" sz="2000" dirty="0">
              <a:latin typeface="Century Gothic"/>
              <a:cs typeface="Century Gothic"/>
            </a:endParaRPr>
          </a:p>
          <a:p>
            <a:pPr lvl="1"/>
            <a:endParaRPr lang="en-US" sz="2000" dirty="0">
              <a:latin typeface="Century Gothic"/>
              <a:cs typeface="Century Gothic"/>
            </a:endParaRPr>
          </a:p>
        </p:txBody>
      </p:sp>
      <p:sp>
        <p:nvSpPr>
          <p:cNvPr id="14"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951369"/>
            <a:ext cx="3880043" cy="5031462"/>
          </a:xfrm>
          <a:prstGeom prst="rect">
            <a:avLst/>
          </a:prstGeom>
        </p:spPr>
      </p:pic>
      <p:sp>
        <p:nvSpPr>
          <p:cNvPr id="3" name="TextBox 2"/>
          <p:cNvSpPr txBox="1"/>
          <p:nvPr/>
        </p:nvSpPr>
        <p:spPr>
          <a:xfrm>
            <a:off x="4178763" y="951369"/>
            <a:ext cx="3898437" cy="2677656"/>
          </a:xfrm>
          <a:prstGeom prst="rect">
            <a:avLst/>
          </a:prstGeom>
          <a:noFill/>
        </p:spPr>
        <p:txBody>
          <a:bodyPr wrap="square" rtlCol="0">
            <a:spAutoFit/>
          </a:bodyPr>
          <a:lstStyle/>
          <a:p>
            <a:r>
              <a:rPr lang="en-US" sz="1400" b="1" dirty="0" smtClean="0">
                <a:solidFill>
                  <a:schemeClr val="bg1"/>
                </a:solidFill>
                <a:latin typeface="Century Gothic" panose="020B0502020202020204" pitchFamily="34" charset="0"/>
              </a:rPr>
              <a:t>What </a:t>
            </a:r>
            <a:r>
              <a:rPr lang="en-US" sz="1400" b="1" dirty="0" smtClean="0">
                <a:solidFill>
                  <a:schemeClr val="bg1"/>
                </a:solidFill>
                <a:latin typeface="Century Gothic" panose="020B0502020202020204" pitchFamily="34" charset="0"/>
              </a:rPr>
              <a:t>Is Required</a:t>
            </a:r>
            <a:r>
              <a:rPr lang="en-US" sz="1400" b="1" dirty="0" smtClean="0">
                <a:solidFill>
                  <a:schemeClr val="bg1"/>
                </a:solidFill>
                <a:latin typeface="Century Gothic" panose="020B0502020202020204" pitchFamily="34" charset="0"/>
              </a:rPr>
              <a:t>:</a:t>
            </a:r>
            <a:r>
              <a:rPr lang="en-US" sz="1400" dirty="0">
                <a:solidFill>
                  <a:schemeClr val="bg1"/>
                </a:solidFill>
                <a:latin typeface="Century Gothic" panose="020B0502020202020204" pitchFamily="34" charset="0"/>
              </a:rPr>
              <a:t/>
            </a:r>
            <a:br>
              <a:rPr lang="en-US" sz="1400" dirty="0">
                <a:solidFill>
                  <a:schemeClr val="bg1"/>
                </a:solidFill>
                <a:latin typeface="Century Gothic" panose="020B0502020202020204" pitchFamily="34" charset="0"/>
              </a:rPr>
            </a:br>
            <a:endParaRPr lang="en-US" sz="1400" dirty="0">
              <a:solidFill>
                <a:schemeClr val="bg1"/>
              </a:solidFill>
              <a:latin typeface="Century Gothic" panose="020B0502020202020204" pitchFamily="34" charset="0"/>
            </a:endParaRPr>
          </a:p>
          <a:p>
            <a:pPr marL="285750" indent="-285750">
              <a:buFont typeface="Arial" pitchFamily="34" charset="0"/>
              <a:buChar char="•"/>
            </a:pPr>
            <a:r>
              <a:rPr lang="en-US" sz="1400" dirty="0" smtClean="0">
                <a:solidFill>
                  <a:schemeClr val="bg1"/>
                </a:solidFill>
                <a:latin typeface="Century Gothic" panose="020B0502020202020204" pitchFamily="34" charset="0"/>
              </a:rPr>
              <a:t>Signed Letter of Authorization from client</a:t>
            </a:r>
          </a:p>
          <a:p>
            <a:pPr marL="285750" indent="-285750">
              <a:buFont typeface="Arial" pitchFamily="34" charset="0"/>
              <a:buChar char="•"/>
            </a:pPr>
            <a:endParaRPr lang="en-US" sz="1400" dirty="0" smtClean="0">
              <a:solidFill>
                <a:schemeClr val="bg1"/>
              </a:solidFill>
              <a:latin typeface="Century Gothic" panose="020B0502020202020204" pitchFamily="34" charset="0"/>
            </a:endParaRPr>
          </a:p>
          <a:p>
            <a:pPr marL="285750" indent="-285750">
              <a:buFont typeface="Arial" pitchFamily="34" charset="0"/>
              <a:buChar char="•"/>
            </a:pPr>
            <a:r>
              <a:rPr lang="en-US" sz="1400" dirty="0" smtClean="0">
                <a:solidFill>
                  <a:schemeClr val="bg1"/>
                </a:solidFill>
                <a:latin typeface="Century Gothic" panose="020B0502020202020204" pitchFamily="34" charset="0"/>
              </a:rPr>
              <a:t>Excel file including lanes, pallet dimensions, class, and weight</a:t>
            </a:r>
          </a:p>
          <a:p>
            <a:pPr marL="285750" indent="-285750">
              <a:buFont typeface="Arial" pitchFamily="34" charset="0"/>
              <a:buChar char="•"/>
            </a:pPr>
            <a:endParaRPr lang="en-US" sz="1400" dirty="0" smtClean="0">
              <a:solidFill>
                <a:schemeClr val="bg1"/>
              </a:solidFill>
              <a:latin typeface="Century Gothic" panose="020B0502020202020204" pitchFamily="34" charset="0"/>
            </a:endParaRPr>
          </a:p>
          <a:p>
            <a:pPr marL="285750" indent="-285750">
              <a:buFont typeface="Arial" pitchFamily="34" charset="0"/>
              <a:buChar char="•"/>
            </a:pPr>
            <a:r>
              <a:rPr lang="en-US" sz="1400" dirty="0" smtClean="0">
                <a:solidFill>
                  <a:schemeClr val="bg1"/>
                </a:solidFill>
                <a:latin typeface="Century Gothic" panose="020B0502020202020204" pitchFamily="34" charset="0"/>
              </a:rPr>
              <a:t>Photos of palletized freight if possible</a:t>
            </a:r>
          </a:p>
          <a:p>
            <a:pPr marL="285750" indent="-285750">
              <a:buFont typeface="Arial" pitchFamily="34" charset="0"/>
              <a:buChar char="•"/>
            </a:pPr>
            <a:endParaRPr lang="en-US" sz="1400" dirty="0">
              <a:solidFill>
                <a:schemeClr val="bg1"/>
              </a:solidFill>
              <a:latin typeface="Century Gothic" panose="020B0502020202020204" pitchFamily="34" charset="0"/>
            </a:endParaRPr>
          </a:p>
          <a:p>
            <a:pPr marL="285750" indent="-285750">
              <a:buFont typeface="Arial" pitchFamily="34" charset="0"/>
              <a:buChar char="•"/>
            </a:pPr>
            <a:r>
              <a:rPr lang="en-US" sz="1400" dirty="0" smtClean="0">
                <a:solidFill>
                  <a:schemeClr val="bg1"/>
                </a:solidFill>
                <a:latin typeface="Century Gothic" panose="020B0502020202020204" pitchFamily="34" charset="0"/>
              </a:rPr>
              <a:t>Completed Rollout Form</a:t>
            </a:r>
          </a:p>
          <a:p>
            <a:pPr marL="285750" indent="-285750">
              <a:buFont typeface="Arial" pitchFamily="34" charset="0"/>
              <a:buChar char="•"/>
            </a:pPr>
            <a:endParaRPr lang="en-US" sz="1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27798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4381"/>
            <a:ext cx="8868454" cy="3204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17</a:t>
            </a:fld>
            <a:endParaRPr lang="en-US" dirty="0"/>
          </a:p>
        </p:txBody>
      </p:sp>
      <p:sp>
        <p:nvSpPr>
          <p:cNvPr id="10" name="TextBox 9"/>
          <p:cNvSpPr txBox="1"/>
          <p:nvPr/>
        </p:nvSpPr>
        <p:spPr>
          <a:xfrm>
            <a:off x="-100581" y="1854214"/>
            <a:ext cx="8664082" cy="830997"/>
          </a:xfrm>
          <a:prstGeom prst="rect">
            <a:avLst/>
          </a:prstGeom>
          <a:noFill/>
        </p:spPr>
        <p:txBody>
          <a:bodyPr wrap="square" rtlCol="0">
            <a:spAutoFit/>
          </a:bodyPr>
          <a:lstStyle/>
          <a:p>
            <a:pPr lvl="1" algn="r"/>
            <a:r>
              <a:rPr lang="en-US" sz="2400" dirty="0" smtClean="0">
                <a:solidFill>
                  <a:schemeClr val="bg1"/>
                </a:solidFill>
                <a:latin typeface="Century Gothic"/>
                <a:cs typeface="Century Gothic"/>
              </a:rPr>
              <a:t>ACCOUNTS RECEIVABLE</a:t>
            </a:r>
            <a:endParaRPr lang="en-US" sz="2400" dirty="0">
              <a:solidFill>
                <a:schemeClr val="bg1"/>
              </a:solidFill>
              <a:latin typeface="Century Gothic"/>
              <a:cs typeface="Century Gothic"/>
            </a:endParaRPr>
          </a:p>
          <a:p>
            <a:pPr lvl="1" algn="r"/>
            <a:endParaRPr lang="en-US" sz="2400" dirty="0">
              <a:solidFill>
                <a:schemeClr val="bg1"/>
              </a:solidFill>
              <a:latin typeface="Century Gothic"/>
              <a:cs typeface="Century Gothic"/>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djoyce\Desktop\pp image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786" y="2361857"/>
            <a:ext cx="6350920" cy="2349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058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684252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solidFill>
                  <a:prstClr val="black">
                    <a:tint val="75000"/>
                  </a:prstClr>
                </a:solidFill>
              </a:rPr>
              <a:pPr/>
              <a:t>18</a:t>
            </a:fld>
            <a:endParaRPr lang="en-US" dirty="0">
              <a:solidFill>
                <a:prstClr val="black">
                  <a:tint val="75000"/>
                </a:prstClr>
              </a:solidFill>
            </a:endParaRPr>
          </a:p>
        </p:txBody>
      </p:sp>
      <p:sp>
        <p:nvSpPr>
          <p:cNvPr id="11" name="TextBox 10"/>
          <p:cNvSpPr txBox="1"/>
          <p:nvPr/>
        </p:nvSpPr>
        <p:spPr>
          <a:xfrm>
            <a:off x="-153278" y="200025"/>
            <a:ext cx="8664082" cy="400110"/>
          </a:xfrm>
          <a:prstGeom prst="rect">
            <a:avLst/>
          </a:prstGeom>
          <a:noFill/>
        </p:spPr>
        <p:txBody>
          <a:bodyPr wrap="square" rtlCol="0">
            <a:spAutoFit/>
          </a:bodyPr>
          <a:lstStyle/>
          <a:p>
            <a:pPr lvl="1" defTabSz="457200"/>
            <a:r>
              <a:rPr lang="en-US" sz="2000" b="1" dirty="0">
                <a:solidFill>
                  <a:prstClr val="black"/>
                </a:solidFill>
                <a:latin typeface="Century Gothic"/>
                <a:cs typeface="Century Gothic"/>
              </a:rPr>
              <a:t>TL POD </a:t>
            </a:r>
            <a:r>
              <a:rPr lang="en-US" sz="2000" dirty="0">
                <a:solidFill>
                  <a:prstClr val="black"/>
                </a:solidFill>
                <a:latin typeface="Century Gothic"/>
                <a:cs typeface="Century Gothic"/>
              </a:rPr>
              <a:t>&gt; TL POD </a:t>
            </a:r>
            <a:r>
              <a:rPr lang="en-US" sz="2000" dirty="0" smtClean="0">
                <a:solidFill>
                  <a:prstClr val="black"/>
                </a:solidFill>
                <a:latin typeface="Century Gothic"/>
                <a:cs typeface="Century Gothic"/>
              </a:rPr>
              <a:t>REQUESTS</a:t>
            </a:r>
            <a:endParaRPr lang="en-US" sz="2000" dirty="0">
              <a:solidFill>
                <a:prstClr val="black"/>
              </a:solidFill>
              <a:latin typeface="Century Gothic"/>
              <a:cs typeface="Century Gothic"/>
            </a:endParaRPr>
          </a:p>
        </p:txBody>
      </p:sp>
      <p:sp>
        <p:nvSpPr>
          <p:cNvPr id="2" name="TextBox 1"/>
          <p:cNvSpPr txBox="1"/>
          <p:nvPr/>
        </p:nvSpPr>
        <p:spPr>
          <a:xfrm>
            <a:off x="222686" y="2538680"/>
            <a:ext cx="6324600" cy="1169551"/>
          </a:xfrm>
          <a:prstGeom prst="rect">
            <a:avLst/>
          </a:prstGeom>
          <a:noFill/>
        </p:spPr>
        <p:txBody>
          <a:bodyPr wrap="square" rtlCol="0">
            <a:spAutoFit/>
          </a:bodyPr>
          <a:lstStyle/>
          <a:p>
            <a:pPr lvl="1" indent="-457200" defTabSz="457200">
              <a:buFont typeface="Arial" pitchFamily="34" charset="0"/>
              <a:buChar char="•"/>
            </a:pPr>
            <a:r>
              <a:rPr lang="en-US" sz="1400" dirty="0" smtClean="0">
                <a:solidFill>
                  <a:prstClr val="white"/>
                </a:solidFill>
                <a:latin typeface="Century Gothic" pitchFamily="34" charset="0"/>
              </a:rPr>
              <a:t>All </a:t>
            </a:r>
            <a:r>
              <a:rPr lang="en-US" sz="1400" dirty="0" smtClean="0">
                <a:solidFill>
                  <a:prstClr val="white"/>
                </a:solidFill>
                <a:latin typeface="Century Gothic" pitchFamily="34" charset="0"/>
              </a:rPr>
              <a:t>customers marked as </a:t>
            </a:r>
            <a:r>
              <a:rPr lang="en-US" sz="1400" dirty="0" smtClean="0">
                <a:solidFill>
                  <a:prstClr val="white"/>
                </a:solidFill>
                <a:latin typeface="Century Gothic" pitchFamily="34" charset="0"/>
              </a:rPr>
              <a:t>“TL </a:t>
            </a:r>
            <a:r>
              <a:rPr lang="en-US" sz="1400" dirty="0" smtClean="0">
                <a:solidFill>
                  <a:prstClr val="white"/>
                </a:solidFill>
                <a:latin typeface="Century Gothic" pitchFamily="34" charset="0"/>
              </a:rPr>
              <a:t>POD </a:t>
            </a:r>
            <a:r>
              <a:rPr lang="en-US" sz="1400" dirty="0" smtClean="0">
                <a:solidFill>
                  <a:prstClr val="white"/>
                </a:solidFill>
                <a:latin typeface="Century Gothic" pitchFamily="34" charset="0"/>
              </a:rPr>
              <a:t>Required” </a:t>
            </a:r>
            <a:r>
              <a:rPr lang="en-US" sz="1400" dirty="0" smtClean="0">
                <a:solidFill>
                  <a:prstClr val="white"/>
                </a:solidFill>
                <a:latin typeface="Century Gothic" pitchFamily="34" charset="0"/>
              </a:rPr>
              <a:t>will automatically receive a POD with their </a:t>
            </a:r>
            <a:r>
              <a:rPr lang="en-US" sz="1400" dirty="0" smtClean="0">
                <a:solidFill>
                  <a:prstClr val="white"/>
                </a:solidFill>
                <a:latin typeface="Century Gothic" pitchFamily="34" charset="0"/>
              </a:rPr>
              <a:t>invoices</a:t>
            </a:r>
            <a:endParaRPr lang="en-US" sz="1400" dirty="0">
              <a:solidFill>
                <a:prstClr val="white"/>
              </a:solidFill>
              <a:latin typeface="Century Gothic" pitchFamily="34" charset="0"/>
            </a:endParaRPr>
          </a:p>
          <a:p>
            <a:pPr lvl="1" indent="-457200" defTabSz="457200">
              <a:buFont typeface="Arial" pitchFamily="34" charset="0"/>
              <a:buChar char="•"/>
            </a:pPr>
            <a:endParaRPr lang="en-US" sz="1400" dirty="0" smtClean="0">
              <a:solidFill>
                <a:prstClr val="white"/>
              </a:solidFill>
              <a:latin typeface="Century Gothic" pitchFamily="34" charset="0"/>
            </a:endParaRPr>
          </a:p>
          <a:p>
            <a:pPr lvl="1" indent="-457200" defTabSz="457200">
              <a:buFont typeface="Arial" pitchFamily="34" charset="0"/>
              <a:buChar char="•"/>
            </a:pPr>
            <a:r>
              <a:rPr lang="en-US" sz="1400" dirty="0" smtClean="0">
                <a:solidFill>
                  <a:prstClr val="white"/>
                </a:solidFill>
                <a:latin typeface="Century Gothic" pitchFamily="34" charset="0"/>
              </a:rPr>
              <a:t>If you need to request a TL POD send your request to </a:t>
            </a:r>
            <a:r>
              <a:rPr lang="en-US" sz="1400" b="1" dirty="0" smtClean="0">
                <a:solidFill>
                  <a:prstClr val="white"/>
                </a:solidFill>
                <a:latin typeface="Century Gothic" pitchFamily="34" charset="0"/>
                <a:hlinkClick r:id="rId3"/>
              </a:rPr>
              <a:t>TLPOD@globaltranz.com</a:t>
            </a:r>
            <a:endParaRPr lang="en-US" sz="1600" dirty="0">
              <a:solidFill>
                <a:prstClr val="black"/>
              </a:solidFill>
            </a:endParaRPr>
          </a:p>
        </p:txBody>
      </p:sp>
      <p:sp>
        <p:nvSpPr>
          <p:cNvPr id="15" name="Footer Placeholder 3"/>
          <p:cNvSpPr>
            <a:spLocks noGrp="1"/>
          </p:cNvSpPr>
          <p:nvPr>
            <p:ph type="ftr" sz="quarter" idx="11"/>
          </p:nvPr>
        </p:nvSpPr>
        <p:spPr>
          <a:xfrm>
            <a:off x="-195996" y="6435805"/>
            <a:ext cx="3861076" cy="365125"/>
          </a:xfrm>
        </p:spPr>
        <p:txBody>
          <a:bodyPr/>
          <a:lstStyle/>
          <a:p>
            <a:r>
              <a:rPr lang="en-US" dirty="0" smtClean="0">
                <a:solidFill>
                  <a:prstClr val="black">
                    <a:tint val="75000"/>
                  </a:prstClr>
                </a:solidFill>
              </a:rPr>
              <a:t>                                          2014 CONFIDENTIAL      </a:t>
            </a:r>
            <a:endParaRPr lang="en-US" dirty="0">
              <a:solidFill>
                <a:prstClr val="black">
                  <a:tint val="75000"/>
                </a:prstClr>
              </a:solidFill>
            </a:endParaRPr>
          </a:p>
        </p:txBody>
      </p:sp>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684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 y="1981200"/>
            <a:ext cx="7184716" cy="28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solidFill>
                  <a:prstClr val="black">
                    <a:tint val="75000"/>
                  </a:prstClr>
                </a:solidFill>
              </a:rPr>
              <a:pPr/>
              <a:t>19</a:t>
            </a:fld>
            <a:endParaRPr lang="en-US" dirty="0">
              <a:solidFill>
                <a:prstClr val="black">
                  <a:tint val="75000"/>
                </a:prstClr>
              </a:solidFill>
            </a:endParaRPr>
          </a:p>
        </p:txBody>
      </p:sp>
      <p:sp>
        <p:nvSpPr>
          <p:cNvPr id="11" name="TextBox 10"/>
          <p:cNvSpPr txBox="1"/>
          <p:nvPr/>
        </p:nvSpPr>
        <p:spPr>
          <a:xfrm>
            <a:off x="-153278" y="200025"/>
            <a:ext cx="8664082" cy="707886"/>
          </a:xfrm>
          <a:prstGeom prst="rect">
            <a:avLst/>
          </a:prstGeom>
          <a:noFill/>
        </p:spPr>
        <p:txBody>
          <a:bodyPr wrap="square" rtlCol="0">
            <a:spAutoFit/>
          </a:bodyPr>
          <a:lstStyle/>
          <a:p>
            <a:pPr lvl="1" defTabSz="457200"/>
            <a:r>
              <a:rPr lang="en-US" sz="2000" b="1" dirty="0" smtClean="0">
                <a:solidFill>
                  <a:prstClr val="black"/>
                </a:solidFill>
                <a:latin typeface="Century Gothic"/>
                <a:cs typeface="Century Gothic"/>
              </a:rPr>
              <a:t>ACCOUNTS RECEIVABLE </a:t>
            </a:r>
            <a:r>
              <a:rPr lang="en-US" sz="2000" dirty="0" smtClean="0">
                <a:solidFill>
                  <a:prstClr val="black"/>
                </a:solidFill>
                <a:latin typeface="Century Gothic"/>
                <a:cs typeface="Century Gothic"/>
              </a:rPr>
              <a:t>&gt; PAYMENTS</a:t>
            </a:r>
            <a:r>
              <a:rPr lang="en-US" sz="2000" dirty="0" smtClean="0">
                <a:solidFill>
                  <a:prstClr val="black"/>
                </a:solidFill>
                <a:latin typeface="Century Gothic"/>
                <a:cs typeface="Century Gothic"/>
              </a:rPr>
              <a:t>	</a:t>
            </a:r>
            <a:endParaRPr lang="en-US" sz="2000" dirty="0">
              <a:solidFill>
                <a:prstClr val="black"/>
              </a:solidFill>
              <a:latin typeface="Century Gothic"/>
              <a:cs typeface="Century Gothic"/>
            </a:endParaRPr>
          </a:p>
          <a:p>
            <a:pPr lvl="1" defTabSz="457200"/>
            <a:endParaRPr lang="en-US" sz="2000" dirty="0">
              <a:solidFill>
                <a:prstClr val="black"/>
              </a:solidFill>
              <a:latin typeface="Century Gothic"/>
              <a:cs typeface="Century Gothic"/>
            </a:endParaRPr>
          </a:p>
        </p:txBody>
      </p:sp>
      <p:sp>
        <p:nvSpPr>
          <p:cNvPr id="2" name="TextBox 1"/>
          <p:cNvSpPr txBox="1"/>
          <p:nvPr/>
        </p:nvSpPr>
        <p:spPr>
          <a:xfrm>
            <a:off x="304259" y="2222554"/>
            <a:ext cx="6782341" cy="2400657"/>
          </a:xfrm>
          <a:prstGeom prst="rect">
            <a:avLst/>
          </a:prstGeom>
          <a:noFill/>
        </p:spPr>
        <p:txBody>
          <a:bodyPr wrap="square" rtlCol="0">
            <a:spAutoFit/>
          </a:bodyPr>
          <a:lstStyle/>
          <a:p>
            <a:pPr defTabSz="457200">
              <a:spcAft>
                <a:spcPts val="600"/>
              </a:spcAft>
            </a:pPr>
            <a:r>
              <a:rPr lang="en-US" sz="1400" b="1" u="sng" dirty="0" smtClean="0">
                <a:solidFill>
                  <a:prstClr val="white"/>
                </a:solidFill>
                <a:latin typeface="Century Gothic" pitchFamily="34" charset="0"/>
              </a:rPr>
              <a:t>ACH Payments</a:t>
            </a:r>
            <a:r>
              <a:rPr lang="en-US" sz="1400" b="1" dirty="0">
                <a:solidFill>
                  <a:prstClr val="white"/>
                </a:solidFill>
                <a:latin typeface="Century Gothic" pitchFamily="34" charset="0"/>
              </a:rPr>
              <a:t>	</a:t>
            </a:r>
            <a:r>
              <a:rPr lang="en-US" sz="1400" dirty="0">
                <a:solidFill>
                  <a:prstClr val="white"/>
                </a:solidFill>
                <a:latin typeface="Century Gothic" pitchFamily="34" charset="0"/>
              </a:rPr>
              <a:t>	</a:t>
            </a:r>
          </a:p>
          <a:p>
            <a:pPr lvl="1" indent="-457200" defTabSz="457200">
              <a:buFont typeface="Arial" pitchFamily="34" charset="0"/>
              <a:buChar char="•"/>
            </a:pPr>
            <a:r>
              <a:rPr lang="en-US" sz="1400" dirty="0" smtClean="0">
                <a:solidFill>
                  <a:prstClr val="white"/>
                </a:solidFill>
                <a:latin typeface="Century Gothic" pitchFamily="34" charset="0"/>
              </a:rPr>
              <a:t>To set your customer up with ACH payment please email </a:t>
            </a:r>
            <a:r>
              <a:rPr lang="en-US" sz="1400" b="1" dirty="0" smtClean="0">
                <a:solidFill>
                  <a:prstClr val="white"/>
                </a:solidFill>
                <a:latin typeface="Century Gothic" pitchFamily="34" charset="0"/>
                <a:hlinkClick r:id="rId3"/>
              </a:rPr>
              <a:t>ardpt@globaltranz.com</a:t>
            </a:r>
            <a:endParaRPr lang="en-US" sz="1400" dirty="0" smtClean="0">
              <a:solidFill>
                <a:prstClr val="white"/>
              </a:solidFill>
              <a:latin typeface="Century Gothic" pitchFamily="34" charset="0"/>
            </a:endParaRPr>
          </a:p>
          <a:p>
            <a:pPr lvl="1" indent="-457200" defTabSz="457200">
              <a:buFont typeface="Arial" pitchFamily="34" charset="0"/>
              <a:buChar char="•"/>
            </a:pPr>
            <a:r>
              <a:rPr lang="en-US" sz="1400" dirty="0" smtClean="0">
                <a:solidFill>
                  <a:prstClr val="white"/>
                </a:solidFill>
                <a:latin typeface="Century Gothic" pitchFamily="34" charset="0"/>
              </a:rPr>
              <a:t>ACH </a:t>
            </a:r>
            <a:r>
              <a:rPr lang="en-US" sz="1400" dirty="0" smtClean="0">
                <a:solidFill>
                  <a:prstClr val="white"/>
                </a:solidFill>
                <a:latin typeface="Century Gothic" pitchFamily="34" charset="0"/>
              </a:rPr>
              <a:t>payments are a quick and easy way for the customer to </a:t>
            </a:r>
            <a:r>
              <a:rPr lang="en-US" sz="1400" dirty="0" smtClean="0">
                <a:solidFill>
                  <a:prstClr val="white"/>
                </a:solidFill>
                <a:latin typeface="Century Gothic" pitchFamily="34" charset="0"/>
              </a:rPr>
              <a:t>pay</a:t>
            </a:r>
          </a:p>
          <a:p>
            <a:pPr lvl="1" indent="-457200" defTabSz="457200">
              <a:buFont typeface="Arial" pitchFamily="34" charset="0"/>
              <a:buChar char="•"/>
            </a:pPr>
            <a:r>
              <a:rPr lang="en-US" sz="1400" dirty="0" smtClean="0">
                <a:solidFill>
                  <a:prstClr val="white"/>
                </a:solidFill>
                <a:latin typeface="Century Gothic" pitchFamily="34" charset="0"/>
              </a:rPr>
              <a:t>ACH </a:t>
            </a:r>
            <a:r>
              <a:rPr lang="en-US" sz="1400" dirty="0" smtClean="0">
                <a:solidFill>
                  <a:prstClr val="white"/>
                </a:solidFill>
                <a:latin typeface="Century Gothic" pitchFamily="34" charset="0"/>
              </a:rPr>
              <a:t>payments post to customers accounts within 24 </a:t>
            </a:r>
            <a:r>
              <a:rPr lang="en-US" sz="1400" dirty="0" smtClean="0">
                <a:solidFill>
                  <a:prstClr val="white"/>
                </a:solidFill>
                <a:latin typeface="Century Gothic" pitchFamily="34" charset="0"/>
              </a:rPr>
              <a:t>hours</a:t>
            </a:r>
          </a:p>
          <a:p>
            <a:pPr lvl="1" indent="-457200" defTabSz="457200">
              <a:buFont typeface="Arial" pitchFamily="34" charset="0"/>
              <a:buChar char="•"/>
            </a:pPr>
            <a:endParaRPr lang="en-US" sz="1400" dirty="0" smtClean="0">
              <a:solidFill>
                <a:prstClr val="white"/>
              </a:solidFill>
              <a:latin typeface="Century Gothic" pitchFamily="34" charset="0"/>
            </a:endParaRPr>
          </a:p>
          <a:p>
            <a:pPr marL="0" lvl="1" defTabSz="457200">
              <a:spcAft>
                <a:spcPts val="600"/>
              </a:spcAft>
            </a:pPr>
            <a:r>
              <a:rPr lang="en-US" sz="1400" b="1" u="sng" dirty="0" smtClean="0">
                <a:solidFill>
                  <a:prstClr val="white"/>
                </a:solidFill>
                <a:latin typeface="Century Gothic" pitchFamily="34" charset="0"/>
              </a:rPr>
              <a:t>Online Payments</a:t>
            </a:r>
          </a:p>
          <a:p>
            <a:pPr marL="285750" lvl="1" indent="-285750" defTabSz="457200">
              <a:buFont typeface="Arial" panose="020B0604020202020204" pitchFamily="34" charset="0"/>
              <a:buChar char="•"/>
            </a:pPr>
            <a:r>
              <a:rPr lang="en-US" sz="1400" dirty="0" smtClean="0">
                <a:solidFill>
                  <a:prstClr val="white"/>
                </a:solidFill>
                <a:latin typeface="Century Gothic" pitchFamily="34" charset="0"/>
              </a:rPr>
              <a:t>Paying online is the quickest way and most convenient way to </a:t>
            </a:r>
            <a:r>
              <a:rPr lang="en-US" sz="1400" dirty="0" smtClean="0">
                <a:solidFill>
                  <a:prstClr val="white"/>
                </a:solidFill>
                <a:latin typeface="Century Gothic" pitchFamily="34" charset="0"/>
              </a:rPr>
              <a:t>make a payment</a:t>
            </a:r>
          </a:p>
          <a:p>
            <a:pPr marL="285750" lvl="1" indent="-285750" defTabSz="457200">
              <a:buFont typeface="Arial" panose="020B0604020202020204" pitchFamily="34" charset="0"/>
              <a:buChar char="•"/>
            </a:pPr>
            <a:r>
              <a:rPr lang="en-US" sz="1400" dirty="0" smtClean="0">
                <a:solidFill>
                  <a:prstClr val="white"/>
                </a:solidFill>
                <a:latin typeface="Century Gothic" pitchFamily="34" charset="0"/>
              </a:rPr>
              <a:t>Online </a:t>
            </a:r>
            <a:r>
              <a:rPr lang="en-US" sz="1400" dirty="0" smtClean="0">
                <a:solidFill>
                  <a:prstClr val="white"/>
                </a:solidFill>
                <a:latin typeface="Century Gothic" pitchFamily="34" charset="0"/>
              </a:rPr>
              <a:t>payments post within 30 </a:t>
            </a:r>
            <a:r>
              <a:rPr lang="en-US" sz="1400" dirty="0" smtClean="0">
                <a:solidFill>
                  <a:prstClr val="white"/>
                </a:solidFill>
                <a:latin typeface="Century Gothic" pitchFamily="34" charset="0"/>
              </a:rPr>
              <a:t>minutes</a:t>
            </a:r>
            <a:endParaRPr lang="en-US" sz="1600" dirty="0">
              <a:solidFill>
                <a:prstClr val="black"/>
              </a:solidFill>
            </a:endParaRPr>
          </a:p>
        </p:txBody>
      </p:sp>
      <p:sp>
        <p:nvSpPr>
          <p:cNvPr id="15" name="Footer Placeholder 3"/>
          <p:cNvSpPr>
            <a:spLocks noGrp="1"/>
          </p:cNvSpPr>
          <p:nvPr>
            <p:ph type="ftr" sz="quarter" idx="11"/>
          </p:nvPr>
        </p:nvSpPr>
        <p:spPr>
          <a:xfrm>
            <a:off x="-195996" y="6435805"/>
            <a:ext cx="3861076" cy="365125"/>
          </a:xfrm>
        </p:spPr>
        <p:txBody>
          <a:bodyPr/>
          <a:lstStyle/>
          <a:p>
            <a:r>
              <a:rPr lang="en-US" dirty="0" smtClean="0">
                <a:solidFill>
                  <a:prstClr val="black">
                    <a:tint val="75000"/>
                  </a:prstClr>
                </a:solidFill>
              </a:rPr>
              <a:t>                                          2014 CONFIDENTIAL      </a:t>
            </a:r>
            <a:endParaRPr lang="en-US" dirty="0">
              <a:solidFill>
                <a:prstClr val="black">
                  <a:tint val="75000"/>
                </a:prstClr>
              </a:solidFill>
            </a:endParaRPr>
          </a:p>
        </p:txBody>
      </p:sp>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340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8912"/>
            <a:ext cx="6934874" cy="288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4960" y="2159953"/>
            <a:ext cx="6294785" cy="2824876"/>
          </a:xfrm>
          <a:prstGeom prst="rect">
            <a:avLst/>
          </a:prstGeom>
          <a:noFill/>
        </p:spPr>
        <p:txBody>
          <a:bodyPr wrap="square" rtlCol="0">
            <a:spAutoFit/>
          </a:bodyPr>
          <a:lstStyle/>
          <a:p>
            <a:pPr marL="342900" lvl="0" indent="-342900">
              <a:lnSpc>
                <a:spcPct val="120000"/>
              </a:lnSpc>
              <a:spcBef>
                <a:spcPts val="500"/>
              </a:spcBef>
              <a:buFont typeface="Arial"/>
              <a:buChar char="•"/>
            </a:pPr>
            <a:r>
              <a:rPr lang="en-US" sz="1400" dirty="0" smtClean="0">
                <a:solidFill>
                  <a:schemeClr val="bg1"/>
                </a:solidFill>
                <a:latin typeface="Century Gothic"/>
                <a:cs typeface="Century Gothic"/>
              </a:rPr>
              <a:t>Mark Your Calendars</a:t>
            </a:r>
          </a:p>
          <a:p>
            <a:pPr marL="800100" lvl="1" indent="-342900">
              <a:lnSpc>
                <a:spcPct val="120000"/>
              </a:lnSpc>
              <a:spcBef>
                <a:spcPts val="500"/>
              </a:spcBef>
              <a:buFont typeface="Arial"/>
              <a:buChar char="•"/>
            </a:pPr>
            <a:r>
              <a:rPr lang="en-US" sz="1400" dirty="0" smtClean="0">
                <a:solidFill>
                  <a:schemeClr val="bg1"/>
                </a:solidFill>
                <a:latin typeface="Century Gothic"/>
                <a:cs typeface="Century Gothic"/>
              </a:rPr>
              <a:t>Every 2</a:t>
            </a:r>
            <a:r>
              <a:rPr lang="en-US" sz="1400" baseline="30000" dirty="0" smtClean="0">
                <a:solidFill>
                  <a:schemeClr val="bg1"/>
                </a:solidFill>
                <a:latin typeface="Century Gothic"/>
                <a:cs typeface="Century Gothic"/>
              </a:rPr>
              <a:t>nd</a:t>
            </a:r>
            <a:r>
              <a:rPr lang="en-US" sz="1400" dirty="0" smtClean="0">
                <a:solidFill>
                  <a:schemeClr val="bg1"/>
                </a:solidFill>
                <a:latin typeface="Century Gothic"/>
                <a:cs typeface="Century Gothic"/>
              </a:rPr>
              <a:t> Wednesday, each month</a:t>
            </a:r>
          </a:p>
          <a:p>
            <a:pPr marL="800100" lvl="1" indent="-342900">
              <a:lnSpc>
                <a:spcPct val="120000"/>
              </a:lnSpc>
              <a:spcBef>
                <a:spcPts val="500"/>
              </a:spcBef>
              <a:buFont typeface="Arial"/>
              <a:buChar char="•"/>
            </a:pPr>
            <a:r>
              <a:rPr lang="en-US" sz="1400" dirty="0" smtClean="0">
                <a:solidFill>
                  <a:schemeClr val="bg1"/>
                </a:solidFill>
                <a:latin typeface="Century Gothic"/>
                <a:cs typeface="Century Gothic"/>
              </a:rPr>
              <a:t>10AM and 2PM (Arizona Time)</a:t>
            </a:r>
          </a:p>
          <a:p>
            <a:pPr marL="800100" lvl="1" indent="-342900">
              <a:lnSpc>
                <a:spcPct val="120000"/>
              </a:lnSpc>
              <a:spcBef>
                <a:spcPts val="500"/>
              </a:spcBef>
              <a:buFont typeface="Arial"/>
              <a:buChar char="•"/>
            </a:pPr>
            <a:r>
              <a:rPr lang="en-US" sz="1400" dirty="0" smtClean="0">
                <a:solidFill>
                  <a:schemeClr val="bg1"/>
                </a:solidFill>
                <a:latin typeface="Century Gothic"/>
                <a:cs typeface="Century Gothic"/>
              </a:rPr>
              <a:t>Next Call will be held November 11th</a:t>
            </a:r>
          </a:p>
          <a:p>
            <a:pPr marL="342900" indent="-342900">
              <a:lnSpc>
                <a:spcPct val="120000"/>
              </a:lnSpc>
              <a:spcBef>
                <a:spcPts val="500"/>
              </a:spcBef>
              <a:buFont typeface="Arial"/>
              <a:buChar char="•"/>
            </a:pPr>
            <a:r>
              <a:rPr lang="en-US" sz="1400" dirty="0" smtClean="0">
                <a:solidFill>
                  <a:schemeClr val="bg1"/>
                </a:solidFill>
                <a:latin typeface="Century Gothic"/>
                <a:cs typeface="Century Gothic"/>
              </a:rPr>
              <a:t>Submit your topic suggestions</a:t>
            </a:r>
          </a:p>
          <a:p>
            <a:pPr marL="800100" lvl="1" indent="-342900">
              <a:lnSpc>
                <a:spcPct val="120000"/>
              </a:lnSpc>
              <a:spcBef>
                <a:spcPts val="500"/>
              </a:spcBef>
              <a:buFont typeface="Arial"/>
              <a:buChar char="•"/>
            </a:pPr>
            <a:r>
              <a:rPr lang="en-US" sz="1400" dirty="0" smtClean="0">
                <a:solidFill>
                  <a:schemeClr val="bg1"/>
                </a:solidFill>
                <a:latin typeface="Century Gothic"/>
                <a:cs typeface="Century Gothic"/>
              </a:rPr>
              <a:t>Due 1</a:t>
            </a:r>
            <a:r>
              <a:rPr lang="en-US" sz="1400" baseline="30000" dirty="0" smtClean="0">
                <a:solidFill>
                  <a:schemeClr val="bg1"/>
                </a:solidFill>
                <a:latin typeface="Century Gothic"/>
                <a:cs typeface="Century Gothic"/>
              </a:rPr>
              <a:t>st</a:t>
            </a:r>
            <a:r>
              <a:rPr lang="en-US" sz="1400" dirty="0" smtClean="0">
                <a:solidFill>
                  <a:schemeClr val="bg1"/>
                </a:solidFill>
                <a:latin typeface="Century Gothic"/>
                <a:cs typeface="Century Gothic"/>
              </a:rPr>
              <a:t> Wednesday of each month</a:t>
            </a:r>
          </a:p>
          <a:p>
            <a:pPr marL="800100" lvl="1" indent="-342900">
              <a:lnSpc>
                <a:spcPct val="120000"/>
              </a:lnSpc>
              <a:spcBef>
                <a:spcPts val="500"/>
              </a:spcBef>
              <a:buFont typeface="Arial"/>
              <a:buChar char="•"/>
            </a:pPr>
            <a:r>
              <a:rPr lang="en-US" sz="1400" dirty="0" smtClean="0">
                <a:solidFill>
                  <a:schemeClr val="bg1"/>
                </a:solidFill>
                <a:latin typeface="Century Gothic"/>
                <a:cs typeface="Century Gothic"/>
              </a:rPr>
              <a:t>Email to: </a:t>
            </a:r>
            <a:r>
              <a:rPr lang="en-US" sz="1400" b="1" dirty="0" smtClean="0">
                <a:solidFill>
                  <a:schemeClr val="bg1"/>
                </a:solidFill>
                <a:latin typeface="Century Gothic"/>
                <a:cs typeface="Century Gothic"/>
                <a:hlinkClick r:id="rId3"/>
              </a:rPr>
              <a:t>msinicrope@globaltranz.com</a:t>
            </a:r>
            <a:endParaRPr lang="en-US" sz="1400" b="1" dirty="0" smtClean="0">
              <a:solidFill>
                <a:schemeClr val="bg1"/>
              </a:solidFill>
              <a:latin typeface="Century Gothic"/>
              <a:cs typeface="Century Gothic"/>
            </a:endParaRPr>
          </a:p>
          <a:p>
            <a:pPr lvl="1">
              <a:buFont typeface="Arial" pitchFamily="34" charset="0"/>
              <a:buChar char="•"/>
            </a:pPr>
            <a:endParaRPr lang="en-US" sz="1400" dirty="0">
              <a:latin typeface="Century Gothic"/>
              <a:cs typeface="Century Gothic"/>
            </a:endParaRPr>
          </a:p>
          <a:p>
            <a:pPr marL="800100" lvl="1" indent="-342900">
              <a:lnSpc>
                <a:spcPct val="120000"/>
              </a:lnSpc>
              <a:spcBef>
                <a:spcPts val="500"/>
              </a:spcBef>
              <a:buFont typeface="Arial"/>
              <a:buChar char="•"/>
            </a:pPr>
            <a:endParaRPr lang="en-US" sz="1400" dirty="0">
              <a:solidFill>
                <a:schemeClr val="bg1"/>
              </a:solidFill>
              <a:latin typeface="Century Gothic"/>
              <a:cs typeface="Century Gothic"/>
            </a:endParaRPr>
          </a:p>
        </p:txBody>
      </p:sp>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2</a:t>
            </a:fld>
            <a:endParaRPr lang="en-US" dirty="0"/>
          </a:p>
        </p:txBody>
      </p:sp>
      <p:sp>
        <p:nvSpPr>
          <p:cNvPr id="11" name="TextBox 10"/>
          <p:cNvSpPr txBox="1"/>
          <p:nvPr/>
        </p:nvSpPr>
        <p:spPr>
          <a:xfrm>
            <a:off x="-153278" y="200025"/>
            <a:ext cx="8664082" cy="707886"/>
          </a:xfrm>
          <a:prstGeom prst="rect">
            <a:avLst/>
          </a:prstGeom>
          <a:noFill/>
        </p:spPr>
        <p:txBody>
          <a:bodyPr wrap="square" rtlCol="0">
            <a:spAutoFit/>
          </a:bodyPr>
          <a:lstStyle/>
          <a:p>
            <a:pPr lvl="1"/>
            <a:r>
              <a:rPr lang="en-US" sz="2000" b="1" dirty="0" smtClean="0">
                <a:latin typeface="Century Gothic"/>
                <a:cs typeface="Century Gothic"/>
              </a:rPr>
              <a:t>AGENDA </a:t>
            </a:r>
            <a:r>
              <a:rPr lang="en-US" sz="2000" dirty="0" smtClean="0">
                <a:latin typeface="Century Gothic"/>
                <a:cs typeface="Century Gothic"/>
              </a:rPr>
              <a:t>&gt; MONTHLY BRIEFING</a:t>
            </a:r>
            <a:endParaRPr lang="en-US" sz="2000" dirty="0">
              <a:latin typeface="Century Gothic"/>
              <a:cs typeface="Century Gothic"/>
            </a:endParaRPr>
          </a:p>
          <a:p>
            <a:pPr lvl="1"/>
            <a:endParaRPr lang="en-US" sz="2000" dirty="0">
              <a:latin typeface="Century Gothic"/>
              <a:cs typeface="Century Gothic"/>
            </a:endParaRPr>
          </a:p>
        </p:txBody>
      </p:sp>
      <p:sp>
        <p:nvSpPr>
          <p:cNvPr id="10"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062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 y="2057400"/>
            <a:ext cx="7184716" cy="2359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solidFill>
                  <a:prstClr val="black">
                    <a:tint val="75000"/>
                  </a:prstClr>
                </a:solidFill>
              </a:rPr>
              <a:pPr/>
              <a:t>20</a:t>
            </a:fld>
            <a:endParaRPr lang="en-US" dirty="0">
              <a:solidFill>
                <a:prstClr val="black">
                  <a:tint val="75000"/>
                </a:prstClr>
              </a:solidFill>
            </a:endParaRPr>
          </a:p>
        </p:txBody>
      </p:sp>
      <p:sp>
        <p:nvSpPr>
          <p:cNvPr id="11" name="TextBox 10"/>
          <p:cNvSpPr txBox="1"/>
          <p:nvPr/>
        </p:nvSpPr>
        <p:spPr>
          <a:xfrm>
            <a:off x="-153278" y="200025"/>
            <a:ext cx="8664082" cy="707886"/>
          </a:xfrm>
          <a:prstGeom prst="rect">
            <a:avLst/>
          </a:prstGeom>
          <a:noFill/>
        </p:spPr>
        <p:txBody>
          <a:bodyPr wrap="square" rtlCol="0">
            <a:spAutoFit/>
          </a:bodyPr>
          <a:lstStyle/>
          <a:p>
            <a:pPr lvl="1" defTabSz="457200"/>
            <a:r>
              <a:rPr lang="en-US" sz="2000" b="1" dirty="0" smtClean="0">
                <a:solidFill>
                  <a:prstClr val="black"/>
                </a:solidFill>
                <a:latin typeface="Century Gothic"/>
                <a:cs typeface="Century Gothic"/>
              </a:rPr>
              <a:t>ACCOUNTS RECEIVABLE </a:t>
            </a:r>
            <a:r>
              <a:rPr lang="en-US" sz="2000" dirty="0" smtClean="0">
                <a:solidFill>
                  <a:prstClr val="black"/>
                </a:solidFill>
                <a:latin typeface="Century Gothic"/>
                <a:cs typeface="Century Gothic"/>
              </a:rPr>
              <a:t>&gt; PAYMENTS</a:t>
            </a:r>
            <a:r>
              <a:rPr lang="en-US" sz="2000" dirty="0" smtClean="0">
                <a:solidFill>
                  <a:prstClr val="black"/>
                </a:solidFill>
                <a:latin typeface="Century Gothic"/>
                <a:cs typeface="Century Gothic"/>
              </a:rPr>
              <a:t>	</a:t>
            </a:r>
            <a:endParaRPr lang="en-US" sz="2000" dirty="0">
              <a:solidFill>
                <a:prstClr val="black"/>
              </a:solidFill>
              <a:latin typeface="Century Gothic"/>
              <a:cs typeface="Century Gothic"/>
            </a:endParaRPr>
          </a:p>
          <a:p>
            <a:pPr lvl="1" defTabSz="457200"/>
            <a:endParaRPr lang="en-US" sz="2000" dirty="0">
              <a:solidFill>
                <a:prstClr val="black"/>
              </a:solidFill>
              <a:latin typeface="Century Gothic"/>
              <a:cs typeface="Century Gothic"/>
            </a:endParaRPr>
          </a:p>
        </p:txBody>
      </p:sp>
      <p:sp>
        <p:nvSpPr>
          <p:cNvPr id="2" name="TextBox 1"/>
          <p:cNvSpPr txBox="1"/>
          <p:nvPr/>
        </p:nvSpPr>
        <p:spPr>
          <a:xfrm>
            <a:off x="344365" y="2292068"/>
            <a:ext cx="6498158" cy="1892826"/>
          </a:xfrm>
          <a:prstGeom prst="rect">
            <a:avLst/>
          </a:prstGeom>
          <a:noFill/>
        </p:spPr>
        <p:txBody>
          <a:bodyPr wrap="square" rtlCol="0">
            <a:spAutoFit/>
          </a:bodyPr>
          <a:lstStyle/>
          <a:p>
            <a:pPr defTabSz="457200">
              <a:spcAft>
                <a:spcPts val="600"/>
              </a:spcAft>
            </a:pPr>
            <a:r>
              <a:rPr lang="en-US" sz="1400" b="1" u="sng" dirty="0" smtClean="0">
                <a:solidFill>
                  <a:prstClr val="white"/>
                </a:solidFill>
                <a:latin typeface="Century Gothic" pitchFamily="34" charset="0"/>
              </a:rPr>
              <a:t>Payments </a:t>
            </a:r>
            <a:r>
              <a:rPr lang="en-US" sz="1400" b="1" u="sng" dirty="0" smtClean="0">
                <a:solidFill>
                  <a:prstClr val="white"/>
                </a:solidFill>
                <a:latin typeface="Century Gothic" pitchFamily="34" charset="0"/>
              </a:rPr>
              <a:t>by Fax/Email</a:t>
            </a:r>
            <a:endParaRPr lang="en-US" sz="1400" b="1" u="sng" dirty="0" smtClean="0">
              <a:solidFill>
                <a:prstClr val="white"/>
              </a:solidFill>
              <a:latin typeface="Century Gothic" pitchFamily="34" charset="0"/>
            </a:endParaRPr>
          </a:p>
          <a:p>
            <a:pPr marL="285750" indent="-285750" defTabSz="457200">
              <a:buFont typeface="Arial" panose="020B0604020202020204" pitchFamily="34" charset="0"/>
              <a:buChar char="•"/>
            </a:pPr>
            <a:r>
              <a:rPr lang="en-US" sz="1400" dirty="0" smtClean="0">
                <a:solidFill>
                  <a:prstClr val="white"/>
                </a:solidFill>
                <a:latin typeface="Century Gothic" pitchFamily="34" charset="0"/>
              </a:rPr>
              <a:t>Please make sure you are sending your customers the most </a:t>
            </a:r>
            <a:r>
              <a:rPr lang="en-US" sz="1400" dirty="0" smtClean="0">
                <a:solidFill>
                  <a:prstClr val="white"/>
                </a:solidFill>
                <a:latin typeface="Century Gothic" pitchFamily="34" charset="0"/>
              </a:rPr>
              <a:t>up </a:t>
            </a:r>
            <a:r>
              <a:rPr lang="en-US" sz="1400" dirty="0" smtClean="0">
                <a:solidFill>
                  <a:prstClr val="white"/>
                </a:solidFill>
                <a:latin typeface="Century Gothic" pitchFamily="34" charset="0"/>
              </a:rPr>
              <a:t>to date forms for </a:t>
            </a:r>
            <a:r>
              <a:rPr lang="en-US" sz="1400" dirty="0" smtClean="0">
                <a:solidFill>
                  <a:prstClr val="white"/>
                </a:solidFill>
                <a:latin typeface="Century Gothic" pitchFamily="34" charset="0"/>
              </a:rPr>
              <a:t>payment</a:t>
            </a:r>
          </a:p>
          <a:p>
            <a:pPr marL="285750" indent="-285750" defTabSz="457200">
              <a:buFont typeface="Arial" panose="020B0604020202020204" pitchFamily="34" charset="0"/>
              <a:buChar char="•"/>
            </a:pPr>
            <a:r>
              <a:rPr lang="en-US" sz="1400" dirty="0" smtClean="0">
                <a:solidFill>
                  <a:prstClr val="white"/>
                </a:solidFill>
                <a:latin typeface="Century Gothic" pitchFamily="34" charset="0"/>
              </a:rPr>
              <a:t>The </a:t>
            </a:r>
            <a:r>
              <a:rPr lang="en-US" sz="1400" dirty="0" smtClean="0">
                <a:solidFill>
                  <a:prstClr val="white"/>
                </a:solidFill>
                <a:latin typeface="Century Gothic" pitchFamily="34" charset="0"/>
              </a:rPr>
              <a:t>most up to date forms can </a:t>
            </a:r>
            <a:r>
              <a:rPr lang="en-US" sz="1400" dirty="0" smtClean="0">
                <a:solidFill>
                  <a:prstClr val="white"/>
                </a:solidFill>
                <a:latin typeface="Century Gothic" pitchFamily="34" charset="0"/>
              </a:rPr>
              <a:t>be </a:t>
            </a:r>
            <a:r>
              <a:rPr lang="en-US" sz="1400" dirty="0" smtClean="0">
                <a:solidFill>
                  <a:prstClr val="white"/>
                </a:solidFill>
                <a:latin typeface="Century Gothic" pitchFamily="34" charset="0"/>
              </a:rPr>
              <a:t>found in the top right corner in </a:t>
            </a:r>
            <a:r>
              <a:rPr lang="en-US" sz="1400" dirty="0" smtClean="0">
                <a:solidFill>
                  <a:prstClr val="white"/>
                </a:solidFill>
                <a:latin typeface="Century Gothic" pitchFamily="34" charset="0"/>
              </a:rPr>
              <a:t>CommandCenter</a:t>
            </a:r>
            <a:endParaRPr lang="en-US" sz="1400" dirty="0" smtClean="0">
              <a:solidFill>
                <a:prstClr val="white"/>
              </a:solidFill>
              <a:latin typeface="Century Gothic" pitchFamily="34" charset="0"/>
            </a:endParaRPr>
          </a:p>
          <a:p>
            <a:pPr marL="285750" indent="-285750" defTabSz="457200">
              <a:buFont typeface="Arial" panose="020B0604020202020204" pitchFamily="34" charset="0"/>
              <a:buChar char="•"/>
            </a:pPr>
            <a:r>
              <a:rPr lang="en-US" sz="1400" dirty="0" smtClean="0">
                <a:solidFill>
                  <a:prstClr val="white"/>
                </a:solidFill>
                <a:latin typeface="Century Gothic" pitchFamily="34" charset="0"/>
              </a:rPr>
              <a:t>These forms must </a:t>
            </a:r>
            <a:r>
              <a:rPr lang="en-US" sz="1400" dirty="0" smtClean="0">
                <a:solidFill>
                  <a:prstClr val="white"/>
                </a:solidFill>
                <a:latin typeface="Century Gothic" pitchFamily="34" charset="0"/>
              </a:rPr>
              <a:t>be completely filled out with no added verbiage as it is a legal </a:t>
            </a:r>
            <a:r>
              <a:rPr lang="en-US" sz="1400" dirty="0" smtClean="0">
                <a:solidFill>
                  <a:prstClr val="white"/>
                </a:solidFill>
                <a:latin typeface="Century Gothic" pitchFamily="34" charset="0"/>
              </a:rPr>
              <a:t>binding document</a:t>
            </a:r>
          </a:p>
          <a:p>
            <a:pPr marL="285750" indent="-285750" defTabSz="457200">
              <a:buFont typeface="Arial" panose="020B0604020202020204" pitchFamily="34" charset="0"/>
              <a:buChar char="•"/>
            </a:pPr>
            <a:r>
              <a:rPr lang="en-US" sz="1400" dirty="0" smtClean="0">
                <a:solidFill>
                  <a:prstClr val="white"/>
                </a:solidFill>
                <a:latin typeface="Century Gothic" pitchFamily="34" charset="0"/>
              </a:rPr>
              <a:t> </a:t>
            </a:r>
            <a:r>
              <a:rPr lang="en-US" sz="1400" dirty="0" smtClean="0">
                <a:solidFill>
                  <a:prstClr val="white"/>
                </a:solidFill>
                <a:latin typeface="Century Gothic" pitchFamily="34" charset="0"/>
              </a:rPr>
              <a:t>Payments by fax/email will post to </a:t>
            </a:r>
            <a:r>
              <a:rPr lang="en-US" sz="1400" dirty="0" smtClean="0">
                <a:solidFill>
                  <a:prstClr val="white"/>
                </a:solidFill>
                <a:latin typeface="Century Gothic" pitchFamily="34" charset="0"/>
              </a:rPr>
              <a:t>customers accounts </a:t>
            </a:r>
            <a:r>
              <a:rPr lang="en-US" sz="1400" dirty="0" smtClean="0">
                <a:solidFill>
                  <a:prstClr val="white"/>
                </a:solidFill>
                <a:latin typeface="Century Gothic" pitchFamily="34" charset="0"/>
              </a:rPr>
              <a:t>within 1 </a:t>
            </a:r>
            <a:r>
              <a:rPr lang="en-US" sz="1400" dirty="0" smtClean="0">
                <a:solidFill>
                  <a:prstClr val="white"/>
                </a:solidFill>
                <a:latin typeface="Century Gothic" pitchFamily="34" charset="0"/>
              </a:rPr>
              <a:t>hour</a:t>
            </a:r>
            <a:endParaRPr lang="en-US" sz="1400" dirty="0" smtClean="0">
              <a:solidFill>
                <a:prstClr val="white"/>
              </a:solidFill>
              <a:latin typeface="Century Gothic" pitchFamily="34" charset="0"/>
            </a:endParaRPr>
          </a:p>
        </p:txBody>
      </p:sp>
      <p:sp>
        <p:nvSpPr>
          <p:cNvPr id="15" name="Footer Placeholder 3"/>
          <p:cNvSpPr>
            <a:spLocks noGrp="1"/>
          </p:cNvSpPr>
          <p:nvPr>
            <p:ph type="ftr" sz="quarter" idx="11"/>
          </p:nvPr>
        </p:nvSpPr>
        <p:spPr>
          <a:xfrm>
            <a:off x="-195996" y="6435805"/>
            <a:ext cx="3861076" cy="365125"/>
          </a:xfrm>
        </p:spPr>
        <p:txBody>
          <a:bodyPr/>
          <a:lstStyle/>
          <a:p>
            <a:r>
              <a:rPr lang="en-US" dirty="0" smtClean="0">
                <a:solidFill>
                  <a:prstClr val="black">
                    <a:tint val="75000"/>
                  </a:prstClr>
                </a:solidFill>
              </a:rPr>
              <a:t>                                          2014 CONFIDENTIAL      </a:t>
            </a:r>
            <a:endParaRPr lang="en-US" dirty="0">
              <a:solidFill>
                <a:prstClr val="black">
                  <a:tint val="75000"/>
                </a:prstClr>
              </a:solidFill>
            </a:endParaRPr>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637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 y="2149141"/>
            <a:ext cx="6701397" cy="2499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solidFill>
                  <a:prstClr val="black">
                    <a:tint val="75000"/>
                  </a:prstClr>
                </a:solidFill>
              </a:rPr>
              <a:pPr/>
              <a:t>21</a:t>
            </a:fld>
            <a:endParaRPr lang="en-US" dirty="0">
              <a:solidFill>
                <a:prstClr val="black">
                  <a:tint val="75000"/>
                </a:prstClr>
              </a:solidFill>
            </a:endParaRPr>
          </a:p>
        </p:txBody>
      </p:sp>
      <p:sp>
        <p:nvSpPr>
          <p:cNvPr id="11" name="TextBox 10"/>
          <p:cNvSpPr txBox="1"/>
          <p:nvPr/>
        </p:nvSpPr>
        <p:spPr>
          <a:xfrm>
            <a:off x="-153278" y="200025"/>
            <a:ext cx="8664082" cy="707886"/>
          </a:xfrm>
          <a:prstGeom prst="rect">
            <a:avLst/>
          </a:prstGeom>
          <a:noFill/>
        </p:spPr>
        <p:txBody>
          <a:bodyPr wrap="square" rtlCol="0">
            <a:spAutoFit/>
          </a:bodyPr>
          <a:lstStyle/>
          <a:p>
            <a:pPr lvl="1" defTabSz="457200"/>
            <a:r>
              <a:rPr lang="en-US" sz="2000" b="1" dirty="0" smtClean="0">
                <a:solidFill>
                  <a:prstClr val="black"/>
                </a:solidFill>
                <a:latin typeface="Century Gothic"/>
                <a:cs typeface="Century Gothic"/>
              </a:rPr>
              <a:t>ACCOUNTS RECEIVABLE </a:t>
            </a:r>
            <a:r>
              <a:rPr lang="en-US" sz="2000" dirty="0" smtClean="0">
                <a:solidFill>
                  <a:prstClr val="black"/>
                </a:solidFill>
                <a:latin typeface="Century Gothic"/>
                <a:cs typeface="Century Gothic"/>
              </a:rPr>
              <a:t>&gt; PAYMENTS</a:t>
            </a:r>
            <a:r>
              <a:rPr lang="en-US" sz="2000" dirty="0" smtClean="0">
                <a:solidFill>
                  <a:prstClr val="black"/>
                </a:solidFill>
                <a:latin typeface="Century Gothic"/>
                <a:cs typeface="Century Gothic"/>
              </a:rPr>
              <a:t>	</a:t>
            </a:r>
            <a:endParaRPr lang="en-US" sz="2000" dirty="0">
              <a:solidFill>
                <a:prstClr val="black"/>
              </a:solidFill>
              <a:latin typeface="Century Gothic"/>
              <a:cs typeface="Century Gothic"/>
            </a:endParaRPr>
          </a:p>
          <a:p>
            <a:pPr lvl="1" defTabSz="457200"/>
            <a:endParaRPr lang="en-US" sz="2000" dirty="0">
              <a:solidFill>
                <a:prstClr val="black"/>
              </a:solidFill>
              <a:latin typeface="Century Gothic"/>
              <a:cs typeface="Century Gothic"/>
            </a:endParaRPr>
          </a:p>
        </p:txBody>
      </p:sp>
      <p:sp>
        <p:nvSpPr>
          <p:cNvPr id="2" name="TextBox 1"/>
          <p:cNvSpPr txBox="1"/>
          <p:nvPr/>
        </p:nvSpPr>
        <p:spPr>
          <a:xfrm>
            <a:off x="344364" y="1456565"/>
            <a:ext cx="184731" cy="414857"/>
          </a:xfrm>
          <a:prstGeom prst="rect">
            <a:avLst/>
          </a:prstGeom>
          <a:noFill/>
        </p:spPr>
        <p:txBody>
          <a:bodyPr wrap="none" rtlCol="0">
            <a:spAutoFit/>
          </a:bodyPr>
          <a:lstStyle/>
          <a:p>
            <a:pPr defTabSz="457200">
              <a:lnSpc>
                <a:spcPct val="150000"/>
              </a:lnSpc>
            </a:pPr>
            <a:endParaRPr lang="en-US" sz="1600" dirty="0" smtClean="0">
              <a:solidFill>
                <a:prstClr val="white"/>
              </a:solidFill>
              <a:latin typeface="Century Gothic" pitchFamily="34" charset="0"/>
            </a:endParaRPr>
          </a:p>
        </p:txBody>
      </p:sp>
      <p:sp>
        <p:nvSpPr>
          <p:cNvPr id="15" name="Footer Placeholder 3"/>
          <p:cNvSpPr>
            <a:spLocks noGrp="1"/>
          </p:cNvSpPr>
          <p:nvPr>
            <p:ph type="ftr" sz="quarter" idx="11"/>
          </p:nvPr>
        </p:nvSpPr>
        <p:spPr>
          <a:xfrm>
            <a:off x="-195996" y="6435805"/>
            <a:ext cx="3861076" cy="365125"/>
          </a:xfrm>
        </p:spPr>
        <p:txBody>
          <a:bodyPr/>
          <a:lstStyle/>
          <a:p>
            <a:r>
              <a:rPr lang="en-US" dirty="0" smtClean="0">
                <a:solidFill>
                  <a:prstClr val="black">
                    <a:tint val="75000"/>
                  </a:prstClr>
                </a:solidFill>
              </a:rPr>
              <a:t>                                          2014 CONFIDENTIAL      </a:t>
            </a:r>
            <a:endParaRPr lang="en-US" dirty="0">
              <a:solidFill>
                <a:prstClr val="black">
                  <a:tint val="75000"/>
                </a:prstClr>
              </a:solidFill>
            </a:endParaRPr>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6932" y="2441735"/>
            <a:ext cx="5855268" cy="1892826"/>
          </a:xfrm>
          <a:prstGeom prst="rect">
            <a:avLst/>
          </a:prstGeom>
          <a:noFill/>
        </p:spPr>
        <p:txBody>
          <a:bodyPr wrap="square" rtlCol="0">
            <a:spAutoFit/>
          </a:bodyPr>
          <a:lstStyle/>
          <a:p>
            <a:pPr>
              <a:spcAft>
                <a:spcPts val="600"/>
              </a:spcAft>
            </a:pPr>
            <a:r>
              <a:rPr lang="en-US" sz="1400" b="1" u="sng" dirty="0" smtClean="0">
                <a:solidFill>
                  <a:schemeClr val="bg1"/>
                </a:solidFill>
                <a:latin typeface="Century Gothic" panose="020B0502020202020204" pitchFamily="34" charset="0"/>
              </a:rPr>
              <a:t>Mailing Payments</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Please make sure that your customers are mailing payments to our lockbox address below and not to the corporate address</a:t>
            </a:r>
          </a:p>
          <a:p>
            <a:pPr marL="285750" indent="-285750">
              <a:buFont typeface="Arial" panose="020B0604020202020204" pitchFamily="34" charset="0"/>
              <a:buChar char="•"/>
            </a:pPr>
            <a:endParaRPr lang="en-US" sz="1400" dirty="0">
              <a:solidFill>
                <a:schemeClr val="bg1"/>
              </a:solidFill>
              <a:latin typeface="Century Gothic" panose="020B0502020202020204" pitchFamily="34" charset="0"/>
            </a:endParaRPr>
          </a:p>
          <a:p>
            <a:pPr algn="ctr"/>
            <a:r>
              <a:rPr lang="en-US" sz="1400" dirty="0" smtClean="0">
                <a:solidFill>
                  <a:schemeClr val="bg1"/>
                </a:solidFill>
                <a:latin typeface="Century Gothic" panose="020B0502020202020204" pitchFamily="34" charset="0"/>
              </a:rPr>
              <a:t>GlobalTranz</a:t>
            </a:r>
            <a:endParaRPr lang="en-US" sz="1400" dirty="0" smtClean="0">
              <a:solidFill>
                <a:schemeClr val="bg1"/>
              </a:solidFill>
              <a:latin typeface="Century Gothic" panose="020B0502020202020204" pitchFamily="34" charset="0"/>
            </a:endParaRPr>
          </a:p>
          <a:p>
            <a:pPr algn="ctr"/>
            <a:r>
              <a:rPr lang="en-US" sz="1400" dirty="0" smtClean="0">
                <a:solidFill>
                  <a:schemeClr val="bg1"/>
                </a:solidFill>
                <a:latin typeface="Century Gothic" panose="020B0502020202020204" pitchFamily="34" charset="0"/>
              </a:rPr>
              <a:t>P.O. Box 203285</a:t>
            </a:r>
          </a:p>
          <a:p>
            <a:pPr algn="ctr"/>
            <a:r>
              <a:rPr lang="en-US" sz="1400" dirty="0" smtClean="0">
                <a:solidFill>
                  <a:schemeClr val="bg1"/>
                </a:solidFill>
                <a:latin typeface="Century Gothic" panose="020B0502020202020204" pitchFamily="34" charset="0"/>
              </a:rPr>
              <a:t>Dallas, TX 75320-3285</a:t>
            </a:r>
          </a:p>
          <a:p>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41430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34869"/>
            <a:ext cx="7184716" cy="311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22</a:t>
            </a:fld>
            <a:endParaRPr lang="en-US" dirty="0"/>
          </a:p>
        </p:txBody>
      </p:sp>
      <p:sp>
        <p:nvSpPr>
          <p:cNvPr id="11" name="TextBox 10"/>
          <p:cNvSpPr txBox="1"/>
          <p:nvPr/>
        </p:nvSpPr>
        <p:spPr>
          <a:xfrm>
            <a:off x="-153278" y="200025"/>
            <a:ext cx="8664082" cy="707886"/>
          </a:xfrm>
          <a:prstGeom prst="rect">
            <a:avLst/>
          </a:prstGeom>
          <a:noFill/>
        </p:spPr>
        <p:txBody>
          <a:bodyPr wrap="square" rtlCol="0">
            <a:spAutoFit/>
          </a:bodyPr>
          <a:lstStyle/>
          <a:p>
            <a:pPr lvl="1"/>
            <a:r>
              <a:rPr lang="en-US" sz="2000" b="1" dirty="0" smtClean="0">
                <a:latin typeface="Century Gothic"/>
                <a:cs typeface="Century Gothic"/>
              </a:rPr>
              <a:t>ACCOUNTS RECEIVABLE </a:t>
            </a:r>
            <a:r>
              <a:rPr lang="en-US" sz="2000" dirty="0" smtClean="0">
                <a:latin typeface="Century Gothic"/>
                <a:cs typeface="Century Gothic"/>
              </a:rPr>
              <a:t>&gt; INVOICING </a:t>
            </a:r>
            <a:endParaRPr lang="en-US" sz="2000" dirty="0">
              <a:latin typeface="Century Gothic"/>
              <a:cs typeface="Century Gothic"/>
            </a:endParaRPr>
          </a:p>
          <a:p>
            <a:pPr lvl="1"/>
            <a:endParaRPr lang="en-US" sz="2000" dirty="0">
              <a:latin typeface="Century Gothic"/>
              <a:cs typeface="Century Gothic"/>
            </a:endParaRPr>
          </a:p>
        </p:txBody>
      </p:sp>
      <p:sp>
        <p:nvSpPr>
          <p:cNvPr id="2" name="TextBox 1"/>
          <p:cNvSpPr txBox="1"/>
          <p:nvPr/>
        </p:nvSpPr>
        <p:spPr>
          <a:xfrm>
            <a:off x="292237" y="2060770"/>
            <a:ext cx="6477563" cy="2616101"/>
          </a:xfrm>
          <a:prstGeom prst="rect">
            <a:avLst/>
          </a:prstGeom>
          <a:noFill/>
        </p:spPr>
        <p:txBody>
          <a:bodyPr wrap="square" rtlCol="0">
            <a:spAutoFit/>
          </a:bodyPr>
          <a:lstStyle/>
          <a:p>
            <a:pPr>
              <a:spcAft>
                <a:spcPts val="600"/>
              </a:spcAft>
            </a:pPr>
            <a:r>
              <a:rPr lang="en-US" sz="1400" b="1" u="sng" dirty="0" smtClean="0">
                <a:solidFill>
                  <a:schemeClr val="bg1"/>
                </a:solidFill>
                <a:latin typeface="Century Gothic" pitchFamily="34" charset="0"/>
              </a:rPr>
              <a:t>TL Invoicing Time Line</a:t>
            </a:r>
          </a:p>
          <a:p>
            <a:pPr marL="285750" lvl="1" indent="-285750">
              <a:buFont typeface="Arial" panose="020B0604020202020204" pitchFamily="34" charset="0"/>
              <a:buChar char="•"/>
            </a:pPr>
            <a:r>
              <a:rPr lang="en-US" sz="1400" dirty="0" smtClean="0">
                <a:solidFill>
                  <a:schemeClr val="bg1"/>
                </a:solidFill>
                <a:latin typeface="Century Gothic" pitchFamily="34" charset="0"/>
              </a:rPr>
              <a:t>Once a TL shipment is completed the shipment will invoice </a:t>
            </a:r>
            <a:r>
              <a:rPr lang="en-US" sz="1400" dirty="0" smtClean="0">
                <a:solidFill>
                  <a:schemeClr val="bg1"/>
                </a:solidFill>
                <a:latin typeface="Century Gothic" pitchFamily="34" charset="0"/>
              </a:rPr>
              <a:t>when: (A) The </a:t>
            </a:r>
            <a:r>
              <a:rPr lang="en-US" sz="1400" dirty="0" smtClean="0">
                <a:solidFill>
                  <a:schemeClr val="bg1"/>
                </a:solidFill>
                <a:latin typeface="Century Gothic" pitchFamily="34" charset="0"/>
              </a:rPr>
              <a:t>vendor bill has been received </a:t>
            </a:r>
            <a:r>
              <a:rPr lang="en-US" sz="1400" b="1" dirty="0" smtClean="0">
                <a:solidFill>
                  <a:schemeClr val="bg1"/>
                </a:solidFill>
                <a:latin typeface="Century Gothic" pitchFamily="34" charset="0"/>
              </a:rPr>
              <a:t>(OR) </a:t>
            </a:r>
            <a:r>
              <a:rPr lang="en-US" sz="1400" dirty="0" smtClean="0">
                <a:solidFill>
                  <a:schemeClr val="bg1"/>
                </a:solidFill>
                <a:latin typeface="Century Gothic" pitchFamily="34" charset="0"/>
              </a:rPr>
              <a:t>(B)14 </a:t>
            </a:r>
            <a:r>
              <a:rPr lang="en-US" sz="1400" dirty="0" smtClean="0">
                <a:solidFill>
                  <a:schemeClr val="bg1"/>
                </a:solidFill>
                <a:latin typeface="Century Gothic" pitchFamily="34" charset="0"/>
              </a:rPr>
              <a:t>days has past from the completion </a:t>
            </a:r>
            <a:r>
              <a:rPr lang="en-US" sz="1400" dirty="0">
                <a:solidFill>
                  <a:schemeClr val="bg1"/>
                </a:solidFill>
                <a:latin typeface="Century Gothic" pitchFamily="34" charset="0"/>
              </a:rPr>
              <a:t>date, which ever comes first. </a:t>
            </a:r>
            <a:r>
              <a:rPr lang="en-US" sz="1400" dirty="0" smtClean="0">
                <a:solidFill>
                  <a:schemeClr val="bg1"/>
                </a:solidFill>
                <a:latin typeface="Century Gothic" pitchFamily="34" charset="0"/>
              </a:rPr>
              <a:t> </a:t>
            </a:r>
          </a:p>
          <a:p>
            <a:pPr marL="285750" indent="-285750">
              <a:buFont typeface="Arial" panose="020B0604020202020204" pitchFamily="34" charset="0"/>
              <a:buChar char="•"/>
            </a:pPr>
            <a:r>
              <a:rPr lang="en-US" sz="1400" dirty="0" smtClean="0">
                <a:solidFill>
                  <a:schemeClr val="bg1"/>
                </a:solidFill>
                <a:latin typeface="Century Gothic" pitchFamily="34" charset="0"/>
              </a:rPr>
              <a:t>The </a:t>
            </a:r>
            <a:r>
              <a:rPr lang="en-US" sz="1400" dirty="0" smtClean="0">
                <a:solidFill>
                  <a:schemeClr val="bg1"/>
                </a:solidFill>
                <a:latin typeface="Century Gothic" pitchFamily="34" charset="0"/>
              </a:rPr>
              <a:t>carrier should be contacted prior to completion to confirm the load has delivered and to confirm the rate. </a:t>
            </a:r>
            <a:endParaRPr lang="en-US" sz="1400" dirty="0">
              <a:solidFill>
                <a:schemeClr val="bg1"/>
              </a:solidFill>
              <a:latin typeface="Century Gothic" pitchFamily="34" charset="0"/>
            </a:endParaRPr>
          </a:p>
          <a:p>
            <a:pPr indent="-457200">
              <a:buFont typeface="Arial" pitchFamily="34" charset="0"/>
              <a:buChar char="•"/>
            </a:pPr>
            <a:endParaRPr lang="en-US" sz="1400" b="1" dirty="0" smtClean="0">
              <a:solidFill>
                <a:schemeClr val="bg1"/>
              </a:solidFill>
              <a:latin typeface="Century Gothic" pitchFamily="34" charset="0"/>
            </a:endParaRPr>
          </a:p>
          <a:p>
            <a:pPr>
              <a:spcAft>
                <a:spcPts val="600"/>
              </a:spcAft>
            </a:pPr>
            <a:r>
              <a:rPr lang="en-US" sz="1400" b="1" u="sng" dirty="0" smtClean="0">
                <a:solidFill>
                  <a:schemeClr val="bg1"/>
                </a:solidFill>
                <a:latin typeface="Century Gothic" pitchFamily="34" charset="0"/>
              </a:rPr>
              <a:t>LTL Invoicing Time Line </a:t>
            </a:r>
            <a:r>
              <a:rPr lang="en-US" sz="1400" dirty="0">
                <a:solidFill>
                  <a:schemeClr val="bg1"/>
                </a:solidFill>
                <a:latin typeface="Century Gothic" pitchFamily="34" charset="0"/>
              </a:rPr>
              <a:t>	</a:t>
            </a:r>
            <a:endParaRPr lang="en-US" sz="1400" dirty="0" smtClean="0">
              <a:solidFill>
                <a:schemeClr val="bg1"/>
              </a:solidFill>
              <a:latin typeface="Century Gothic" pitchFamily="34" charset="0"/>
            </a:endParaRPr>
          </a:p>
          <a:p>
            <a:pPr marL="285750" indent="-285750">
              <a:buFont typeface="Arial" panose="020B0604020202020204" pitchFamily="34" charset="0"/>
              <a:buChar char="•"/>
            </a:pPr>
            <a:r>
              <a:rPr lang="en-US" sz="1400" dirty="0">
                <a:solidFill>
                  <a:schemeClr val="bg1"/>
                </a:solidFill>
                <a:latin typeface="Century Gothic" pitchFamily="34" charset="0"/>
              </a:rPr>
              <a:t>Once a </a:t>
            </a:r>
            <a:r>
              <a:rPr lang="en-US" sz="1400" dirty="0" smtClean="0">
                <a:solidFill>
                  <a:schemeClr val="bg1"/>
                </a:solidFill>
                <a:latin typeface="Century Gothic" pitchFamily="34" charset="0"/>
              </a:rPr>
              <a:t>LTL </a:t>
            </a:r>
            <a:r>
              <a:rPr lang="en-US" sz="1400" dirty="0">
                <a:solidFill>
                  <a:schemeClr val="bg1"/>
                </a:solidFill>
                <a:latin typeface="Century Gothic" pitchFamily="34" charset="0"/>
              </a:rPr>
              <a:t>shipment is </a:t>
            </a:r>
            <a:r>
              <a:rPr lang="en-US" sz="1400" dirty="0" smtClean="0">
                <a:solidFill>
                  <a:schemeClr val="bg1"/>
                </a:solidFill>
                <a:latin typeface="Century Gothic" pitchFamily="34" charset="0"/>
              </a:rPr>
              <a:t>Finalized, </a:t>
            </a:r>
            <a:r>
              <a:rPr lang="en-US" sz="1400" dirty="0">
                <a:solidFill>
                  <a:schemeClr val="bg1"/>
                </a:solidFill>
                <a:latin typeface="Century Gothic" pitchFamily="34" charset="0"/>
              </a:rPr>
              <a:t>the shipment will invoice once the vendor bill has been received </a:t>
            </a:r>
            <a:r>
              <a:rPr lang="en-US" sz="1400" b="1" dirty="0" smtClean="0">
                <a:solidFill>
                  <a:schemeClr val="bg1"/>
                </a:solidFill>
                <a:latin typeface="Century Gothic" pitchFamily="34" charset="0"/>
              </a:rPr>
              <a:t>(OR) </a:t>
            </a:r>
            <a:r>
              <a:rPr lang="en-US" sz="1400" dirty="0" smtClean="0">
                <a:solidFill>
                  <a:schemeClr val="bg1"/>
                </a:solidFill>
                <a:latin typeface="Century Gothic" pitchFamily="34" charset="0"/>
              </a:rPr>
              <a:t>14 </a:t>
            </a:r>
            <a:r>
              <a:rPr lang="en-US" sz="1400" dirty="0">
                <a:solidFill>
                  <a:schemeClr val="bg1"/>
                </a:solidFill>
                <a:latin typeface="Century Gothic" pitchFamily="34" charset="0"/>
              </a:rPr>
              <a:t>days has past from the </a:t>
            </a:r>
            <a:r>
              <a:rPr lang="en-US" sz="1400" dirty="0" smtClean="0">
                <a:solidFill>
                  <a:schemeClr val="bg1"/>
                </a:solidFill>
                <a:latin typeface="Century Gothic" pitchFamily="34" charset="0"/>
              </a:rPr>
              <a:t>finalized </a:t>
            </a:r>
            <a:r>
              <a:rPr lang="en-US" sz="1400" dirty="0" smtClean="0">
                <a:solidFill>
                  <a:schemeClr val="bg1"/>
                </a:solidFill>
                <a:latin typeface="Century Gothic" pitchFamily="34" charset="0"/>
              </a:rPr>
              <a:t>date, </a:t>
            </a:r>
            <a:r>
              <a:rPr lang="en-US" sz="1400" dirty="0">
                <a:solidFill>
                  <a:schemeClr val="bg1"/>
                </a:solidFill>
                <a:latin typeface="Century Gothic" pitchFamily="34" charset="0"/>
              </a:rPr>
              <a:t>which ever comes first. </a:t>
            </a:r>
            <a:endParaRPr lang="en-US" sz="1400" dirty="0"/>
          </a:p>
        </p:txBody>
      </p:sp>
      <p:sp>
        <p:nvSpPr>
          <p:cNvPr id="15" name="Footer Placeholder 3"/>
          <p:cNvSpPr>
            <a:spLocks noGrp="1"/>
          </p:cNvSpPr>
          <p:nvPr>
            <p:ph type="ftr" sz="quarter" idx="11"/>
          </p:nvPr>
        </p:nvSpPr>
        <p:spPr>
          <a:xfrm>
            <a:off x="-195996" y="6435805"/>
            <a:ext cx="3861076" cy="365125"/>
          </a:xfrm>
        </p:spPr>
        <p:txBody>
          <a:bodyPr/>
          <a:lstStyle/>
          <a:p>
            <a:r>
              <a:rPr lang="en-US" dirty="0" smtClean="0"/>
              <a:t>                                          2014 CONFIDENTIAL      </a:t>
            </a:r>
            <a:endParaRPr lang="en-US" dirty="0"/>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355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 y="2060097"/>
            <a:ext cx="7006197" cy="251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solidFill>
                  <a:prstClr val="black">
                    <a:tint val="75000"/>
                  </a:prstClr>
                </a:solidFill>
              </a:rPr>
              <a:pPr/>
              <a:t>23</a:t>
            </a:fld>
            <a:endParaRPr lang="en-US" dirty="0">
              <a:solidFill>
                <a:prstClr val="black">
                  <a:tint val="75000"/>
                </a:prstClr>
              </a:solidFill>
            </a:endParaRPr>
          </a:p>
        </p:txBody>
      </p:sp>
      <p:sp>
        <p:nvSpPr>
          <p:cNvPr id="11" name="TextBox 10"/>
          <p:cNvSpPr txBox="1"/>
          <p:nvPr/>
        </p:nvSpPr>
        <p:spPr>
          <a:xfrm>
            <a:off x="-153278" y="200025"/>
            <a:ext cx="8664082" cy="707886"/>
          </a:xfrm>
          <a:prstGeom prst="rect">
            <a:avLst/>
          </a:prstGeom>
          <a:noFill/>
        </p:spPr>
        <p:txBody>
          <a:bodyPr wrap="square" rtlCol="0">
            <a:spAutoFit/>
          </a:bodyPr>
          <a:lstStyle/>
          <a:p>
            <a:pPr lvl="1" defTabSz="457200"/>
            <a:r>
              <a:rPr lang="en-US" sz="2000" b="1" dirty="0" smtClean="0">
                <a:solidFill>
                  <a:prstClr val="black"/>
                </a:solidFill>
                <a:latin typeface="Century Gothic"/>
                <a:cs typeface="Century Gothic"/>
              </a:rPr>
              <a:t>ACCOUNTS RECEIVABLE </a:t>
            </a:r>
            <a:r>
              <a:rPr lang="en-US" sz="2000" dirty="0" smtClean="0">
                <a:solidFill>
                  <a:prstClr val="black"/>
                </a:solidFill>
                <a:latin typeface="Century Gothic"/>
                <a:cs typeface="Century Gothic"/>
              </a:rPr>
              <a:t>&gt; INVOICING</a:t>
            </a:r>
            <a:r>
              <a:rPr lang="en-US" sz="2000" dirty="0" smtClean="0">
                <a:solidFill>
                  <a:prstClr val="black"/>
                </a:solidFill>
                <a:latin typeface="Century Gothic"/>
                <a:cs typeface="Century Gothic"/>
              </a:rPr>
              <a:t>	</a:t>
            </a:r>
            <a:endParaRPr lang="en-US" sz="2000" dirty="0">
              <a:solidFill>
                <a:prstClr val="black"/>
              </a:solidFill>
              <a:latin typeface="Century Gothic"/>
              <a:cs typeface="Century Gothic"/>
            </a:endParaRPr>
          </a:p>
          <a:p>
            <a:pPr lvl="1" defTabSz="457200"/>
            <a:endParaRPr lang="en-US" sz="2000" dirty="0">
              <a:solidFill>
                <a:prstClr val="black"/>
              </a:solidFill>
              <a:latin typeface="Century Gothic"/>
              <a:cs typeface="Century Gothic"/>
            </a:endParaRPr>
          </a:p>
        </p:txBody>
      </p:sp>
      <p:sp>
        <p:nvSpPr>
          <p:cNvPr id="2" name="TextBox 1"/>
          <p:cNvSpPr txBox="1"/>
          <p:nvPr/>
        </p:nvSpPr>
        <p:spPr>
          <a:xfrm>
            <a:off x="304800" y="2235131"/>
            <a:ext cx="6324600" cy="2108269"/>
          </a:xfrm>
          <a:prstGeom prst="rect">
            <a:avLst/>
          </a:prstGeom>
          <a:noFill/>
        </p:spPr>
        <p:txBody>
          <a:bodyPr wrap="square" rtlCol="0">
            <a:spAutoFit/>
          </a:bodyPr>
          <a:lstStyle/>
          <a:p>
            <a:pPr defTabSz="457200">
              <a:spcAft>
                <a:spcPts val="600"/>
              </a:spcAft>
            </a:pPr>
            <a:r>
              <a:rPr lang="en-US" sz="1400" b="1" u="sng" dirty="0" smtClean="0">
                <a:solidFill>
                  <a:prstClr val="white"/>
                </a:solidFill>
                <a:latin typeface="Century Gothic" pitchFamily="34" charset="0"/>
              </a:rPr>
              <a:t>Cash Terms Invoicing</a:t>
            </a:r>
            <a:r>
              <a:rPr lang="en-US" sz="1400" b="1" dirty="0" smtClean="0">
                <a:solidFill>
                  <a:prstClr val="white"/>
                </a:solidFill>
                <a:latin typeface="Century Gothic" pitchFamily="34" charset="0"/>
              </a:rPr>
              <a:t>	</a:t>
            </a:r>
            <a:endParaRPr lang="en-US" sz="1400" dirty="0" smtClean="0">
              <a:solidFill>
                <a:prstClr val="white"/>
              </a:solidFill>
              <a:latin typeface="Century Gothic" pitchFamily="34" charset="0"/>
            </a:endParaRPr>
          </a:p>
          <a:p>
            <a:pPr marL="285750" indent="-285750" defTabSz="457200">
              <a:buFont typeface="Arial" panose="020B0604020202020204" pitchFamily="34" charset="0"/>
              <a:buChar char="•"/>
            </a:pPr>
            <a:r>
              <a:rPr lang="en-US" sz="1400" dirty="0" smtClean="0">
                <a:solidFill>
                  <a:prstClr val="white"/>
                </a:solidFill>
                <a:latin typeface="Century Gothic" pitchFamily="34" charset="0"/>
              </a:rPr>
              <a:t>Customers on Cash Terms (Open Credit Card or Open Check Draft Authorization) will be invoiced and charged within 48 hours of completion. </a:t>
            </a:r>
            <a:endParaRPr lang="en-US" sz="1400" dirty="0" smtClean="0">
              <a:solidFill>
                <a:prstClr val="white"/>
              </a:solidFill>
              <a:latin typeface="Century Gothic" pitchFamily="34" charset="0"/>
            </a:endParaRPr>
          </a:p>
          <a:p>
            <a:pPr marL="285750" indent="-285750" defTabSz="457200">
              <a:buFont typeface="Arial" panose="020B0604020202020204" pitchFamily="34" charset="0"/>
              <a:buChar char="•"/>
            </a:pPr>
            <a:endParaRPr lang="en-US" sz="1400" dirty="0" smtClean="0">
              <a:solidFill>
                <a:prstClr val="white"/>
              </a:solidFill>
              <a:latin typeface="Century Gothic" pitchFamily="34" charset="0"/>
            </a:endParaRPr>
          </a:p>
          <a:p>
            <a:pPr marL="285750" indent="-285750" defTabSz="457200">
              <a:buFont typeface="Arial" panose="020B0604020202020204" pitchFamily="34" charset="0"/>
              <a:buChar char="•"/>
            </a:pPr>
            <a:r>
              <a:rPr lang="en-US" sz="1400" dirty="0" smtClean="0">
                <a:solidFill>
                  <a:prstClr val="white"/>
                </a:solidFill>
                <a:latin typeface="Century Gothic" pitchFamily="34" charset="0"/>
              </a:rPr>
              <a:t>Please note that shipments move into an invoiced status throughout the </a:t>
            </a:r>
            <a:r>
              <a:rPr lang="en-US" sz="1400" dirty="0" smtClean="0">
                <a:solidFill>
                  <a:prstClr val="white"/>
                </a:solidFill>
                <a:latin typeface="Century Gothic" pitchFamily="34" charset="0"/>
              </a:rPr>
              <a:t>day. However, </a:t>
            </a:r>
            <a:r>
              <a:rPr lang="en-US" sz="1400" dirty="0" smtClean="0">
                <a:solidFill>
                  <a:prstClr val="white"/>
                </a:solidFill>
                <a:latin typeface="Century Gothic" pitchFamily="34" charset="0"/>
              </a:rPr>
              <a:t>once a shipment moves to an  invoiced status in </a:t>
            </a:r>
            <a:r>
              <a:rPr lang="en-US" sz="1400" dirty="0" smtClean="0">
                <a:solidFill>
                  <a:prstClr val="white"/>
                </a:solidFill>
                <a:latin typeface="Century Gothic" pitchFamily="34" charset="0"/>
              </a:rPr>
              <a:t>CommandCenter</a:t>
            </a:r>
            <a:r>
              <a:rPr lang="en-US" sz="1400" dirty="0" smtClean="0">
                <a:solidFill>
                  <a:prstClr val="white"/>
                </a:solidFill>
                <a:latin typeface="Century Gothic" pitchFamily="34" charset="0"/>
              </a:rPr>
              <a:t> </a:t>
            </a:r>
            <a:r>
              <a:rPr lang="en-US" sz="1400" dirty="0" smtClean="0">
                <a:solidFill>
                  <a:prstClr val="white"/>
                </a:solidFill>
                <a:latin typeface="Century Gothic" pitchFamily="34" charset="0"/>
              </a:rPr>
              <a:t>it will not invoice until the following day as invoicing is processed every morning. </a:t>
            </a:r>
            <a:endParaRPr lang="en-US" sz="1400" dirty="0">
              <a:solidFill>
                <a:prstClr val="black"/>
              </a:solidFill>
            </a:endParaRPr>
          </a:p>
        </p:txBody>
      </p:sp>
      <p:sp>
        <p:nvSpPr>
          <p:cNvPr id="15" name="Footer Placeholder 3"/>
          <p:cNvSpPr>
            <a:spLocks noGrp="1"/>
          </p:cNvSpPr>
          <p:nvPr>
            <p:ph type="ftr" sz="quarter" idx="11"/>
          </p:nvPr>
        </p:nvSpPr>
        <p:spPr>
          <a:xfrm>
            <a:off x="-195996" y="6435805"/>
            <a:ext cx="3861076" cy="365125"/>
          </a:xfrm>
        </p:spPr>
        <p:txBody>
          <a:bodyPr/>
          <a:lstStyle/>
          <a:p>
            <a:r>
              <a:rPr lang="en-US" dirty="0" smtClean="0">
                <a:solidFill>
                  <a:prstClr val="black">
                    <a:tint val="75000"/>
                  </a:prstClr>
                </a:solidFill>
              </a:rPr>
              <a:t>                                          2014 CONFIDENTIAL      </a:t>
            </a:r>
            <a:endParaRPr lang="en-US" dirty="0">
              <a:solidFill>
                <a:prstClr val="black">
                  <a:tint val="75000"/>
                </a:prstClr>
              </a:solidFill>
            </a:endParaRPr>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215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4381"/>
            <a:ext cx="8868454" cy="3204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24</a:t>
            </a:fld>
            <a:endParaRPr lang="en-US" dirty="0"/>
          </a:p>
        </p:txBody>
      </p:sp>
      <p:sp>
        <p:nvSpPr>
          <p:cNvPr id="10" name="TextBox 9"/>
          <p:cNvSpPr txBox="1"/>
          <p:nvPr/>
        </p:nvSpPr>
        <p:spPr>
          <a:xfrm>
            <a:off x="-100581" y="1854214"/>
            <a:ext cx="8664082" cy="830997"/>
          </a:xfrm>
          <a:prstGeom prst="rect">
            <a:avLst/>
          </a:prstGeom>
          <a:noFill/>
        </p:spPr>
        <p:txBody>
          <a:bodyPr wrap="square" rtlCol="0">
            <a:spAutoFit/>
          </a:bodyPr>
          <a:lstStyle/>
          <a:p>
            <a:pPr lvl="1" algn="r"/>
            <a:r>
              <a:rPr lang="en-US" sz="2400" dirty="0" smtClean="0">
                <a:solidFill>
                  <a:schemeClr val="bg1"/>
                </a:solidFill>
                <a:latin typeface="Century Gothic"/>
                <a:cs typeface="Century Gothic"/>
              </a:rPr>
              <a:t>EXPEDITED SERVICES</a:t>
            </a:r>
            <a:endParaRPr lang="en-US" sz="2400" dirty="0">
              <a:solidFill>
                <a:schemeClr val="bg1"/>
              </a:solidFill>
              <a:latin typeface="Century Gothic"/>
              <a:cs typeface="Century Gothic"/>
            </a:endParaRPr>
          </a:p>
          <a:p>
            <a:pPr lvl="1" algn="r"/>
            <a:endParaRPr lang="en-US" sz="2400" dirty="0">
              <a:solidFill>
                <a:schemeClr val="bg1"/>
              </a:solidFill>
              <a:latin typeface="Century Gothic"/>
              <a:cs typeface="Century Gothic"/>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C:\Users\djoyce\Desktop\pp images\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3" y="2361859"/>
            <a:ext cx="6350919" cy="2349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175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25</a:t>
            </a:fld>
            <a:endParaRPr lang="en-US" dirty="0"/>
          </a:p>
        </p:txBody>
      </p:sp>
      <p:sp>
        <p:nvSpPr>
          <p:cNvPr id="11" name="TextBox 10"/>
          <p:cNvSpPr txBox="1"/>
          <p:nvPr/>
        </p:nvSpPr>
        <p:spPr>
          <a:xfrm>
            <a:off x="-153278" y="200025"/>
            <a:ext cx="8664082" cy="707886"/>
          </a:xfrm>
          <a:prstGeom prst="rect">
            <a:avLst/>
          </a:prstGeom>
          <a:noFill/>
        </p:spPr>
        <p:txBody>
          <a:bodyPr wrap="square" rtlCol="0">
            <a:spAutoFit/>
          </a:bodyPr>
          <a:lstStyle/>
          <a:p>
            <a:pPr lvl="1"/>
            <a:r>
              <a:rPr lang="en-US" sz="2000" b="1" dirty="0" smtClean="0">
                <a:latin typeface="Century Gothic"/>
                <a:cs typeface="Century Gothic"/>
              </a:rPr>
              <a:t>EXPEDITED SERVICES </a:t>
            </a:r>
            <a:r>
              <a:rPr lang="en-US" sz="2000" dirty="0" smtClean="0">
                <a:latin typeface="Century Gothic"/>
                <a:cs typeface="Century Gothic"/>
              </a:rPr>
              <a:t>&gt; OVERVIEW</a:t>
            </a:r>
            <a:endParaRPr lang="en-US" sz="2000" dirty="0">
              <a:latin typeface="Century Gothic"/>
              <a:cs typeface="Century Gothic"/>
            </a:endParaRPr>
          </a:p>
          <a:p>
            <a:pPr lvl="1"/>
            <a:endParaRPr lang="en-US" sz="2000" dirty="0">
              <a:latin typeface="Century Gothic"/>
              <a:cs typeface="Century Gothic"/>
            </a:endParaRPr>
          </a:p>
        </p:txBody>
      </p:sp>
      <p:sp>
        <p:nvSpPr>
          <p:cNvPr id="14"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7239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73280" y="2374374"/>
            <a:ext cx="6569242" cy="1892826"/>
          </a:xfrm>
          <a:prstGeom prst="rect">
            <a:avLst/>
          </a:prstGeom>
          <a:noFill/>
        </p:spPr>
        <p:txBody>
          <a:bodyPr wrap="square" rtlCol="0">
            <a:spAutoFit/>
          </a:bodyPr>
          <a:lstStyle/>
          <a:p>
            <a:pPr>
              <a:spcAft>
                <a:spcPts val="600"/>
              </a:spcAft>
            </a:pPr>
            <a:r>
              <a:rPr lang="en-US" sz="1400" b="1" u="sng" dirty="0" smtClean="0">
                <a:solidFill>
                  <a:schemeClr val="bg1"/>
                </a:solidFill>
                <a:latin typeface="Century Gothic" panose="020B0502020202020204" pitchFamily="34" charset="0"/>
              </a:rPr>
              <a:t>On Time Delivery Is Top Priority</a:t>
            </a:r>
          </a:p>
          <a:p>
            <a:r>
              <a:rPr lang="en-US" sz="1400" dirty="0" smtClean="0">
                <a:solidFill>
                  <a:schemeClr val="bg1"/>
                </a:solidFill>
                <a:latin typeface="Century Gothic" panose="020B0502020202020204" pitchFamily="34" charset="0"/>
              </a:rPr>
              <a:t>Our </a:t>
            </a:r>
            <a:r>
              <a:rPr lang="en-US" sz="1400" dirty="0">
                <a:solidFill>
                  <a:schemeClr val="bg1"/>
                </a:solidFill>
                <a:latin typeface="Century Gothic" panose="020B0502020202020204" pitchFamily="34" charset="0"/>
              </a:rPr>
              <a:t>technology, relationships, and team of industry professionals provide an unparalleled ability to meet your most important shipping needs. The Expedited Services department is a fully operational Freight Forwarder designed to assist you with your every shipping need. No matter where you’re shipping to or what you’re up against, our professional team of experts can help. From NFO’s to economy ground services, we have the resources available to manage your shipment so you don’t have to.</a:t>
            </a:r>
            <a:endParaRPr lang="en-US" sz="1400" dirty="0" smtClean="0">
              <a:solidFill>
                <a:schemeClr val="bg1"/>
              </a:solidFill>
              <a:latin typeface="Century Gothic" panose="020B0502020202020204" pitchFamily="34" charset="0"/>
              <a:cs typeface="Century Gothic"/>
            </a:endParaRPr>
          </a:p>
        </p:txBody>
      </p:sp>
    </p:spTree>
    <p:extLst>
      <p:ext uri="{BB962C8B-B14F-4D97-AF65-F5344CB8AC3E}">
        <p14:creationId xmlns:p14="http://schemas.microsoft.com/office/powerpoint/2010/main" val="1844062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6934200" cy="305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4959" y="1985724"/>
            <a:ext cx="6477563" cy="2539157"/>
          </a:xfrm>
          <a:prstGeom prst="rect">
            <a:avLst/>
          </a:prstGeom>
          <a:noFill/>
        </p:spPr>
        <p:txBody>
          <a:bodyPr wrap="square" numCol="2" rtlCol="0">
            <a:spAutoFit/>
          </a:bodyPr>
          <a:lstStyle/>
          <a:p>
            <a:pPr>
              <a:spcAft>
                <a:spcPts val="600"/>
              </a:spcAft>
            </a:pPr>
            <a:r>
              <a:rPr lang="en-US" sz="1400" b="1" u="sng" dirty="0" smtClean="0">
                <a:solidFill>
                  <a:schemeClr val="bg1"/>
                </a:solidFill>
                <a:latin typeface="Century Gothic" panose="020B0502020202020204" pitchFamily="34" charset="0"/>
              </a:rPr>
              <a:t>Service Offerings</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Next </a:t>
            </a:r>
            <a:r>
              <a:rPr lang="en-US" sz="1400" dirty="0">
                <a:solidFill>
                  <a:schemeClr val="bg1"/>
                </a:solidFill>
                <a:latin typeface="Century Gothic" panose="020B0502020202020204" pitchFamily="34" charset="0"/>
              </a:rPr>
              <a:t>Flight Out (NFO’s</a:t>
            </a:r>
            <a:r>
              <a:rPr lang="en-US" sz="1400" dirty="0" smtClean="0">
                <a:solidFill>
                  <a:schemeClr val="bg1"/>
                </a:solidFill>
                <a:latin typeface="Century Gothic" panose="020B0502020202020204" pitchFamily="34" charset="0"/>
              </a:rPr>
              <a:t>)</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Next </a:t>
            </a:r>
            <a:r>
              <a:rPr lang="en-US" sz="1400" dirty="0">
                <a:solidFill>
                  <a:schemeClr val="bg1"/>
                </a:solidFill>
                <a:latin typeface="Century Gothic" panose="020B0502020202020204" pitchFamily="34" charset="0"/>
              </a:rPr>
              <a:t>Day by 1030 </a:t>
            </a:r>
            <a:endParaRPr lang="en-US" sz="1400" dirty="0" smtClean="0">
              <a:solidFill>
                <a:schemeClr val="bg1"/>
              </a:solidFill>
              <a:latin typeface="Century Gothic" panose="020B0502020202020204" pitchFamily="34" charset="0"/>
            </a:endParaRP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Exclusive </a:t>
            </a:r>
            <a:r>
              <a:rPr lang="en-US" sz="1400" dirty="0">
                <a:solidFill>
                  <a:schemeClr val="bg1"/>
                </a:solidFill>
                <a:latin typeface="Century Gothic" panose="020B0502020202020204" pitchFamily="34" charset="0"/>
              </a:rPr>
              <a:t>Use Vehicles (E.U.V.’s</a:t>
            </a:r>
            <a:r>
              <a:rPr lang="en-US" sz="1400" dirty="0" smtClean="0">
                <a:solidFill>
                  <a:schemeClr val="bg1"/>
                </a:solidFill>
                <a:latin typeface="Century Gothic" panose="020B0502020202020204" pitchFamily="34" charset="0"/>
              </a:rPr>
              <a:t>)</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Next </a:t>
            </a:r>
            <a:r>
              <a:rPr lang="en-US" sz="1400" dirty="0">
                <a:solidFill>
                  <a:schemeClr val="bg1"/>
                </a:solidFill>
                <a:latin typeface="Century Gothic" panose="020B0502020202020204" pitchFamily="34" charset="0"/>
              </a:rPr>
              <a:t>Day by Noon </a:t>
            </a:r>
            <a:endParaRPr lang="en-US" sz="1400" dirty="0" smtClean="0">
              <a:solidFill>
                <a:schemeClr val="bg1"/>
              </a:solidFill>
              <a:latin typeface="Century Gothic" panose="020B0502020202020204" pitchFamily="34" charset="0"/>
            </a:endParaRP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Local </a:t>
            </a:r>
            <a:r>
              <a:rPr lang="en-US" sz="1400" dirty="0">
                <a:solidFill>
                  <a:schemeClr val="bg1"/>
                </a:solidFill>
                <a:latin typeface="Century Gothic" panose="020B0502020202020204" pitchFamily="34" charset="0"/>
              </a:rPr>
              <a:t>Pickup/Delivery </a:t>
            </a:r>
            <a:endParaRPr lang="en-US" sz="1400" dirty="0" smtClean="0">
              <a:solidFill>
                <a:schemeClr val="bg1"/>
              </a:solidFill>
              <a:latin typeface="Century Gothic" panose="020B0502020202020204" pitchFamily="34" charset="0"/>
            </a:endParaRP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Next </a:t>
            </a:r>
            <a:r>
              <a:rPr lang="en-US" sz="1400" dirty="0">
                <a:solidFill>
                  <a:schemeClr val="bg1"/>
                </a:solidFill>
                <a:latin typeface="Century Gothic" panose="020B0502020202020204" pitchFamily="34" charset="0"/>
              </a:rPr>
              <a:t>Day by 5pm </a:t>
            </a:r>
            <a:endParaRPr lang="en-US" sz="1400" dirty="0" smtClean="0">
              <a:solidFill>
                <a:schemeClr val="bg1"/>
              </a:solidFill>
              <a:latin typeface="Century Gothic" panose="020B0502020202020204" pitchFamily="34" charset="0"/>
            </a:endParaRP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2nd </a:t>
            </a:r>
            <a:r>
              <a:rPr lang="en-US" sz="1400" dirty="0">
                <a:solidFill>
                  <a:schemeClr val="bg1"/>
                </a:solidFill>
                <a:latin typeface="Century Gothic" panose="020B0502020202020204" pitchFamily="34" charset="0"/>
              </a:rPr>
              <a:t>Day by 1030 </a:t>
            </a:r>
            <a:endParaRPr lang="en-US" sz="1400" dirty="0" smtClean="0">
              <a:solidFill>
                <a:schemeClr val="bg1"/>
              </a:solidFill>
              <a:latin typeface="Century Gothic" panose="020B0502020202020204" pitchFamily="34" charset="0"/>
            </a:endParaRP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2nd </a:t>
            </a:r>
            <a:r>
              <a:rPr lang="en-US" sz="1400" dirty="0">
                <a:solidFill>
                  <a:schemeClr val="bg1"/>
                </a:solidFill>
                <a:latin typeface="Century Gothic" panose="020B0502020202020204" pitchFamily="34" charset="0"/>
              </a:rPr>
              <a:t>Day by Noon </a:t>
            </a:r>
            <a:r>
              <a:rPr lang="en-US" sz="1400" dirty="0" smtClean="0">
                <a:solidFill>
                  <a:schemeClr val="bg1"/>
                </a:solidFill>
                <a:latin typeface="Century Gothic" panose="020B0502020202020204" pitchFamily="34" charset="0"/>
              </a:rPr>
              <a:t> </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2nd </a:t>
            </a:r>
            <a:r>
              <a:rPr lang="en-US" sz="1400" dirty="0">
                <a:solidFill>
                  <a:schemeClr val="bg1"/>
                </a:solidFill>
                <a:latin typeface="Century Gothic" panose="020B0502020202020204" pitchFamily="34" charset="0"/>
              </a:rPr>
              <a:t>Day by 5pm </a:t>
            </a:r>
            <a:r>
              <a:rPr lang="en-US" sz="1400" dirty="0" smtClean="0">
                <a:solidFill>
                  <a:schemeClr val="bg1"/>
                </a:solidFill>
                <a:latin typeface="Century Gothic" panose="020B0502020202020204" pitchFamily="34" charset="0"/>
              </a:rPr>
              <a:t> </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3rd </a:t>
            </a:r>
            <a:r>
              <a:rPr lang="en-US" sz="1400" dirty="0">
                <a:solidFill>
                  <a:schemeClr val="bg1"/>
                </a:solidFill>
                <a:latin typeface="Century Gothic" panose="020B0502020202020204" pitchFamily="34" charset="0"/>
              </a:rPr>
              <a:t>Day by </a:t>
            </a:r>
            <a:r>
              <a:rPr lang="en-US" sz="1400" dirty="0" smtClean="0">
                <a:solidFill>
                  <a:schemeClr val="bg1"/>
                </a:solidFill>
                <a:latin typeface="Century Gothic" panose="020B0502020202020204" pitchFamily="34" charset="0"/>
              </a:rPr>
              <a:t>1030</a:t>
            </a:r>
          </a:p>
          <a:p>
            <a:r>
              <a:rPr lang="en-US" sz="1400" dirty="0" smtClean="0">
                <a:solidFill>
                  <a:schemeClr val="bg1"/>
                </a:solidFill>
                <a:latin typeface="Century Gothic" panose="020B0502020202020204" pitchFamily="34" charset="0"/>
              </a:rPr>
              <a:t> </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3rd </a:t>
            </a:r>
            <a:r>
              <a:rPr lang="en-US" sz="1400" dirty="0">
                <a:solidFill>
                  <a:schemeClr val="bg1"/>
                </a:solidFill>
                <a:latin typeface="Century Gothic" panose="020B0502020202020204" pitchFamily="34" charset="0"/>
              </a:rPr>
              <a:t>Day by </a:t>
            </a:r>
            <a:r>
              <a:rPr lang="en-US" sz="1400" dirty="0" smtClean="0">
                <a:solidFill>
                  <a:schemeClr val="bg1"/>
                </a:solidFill>
                <a:latin typeface="Century Gothic" panose="020B0502020202020204" pitchFamily="34" charset="0"/>
              </a:rPr>
              <a:t>Noon </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3rd </a:t>
            </a:r>
            <a:r>
              <a:rPr lang="en-US" sz="1400" dirty="0">
                <a:solidFill>
                  <a:schemeClr val="bg1"/>
                </a:solidFill>
                <a:latin typeface="Century Gothic" panose="020B0502020202020204" pitchFamily="34" charset="0"/>
              </a:rPr>
              <a:t>Day by 5pm </a:t>
            </a:r>
            <a:r>
              <a:rPr lang="en-US" sz="1400" dirty="0" smtClean="0">
                <a:solidFill>
                  <a:schemeClr val="bg1"/>
                </a:solidFill>
                <a:latin typeface="Century Gothic" panose="020B0502020202020204" pitchFamily="34" charset="0"/>
              </a:rPr>
              <a:t> </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3-5 </a:t>
            </a:r>
            <a:r>
              <a:rPr lang="en-US" sz="1400" dirty="0">
                <a:solidFill>
                  <a:schemeClr val="bg1"/>
                </a:solidFill>
                <a:latin typeface="Century Gothic" panose="020B0502020202020204" pitchFamily="34" charset="0"/>
              </a:rPr>
              <a:t>Day Economy Ground </a:t>
            </a:r>
            <a:r>
              <a:rPr lang="en-US" sz="1400" dirty="0" smtClean="0">
                <a:solidFill>
                  <a:schemeClr val="bg1"/>
                </a:solidFill>
                <a:latin typeface="Century Gothic" panose="020B0502020202020204" pitchFamily="34" charset="0"/>
              </a:rPr>
              <a:t> </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Trade </a:t>
            </a:r>
            <a:r>
              <a:rPr lang="en-US" sz="1400" dirty="0">
                <a:solidFill>
                  <a:schemeClr val="bg1"/>
                </a:solidFill>
                <a:latin typeface="Century Gothic" panose="020B0502020202020204" pitchFamily="34" charset="0"/>
              </a:rPr>
              <a:t>Show Pickup/Delivery </a:t>
            </a:r>
            <a:r>
              <a:rPr lang="en-US" sz="1400" dirty="0" smtClean="0">
                <a:solidFill>
                  <a:schemeClr val="bg1"/>
                </a:solidFill>
                <a:latin typeface="Century Gothic" panose="020B0502020202020204" pitchFamily="34" charset="0"/>
              </a:rPr>
              <a:t> </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Weekend Pickup/Delivery</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Export/Import </a:t>
            </a:r>
            <a:r>
              <a:rPr lang="en-US" sz="1400" dirty="0">
                <a:solidFill>
                  <a:schemeClr val="bg1"/>
                </a:solidFill>
                <a:latin typeface="Century Gothic" panose="020B0502020202020204" pitchFamily="34" charset="0"/>
              </a:rPr>
              <a:t>Freight </a:t>
            </a:r>
            <a:endParaRPr lang="en-US" sz="1400" dirty="0" smtClean="0">
              <a:solidFill>
                <a:schemeClr val="bg1"/>
              </a:solidFill>
              <a:latin typeface="Century Gothic" panose="020B0502020202020204" pitchFamily="34" charset="0"/>
            </a:endParaRP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After </a:t>
            </a:r>
            <a:r>
              <a:rPr lang="en-US" sz="1400" dirty="0">
                <a:solidFill>
                  <a:schemeClr val="bg1"/>
                </a:solidFill>
                <a:latin typeface="Century Gothic" panose="020B0502020202020204" pitchFamily="34" charset="0"/>
              </a:rPr>
              <a:t>Hours Pickup/Delivery </a:t>
            </a:r>
            <a:r>
              <a:rPr lang="en-US" sz="1400" dirty="0" smtClean="0">
                <a:solidFill>
                  <a:schemeClr val="bg1"/>
                </a:solidFill>
                <a:latin typeface="Century Gothic" panose="020B0502020202020204" pitchFamily="34" charset="0"/>
              </a:rPr>
              <a:t> </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Project </a:t>
            </a:r>
            <a:r>
              <a:rPr lang="en-US" sz="1400" dirty="0">
                <a:solidFill>
                  <a:schemeClr val="bg1"/>
                </a:solidFill>
                <a:latin typeface="Century Gothic" panose="020B0502020202020204" pitchFamily="34" charset="0"/>
              </a:rPr>
              <a:t>Freight/Distributions </a:t>
            </a:r>
            <a:r>
              <a:rPr lang="en-US" sz="1400" dirty="0" smtClean="0">
                <a:solidFill>
                  <a:schemeClr val="bg1"/>
                </a:solidFill>
                <a:latin typeface="Century Gothic" panose="020B0502020202020204" pitchFamily="34" charset="0"/>
              </a:rPr>
              <a:t> </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Aircraft </a:t>
            </a:r>
            <a:r>
              <a:rPr lang="en-US" sz="1400" dirty="0">
                <a:solidFill>
                  <a:schemeClr val="bg1"/>
                </a:solidFill>
                <a:latin typeface="Century Gothic" panose="020B0502020202020204" pitchFamily="34" charset="0"/>
              </a:rPr>
              <a:t>Charters </a:t>
            </a:r>
            <a:endParaRPr lang="en-US" sz="1400" dirty="0" smtClean="0">
              <a:solidFill>
                <a:schemeClr val="bg1"/>
              </a:solidFill>
              <a:latin typeface="Century Gothic" panose="020B0502020202020204" pitchFamily="34" charset="0"/>
            </a:endParaRP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rPr>
              <a:t>Ocean </a:t>
            </a:r>
            <a:r>
              <a:rPr lang="en-US" sz="1400" dirty="0">
                <a:solidFill>
                  <a:schemeClr val="bg1"/>
                </a:solidFill>
                <a:latin typeface="Century Gothic" panose="020B0502020202020204" pitchFamily="34" charset="0"/>
              </a:rPr>
              <a:t>Services</a:t>
            </a:r>
            <a:endParaRPr lang="en-US" sz="1400" b="1" dirty="0" smtClean="0">
              <a:solidFill>
                <a:schemeClr val="bg1"/>
              </a:solidFill>
              <a:latin typeface="Century Gothic" panose="020B0502020202020204" pitchFamily="34" charset="0"/>
            </a:endParaRPr>
          </a:p>
        </p:txBody>
      </p:sp>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26</a:t>
            </a:fld>
            <a:endParaRPr lang="en-US" dirty="0"/>
          </a:p>
        </p:txBody>
      </p:sp>
      <p:sp>
        <p:nvSpPr>
          <p:cNvPr id="11" name="TextBox 10"/>
          <p:cNvSpPr txBox="1"/>
          <p:nvPr/>
        </p:nvSpPr>
        <p:spPr>
          <a:xfrm>
            <a:off x="-153278" y="200025"/>
            <a:ext cx="8664082" cy="707886"/>
          </a:xfrm>
          <a:prstGeom prst="rect">
            <a:avLst/>
          </a:prstGeom>
          <a:noFill/>
        </p:spPr>
        <p:txBody>
          <a:bodyPr wrap="square" rtlCol="0">
            <a:spAutoFit/>
          </a:bodyPr>
          <a:lstStyle/>
          <a:p>
            <a:pPr lvl="1"/>
            <a:r>
              <a:rPr lang="en-US" sz="2000" b="1" dirty="0" smtClean="0">
                <a:latin typeface="Century Gothic"/>
                <a:cs typeface="Century Gothic"/>
              </a:rPr>
              <a:t>EXPEDITED SERVICES </a:t>
            </a:r>
            <a:r>
              <a:rPr lang="en-US" sz="2000" dirty="0" smtClean="0">
                <a:latin typeface="Century Gothic"/>
                <a:cs typeface="Century Gothic"/>
              </a:rPr>
              <a:t>&gt; SERVICE OFFERINGS</a:t>
            </a:r>
            <a:endParaRPr lang="en-US" sz="2000" dirty="0">
              <a:latin typeface="Century Gothic"/>
              <a:cs typeface="Century Gothic"/>
            </a:endParaRPr>
          </a:p>
          <a:p>
            <a:pPr lvl="1"/>
            <a:endParaRPr lang="en-US" sz="2000" dirty="0">
              <a:latin typeface="Century Gothic"/>
              <a:cs typeface="Century Gothic"/>
            </a:endParaRPr>
          </a:p>
        </p:txBody>
      </p:sp>
      <p:sp>
        <p:nvSpPr>
          <p:cNvPr id="14"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345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3965"/>
            <a:ext cx="8153400" cy="399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4959" y="1488281"/>
            <a:ext cx="7636041" cy="3693319"/>
          </a:xfrm>
          <a:prstGeom prst="rect">
            <a:avLst/>
          </a:prstGeom>
          <a:noFill/>
        </p:spPr>
        <p:txBody>
          <a:bodyPr wrap="square" rtlCol="0">
            <a:spAutoFit/>
          </a:bodyPr>
          <a:lstStyle/>
          <a:p>
            <a:pPr>
              <a:spcAft>
                <a:spcPts val="600"/>
              </a:spcAft>
            </a:pPr>
            <a:r>
              <a:rPr lang="en-US" sz="1400" b="1" u="sng" dirty="0">
                <a:solidFill>
                  <a:schemeClr val="bg1"/>
                </a:solidFill>
                <a:latin typeface="Century Gothic" panose="020B0502020202020204" pitchFamily="34" charset="0"/>
              </a:rPr>
              <a:t>Alaska &amp; Hawaii </a:t>
            </a:r>
            <a:endParaRPr lang="en-US" sz="1400" u="sng" dirty="0">
              <a:solidFill>
                <a:schemeClr val="bg1"/>
              </a:solidFill>
              <a:latin typeface="Century Gothic" panose="020B0502020202020204" pitchFamily="34" charset="0"/>
            </a:endParaRPr>
          </a:p>
          <a:p>
            <a:r>
              <a:rPr lang="en-US" sz="1400" dirty="0">
                <a:solidFill>
                  <a:schemeClr val="bg1"/>
                </a:solidFill>
                <a:latin typeface="Century Gothic" panose="020B0502020202020204" pitchFamily="34" charset="0"/>
              </a:rPr>
              <a:t>Expedited Services currently offers online rate quotes for shipments originating from the Lower 48 States to both Alaska and Hawaii. We provide a “multi-modal” service which blends your choice of LTL carrier with our ocean providers to ensure you receive the most competitive rate available. We use only the best and most reputable carriers to Alaska and Hawaii and provide up-to-date tracking via our tracking email address: </a:t>
            </a:r>
            <a:r>
              <a:rPr lang="en-US" sz="1400" b="1" dirty="0">
                <a:solidFill>
                  <a:schemeClr val="bg1"/>
                </a:solidFill>
                <a:latin typeface="Century Gothic" panose="020B0502020202020204" pitchFamily="34" charset="0"/>
                <a:hlinkClick r:id="rId3"/>
              </a:rPr>
              <a:t>gtzexptrack@globaltranz.com</a:t>
            </a:r>
            <a:r>
              <a:rPr lang="en-US" sz="1400" dirty="0">
                <a:solidFill>
                  <a:schemeClr val="bg1"/>
                </a:solidFill>
                <a:latin typeface="Century Gothic" panose="020B0502020202020204" pitchFamily="34" charset="0"/>
              </a:rPr>
              <a:t>. Rest assured when shipping to these points, we’ve got you covered so your shipment can enjoy “smooth sailing” to its final destination</a:t>
            </a:r>
            <a:r>
              <a:rPr lang="en-US" sz="1400" dirty="0" smtClean="0">
                <a:solidFill>
                  <a:schemeClr val="bg1"/>
                </a:solidFill>
                <a:latin typeface="Century Gothic" panose="020B0502020202020204" pitchFamily="34" charset="0"/>
              </a:rPr>
              <a:t>.</a:t>
            </a:r>
          </a:p>
          <a:p>
            <a:endParaRPr lang="en-US" sz="1400" dirty="0" smtClean="0">
              <a:solidFill>
                <a:schemeClr val="bg1"/>
              </a:solidFill>
              <a:latin typeface="Century Gothic" panose="020B0502020202020204" pitchFamily="34" charset="0"/>
            </a:endParaRPr>
          </a:p>
          <a:p>
            <a:endParaRPr lang="en-US" sz="1400" dirty="0">
              <a:solidFill>
                <a:schemeClr val="bg1"/>
              </a:solidFill>
              <a:latin typeface="Century Gothic" panose="020B0502020202020204" pitchFamily="34" charset="0"/>
            </a:endParaRPr>
          </a:p>
          <a:p>
            <a:pPr>
              <a:spcAft>
                <a:spcPts val="600"/>
              </a:spcAft>
            </a:pPr>
            <a:r>
              <a:rPr lang="en-US" sz="1400" b="1" u="sng" dirty="0">
                <a:solidFill>
                  <a:schemeClr val="bg1"/>
                </a:solidFill>
                <a:latin typeface="Century Gothic" panose="020B0502020202020204" pitchFamily="34" charset="0"/>
              </a:rPr>
              <a:t>International Air/Ocean </a:t>
            </a:r>
          </a:p>
          <a:p>
            <a:r>
              <a:rPr lang="en-US" sz="1400" dirty="0">
                <a:solidFill>
                  <a:schemeClr val="bg1"/>
                </a:solidFill>
                <a:latin typeface="Century Gothic" panose="020B0502020202020204" pitchFamily="34" charset="0"/>
              </a:rPr>
              <a:t>Expedited Services also offers a variety of International solutions via our air and ocean partners to destinations such as Puerto Rico, Guam and the US Virgin Islands. We have a dedicated International team ready to assist you in sorting through all the necessary documents required to ship internationally. Let them help by requesting a quote today at</a:t>
            </a:r>
            <a:r>
              <a:rPr lang="en-US" sz="1400" dirty="0" smtClean="0">
                <a:solidFill>
                  <a:schemeClr val="bg1"/>
                </a:solidFill>
                <a:latin typeface="Century Gothic" panose="020B0502020202020204" pitchFamily="34" charset="0"/>
              </a:rPr>
              <a:t>: </a:t>
            </a:r>
            <a:r>
              <a:rPr lang="en-US" sz="1400" b="1" dirty="0" smtClean="0">
                <a:solidFill>
                  <a:schemeClr val="bg1"/>
                </a:solidFill>
                <a:latin typeface="Century Gothic" panose="020B0502020202020204" pitchFamily="34" charset="0"/>
                <a:hlinkClick r:id="rId4"/>
              </a:rPr>
              <a:t>esintquote@globaltranz.com</a:t>
            </a:r>
            <a:r>
              <a:rPr lang="en-US" sz="1400" dirty="0" smtClean="0">
                <a:solidFill>
                  <a:schemeClr val="bg1"/>
                </a:solidFill>
                <a:latin typeface="Century Gothic" panose="020B0502020202020204" pitchFamily="34" charset="0"/>
              </a:rPr>
              <a:t> </a:t>
            </a:r>
            <a:endParaRPr lang="en-US" sz="1400" dirty="0">
              <a:solidFill>
                <a:schemeClr val="bg1"/>
              </a:solidFill>
              <a:latin typeface="Century Gothic" panose="020B0502020202020204" pitchFamily="34" charset="0"/>
            </a:endParaRPr>
          </a:p>
        </p:txBody>
      </p:sp>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27</a:t>
            </a:fld>
            <a:endParaRPr lang="en-US" dirty="0"/>
          </a:p>
        </p:txBody>
      </p:sp>
      <p:sp>
        <p:nvSpPr>
          <p:cNvPr id="11" name="TextBox 10"/>
          <p:cNvSpPr txBox="1"/>
          <p:nvPr/>
        </p:nvSpPr>
        <p:spPr>
          <a:xfrm>
            <a:off x="-153278" y="200025"/>
            <a:ext cx="8664082" cy="707886"/>
          </a:xfrm>
          <a:prstGeom prst="rect">
            <a:avLst/>
          </a:prstGeom>
          <a:noFill/>
        </p:spPr>
        <p:txBody>
          <a:bodyPr wrap="square" rtlCol="0">
            <a:spAutoFit/>
          </a:bodyPr>
          <a:lstStyle/>
          <a:p>
            <a:pPr lvl="1"/>
            <a:r>
              <a:rPr lang="en-US" sz="2000" b="1" dirty="0" smtClean="0">
                <a:latin typeface="Century Gothic"/>
                <a:cs typeface="Century Gothic"/>
              </a:rPr>
              <a:t>EXPEDITED SERVICES </a:t>
            </a:r>
            <a:r>
              <a:rPr lang="en-US" sz="2000" dirty="0" smtClean="0">
                <a:latin typeface="Century Gothic"/>
                <a:cs typeface="Century Gothic"/>
              </a:rPr>
              <a:t>&gt; SERVICE OFFERINGS</a:t>
            </a:r>
            <a:endParaRPr lang="en-US" sz="2000" dirty="0">
              <a:latin typeface="Century Gothic"/>
              <a:cs typeface="Century Gothic"/>
            </a:endParaRPr>
          </a:p>
          <a:p>
            <a:pPr lvl="1"/>
            <a:endParaRPr lang="en-US" sz="2000" dirty="0">
              <a:latin typeface="Century Gothic"/>
              <a:cs typeface="Century Gothic"/>
            </a:endParaRPr>
          </a:p>
        </p:txBody>
      </p:sp>
      <p:sp>
        <p:nvSpPr>
          <p:cNvPr id="14"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783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 y="1143000"/>
            <a:ext cx="7869936" cy="456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2643" y="1861829"/>
            <a:ext cx="7068758" cy="3539430"/>
          </a:xfrm>
          <a:prstGeom prst="rect">
            <a:avLst/>
          </a:prstGeom>
          <a:noFill/>
        </p:spPr>
        <p:txBody>
          <a:bodyPr wrap="square" numCol="2" rtlCol="0">
            <a:spAutoFit/>
          </a:bodyPr>
          <a:lstStyle/>
          <a:p>
            <a:r>
              <a:rPr lang="en-US" sz="1400" b="1" u="sng" dirty="0" smtClean="0">
                <a:solidFill>
                  <a:schemeClr val="bg1"/>
                </a:solidFill>
                <a:latin typeface="Century Gothic" panose="020B0502020202020204" pitchFamily="34" charset="0"/>
              </a:rPr>
              <a:t>Considered </a:t>
            </a:r>
            <a:r>
              <a:rPr lang="en-US" sz="1400" b="1" u="sng" dirty="0">
                <a:solidFill>
                  <a:schemeClr val="bg1"/>
                </a:solidFill>
                <a:latin typeface="Century Gothic" panose="020B0502020202020204" pitchFamily="34" charset="0"/>
              </a:rPr>
              <a:t>International </a:t>
            </a:r>
            <a:r>
              <a:rPr lang="en-US" sz="1400" b="1" u="sng" dirty="0" smtClean="0">
                <a:solidFill>
                  <a:schemeClr val="bg1"/>
                </a:solidFill>
                <a:latin typeface="Century Gothic" panose="020B0502020202020204" pitchFamily="34" charset="0"/>
              </a:rPr>
              <a:t>Quotes:</a:t>
            </a:r>
            <a:endParaRPr lang="en-US" sz="1400" dirty="0" smtClean="0">
              <a:solidFill>
                <a:schemeClr val="bg1"/>
              </a:solidFill>
              <a:latin typeface="Century Gothic" panose="020B0502020202020204" pitchFamily="34" charset="0"/>
            </a:endParaRPr>
          </a:p>
          <a:p>
            <a:r>
              <a:rPr lang="en-US" sz="1400" dirty="0" smtClean="0">
                <a:solidFill>
                  <a:schemeClr val="bg1"/>
                </a:solidFill>
                <a:latin typeface="Century Gothic" panose="020B0502020202020204" pitchFamily="34" charset="0"/>
              </a:rPr>
              <a:t>Puerto Rico</a:t>
            </a:r>
          </a:p>
          <a:p>
            <a:r>
              <a:rPr lang="en-US" sz="1400" dirty="0" smtClean="0">
                <a:solidFill>
                  <a:schemeClr val="bg1"/>
                </a:solidFill>
                <a:latin typeface="Century Gothic" panose="020B0502020202020204" pitchFamily="34" charset="0"/>
              </a:rPr>
              <a:t>Guam </a:t>
            </a:r>
          </a:p>
          <a:p>
            <a:r>
              <a:rPr lang="en-US" sz="1400" dirty="0" smtClean="0">
                <a:solidFill>
                  <a:schemeClr val="bg1"/>
                </a:solidFill>
                <a:latin typeface="Century Gothic" panose="020B0502020202020204" pitchFamily="34" charset="0"/>
              </a:rPr>
              <a:t>US </a:t>
            </a:r>
            <a:r>
              <a:rPr lang="en-US" sz="1400" dirty="0">
                <a:solidFill>
                  <a:schemeClr val="bg1"/>
                </a:solidFill>
                <a:latin typeface="Century Gothic" panose="020B0502020202020204" pitchFamily="34" charset="0"/>
              </a:rPr>
              <a:t>Virgin Islands </a:t>
            </a:r>
            <a:endParaRPr lang="en-US" sz="1400" dirty="0" smtClean="0">
              <a:solidFill>
                <a:schemeClr val="bg1"/>
              </a:solidFill>
              <a:latin typeface="Century Gothic" panose="020B0502020202020204" pitchFamily="34" charset="0"/>
            </a:endParaRPr>
          </a:p>
          <a:p>
            <a:r>
              <a:rPr lang="en-US" sz="1400" dirty="0" smtClean="0">
                <a:solidFill>
                  <a:schemeClr val="bg1"/>
                </a:solidFill>
                <a:effectLst>
                  <a:glow rad="317500">
                    <a:srgbClr val="FFFF00">
                      <a:alpha val="56000"/>
                    </a:srgbClr>
                  </a:glow>
                </a:effectLst>
                <a:latin typeface="Century Gothic" panose="020B0502020202020204" pitchFamily="34" charset="0"/>
              </a:rPr>
              <a:t>Australia</a:t>
            </a:r>
            <a:r>
              <a:rPr lang="en-US" sz="1400" dirty="0" smtClean="0">
                <a:solidFill>
                  <a:schemeClr val="bg1"/>
                </a:solidFill>
                <a:latin typeface="Century Gothic" panose="020B0502020202020204" pitchFamily="34" charset="0"/>
              </a:rPr>
              <a:t> </a:t>
            </a:r>
            <a:r>
              <a:rPr lang="en-US" sz="1400" dirty="0">
                <a:solidFill>
                  <a:schemeClr val="bg1"/>
                </a:solidFill>
                <a:latin typeface="Century Gothic" panose="020B0502020202020204" pitchFamily="34" charset="0"/>
              </a:rPr>
              <a:t>{AIR Only) </a:t>
            </a:r>
            <a:endParaRPr lang="en-US" sz="1400" dirty="0" smtClean="0">
              <a:solidFill>
                <a:schemeClr val="bg1"/>
              </a:solidFill>
              <a:latin typeface="Century Gothic" panose="020B0502020202020204" pitchFamily="34" charset="0"/>
            </a:endParaRPr>
          </a:p>
          <a:p>
            <a:r>
              <a:rPr lang="en-US" sz="1400" dirty="0" smtClean="0">
                <a:solidFill>
                  <a:schemeClr val="bg1"/>
                </a:solidFill>
                <a:effectLst>
                  <a:glow rad="304800">
                    <a:srgbClr val="FFFF00">
                      <a:alpha val="56000"/>
                    </a:srgbClr>
                  </a:glow>
                </a:effectLst>
                <a:latin typeface="Century Gothic" panose="020B0502020202020204" pitchFamily="34" charset="0"/>
              </a:rPr>
              <a:t>South </a:t>
            </a:r>
            <a:r>
              <a:rPr lang="en-US" sz="1400" dirty="0">
                <a:solidFill>
                  <a:schemeClr val="bg1"/>
                </a:solidFill>
                <a:effectLst>
                  <a:glow rad="304800">
                    <a:srgbClr val="FFFF00">
                      <a:alpha val="56000"/>
                    </a:srgbClr>
                  </a:glow>
                </a:effectLst>
                <a:latin typeface="Century Gothic" panose="020B0502020202020204" pitchFamily="34" charset="0"/>
              </a:rPr>
              <a:t>America </a:t>
            </a:r>
            <a:r>
              <a:rPr lang="en-US" sz="1400" dirty="0">
                <a:solidFill>
                  <a:schemeClr val="bg1"/>
                </a:solidFill>
                <a:latin typeface="Century Gothic" panose="020B0502020202020204" pitchFamily="34" charset="0"/>
              </a:rPr>
              <a:t>(AIR Only) </a:t>
            </a:r>
            <a:endParaRPr lang="en-US" sz="1400" dirty="0" smtClean="0">
              <a:solidFill>
                <a:schemeClr val="bg1"/>
              </a:solidFill>
              <a:latin typeface="Century Gothic" panose="020B0502020202020204" pitchFamily="34" charset="0"/>
            </a:endParaRPr>
          </a:p>
          <a:p>
            <a:r>
              <a:rPr lang="en-US" sz="1400" dirty="0" smtClean="0">
                <a:solidFill>
                  <a:schemeClr val="bg1"/>
                </a:solidFill>
                <a:effectLst>
                  <a:glow rad="304800">
                    <a:srgbClr val="FFFF00">
                      <a:alpha val="56000"/>
                    </a:srgbClr>
                  </a:glow>
                </a:effectLst>
                <a:latin typeface="Century Gothic" panose="020B0502020202020204" pitchFamily="34" charset="0"/>
              </a:rPr>
              <a:t>China</a:t>
            </a:r>
            <a:r>
              <a:rPr lang="en-US" sz="1400" dirty="0" smtClean="0">
                <a:solidFill>
                  <a:schemeClr val="bg1"/>
                </a:solidFill>
                <a:latin typeface="Century Gothic" panose="020B0502020202020204" pitchFamily="34" charset="0"/>
              </a:rPr>
              <a:t> </a:t>
            </a:r>
            <a:r>
              <a:rPr lang="en-US" sz="1400" dirty="0">
                <a:solidFill>
                  <a:schemeClr val="bg1"/>
                </a:solidFill>
                <a:latin typeface="Century Gothic" panose="020B0502020202020204" pitchFamily="34" charset="0"/>
              </a:rPr>
              <a:t>(Al R Only) </a:t>
            </a:r>
            <a:endParaRPr lang="en-US" sz="1400" dirty="0" smtClean="0">
              <a:solidFill>
                <a:schemeClr val="bg1"/>
              </a:solidFill>
              <a:latin typeface="Century Gothic" panose="020B0502020202020204" pitchFamily="34" charset="0"/>
            </a:endParaRPr>
          </a:p>
          <a:p>
            <a:r>
              <a:rPr lang="en-US" sz="1400" dirty="0" smtClean="0">
                <a:solidFill>
                  <a:schemeClr val="bg1"/>
                </a:solidFill>
                <a:effectLst>
                  <a:glow rad="304800">
                    <a:srgbClr val="FFFF00">
                      <a:alpha val="56000"/>
                    </a:srgbClr>
                  </a:glow>
                </a:effectLst>
                <a:latin typeface="Century Gothic" panose="020B0502020202020204" pitchFamily="34" charset="0"/>
              </a:rPr>
              <a:t>Europe</a:t>
            </a:r>
            <a:r>
              <a:rPr lang="en-US" sz="1400" dirty="0" smtClean="0">
                <a:solidFill>
                  <a:schemeClr val="bg1"/>
                </a:solidFill>
                <a:latin typeface="Century Gothic" panose="020B0502020202020204" pitchFamily="34" charset="0"/>
              </a:rPr>
              <a:t> </a:t>
            </a:r>
            <a:r>
              <a:rPr lang="en-US" sz="1400" dirty="0">
                <a:solidFill>
                  <a:schemeClr val="bg1"/>
                </a:solidFill>
                <a:latin typeface="Century Gothic" panose="020B0502020202020204" pitchFamily="34" charset="0"/>
              </a:rPr>
              <a:t>(Al R Only) </a:t>
            </a:r>
            <a:endParaRPr lang="en-US" sz="1400" dirty="0" smtClean="0">
              <a:solidFill>
                <a:schemeClr val="bg1"/>
              </a:solidFill>
              <a:latin typeface="Century Gothic" panose="020B0502020202020204" pitchFamily="34" charset="0"/>
            </a:endParaRPr>
          </a:p>
          <a:p>
            <a:r>
              <a:rPr lang="en-US" sz="1400" dirty="0" smtClean="0">
                <a:solidFill>
                  <a:schemeClr val="bg1"/>
                </a:solidFill>
                <a:latin typeface="Century Gothic" panose="020B0502020202020204" pitchFamily="34" charset="0"/>
              </a:rPr>
              <a:t>Canada </a:t>
            </a:r>
            <a:r>
              <a:rPr lang="en-US" sz="1400" dirty="0">
                <a:solidFill>
                  <a:schemeClr val="bg1"/>
                </a:solidFill>
                <a:latin typeface="Century Gothic" panose="020B0502020202020204" pitchFamily="34" charset="0"/>
              </a:rPr>
              <a:t>(AIR Only) </a:t>
            </a:r>
            <a:endParaRPr lang="en-US" sz="1400" dirty="0" smtClean="0">
              <a:solidFill>
                <a:schemeClr val="bg1"/>
              </a:solidFill>
              <a:latin typeface="Century Gothic" panose="020B0502020202020204" pitchFamily="34" charset="0"/>
            </a:endParaRPr>
          </a:p>
          <a:p>
            <a:r>
              <a:rPr lang="en-US" sz="1400" dirty="0" smtClean="0">
                <a:solidFill>
                  <a:schemeClr val="bg1"/>
                </a:solidFill>
                <a:latin typeface="Century Gothic" panose="020B0502020202020204" pitchFamily="34" charset="0"/>
              </a:rPr>
              <a:t>Mexico </a:t>
            </a:r>
            <a:r>
              <a:rPr lang="en-US" sz="1400" dirty="0">
                <a:solidFill>
                  <a:schemeClr val="bg1"/>
                </a:solidFill>
                <a:latin typeface="Century Gothic" panose="020B0502020202020204" pitchFamily="34" charset="0"/>
              </a:rPr>
              <a:t>(Al R Only) </a:t>
            </a:r>
          </a:p>
          <a:p>
            <a:endParaRPr lang="en-US" sz="1400" dirty="0" smtClean="0">
              <a:solidFill>
                <a:schemeClr val="bg1"/>
              </a:solidFill>
              <a:latin typeface="Century Gothic" panose="020B0502020202020204" pitchFamily="34" charset="0"/>
            </a:endParaRPr>
          </a:p>
          <a:p>
            <a:r>
              <a:rPr lang="en-US" sz="1400" dirty="0" smtClean="0">
                <a:solidFill>
                  <a:schemeClr val="bg1"/>
                </a:solidFill>
                <a:latin typeface="Century Gothic" panose="020B0502020202020204" pitchFamily="34" charset="0"/>
              </a:rPr>
              <a:t>Email </a:t>
            </a:r>
            <a:r>
              <a:rPr lang="en-US" sz="1400" dirty="0">
                <a:solidFill>
                  <a:schemeClr val="bg1"/>
                </a:solidFill>
                <a:latin typeface="Century Gothic" panose="020B0502020202020204" pitchFamily="34" charset="0"/>
              </a:rPr>
              <a:t>International Quote requests to: </a:t>
            </a:r>
            <a:r>
              <a:rPr lang="en-US" sz="1400" b="1" dirty="0">
                <a:solidFill>
                  <a:schemeClr val="bg1"/>
                </a:solidFill>
                <a:latin typeface="Century Gothic" panose="020B0502020202020204" pitchFamily="34" charset="0"/>
                <a:hlinkClick r:id="rId3"/>
              </a:rPr>
              <a:t>esintquote@globaltranz.com</a:t>
            </a:r>
            <a:r>
              <a:rPr lang="en-US" sz="1400" dirty="0">
                <a:solidFill>
                  <a:schemeClr val="bg1"/>
                </a:solidFill>
                <a:latin typeface="Century Gothic" panose="020B0502020202020204" pitchFamily="34" charset="0"/>
                <a:hlinkClick r:id="rId3"/>
              </a:rPr>
              <a:t> </a:t>
            </a:r>
            <a:endParaRPr lang="en-US" sz="1400" dirty="0" smtClean="0">
              <a:solidFill>
                <a:schemeClr val="bg1"/>
              </a:solidFill>
              <a:latin typeface="Century Gothic" panose="020B0502020202020204" pitchFamily="34" charset="0"/>
            </a:endParaRPr>
          </a:p>
          <a:p>
            <a:endParaRPr lang="en-US" sz="1400" dirty="0" smtClean="0">
              <a:solidFill>
                <a:schemeClr val="bg1"/>
              </a:solidFill>
              <a:latin typeface="Century Gothic" panose="020B0502020202020204" pitchFamily="34" charset="0"/>
            </a:endParaRPr>
          </a:p>
          <a:p>
            <a:endParaRPr lang="en-US" sz="1400" dirty="0">
              <a:solidFill>
                <a:schemeClr val="bg1"/>
              </a:solidFill>
              <a:latin typeface="Century Gothic" panose="020B0502020202020204" pitchFamily="34" charset="0"/>
            </a:endParaRPr>
          </a:p>
          <a:p>
            <a:endParaRPr lang="en-US" sz="1400" dirty="0" smtClean="0">
              <a:solidFill>
                <a:schemeClr val="bg1"/>
              </a:solidFill>
              <a:latin typeface="Century Gothic" panose="020B0502020202020204" pitchFamily="34" charset="0"/>
            </a:endParaRPr>
          </a:p>
          <a:p>
            <a:r>
              <a:rPr lang="en-US" sz="1400" b="1" u="sng" dirty="0" smtClean="0">
                <a:solidFill>
                  <a:schemeClr val="bg1"/>
                </a:solidFill>
                <a:latin typeface="Century Gothic" panose="020B0502020202020204" pitchFamily="34" charset="0"/>
              </a:rPr>
              <a:t>Considered </a:t>
            </a:r>
            <a:r>
              <a:rPr lang="en-US" sz="1400" b="1" u="sng" dirty="0">
                <a:solidFill>
                  <a:schemeClr val="bg1"/>
                </a:solidFill>
                <a:latin typeface="Century Gothic" panose="020B0502020202020204" pitchFamily="34" charset="0"/>
              </a:rPr>
              <a:t>Domestic </a:t>
            </a:r>
            <a:r>
              <a:rPr lang="en-US" sz="1400" b="1" u="sng" dirty="0" smtClean="0">
                <a:solidFill>
                  <a:schemeClr val="bg1"/>
                </a:solidFill>
                <a:latin typeface="Century Gothic" panose="020B0502020202020204" pitchFamily="34" charset="0"/>
              </a:rPr>
              <a:t>Quotes:</a:t>
            </a:r>
          </a:p>
          <a:p>
            <a:r>
              <a:rPr lang="en-US" sz="1400" dirty="0">
                <a:solidFill>
                  <a:schemeClr val="bg1"/>
                </a:solidFill>
                <a:latin typeface="Century Gothic" panose="020B0502020202020204" pitchFamily="34" charset="0"/>
              </a:rPr>
              <a:t>All U.S. Points within Continental US </a:t>
            </a:r>
            <a:endParaRPr lang="en-US" sz="1400" dirty="0" smtClean="0">
              <a:solidFill>
                <a:schemeClr val="bg1"/>
              </a:solidFill>
              <a:latin typeface="Century Gothic" panose="020B0502020202020204" pitchFamily="34" charset="0"/>
            </a:endParaRPr>
          </a:p>
          <a:p>
            <a:r>
              <a:rPr lang="en-US" sz="1400" dirty="0" smtClean="0">
                <a:solidFill>
                  <a:schemeClr val="bg1"/>
                </a:solidFill>
                <a:latin typeface="Century Gothic" panose="020B0502020202020204" pitchFamily="34" charset="0"/>
              </a:rPr>
              <a:t>AK/HI </a:t>
            </a:r>
            <a:r>
              <a:rPr lang="en-US" sz="1400" dirty="0">
                <a:solidFill>
                  <a:schemeClr val="bg1"/>
                </a:solidFill>
                <a:latin typeface="Century Gothic" panose="020B0502020202020204" pitchFamily="34" charset="0"/>
              </a:rPr>
              <a:t>shipments NOT available online Eastbound Moves from Hawaii </a:t>
            </a:r>
            <a:endParaRPr lang="en-US" sz="1400" dirty="0" smtClean="0">
              <a:solidFill>
                <a:schemeClr val="bg1"/>
              </a:solidFill>
              <a:latin typeface="Century Gothic" panose="020B0502020202020204" pitchFamily="34" charset="0"/>
            </a:endParaRPr>
          </a:p>
          <a:p>
            <a:r>
              <a:rPr lang="en-US" sz="1400" dirty="0" smtClean="0">
                <a:solidFill>
                  <a:schemeClr val="bg1"/>
                </a:solidFill>
                <a:latin typeface="Century Gothic" panose="020B0502020202020204" pitchFamily="34" charset="0"/>
              </a:rPr>
              <a:t>Southbound </a:t>
            </a:r>
            <a:r>
              <a:rPr lang="en-US" sz="1400" dirty="0">
                <a:solidFill>
                  <a:schemeClr val="bg1"/>
                </a:solidFill>
                <a:latin typeface="Century Gothic" panose="020B0502020202020204" pitchFamily="34" charset="0"/>
              </a:rPr>
              <a:t>Moves from Alaska </a:t>
            </a:r>
            <a:endParaRPr lang="en-US" sz="1400" dirty="0" smtClean="0">
              <a:solidFill>
                <a:schemeClr val="bg1"/>
              </a:solidFill>
              <a:latin typeface="Century Gothic" panose="020B0502020202020204" pitchFamily="34" charset="0"/>
            </a:endParaRPr>
          </a:p>
          <a:p>
            <a:r>
              <a:rPr lang="en-US" sz="1400" dirty="0" smtClean="0">
                <a:solidFill>
                  <a:schemeClr val="bg1"/>
                </a:solidFill>
                <a:latin typeface="Century Gothic" panose="020B0502020202020204" pitchFamily="34" charset="0"/>
              </a:rPr>
              <a:t>Full </a:t>
            </a:r>
            <a:r>
              <a:rPr lang="en-US" sz="1400" dirty="0">
                <a:solidFill>
                  <a:schemeClr val="bg1"/>
                </a:solidFill>
                <a:latin typeface="Century Gothic" panose="020B0502020202020204" pitchFamily="34" charset="0"/>
              </a:rPr>
              <a:t>Containers to/from Hawaii </a:t>
            </a:r>
            <a:endParaRPr lang="en-US" sz="1400" dirty="0" smtClean="0">
              <a:solidFill>
                <a:schemeClr val="bg1"/>
              </a:solidFill>
              <a:latin typeface="Century Gothic" panose="020B0502020202020204" pitchFamily="34" charset="0"/>
            </a:endParaRPr>
          </a:p>
          <a:p>
            <a:r>
              <a:rPr lang="en-US" sz="1400" dirty="0" smtClean="0">
                <a:solidFill>
                  <a:schemeClr val="bg1"/>
                </a:solidFill>
                <a:latin typeface="Century Gothic" panose="020B0502020202020204" pitchFamily="34" charset="0"/>
              </a:rPr>
              <a:t>Full </a:t>
            </a:r>
            <a:r>
              <a:rPr lang="en-US" sz="1400" dirty="0">
                <a:solidFill>
                  <a:schemeClr val="bg1"/>
                </a:solidFill>
                <a:latin typeface="Century Gothic" panose="020B0502020202020204" pitchFamily="34" charset="0"/>
              </a:rPr>
              <a:t>Containers to/from Alaska </a:t>
            </a:r>
            <a:endParaRPr lang="en-US" sz="1400" dirty="0" smtClean="0">
              <a:solidFill>
                <a:schemeClr val="bg1"/>
              </a:solidFill>
              <a:latin typeface="Century Gothic" panose="020B0502020202020204" pitchFamily="34" charset="0"/>
            </a:endParaRPr>
          </a:p>
          <a:p>
            <a:r>
              <a:rPr lang="en-US" sz="1400" dirty="0" smtClean="0">
                <a:solidFill>
                  <a:schemeClr val="bg1"/>
                </a:solidFill>
                <a:latin typeface="Century Gothic" panose="020B0502020202020204" pitchFamily="34" charset="0"/>
              </a:rPr>
              <a:t>Canada </a:t>
            </a:r>
            <a:r>
              <a:rPr lang="en-US" sz="1400" dirty="0">
                <a:solidFill>
                  <a:schemeClr val="bg1"/>
                </a:solidFill>
                <a:latin typeface="Century Gothic" panose="020B0502020202020204" pitchFamily="34" charset="0"/>
              </a:rPr>
              <a:t>(GROUND only) no LTL services Exclusive Use Vehicles (US to Canada) </a:t>
            </a:r>
            <a:endParaRPr lang="en-US" sz="1400" dirty="0" smtClean="0">
              <a:solidFill>
                <a:schemeClr val="bg1"/>
              </a:solidFill>
              <a:latin typeface="Century Gothic" panose="020B0502020202020204" pitchFamily="34" charset="0"/>
            </a:endParaRPr>
          </a:p>
          <a:p>
            <a:endParaRPr lang="en-US" sz="1400" dirty="0">
              <a:solidFill>
                <a:schemeClr val="bg1"/>
              </a:solidFill>
              <a:latin typeface="Century Gothic" panose="020B0502020202020204" pitchFamily="34" charset="0"/>
            </a:endParaRPr>
          </a:p>
          <a:p>
            <a:endParaRPr lang="en-US" sz="1400" dirty="0">
              <a:solidFill>
                <a:schemeClr val="bg1"/>
              </a:solidFill>
              <a:latin typeface="Century Gothic" panose="020B0502020202020204" pitchFamily="34" charset="0"/>
            </a:endParaRPr>
          </a:p>
          <a:p>
            <a:r>
              <a:rPr lang="en-US" sz="1400" dirty="0">
                <a:solidFill>
                  <a:schemeClr val="bg1"/>
                </a:solidFill>
                <a:latin typeface="Century Gothic" panose="020B0502020202020204" pitchFamily="34" charset="0"/>
              </a:rPr>
              <a:t>Email Domestic Quote requests to: </a:t>
            </a:r>
            <a:r>
              <a:rPr lang="en-US" sz="1400" b="1" dirty="0">
                <a:solidFill>
                  <a:schemeClr val="bg1"/>
                </a:solidFill>
                <a:latin typeface="Century Gothic" panose="020B0502020202020204" pitchFamily="34" charset="0"/>
                <a:hlinkClick r:id="rId4"/>
              </a:rPr>
              <a:t>esdomquote@globaltranz.com</a:t>
            </a:r>
            <a:r>
              <a:rPr lang="en-US" sz="1400" dirty="0">
                <a:solidFill>
                  <a:schemeClr val="bg1"/>
                </a:solidFill>
                <a:latin typeface="Century Gothic" panose="020B0502020202020204" pitchFamily="34" charset="0"/>
              </a:rPr>
              <a:t>  </a:t>
            </a:r>
          </a:p>
          <a:p>
            <a:pPr marL="800100" lvl="1" indent="-342900">
              <a:lnSpc>
                <a:spcPct val="120000"/>
              </a:lnSpc>
              <a:spcBef>
                <a:spcPts val="500"/>
              </a:spcBef>
              <a:buFont typeface="Arial"/>
              <a:buChar char="•"/>
            </a:pPr>
            <a:endParaRPr lang="en-US" sz="1400" dirty="0" smtClean="0">
              <a:solidFill>
                <a:schemeClr val="bg1"/>
              </a:solidFill>
              <a:latin typeface="Century Gothic" panose="020B0502020202020204" pitchFamily="34" charset="0"/>
              <a:cs typeface="Century Gothic"/>
            </a:endParaRPr>
          </a:p>
        </p:txBody>
      </p:sp>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28</a:t>
            </a:fld>
            <a:endParaRPr lang="en-US" dirty="0"/>
          </a:p>
        </p:txBody>
      </p:sp>
      <p:sp>
        <p:nvSpPr>
          <p:cNvPr id="11" name="TextBox 10"/>
          <p:cNvSpPr txBox="1"/>
          <p:nvPr/>
        </p:nvSpPr>
        <p:spPr>
          <a:xfrm>
            <a:off x="-153278" y="200025"/>
            <a:ext cx="8664082" cy="707886"/>
          </a:xfrm>
          <a:prstGeom prst="rect">
            <a:avLst/>
          </a:prstGeom>
          <a:noFill/>
        </p:spPr>
        <p:txBody>
          <a:bodyPr wrap="square" rtlCol="0">
            <a:spAutoFit/>
          </a:bodyPr>
          <a:lstStyle/>
          <a:p>
            <a:pPr lvl="1"/>
            <a:r>
              <a:rPr lang="en-US" sz="2000" b="1" dirty="0" smtClean="0">
                <a:latin typeface="Century Gothic"/>
                <a:cs typeface="Century Gothic"/>
              </a:rPr>
              <a:t>EXPEDITED SERVICES </a:t>
            </a:r>
            <a:r>
              <a:rPr lang="en-US" sz="2000" dirty="0" smtClean="0">
                <a:latin typeface="Century Gothic"/>
                <a:cs typeface="Century Gothic"/>
              </a:rPr>
              <a:t>&gt; QUOTING</a:t>
            </a:r>
            <a:endParaRPr lang="en-US" sz="2000" dirty="0">
              <a:latin typeface="Century Gothic"/>
              <a:cs typeface="Century Gothic"/>
            </a:endParaRPr>
          </a:p>
          <a:p>
            <a:pPr lvl="1"/>
            <a:endParaRPr lang="en-US" sz="2000" dirty="0">
              <a:latin typeface="Century Gothic"/>
              <a:cs typeface="Century Gothic"/>
            </a:endParaRPr>
          </a:p>
        </p:txBody>
      </p:sp>
      <p:sp>
        <p:nvSpPr>
          <p:cNvPr id="14"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1661" y="1291528"/>
            <a:ext cx="7315200"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Please see below for a general guideline by Origin and/or Destination and where to send your quote request</a:t>
            </a:r>
            <a:r>
              <a:rPr lang="en-US" sz="1400" dirty="0" smtClean="0">
                <a:solidFill>
                  <a:schemeClr val="bg1"/>
                </a:solidFill>
                <a:latin typeface="Century Gothic" panose="020B0502020202020204" pitchFamily="34" charset="0"/>
              </a:rPr>
              <a:t>:</a:t>
            </a:r>
            <a:endParaRPr lang="en-US" sz="1100" dirty="0">
              <a:latin typeface="Century Gothic" panose="020B0502020202020204" pitchFamily="34" charset="0"/>
            </a:endParaRPr>
          </a:p>
        </p:txBody>
      </p:sp>
      <p:sp>
        <p:nvSpPr>
          <p:cNvPr id="3" name="TextBox 2"/>
          <p:cNvSpPr txBox="1"/>
          <p:nvPr/>
        </p:nvSpPr>
        <p:spPr>
          <a:xfrm>
            <a:off x="292517" y="4838019"/>
            <a:ext cx="7010400" cy="523220"/>
          </a:xfrm>
          <a:prstGeom prst="rect">
            <a:avLst/>
          </a:prstGeom>
          <a:noFill/>
        </p:spPr>
        <p:txBody>
          <a:bodyPr wrap="square" rtlCol="0">
            <a:spAutoFit/>
          </a:bodyPr>
          <a:lstStyle/>
          <a:p>
            <a:pPr marL="285750" indent="-285750">
              <a:buFont typeface="Wingdings" panose="05000000000000000000" pitchFamily="2" charset="2"/>
              <a:buChar char="v"/>
            </a:pPr>
            <a:r>
              <a:rPr lang="en-US" sz="1400" dirty="0">
                <a:solidFill>
                  <a:schemeClr val="bg1"/>
                </a:solidFill>
                <a:latin typeface="Century Gothic" panose="020B0502020202020204" pitchFamily="34" charset="0"/>
              </a:rPr>
              <a:t>To/From: Ocean services to the points </a:t>
            </a:r>
            <a:r>
              <a:rPr lang="en-US" sz="1400" dirty="0">
                <a:solidFill>
                  <a:schemeClr val="bg1"/>
                </a:solidFill>
                <a:effectLst>
                  <a:glow rad="304800">
                    <a:srgbClr val="FFFF00">
                      <a:alpha val="56000"/>
                    </a:srgbClr>
                  </a:glow>
                </a:effectLst>
                <a:latin typeface="Century Gothic" panose="020B0502020202020204" pitchFamily="34" charset="0"/>
              </a:rPr>
              <a:t>highlighted </a:t>
            </a:r>
            <a:r>
              <a:rPr lang="en-US" sz="1400" dirty="0" smtClean="0">
                <a:solidFill>
                  <a:schemeClr val="bg1"/>
                </a:solidFill>
                <a:effectLst>
                  <a:glow rad="304800">
                    <a:srgbClr val="FFFF00">
                      <a:alpha val="56000"/>
                    </a:srgbClr>
                  </a:glow>
                </a:effectLst>
                <a:latin typeface="Century Gothic" panose="020B0502020202020204" pitchFamily="34" charset="0"/>
              </a:rPr>
              <a:t>in </a:t>
            </a:r>
            <a:r>
              <a:rPr lang="en-US" sz="1400" dirty="0">
                <a:solidFill>
                  <a:schemeClr val="bg1"/>
                </a:solidFill>
                <a:effectLst>
                  <a:glow rad="304800">
                    <a:srgbClr val="FFFF00">
                      <a:alpha val="56000"/>
                    </a:srgbClr>
                  </a:glow>
                </a:effectLst>
                <a:latin typeface="Century Gothic" panose="020B0502020202020204" pitchFamily="34" charset="0"/>
              </a:rPr>
              <a:t>yellow</a:t>
            </a:r>
            <a:r>
              <a:rPr lang="en-US" sz="1400" dirty="0">
                <a:solidFill>
                  <a:schemeClr val="bg1"/>
                </a:solidFill>
                <a:latin typeface="Century Gothic" panose="020B0502020202020204" pitchFamily="34" charset="0"/>
              </a:rPr>
              <a:t> have been temporarily suspended until further notice </a:t>
            </a:r>
          </a:p>
        </p:txBody>
      </p:sp>
    </p:spTree>
    <p:extLst>
      <p:ext uri="{BB962C8B-B14F-4D97-AF65-F5344CB8AC3E}">
        <p14:creationId xmlns:p14="http://schemas.microsoft.com/office/powerpoint/2010/main" val="1364255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 y="1447800"/>
            <a:ext cx="7869936"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2643" y="1676399"/>
            <a:ext cx="7068758" cy="3539430"/>
          </a:xfrm>
          <a:prstGeom prst="rect">
            <a:avLst/>
          </a:prstGeom>
          <a:noFill/>
        </p:spPr>
        <p:txBody>
          <a:bodyPr wrap="square" numCol="1" rtlCol="0">
            <a:spAutoFit/>
          </a:bodyPr>
          <a:lstStyle/>
          <a:p>
            <a:r>
              <a:rPr lang="en-US" sz="1400" dirty="0">
                <a:solidFill>
                  <a:schemeClr val="bg1"/>
                </a:solidFill>
                <a:latin typeface="Century Gothic" panose="020B0502020202020204" pitchFamily="34" charset="0"/>
                <a:cs typeface="Century Gothic"/>
              </a:rPr>
              <a:t>Most Domestic quotes are available online thru </a:t>
            </a:r>
            <a:r>
              <a:rPr lang="en-US" sz="1400" dirty="0" smtClean="0">
                <a:solidFill>
                  <a:schemeClr val="bg1"/>
                </a:solidFill>
                <a:latin typeface="Century Gothic" panose="020B0502020202020204" pitchFamily="34" charset="0"/>
                <a:cs typeface="Century Gothic"/>
              </a:rPr>
              <a:t>CommandCenter</a:t>
            </a:r>
            <a:r>
              <a:rPr lang="en-US" sz="1400" dirty="0" smtClean="0">
                <a:solidFill>
                  <a:schemeClr val="bg1"/>
                </a:solidFill>
                <a:latin typeface="Century Gothic" panose="020B0502020202020204" pitchFamily="34" charset="0"/>
                <a:cs typeface="Century Gothic"/>
              </a:rPr>
              <a:t>.  If </a:t>
            </a:r>
            <a:r>
              <a:rPr lang="en-US" sz="1400" dirty="0">
                <a:solidFill>
                  <a:schemeClr val="bg1"/>
                </a:solidFill>
                <a:latin typeface="Century Gothic" panose="020B0502020202020204" pitchFamily="34" charset="0"/>
                <a:cs typeface="Century Gothic"/>
              </a:rPr>
              <a:t>the system does not return a rate, then please make sure to include the following information when submitting your quote requests via email: </a:t>
            </a:r>
            <a:endParaRPr lang="en-US" sz="1400" dirty="0" smtClean="0">
              <a:solidFill>
                <a:schemeClr val="bg1"/>
              </a:solidFill>
              <a:latin typeface="Century Gothic" panose="020B0502020202020204" pitchFamily="34" charset="0"/>
              <a:cs typeface="Century Gothic"/>
            </a:endParaRPr>
          </a:p>
          <a:p>
            <a:endParaRPr lang="en-US" sz="1400" dirty="0" smtClean="0">
              <a:solidFill>
                <a:schemeClr val="bg1"/>
              </a:solidFill>
              <a:latin typeface="Century Gothic" panose="020B0502020202020204" pitchFamily="34" charset="0"/>
              <a:cs typeface="Century Gothic"/>
            </a:endParaRPr>
          </a:p>
          <a:p>
            <a:pPr marL="285750" indent="-285750">
              <a:buFont typeface="Arial" panose="020B0604020202020204" pitchFamily="34" charset="0"/>
              <a:buChar char="•"/>
            </a:pPr>
            <a:r>
              <a:rPr lang="en-US" sz="1400" dirty="0">
                <a:solidFill>
                  <a:schemeClr val="bg1"/>
                </a:solidFill>
                <a:latin typeface="Century Gothic" panose="020B0502020202020204" pitchFamily="34" charset="0"/>
                <a:cs typeface="Century Gothic"/>
              </a:rPr>
              <a:t>Origin Zip </a:t>
            </a:r>
            <a:r>
              <a:rPr lang="en-US" sz="1400" dirty="0" smtClean="0">
                <a:solidFill>
                  <a:schemeClr val="bg1"/>
                </a:solidFill>
                <a:latin typeface="Century Gothic" panose="020B0502020202020204" pitchFamily="34" charset="0"/>
                <a:cs typeface="Century Gothic"/>
              </a:rPr>
              <a:t>Code</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cs typeface="Century Gothic"/>
              </a:rPr>
              <a:t>Destination </a:t>
            </a:r>
            <a:r>
              <a:rPr lang="en-US" sz="1400" dirty="0">
                <a:solidFill>
                  <a:schemeClr val="bg1"/>
                </a:solidFill>
                <a:latin typeface="Century Gothic" panose="020B0502020202020204" pitchFamily="34" charset="0"/>
                <a:cs typeface="Century Gothic"/>
              </a:rPr>
              <a:t>Zip Code</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cs typeface="Century Gothic"/>
              </a:rPr>
              <a:t>Number </a:t>
            </a:r>
            <a:r>
              <a:rPr lang="en-US" sz="1400" dirty="0">
                <a:solidFill>
                  <a:schemeClr val="bg1"/>
                </a:solidFill>
                <a:latin typeface="Century Gothic" panose="020B0502020202020204" pitchFamily="34" charset="0"/>
                <a:cs typeface="Century Gothic"/>
              </a:rPr>
              <a:t>of Pallets Shipping</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cs typeface="Century Gothic"/>
              </a:rPr>
              <a:t>Number </a:t>
            </a:r>
            <a:r>
              <a:rPr lang="en-US" sz="1400" dirty="0">
                <a:solidFill>
                  <a:schemeClr val="bg1"/>
                </a:solidFill>
                <a:latin typeface="Century Gothic" panose="020B0502020202020204" pitchFamily="34" charset="0"/>
                <a:cs typeface="Century Gothic"/>
              </a:rPr>
              <a:t>of Pieces Shipping</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cs typeface="Century Gothic"/>
              </a:rPr>
              <a:t>Weight </a:t>
            </a:r>
            <a:r>
              <a:rPr lang="en-US" sz="1400" dirty="0">
                <a:solidFill>
                  <a:schemeClr val="bg1"/>
                </a:solidFill>
                <a:latin typeface="Century Gothic" panose="020B0502020202020204" pitchFamily="34" charset="0"/>
                <a:cs typeface="Century Gothic"/>
              </a:rPr>
              <a:t>per Pallet or Piece</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cs typeface="Century Gothic"/>
              </a:rPr>
              <a:t>Dimensions </a:t>
            </a:r>
            <a:r>
              <a:rPr lang="en-US" sz="1400" dirty="0">
                <a:solidFill>
                  <a:schemeClr val="bg1"/>
                </a:solidFill>
                <a:latin typeface="Century Gothic" panose="020B0502020202020204" pitchFamily="34" charset="0"/>
                <a:cs typeface="Century Gothic"/>
              </a:rPr>
              <a:t>(must be in inches and L x W x H format)</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cs typeface="Century Gothic"/>
              </a:rPr>
              <a:t>Commodity </a:t>
            </a:r>
            <a:r>
              <a:rPr lang="en-US" sz="1400" dirty="0">
                <a:solidFill>
                  <a:schemeClr val="bg1"/>
                </a:solidFill>
                <a:latin typeface="Century Gothic" panose="020B0502020202020204" pitchFamily="34" charset="0"/>
                <a:cs typeface="Century Gothic"/>
              </a:rPr>
              <a:t>Shipping</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cs typeface="Century Gothic"/>
              </a:rPr>
              <a:t>Service </a:t>
            </a:r>
            <a:r>
              <a:rPr lang="en-US" sz="1400" dirty="0">
                <a:solidFill>
                  <a:schemeClr val="bg1"/>
                </a:solidFill>
                <a:latin typeface="Century Gothic" panose="020B0502020202020204" pitchFamily="34" charset="0"/>
                <a:cs typeface="Century Gothic"/>
              </a:rPr>
              <a:t>Level Requested</a:t>
            </a:r>
          </a:p>
          <a:p>
            <a:pPr marL="285750" indent="-285750">
              <a:buFont typeface="Arial" panose="020B0604020202020204" pitchFamily="34" charset="0"/>
              <a:buChar char="•"/>
            </a:pPr>
            <a:r>
              <a:rPr lang="en-US" sz="1400" dirty="0" smtClean="0">
                <a:solidFill>
                  <a:schemeClr val="bg1"/>
                </a:solidFill>
                <a:latin typeface="Century Gothic" panose="020B0502020202020204" pitchFamily="34" charset="0"/>
                <a:cs typeface="Century Gothic"/>
              </a:rPr>
              <a:t>Any </a:t>
            </a:r>
            <a:r>
              <a:rPr lang="en-US" sz="1400" dirty="0">
                <a:solidFill>
                  <a:schemeClr val="bg1"/>
                </a:solidFill>
                <a:latin typeface="Century Gothic" panose="020B0502020202020204" pitchFamily="34" charset="0"/>
                <a:cs typeface="Century Gothic"/>
              </a:rPr>
              <a:t>additional information required to quote </a:t>
            </a:r>
            <a:r>
              <a:rPr lang="en-US" sz="1400" dirty="0" smtClean="0">
                <a:solidFill>
                  <a:schemeClr val="bg1"/>
                </a:solidFill>
                <a:latin typeface="Century Gothic" panose="020B0502020202020204" pitchFamily="34" charset="0"/>
                <a:cs typeface="Century Gothic"/>
              </a:rPr>
              <a:t>accurately</a:t>
            </a:r>
          </a:p>
          <a:p>
            <a:pPr marL="285750" indent="-285750">
              <a:buFont typeface="Arial" panose="020B0604020202020204" pitchFamily="34" charset="0"/>
              <a:buChar char="•"/>
            </a:pPr>
            <a:endParaRPr lang="en-US" sz="1400" dirty="0">
              <a:solidFill>
                <a:schemeClr val="bg1"/>
              </a:solidFill>
              <a:latin typeface="Century Gothic" panose="020B0502020202020204" pitchFamily="34" charset="0"/>
              <a:cs typeface="Century Gothic"/>
            </a:endParaRPr>
          </a:p>
          <a:p>
            <a:pPr marL="285750" indent="-285750">
              <a:buFont typeface="Wingdings" panose="05000000000000000000" pitchFamily="2" charset="2"/>
              <a:buChar char="v"/>
            </a:pPr>
            <a:r>
              <a:rPr lang="en-US" sz="1400" b="1" dirty="0">
                <a:solidFill>
                  <a:schemeClr val="bg1"/>
                </a:solidFill>
                <a:latin typeface="Century Gothic" panose="020B0502020202020204" pitchFamily="34" charset="0"/>
                <a:cs typeface="Century Gothic"/>
              </a:rPr>
              <a:t>Please Note</a:t>
            </a:r>
            <a:r>
              <a:rPr lang="en-US" sz="1400" dirty="0">
                <a:solidFill>
                  <a:schemeClr val="bg1"/>
                </a:solidFill>
                <a:latin typeface="Century Gothic" panose="020B0502020202020204" pitchFamily="34" charset="0"/>
                <a:cs typeface="Century Gothic"/>
              </a:rPr>
              <a:t>: Alaska and Hawaii requests not available online must include the class and NMFC# (when available)</a:t>
            </a:r>
            <a:endParaRPr lang="en-US" sz="1400" dirty="0" smtClean="0">
              <a:solidFill>
                <a:schemeClr val="bg1"/>
              </a:solidFill>
              <a:latin typeface="Century Gothic" panose="020B0502020202020204" pitchFamily="34" charset="0"/>
              <a:cs typeface="Century Gothic"/>
            </a:endParaRPr>
          </a:p>
        </p:txBody>
      </p:sp>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29</a:t>
            </a:fld>
            <a:endParaRPr lang="en-US" dirty="0"/>
          </a:p>
        </p:txBody>
      </p:sp>
      <p:sp>
        <p:nvSpPr>
          <p:cNvPr id="11" name="TextBox 10"/>
          <p:cNvSpPr txBox="1"/>
          <p:nvPr/>
        </p:nvSpPr>
        <p:spPr>
          <a:xfrm>
            <a:off x="-153278" y="200025"/>
            <a:ext cx="8664082" cy="707886"/>
          </a:xfrm>
          <a:prstGeom prst="rect">
            <a:avLst/>
          </a:prstGeom>
          <a:noFill/>
        </p:spPr>
        <p:txBody>
          <a:bodyPr wrap="square" rtlCol="0">
            <a:spAutoFit/>
          </a:bodyPr>
          <a:lstStyle/>
          <a:p>
            <a:pPr lvl="1"/>
            <a:r>
              <a:rPr lang="en-US" sz="2000" b="1" dirty="0" smtClean="0">
                <a:latin typeface="Century Gothic"/>
                <a:cs typeface="Century Gothic"/>
              </a:rPr>
              <a:t>EXPEDITED SERVICES </a:t>
            </a:r>
            <a:r>
              <a:rPr lang="en-US" sz="2000" dirty="0" smtClean="0">
                <a:latin typeface="Century Gothic"/>
                <a:cs typeface="Century Gothic"/>
              </a:rPr>
              <a:t>&gt; QUOTING CON’T</a:t>
            </a:r>
            <a:endParaRPr lang="en-US" sz="2000" dirty="0">
              <a:latin typeface="Century Gothic"/>
              <a:cs typeface="Century Gothic"/>
            </a:endParaRPr>
          </a:p>
          <a:p>
            <a:pPr lvl="1"/>
            <a:endParaRPr lang="en-US" sz="2000" dirty="0">
              <a:latin typeface="Century Gothic"/>
              <a:cs typeface="Century Gothic"/>
            </a:endParaRPr>
          </a:p>
        </p:txBody>
      </p:sp>
      <p:sp>
        <p:nvSpPr>
          <p:cNvPr id="14"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597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0313"/>
            <a:ext cx="7182355" cy="360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3</a:t>
            </a:fld>
            <a:endParaRPr lang="en-US" dirty="0"/>
          </a:p>
        </p:txBody>
      </p:sp>
      <p:sp>
        <p:nvSpPr>
          <p:cNvPr id="11" name="TextBox 10"/>
          <p:cNvSpPr txBox="1"/>
          <p:nvPr/>
        </p:nvSpPr>
        <p:spPr>
          <a:xfrm>
            <a:off x="-153278" y="200025"/>
            <a:ext cx="8664082" cy="707886"/>
          </a:xfrm>
          <a:prstGeom prst="rect">
            <a:avLst/>
          </a:prstGeom>
          <a:noFill/>
        </p:spPr>
        <p:txBody>
          <a:bodyPr wrap="square" rtlCol="0">
            <a:spAutoFit/>
          </a:bodyPr>
          <a:lstStyle/>
          <a:p>
            <a:pPr lvl="1"/>
            <a:r>
              <a:rPr lang="en-US" sz="2000" b="1" dirty="0" smtClean="0">
                <a:latin typeface="Century Gothic"/>
                <a:cs typeface="Century Gothic"/>
              </a:rPr>
              <a:t>AGENDA </a:t>
            </a:r>
            <a:r>
              <a:rPr lang="en-US" sz="2000" dirty="0" smtClean="0">
                <a:latin typeface="Century Gothic"/>
                <a:cs typeface="Century Gothic"/>
              </a:rPr>
              <a:t>&gt; TOP 10</a:t>
            </a:r>
            <a:endParaRPr lang="en-US" sz="2000" dirty="0">
              <a:latin typeface="Century Gothic"/>
              <a:cs typeface="Century Gothic"/>
            </a:endParaRPr>
          </a:p>
          <a:p>
            <a:pPr lvl="1"/>
            <a:endParaRPr lang="en-US" sz="2000" dirty="0">
              <a:latin typeface="Century Gothic"/>
              <a:cs typeface="Century Gothic"/>
            </a:endParaRPr>
          </a:p>
        </p:txBody>
      </p:sp>
      <p:sp>
        <p:nvSpPr>
          <p:cNvPr id="10" name="TextBox 9"/>
          <p:cNvSpPr txBox="1"/>
          <p:nvPr/>
        </p:nvSpPr>
        <p:spPr>
          <a:xfrm>
            <a:off x="307497" y="1683816"/>
            <a:ext cx="5669280" cy="3323987"/>
          </a:xfrm>
          <a:prstGeom prst="rect">
            <a:avLst/>
          </a:prstGeom>
          <a:noFill/>
        </p:spPr>
        <p:txBody>
          <a:bodyPr wrap="square" rtlCol="0">
            <a:spAutoFit/>
          </a:bodyPr>
          <a:lstStyle/>
          <a:p>
            <a:pPr indent="-457200">
              <a:lnSpc>
                <a:spcPct val="150000"/>
              </a:lnSpc>
            </a:pPr>
            <a:r>
              <a:rPr lang="en-US" sz="1400" dirty="0" smtClean="0">
                <a:solidFill>
                  <a:schemeClr val="bg1"/>
                </a:solidFill>
                <a:latin typeface="Century Gothic" pitchFamily="34" charset="0"/>
              </a:rPr>
              <a:t>1. Global </a:t>
            </a:r>
            <a:r>
              <a:rPr lang="en-US" sz="1400" dirty="0">
                <a:solidFill>
                  <a:schemeClr val="bg1"/>
                </a:solidFill>
                <a:latin typeface="Century Gothic" pitchFamily="34" charset="0"/>
              </a:rPr>
              <a:t>Freight Source </a:t>
            </a:r>
            <a:r>
              <a:rPr lang="en-US" sz="1400" dirty="0" smtClean="0">
                <a:solidFill>
                  <a:schemeClr val="bg1"/>
                </a:solidFill>
                <a:latin typeface="Century Gothic" pitchFamily="34" charset="0"/>
              </a:rPr>
              <a:t>	</a:t>
            </a:r>
          </a:p>
          <a:p>
            <a:pPr>
              <a:lnSpc>
                <a:spcPct val="150000"/>
              </a:lnSpc>
            </a:pPr>
            <a:r>
              <a:rPr lang="en-US" sz="1400" dirty="0" smtClean="0">
                <a:solidFill>
                  <a:schemeClr val="bg1"/>
                </a:solidFill>
                <a:latin typeface="Century Gothic" pitchFamily="34" charset="0"/>
              </a:rPr>
              <a:t>2. One Source Logistics				</a:t>
            </a:r>
          </a:p>
          <a:p>
            <a:pPr>
              <a:lnSpc>
                <a:spcPct val="150000"/>
              </a:lnSpc>
            </a:pPr>
            <a:r>
              <a:rPr lang="en-US" sz="1400" dirty="0" smtClean="0">
                <a:solidFill>
                  <a:schemeClr val="bg1"/>
                </a:solidFill>
                <a:latin typeface="Century Gothic" pitchFamily="34" charset="0"/>
              </a:rPr>
              <a:t>3. Volition Logistics, Inc.	 		</a:t>
            </a:r>
          </a:p>
          <a:p>
            <a:pPr>
              <a:lnSpc>
                <a:spcPct val="150000"/>
              </a:lnSpc>
            </a:pPr>
            <a:r>
              <a:rPr lang="en-US" sz="1400" dirty="0" smtClean="0">
                <a:solidFill>
                  <a:schemeClr val="bg1"/>
                </a:solidFill>
                <a:latin typeface="Century Gothic" pitchFamily="34" charset="0"/>
              </a:rPr>
              <a:t>4. Freight Pro Logistics				</a:t>
            </a:r>
          </a:p>
          <a:p>
            <a:pPr>
              <a:lnSpc>
                <a:spcPct val="150000"/>
              </a:lnSpc>
            </a:pPr>
            <a:r>
              <a:rPr lang="en-US" sz="1400" dirty="0" smtClean="0">
                <a:solidFill>
                  <a:schemeClr val="bg1"/>
                </a:solidFill>
                <a:latin typeface="Century Gothic" pitchFamily="34" charset="0"/>
              </a:rPr>
              <a:t>5. GTN Cincinnati			</a:t>
            </a:r>
          </a:p>
          <a:p>
            <a:pPr>
              <a:lnSpc>
                <a:spcPct val="150000"/>
              </a:lnSpc>
            </a:pPr>
            <a:r>
              <a:rPr lang="en-US" sz="1400" dirty="0" smtClean="0">
                <a:solidFill>
                  <a:schemeClr val="bg1"/>
                </a:solidFill>
                <a:latin typeface="Century Gothic" pitchFamily="34" charset="0"/>
              </a:rPr>
              <a:t>6. Global Forwarding			</a:t>
            </a:r>
          </a:p>
          <a:p>
            <a:pPr>
              <a:lnSpc>
                <a:spcPct val="150000"/>
              </a:lnSpc>
            </a:pPr>
            <a:r>
              <a:rPr lang="en-US" sz="1400" dirty="0" smtClean="0">
                <a:solidFill>
                  <a:schemeClr val="bg1"/>
                </a:solidFill>
                <a:latin typeface="Century Gothic" pitchFamily="34" charset="0"/>
              </a:rPr>
              <a:t>7. </a:t>
            </a:r>
            <a:r>
              <a:rPr lang="en-US" sz="1400" dirty="0" smtClean="0">
                <a:solidFill>
                  <a:schemeClr val="bg1"/>
                </a:solidFill>
                <a:latin typeface="Century Gothic" pitchFamily="34" charset="0"/>
              </a:rPr>
              <a:t>Logex</a:t>
            </a:r>
            <a:r>
              <a:rPr lang="en-US" sz="1400" dirty="0" smtClean="0">
                <a:solidFill>
                  <a:schemeClr val="bg1"/>
                </a:solidFill>
                <a:latin typeface="Century Gothic" pitchFamily="34" charset="0"/>
              </a:rPr>
              <a:t> </a:t>
            </a:r>
            <a:r>
              <a:rPr lang="en-US" sz="1400" dirty="0" smtClean="0">
                <a:solidFill>
                  <a:schemeClr val="bg1"/>
                </a:solidFill>
                <a:latin typeface="Century Gothic" pitchFamily="34" charset="0"/>
              </a:rPr>
              <a:t>Xpert</a:t>
            </a:r>
            <a:r>
              <a:rPr lang="en-US" sz="1400" dirty="0" smtClean="0">
                <a:solidFill>
                  <a:schemeClr val="bg1"/>
                </a:solidFill>
                <a:latin typeface="Century Gothic" pitchFamily="34" charset="0"/>
              </a:rPr>
              <a:t> Logistics			</a:t>
            </a:r>
          </a:p>
          <a:p>
            <a:pPr>
              <a:lnSpc>
                <a:spcPct val="150000"/>
              </a:lnSpc>
            </a:pPr>
            <a:r>
              <a:rPr lang="en-US" sz="1400" dirty="0" smtClean="0">
                <a:solidFill>
                  <a:schemeClr val="bg1"/>
                </a:solidFill>
                <a:latin typeface="Century Gothic" pitchFamily="34" charset="0"/>
              </a:rPr>
              <a:t>8. REI, LLC				</a:t>
            </a:r>
          </a:p>
          <a:p>
            <a:pPr>
              <a:lnSpc>
                <a:spcPct val="150000"/>
              </a:lnSpc>
            </a:pPr>
            <a:r>
              <a:rPr lang="en-US" sz="1400" dirty="0" smtClean="0">
                <a:solidFill>
                  <a:schemeClr val="bg1"/>
                </a:solidFill>
                <a:latin typeface="Century Gothic" pitchFamily="34" charset="0"/>
              </a:rPr>
              <a:t>9. Global Source Logistics				</a:t>
            </a:r>
          </a:p>
          <a:p>
            <a:pPr>
              <a:lnSpc>
                <a:spcPct val="150000"/>
              </a:lnSpc>
            </a:pPr>
            <a:r>
              <a:rPr lang="en-US" sz="1400" dirty="0" smtClean="0">
                <a:solidFill>
                  <a:schemeClr val="bg1"/>
                </a:solidFill>
                <a:latin typeface="Century Gothic" pitchFamily="34" charset="0"/>
              </a:rPr>
              <a:t>10. Supply-Chain </a:t>
            </a:r>
            <a:r>
              <a:rPr lang="en-US" sz="1400" dirty="0" smtClean="0">
                <a:solidFill>
                  <a:schemeClr val="bg1"/>
                </a:solidFill>
                <a:latin typeface="Century Gothic" pitchFamily="34" charset="0"/>
              </a:rPr>
              <a:t>Associates</a:t>
            </a:r>
            <a:endParaRPr lang="en-US" sz="1400" dirty="0">
              <a:latin typeface="Century Gothic" pitchFamily="34" charset="0"/>
            </a:endParaRPr>
          </a:p>
        </p:txBody>
      </p:sp>
      <p:sp>
        <p:nvSpPr>
          <p:cNvPr id="14" name="TextBox 13"/>
          <p:cNvSpPr txBox="1"/>
          <p:nvPr/>
        </p:nvSpPr>
        <p:spPr>
          <a:xfrm>
            <a:off x="4388580" y="1751924"/>
            <a:ext cx="2209800" cy="3323987"/>
          </a:xfrm>
          <a:prstGeom prst="rect">
            <a:avLst/>
          </a:prstGeom>
          <a:noFill/>
        </p:spPr>
        <p:txBody>
          <a:bodyPr wrap="square" rtlCol="0">
            <a:spAutoFit/>
          </a:bodyPr>
          <a:lstStyle/>
          <a:p>
            <a:pPr algn="r">
              <a:lnSpc>
                <a:spcPct val="150000"/>
              </a:lnSpc>
            </a:pPr>
            <a:r>
              <a:rPr lang="en-US" sz="1400" dirty="0" smtClean="0">
                <a:solidFill>
                  <a:schemeClr val="bg1"/>
                </a:solidFill>
                <a:latin typeface="Century Gothic" pitchFamily="34" charset="0"/>
              </a:rPr>
              <a:t>$3,435,393  </a:t>
            </a:r>
          </a:p>
          <a:p>
            <a:pPr algn="r">
              <a:lnSpc>
                <a:spcPct val="150000"/>
              </a:lnSpc>
            </a:pPr>
            <a:r>
              <a:rPr lang="en-US" sz="1400" dirty="0" smtClean="0">
                <a:solidFill>
                  <a:schemeClr val="bg1"/>
                </a:solidFill>
                <a:latin typeface="Century Gothic" pitchFamily="34" charset="0"/>
              </a:rPr>
              <a:t>$634,234 </a:t>
            </a:r>
          </a:p>
          <a:p>
            <a:pPr algn="r">
              <a:lnSpc>
                <a:spcPct val="150000"/>
              </a:lnSpc>
            </a:pPr>
            <a:r>
              <a:rPr lang="en-US" sz="1400" dirty="0" smtClean="0">
                <a:solidFill>
                  <a:schemeClr val="bg1"/>
                </a:solidFill>
                <a:latin typeface="Century Gothic" pitchFamily="34" charset="0"/>
              </a:rPr>
              <a:t>$633,759</a:t>
            </a:r>
          </a:p>
          <a:p>
            <a:pPr algn="r">
              <a:lnSpc>
                <a:spcPct val="150000"/>
              </a:lnSpc>
            </a:pPr>
            <a:r>
              <a:rPr lang="en-US" sz="1400" dirty="0" smtClean="0">
                <a:solidFill>
                  <a:schemeClr val="bg1"/>
                </a:solidFill>
                <a:latin typeface="Century Gothic" pitchFamily="34" charset="0"/>
              </a:rPr>
              <a:t> $618,966 </a:t>
            </a:r>
          </a:p>
          <a:p>
            <a:pPr algn="r">
              <a:lnSpc>
                <a:spcPct val="150000"/>
              </a:lnSpc>
            </a:pPr>
            <a:r>
              <a:rPr lang="en-US" sz="1400" dirty="0" smtClean="0">
                <a:solidFill>
                  <a:schemeClr val="bg1"/>
                </a:solidFill>
                <a:latin typeface="Century Gothic" pitchFamily="34" charset="0"/>
              </a:rPr>
              <a:t>$572,685 </a:t>
            </a:r>
          </a:p>
          <a:p>
            <a:pPr algn="r">
              <a:lnSpc>
                <a:spcPct val="150000"/>
              </a:lnSpc>
            </a:pPr>
            <a:r>
              <a:rPr lang="en-US" sz="1400" dirty="0" smtClean="0">
                <a:solidFill>
                  <a:schemeClr val="bg1"/>
                </a:solidFill>
                <a:latin typeface="Century Gothic" pitchFamily="34" charset="0"/>
              </a:rPr>
              <a:t>$533,298 </a:t>
            </a:r>
          </a:p>
          <a:p>
            <a:pPr algn="r">
              <a:lnSpc>
                <a:spcPct val="150000"/>
              </a:lnSpc>
            </a:pPr>
            <a:r>
              <a:rPr lang="en-US" sz="1400" dirty="0" smtClean="0">
                <a:solidFill>
                  <a:schemeClr val="bg1"/>
                </a:solidFill>
                <a:latin typeface="Century Gothic" pitchFamily="34" charset="0"/>
              </a:rPr>
              <a:t> $516,373  </a:t>
            </a:r>
          </a:p>
          <a:p>
            <a:pPr algn="r">
              <a:lnSpc>
                <a:spcPct val="150000"/>
              </a:lnSpc>
            </a:pPr>
            <a:r>
              <a:rPr lang="en-US" sz="1400" dirty="0" smtClean="0">
                <a:solidFill>
                  <a:schemeClr val="bg1"/>
                </a:solidFill>
                <a:latin typeface="Century Gothic" pitchFamily="34" charset="0"/>
              </a:rPr>
              <a:t>$428,776 </a:t>
            </a:r>
          </a:p>
          <a:p>
            <a:pPr algn="r">
              <a:lnSpc>
                <a:spcPct val="150000"/>
              </a:lnSpc>
            </a:pPr>
            <a:r>
              <a:rPr lang="en-US" sz="1400" dirty="0" smtClean="0">
                <a:solidFill>
                  <a:schemeClr val="bg1"/>
                </a:solidFill>
                <a:latin typeface="Century Gothic" pitchFamily="34" charset="0"/>
              </a:rPr>
              <a:t>$423,100 </a:t>
            </a:r>
          </a:p>
          <a:p>
            <a:pPr algn="r">
              <a:lnSpc>
                <a:spcPct val="150000"/>
              </a:lnSpc>
            </a:pPr>
            <a:r>
              <a:rPr lang="en-US" sz="1400" dirty="0" smtClean="0">
                <a:solidFill>
                  <a:schemeClr val="bg1"/>
                </a:solidFill>
                <a:latin typeface="Century Gothic" pitchFamily="34" charset="0"/>
              </a:rPr>
              <a:t>$422,261 </a:t>
            </a:r>
            <a:endParaRPr lang="en-US" sz="1400" dirty="0">
              <a:solidFill>
                <a:schemeClr val="bg1"/>
              </a:solidFill>
            </a:endParaRPr>
          </a:p>
        </p:txBody>
      </p:sp>
      <p:sp>
        <p:nvSpPr>
          <p:cNvPr id="16"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085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0476"/>
            <a:ext cx="8077200" cy="282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4959" y="2154979"/>
            <a:ext cx="7483641" cy="2569421"/>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For Domestic Quotes (</a:t>
            </a:r>
            <a:r>
              <a:rPr lang="en-US" sz="1400" b="1" dirty="0">
                <a:solidFill>
                  <a:schemeClr val="bg1"/>
                </a:solidFill>
                <a:latin typeface="Century Gothic" panose="020B0502020202020204" pitchFamily="34" charset="0"/>
              </a:rPr>
              <a:t>not available </a:t>
            </a:r>
            <a:r>
              <a:rPr lang="en-US" sz="1400" b="1" dirty="0" smtClean="0">
                <a:solidFill>
                  <a:schemeClr val="bg1"/>
                </a:solidFill>
                <a:latin typeface="Century Gothic" panose="020B0502020202020204" pitchFamily="34" charset="0"/>
              </a:rPr>
              <a:t>online</a:t>
            </a:r>
            <a:r>
              <a:rPr lang="en-US" sz="1400" dirty="0" smtClean="0">
                <a:solidFill>
                  <a:schemeClr val="bg1"/>
                </a:solidFill>
                <a:latin typeface="Century Gothic" panose="020B0502020202020204" pitchFamily="34" charset="0"/>
              </a:rPr>
              <a:t>):  	</a:t>
            </a:r>
            <a:r>
              <a:rPr lang="en-US" sz="1400" b="1" u="sng" dirty="0" smtClean="0">
                <a:solidFill>
                  <a:schemeClr val="bg1"/>
                </a:solidFill>
                <a:latin typeface="Century Gothic" panose="020B0502020202020204" pitchFamily="34" charset="0"/>
                <a:hlinkClick r:id="rId3"/>
              </a:rPr>
              <a:t>esdomquote@globaltranz.com</a:t>
            </a:r>
            <a:endParaRPr lang="en-US" sz="1400" b="1" dirty="0">
              <a:solidFill>
                <a:schemeClr val="bg1"/>
              </a:solidFill>
              <a:latin typeface="Century Gothic" panose="020B0502020202020204" pitchFamily="34" charset="0"/>
            </a:endParaRPr>
          </a:p>
          <a:p>
            <a:r>
              <a:rPr lang="en-US" sz="1400" dirty="0">
                <a:solidFill>
                  <a:schemeClr val="bg1"/>
                </a:solidFill>
                <a:latin typeface="Century Gothic" panose="020B0502020202020204" pitchFamily="34" charset="0"/>
              </a:rPr>
              <a:t>For International Quotes: 		   </a:t>
            </a:r>
            <a:r>
              <a:rPr lang="en-US" sz="1400" dirty="0" smtClean="0">
                <a:solidFill>
                  <a:schemeClr val="bg1"/>
                </a:solidFill>
                <a:latin typeface="Century Gothic" panose="020B0502020202020204" pitchFamily="34" charset="0"/>
              </a:rPr>
              <a:t>	</a:t>
            </a:r>
            <a:r>
              <a:rPr lang="en-US" sz="1400" b="1" u="sng" dirty="0" smtClean="0">
                <a:solidFill>
                  <a:schemeClr val="bg1"/>
                </a:solidFill>
                <a:latin typeface="Century Gothic" panose="020B0502020202020204" pitchFamily="34" charset="0"/>
                <a:hlinkClick r:id="rId4"/>
              </a:rPr>
              <a:t>esintquote@globaltranz.com</a:t>
            </a:r>
            <a:endParaRPr lang="en-US" sz="1400" b="1" dirty="0">
              <a:solidFill>
                <a:schemeClr val="bg1"/>
              </a:solidFill>
              <a:latin typeface="Century Gothic" panose="020B0502020202020204" pitchFamily="34" charset="0"/>
            </a:endParaRPr>
          </a:p>
          <a:p>
            <a:r>
              <a:rPr lang="en-US" sz="1400" dirty="0">
                <a:solidFill>
                  <a:schemeClr val="bg1"/>
                </a:solidFill>
                <a:latin typeface="Century Gothic" panose="020B0502020202020204" pitchFamily="34" charset="0"/>
              </a:rPr>
              <a:t>For Tracking/Shipment </a:t>
            </a:r>
            <a:r>
              <a:rPr lang="en-US" sz="1400" dirty="0" smtClean="0">
                <a:solidFill>
                  <a:schemeClr val="bg1"/>
                </a:solidFill>
                <a:latin typeface="Century Gothic" panose="020B0502020202020204" pitchFamily="34" charset="0"/>
              </a:rPr>
              <a:t>questions:</a:t>
            </a:r>
            <a:r>
              <a:rPr lang="en-US" sz="1400" dirty="0">
                <a:solidFill>
                  <a:schemeClr val="bg1"/>
                </a:solidFill>
                <a:latin typeface="Century Gothic" panose="020B0502020202020204" pitchFamily="34" charset="0"/>
              </a:rPr>
              <a:t>	  </a:t>
            </a:r>
            <a:r>
              <a:rPr lang="en-US" sz="1400" dirty="0" smtClean="0">
                <a:solidFill>
                  <a:schemeClr val="bg1"/>
                </a:solidFill>
                <a:latin typeface="Century Gothic" panose="020B0502020202020204" pitchFamily="34" charset="0"/>
              </a:rPr>
              <a:t> 	</a:t>
            </a:r>
            <a:r>
              <a:rPr lang="en-US" sz="1400" b="1" u="sng" dirty="0" smtClean="0">
                <a:solidFill>
                  <a:schemeClr val="bg1"/>
                </a:solidFill>
                <a:latin typeface="Century Gothic" panose="020B0502020202020204" pitchFamily="34" charset="0"/>
                <a:hlinkClick r:id="rId5"/>
              </a:rPr>
              <a:t>gtzexptrack@globaltranz.com</a:t>
            </a:r>
            <a:endParaRPr lang="en-US" sz="1400" b="1" dirty="0">
              <a:solidFill>
                <a:schemeClr val="bg1"/>
              </a:solidFill>
              <a:latin typeface="Century Gothic" panose="020B0502020202020204" pitchFamily="34" charset="0"/>
            </a:endParaRPr>
          </a:p>
          <a:p>
            <a:r>
              <a:rPr lang="en-US" sz="1400" dirty="0">
                <a:solidFill>
                  <a:schemeClr val="bg1"/>
                </a:solidFill>
                <a:latin typeface="Century Gothic" panose="020B0502020202020204" pitchFamily="34" charset="0"/>
              </a:rPr>
              <a:t>For General questions/All Department </a:t>
            </a:r>
            <a:r>
              <a:rPr lang="en-US" sz="1400" dirty="0" smtClean="0">
                <a:solidFill>
                  <a:schemeClr val="bg1"/>
                </a:solidFill>
                <a:latin typeface="Century Gothic" panose="020B0502020202020204" pitchFamily="34" charset="0"/>
              </a:rPr>
              <a:t>Personnel:     	</a:t>
            </a:r>
            <a:r>
              <a:rPr lang="en-US" sz="1400" b="1" u="sng" dirty="0" smtClean="0">
                <a:solidFill>
                  <a:schemeClr val="bg1"/>
                </a:solidFill>
                <a:latin typeface="Century Gothic" panose="020B0502020202020204" pitchFamily="34" charset="0"/>
                <a:hlinkClick r:id="rId6"/>
              </a:rPr>
              <a:t>gtzexp@globaltranz.com</a:t>
            </a:r>
            <a:endParaRPr lang="en-US" sz="1400" b="1" dirty="0">
              <a:solidFill>
                <a:schemeClr val="bg1"/>
              </a:solidFill>
              <a:latin typeface="Century Gothic" panose="020B0502020202020204" pitchFamily="34" charset="0"/>
            </a:endParaRPr>
          </a:p>
          <a:p>
            <a:r>
              <a:rPr lang="en-US" sz="1400" dirty="0">
                <a:solidFill>
                  <a:schemeClr val="bg1"/>
                </a:solidFill>
                <a:latin typeface="Century Gothic" panose="020B0502020202020204" pitchFamily="34" charset="0"/>
              </a:rPr>
              <a:t> </a:t>
            </a:r>
          </a:p>
          <a:p>
            <a:r>
              <a:rPr lang="en-US" sz="1400" b="1" dirty="0" smtClean="0">
                <a:solidFill>
                  <a:schemeClr val="bg1"/>
                </a:solidFill>
                <a:latin typeface="Century Gothic" panose="020B0502020202020204" pitchFamily="34" charset="0"/>
              </a:rPr>
              <a:t>Michael Owen: </a:t>
            </a:r>
            <a:r>
              <a:rPr lang="en-US" sz="1400" dirty="0" smtClean="0">
                <a:solidFill>
                  <a:schemeClr val="bg1"/>
                </a:solidFill>
                <a:latin typeface="Century Gothic" panose="020B0502020202020204" pitchFamily="34" charset="0"/>
              </a:rPr>
              <a:t>Ext</a:t>
            </a:r>
            <a:r>
              <a:rPr lang="en-US" sz="1400" dirty="0">
                <a:solidFill>
                  <a:schemeClr val="bg1"/>
                </a:solidFill>
                <a:latin typeface="Century Gothic" panose="020B0502020202020204" pitchFamily="34" charset="0"/>
              </a:rPr>
              <a:t>. </a:t>
            </a:r>
            <a:r>
              <a:rPr lang="en-US" sz="1400" dirty="0" smtClean="0">
                <a:solidFill>
                  <a:schemeClr val="bg1"/>
                </a:solidFill>
                <a:latin typeface="Century Gothic" panose="020B0502020202020204" pitchFamily="34" charset="0"/>
              </a:rPr>
              <a:t>4147</a:t>
            </a:r>
            <a:endParaRPr lang="en-US" sz="1400" b="1" dirty="0" smtClean="0">
              <a:solidFill>
                <a:schemeClr val="bg1"/>
              </a:solidFill>
              <a:latin typeface="Century Gothic" panose="020B0502020202020204" pitchFamily="34" charset="0"/>
            </a:endParaRPr>
          </a:p>
          <a:p>
            <a:r>
              <a:rPr lang="en-US" sz="1400" dirty="0" smtClean="0">
                <a:solidFill>
                  <a:schemeClr val="bg1"/>
                </a:solidFill>
                <a:latin typeface="Century Gothic" panose="020B0502020202020204" pitchFamily="34" charset="0"/>
              </a:rPr>
              <a:t>General </a:t>
            </a:r>
            <a:r>
              <a:rPr lang="en-US" sz="1400" dirty="0">
                <a:solidFill>
                  <a:schemeClr val="bg1"/>
                </a:solidFill>
                <a:latin typeface="Century Gothic" panose="020B0502020202020204" pitchFamily="34" charset="0"/>
              </a:rPr>
              <a:t>Questions/TSA/Spot Rates/Projects/Int’l Backup </a:t>
            </a:r>
            <a:endParaRPr lang="en-US" sz="1400" dirty="0" smtClean="0">
              <a:solidFill>
                <a:schemeClr val="bg1"/>
              </a:solidFill>
              <a:latin typeface="Century Gothic" panose="020B0502020202020204" pitchFamily="34" charset="0"/>
            </a:endParaRPr>
          </a:p>
          <a:p>
            <a:r>
              <a:rPr lang="en-US" sz="1400" dirty="0">
                <a:solidFill>
                  <a:schemeClr val="bg1"/>
                </a:solidFill>
                <a:latin typeface="Century Gothic" panose="020B0502020202020204" pitchFamily="34" charset="0"/>
              </a:rPr>
              <a:t>	</a:t>
            </a:r>
          </a:p>
          <a:p>
            <a:r>
              <a:rPr lang="en-US" sz="1400" b="1" dirty="0">
                <a:solidFill>
                  <a:schemeClr val="bg1"/>
                </a:solidFill>
                <a:latin typeface="Century Gothic" panose="020B0502020202020204" pitchFamily="34" charset="0"/>
              </a:rPr>
              <a:t>Michelle </a:t>
            </a:r>
            <a:r>
              <a:rPr lang="en-US" sz="1400" b="1" dirty="0" smtClean="0">
                <a:solidFill>
                  <a:schemeClr val="bg1"/>
                </a:solidFill>
                <a:latin typeface="Century Gothic" panose="020B0502020202020204" pitchFamily="34" charset="0"/>
              </a:rPr>
              <a:t>Cuadra</a:t>
            </a:r>
            <a:r>
              <a:rPr lang="en-US" sz="1400" b="1" dirty="0" smtClean="0">
                <a:solidFill>
                  <a:schemeClr val="bg1"/>
                </a:solidFill>
                <a:latin typeface="Century Gothic" panose="020B0502020202020204" pitchFamily="34" charset="0"/>
              </a:rPr>
              <a:t>: </a:t>
            </a:r>
            <a:r>
              <a:rPr lang="en-US" sz="1400" dirty="0" smtClean="0">
                <a:solidFill>
                  <a:schemeClr val="bg1"/>
                </a:solidFill>
                <a:latin typeface="Century Gothic" panose="020B0502020202020204" pitchFamily="34" charset="0"/>
              </a:rPr>
              <a:t>Ext</a:t>
            </a:r>
            <a:r>
              <a:rPr lang="en-US" sz="1400" dirty="0">
                <a:solidFill>
                  <a:schemeClr val="bg1"/>
                </a:solidFill>
                <a:latin typeface="Century Gothic" panose="020B0502020202020204" pitchFamily="34" charset="0"/>
              </a:rPr>
              <a:t>. </a:t>
            </a:r>
            <a:r>
              <a:rPr lang="en-US" sz="1400" dirty="0" smtClean="0">
                <a:solidFill>
                  <a:schemeClr val="bg1"/>
                </a:solidFill>
                <a:latin typeface="Century Gothic" panose="020B0502020202020204" pitchFamily="34" charset="0"/>
              </a:rPr>
              <a:t>5539</a:t>
            </a:r>
            <a:r>
              <a:rPr lang="en-US" sz="1400" dirty="0">
                <a:solidFill>
                  <a:schemeClr val="bg1"/>
                </a:solidFill>
                <a:latin typeface="Century Gothic" panose="020B0502020202020204" pitchFamily="34" charset="0"/>
              </a:rPr>
              <a:t>			</a:t>
            </a:r>
            <a:endParaRPr lang="en-US" sz="1400" dirty="0" smtClean="0">
              <a:solidFill>
                <a:schemeClr val="bg1"/>
              </a:solidFill>
              <a:latin typeface="Century Gothic" panose="020B0502020202020204" pitchFamily="34" charset="0"/>
            </a:endParaRPr>
          </a:p>
          <a:p>
            <a:r>
              <a:rPr lang="en-US" sz="1400" dirty="0" smtClean="0">
                <a:solidFill>
                  <a:schemeClr val="bg1"/>
                </a:solidFill>
                <a:latin typeface="Century Gothic" panose="020B0502020202020204" pitchFamily="34" charset="0"/>
              </a:rPr>
              <a:t>Quoting/TSA </a:t>
            </a:r>
            <a:r>
              <a:rPr lang="en-US" sz="1400" dirty="0" smtClean="0">
                <a:solidFill>
                  <a:schemeClr val="bg1"/>
                </a:solidFill>
                <a:latin typeface="Century Gothic" panose="020B0502020202020204" pitchFamily="34" charset="0"/>
              </a:rPr>
              <a:t>Info/Tracking/</a:t>
            </a:r>
            <a:r>
              <a:rPr lang="en-US" sz="1400" dirty="0" smtClean="0">
                <a:solidFill>
                  <a:schemeClr val="bg1"/>
                </a:solidFill>
                <a:latin typeface="Century Gothic" panose="020B0502020202020204" pitchFamily="34" charset="0"/>
              </a:rPr>
              <a:t>Cust</a:t>
            </a:r>
            <a:r>
              <a:rPr lang="en-US" sz="1400" dirty="0" smtClean="0">
                <a:solidFill>
                  <a:schemeClr val="bg1"/>
                </a:solidFill>
                <a:latin typeface="Century Gothic" panose="020B0502020202020204" pitchFamily="34" charset="0"/>
              </a:rPr>
              <a:t>. </a:t>
            </a:r>
            <a:r>
              <a:rPr lang="en-US" sz="1400" dirty="0" smtClean="0">
                <a:solidFill>
                  <a:schemeClr val="bg1"/>
                </a:solidFill>
                <a:latin typeface="Century Gothic" panose="020B0502020202020204" pitchFamily="34" charset="0"/>
              </a:rPr>
              <a:t>Svc/Ops</a:t>
            </a:r>
            <a:r>
              <a:rPr lang="en-US" sz="1400" dirty="0">
                <a:solidFill>
                  <a:schemeClr val="bg1"/>
                </a:solidFill>
                <a:latin typeface="Century Gothic" panose="020B0502020202020204" pitchFamily="34" charset="0"/>
              </a:rPr>
              <a:t>	 </a:t>
            </a:r>
          </a:p>
          <a:p>
            <a:pPr marL="800100" lvl="1" indent="-342900">
              <a:lnSpc>
                <a:spcPct val="120000"/>
              </a:lnSpc>
              <a:spcBef>
                <a:spcPts val="500"/>
              </a:spcBef>
              <a:buFont typeface="Arial"/>
              <a:buChar char="•"/>
            </a:pPr>
            <a:endParaRPr lang="en-US" sz="1400" dirty="0" smtClean="0">
              <a:solidFill>
                <a:schemeClr val="bg1"/>
              </a:solidFill>
              <a:latin typeface="Century Gothic" panose="020B0502020202020204" pitchFamily="34" charset="0"/>
              <a:cs typeface="Century Gothic"/>
            </a:endParaRPr>
          </a:p>
        </p:txBody>
      </p:sp>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30</a:t>
            </a:fld>
            <a:endParaRPr lang="en-US" dirty="0"/>
          </a:p>
        </p:txBody>
      </p:sp>
      <p:sp>
        <p:nvSpPr>
          <p:cNvPr id="11" name="TextBox 10"/>
          <p:cNvSpPr txBox="1"/>
          <p:nvPr/>
        </p:nvSpPr>
        <p:spPr>
          <a:xfrm>
            <a:off x="-153278" y="200025"/>
            <a:ext cx="8664082" cy="707886"/>
          </a:xfrm>
          <a:prstGeom prst="rect">
            <a:avLst/>
          </a:prstGeom>
          <a:noFill/>
        </p:spPr>
        <p:txBody>
          <a:bodyPr wrap="square" rtlCol="0">
            <a:spAutoFit/>
          </a:bodyPr>
          <a:lstStyle/>
          <a:p>
            <a:pPr lvl="1"/>
            <a:r>
              <a:rPr lang="en-US" sz="2000" b="1" dirty="0" smtClean="0">
                <a:latin typeface="Century Gothic"/>
                <a:cs typeface="Century Gothic"/>
              </a:rPr>
              <a:t>EXPEDITED SERVICES </a:t>
            </a:r>
            <a:r>
              <a:rPr lang="en-US" sz="2000" dirty="0" smtClean="0">
                <a:latin typeface="Century Gothic"/>
                <a:cs typeface="Century Gothic"/>
              </a:rPr>
              <a:t>&gt; CONTACT INFO</a:t>
            </a:r>
            <a:endParaRPr lang="en-US" sz="2000" dirty="0">
              <a:latin typeface="Century Gothic"/>
              <a:cs typeface="Century Gothic"/>
            </a:endParaRPr>
          </a:p>
          <a:p>
            <a:pPr lvl="1"/>
            <a:endParaRPr lang="en-US" sz="2000" dirty="0">
              <a:latin typeface="Century Gothic"/>
              <a:cs typeface="Century Gothic"/>
            </a:endParaRPr>
          </a:p>
        </p:txBody>
      </p:sp>
      <p:sp>
        <p:nvSpPr>
          <p:cNvPr id="14"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pic>
        <p:nvPicPr>
          <p:cNvPr id="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682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3908"/>
            <a:ext cx="8077200" cy="422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2643" y="1516856"/>
            <a:ext cx="7678358" cy="3785652"/>
          </a:xfrm>
          <a:prstGeom prst="rect">
            <a:avLst/>
          </a:prstGeom>
          <a:noFill/>
        </p:spPr>
        <p:txBody>
          <a:bodyPr wrap="square" numCol="2" rtlCol="0">
            <a:spAutoFit/>
          </a:bodyPr>
          <a:lstStyle/>
          <a:p>
            <a:r>
              <a:rPr lang="en-US" sz="1400" b="1" u="sng" dirty="0" smtClean="0">
                <a:solidFill>
                  <a:schemeClr val="bg1"/>
                </a:solidFill>
                <a:latin typeface="Century Gothic" panose="020B0502020202020204" pitchFamily="34" charset="0"/>
              </a:rPr>
              <a:t>DOMESTIC:</a:t>
            </a:r>
          </a:p>
          <a:p>
            <a:endParaRPr lang="en-US" sz="1400" u="sng" dirty="0">
              <a:solidFill>
                <a:schemeClr val="bg1"/>
              </a:solidFill>
              <a:latin typeface="Century Gothic" panose="020B0502020202020204" pitchFamily="34" charset="0"/>
            </a:endParaRPr>
          </a:p>
          <a:p>
            <a:r>
              <a:rPr lang="en-US" sz="1400" b="1" dirty="0">
                <a:solidFill>
                  <a:schemeClr val="bg1"/>
                </a:solidFill>
                <a:latin typeface="Century Gothic" panose="020B0502020202020204" pitchFamily="34" charset="0"/>
              </a:rPr>
              <a:t>Anthony </a:t>
            </a:r>
            <a:r>
              <a:rPr lang="en-US" sz="1400" b="1" dirty="0" smtClean="0">
                <a:solidFill>
                  <a:schemeClr val="bg1"/>
                </a:solidFill>
                <a:latin typeface="Century Gothic" panose="020B0502020202020204" pitchFamily="34" charset="0"/>
              </a:rPr>
              <a:t>Olivas: </a:t>
            </a:r>
            <a:r>
              <a:rPr lang="en-US" sz="1400" dirty="0" smtClean="0">
                <a:solidFill>
                  <a:schemeClr val="bg1"/>
                </a:solidFill>
                <a:latin typeface="Century Gothic" panose="020B0502020202020204" pitchFamily="34" charset="0"/>
              </a:rPr>
              <a:t>Ext</a:t>
            </a:r>
            <a:r>
              <a:rPr lang="en-US" sz="1400" dirty="0">
                <a:solidFill>
                  <a:schemeClr val="bg1"/>
                </a:solidFill>
                <a:latin typeface="Century Gothic" panose="020B0502020202020204" pitchFamily="34" charset="0"/>
              </a:rPr>
              <a:t>. </a:t>
            </a:r>
            <a:r>
              <a:rPr lang="en-US" sz="1400" dirty="0" smtClean="0">
                <a:solidFill>
                  <a:schemeClr val="bg1"/>
                </a:solidFill>
                <a:latin typeface="Century Gothic" panose="020B0502020202020204" pitchFamily="34" charset="0"/>
              </a:rPr>
              <a:t>4215</a:t>
            </a:r>
            <a:r>
              <a:rPr lang="en-US" sz="1400" dirty="0">
                <a:solidFill>
                  <a:schemeClr val="bg1"/>
                </a:solidFill>
                <a:latin typeface="Century Gothic" panose="020B0502020202020204" pitchFamily="34" charset="0"/>
              </a:rPr>
              <a:t>		</a:t>
            </a:r>
            <a:endParaRPr lang="en-US" sz="1400" dirty="0" smtClean="0">
              <a:solidFill>
                <a:schemeClr val="bg1"/>
              </a:solidFill>
              <a:latin typeface="Century Gothic" panose="020B0502020202020204" pitchFamily="34" charset="0"/>
            </a:endParaRPr>
          </a:p>
          <a:p>
            <a:pPr>
              <a:spcAft>
                <a:spcPts val="600"/>
              </a:spcAft>
            </a:pPr>
            <a:r>
              <a:rPr lang="en-US" sz="1400" dirty="0" smtClean="0">
                <a:solidFill>
                  <a:schemeClr val="bg1"/>
                </a:solidFill>
                <a:latin typeface="Century Gothic" panose="020B0502020202020204" pitchFamily="34" charset="0"/>
              </a:rPr>
              <a:t>Domestic </a:t>
            </a:r>
            <a:r>
              <a:rPr lang="en-US" sz="1400" dirty="0">
                <a:solidFill>
                  <a:schemeClr val="bg1"/>
                </a:solidFill>
                <a:latin typeface="Century Gothic" panose="020B0502020202020204" pitchFamily="34" charset="0"/>
              </a:rPr>
              <a:t>Ops </a:t>
            </a:r>
            <a:r>
              <a:rPr lang="en-US" sz="1400" dirty="0" smtClean="0">
                <a:solidFill>
                  <a:schemeClr val="bg1"/>
                </a:solidFill>
                <a:latin typeface="Century Gothic" panose="020B0502020202020204" pitchFamily="34" charset="0"/>
              </a:rPr>
              <a:t>Agent/Quoting</a:t>
            </a:r>
            <a:r>
              <a:rPr lang="en-US" sz="1400" dirty="0">
                <a:solidFill>
                  <a:schemeClr val="bg1"/>
                </a:solidFill>
                <a:latin typeface="Century Gothic" panose="020B0502020202020204" pitchFamily="34" charset="0"/>
              </a:rPr>
              <a:t>		</a:t>
            </a:r>
            <a:endParaRPr lang="en-US" sz="1400" dirty="0" smtClean="0">
              <a:solidFill>
                <a:schemeClr val="bg1"/>
              </a:solidFill>
              <a:latin typeface="Century Gothic" panose="020B0502020202020204" pitchFamily="34" charset="0"/>
            </a:endParaRPr>
          </a:p>
          <a:p>
            <a:r>
              <a:rPr lang="en-US" sz="1400" b="1" dirty="0" smtClean="0">
                <a:solidFill>
                  <a:schemeClr val="bg1"/>
                </a:solidFill>
                <a:latin typeface="Century Gothic" panose="020B0502020202020204" pitchFamily="34" charset="0"/>
              </a:rPr>
              <a:t>Sam Breitling: </a:t>
            </a:r>
            <a:r>
              <a:rPr lang="en-US" sz="1400" dirty="0" smtClean="0">
                <a:solidFill>
                  <a:schemeClr val="bg1"/>
                </a:solidFill>
                <a:latin typeface="Century Gothic" panose="020B0502020202020204" pitchFamily="34" charset="0"/>
              </a:rPr>
              <a:t>Ext</a:t>
            </a:r>
            <a:r>
              <a:rPr lang="en-US" sz="1400" dirty="0">
                <a:solidFill>
                  <a:schemeClr val="bg1"/>
                </a:solidFill>
                <a:latin typeface="Century Gothic" panose="020B0502020202020204" pitchFamily="34" charset="0"/>
              </a:rPr>
              <a:t>. 5535</a:t>
            </a:r>
          </a:p>
          <a:p>
            <a:pPr>
              <a:spcAft>
                <a:spcPts val="600"/>
              </a:spcAft>
            </a:pPr>
            <a:r>
              <a:rPr lang="en-US" sz="1400" dirty="0" smtClean="0">
                <a:solidFill>
                  <a:schemeClr val="bg1"/>
                </a:solidFill>
                <a:latin typeface="Century Gothic" panose="020B0502020202020204" pitchFamily="34" charset="0"/>
              </a:rPr>
              <a:t>Domestic </a:t>
            </a:r>
            <a:r>
              <a:rPr lang="en-US" sz="1400" dirty="0">
                <a:solidFill>
                  <a:schemeClr val="bg1"/>
                </a:solidFill>
                <a:latin typeface="Century Gothic" panose="020B0502020202020204" pitchFamily="34" charset="0"/>
              </a:rPr>
              <a:t>Ops Agent/Hawaii </a:t>
            </a:r>
            <a:r>
              <a:rPr lang="en-US" sz="1400" dirty="0" smtClean="0">
                <a:solidFill>
                  <a:schemeClr val="bg1"/>
                </a:solidFill>
                <a:latin typeface="Century Gothic" panose="020B0502020202020204" pitchFamily="34" charset="0"/>
              </a:rPr>
              <a:t>Quotes</a:t>
            </a:r>
            <a:r>
              <a:rPr lang="en-US" sz="1400" dirty="0">
                <a:solidFill>
                  <a:schemeClr val="bg1"/>
                </a:solidFill>
                <a:latin typeface="Century Gothic" panose="020B0502020202020204" pitchFamily="34" charset="0"/>
              </a:rPr>
              <a:t>	</a:t>
            </a:r>
          </a:p>
          <a:p>
            <a:r>
              <a:rPr lang="en-US" sz="1400" b="1" dirty="0" smtClean="0">
                <a:solidFill>
                  <a:schemeClr val="bg1"/>
                </a:solidFill>
                <a:latin typeface="Century Gothic" panose="020B0502020202020204" pitchFamily="34" charset="0"/>
              </a:rPr>
              <a:t>Michael </a:t>
            </a:r>
            <a:r>
              <a:rPr lang="en-US" sz="1400" b="1" dirty="0">
                <a:solidFill>
                  <a:schemeClr val="bg1"/>
                </a:solidFill>
                <a:latin typeface="Century Gothic" panose="020B0502020202020204" pitchFamily="34" charset="0"/>
              </a:rPr>
              <a:t>“Rob” </a:t>
            </a:r>
            <a:r>
              <a:rPr lang="en-US" sz="1400" b="1" dirty="0" smtClean="0">
                <a:solidFill>
                  <a:schemeClr val="bg1"/>
                </a:solidFill>
                <a:latin typeface="Century Gothic" panose="020B0502020202020204" pitchFamily="34" charset="0"/>
              </a:rPr>
              <a:t>Sienicki</a:t>
            </a:r>
            <a:r>
              <a:rPr lang="en-US" sz="1400" b="1" dirty="0" smtClean="0">
                <a:solidFill>
                  <a:schemeClr val="bg1"/>
                </a:solidFill>
                <a:latin typeface="Century Gothic" panose="020B0502020202020204" pitchFamily="34" charset="0"/>
              </a:rPr>
              <a:t>: </a:t>
            </a:r>
            <a:r>
              <a:rPr lang="en-US" sz="1400" dirty="0" smtClean="0">
                <a:solidFill>
                  <a:schemeClr val="bg1"/>
                </a:solidFill>
                <a:latin typeface="Century Gothic" panose="020B0502020202020204" pitchFamily="34" charset="0"/>
              </a:rPr>
              <a:t>Ext</a:t>
            </a:r>
            <a:r>
              <a:rPr lang="en-US" sz="1400" dirty="0">
                <a:solidFill>
                  <a:schemeClr val="bg1"/>
                </a:solidFill>
                <a:latin typeface="Century Gothic" panose="020B0502020202020204" pitchFamily="34" charset="0"/>
              </a:rPr>
              <a:t>. 4197</a:t>
            </a:r>
          </a:p>
          <a:p>
            <a:pPr>
              <a:spcAft>
                <a:spcPts val="600"/>
              </a:spcAft>
            </a:pPr>
            <a:r>
              <a:rPr lang="en-US" sz="1400" dirty="0" smtClean="0">
                <a:solidFill>
                  <a:schemeClr val="bg1"/>
                </a:solidFill>
                <a:latin typeface="Century Gothic" panose="020B0502020202020204" pitchFamily="34" charset="0"/>
              </a:rPr>
              <a:t>Domestic </a:t>
            </a:r>
            <a:r>
              <a:rPr lang="en-US" sz="1400" dirty="0">
                <a:solidFill>
                  <a:schemeClr val="bg1"/>
                </a:solidFill>
                <a:latin typeface="Century Gothic" panose="020B0502020202020204" pitchFamily="34" charset="0"/>
              </a:rPr>
              <a:t>Ops Agent			</a:t>
            </a:r>
            <a:endParaRPr lang="en-US" sz="1400" dirty="0" smtClean="0">
              <a:solidFill>
                <a:schemeClr val="bg1"/>
              </a:solidFill>
              <a:latin typeface="Century Gothic" panose="020B0502020202020204" pitchFamily="34" charset="0"/>
            </a:endParaRPr>
          </a:p>
          <a:p>
            <a:r>
              <a:rPr lang="en-US" sz="1400" b="1" dirty="0" smtClean="0">
                <a:solidFill>
                  <a:schemeClr val="bg1"/>
                </a:solidFill>
                <a:latin typeface="Century Gothic" panose="020B0502020202020204" pitchFamily="34" charset="0"/>
              </a:rPr>
              <a:t>Joanna Olivas: </a:t>
            </a:r>
            <a:r>
              <a:rPr lang="en-US" sz="1400" dirty="0" smtClean="0">
                <a:solidFill>
                  <a:schemeClr val="bg1"/>
                </a:solidFill>
                <a:latin typeface="Century Gothic" panose="020B0502020202020204" pitchFamily="34" charset="0"/>
              </a:rPr>
              <a:t>Ext</a:t>
            </a:r>
            <a:r>
              <a:rPr lang="en-US" sz="1400" dirty="0">
                <a:solidFill>
                  <a:schemeClr val="bg1"/>
                </a:solidFill>
                <a:latin typeface="Century Gothic" panose="020B0502020202020204" pitchFamily="34" charset="0"/>
              </a:rPr>
              <a:t>. 4174</a:t>
            </a:r>
          </a:p>
          <a:p>
            <a:pPr>
              <a:spcAft>
                <a:spcPts val="600"/>
              </a:spcAft>
            </a:pPr>
            <a:r>
              <a:rPr lang="en-US" sz="1400" dirty="0" smtClean="0">
                <a:solidFill>
                  <a:schemeClr val="bg1"/>
                </a:solidFill>
                <a:latin typeface="Century Gothic" panose="020B0502020202020204" pitchFamily="34" charset="0"/>
              </a:rPr>
              <a:t>Domestic </a:t>
            </a:r>
            <a:r>
              <a:rPr lang="en-US" sz="1400" dirty="0">
                <a:solidFill>
                  <a:schemeClr val="bg1"/>
                </a:solidFill>
                <a:latin typeface="Century Gothic" panose="020B0502020202020204" pitchFamily="34" charset="0"/>
              </a:rPr>
              <a:t>Ops Clerk/Hawaii &amp; Alaska </a:t>
            </a:r>
            <a:r>
              <a:rPr lang="en-US" sz="1400" dirty="0" smtClean="0">
                <a:solidFill>
                  <a:schemeClr val="bg1"/>
                </a:solidFill>
                <a:latin typeface="Century Gothic" panose="020B0502020202020204" pitchFamily="34" charset="0"/>
              </a:rPr>
              <a:t>Invoicing</a:t>
            </a:r>
          </a:p>
          <a:p>
            <a:r>
              <a:rPr lang="en-US" sz="1400" b="1" dirty="0" smtClean="0">
                <a:solidFill>
                  <a:schemeClr val="bg1"/>
                </a:solidFill>
                <a:latin typeface="Century Gothic" panose="020B0502020202020204" pitchFamily="34" charset="0"/>
              </a:rPr>
              <a:t>Cynthia </a:t>
            </a:r>
            <a:r>
              <a:rPr lang="en-US" sz="1400" b="1" dirty="0">
                <a:solidFill>
                  <a:schemeClr val="bg1"/>
                </a:solidFill>
                <a:latin typeface="Century Gothic" panose="020B0502020202020204" pitchFamily="34" charset="0"/>
              </a:rPr>
              <a:t>“Cat” </a:t>
            </a:r>
            <a:r>
              <a:rPr lang="en-US" sz="1400" b="1" dirty="0" smtClean="0">
                <a:solidFill>
                  <a:schemeClr val="bg1"/>
                </a:solidFill>
                <a:latin typeface="Century Gothic" panose="020B0502020202020204" pitchFamily="34" charset="0"/>
              </a:rPr>
              <a:t>Peach: </a:t>
            </a:r>
            <a:r>
              <a:rPr lang="en-US" sz="1400" dirty="0" smtClean="0">
                <a:solidFill>
                  <a:schemeClr val="bg1"/>
                </a:solidFill>
                <a:latin typeface="Century Gothic" panose="020B0502020202020204" pitchFamily="34" charset="0"/>
              </a:rPr>
              <a:t>Ext</a:t>
            </a:r>
            <a:r>
              <a:rPr lang="en-US" sz="1400" dirty="0">
                <a:solidFill>
                  <a:schemeClr val="bg1"/>
                </a:solidFill>
                <a:latin typeface="Century Gothic" panose="020B0502020202020204" pitchFamily="34" charset="0"/>
              </a:rPr>
              <a:t>. 4138</a:t>
            </a:r>
          </a:p>
          <a:p>
            <a:pPr>
              <a:spcAft>
                <a:spcPts val="600"/>
              </a:spcAft>
            </a:pPr>
            <a:r>
              <a:rPr lang="en-US" sz="1400" dirty="0" smtClean="0">
                <a:solidFill>
                  <a:schemeClr val="bg1"/>
                </a:solidFill>
                <a:latin typeface="Century Gothic" panose="020B0502020202020204" pitchFamily="34" charset="0"/>
              </a:rPr>
              <a:t>Domestic </a:t>
            </a:r>
            <a:r>
              <a:rPr lang="en-US" sz="1400" dirty="0">
                <a:solidFill>
                  <a:schemeClr val="bg1"/>
                </a:solidFill>
                <a:latin typeface="Century Gothic" panose="020B0502020202020204" pitchFamily="34" charset="0"/>
              </a:rPr>
              <a:t>Ops Clerk/Alaska </a:t>
            </a:r>
            <a:r>
              <a:rPr lang="en-US" sz="1400" dirty="0" smtClean="0">
                <a:solidFill>
                  <a:schemeClr val="bg1"/>
                </a:solidFill>
                <a:latin typeface="Century Gothic" panose="020B0502020202020204" pitchFamily="34" charset="0"/>
              </a:rPr>
              <a:t>Quotes</a:t>
            </a:r>
            <a:r>
              <a:rPr lang="en-US" sz="1400" dirty="0">
                <a:solidFill>
                  <a:schemeClr val="bg1"/>
                </a:solidFill>
                <a:latin typeface="Century Gothic" panose="020B0502020202020204" pitchFamily="34" charset="0"/>
              </a:rPr>
              <a:t>	</a:t>
            </a:r>
            <a:endParaRPr lang="en-US" sz="1400" dirty="0" smtClean="0">
              <a:solidFill>
                <a:schemeClr val="bg1"/>
              </a:solidFill>
              <a:latin typeface="Century Gothic" panose="020B0502020202020204" pitchFamily="34" charset="0"/>
            </a:endParaRPr>
          </a:p>
          <a:p>
            <a:r>
              <a:rPr lang="en-US" sz="1400" b="1" dirty="0" smtClean="0">
                <a:solidFill>
                  <a:schemeClr val="bg1"/>
                </a:solidFill>
                <a:latin typeface="Century Gothic" panose="020B0502020202020204" pitchFamily="34" charset="0"/>
              </a:rPr>
              <a:t>James Cole: </a:t>
            </a:r>
            <a:r>
              <a:rPr lang="en-US" sz="1400" dirty="0" smtClean="0">
                <a:solidFill>
                  <a:schemeClr val="bg1"/>
                </a:solidFill>
                <a:latin typeface="Century Gothic" panose="020B0502020202020204" pitchFamily="34" charset="0"/>
              </a:rPr>
              <a:t>Ext</a:t>
            </a:r>
            <a:r>
              <a:rPr lang="en-US" sz="1400" dirty="0">
                <a:solidFill>
                  <a:schemeClr val="bg1"/>
                </a:solidFill>
                <a:latin typeface="Century Gothic" panose="020B0502020202020204" pitchFamily="34" charset="0"/>
              </a:rPr>
              <a:t>. 3659</a:t>
            </a:r>
          </a:p>
          <a:p>
            <a:pPr>
              <a:spcAft>
                <a:spcPts val="600"/>
              </a:spcAft>
            </a:pPr>
            <a:r>
              <a:rPr lang="en-US" sz="1400" dirty="0" smtClean="0">
                <a:solidFill>
                  <a:schemeClr val="bg1"/>
                </a:solidFill>
                <a:latin typeface="Century Gothic" panose="020B0502020202020204" pitchFamily="34" charset="0"/>
              </a:rPr>
              <a:t>Domestic </a:t>
            </a:r>
            <a:r>
              <a:rPr lang="en-US" sz="1400" dirty="0">
                <a:solidFill>
                  <a:schemeClr val="bg1"/>
                </a:solidFill>
                <a:latin typeface="Century Gothic" panose="020B0502020202020204" pitchFamily="34" charset="0"/>
              </a:rPr>
              <a:t>Ops </a:t>
            </a:r>
            <a:r>
              <a:rPr lang="en-US" sz="1400" dirty="0" smtClean="0">
                <a:solidFill>
                  <a:schemeClr val="bg1"/>
                </a:solidFill>
                <a:latin typeface="Century Gothic" panose="020B0502020202020204" pitchFamily="34" charset="0"/>
              </a:rPr>
              <a:t>Clerk/Tracking</a:t>
            </a:r>
          </a:p>
          <a:p>
            <a:r>
              <a:rPr lang="en-US" sz="1400" b="1" u="sng" dirty="0" smtClean="0">
                <a:solidFill>
                  <a:schemeClr val="bg1"/>
                </a:solidFill>
                <a:latin typeface="Century Gothic" panose="020B0502020202020204" pitchFamily="34" charset="0"/>
              </a:rPr>
              <a:t>INTERNATIONAL:</a:t>
            </a:r>
            <a:endParaRPr lang="en-US" sz="1400" u="sng" dirty="0">
              <a:solidFill>
                <a:schemeClr val="bg1"/>
              </a:solidFill>
              <a:latin typeface="Century Gothic" panose="020B0502020202020204" pitchFamily="34" charset="0"/>
            </a:endParaRPr>
          </a:p>
          <a:p>
            <a:endParaRPr lang="en-US" sz="1400" dirty="0" smtClean="0">
              <a:solidFill>
                <a:schemeClr val="bg1"/>
              </a:solidFill>
              <a:latin typeface="Century Gothic" panose="020B0502020202020204" pitchFamily="34" charset="0"/>
            </a:endParaRPr>
          </a:p>
          <a:p>
            <a:r>
              <a:rPr lang="en-US" sz="1400" b="1" dirty="0" smtClean="0">
                <a:solidFill>
                  <a:schemeClr val="bg1"/>
                </a:solidFill>
                <a:latin typeface="Century Gothic" panose="020B0502020202020204" pitchFamily="34" charset="0"/>
              </a:rPr>
              <a:t>Vito </a:t>
            </a:r>
            <a:r>
              <a:rPr lang="en-US" sz="1400" b="1" dirty="0" smtClean="0">
                <a:solidFill>
                  <a:schemeClr val="bg1"/>
                </a:solidFill>
                <a:latin typeface="Century Gothic" panose="020B0502020202020204" pitchFamily="34" charset="0"/>
              </a:rPr>
              <a:t>Leto</a:t>
            </a:r>
            <a:r>
              <a:rPr lang="en-US" sz="1400" b="1" dirty="0" smtClean="0">
                <a:solidFill>
                  <a:schemeClr val="bg1"/>
                </a:solidFill>
                <a:latin typeface="Century Gothic" panose="020B0502020202020204" pitchFamily="34" charset="0"/>
              </a:rPr>
              <a:t>: </a:t>
            </a:r>
            <a:r>
              <a:rPr lang="en-US" sz="1400" dirty="0" smtClean="0">
                <a:solidFill>
                  <a:schemeClr val="bg1"/>
                </a:solidFill>
                <a:latin typeface="Century Gothic" panose="020B0502020202020204" pitchFamily="34" charset="0"/>
              </a:rPr>
              <a:t>Ext</a:t>
            </a:r>
            <a:r>
              <a:rPr lang="en-US" sz="1400" dirty="0">
                <a:solidFill>
                  <a:schemeClr val="bg1"/>
                </a:solidFill>
                <a:latin typeface="Century Gothic" panose="020B0502020202020204" pitchFamily="34" charset="0"/>
              </a:rPr>
              <a:t>. 4123</a:t>
            </a:r>
          </a:p>
          <a:p>
            <a:r>
              <a:rPr lang="en-US" sz="1400" dirty="0" smtClean="0">
                <a:solidFill>
                  <a:schemeClr val="bg1"/>
                </a:solidFill>
                <a:latin typeface="Century Gothic" panose="020B0502020202020204" pitchFamily="34" charset="0"/>
              </a:rPr>
              <a:t>International </a:t>
            </a:r>
            <a:r>
              <a:rPr lang="en-US" sz="1400" dirty="0" smtClean="0">
                <a:solidFill>
                  <a:schemeClr val="bg1"/>
                </a:solidFill>
                <a:latin typeface="Century Gothic" panose="020B0502020202020204" pitchFamily="34" charset="0"/>
              </a:rPr>
              <a:t>Ops/Quotes/Tracking</a:t>
            </a:r>
          </a:p>
          <a:p>
            <a:endParaRPr lang="en-US" sz="1400" dirty="0">
              <a:solidFill>
                <a:schemeClr val="bg1"/>
              </a:solidFill>
              <a:latin typeface="Century Gothic" panose="020B0502020202020204" pitchFamily="34" charset="0"/>
            </a:endParaRPr>
          </a:p>
          <a:p>
            <a:r>
              <a:rPr lang="en-US" sz="1400" dirty="0">
                <a:solidFill>
                  <a:schemeClr val="bg1"/>
                </a:solidFill>
                <a:latin typeface="Century Gothic" panose="020B0502020202020204" pitchFamily="34" charset="0"/>
              </a:rPr>
              <a:t>					 </a:t>
            </a:r>
          </a:p>
          <a:p>
            <a:r>
              <a:rPr lang="en-US" sz="1400" b="1" u="sng" dirty="0">
                <a:solidFill>
                  <a:schemeClr val="bg1"/>
                </a:solidFill>
                <a:latin typeface="Century Gothic" panose="020B0502020202020204" pitchFamily="34" charset="0"/>
              </a:rPr>
              <a:t>Department </a:t>
            </a:r>
            <a:r>
              <a:rPr lang="en-US" sz="1400" b="1" u="sng" dirty="0" smtClean="0">
                <a:solidFill>
                  <a:schemeClr val="bg1"/>
                </a:solidFill>
                <a:latin typeface="Century Gothic" panose="020B0502020202020204" pitchFamily="34" charset="0"/>
              </a:rPr>
              <a:t>Hours:</a:t>
            </a:r>
            <a:endParaRPr lang="en-US" sz="1400" dirty="0" smtClean="0">
              <a:solidFill>
                <a:schemeClr val="bg1"/>
              </a:solidFill>
              <a:latin typeface="Century Gothic" panose="020B0502020202020204" pitchFamily="34" charset="0"/>
            </a:endParaRPr>
          </a:p>
          <a:p>
            <a:r>
              <a:rPr lang="en-US" sz="1400" dirty="0" smtClean="0">
                <a:solidFill>
                  <a:schemeClr val="bg1"/>
                </a:solidFill>
                <a:latin typeface="Century Gothic" panose="020B0502020202020204" pitchFamily="34" charset="0"/>
              </a:rPr>
              <a:t>0530-1800 </a:t>
            </a:r>
            <a:r>
              <a:rPr lang="en-US" sz="1400" dirty="0">
                <a:solidFill>
                  <a:schemeClr val="bg1"/>
                </a:solidFill>
                <a:latin typeface="Century Gothic" panose="020B0502020202020204" pitchFamily="34" charset="0"/>
              </a:rPr>
              <a:t>Monday – Friday (Arizona Time</a:t>
            </a:r>
            <a:r>
              <a:rPr lang="en-US" sz="1400" dirty="0" smtClean="0">
                <a:solidFill>
                  <a:schemeClr val="bg1"/>
                </a:solidFill>
                <a:latin typeface="Century Gothic" panose="020B0502020202020204" pitchFamily="34" charset="0"/>
              </a:rPr>
              <a:t>)</a:t>
            </a:r>
          </a:p>
          <a:p>
            <a:endParaRPr lang="en-US" sz="1400" dirty="0">
              <a:solidFill>
                <a:schemeClr val="bg1"/>
              </a:solidFill>
              <a:latin typeface="Century Gothic" panose="020B0502020202020204" pitchFamily="34" charset="0"/>
            </a:endParaRPr>
          </a:p>
          <a:p>
            <a:r>
              <a:rPr lang="en-US" sz="1400" b="1" dirty="0">
                <a:solidFill>
                  <a:schemeClr val="bg1"/>
                </a:solidFill>
                <a:latin typeface="Century Gothic" panose="020B0502020202020204" pitchFamily="34" charset="0"/>
              </a:rPr>
              <a:t>Toll-Free Phone</a:t>
            </a:r>
            <a:r>
              <a:rPr lang="en-US" sz="1400" b="1" dirty="0" smtClean="0">
                <a:solidFill>
                  <a:schemeClr val="bg1"/>
                </a:solidFill>
                <a:latin typeface="Century Gothic" panose="020B0502020202020204" pitchFamily="34" charset="0"/>
              </a:rPr>
              <a:t>:</a:t>
            </a:r>
            <a:r>
              <a:rPr lang="en-US" sz="1400" dirty="0">
                <a:solidFill>
                  <a:schemeClr val="bg1"/>
                </a:solidFill>
                <a:latin typeface="Century Gothic" panose="020B0502020202020204" pitchFamily="34" charset="0"/>
              </a:rPr>
              <a:t>	</a:t>
            </a:r>
            <a:r>
              <a:rPr lang="en-US" sz="1400" dirty="0" smtClean="0">
                <a:solidFill>
                  <a:schemeClr val="bg1"/>
                </a:solidFill>
                <a:latin typeface="Century Gothic" panose="020B0502020202020204" pitchFamily="34" charset="0"/>
              </a:rPr>
              <a:t>866-275-1407</a:t>
            </a:r>
          </a:p>
          <a:p>
            <a:endParaRPr lang="en-US" sz="1400" dirty="0">
              <a:solidFill>
                <a:schemeClr val="bg1"/>
              </a:solidFill>
              <a:latin typeface="Century Gothic" panose="020B0502020202020204" pitchFamily="34" charset="0"/>
            </a:endParaRPr>
          </a:p>
          <a:p>
            <a:r>
              <a:rPr lang="en-US" sz="1400" b="1" dirty="0">
                <a:solidFill>
                  <a:schemeClr val="bg1"/>
                </a:solidFill>
                <a:latin typeface="Century Gothic" panose="020B0502020202020204" pitchFamily="34" charset="0"/>
              </a:rPr>
              <a:t>Direct Department Line: </a:t>
            </a:r>
            <a:r>
              <a:rPr lang="en-US" sz="1400" dirty="0" smtClean="0">
                <a:solidFill>
                  <a:schemeClr val="bg1"/>
                </a:solidFill>
                <a:latin typeface="Century Gothic" panose="020B0502020202020204" pitchFamily="34" charset="0"/>
              </a:rPr>
              <a:t>602-218-4249 </a:t>
            </a:r>
          </a:p>
          <a:p>
            <a:r>
              <a:rPr lang="en-US" sz="1400" dirty="0">
                <a:solidFill>
                  <a:schemeClr val="bg1"/>
                </a:solidFill>
                <a:latin typeface="Century Gothic" panose="020B0502020202020204" pitchFamily="34" charset="0"/>
              </a:rPr>
              <a:t>	</a:t>
            </a:r>
            <a:r>
              <a:rPr lang="en-US" sz="1400" dirty="0" smtClean="0">
                <a:solidFill>
                  <a:schemeClr val="bg1"/>
                </a:solidFill>
                <a:latin typeface="Century Gothic" panose="020B0502020202020204" pitchFamily="34" charset="0"/>
              </a:rPr>
              <a:t>(</a:t>
            </a:r>
            <a:r>
              <a:rPr lang="en-US" sz="1400" dirty="0">
                <a:solidFill>
                  <a:schemeClr val="bg1"/>
                </a:solidFill>
                <a:latin typeface="Century Gothic" panose="020B0502020202020204" pitchFamily="34" charset="0"/>
              </a:rPr>
              <a:t>on call telephone number</a:t>
            </a:r>
            <a:r>
              <a:rPr lang="en-US" sz="1400" dirty="0" smtClean="0">
                <a:solidFill>
                  <a:schemeClr val="bg1"/>
                </a:solidFill>
                <a:latin typeface="Century Gothic" panose="020B0502020202020204" pitchFamily="34" charset="0"/>
              </a:rPr>
              <a:t>)</a:t>
            </a:r>
          </a:p>
          <a:p>
            <a:endParaRPr lang="en-US" sz="1400" dirty="0">
              <a:solidFill>
                <a:schemeClr val="bg1"/>
              </a:solidFill>
              <a:latin typeface="Century Gothic" panose="020B0502020202020204" pitchFamily="34" charset="0"/>
            </a:endParaRPr>
          </a:p>
          <a:p>
            <a:r>
              <a:rPr lang="en-US" sz="1400" b="1" dirty="0">
                <a:solidFill>
                  <a:schemeClr val="bg1"/>
                </a:solidFill>
                <a:latin typeface="Century Gothic" panose="020B0502020202020204" pitchFamily="34" charset="0"/>
              </a:rPr>
              <a:t>Expedited Fax: </a:t>
            </a:r>
            <a:r>
              <a:rPr lang="en-US" sz="1400" dirty="0">
                <a:solidFill>
                  <a:schemeClr val="bg1"/>
                </a:solidFill>
                <a:latin typeface="Century Gothic" panose="020B0502020202020204" pitchFamily="34" charset="0"/>
              </a:rPr>
              <a:t>	877-566-1507</a:t>
            </a:r>
          </a:p>
          <a:p>
            <a:r>
              <a:rPr lang="en-US" sz="1400" dirty="0">
                <a:solidFill>
                  <a:schemeClr val="bg1"/>
                </a:solidFill>
                <a:latin typeface="Century Gothic" panose="020B0502020202020204" pitchFamily="34" charset="0"/>
              </a:rPr>
              <a:t>	 </a:t>
            </a:r>
          </a:p>
        </p:txBody>
      </p:sp>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31</a:t>
            </a:fld>
            <a:endParaRPr lang="en-US" dirty="0"/>
          </a:p>
        </p:txBody>
      </p:sp>
      <p:sp>
        <p:nvSpPr>
          <p:cNvPr id="11" name="TextBox 10"/>
          <p:cNvSpPr txBox="1"/>
          <p:nvPr/>
        </p:nvSpPr>
        <p:spPr>
          <a:xfrm>
            <a:off x="-153278" y="200025"/>
            <a:ext cx="8664082" cy="707886"/>
          </a:xfrm>
          <a:prstGeom prst="rect">
            <a:avLst/>
          </a:prstGeom>
          <a:noFill/>
        </p:spPr>
        <p:txBody>
          <a:bodyPr wrap="square" rtlCol="0">
            <a:spAutoFit/>
          </a:bodyPr>
          <a:lstStyle/>
          <a:p>
            <a:pPr lvl="1"/>
            <a:r>
              <a:rPr lang="en-US" sz="2000" b="1" dirty="0" smtClean="0">
                <a:latin typeface="Century Gothic"/>
                <a:cs typeface="Century Gothic"/>
              </a:rPr>
              <a:t>EXPEDITED SERVICES </a:t>
            </a:r>
            <a:r>
              <a:rPr lang="en-US" sz="2000" dirty="0" smtClean="0">
                <a:latin typeface="Century Gothic"/>
                <a:cs typeface="Century Gothic"/>
              </a:rPr>
              <a:t>&gt; CONTACT INFO</a:t>
            </a:r>
            <a:endParaRPr lang="en-US" sz="2000" dirty="0">
              <a:latin typeface="Century Gothic"/>
              <a:cs typeface="Century Gothic"/>
            </a:endParaRPr>
          </a:p>
          <a:p>
            <a:pPr lvl="1"/>
            <a:endParaRPr lang="en-US" sz="2000" dirty="0">
              <a:latin typeface="Century Gothic"/>
              <a:cs typeface="Century Gothic"/>
            </a:endParaRPr>
          </a:p>
        </p:txBody>
      </p:sp>
      <p:sp>
        <p:nvSpPr>
          <p:cNvPr id="14"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050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4381"/>
            <a:ext cx="8868454" cy="3204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4</a:t>
            </a:fld>
            <a:endParaRPr lang="en-US" dirty="0"/>
          </a:p>
        </p:txBody>
      </p:sp>
      <p:sp>
        <p:nvSpPr>
          <p:cNvPr id="10" name="TextBox 9"/>
          <p:cNvSpPr txBox="1"/>
          <p:nvPr/>
        </p:nvSpPr>
        <p:spPr>
          <a:xfrm>
            <a:off x="-100581" y="1854214"/>
            <a:ext cx="8664082" cy="830997"/>
          </a:xfrm>
          <a:prstGeom prst="rect">
            <a:avLst/>
          </a:prstGeom>
          <a:noFill/>
        </p:spPr>
        <p:txBody>
          <a:bodyPr wrap="square" rtlCol="0">
            <a:spAutoFit/>
          </a:bodyPr>
          <a:lstStyle/>
          <a:p>
            <a:pPr lvl="1" algn="r"/>
            <a:r>
              <a:rPr lang="en-US" sz="2400" dirty="0" smtClean="0">
                <a:solidFill>
                  <a:schemeClr val="bg1"/>
                </a:solidFill>
                <a:latin typeface="Century Gothic"/>
                <a:cs typeface="Century Gothic"/>
              </a:rPr>
              <a:t>AGENT SUPPORT</a:t>
            </a:r>
            <a:endParaRPr lang="en-US" sz="2400" dirty="0">
              <a:solidFill>
                <a:schemeClr val="bg1"/>
              </a:solidFill>
              <a:latin typeface="Century Gothic"/>
              <a:cs typeface="Century Gothic"/>
            </a:endParaRPr>
          </a:p>
          <a:p>
            <a:pPr lvl="1" algn="r"/>
            <a:endParaRPr lang="en-US" sz="2400" dirty="0">
              <a:solidFill>
                <a:schemeClr val="bg1"/>
              </a:solidFill>
              <a:latin typeface="Century Gothic"/>
              <a:cs typeface="Century Gothic"/>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djoyce\Desktop\pp image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577" y="2361857"/>
            <a:ext cx="6350924" cy="2349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454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367554"/>
            <a:ext cx="7687435" cy="392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8316" y="1589273"/>
            <a:ext cx="7265829" cy="3516347"/>
          </a:xfrm>
          <a:prstGeom prst="rect">
            <a:avLst/>
          </a:prstGeom>
          <a:noFill/>
        </p:spPr>
        <p:txBody>
          <a:bodyPr wrap="square" rtlCol="0">
            <a:spAutoFit/>
          </a:bodyPr>
          <a:lstStyle/>
          <a:p>
            <a:pPr marL="285750" indent="-285750">
              <a:buFont typeface="Arial" pitchFamily="34" charset="0"/>
              <a:buChar char="•"/>
            </a:pPr>
            <a:r>
              <a:rPr lang="en-US" sz="1400" dirty="0">
                <a:solidFill>
                  <a:schemeClr val="bg1"/>
                </a:solidFill>
                <a:latin typeface="Century Gothic" pitchFamily="34" charset="0"/>
                <a:cs typeface="Century Gothic"/>
              </a:rPr>
              <a:t>Please continue to send all questions to the Help Desk, as this allows GTZ to track Agent issues and Corporate response times – </a:t>
            </a:r>
            <a:r>
              <a:rPr lang="en-US" sz="1400" b="1" dirty="0">
                <a:solidFill>
                  <a:schemeClr val="bg1"/>
                </a:solidFill>
                <a:latin typeface="Century Gothic" pitchFamily="34" charset="0"/>
                <a:cs typeface="Century Gothic"/>
                <a:hlinkClick r:id="rId3"/>
              </a:rPr>
              <a:t>helpdesk@globaltranz.com</a:t>
            </a:r>
            <a:endParaRPr lang="en-US" sz="1400" b="1" dirty="0">
              <a:solidFill>
                <a:schemeClr val="bg1"/>
              </a:solidFill>
              <a:latin typeface="Century Gothic" pitchFamily="34" charset="0"/>
              <a:cs typeface="Century Gothic"/>
            </a:endParaRPr>
          </a:p>
          <a:p>
            <a:pPr marL="285750" indent="-285750">
              <a:buFont typeface="Arial" pitchFamily="34" charset="0"/>
              <a:buChar char="•"/>
            </a:pPr>
            <a:endParaRPr lang="en-US" sz="1400" dirty="0">
              <a:solidFill>
                <a:schemeClr val="bg1"/>
              </a:solidFill>
              <a:latin typeface="Century Gothic" pitchFamily="34" charset="0"/>
              <a:cs typeface="Century Gothic"/>
            </a:endParaRPr>
          </a:p>
          <a:p>
            <a:pPr marL="285750" indent="-285750">
              <a:buFont typeface="Arial" pitchFamily="34" charset="0"/>
              <a:buChar char="•"/>
            </a:pPr>
            <a:r>
              <a:rPr lang="en-US" sz="1400" dirty="0">
                <a:solidFill>
                  <a:schemeClr val="bg1"/>
                </a:solidFill>
                <a:latin typeface="Century Gothic" pitchFamily="34" charset="0"/>
                <a:cs typeface="Century Gothic"/>
              </a:rPr>
              <a:t>Please refrain from contacting Agent Support via email to their personal accounts as this makes requests un-trackable</a:t>
            </a:r>
          </a:p>
          <a:p>
            <a:pPr marL="742950" lvl="1" indent="-285750">
              <a:buFont typeface="Arial" pitchFamily="34" charset="0"/>
              <a:buChar char="•"/>
            </a:pPr>
            <a:r>
              <a:rPr lang="en-US" sz="1400" dirty="0">
                <a:solidFill>
                  <a:schemeClr val="bg1"/>
                </a:solidFill>
                <a:latin typeface="Century Gothic" pitchFamily="34" charset="0"/>
                <a:cs typeface="Century Gothic"/>
              </a:rPr>
              <a:t>Agent Support works mainly through the Help Desk portal rather than their emails</a:t>
            </a:r>
          </a:p>
          <a:p>
            <a:pPr marL="742950" lvl="1" indent="-285750">
              <a:buFont typeface="Arial" pitchFamily="34" charset="0"/>
              <a:buChar char="•"/>
            </a:pPr>
            <a:r>
              <a:rPr lang="en-US" sz="1400" dirty="0">
                <a:solidFill>
                  <a:schemeClr val="bg1"/>
                </a:solidFill>
                <a:latin typeface="Century Gothic" pitchFamily="34" charset="0"/>
                <a:cs typeface="Century Gothic"/>
              </a:rPr>
              <a:t>Please visit the Help Desk website for additional tips and announcements </a:t>
            </a:r>
            <a:endParaRPr lang="en-US" sz="1400" dirty="0">
              <a:latin typeface="Century Gothic" pitchFamily="34" charset="0"/>
            </a:endParaRPr>
          </a:p>
          <a:p>
            <a:pPr marL="1200150" lvl="2" indent="-285750">
              <a:buFont typeface="Arial" pitchFamily="34" charset="0"/>
              <a:buChar char="•"/>
            </a:pPr>
            <a:r>
              <a:rPr lang="en-US" sz="1400" b="1" dirty="0">
                <a:solidFill>
                  <a:schemeClr val="bg1"/>
                </a:solidFill>
                <a:latin typeface="Century Gothic" pitchFamily="34" charset="0"/>
                <a:hlinkClick r:id="rId4"/>
              </a:rPr>
              <a:t>https://</a:t>
            </a:r>
            <a:r>
              <a:rPr lang="en-US" sz="1400" b="1" dirty="0" smtClean="0">
                <a:solidFill>
                  <a:schemeClr val="bg1"/>
                </a:solidFill>
                <a:latin typeface="Century Gothic" pitchFamily="34" charset="0"/>
                <a:hlinkClick r:id="rId4"/>
              </a:rPr>
              <a:t>service.globaltranz.com</a:t>
            </a:r>
            <a:r>
              <a:rPr lang="en-US" sz="1400" b="1" dirty="0" smtClean="0">
                <a:solidFill>
                  <a:schemeClr val="bg1"/>
                </a:solidFill>
                <a:latin typeface="Century Gothic" pitchFamily="34" charset="0"/>
              </a:rPr>
              <a:t> </a:t>
            </a:r>
          </a:p>
          <a:p>
            <a:pPr marL="1200150" lvl="2" indent="-285750">
              <a:buFont typeface="Arial" pitchFamily="34" charset="0"/>
              <a:buChar char="•"/>
            </a:pPr>
            <a:endParaRPr lang="en-US" sz="1400" dirty="0">
              <a:solidFill>
                <a:schemeClr val="bg1"/>
              </a:solidFill>
              <a:latin typeface="Century Gothic" pitchFamily="34" charset="0"/>
              <a:cs typeface="Century Gothic"/>
            </a:endParaRPr>
          </a:p>
          <a:p>
            <a:pPr marL="342900" indent="-342900">
              <a:spcBef>
                <a:spcPts val="500"/>
              </a:spcBef>
              <a:buFont typeface="Arial" panose="020B0604020202020204" pitchFamily="34" charset="0"/>
              <a:buChar char="•"/>
            </a:pPr>
            <a:r>
              <a:rPr lang="en-US" sz="1400" b="1" dirty="0">
                <a:solidFill>
                  <a:schemeClr val="bg1"/>
                </a:solidFill>
                <a:latin typeface="Century Gothic"/>
                <a:cs typeface="Century Gothic"/>
              </a:rPr>
              <a:t>Reminders to all Agents of the following:</a:t>
            </a:r>
          </a:p>
          <a:p>
            <a:pPr marL="800100" lvl="1" indent="-342900">
              <a:spcBef>
                <a:spcPts val="500"/>
              </a:spcBef>
              <a:buFont typeface="Wingdings" pitchFamily="2" charset="2"/>
              <a:buChar char="v"/>
            </a:pPr>
            <a:r>
              <a:rPr lang="en-US" sz="1400" dirty="0">
                <a:solidFill>
                  <a:schemeClr val="bg1"/>
                </a:solidFill>
                <a:latin typeface="Century Gothic"/>
                <a:cs typeface="Century Gothic"/>
              </a:rPr>
              <a:t>Ask potential customers if they are already working with a </a:t>
            </a:r>
            <a:r>
              <a:rPr lang="en-US" sz="1400" dirty="0">
                <a:solidFill>
                  <a:schemeClr val="bg1"/>
                </a:solidFill>
                <a:latin typeface="Century Gothic"/>
                <a:cs typeface="Century Gothic"/>
              </a:rPr>
              <a:t>GlobalTranz</a:t>
            </a:r>
            <a:r>
              <a:rPr lang="en-US" sz="1400" dirty="0">
                <a:solidFill>
                  <a:schemeClr val="bg1"/>
                </a:solidFill>
                <a:latin typeface="Century Gothic"/>
                <a:cs typeface="Century Gothic"/>
              </a:rPr>
              <a:t> Agent or have used </a:t>
            </a:r>
            <a:r>
              <a:rPr lang="en-US" sz="1400" dirty="0">
                <a:solidFill>
                  <a:schemeClr val="bg1"/>
                </a:solidFill>
                <a:latin typeface="Century Gothic"/>
                <a:cs typeface="Century Gothic"/>
              </a:rPr>
              <a:t>CarrierRate</a:t>
            </a:r>
            <a:r>
              <a:rPr lang="en-US" sz="1400" dirty="0">
                <a:solidFill>
                  <a:schemeClr val="bg1"/>
                </a:solidFill>
                <a:latin typeface="Century Gothic"/>
                <a:cs typeface="Century Gothic"/>
              </a:rPr>
              <a:t> Software in the past</a:t>
            </a:r>
          </a:p>
          <a:p>
            <a:pPr marL="800100" lvl="1" indent="-342900">
              <a:spcBef>
                <a:spcPts val="500"/>
              </a:spcBef>
              <a:buFont typeface="Wingdings" pitchFamily="2" charset="2"/>
              <a:buChar char="v"/>
            </a:pPr>
            <a:r>
              <a:rPr lang="en-US" sz="1400" dirty="0">
                <a:solidFill>
                  <a:schemeClr val="bg1"/>
                </a:solidFill>
                <a:latin typeface="Century Gothic"/>
                <a:cs typeface="Century Gothic"/>
              </a:rPr>
              <a:t>Do not provide quotes for any customer that is not in your </a:t>
            </a:r>
            <a:r>
              <a:rPr lang="en-US" sz="1400" dirty="0" smtClean="0">
                <a:solidFill>
                  <a:schemeClr val="bg1"/>
                </a:solidFill>
                <a:latin typeface="Century Gothic"/>
                <a:cs typeface="Century Gothic"/>
              </a:rPr>
              <a:t>CommandCenter</a:t>
            </a:r>
            <a:endParaRPr lang="en-US" sz="1400" dirty="0" smtClean="0">
              <a:solidFill>
                <a:schemeClr val="bg1"/>
              </a:solidFill>
              <a:latin typeface="Century Gothic"/>
              <a:cs typeface="Century Gothic"/>
            </a:endParaRPr>
          </a:p>
        </p:txBody>
      </p:sp>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5</a:t>
            </a:fld>
            <a:endParaRPr lang="en-US" dirty="0"/>
          </a:p>
        </p:txBody>
      </p:sp>
      <p:sp>
        <p:nvSpPr>
          <p:cNvPr id="11" name="TextBox 10"/>
          <p:cNvSpPr txBox="1"/>
          <p:nvPr/>
        </p:nvSpPr>
        <p:spPr>
          <a:xfrm>
            <a:off x="-153278" y="200025"/>
            <a:ext cx="8664082" cy="707886"/>
          </a:xfrm>
          <a:prstGeom prst="rect">
            <a:avLst/>
          </a:prstGeom>
          <a:noFill/>
        </p:spPr>
        <p:txBody>
          <a:bodyPr wrap="square" rtlCol="0">
            <a:spAutoFit/>
          </a:bodyPr>
          <a:lstStyle/>
          <a:p>
            <a:pPr lvl="1"/>
            <a:r>
              <a:rPr lang="en-US" sz="2000" b="1" dirty="0" smtClean="0">
                <a:latin typeface="Century Gothic"/>
                <a:cs typeface="Century Gothic"/>
              </a:rPr>
              <a:t>AGENT SUPPORT </a:t>
            </a:r>
            <a:r>
              <a:rPr lang="en-US" sz="2000" dirty="0" smtClean="0">
                <a:latin typeface="Century Gothic"/>
                <a:cs typeface="Century Gothic"/>
              </a:rPr>
              <a:t>&gt; HELP DESK</a:t>
            </a:r>
            <a:endParaRPr lang="en-US" sz="2000" dirty="0">
              <a:latin typeface="Century Gothic"/>
              <a:cs typeface="Century Gothic"/>
            </a:endParaRPr>
          </a:p>
          <a:p>
            <a:pPr lvl="1"/>
            <a:endParaRPr lang="en-US" sz="2000" dirty="0">
              <a:latin typeface="Century Gothic"/>
              <a:cs typeface="Century Gothic"/>
            </a:endParaRPr>
          </a:p>
        </p:txBody>
      </p:sp>
      <p:sp>
        <p:nvSpPr>
          <p:cNvPr id="14"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787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3" y="1752600"/>
            <a:ext cx="7184716" cy="302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6</a:t>
            </a:fld>
            <a:endParaRPr lang="en-US" dirty="0"/>
          </a:p>
        </p:txBody>
      </p:sp>
      <p:sp>
        <p:nvSpPr>
          <p:cNvPr id="11" name="TextBox 10"/>
          <p:cNvSpPr txBox="1"/>
          <p:nvPr/>
        </p:nvSpPr>
        <p:spPr>
          <a:xfrm>
            <a:off x="-153278" y="200025"/>
            <a:ext cx="8664082" cy="707886"/>
          </a:xfrm>
          <a:prstGeom prst="rect">
            <a:avLst/>
          </a:prstGeom>
          <a:noFill/>
        </p:spPr>
        <p:txBody>
          <a:bodyPr wrap="square" rtlCol="0">
            <a:spAutoFit/>
          </a:bodyPr>
          <a:lstStyle/>
          <a:p>
            <a:pPr lvl="1"/>
            <a:r>
              <a:rPr lang="en-US" sz="2000" b="1" dirty="0" smtClean="0">
                <a:latin typeface="Century Gothic"/>
                <a:cs typeface="Century Gothic"/>
              </a:rPr>
              <a:t>AGENT SUPPORT </a:t>
            </a:r>
            <a:r>
              <a:rPr lang="en-US" sz="2000" dirty="0" smtClean="0">
                <a:latin typeface="Century Gothic"/>
                <a:cs typeface="Century Gothic"/>
              </a:rPr>
              <a:t>&gt; HELP DESK</a:t>
            </a:r>
            <a:endParaRPr lang="en-US" sz="2000" dirty="0">
              <a:latin typeface="Century Gothic"/>
              <a:cs typeface="Century Gothic"/>
            </a:endParaRPr>
          </a:p>
          <a:p>
            <a:pPr lvl="1"/>
            <a:endParaRPr lang="en-US" sz="2000" dirty="0">
              <a:latin typeface="Century Gothic"/>
              <a:cs typeface="Century Gothic"/>
            </a:endParaRPr>
          </a:p>
        </p:txBody>
      </p:sp>
      <p:sp>
        <p:nvSpPr>
          <p:cNvPr id="2" name="TextBox 1"/>
          <p:cNvSpPr txBox="1"/>
          <p:nvPr/>
        </p:nvSpPr>
        <p:spPr>
          <a:xfrm>
            <a:off x="364959" y="1947396"/>
            <a:ext cx="6264441" cy="2616101"/>
          </a:xfrm>
          <a:prstGeom prst="rect">
            <a:avLst/>
          </a:prstGeom>
          <a:noFill/>
        </p:spPr>
        <p:txBody>
          <a:bodyPr wrap="square" rtlCol="0">
            <a:spAutoFit/>
          </a:bodyPr>
          <a:lstStyle/>
          <a:p>
            <a:r>
              <a:rPr lang="en-US" sz="1400" b="1" u="sng" dirty="0" smtClean="0">
                <a:solidFill>
                  <a:schemeClr val="bg1"/>
                </a:solidFill>
                <a:latin typeface="Century Gothic" pitchFamily="34" charset="0"/>
              </a:rPr>
              <a:t>General Rate Increase – October 17, </a:t>
            </a:r>
            <a:r>
              <a:rPr lang="en-US" sz="1400" b="1" u="sng" dirty="0" smtClean="0">
                <a:solidFill>
                  <a:schemeClr val="bg1"/>
                </a:solidFill>
                <a:latin typeface="Century Gothic" pitchFamily="34" charset="0"/>
              </a:rPr>
              <a:t>2015</a:t>
            </a:r>
          </a:p>
          <a:p>
            <a:pPr>
              <a:spcAft>
                <a:spcPts val="600"/>
              </a:spcAft>
            </a:pPr>
            <a:r>
              <a:rPr lang="en-US" sz="1400" b="1" dirty="0">
                <a:solidFill>
                  <a:schemeClr val="bg1"/>
                </a:solidFill>
                <a:latin typeface="Century Gothic" pitchFamily="34" charset="0"/>
              </a:rPr>
              <a:t>	</a:t>
            </a:r>
            <a:endParaRPr lang="en-US" sz="1400" b="1" dirty="0" smtClean="0">
              <a:solidFill>
                <a:schemeClr val="bg1"/>
              </a:solidFill>
              <a:latin typeface="Century Gothic" pitchFamily="34" charset="0"/>
            </a:endParaRPr>
          </a:p>
          <a:p>
            <a:pPr>
              <a:spcAft>
                <a:spcPts val="600"/>
              </a:spcAft>
            </a:pPr>
            <a:r>
              <a:rPr lang="en-US" sz="1400" b="1" dirty="0" smtClean="0">
                <a:solidFill>
                  <a:schemeClr val="bg1"/>
                </a:solidFill>
                <a:latin typeface="Century Gothic" pitchFamily="34" charset="0"/>
              </a:rPr>
              <a:t>REMINDER</a:t>
            </a:r>
            <a:r>
              <a:rPr lang="en-US" sz="1400" dirty="0" smtClean="0">
                <a:solidFill>
                  <a:schemeClr val="bg1"/>
                </a:solidFill>
                <a:latin typeface="Century Gothic" pitchFamily="34" charset="0"/>
              </a:rPr>
              <a:t> – A General </a:t>
            </a:r>
            <a:r>
              <a:rPr lang="en-US" sz="1400" dirty="0">
                <a:solidFill>
                  <a:schemeClr val="bg1"/>
                </a:solidFill>
                <a:latin typeface="Century Gothic" pitchFamily="34" charset="0"/>
              </a:rPr>
              <a:t>Rate Increase (GRI) of 1% will take place Saturday, October 17th, 2015.  The minimum value in the pricing matrix that you established for your clients will increase by 2% at that time, and all other boxes within the matrix will increase by 1</a:t>
            </a:r>
            <a:r>
              <a:rPr lang="en-US" sz="1400" dirty="0" smtClean="0">
                <a:solidFill>
                  <a:schemeClr val="bg1"/>
                </a:solidFill>
                <a:latin typeface="Century Gothic" pitchFamily="34" charset="0"/>
              </a:rPr>
              <a:t>%.</a:t>
            </a:r>
          </a:p>
          <a:p>
            <a:r>
              <a:rPr lang="en-US" sz="1400" b="1" dirty="0" smtClean="0">
                <a:solidFill>
                  <a:schemeClr val="bg1"/>
                </a:solidFill>
                <a:latin typeface="Century Gothic" pitchFamily="34" charset="0"/>
              </a:rPr>
              <a:t>For Example:</a:t>
            </a:r>
            <a:r>
              <a:rPr lang="en-US" sz="1400" dirty="0">
                <a:solidFill>
                  <a:schemeClr val="bg1"/>
                </a:solidFill>
                <a:latin typeface="Century Gothic" pitchFamily="34" charset="0"/>
              </a:rPr>
              <a:t> if you currently have a client set at 23% margins for a 5000 </a:t>
            </a:r>
            <a:r>
              <a:rPr lang="en-US" sz="1400" dirty="0" smtClean="0">
                <a:solidFill>
                  <a:schemeClr val="bg1"/>
                </a:solidFill>
                <a:latin typeface="Century Gothic" pitchFamily="34" charset="0"/>
              </a:rPr>
              <a:t>lb., </a:t>
            </a:r>
            <a:r>
              <a:rPr lang="en-US" sz="1400" dirty="0">
                <a:solidFill>
                  <a:schemeClr val="bg1"/>
                </a:solidFill>
                <a:latin typeface="Century Gothic" pitchFamily="34" charset="0"/>
              </a:rPr>
              <a:t>1200 mile shipment, on October 17th they will be moved to a 24% margin. This will be done automatically and no action is required on your part. All clients will be effected. The following illustration </a:t>
            </a:r>
            <a:r>
              <a:rPr lang="en-US" sz="1400" dirty="0" smtClean="0">
                <a:solidFill>
                  <a:schemeClr val="bg1"/>
                </a:solidFill>
                <a:latin typeface="Century Gothic" pitchFamily="34" charset="0"/>
              </a:rPr>
              <a:t>on the next slide should </a:t>
            </a:r>
            <a:r>
              <a:rPr lang="en-US" sz="1400" dirty="0">
                <a:solidFill>
                  <a:schemeClr val="bg1"/>
                </a:solidFill>
                <a:latin typeface="Century Gothic" pitchFamily="34" charset="0"/>
              </a:rPr>
              <a:t>help clarify the </a:t>
            </a:r>
            <a:r>
              <a:rPr lang="en-US" sz="1400" dirty="0" smtClean="0">
                <a:solidFill>
                  <a:schemeClr val="bg1"/>
                </a:solidFill>
                <a:latin typeface="Century Gothic" pitchFamily="34" charset="0"/>
              </a:rPr>
              <a:t>change</a:t>
            </a:r>
            <a:r>
              <a:rPr lang="en-US" sz="1400" dirty="0" smtClean="0">
                <a:solidFill>
                  <a:schemeClr val="bg1"/>
                </a:solidFill>
                <a:latin typeface="Century Gothic" pitchFamily="34" charset="0"/>
              </a:rPr>
              <a:t>.</a:t>
            </a:r>
            <a:endParaRPr lang="en-US" sz="1600" dirty="0"/>
          </a:p>
        </p:txBody>
      </p:sp>
      <p:sp>
        <p:nvSpPr>
          <p:cNvPr id="15"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646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47800"/>
            <a:ext cx="7391400" cy="406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7</a:t>
            </a:fld>
            <a:endParaRPr lang="en-US" dirty="0"/>
          </a:p>
        </p:txBody>
      </p:sp>
      <p:sp>
        <p:nvSpPr>
          <p:cNvPr id="11" name="TextBox 10"/>
          <p:cNvSpPr txBox="1"/>
          <p:nvPr/>
        </p:nvSpPr>
        <p:spPr>
          <a:xfrm>
            <a:off x="-153278" y="200025"/>
            <a:ext cx="8664082" cy="707886"/>
          </a:xfrm>
          <a:prstGeom prst="rect">
            <a:avLst/>
          </a:prstGeom>
          <a:noFill/>
        </p:spPr>
        <p:txBody>
          <a:bodyPr wrap="square" rtlCol="0">
            <a:spAutoFit/>
          </a:bodyPr>
          <a:lstStyle/>
          <a:p>
            <a:pPr lvl="1"/>
            <a:r>
              <a:rPr lang="en-US" sz="2000" b="1" dirty="0" smtClean="0">
                <a:latin typeface="Century Gothic"/>
                <a:cs typeface="Century Gothic"/>
              </a:rPr>
              <a:t>AGENT SUPPORT </a:t>
            </a:r>
            <a:r>
              <a:rPr lang="en-US" sz="2000" dirty="0" smtClean="0">
                <a:latin typeface="Century Gothic"/>
                <a:cs typeface="Century Gothic"/>
              </a:rPr>
              <a:t>&gt; HELP DESK</a:t>
            </a:r>
            <a:endParaRPr lang="en-US" sz="2000" dirty="0">
              <a:latin typeface="Century Gothic"/>
              <a:cs typeface="Century Gothic"/>
            </a:endParaRPr>
          </a:p>
          <a:p>
            <a:pPr lvl="1"/>
            <a:endParaRPr lang="en-US" sz="2000" dirty="0">
              <a:latin typeface="Century Gothic"/>
              <a:cs typeface="Century Gothic"/>
            </a:endParaRPr>
          </a:p>
        </p:txBody>
      </p:sp>
      <p:sp>
        <p:nvSpPr>
          <p:cNvPr id="2" name="TextBox 1"/>
          <p:cNvSpPr txBox="1"/>
          <p:nvPr/>
        </p:nvSpPr>
        <p:spPr>
          <a:xfrm>
            <a:off x="347753" y="1720343"/>
            <a:ext cx="1447832" cy="661720"/>
          </a:xfrm>
          <a:prstGeom prst="rect">
            <a:avLst/>
          </a:prstGeom>
          <a:noFill/>
        </p:spPr>
        <p:txBody>
          <a:bodyPr wrap="none" rtlCol="0">
            <a:spAutoFit/>
          </a:bodyPr>
          <a:lstStyle/>
          <a:p>
            <a:pPr>
              <a:lnSpc>
                <a:spcPct val="150000"/>
              </a:lnSpc>
            </a:pPr>
            <a:r>
              <a:rPr lang="en-US" sz="1400" b="1" u="sng" dirty="0" smtClean="0">
                <a:solidFill>
                  <a:schemeClr val="bg1"/>
                </a:solidFill>
                <a:latin typeface="Century Gothic" pitchFamily="34" charset="0"/>
              </a:rPr>
              <a:t>GRI </a:t>
            </a:r>
            <a:r>
              <a:rPr lang="en-US" sz="1400" b="1" u="sng" dirty="0" smtClean="0">
                <a:solidFill>
                  <a:schemeClr val="bg1"/>
                </a:solidFill>
                <a:latin typeface="Century Gothic" pitchFamily="34" charset="0"/>
              </a:rPr>
              <a:t>Continued</a:t>
            </a:r>
            <a:endParaRPr lang="en-US" sz="1400" dirty="0">
              <a:solidFill>
                <a:schemeClr val="bg1"/>
              </a:solidFill>
              <a:latin typeface="Century Gothic" pitchFamily="34" charset="0"/>
            </a:endParaRPr>
          </a:p>
          <a:p>
            <a:endParaRPr lang="en-US" sz="1600" dirty="0"/>
          </a:p>
        </p:txBody>
      </p:sp>
      <p:sp>
        <p:nvSpPr>
          <p:cNvPr id="15"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350285"/>
            <a:ext cx="3147548" cy="259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430432" y="1579126"/>
            <a:ext cx="3884768" cy="3754874"/>
          </a:xfrm>
          <a:prstGeom prst="rect">
            <a:avLst/>
          </a:prstGeom>
        </p:spPr>
        <p:txBody>
          <a:bodyPr wrap="square">
            <a:spAutoFit/>
          </a:bodyPr>
          <a:lstStyle/>
          <a:p>
            <a:r>
              <a:rPr lang="en-US" sz="1400" dirty="0">
                <a:solidFill>
                  <a:schemeClr val="bg1"/>
                </a:solidFill>
                <a:latin typeface="Century Gothic" pitchFamily="34" charset="0"/>
              </a:rPr>
              <a:t>If you want to exclude a client (or clients) from the 1% GRI, </a:t>
            </a:r>
            <a:r>
              <a:rPr lang="en-US" sz="1400" dirty="0" smtClean="0">
                <a:solidFill>
                  <a:schemeClr val="bg1"/>
                </a:solidFill>
                <a:latin typeface="Century Gothic" pitchFamily="34" charset="0"/>
              </a:rPr>
              <a:t>please email </a:t>
            </a:r>
            <a:r>
              <a:rPr lang="en-US" sz="1400" b="1" u="sng" dirty="0" smtClean="0">
                <a:solidFill>
                  <a:schemeClr val="bg1"/>
                </a:solidFill>
                <a:latin typeface="Century Gothic" pitchFamily="34" charset="0"/>
                <a:hlinkClick r:id="rId5"/>
              </a:rPr>
              <a:t>helpdesk@globaltranz.com</a:t>
            </a:r>
            <a:r>
              <a:rPr lang="en-US" sz="1400" dirty="0">
                <a:solidFill>
                  <a:schemeClr val="bg1"/>
                </a:solidFill>
                <a:latin typeface="Century Gothic" pitchFamily="34" charset="0"/>
              </a:rPr>
              <a:t> with the </a:t>
            </a:r>
            <a:r>
              <a:rPr lang="en-US" sz="1400" u="sng" dirty="0">
                <a:solidFill>
                  <a:schemeClr val="bg1"/>
                </a:solidFill>
                <a:latin typeface="Century Gothic" pitchFamily="34" charset="0"/>
              </a:rPr>
              <a:t>name and ID number(s) of the client(s),</a:t>
            </a:r>
            <a:r>
              <a:rPr lang="en-US" sz="1400" dirty="0">
                <a:solidFill>
                  <a:schemeClr val="bg1"/>
                </a:solidFill>
                <a:latin typeface="Century Gothic" pitchFamily="34" charset="0"/>
              </a:rPr>
              <a:t> along with the statement that you want this client excluded from the GRI. Please complete this email by Wednesday, October 15th. </a:t>
            </a:r>
          </a:p>
          <a:p>
            <a:r>
              <a:rPr lang="en-US" sz="1400" dirty="0"/>
              <a:t> </a:t>
            </a:r>
          </a:p>
          <a:p>
            <a:r>
              <a:rPr lang="en-US" sz="1400" dirty="0">
                <a:solidFill>
                  <a:schemeClr val="bg1"/>
                </a:solidFill>
                <a:latin typeface="Century Gothic" pitchFamily="34" charset="0"/>
              </a:rPr>
              <a:t>If you want to exclude </a:t>
            </a:r>
            <a:r>
              <a:rPr lang="en-US" sz="1400" u="sng" dirty="0">
                <a:solidFill>
                  <a:schemeClr val="bg1"/>
                </a:solidFill>
                <a:latin typeface="Century Gothic" pitchFamily="34" charset="0"/>
              </a:rPr>
              <a:t>all</a:t>
            </a:r>
            <a:r>
              <a:rPr lang="en-US" sz="1400" dirty="0">
                <a:solidFill>
                  <a:schemeClr val="bg1"/>
                </a:solidFill>
                <a:latin typeface="Century Gothic" pitchFamily="34" charset="0"/>
              </a:rPr>
              <a:t> of your clients from the 1% GRI, </a:t>
            </a:r>
            <a:r>
              <a:rPr lang="en-US" sz="1400" dirty="0" smtClean="0">
                <a:solidFill>
                  <a:schemeClr val="bg1"/>
                </a:solidFill>
                <a:latin typeface="Century Gothic" pitchFamily="34" charset="0"/>
              </a:rPr>
              <a:t>please email </a:t>
            </a:r>
            <a:r>
              <a:rPr lang="en-US" sz="1400" b="1" dirty="0" smtClean="0">
                <a:solidFill>
                  <a:schemeClr val="bg1"/>
                </a:solidFill>
                <a:latin typeface="Century Gothic" pitchFamily="34" charset="0"/>
                <a:hlinkClick r:id="rId5"/>
              </a:rPr>
              <a:t>helpdesk@globaltranz.com</a:t>
            </a:r>
            <a:r>
              <a:rPr lang="en-US" sz="1400" dirty="0">
                <a:solidFill>
                  <a:schemeClr val="bg1"/>
                </a:solidFill>
                <a:latin typeface="Century Gothic" pitchFamily="34" charset="0"/>
              </a:rPr>
              <a:t> </a:t>
            </a:r>
            <a:endParaRPr lang="en-US" sz="1400" dirty="0" smtClean="0">
              <a:solidFill>
                <a:schemeClr val="bg1"/>
              </a:solidFill>
              <a:latin typeface="Century Gothic" pitchFamily="34" charset="0"/>
            </a:endParaRPr>
          </a:p>
          <a:p>
            <a:r>
              <a:rPr lang="en-US" sz="1400" dirty="0" smtClean="0">
                <a:solidFill>
                  <a:schemeClr val="bg1"/>
                </a:solidFill>
                <a:latin typeface="Century Gothic" pitchFamily="34" charset="0"/>
              </a:rPr>
              <a:t>stating </a:t>
            </a:r>
            <a:r>
              <a:rPr lang="en-US" sz="1400" dirty="0">
                <a:solidFill>
                  <a:schemeClr val="bg1"/>
                </a:solidFill>
                <a:latin typeface="Century Gothic" pitchFamily="34" charset="0"/>
              </a:rPr>
              <a:t>that you would like all of your clients excluded from the GRI, and please include your </a:t>
            </a:r>
            <a:r>
              <a:rPr lang="en-US" sz="1400" u="sng" dirty="0">
                <a:solidFill>
                  <a:schemeClr val="bg1"/>
                </a:solidFill>
                <a:latin typeface="Century Gothic" pitchFamily="34" charset="0"/>
              </a:rPr>
              <a:t>agency number</a:t>
            </a:r>
            <a:r>
              <a:rPr lang="en-US" sz="1400" dirty="0">
                <a:solidFill>
                  <a:schemeClr val="bg1"/>
                </a:solidFill>
                <a:latin typeface="Century Gothic" pitchFamily="34" charset="0"/>
              </a:rPr>
              <a:t>.  Please complete this email by Wednesday, October 15th. </a:t>
            </a:r>
          </a:p>
        </p:txBody>
      </p:sp>
    </p:spTree>
    <p:extLst>
      <p:ext uri="{BB962C8B-B14F-4D97-AF65-F5344CB8AC3E}">
        <p14:creationId xmlns:p14="http://schemas.microsoft.com/office/powerpoint/2010/main" val="228909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3" y="1752600"/>
            <a:ext cx="7184716" cy="312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8</a:t>
            </a:fld>
            <a:endParaRPr lang="en-US" dirty="0"/>
          </a:p>
        </p:txBody>
      </p:sp>
      <p:sp>
        <p:nvSpPr>
          <p:cNvPr id="11" name="TextBox 10"/>
          <p:cNvSpPr txBox="1"/>
          <p:nvPr/>
        </p:nvSpPr>
        <p:spPr>
          <a:xfrm>
            <a:off x="-153278" y="200025"/>
            <a:ext cx="8664082" cy="707886"/>
          </a:xfrm>
          <a:prstGeom prst="rect">
            <a:avLst/>
          </a:prstGeom>
          <a:noFill/>
        </p:spPr>
        <p:txBody>
          <a:bodyPr wrap="square" rtlCol="0">
            <a:spAutoFit/>
          </a:bodyPr>
          <a:lstStyle/>
          <a:p>
            <a:pPr lvl="1"/>
            <a:r>
              <a:rPr lang="en-US" sz="2000" b="1" dirty="0" smtClean="0">
                <a:latin typeface="Century Gothic"/>
                <a:cs typeface="Century Gothic"/>
              </a:rPr>
              <a:t>AGENT SUPPORT </a:t>
            </a:r>
            <a:r>
              <a:rPr lang="en-US" sz="2000" dirty="0" smtClean="0">
                <a:latin typeface="Century Gothic"/>
                <a:cs typeface="Century Gothic"/>
              </a:rPr>
              <a:t>&gt; HELP DESK</a:t>
            </a:r>
            <a:endParaRPr lang="en-US" sz="2000" dirty="0">
              <a:latin typeface="Century Gothic"/>
              <a:cs typeface="Century Gothic"/>
            </a:endParaRPr>
          </a:p>
          <a:p>
            <a:pPr lvl="1"/>
            <a:endParaRPr lang="en-US" sz="2000" dirty="0">
              <a:latin typeface="Century Gothic"/>
              <a:cs typeface="Century Gothic"/>
            </a:endParaRPr>
          </a:p>
        </p:txBody>
      </p:sp>
      <p:sp>
        <p:nvSpPr>
          <p:cNvPr id="2" name="TextBox 1"/>
          <p:cNvSpPr txBox="1"/>
          <p:nvPr/>
        </p:nvSpPr>
        <p:spPr>
          <a:xfrm>
            <a:off x="381000" y="1987269"/>
            <a:ext cx="6553200" cy="1246495"/>
          </a:xfrm>
          <a:prstGeom prst="rect">
            <a:avLst/>
          </a:prstGeom>
          <a:noFill/>
        </p:spPr>
        <p:txBody>
          <a:bodyPr wrap="square" rtlCol="0">
            <a:spAutoFit/>
          </a:bodyPr>
          <a:lstStyle/>
          <a:p>
            <a:pPr>
              <a:spcAft>
                <a:spcPts val="600"/>
              </a:spcAft>
            </a:pPr>
            <a:r>
              <a:rPr lang="en-US" sz="1400" b="1" u="sng" dirty="0" smtClean="0">
                <a:solidFill>
                  <a:schemeClr val="bg1"/>
                </a:solidFill>
                <a:latin typeface="Century Gothic" pitchFamily="34" charset="0"/>
              </a:rPr>
              <a:t>CR2.0 Address Book </a:t>
            </a:r>
            <a:r>
              <a:rPr lang="en-US" sz="1400" b="1" u="sng" dirty="0" smtClean="0">
                <a:solidFill>
                  <a:schemeClr val="bg1"/>
                </a:solidFill>
                <a:latin typeface="Century Gothic" pitchFamily="34" charset="0"/>
              </a:rPr>
              <a:t>Format</a:t>
            </a:r>
            <a:r>
              <a:rPr lang="en-US" sz="1400" dirty="0">
                <a:solidFill>
                  <a:schemeClr val="bg1"/>
                </a:solidFill>
                <a:latin typeface="Century Gothic" pitchFamily="34" charset="0"/>
              </a:rPr>
              <a:t>		</a:t>
            </a:r>
          </a:p>
          <a:p>
            <a:pPr lvl="1" indent="-457200">
              <a:buFont typeface="Arial" pitchFamily="34" charset="0"/>
              <a:buChar char="•"/>
            </a:pPr>
            <a:r>
              <a:rPr lang="en-US" sz="1400" dirty="0" smtClean="0">
                <a:solidFill>
                  <a:schemeClr val="bg1"/>
                </a:solidFill>
                <a:latin typeface="Century Gothic" pitchFamily="34" charset="0"/>
              </a:rPr>
              <a:t>There is a template excel sheet that Agent</a:t>
            </a:r>
            <a:r>
              <a:rPr lang="en-US" sz="1400" dirty="0">
                <a:solidFill>
                  <a:schemeClr val="bg1"/>
                </a:solidFill>
                <a:latin typeface="Century Gothic" pitchFamily="34" charset="0"/>
              </a:rPr>
              <a:t>s</a:t>
            </a:r>
            <a:r>
              <a:rPr lang="en-US" sz="1400" dirty="0" smtClean="0">
                <a:solidFill>
                  <a:schemeClr val="bg1"/>
                </a:solidFill>
                <a:latin typeface="Century Gothic" pitchFamily="34" charset="0"/>
              </a:rPr>
              <a:t> and Customers can utilize to upload multiple addresses at one </a:t>
            </a:r>
            <a:r>
              <a:rPr lang="en-US" sz="1400" dirty="0" smtClean="0">
                <a:solidFill>
                  <a:schemeClr val="bg1"/>
                </a:solidFill>
                <a:latin typeface="Century Gothic" pitchFamily="34" charset="0"/>
              </a:rPr>
              <a:t>time</a:t>
            </a:r>
          </a:p>
          <a:p>
            <a:pPr lvl="1" indent="-457200">
              <a:buFont typeface="Arial" pitchFamily="34" charset="0"/>
              <a:buChar char="•"/>
            </a:pPr>
            <a:r>
              <a:rPr lang="en-US" sz="1400" dirty="0" smtClean="0">
                <a:solidFill>
                  <a:schemeClr val="bg1"/>
                </a:solidFill>
                <a:latin typeface="Century Gothic" pitchFamily="34" charset="0"/>
              </a:rPr>
              <a:t>The </a:t>
            </a:r>
            <a:r>
              <a:rPr lang="en-US" sz="1400" dirty="0" smtClean="0">
                <a:solidFill>
                  <a:schemeClr val="bg1"/>
                </a:solidFill>
                <a:latin typeface="Century Gothic" pitchFamily="34" charset="0"/>
              </a:rPr>
              <a:t>template is located in CR2.0 under the Addresses tab via Upload </a:t>
            </a:r>
            <a:r>
              <a:rPr lang="en-US" sz="1400" dirty="0" smtClean="0">
                <a:solidFill>
                  <a:schemeClr val="bg1"/>
                </a:solidFill>
                <a:latin typeface="Century Gothic" pitchFamily="34" charset="0"/>
              </a:rPr>
              <a:t>Addresses</a:t>
            </a:r>
            <a:endParaRPr lang="en-US" sz="1600" dirty="0"/>
          </a:p>
        </p:txBody>
      </p:sp>
      <p:sp>
        <p:nvSpPr>
          <p:cNvPr id="15"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srcRect/>
          <a:stretch>
            <a:fillRect/>
          </a:stretch>
        </p:blipFill>
        <p:spPr bwMode="auto">
          <a:xfrm>
            <a:off x="727708" y="3310749"/>
            <a:ext cx="5737705" cy="1295400"/>
          </a:xfrm>
          <a:prstGeom prst="rect">
            <a:avLst/>
          </a:prstGeom>
          <a:noFill/>
          <a:ln w="9525">
            <a:noFill/>
            <a:miter lim="800000"/>
            <a:headEnd/>
            <a:tailEnd/>
          </a:ln>
        </p:spPr>
      </p:pic>
    </p:spTree>
    <p:extLst>
      <p:ext uri="{BB962C8B-B14F-4D97-AF65-F5344CB8AC3E}">
        <p14:creationId xmlns:p14="http://schemas.microsoft.com/office/powerpoint/2010/main" val="1752241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3" y="1524000"/>
            <a:ext cx="7184716"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a:spLocks noGrp="1"/>
          </p:cNvSpPr>
          <p:nvPr>
            <p:ph type="sldNum" sz="quarter" idx="12"/>
          </p:nvPr>
        </p:nvSpPr>
        <p:spPr>
          <a:xfrm>
            <a:off x="6842522" y="6435805"/>
            <a:ext cx="2133600" cy="365125"/>
          </a:xfrm>
        </p:spPr>
        <p:txBody>
          <a:bodyPr/>
          <a:lstStyle/>
          <a:p>
            <a:fld id="{1C4FA12F-32A6-CE4A-A9FC-C19C4FEEECD3}" type="slidenum">
              <a:rPr lang="en-US" smtClean="0"/>
              <a:pPr/>
              <a:t>9</a:t>
            </a:fld>
            <a:endParaRPr lang="en-US" dirty="0"/>
          </a:p>
        </p:txBody>
      </p:sp>
      <p:sp>
        <p:nvSpPr>
          <p:cNvPr id="11" name="TextBox 10"/>
          <p:cNvSpPr txBox="1"/>
          <p:nvPr/>
        </p:nvSpPr>
        <p:spPr>
          <a:xfrm>
            <a:off x="-153278" y="200025"/>
            <a:ext cx="8664082" cy="707886"/>
          </a:xfrm>
          <a:prstGeom prst="rect">
            <a:avLst/>
          </a:prstGeom>
          <a:noFill/>
        </p:spPr>
        <p:txBody>
          <a:bodyPr wrap="square" rtlCol="0">
            <a:spAutoFit/>
          </a:bodyPr>
          <a:lstStyle/>
          <a:p>
            <a:pPr lvl="1"/>
            <a:r>
              <a:rPr lang="en-US" sz="2000" b="1" dirty="0" smtClean="0">
                <a:latin typeface="Century Gothic"/>
                <a:cs typeface="Century Gothic"/>
              </a:rPr>
              <a:t>AGENT SUPPORT </a:t>
            </a:r>
            <a:r>
              <a:rPr lang="en-US" sz="2000" dirty="0" smtClean="0">
                <a:latin typeface="Century Gothic"/>
                <a:cs typeface="Century Gothic"/>
              </a:rPr>
              <a:t>&gt; HELP DESK</a:t>
            </a:r>
            <a:endParaRPr lang="en-US" sz="2000" dirty="0">
              <a:latin typeface="Century Gothic"/>
              <a:cs typeface="Century Gothic"/>
            </a:endParaRPr>
          </a:p>
          <a:p>
            <a:pPr lvl="1"/>
            <a:endParaRPr lang="en-US" sz="2000" dirty="0">
              <a:latin typeface="Century Gothic"/>
              <a:cs typeface="Century Gothic"/>
            </a:endParaRPr>
          </a:p>
        </p:txBody>
      </p:sp>
      <p:sp>
        <p:nvSpPr>
          <p:cNvPr id="2" name="TextBox 1"/>
          <p:cNvSpPr txBox="1"/>
          <p:nvPr/>
        </p:nvSpPr>
        <p:spPr>
          <a:xfrm>
            <a:off x="381000" y="1828800"/>
            <a:ext cx="6569241" cy="1461939"/>
          </a:xfrm>
          <a:prstGeom prst="rect">
            <a:avLst/>
          </a:prstGeom>
          <a:noFill/>
        </p:spPr>
        <p:txBody>
          <a:bodyPr wrap="square" rtlCol="0">
            <a:spAutoFit/>
          </a:bodyPr>
          <a:lstStyle/>
          <a:p>
            <a:pPr>
              <a:spcAft>
                <a:spcPts val="600"/>
              </a:spcAft>
            </a:pPr>
            <a:r>
              <a:rPr lang="en-US" sz="1400" b="1" u="sng" dirty="0" smtClean="0">
                <a:solidFill>
                  <a:schemeClr val="bg1"/>
                </a:solidFill>
                <a:latin typeface="Century Gothic" pitchFamily="34" charset="0"/>
              </a:rPr>
              <a:t>CR2.0 Address Book </a:t>
            </a:r>
            <a:r>
              <a:rPr lang="en-US" sz="1400" b="1" u="sng" dirty="0">
                <a:solidFill>
                  <a:schemeClr val="bg1"/>
                </a:solidFill>
                <a:latin typeface="Century Gothic" pitchFamily="34" charset="0"/>
              </a:rPr>
              <a:t>F</a:t>
            </a:r>
            <a:r>
              <a:rPr lang="en-US" sz="1400" b="1" u="sng" dirty="0" smtClean="0">
                <a:solidFill>
                  <a:schemeClr val="bg1"/>
                </a:solidFill>
                <a:latin typeface="Century Gothic" pitchFamily="34" charset="0"/>
              </a:rPr>
              <a:t>ormat </a:t>
            </a:r>
            <a:r>
              <a:rPr lang="en-US" sz="1400" b="1" u="sng" dirty="0" smtClean="0">
                <a:solidFill>
                  <a:schemeClr val="bg1"/>
                </a:solidFill>
                <a:latin typeface="Century Gothic" pitchFamily="34" charset="0"/>
              </a:rPr>
              <a:t>– Continued</a:t>
            </a:r>
            <a:r>
              <a:rPr lang="en-US" sz="1400" dirty="0">
                <a:solidFill>
                  <a:schemeClr val="bg1"/>
                </a:solidFill>
                <a:latin typeface="Century Gothic" pitchFamily="34" charset="0"/>
              </a:rPr>
              <a:t>		</a:t>
            </a:r>
          </a:p>
          <a:p>
            <a:pPr lvl="1" indent="-457200">
              <a:buFont typeface="Arial" pitchFamily="34" charset="0"/>
              <a:buChar char="•"/>
            </a:pPr>
            <a:r>
              <a:rPr lang="en-US" sz="1400" dirty="0" smtClean="0">
                <a:solidFill>
                  <a:schemeClr val="bg1"/>
                </a:solidFill>
                <a:latin typeface="Century Gothic" pitchFamily="34" charset="0"/>
              </a:rPr>
              <a:t>The Preview Format option provides an at a glance look at how the spreadsheet should be filled out in order to properly upload the customer’s </a:t>
            </a:r>
            <a:r>
              <a:rPr lang="en-US" sz="1400" dirty="0" smtClean="0">
                <a:solidFill>
                  <a:schemeClr val="bg1"/>
                </a:solidFill>
                <a:latin typeface="Century Gothic" pitchFamily="34" charset="0"/>
              </a:rPr>
              <a:t>addresses</a:t>
            </a:r>
            <a:endParaRPr lang="en-US" sz="1400" dirty="0" smtClean="0">
              <a:solidFill>
                <a:schemeClr val="bg1"/>
              </a:solidFill>
              <a:latin typeface="Century Gothic" pitchFamily="34" charset="0"/>
            </a:endParaRPr>
          </a:p>
          <a:p>
            <a:pPr lvl="1" indent="-457200">
              <a:buFont typeface="Arial" pitchFamily="34" charset="0"/>
              <a:buChar char="•"/>
            </a:pPr>
            <a:r>
              <a:rPr lang="en-US" sz="1400" dirty="0" smtClean="0">
                <a:solidFill>
                  <a:schemeClr val="bg1"/>
                </a:solidFill>
                <a:latin typeface="Century Gothic" pitchFamily="34" charset="0"/>
              </a:rPr>
              <a:t>Customers and Agents can reference the Legend to the right if there are any errors in uploading the excel </a:t>
            </a:r>
            <a:r>
              <a:rPr lang="en-US" sz="1400" dirty="0" smtClean="0">
                <a:solidFill>
                  <a:schemeClr val="bg1"/>
                </a:solidFill>
                <a:latin typeface="Century Gothic" pitchFamily="34" charset="0"/>
              </a:rPr>
              <a:t>sheet</a:t>
            </a:r>
            <a:endParaRPr lang="en-US" sz="1600" dirty="0"/>
          </a:p>
        </p:txBody>
      </p:sp>
      <p:sp>
        <p:nvSpPr>
          <p:cNvPr id="15" name="Footer Placeholder 3"/>
          <p:cNvSpPr>
            <a:spLocks noGrp="1"/>
          </p:cNvSpPr>
          <p:nvPr>
            <p:ph type="ftr" sz="quarter" idx="11"/>
          </p:nvPr>
        </p:nvSpPr>
        <p:spPr>
          <a:xfrm>
            <a:off x="-195996" y="6435805"/>
            <a:ext cx="3861076" cy="365125"/>
          </a:xfrm>
        </p:spPr>
        <p:txBody>
          <a:bodyPr/>
          <a:lstStyle/>
          <a:p>
            <a:r>
              <a:rPr lang="en-US" dirty="0" smtClean="0"/>
              <a:t>                                          2015 CONFIDENTIAL      </a:t>
            </a:r>
            <a:endParaRPr lang="en-US" dirty="0"/>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86" y="6512790"/>
            <a:ext cx="1572899" cy="17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srcRect/>
          <a:stretch>
            <a:fillRect/>
          </a:stretch>
        </p:blipFill>
        <p:spPr bwMode="auto">
          <a:xfrm>
            <a:off x="626787" y="3438031"/>
            <a:ext cx="5939547" cy="1600200"/>
          </a:xfrm>
          <a:prstGeom prst="rect">
            <a:avLst/>
          </a:prstGeom>
          <a:noFill/>
          <a:ln w="9525">
            <a:noFill/>
            <a:miter lim="800000"/>
            <a:headEnd/>
            <a:tailEnd/>
          </a:ln>
        </p:spPr>
      </p:pic>
    </p:spTree>
    <p:extLst>
      <p:ext uri="{BB962C8B-B14F-4D97-AF65-F5344CB8AC3E}">
        <p14:creationId xmlns:p14="http://schemas.microsoft.com/office/powerpoint/2010/main" val="650520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4768</TotalTime>
  <Words>1612</Words>
  <Application>Microsoft Office PowerPoint</Application>
  <PresentationFormat>On-screen Show (4:3)</PresentationFormat>
  <Paragraphs>334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Globaltranz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Joyce</dc:creator>
  <cp:lastModifiedBy>Danielle Joyce</cp:lastModifiedBy>
  <cp:revision>29</cp:revision>
  <dcterms:created xsi:type="dcterms:W3CDTF">2015-03-19T16:40:20Z</dcterms:created>
  <dcterms:modified xsi:type="dcterms:W3CDTF">2015-10-12T22:27:10Z</dcterms:modified>
</cp:coreProperties>
</file>