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96" r:id="rId3"/>
  </p:sldMasterIdLst>
  <p:notesMasterIdLst>
    <p:notesMasterId r:id="rId22"/>
  </p:notesMasterIdLst>
  <p:sldIdLst>
    <p:sldId id="693" r:id="rId4"/>
    <p:sldId id="690" r:id="rId5"/>
    <p:sldId id="689" r:id="rId6"/>
    <p:sldId id="732" r:id="rId7"/>
    <p:sldId id="733" r:id="rId8"/>
    <p:sldId id="749" r:id="rId9"/>
    <p:sldId id="734" r:id="rId10"/>
    <p:sldId id="735" r:id="rId11"/>
    <p:sldId id="736" r:id="rId12"/>
    <p:sldId id="737" r:id="rId13"/>
    <p:sldId id="738" r:id="rId14"/>
    <p:sldId id="739" r:id="rId15"/>
    <p:sldId id="740" r:id="rId16"/>
    <p:sldId id="741" r:id="rId17"/>
    <p:sldId id="742" r:id="rId18"/>
    <p:sldId id="743" r:id="rId19"/>
    <p:sldId id="744" r:id="rId20"/>
    <p:sldId id="74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CCF"/>
    <a:srgbClr val="DDDCDE"/>
    <a:srgbClr val="C3C3C3"/>
    <a:srgbClr val="A6A6A6"/>
    <a:srgbClr val="A4A4A4"/>
    <a:srgbClr val="FFFFFF"/>
    <a:srgbClr val="919191"/>
    <a:srgbClr val="AE79D6"/>
    <a:srgbClr val="8C3FC5"/>
    <a:srgbClr val="D4B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03" autoAdjust="0"/>
    <p:restoredTop sz="86468" autoAdjust="0"/>
  </p:normalViewPr>
  <p:slideViewPr>
    <p:cSldViewPr snapToGrid="0">
      <p:cViewPr varScale="1">
        <p:scale>
          <a:sx n="110" d="100"/>
          <a:sy n="110" d="100"/>
        </p:scale>
        <p:origin x="3472"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9" d="100"/>
          <a:sy n="109" d="100"/>
        </p:scale>
        <p:origin x="5056"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7B5E8-5650-4264-A661-2CC42BB409CD}" type="datetimeFigureOut">
              <a:rPr lang="en-US" smtClean="0"/>
              <a:t>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18FD0-00C4-4B18-9A95-4A7110BFB0DC}" type="slidenum">
              <a:rPr lang="en-US" smtClean="0"/>
              <a:t>‹#›</a:t>
            </a:fld>
            <a:endParaRPr lang="en-US"/>
          </a:p>
        </p:txBody>
      </p:sp>
    </p:spTree>
    <p:extLst>
      <p:ext uri="{BB962C8B-B14F-4D97-AF65-F5344CB8AC3E}">
        <p14:creationId xmlns:p14="http://schemas.microsoft.com/office/powerpoint/2010/main" val="8372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21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947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7187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482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762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0564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837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18FD0-00C4-4B18-9A95-4A7110BFB0DC}" type="slidenum">
              <a:rPr lang="en-US" smtClean="0"/>
              <a:t>2</a:t>
            </a:fld>
            <a:endParaRPr lang="en-US"/>
          </a:p>
        </p:txBody>
      </p:sp>
    </p:spTree>
    <p:extLst>
      <p:ext uri="{BB962C8B-B14F-4D97-AF65-F5344CB8AC3E}">
        <p14:creationId xmlns:p14="http://schemas.microsoft.com/office/powerpoint/2010/main" val="72534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608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308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74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21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090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1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837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57010" y="990600"/>
            <a:ext cx="8381734" cy="381000"/>
          </a:xfrm>
          <a:prstGeom prst="rect">
            <a:avLst/>
          </a:prstGeom>
        </p:spPr>
        <p:txBody>
          <a:bodyPr/>
          <a:lstStyle>
            <a:lvl1pPr>
              <a:defRPr sz="2400" baseline="0">
                <a:solidFill>
                  <a:schemeClr val="tx1">
                    <a:lumMod val="65000"/>
                    <a:lumOff val="35000"/>
                  </a:schemeClr>
                </a:solidFill>
                <a:latin typeface="Open Sans" charset="0"/>
              </a:defRPr>
            </a:lvl1pPr>
          </a:lstStyle>
          <a:p>
            <a:pPr lvl="0"/>
            <a:r>
              <a:rPr lang="en-US" dirty="0"/>
              <a:t>Click to edit Master text styles</a:t>
            </a:r>
          </a:p>
        </p:txBody>
      </p:sp>
      <p:sp>
        <p:nvSpPr>
          <p:cNvPr id="6" name="Title Placeholder 1"/>
          <p:cNvSpPr>
            <a:spLocks noGrp="1"/>
          </p:cNvSpPr>
          <p:nvPr>
            <p:ph type="title"/>
          </p:nvPr>
        </p:nvSpPr>
        <p:spPr>
          <a:xfrm>
            <a:off x="357009" y="381000"/>
            <a:ext cx="8381735" cy="6096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06491621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ack cover">
    <p:spTree>
      <p:nvGrpSpPr>
        <p:cNvPr id="1" name=""/>
        <p:cNvGrpSpPr/>
        <p:nvPr/>
      </p:nvGrpSpPr>
      <p:grpSpPr>
        <a:xfrm>
          <a:off x="0" y="0"/>
          <a:ext cx="0" cy="0"/>
          <a:chOff x="0" y="0"/>
          <a:chExt cx="0" cy="0"/>
        </a:xfrm>
      </p:grpSpPr>
      <p:pic>
        <p:nvPicPr>
          <p:cNvPr id="26" name="image1.jpg"/>
          <p:cNvPicPr>
            <a:picLocks noChangeAspect="1"/>
          </p:cNvPicPr>
          <p:nvPr/>
        </p:nvPicPr>
        <p:blipFill>
          <a:blip r:embed="rId2">
            <a:extLst/>
          </a:blip>
          <a:srcRect l="6673" t="33686" r="69883" b="33686"/>
          <a:stretch>
            <a:fillRect/>
          </a:stretch>
        </p:blipFill>
        <p:spPr>
          <a:xfrm>
            <a:off x="2962460" y="1822556"/>
            <a:ext cx="3077955" cy="3212888"/>
          </a:xfrm>
          <a:prstGeom prst="rect">
            <a:avLst/>
          </a:prstGeom>
          <a:ln w="12700">
            <a:miter lim="400000"/>
          </a:ln>
        </p:spPr>
      </p:pic>
      <p:sp>
        <p:nvSpPr>
          <p:cNvPr id="27" name="Shape 27"/>
          <p:cNvSpPr>
            <a:spLocks noGrp="1"/>
          </p:cNvSpPr>
          <p:nvPr>
            <p:ph type="sldNum" sz="quarter" idx="2"/>
          </p:nvPr>
        </p:nvSpPr>
        <p:spPr>
          <a:xfrm>
            <a:off x="6319805" y="6240935"/>
            <a:ext cx="233395" cy="230832"/>
          </a:xfrm>
          <a:prstGeom prst="rect">
            <a:avLst/>
          </a:prstGeom>
        </p:spPr>
        <p:txBody>
          <a:bodyPr/>
          <a:lstStyle>
            <a:lvl1pPr>
              <a:defRPr>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5233480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Bar">
    <p:spTree>
      <p:nvGrpSpPr>
        <p:cNvPr id="1" name=""/>
        <p:cNvGrpSpPr/>
        <p:nvPr/>
      </p:nvGrpSpPr>
      <p:grpSpPr>
        <a:xfrm>
          <a:off x="0" y="0"/>
          <a:ext cx="0" cy="0"/>
          <a:chOff x="0" y="0"/>
          <a:chExt cx="0" cy="0"/>
        </a:xfrm>
      </p:grpSpPr>
      <p:sp>
        <p:nvSpPr>
          <p:cNvPr id="43" name="Shape 43"/>
          <p:cNvSpPr/>
          <p:nvPr/>
        </p:nvSpPr>
        <p:spPr>
          <a:xfrm>
            <a:off x="-1" y="-38749"/>
            <a:ext cx="9144001" cy="864494"/>
          </a:xfrm>
          <a:prstGeom prst="rect">
            <a:avLst/>
          </a:prstGeom>
          <a:gradFill>
            <a:gsLst>
              <a:gs pos="0">
                <a:schemeClr val="accent1"/>
              </a:gs>
              <a:gs pos="35000">
                <a:srgbClr val="4F745E"/>
              </a:gs>
              <a:gs pos="100000">
                <a:srgbClr val="183860"/>
              </a:gs>
            </a:gsLst>
          </a:gradFill>
          <a:ln w="12700">
            <a:miter lim="400000"/>
          </a:ln>
        </p:spPr>
        <p:txBody>
          <a:bodyPr lIns="34289" rIns="34289" anchor="ctr"/>
          <a:lstStyle/>
          <a:p>
            <a:pPr algn="ctr">
              <a:defRPr>
                <a:solidFill>
                  <a:srgbClr val="FFFFFF"/>
                </a:solidFill>
              </a:defRPr>
            </a:pPr>
            <a:endParaRPr sz="1350"/>
          </a:p>
        </p:txBody>
      </p:sp>
      <p:sp>
        <p:nvSpPr>
          <p:cNvPr id="44" name="Shape 44"/>
          <p:cNvSpPr/>
          <p:nvPr/>
        </p:nvSpPr>
        <p:spPr>
          <a:xfrm>
            <a:off x="0" y="6521001"/>
            <a:ext cx="9144000" cy="345877"/>
          </a:xfrm>
          <a:prstGeom prst="rect">
            <a:avLst/>
          </a:prstGeom>
          <a:gradFill>
            <a:gsLst>
              <a:gs pos="0">
                <a:schemeClr val="accent1"/>
              </a:gs>
              <a:gs pos="35000">
                <a:srgbClr val="4F745E"/>
              </a:gs>
              <a:gs pos="100000">
                <a:srgbClr val="183860"/>
              </a:gs>
            </a:gsLst>
          </a:gradFill>
          <a:ln w="12700">
            <a:miter lim="400000"/>
          </a:ln>
        </p:spPr>
        <p:txBody>
          <a:bodyPr lIns="34289" rIns="34289" anchor="ctr"/>
          <a:lstStyle/>
          <a:p>
            <a:pPr algn="ctr">
              <a:defRPr>
                <a:solidFill>
                  <a:srgbClr val="FFFFFF"/>
                </a:solidFill>
              </a:defRPr>
            </a:pPr>
            <a:endParaRPr sz="1350"/>
          </a:p>
        </p:txBody>
      </p:sp>
      <p:pic>
        <p:nvPicPr>
          <p:cNvPr id="45" name="image2.png"/>
          <p:cNvPicPr>
            <a:picLocks noChangeAspect="1"/>
          </p:cNvPicPr>
          <p:nvPr/>
        </p:nvPicPr>
        <p:blipFill>
          <a:blip r:embed="rId2">
            <a:extLst/>
          </a:blip>
          <a:stretch>
            <a:fillRect/>
          </a:stretch>
        </p:blipFill>
        <p:spPr>
          <a:xfrm>
            <a:off x="8196309" y="5687777"/>
            <a:ext cx="754810" cy="698381"/>
          </a:xfrm>
          <a:prstGeom prst="rect">
            <a:avLst/>
          </a:prstGeom>
          <a:ln w="12700">
            <a:miter lim="400000"/>
          </a:ln>
        </p:spPr>
      </p:pic>
      <p:sp>
        <p:nvSpPr>
          <p:cNvPr id="46" name="Shape 46"/>
          <p:cNvSpPr>
            <a:spLocks noGrp="1"/>
          </p:cNvSpPr>
          <p:nvPr>
            <p:ph type="title"/>
          </p:nvPr>
        </p:nvSpPr>
        <p:spPr>
          <a:prstGeom prst="rect">
            <a:avLst/>
          </a:prstGeom>
        </p:spPr>
        <p:txBody>
          <a:bodyPr/>
          <a:lstStyle/>
          <a:p>
            <a:r>
              <a:t>Title Text</a:t>
            </a:r>
          </a:p>
        </p:txBody>
      </p:sp>
      <p:sp>
        <p:nvSpPr>
          <p:cNvPr id="47" name="Shape 4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hape 48"/>
          <p:cNvSpPr/>
          <p:nvPr/>
        </p:nvSpPr>
        <p:spPr>
          <a:xfrm>
            <a:off x="276225" y="6578522"/>
            <a:ext cx="3086100" cy="230832"/>
          </a:xfrm>
          <a:prstGeom prst="rect">
            <a:avLst/>
          </a:prstGeom>
          <a:ln w="12700">
            <a:miter lim="400000"/>
          </a:ln>
          <a:extLst>
            <a:ext uri="{C572A759-6A51-4108-AA02-DFA0A04FC94B}">
              <ma14:wrappingTextBoxFlag xmlns:ma14="http://schemas.microsoft.com/office/mac/drawingml/2011/main" val="1"/>
            </a:ext>
          </a:extLst>
        </p:spPr>
        <p:txBody>
          <a:bodyPr lIns="34289" rIns="34289" anchor="ctr">
            <a:spAutoFit/>
          </a:bodyPr>
          <a:lstStyle>
            <a:lvl1pPr>
              <a:defRPr sz="1200">
                <a:solidFill>
                  <a:srgbClr val="FFFFFF"/>
                </a:solidFill>
              </a:defRPr>
            </a:lvl1pPr>
          </a:lstStyle>
          <a:p>
            <a:endParaRPr sz="900" dirty="0"/>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433588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
    <p:spTree>
      <p:nvGrpSpPr>
        <p:cNvPr id="1" name=""/>
        <p:cNvGrpSpPr/>
        <p:nvPr/>
      </p:nvGrpSpPr>
      <p:grpSpPr>
        <a:xfrm>
          <a:off x="0" y="0"/>
          <a:ext cx="0" cy="0"/>
          <a:chOff x="0" y="0"/>
          <a:chExt cx="0" cy="0"/>
        </a:xfrm>
      </p:grpSpPr>
      <p:sp>
        <p:nvSpPr>
          <p:cNvPr id="67" name="Shape 67"/>
          <p:cNvSpPr/>
          <p:nvPr/>
        </p:nvSpPr>
        <p:spPr>
          <a:xfrm>
            <a:off x="0" y="6521001"/>
            <a:ext cx="9144000" cy="345877"/>
          </a:xfrm>
          <a:prstGeom prst="rect">
            <a:avLst/>
          </a:prstGeom>
          <a:gradFill>
            <a:gsLst>
              <a:gs pos="0">
                <a:schemeClr val="accent1"/>
              </a:gs>
              <a:gs pos="35000">
                <a:srgbClr val="4F745E"/>
              </a:gs>
              <a:gs pos="100000">
                <a:srgbClr val="183860"/>
              </a:gs>
            </a:gsLst>
          </a:gradFill>
          <a:ln w="12700">
            <a:miter lim="400000"/>
          </a:ln>
        </p:spPr>
        <p:txBody>
          <a:bodyPr lIns="34289" rIns="34289" anchor="ctr"/>
          <a:lstStyle/>
          <a:p>
            <a:pPr algn="ctr">
              <a:defRPr>
                <a:solidFill>
                  <a:srgbClr val="FFFFFF"/>
                </a:solidFill>
              </a:defRPr>
            </a:pPr>
            <a:endParaRPr sz="1350"/>
          </a:p>
        </p:txBody>
      </p:sp>
      <p:pic>
        <p:nvPicPr>
          <p:cNvPr id="68" name="image2.png"/>
          <p:cNvPicPr>
            <a:picLocks noChangeAspect="1"/>
          </p:cNvPicPr>
          <p:nvPr/>
        </p:nvPicPr>
        <p:blipFill>
          <a:blip r:embed="rId2">
            <a:extLst/>
          </a:blip>
          <a:stretch>
            <a:fillRect/>
          </a:stretch>
        </p:blipFill>
        <p:spPr>
          <a:xfrm>
            <a:off x="8196309" y="5687777"/>
            <a:ext cx="754810" cy="698381"/>
          </a:xfrm>
          <a:prstGeom prst="rect">
            <a:avLst/>
          </a:prstGeom>
          <a:ln w="12700">
            <a:miter lim="400000"/>
          </a:ln>
        </p:spPr>
      </p:pic>
      <p:sp>
        <p:nvSpPr>
          <p:cNvPr id="69" name="Shape 69"/>
          <p:cNvSpPr>
            <a:spLocks noGrp="1"/>
          </p:cNvSpPr>
          <p:nvPr>
            <p:ph type="title"/>
          </p:nvPr>
        </p:nvSpPr>
        <p:spPr>
          <a:prstGeom prst="rect">
            <a:avLst/>
          </a:prstGeom>
        </p:spPr>
        <p:txBody>
          <a:bodyPr/>
          <a:lstStyle/>
          <a:p>
            <a:r>
              <a:t>Title Text</a:t>
            </a:r>
          </a:p>
        </p:txBody>
      </p:sp>
      <p:sp>
        <p:nvSpPr>
          <p:cNvPr id="70" name="Shape 7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1" name="Shape 71"/>
          <p:cNvSpPr/>
          <p:nvPr/>
        </p:nvSpPr>
        <p:spPr>
          <a:xfrm>
            <a:off x="276225" y="6561811"/>
            <a:ext cx="3086100" cy="264256"/>
          </a:xfrm>
          <a:prstGeom prst="rect">
            <a:avLst/>
          </a:prstGeom>
          <a:ln w="12700">
            <a:miter lim="400000"/>
          </a:ln>
          <a:extLst>
            <a:ext uri="{C572A759-6A51-4108-AA02-DFA0A04FC94B}">
              <ma14:wrappingTextBoxFlag xmlns:ma14="http://schemas.microsoft.com/office/mac/drawingml/2011/main" val="1"/>
            </a:ext>
          </a:extLst>
        </p:spPr>
        <p:txBody>
          <a:bodyPr lIns="34289" rIns="34289" anchor="ctr"/>
          <a:lstStyle>
            <a:lvl1pPr>
              <a:defRPr sz="1200">
                <a:solidFill>
                  <a:srgbClr val="FFFFFF"/>
                </a:solidFill>
              </a:defRPr>
            </a:lvl1pPr>
          </a:lstStyle>
          <a:p>
            <a:r>
              <a:rPr sz="900" dirty="0"/>
              <a:t>Information Technology | </a:t>
            </a:r>
            <a:r>
              <a:rPr lang="en-US" sz="900" dirty="0"/>
              <a:t>April 11, </a:t>
            </a:r>
            <a:r>
              <a:rPr sz="900" dirty="0"/>
              <a:t>2016</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778891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88045315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lide - Large Image, Title">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7" name="Date Placeholder 3"/>
          <p:cNvSpPr>
            <a:spLocks noGrp="1"/>
          </p:cNvSpPr>
          <p:nvPr>
            <p:ph type="dt" sz="half" idx="2"/>
          </p:nvPr>
        </p:nvSpPr>
        <p:spPr>
          <a:xfrm>
            <a:off x="628650" y="6560941"/>
            <a:ext cx="2057400" cy="365125"/>
          </a:xfrm>
          <a:prstGeom prst="rect">
            <a:avLst/>
          </a:prstGeom>
        </p:spPr>
        <p:txBody>
          <a:bodyPr vert="horz" lIns="91440" tIns="45720" rIns="91440" bIns="45720" rtlCol="0" anchor="ctr"/>
          <a:lstStyle>
            <a:lvl1pPr>
              <a:defRPr lang="en-US" smtClean="0">
                <a:solidFill>
                  <a:schemeClr val="tx2"/>
                </a:solidFill>
              </a:defRPr>
            </a:lvl1pPr>
          </a:lstStyle>
          <a:p>
            <a:r>
              <a:rPr>
                <a:solidFill>
                  <a:srgbClr val="1F497D"/>
                </a:solidFill>
              </a:rPr>
              <a:t>8/17/2015</a:t>
            </a:r>
            <a:endParaRPr dirty="0">
              <a:solidFill>
                <a:srgbClr val="1F497D"/>
              </a:solidFill>
            </a:endParaRPr>
          </a:p>
        </p:txBody>
      </p:sp>
      <p:sp>
        <p:nvSpPr>
          <p:cNvPr id="9" name="Footer Placeholder 4"/>
          <p:cNvSpPr>
            <a:spLocks noGrp="1"/>
          </p:cNvSpPr>
          <p:nvPr>
            <p:ph type="ftr" sz="quarter" idx="3"/>
          </p:nvPr>
        </p:nvSpPr>
        <p:spPr>
          <a:xfrm>
            <a:off x="3028950" y="6560941"/>
            <a:ext cx="3086100" cy="365125"/>
          </a:xfrm>
          <a:prstGeom prst="rect">
            <a:avLst/>
          </a:prstGeom>
        </p:spPr>
        <p:txBody>
          <a:bodyPr vert="horz" lIns="91440" tIns="45720" rIns="91440" bIns="45720" rtlCol="0" anchor="ctr"/>
          <a:lstStyle>
            <a:lvl1pPr algn="ctr">
              <a:defRPr lang="en-US" smtClean="0">
                <a:solidFill>
                  <a:schemeClr val="tx2"/>
                </a:solidFill>
              </a:defRPr>
            </a:lvl1pPr>
          </a:lstStyle>
          <a:p>
            <a:r>
              <a:rPr>
                <a:solidFill>
                  <a:srgbClr val="1F497D"/>
                </a:solidFill>
              </a:rPr>
              <a:t>Information Technology</a:t>
            </a:r>
          </a:p>
        </p:txBody>
      </p:sp>
      <p:sp>
        <p:nvSpPr>
          <p:cNvPr id="10" name="Slide Number Placeholder 5"/>
          <p:cNvSpPr txBox="1">
            <a:spLocks/>
          </p:cNvSpPr>
          <p:nvPr userDrawn="1"/>
        </p:nvSpPr>
        <p:spPr>
          <a:xfrm>
            <a:off x="6457950" y="6560941"/>
            <a:ext cx="2057400" cy="365125"/>
          </a:xfrm>
          <a:prstGeom prst="rect">
            <a:avLst/>
          </a:prstGeom>
        </p:spPr>
        <p:txBody>
          <a:bodyPr vert="horz" lIns="68580" tIns="34290" rIns="68580" bIns="34290" rtlCol="0" anchor="ctr"/>
          <a:lstStyle>
            <a:defPPr>
              <a:defRPr lang="en-US"/>
            </a:defPPr>
            <a:lvl1pPr algn="ctr">
              <a:defRPr sz="1200">
                <a:solidFill>
                  <a:schemeClr val="tx2"/>
                </a:solidFill>
              </a:defRPr>
            </a:lvl1pPr>
          </a:lstStyle>
          <a:p>
            <a:pPr algn="r" hangingPunct="1"/>
            <a:fld id="{11F27F3A-B3E9-41ED-AF8F-A365F10BB65F}" type="slidenum">
              <a:rPr lang="en-US" sz="900" kern="1200" smtClean="0">
                <a:solidFill>
                  <a:srgbClr val="1F497D"/>
                </a:solidFill>
                <a:ea typeface="+mn-ea"/>
                <a:cs typeface="+mn-cs"/>
              </a:rPr>
              <a:pPr algn="r" hangingPunct="1"/>
              <a:t>‹#›</a:t>
            </a:fld>
            <a:endParaRPr lang="en-US" sz="900" kern="1200" dirty="0">
              <a:solidFill>
                <a:srgbClr val="1F497D"/>
              </a:solidFill>
              <a:ea typeface="+mn-ea"/>
              <a:cs typeface="+mn-cs"/>
            </a:endParaRPr>
          </a:p>
        </p:txBody>
      </p:sp>
    </p:spTree>
    <p:extLst>
      <p:ext uri="{BB962C8B-B14F-4D97-AF65-F5344CB8AC3E}">
        <p14:creationId xmlns:p14="http://schemas.microsoft.com/office/powerpoint/2010/main" val="142503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2" name="Title 1"/>
          <p:cNvSpPr>
            <a:spLocks noGrp="1"/>
          </p:cNvSpPr>
          <p:nvPr>
            <p:ph type="title"/>
          </p:nvPr>
        </p:nvSpPr>
        <p:spPr>
          <a:xfrm>
            <a:off x="792956" y="205231"/>
            <a:ext cx="4700588"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3"/>
          </p:nvPr>
        </p:nvSpPr>
        <p:spPr>
          <a:xfrm>
            <a:off x="792956" y="563462"/>
            <a:ext cx="4700588"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Date Placeholder 3"/>
          <p:cNvSpPr>
            <a:spLocks noGrp="1"/>
          </p:cNvSpPr>
          <p:nvPr>
            <p:ph type="dt" sz="half" idx="2"/>
          </p:nvPr>
        </p:nvSpPr>
        <p:spPr>
          <a:xfrm>
            <a:off x="628650" y="6560941"/>
            <a:ext cx="2057400" cy="365125"/>
          </a:xfrm>
          <a:prstGeom prst="rect">
            <a:avLst/>
          </a:prstGeom>
        </p:spPr>
        <p:txBody>
          <a:bodyPr vert="horz" lIns="91440" tIns="45720" rIns="91440" bIns="45720" rtlCol="0" anchor="ctr"/>
          <a:lstStyle>
            <a:lvl1pPr algn="l">
              <a:defRPr lang="en-US">
                <a:solidFill>
                  <a:schemeClr val="bg1"/>
                </a:solidFill>
              </a:defRPr>
            </a:lvl1pPr>
          </a:lstStyle>
          <a:p>
            <a:r>
              <a:rPr lang="en-US"/>
              <a:t>8/17/2015</a:t>
            </a:r>
            <a:endParaRPr lang="en-US" dirty="0"/>
          </a:p>
        </p:txBody>
      </p:sp>
      <p:sp>
        <p:nvSpPr>
          <p:cNvPr id="13" name="Footer Placeholder 4"/>
          <p:cNvSpPr>
            <a:spLocks noGrp="1"/>
          </p:cNvSpPr>
          <p:nvPr>
            <p:ph type="ftr" sz="quarter" idx="3"/>
          </p:nvPr>
        </p:nvSpPr>
        <p:spPr>
          <a:xfrm>
            <a:off x="3028950" y="6560941"/>
            <a:ext cx="3086100" cy="365125"/>
          </a:xfrm>
          <a:prstGeom prst="rect">
            <a:avLst/>
          </a:prstGeom>
        </p:spPr>
        <p:txBody>
          <a:bodyPr vert="horz" lIns="91440" tIns="45720" rIns="91440" bIns="45720" rtlCol="0" anchor="ctr"/>
          <a:lstStyle>
            <a:lvl1pPr>
              <a:defRPr lang="en-US" dirty="0">
                <a:solidFill>
                  <a:schemeClr val="bg1"/>
                </a:solidFill>
              </a:defRPr>
            </a:lvl1pPr>
          </a:lstStyle>
          <a:p>
            <a:r>
              <a:rPr lang="en-US"/>
              <a:t>Information Technology</a:t>
            </a:r>
            <a:endParaRPr lang="en-US" dirty="0"/>
          </a:p>
        </p:txBody>
      </p:sp>
      <p:sp>
        <p:nvSpPr>
          <p:cNvPr id="14" name="Slide Number Placeholder 5"/>
          <p:cNvSpPr txBox="1">
            <a:spLocks/>
          </p:cNvSpPr>
          <p:nvPr userDrawn="1"/>
        </p:nvSpPr>
        <p:spPr>
          <a:xfrm>
            <a:off x="6457950" y="6560941"/>
            <a:ext cx="2057400" cy="365125"/>
          </a:xfrm>
          <a:prstGeom prst="rect">
            <a:avLst/>
          </a:prstGeom>
        </p:spPr>
        <p:txBody>
          <a:bodyPr vert="horz" lIns="68580" tIns="34290" rIns="68580" bIns="34290" rtlCol="0" anchor="ctr"/>
          <a:lstStyle>
            <a:defPPr>
              <a:defRPr lang="en-US"/>
            </a:defPPr>
            <a:lvl1pPr algn="ctr">
              <a:defRPr sz="1200">
                <a:solidFill>
                  <a:schemeClr val="bg1"/>
                </a:solidFill>
              </a:defRPr>
            </a:lvl1pPr>
          </a:lstStyle>
          <a:p>
            <a:pPr lvl="0" algn="r"/>
            <a:fld id="{11F27F3A-B3E9-41ED-AF8F-A365F10BB65F}" type="slidenum">
              <a:rPr lang="en-US" sz="900" smtClean="0"/>
              <a:pPr lvl="0" algn="r"/>
              <a:t>‹#›</a:t>
            </a:fld>
            <a:endParaRPr lang="en-US" sz="900" dirty="0"/>
          </a:p>
        </p:txBody>
      </p:sp>
    </p:spTree>
    <p:extLst>
      <p:ext uri="{BB962C8B-B14F-4D97-AF65-F5344CB8AC3E}">
        <p14:creationId xmlns:p14="http://schemas.microsoft.com/office/powerpoint/2010/main" val="184855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luencer - No Logo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57009" y="381000"/>
            <a:ext cx="8381735" cy="609600"/>
          </a:xfrm>
          <a:prstGeom prst="rect">
            <a:avLst/>
          </a:prstGeom>
        </p:spPr>
        <p:txBody>
          <a:bodyPr vert="horz" lIns="91440" tIns="45720" rIns="91440" bIns="45720" rtlCol="0" anchor="ctr">
            <a:normAutofit/>
          </a:bodyPr>
          <a:lstStyle/>
          <a:p>
            <a:r>
              <a:rPr lang="en-US" dirty="0"/>
              <a:t>Click to edit Master title style</a:t>
            </a:r>
          </a:p>
        </p:txBody>
      </p:sp>
      <p:sp>
        <p:nvSpPr>
          <p:cNvPr id="18" name="Text Placeholder 15"/>
          <p:cNvSpPr>
            <a:spLocks noGrp="1"/>
          </p:cNvSpPr>
          <p:nvPr>
            <p:ph type="body" sz="quarter" idx="10"/>
          </p:nvPr>
        </p:nvSpPr>
        <p:spPr>
          <a:xfrm>
            <a:off x="357010" y="990600"/>
            <a:ext cx="8381734" cy="381000"/>
          </a:xfrm>
          <a:prstGeom prst="rect">
            <a:avLst/>
          </a:prstGeom>
        </p:spPr>
        <p:txBody>
          <a:bodyPr/>
          <a:lstStyle>
            <a:lvl1pPr>
              <a:defRPr sz="2400" baseline="0">
                <a:solidFill>
                  <a:schemeClr val="tx1">
                    <a:lumMod val="65000"/>
                    <a:lumOff val="35000"/>
                  </a:schemeClr>
                </a:solidFill>
                <a:latin typeface="Open Sans" charset="0"/>
              </a:defRPr>
            </a:lvl1pPr>
          </a:lstStyle>
          <a:p>
            <a:pPr lvl="0"/>
            <a:r>
              <a:rPr lang="en-US" dirty="0"/>
              <a:t>Click to edit Master text styles</a:t>
            </a:r>
          </a:p>
        </p:txBody>
      </p:sp>
    </p:spTree>
    <p:extLst>
      <p:ext uri="{BB962C8B-B14F-4D97-AF65-F5344CB8AC3E}">
        <p14:creationId xmlns:p14="http://schemas.microsoft.com/office/powerpoint/2010/main" val="35421817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57010" y="990600"/>
            <a:ext cx="8381734" cy="381000"/>
          </a:xfrm>
          <a:prstGeom prst="rect">
            <a:avLst/>
          </a:prstGeom>
        </p:spPr>
        <p:txBody>
          <a:bodyPr/>
          <a:lstStyle>
            <a:lvl1pPr>
              <a:defRPr sz="2400">
                <a:solidFill>
                  <a:schemeClr val="tx1">
                    <a:lumMod val="65000"/>
                    <a:lumOff val="35000"/>
                  </a:schemeClr>
                </a:solidFill>
              </a:defRPr>
            </a:lvl1pPr>
          </a:lstStyle>
          <a:p>
            <a:pPr lvl="0"/>
            <a:r>
              <a:rPr lang="en-US" dirty="0"/>
              <a:t>Click to edit Master text styles</a:t>
            </a:r>
          </a:p>
        </p:txBody>
      </p:sp>
      <p:sp>
        <p:nvSpPr>
          <p:cNvPr id="6" name="Title Placeholder 1"/>
          <p:cNvSpPr>
            <a:spLocks noGrp="1"/>
          </p:cNvSpPr>
          <p:nvPr>
            <p:ph type="title"/>
          </p:nvPr>
        </p:nvSpPr>
        <p:spPr>
          <a:xfrm>
            <a:off x="357009" y="381000"/>
            <a:ext cx="8381735" cy="6096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7217131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Cover Slide - Lighthouse, Mountains, Full Logo, Title and Subtitle">
    <p:spTree>
      <p:nvGrpSpPr>
        <p:cNvPr id="1" name=""/>
        <p:cNvGrpSpPr/>
        <p:nvPr/>
      </p:nvGrpSpPr>
      <p:grpSpPr>
        <a:xfrm>
          <a:off x="0" y="0"/>
          <a:ext cx="0" cy="0"/>
          <a:chOff x="0" y="0"/>
          <a:chExt cx="0" cy="0"/>
        </a:xfrm>
      </p:grpSpPr>
      <p:pic>
        <p:nvPicPr>
          <p:cNvPr id="16" name="image1.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7" name="Shape 17"/>
          <p:cNvSpPr>
            <a:spLocks noGrp="1"/>
          </p:cNvSpPr>
          <p:nvPr>
            <p:ph type="title"/>
          </p:nvPr>
        </p:nvSpPr>
        <p:spPr>
          <a:xfrm>
            <a:off x="4225840" y="3235763"/>
            <a:ext cx="4398887" cy="713498"/>
          </a:xfrm>
          <a:prstGeom prst="rect">
            <a:avLst/>
          </a:prstGeom>
        </p:spPr>
        <p:txBody>
          <a:bodyPr/>
          <a:lstStyle>
            <a:lvl1pPr algn="r">
              <a:defRPr sz="2100" i="1">
                <a:solidFill>
                  <a:srgbClr val="288DC2"/>
                </a:solidFill>
                <a:latin typeface="Times New Roman"/>
                <a:ea typeface="Times New Roman"/>
                <a:cs typeface="Times New Roman"/>
                <a:sym typeface="Times New Roman"/>
              </a:defRPr>
            </a:lvl1pPr>
          </a:lstStyle>
          <a:p>
            <a:r>
              <a:t>Title Text</a:t>
            </a:r>
          </a:p>
        </p:txBody>
      </p:sp>
      <p:sp>
        <p:nvSpPr>
          <p:cNvPr id="18" name="Shape 18"/>
          <p:cNvSpPr>
            <a:spLocks noGrp="1"/>
          </p:cNvSpPr>
          <p:nvPr>
            <p:ph type="body" sz="quarter" idx="1"/>
          </p:nvPr>
        </p:nvSpPr>
        <p:spPr>
          <a:xfrm>
            <a:off x="5257870" y="2928373"/>
            <a:ext cx="3366857" cy="614780"/>
          </a:xfrm>
          <a:prstGeom prst="rect">
            <a:avLst/>
          </a:prstGeom>
        </p:spPr>
        <p:txBody>
          <a:bodyPr anchor="ctr"/>
          <a:lstStyle>
            <a:lvl1pPr marL="0" indent="0" algn="r">
              <a:buSzTx/>
              <a:buFontTx/>
              <a:buNone/>
              <a:defRPr>
                <a:solidFill>
                  <a:schemeClr val="accent3"/>
                </a:solidFill>
              </a:defRPr>
            </a:lvl1pPr>
            <a:lvl2pPr marL="0" indent="342900" algn="r">
              <a:buSzTx/>
              <a:buFontTx/>
              <a:buNone/>
              <a:defRPr>
                <a:solidFill>
                  <a:schemeClr val="accent3"/>
                </a:solidFill>
              </a:defRPr>
            </a:lvl2pPr>
            <a:lvl3pPr marL="0" indent="685800" algn="r">
              <a:buSzTx/>
              <a:buFontTx/>
              <a:buNone/>
              <a:defRPr>
                <a:solidFill>
                  <a:schemeClr val="accent3"/>
                </a:solidFill>
              </a:defRPr>
            </a:lvl3pPr>
            <a:lvl4pPr marL="0" indent="1028700" algn="r">
              <a:buSzTx/>
              <a:buFontTx/>
              <a:buNone/>
              <a:defRPr>
                <a:solidFill>
                  <a:schemeClr val="accent3"/>
                </a:solidFill>
              </a:defRPr>
            </a:lvl4pPr>
            <a:lvl5pPr marL="0" indent="1371600" algn="r">
              <a:buSzTx/>
              <a:buFontTx/>
              <a:buNone/>
              <a:defRPr>
                <a:solidFill>
                  <a:schemeClr val="accent3"/>
                </a:solidFill>
              </a:defRPr>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xfrm>
            <a:off x="4419600" y="6172201"/>
            <a:ext cx="2133600" cy="368301"/>
          </a:xfrm>
          <a:prstGeom prst="rect">
            <a:avLst/>
          </a:prstGeom>
        </p:spPr>
        <p:txBody>
          <a:bodyPr/>
          <a:lstStyle>
            <a:lvl1pPr>
              <a:defRPr>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9245419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57010" y="990600"/>
            <a:ext cx="8381734" cy="381000"/>
          </a:xfrm>
          <a:prstGeom prst="rect">
            <a:avLst/>
          </a:prstGeom>
        </p:spPr>
        <p:txBody>
          <a:bodyPr/>
          <a:lstStyle>
            <a:lvl1pPr>
              <a:defRPr sz="2400">
                <a:solidFill>
                  <a:schemeClr val="tx1">
                    <a:lumMod val="65000"/>
                    <a:lumOff val="35000"/>
                  </a:schemeClr>
                </a:solidFill>
              </a:defRPr>
            </a:lvl1pPr>
          </a:lstStyle>
          <a:p>
            <a:pPr lvl="0"/>
            <a:r>
              <a:rPr lang="en-US" dirty="0"/>
              <a:t>Click to edit Master text styles</a:t>
            </a:r>
          </a:p>
        </p:txBody>
      </p:sp>
      <p:sp>
        <p:nvSpPr>
          <p:cNvPr id="6" name="Title Placeholder 1"/>
          <p:cNvSpPr>
            <a:spLocks noGrp="1"/>
          </p:cNvSpPr>
          <p:nvPr>
            <p:ph type="title"/>
          </p:nvPr>
        </p:nvSpPr>
        <p:spPr>
          <a:xfrm>
            <a:off x="357009" y="381000"/>
            <a:ext cx="8381735" cy="6096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68209717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Influencer - No Logo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57009" y="381000"/>
            <a:ext cx="8381735" cy="609600"/>
          </a:xfrm>
          <a:prstGeom prst="rect">
            <a:avLst/>
          </a:prstGeom>
        </p:spPr>
        <p:txBody>
          <a:bodyPr vert="horz" lIns="91440" tIns="45720" rIns="91440" bIns="45720" rtlCol="0" anchor="ctr">
            <a:normAutofit/>
          </a:bodyPr>
          <a:lstStyle/>
          <a:p>
            <a:r>
              <a:rPr lang="en-US" dirty="0"/>
              <a:t>Click to edit Master title style</a:t>
            </a:r>
          </a:p>
        </p:txBody>
      </p:sp>
      <p:sp>
        <p:nvSpPr>
          <p:cNvPr id="18" name="Text Placeholder 15"/>
          <p:cNvSpPr>
            <a:spLocks noGrp="1"/>
          </p:cNvSpPr>
          <p:nvPr>
            <p:ph type="body" sz="quarter" idx="10"/>
          </p:nvPr>
        </p:nvSpPr>
        <p:spPr>
          <a:xfrm>
            <a:off x="357010" y="990600"/>
            <a:ext cx="8381734" cy="381000"/>
          </a:xfrm>
          <a:prstGeom prst="rect">
            <a:avLst/>
          </a:prstGeom>
        </p:spPr>
        <p:txBody>
          <a:bodyPr/>
          <a:lstStyle>
            <a:lvl1pPr>
              <a:defRPr sz="2400" baseline="0">
                <a:solidFill>
                  <a:schemeClr val="tx1">
                    <a:lumMod val="65000"/>
                    <a:lumOff val="35000"/>
                  </a:schemeClr>
                </a:solidFill>
                <a:latin typeface="Open Sans" charset="0"/>
              </a:defRPr>
            </a:lvl1pPr>
          </a:lstStyle>
          <a:p>
            <a:pPr lvl="0"/>
            <a:r>
              <a:rPr lang="en-US" dirty="0"/>
              <a:t>Click to edit Master text styles</a:t>
            </a:r>
          </a:p>
        </p:txBody>
      </p:sp>
    </p:spTree>
    <p:extLst>
      <p:ext uri="{BB962C8B-B14F-4D97-AF65-F5344CB8AC3E}">
        <p14:creationId xmlns:p14="http://schemas.microsoft.com/office/powerpoint/2010/main" val="15243496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333500"/>
          </a:xfrm>
          <a:prstGeom prst="rect">
            <a:avLst/>
          </a:prstGeom>
        </p:spPr>
      </p:pic>
      <p:sp>
        <p:nvSpPr>
          <p:cNvPr id="11" name="Rectangle 10"/>
          <p:cNvSpPr/>
          <p:nvPr userDrawn="1"/>
        </p:nvSpPr>
        <p:spPr>
          <a:xfrm>
            <a:off x="0" y="6590659"/>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6311" y="5687777"/>
            <a:ext cx="754809" cy="698380"/>
          </a:xfrm>
          <a:prstGeom prst="rect">
            <a:avLst/>
          </a:prstGeom>
        </p:spPr>
      </p:pic>
      <p:sp>
        <p:nvSpPr>
          <p:cNvPr id="2" name="Title 1"/>
          <p:cNvSpPr>
            <a:spLocks noGrp="1"/>
          </p:cNvSpPr>
          <p:nvPr>
            <p:ph type="title"/>
          </p:nvPr>
        </p:nvSpPr>
        <p:spPr>
          <a:xfrm>
            <a:off x="1135859" y="201362"/>
            <a:ext cx="53006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493047"/>
            <a:ext cx="7886700" cy="4755355"/>
          </a:xfrm>
          <a:prstGeom prst="rect">
            <a:avLst/>
          </a:prstGeo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3"/>
          </p:nvPr>
        </p:nvSpPr>
        <p:spPr>
          <a:xfrm>
            <a:off x="1135859" y="549031"/>
            <a:ext cx="5300663" cy="571353"/>
          </a:xfrm>
          <a:prstGeom prst="rect">
            <a:avLst/>
          </a:prstGeo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15" name="Date Placeholder 3"/>
          <p:cNvSpPr>
            <a:spLocks noGrp="1"/>
          </p:cNvSpPr>
          <p:nvPr>
            <p:ph type="dt" sz="half" idx="2"/>
          </p:nvPr>
        </p:nvSpPr>
        <p:spPr>
          <a:xfrm>
            <a:off x="628650" y="6560947"/>
            <a:ext cx="2057400" cy="365125"/>
          </a:xfrm>
          <a:prstGeom prst="rect">
            <a:avLst/>
          </a:prstGeom>
        </p:spPr>
        <p:txBody>
          <a:bodyPr vert="horz" lIns="91440" tIns="45720" rIns="91440" bIns="45720" rtlCol="0" anchor="ctr"/>
          <a:lstStyle>
            <a:lvl1pPr algn="l">
              <a:defRPr lang="en-US">
                <a:solidFill>
                  <a:schemeClr val="bg1"/>
                </a:solidFill>
              </a:defRPr>
            </a:lvl1pPr>
          </a:lstStyle>
          <a:p>
            <a:r>
              <a:rPr lang="en-US"/>
              <a:t>8/17/2015</a:t>
            </a:r>
            <a:endParaRPr lang="en-US" dirty="0"/>
          </a:p>
        </p:txBody>
      </p:sp>
      <p:sp>
        <p:nvSpPr>
          <p:cNvPr id="16" name="Footer Placeholder 4"/>
          <p:cNvSpPr>
            <a:spLocks noGrp="1"/>
          </p:cNvSpPr>
          <p:nvPr>
            <p:ph type="ftr" sz="quarter" idx="3"/>
          </p:nvPr>
        </p:nvSpPr>
        <p:spPr>
          <a:xfrm>
            <a:off x="3028950" y="6560947"/>
            <a:ext cx="3086100" cy="365125"/>
          </a:xfrm>
          <a:prstGeom prst="rect">
            <a:avLst/>
          </a:prstGeom>
        </p:spPr>
        <p:txBody>
          <a:bodyPr vert="horz" lIns="91440" tIns="45720" rIns="91440" bIns="45720" rtlCol="0" anchor="ctr"/>
          <a:lstStyle>
            <a:lvl1pPr>
              <a:defRPr lang="en-US" dirty="0">
                <a:solidFill>
                  <a:schemeClr val="bg1"/>
                </a:solidFill>
              </a:defRPr>
            </a:lvl1pPr>
          </a:lstStyle>
          <a:p>
            <a:r>
              <a:rPr lang="en-US"/>
              <a:t>Information Technology</a:t>
            </a:r>
            <a:endParaRPr lang="en-US" dirty="0"/>
          </a:p>
        </p:txBody>
      </p:sp>
      <p:sp>
        <p:nvSpPr>
          <p:cNvPr id="17" name="Slide Number Placeholder 5"/>
          <p:cNvSpPr txBox="1">
            <a:spLocks/>
          </p:cNvSpPr>
          <p:nvPr userDrawn="1"/>
        </p:nvSpPr>
        <p:spPr>
          <a:xfrm>
            <a:off x="6457950" y="6560947"/>
            <a:ext cx="2057400" cy="365125"/>
          </a:xfrm>
          <a:prstGeom prst="rect">
            <a:avLst/>
          </a:prstGeom>
        </p:spPr>
        <p:txBody>
          <a:bodyPr vert="horz" lIns="68580" tIns="34290" rIns="68580" bIns="34290" rtlCol="0" anchor="ctr"/>
          <a:lstStyle>
            <a:defPPr>
              <a:defRPr lang="en-US"/>
            </a:defPPr>
            <a:lvl1pPr algn="ctr">
              <a:defRPr sz="1200">
                <a:solidFill>
                  <a:schemeClr val="bg1"/>
                </a:solidFill>
              </a:defRPr>
            </a:lvl1pPr>
          </a:lstStyle>
          <a:p>
            <a:pPr lvl="0" algn="r"/>
            <a:fld id="{11F27F3A-B3E9-41ED-AF8F-A365F10BB65F}" type="slidenum">
              <a:rPr lang="en-US" sz="900" smtClean="0"/>
              <a:pPr lvl="0" algn="r"/>
              <a:t>‹#›</a:t>
            </a:fld>
            <a:endParaRPr lang="en-US" sz="900" dirty="0"/>
          </a:p>
        </p:txBody>
      </p:sp>
    </p:spTree>
    <p:extLst>
      <p:ext uri="{BB962C8B-B14F-4D97-AF65-F5344CB8AC3E}">
        <p14:creationId xmlns:p14="http://schemas.microsoft.com/office/powerpoint/2010/main" val="26548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333500"/>
          </a:xfrm>
          <a:prstGeom prst="rect">
            <a:avLst/>
          </a:prstGeom>
        </p:spPr>
      </p:pic>
      <p:sp>
        <p:nvSpPr>
          <p:cNvPr id="11" name="Rectangle 10"/>
          <p:cNvSpPr/>
          <p:nvPr userDrawn="1"/>
        </p:nvSpPr>
        <p:spPr>
          <a:xfrm>
            <a:off x="0" y="6590659"/>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6311" y="5687777"/>
            <a:ext cx="754809" cy="698380"/>
          </a:xfrm>
          <a:prstGeom prst="rect">
            <a:avLst/>
          </a:prstGeom>
        </p:spPr>
      </p:pic>
      <p:sp>
        <p:nvSpPr>
          <p:cNvPr id="2" name="Title 1"/>
          <p:cNvSpPr>
            <a:spLocks noGrp="1"/>
          </p:cNvSpPr>
          <p:nvPr>
            <p:ph type="title"/>
          </p:nvPr>
        </p:nvSpPr>
        <p:spPr>
          <a:xfrm>
            <a:off x="1225011" y="159510"/>
            <a:ext cx="538610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493047"/>
            <a:ext cx="7886700" cy="4755355"/>
          </a:xfrm>
          <a:prstGeom prst="rect">
            <a:avLst/>
          </a:prstGeo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3"/>
          </p:nvPr>
        </p:nvSpPr>
        <p:spPr>
          <a:xfrm>
            <a:off x="1225011" y="517748"/>
            <a:ext cx="5386102" cy="571353"/>
          </a:xfrm>
          <a:prstGeom prst="rect">
            <a:avLst/>
          </a:prstGeo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9" name="Date Placeholder 3"/>
          <p:cNvSpPr>
            <a:spLocks noGrp="1"/>
          </p:cNvSpPr>
          <p:nvPr>
            <p:ph type="dt" sz="half" idx="2"/>
          </p:nvPr>
        </p:nvSpPr>
        <p:spPr>
          <a:xfrm>
            <a:off x="628650" y="6560947"/>
            <a:ext cx="2057400" cy="365125"/>
          </a:xfrm>
          <a:prstGeom prst="rect">
            <a:avLst/>
          </a:prstGeom>
        </p:spPr>
        <p:txBody>
          <a:bodyPr vert="horz" lIns="91440" tIns="45720" rIns="91440" bIns="45720" rtlCol="0" anchor="ctr"/>
          <a:lstStyle>
            <a:lvl1pPr algn="l">
              <a:defRPr lang="en-US">
                <a:solidFill>
                  <a:schemeClr val="bg1"/>
                </a:solidFill>
              </a:defRPr>
            </a:lvl1pPr>
          </a:lstStyle>
          <a:p>
            <a:r>
              <a:rPr lang="en-US"/>
              <a:t>8/17/2015</a:t>
            </a:r>
            <a:endParaRPr lang="en-US" dirty="0"/>
          </a:p>
        </p:txBody>
      </p:sp>
      <p:sp>
        <p:nvSpPr>
          <p:cNvPr id="13" name="Footer Placeholder 4"/>
          <p:cNvSpPr>
            <a:spLocks noGrp="1"/>
          </p:cNvSpPr>
          <p:nvPr>
            <p:ph type="ftr" sz="quarter" idx="3"/>
          </p:nvPr>
        </p:nvSpPr>
        <p:spPr>
          <a:xfrm>
            <a:off x="3028950" y="6560947"/>
            <a:ext cx="3086100" cy="365125"/>
          </a:xfrm>
          <a:prstGeom prst="rect">
            <a:avLst/>
          </a:prstGeom>
        </p:spPr>
        <p:txBody>
          <a:bodyPr vert="horz" lIns="91440" tIns="45720" rIns="91440" bIns="45720" rtlCol="0" anchor="ctr"/>
          <a:lstStyle>
            <a:lvl1pPr>
              <a:defRPr lang="en-US" dirty="0">
                <a:solidFill>
                  <a:schemeClr val="bg1"/>
                </a:solidFill>
              </a:defRPr>
            </a:lvl1pPr>
          </a:lstStyle>
          <a:p>
            <a:r>
              <a:rPr lang="en-US"/>
              <a:t>Information Technology</a:t>
            </a:r>
            <a:endParaRPr lang="en-US" dirty="0"/>
          </a:p>
        </p:txBody>
      </p:sp>
      <p:sp>
        <p:nvSpPr>
          <p:cNvPr id="14" name="Slide Number Placeholder 5"/>
          <p:cNvSpPr txBox="1">
            <a:spLocks/>
          </p:cNvSpPr>
          <p:nvPr userDrawn="1"/>
        </p:nvSpPr>
        <p:spPr>
          <a:xfrm>
            <a:off x="6457950" y="6560947"/>
            <a:ext cx="2057400" cy="365125"/>
          </a:xfrm>
          <a:prstGeom prst="rect">
            <a:avLst/>
          </a:prstGeom>
        </p:spPr>
        <p:txBody>
          <a:bodyPr vert="horz" lIns="68580" tIns="34290" rIns="68580" bIns="34290" rtlCol="0" anchor="ctr"/>
          <a:lstStyle>
            <a:defPPr>
              <a:defRPr lang="en-US"/>
            </a:defPPr>
            <a:lvl1pPr algn="ctr">
              <a:defRPr sz="1200">
                <a:solidFill>
                  <a:schemeClr val="bg1"/>
                </a:solidFill>
              </a:defRPr>
            </a:lvl1pPr>
          </a:lstStyle>
          <a:p>
            <a:pPr lvl="0" algn="r"/>
            <a:fld id="{11F27F3A-B3E9-41ED-AF8F-A365F10BB65F}" type="slidenum">
              <a:rPr lang="en-US" sz="900" smtClean="0"/>
              <a:pPr lvl="0" algn="r"/>
              <a:t>‹#›</a:t>
            </a:fld>
            <a:endParaRPr lang="en-US" sz="900" dirty="0"/>
          </a:p>
        </p:txBody>
      </p:sp>
    </p:spTree>
    <p:extLst>
      <p:ext uri="{BB962C8B-B14F-4D97-AF65-F5344CB8AC3E}">
        <p14:creationId xmlns:p14="http://schemas.microsoft.com/office/powerpoint/2010/main" val="163887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Cover Slide - Lighthouse, Mountains, Full Logo, Title and Subtitle">
    <p:spTree>
      <p:nvGrpSpPr>
        <p:cNvPr id="1" name=""/>
        <p:cNvGrpSpPr/>
        <p:nvPr/>
      </p:nvGrpSpPr>
      <p:grpSpPr>
        <a:xfrm>
          <a:off x="0" y="0"/>
          <a:ext cx="0" cy="0"/>
          <a:chOff x="0" y="0"/>
          <a:chExt cx="0" cy="0"/>
        </a:xfrm>
      </p:grpSpPr>
      <p:pic>
        <p:nvPicPr>
          <p:cNvPr id="16" name="image1.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7" name="Shape 17"/>
          <p:cNvSpPr>
            <a:spLocks noGrp="1"/>
          </p:cNvSpPr>
          <p:nvPr>
            <p:ph type="title"/>
          </p:nvPr>
        </p:nvSpPr>
        <p:spPr>
          <a:xfrm>
            <a:off x="4225840" y="3235763"/>
            <a:ext cx="4398887" cy="713498"/>
          </a:xfrm>
          <a:prstGeom prst="rect">
            <a:avLst/>
          </a:prstGeom>
        </p:spPr>
        <p:txBody>
          <a:bodyPr/>
          <a:lstStyle>
            <a:lvl1pPr algn="r">
              <a:defRPr sz="2100" i="1">
                <a:solidFill>
                  <a:srgbClr val="288DC2"/>
                </a:solidFill>
                <a:latin typeface="Times New Roman"/>
                <a:ea typeface="Times New Roman"/>
                <a:cs typeface="Times New Roman"/>
                <a:sym typeface="Times New Roman"/>
              </a:defRPr>
            </a:lvl1pPr>
          </a:lstStyle>
          <a:p>
            <a:r>
              <a:t>Title Text</a:t>
            </a:r>
          </a:p>
        </p:txBody>
      </p:sp>
      <p:sp>
        <p:nvSpPr>
          <p:cNvPr id="18" name="Shape 18"/>
          <p:cNvSpPr>
            <a:spLocks noGrp="1"/>
          </p:cNvSpPr>
          <p:nvPr>
            <p:ph type="body" sz="quarter" idx="1"/>
          </p:nvPr>
        </p:nvSpPr>
        <p:spPr>
          <a:xfrm>
            <a:off x="5257870" y="2928373"/>
            <a:ext cx="3366857" cy="614780"/>
          </a:xfrm>
          <a:prstGeom prst="rect">
            <a:avLst/>
          </a:prstGeom>
        </p:spPr>
        <p:txBody>
          <a:bodyPr anchor="ctr"/>
          <a:lstStyle>
            <a:lvl1pPr marL="0" indent="0" algn="r">
              <a:buSzTx/>
              <a:buFontTx/>
              <a:buNone/>
              <a:defRPr>
                <a:solidFill>
                  <a:schemeClr val="accent3"/>
                </a:solidFill>
              </a:defRPr>
            </a:lvl1pPr>
            <a:lvl2pPr marL="0" indent="342900" algn="r">
              <a:buSzTx/>
              <a:buFontTx/>
              <a:buNone/>
              <a:defRPr>
                <a:solidFill>
                  <a:schemeClr val="accent3"/>
                </a:solidFill>
              </a:defRPr>
            </a:lvl2pPr>
            <a:lvl3pPr marL="0" indent="685800" algn="r">
              <a:buSzTx/>
              <a:buFontTx/>
              <a:buNone/>
              <a:defRPr>
                <a:solidFill>
                  <a:schemeClr val="accent3"/>
                </a:solidFill>
              </a:defRPr>
            </a:lvl3pPr>
            <a:lvl4pPr marL="0" indent="1028700" algn="r">
              <a:buSzTx/>
              <a:buFontTx/>
              <a:buNone/>
              <a:defRPr>
                <a:solidFill>
                  <a:schemeClr val="accent3"/>
                </a:solidFill>
              </a:defRPr>
            </a:lvl4pPr>
            <a:lvl5pPr marL="0" indent="1371600" algn="r">
              <a:buSzTx/>
              <a:buFontTx/>
              <a:buNone/>
              <a:defRPr>
                <a:solidFill>
                  <a:schemeClr val="accent3"/>
                </a:solidFill>
              </a:defRPr>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xfrm>
            <a:off x="6319805" y="6240935"/>
            <a:ext cx="233395" cy="230832"/>
          </a:xfrm>
          <a:prstGeom prst="rect">
            <a:avLst/>
          </a:prstGeom>
        </p:spPr>
        <p:txBody>
          <a:bodyPr/>
          <a:lstStyle>
            <a:lvl1pPr>
              <a:defRPr>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539406794"/>
      </p:ext>
    </p:extLst>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theme" Target="../theme/theme3.xml"/><Relationship Id="rId9"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userDrawn="1">
            <p:ph type="title"/>
          </p:nvPr>
        </p:nvSpPr>
        <p:spPr>
          <a:xfrm>
            <a:off x="357009" y="381000"/>
            <a:ext cx="8381735" cy="6096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765116200"/>
      </p:ext>
    </p:extLst>
  </p:cSld>
  <p:clrMap bg1="lt1" tx1="dk1" bg2="lt2" tx2="dk2" accent1="accent1" accent2="accent2" accent3="accent3" accent4="accent4" accent5="accent5" accent6="accent6" hlink="hlink" folHlink="folHlink"/>
  <p:sldLayoutIdLst>
    <p:sldLayoutId id="2147483662" r:id="rId1"/>
  </p:sldLayoutIdLst>
  <p:transition spd="slow">
    <p:wipe/>
  </p:transition>
  <p:hf hdr="0" ftr="0" dt="0"/>
  <p:txStyles>
    <p:titleStyle>
      <a:lvl1pPr algn="ctr" defTabSz="457200" rtl="0" eaLnBrk="1" latinLnBrk="0" hangingPunct="1">
        <a:spcBef>
          <a:spcPct val="0"/>
        </a:spcBef>
        <a:buNone/>
        <a:defRPr sz="4200" kern="1200" baseline="0">
          <a:solidFill>
            <a:srgbClr val="018CCF"/>
          </a:solidFill>
          <a:latin typeface="Open Sans" charset="0"/>
          <a:ea typeface="+mj-ea"/>
          <a:cs typeface="+mj-cs"/>
        </a:defRPr>
      </a:lvl1pPr>
    </p:titleStyle>
    <p:bodyStyle>
      <a:lvl1pPr marL="0" marR="0" indent="0" algn="ctr" defTabSz="457200" rtl="0" eaLnBrk="1" fontAlgn="auto" latinLnBrk="0" hangingPunct="1">
        <a:lnSpc>
          <a:spcPct val="100000"/>
        </a:lnSpc>
        <a:spcBef>
          <a:spcPts val="0"/>
        </a:spcBef>
        <a:spcAft>
          <a:spcPts val="0"/>
        </a:spcAft>
        <a:buClrTx/>
        <a:buSzTx/>
        <a:buFontTx/>
        <a:buNone/>
        <a:tabLst/>
        <a:defRPr sz="2000" kern="1200">
          <a:solidFill>
            <a:schemeClr val="bg1">
              <a:lumMod val="75000"/>
            </a:schemeClr>
          </a:solidFill>
          <a:latin typeface="Bebas Neue"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357009" y="381000"/>
            <a:ext cx="8381735" cy="6096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669092927"/>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91" r:id="rId4"/>
    <p:sldLayoutId id="2147483693" r:id="rId5"/>
    <p:sldLayoutId id="2147483694" r:id="rId6"/>
    <p:sldLayoutId id="2147483695" r:id="rId7"/>
  </p:sldLayoutIdLst>
  <p:transition spd="slow">
    <p:wipe/>
  </p:transition>
  <p:hf hdr="0" ftr="0" dt="0"/>
  <p:txStyles>
    <p:titleStyle>
      <a:lvl1pPr algn="ctr" defTabSz="457200" rtl="0" eaLnBrk="1" latinLnBrk="0" hangingPunct="1">
        <a:spcBef>
          <a:spcPct val="0"/>
        </a:spcBef>
        <a:buNone/>
        <a:defRPr sz="4200" kern="1200" baseline="0">
          <a:solidFill>
            <a:srgbClr val="018CCF"/>
          </a:solidFill>
          <a:latin typeface="Open Sans" charset="0"/>
          <a:ea typeface="+mj-ea"/>
          <a:cs typeface="+mj-cs"/>
        </a:defRPr>
      </a:lvl1pPr>
    </p:titleStyle>
    <p:bodyStyle>
      <a:lvl1pPr marL="0" marR="0" indent="0" algn="ctr" defTabSz="457200" rtl="0" eaLnBrk="1" fontAlgn="auto" latinLnBrk="0" hangingPunct="1">
        <a:lnSpc>
          <a:spcPct val="100000"/>
        </a:lnSpc>
        <a:spcBef>
          <a:spcPts val="0"/>
        </a:spcBef>
        <a:spcAft>
          <a:spcPts val="0"/>
        </a:spcAft>
        <a:buClrTx/>
        <a:buSzTx/>
        <a:buFontTx/>
        <a:buNone/>
        <a:tabLst/>
        <a:defRPr sz="2000" kern="1200">
          <a:solidFill>
            <a:schemeClr val="bg1">
              <a:lumMod val="75000"/>
            </a:schemeClr>
          </a:solidFill>
          <a:latin typeface="Bebas Neue"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38749"/>
            <a:ext cx="9144001" cy="864494"/>
          </a:xfrm>
          <a:prstGeom prst="rect">
            <a:avLst/>
          </a:prstGeom>
          <a:gradFill>
            <a:gsLst>
              <a:gs pos="0">
                <a:schemeClr val="accent1"/>
              </a:gs>
              <a:gs pos="35000">
                <a:srgbClr val="4F745E"/>
              </a:gs>
              <a:gs pos="100000">
                <a:srgbClr val="183860"/>
              </a:gs>
            </a:gsLst>
          </a:gradFill>
          <a:ln w="12700">
            <a:miter lim="400000"/>
          </a:ln>
        </p:spPr>
        <p:txBody>
          <a:bodyPr lIns="34289" rIns="34289" anchor="ctr"/>
          <a:lstStyle/>
          <a:p>
            <a:pPr algn="ctr">
              <a:defRPr>
                <a:solidFill>
                  <a:srgbClr val="FFFFFF"/>
                </a:solidFill>
              </a:defRPr>
            </a:pPr>
            <a:endParaRPr sz="1350"/>
          </a:p>
        </p:txBody>
      </p:sp>
      <p:sp>
        <p:nvSpPr>
          <p:cNvPr id="3" name="Shape 3"/>
          <p:cNvSpPr/>
          <p:nvPr/>
        </p:nvSpPr>
        <p:spPr>
          <a:xfrm>
            <a:off x="0" y="6521001"/>
            <a:ext cx="9144000" cy="345877"/>
          </a:xfrm>
          <a:prstGeom prst="rect">
            <a:avLst/>
          </a:prstGeom>
          <a:gradFill>
            <a:gsLst>
              <a:gs pos="0">
                <a:schemeClr val="accent1"/>
              </a:gs>
              <a:gs pos="35000">
                <a:srgbClr val="4F745E"/>
              </a:gs>
              <a:gs pos="100000">
                <a:srgbClr val="183860"/>
              </a:gs>
            </a:gsLst>
          </a:gradFill>
          <a:ln w="12700">
            <a:miter lim="400000"/>
          </a:ln>
        </p:spPr>
        <p:txBody>
          <a:bodyPr lIns="34289" rIns="34289" anchor="ctr"/>
          <a:lstStyle/>
          <a:p>
            <a:pPr algn="ctr">
              <a:defRPr>
                <a:solidFill>
                  <a:srgbClr val="FFFFFF"/>
                </a:solidFill>
              </a:defRPr>
            </a:pPr>
            <a:endParaRPr sz="1350"/>
          </a:p>
        </p:txBody>
      </p:sp>
      <p:pic>
        <p:nvPicPr>
          <p:cNvPr id="4" name="image2.png"/>
          <p:cNvPicPr>
            <a:picLocks noChangeAspect="1"/>
          </p:cNvPicPr>
          <p:nvPr/>
        </p:nvPicPr>
        <p:blipFill>
          <a:blip r:embed="rId9">
            <a:extLst/>
          </a:blip>
          <a:stretch>
            <a:fillRect/>
          </a:stretch>
        </p:blipFill>
        <p:spPr>
          <a:xfrm>
            <a:off x="8196309" y="5687777"/>
            <a:ext cx="754810" cy="698381"/>
          </a:xfrm>
          <a:prstGeom prst="rect">
            <a:avLst/>
          </a:prstGeom>
          <a:ln w="12700">
            <a:miter lim="400000"/>
          </a:ln>
        </p:spPr>
      </p:pic>
      <p:sp>
        <p:nvSpPr>
          <p:cNvPr id="5" name="Shape 5"/>
          <p:cNvSpPr>
            <a:spLocks noGrp="1"/>
          </p:cNvSpPr>
          <p:nvPr>
            <p:ph type="title"/>
          </p:nvPr>
        </p:nvSpPr>
        <p:spPr>
          <a:xfrm>
            <a:off x="2281237" y="2808033"/>
            <a:ext cx="5529263" cy="55721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6" name="Shape 6"/>
          <p:cNvSpPr>
            <a:spLocks noGrp="1"/>
          </p:cNvSpPr>
          <p:nvPr>
            <p:ph type="body" idx="1"/>
          </p:nvPr>
        </p:nvSpPr>
        <p:spPr>
          <a:xfrm>
            <a:off x="628650" y="1493045"/>
            <a:ext cx="7886700" cy="475535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p:nvPr/>
        </p:nvSpPr>
        <p:spPr>
          <a:xfrm>
            <a:off x="276225" y="6578522"/>
            <a:ext cx="3086100" cy="230832"/>
          </a:xfrm>
          <a:prstGeom prst="rect">
            <a:avLst/>
          </a:prstGeom>
          <a:ln w="12700">
            <a:miter lim="400000"/>
          </a:ln>
          <a:extLst>
            <a:ext uri="{C572A759-6A51-4108-AA02-DFA0A04FC94B}">
              <ma14:wrappingTextBoxFlag xmlns:ma14="http://schemas.microsoft.com/office/mac/drawingml/2011/main" val="1"/>
            </a:ext>
          </a:extLst>
        </p:spPr>
        <p:txBody>
          <a:bodyPr lIns="34289" rIns="34289" anchor="ctr">
            <a:spAutoFit/>
          </a:bodyPr>
          <a:lstStyle>
            <a:lvl1pPr>
              <a:defRPr sz="1200">
                <a:solidFill>
                  <a:srgbClr val="FFFFFF"/>
                </a:solidFill>
              </a:defRPr>
            </a:lvl1pPr>
          </a:lstStyle>
          <a:p>
            <a:r>
              <a:rPr sz="900" dirty="0"/>
              <a:t>Information Technology | </a:t>
            </a:r>
            <a:r>
              <a:rPr lang="en-US" sz="900" dirty="0"/>
              <a:t>April</a:t>
            </a:r>
            <a:r>
              <a:rPr lang="en-US" sz="900" baseline="0" dirty="0"/>
              <a:t> 11,</a:t>
            </a:r>
            <a:r>
              <a:rPr sz="900" dirty="0"/>
              <a:t> 2016</a:t>
            </a:r>
          </a:p>
        </p:txBody>
      </p:sp>
      <p:sp>
        <p:nvSpPr>
          <p:cNvPr id="8" name="Shape 8"/>
          <p:cNvSpPr/>
          <p:nvPr/>
        </p:nvSpPr>
        <p:spPr>
          <a:xfrm>
            <a:off x="270454" y="218167"/>
            <a:ext cx="6051658" cy="438582"/>
          </a:xfrm>
          <a:prstGeom prst="rect">
            <a:avLst/>
          </a:prstGeom>
          <a:ln w="12700">
            <a:miter lim="400000"/>
          </a:ln>
          <a:extLst>
            <a:ext uri="{C572A759-6A51-4108-AA02-DFA0A04FC94B}">
              <ma14:wrappingTextBoxFlag xmlns:ma14="http://schemas.microsoft.com/office/mac/drawingml/2011/main" val="1"/>
            </a:ext>
          </a:extLst>
        </p:spPr>
        <p:txBody>
          <a:bodyPr lIns="34289" rIns="34289">
            <a:spAutoFit/>
          </a:bodyPr>
          <a:lstStyle>
            <a:lvl1pPr>
              <a:defRPr sz="3000" b="1">
                <a:solidFill>
                  <a:srgbClr val="FFFFFF"/>
                </a:solidFill>
              </a:defRPr>
            </a:lvl1pPr>
          </a:lstStyle>
          <a:p>
            <a:r>
              <a:rPr sz="2250"/>
              <a:t>Agenda</a:t>
            </a:r>
          </a:p>
        </p:txBody>
      </p:sp>
      <p:sp>
        <p:nvSpPr>
          <p:cNvPr id="9" name="Shape 9"/>
          <p:cNvSpPr>
            <a:spLocks noGrp="1"/>
          </p:cNvSpPr>
          <p:nvPr>
            <p:ph type="sldNum" sz="quarter" idx="2"/>
          </p:nvPr>
        </p:nvSpPr>
        <p:spPr>
          <a:xfrm>
            <a:off x="8720105" y="6578523"/>
            <a:ext cx="233396" cy="230832"/>
          </a:xfrm>
          <a:prstGeom prst="rect">
            <a:avLst/>
          </a:prstGeom>
          <a:ln w="12700">
            <a:miter lim="400000"/>
          </a:ln>
        </p:spPr>
        <p:txBody>
          <a:bodyPr wrap="none" lIns="45719" rIns="45719" anchor="ctr">
            <a:spAutoFit/>
          </a:bodyPr>
          <a:lstStyle>
            <a:lvl1pPr algn="r">
              <a:defRPr sz="900">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0370482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ransition spd="med"/>
  <p:txStyles>
    <p:titleStyle>
      <a:lvl1pPr marL="0" marR="0" indent="0" algn="l" defTabSz="685800" latinLnBrk="0">
        <a:lnSpc>
          <a:spcPct val="90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1pPr>
      <a:lvl2pPr marL="0" marR="0" indent="0" algn="l" defTabSz="685800" latinLnBrk="0">
        <a:lnSpc>
          <a:spcPct val="90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2pPr>
      <a:lvl3pPr marL="0" marR="0" indent="0" algn="l" defTabSz="685800" latinLnBrk="0">
        <a:lnSpc>
          <a:spcPct val="90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3pPr>
      <a:lvl4pPr marL="0" marR="0" indent="0" algn="l" defTabSz="685800" latinLnBrk="0">
        <a:lnSpc>
          <a:spcPct val="90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4pPr>
      <a:lvl5pPr marL="0" marR="0" indent="0" algn="l" defTabSz="685800" latinLnBrk="0">
        <a:lnSpc>
          <a:spcPct val="90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5pPr>
      <a:lvl6pPr marL="0" marR="0" indent="0" algn="l" defTabSz="685800" latinLnBrk="0">
        <a:lnSpc>
          <a:spcPct val="90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6pPr>
      <a:lvl7pPr marL="0" marR="0" indent="0" algn="l" defTabSz="685800" latinLnBrk="0">
        <a:lnSpc>
          <a:spcPct val="90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7pPr>
      <a:lvl8pPr marL="0" marR="0" indent="0" algn="l" defTabSz="685800" latinLnBrk="0">
        <a:lnSpc>
          <a:spcPct val="90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8pPr>
      <a:lvl9pPr marL="0" marR="0" indent="0" algn="l" defTabSz="685800" latinLnBrk="0">
        <a:lnSpc>
          <a:spcPct val="90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1pPr>
      <a:lvl2pPr marL="5334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2pPr>
      <a:lvl3pPr marL="900113" marR="0" indent="-214313"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3pPr>
      <a:lvl4pPr marL="1273628" marR="0" indent="-244928"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4pPr>
      <a:lvl5pPr marL="1616528" marR="0" indent="-244928"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5pPr>
      <a:lvl6pPr marL="19050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6pPr>
      <a:lvl7pPr marL="22479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7pPr>
      <a:lvl8pPr marL="25908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8pPr>
      <a:lvl9pPr marL="29337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wdp"/><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0.tiff"/></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hyperlink" Target="http://www.phonepurchase.nc.gov/" TargetMode="External"/><Relationship Id="rId4" Type="http://schemas.openxmlformats.org/officeDocument/2006/relationships/hyperlink" Target="http://www.siptrunking.nc.gov/" TargetMode="External"/><Relationship Id="rId5" Type="http://schemas.openxmlformats.org/officeDocument/2006/relationships/hyperlink" Target="http://it.nc.gov/services/service-directory/telephony/cellular-telephone" TargetMode="External"/><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15.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3767329" y="3284073"/>
            <a:ext cx="4847874" cy="821432"/>
          </a:xfrm>
          <a:prstGeom prst="rect">
            <a:avLst/>
          </a:prstGeom>
        </p:spPr>
        <p:txBody>
          <a:bodyPr/>
          <a:lstStyle/>
          <a:p>
            <a:pPr defTabSz="336041">
              <a:defRPr sz="1960">
                <a:solidFill>
                  <a:schemeClr val="accent3"/>
                </a:solidFill>
                <a:latin typeface="Arial"/>
                <a:ea typeface="Arial"/>
                <a:cs typeface="Arial"/>
                <a:sym typeface="Arial"/>
              </a:defRPr>
            </a:pPr>
            <a:r>
              <a:rPr sz="2315" b="1" i="0" dirty="0"/>
              <a:t>NC Department of IT </a:t>
            </a:r>
            <a:r>
              <a:rPr lang="en-US" sz="2315" b="1" i="0" dirty="0"/>
              <a:t>Overview</a:t>
            </a:r>
            <a:endParaRPr sz="882"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10</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4" y="132817"/>
            <a:ext cx="868381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200" b="1" dirty="0">
                <a:solidFill>
                  <a:schemeClr val="bg1"/>
                </a:solidFill>
                <a:latin typeface="Arial"/>
                <a:ea typeface="Arial"/>
                <a:cs typeface="Arial"/>
                <a:sym typeface="Arial"/>
              </a:rPr>
              <a:t>Disaster Recovery- Two 24 x 7 Data Centers</a:t>
            </a:r>
            <a:endParaRPr kumimoji="0" lang="en-US" sz="3200" b="1" i="0" u="none" strike="noStrike" cap="none" spc="0" normalizeH="0" baseline="0" dirty="0">
              <a:ln>
                <a:noFill/>
              </a:ln>
              <a:solidFill>
                <a:schemeClr val="bg1"/>
              </a:solidFill>
              <a:effectLst/>
              <a:uFillTx/>
              <a:latin typeface="Arial"/>
              <a:ea typeface="Arial"/>
              <a:cs typeface="Arial"/>
              <a:sym typeface="Arial"/>
            </a:endParaRPr>
          </a:p>
        </p:txBody>
      </p:sp>
      <p:sp>
        <p:nvSpPr>
          <p:cNvPr id="4" name="Rectangle 3"/>
          <p:cNvSpPr/>
          <p:nvPr/>
        </p:nvSpPr>
        <p:spPr>
          <a:xfrm>
            <a:off x="2286000" y="-39274998"/>
            <a:ext cx="4572000" cy="2677656"/>
          </a:xfrm>
          <a:prstGeom prst="rect">
            <a:avLst/>
          </a:prstGeom>
        </p:spPr>
        <p:txBody>
          <a:bodyPr>
            <a:spAutoFit/>
          </a:bodyPr>
          <a:lstStyle/>
          <a:p>
            <a:r>
              <a:rPr lang="en-US" sz="1400" dirty="0"/>
              <a:t>Eastern Data Center (EDC)        Raleigh, </a:t>
            </a:r>
          </a:p>
          <a:p>
            <a:r>
              <a:rPr lang="en-US" sz="1400" dirty="0"/>
              <a:t>Western Data Center (WDC)    Forest City, NC</a:t>
            </a:r>
          </a:p>
          <a:p>
            <a:endParaRPr lang="en-US" sz="1400" dirty="0"/>
          </a:p>
          <a:p>
            <a:r>
              <a:rPr lang="en-US" sz="1400" b="1" dirty="0"/>
              <a:t>Floor Hosting </a:t>
            </a:r>
            <a:r>
              <a:rPr lang="en-US" sz="1400" dirty="0"/>
              <a:t>includes the following:</a:t>
            </a:r>
          </a:p>
          <a:p>
            <a:pPr lvl="1">
              <a:buFont typeface="Arial" charset="0"/>
              <a:buChar char="•"/>
            </a:pPr>
            <a:r>
              <a:rPr lang="en-US" sz="1400" dirty="0"/>
              <a:t>DIT provides physical rack space</a:t>
            </a:r>
          </a:p>
          <a:p>
            <a:pPr lvl="1">
              <a:buFont typeface="Arial" charset="0"/>
              <a:buChar char="•"/>
            </a:pPr>
            <a:r>
              <a:rPr lang="en-US" sz="1400" dirty="0"/>
              <a:t>DIT provides data center environment</a:t>
            </a:r>
          </a:p>
          <a:p>
            <a:pPr lvl="1">
              <a:buFont typeface="Arial" charset="0"/>
              <a:buChar char="•"/>
            </a:pPr>
            <a:r>
              <a:rPr lang="en-US" sz="1400" dirty="0"/>
              <a:t>Customer/Client provides own hardware, such as servers, switches, and storage</a:t>
            </a:r>
          </a:p>
          <a:p>
            <a:pPr lvl="1">
              <a:buFont typeface="Arial" charset="0"/>
              <a:buChar char="•"/>
            </a:pPr>
            <a:r>
              <a:rPr lang="en-US" sz="1400" dirty="0"/>
              <a:t>Customer/Client manages their servers and applications</a:t>
            </a:r>
          </a:p>
          <a:p>
            <a:pPr lvl="1">
              <a:buFont typeface="Arial" charset="0"/>
              <a:buChar char="•"/>
            </a:pPr>
            <a:r>
              <a:rPr lang="en-US" sz="1400" dirty="0"/>
              <a:t>Customer/Client has access as needed to upgrade existing or install additional hardware.</a:t>
            </a:r>
          </a:p>
        </p:txBody>
      </p:sp>
      <p:sp>
        <p:nvSpPr>
          <p:cNvPr id="5" name="Rectangle 4"/>
          <p:cNvSpPr/>
          <p:nvPr/>
        </p:nvSpPr>
        <p:spPr>
          <a:xfrm>
            <a:off x="528637" y="1085850"/>
            <a:ext cx="8140171" cy="4154984"/>
          </a:xfrm>
          <a:prstGeom prst="rect">
            <a:avLst/>
          </a:prstGeom>
        </p:spPr>
        <p:txBody>
          <a:bodyPr wrap="square">
            <a:spAutoFit/>
          </a:bodyPr>
          <a:lstStyle/>
          <a:p>
            <a:r>
              <a:rPr lang="en-US" sz="2400" b="1" dirty="0">
                <a:latin typeface="Arial" panose="020B0604020202020204" pitchFamily="34" charset="0"/>
                <a:ea typeface="Calibri" panose="020F0502020204030204" pitchFamily="34" charset="0"/>
                <a:cs typeface="Arial" panose="020B0604020202020204" pitchFamily="34" charset="0"/>
              </a:rPr>
              <a:t>Eastern Data Center (EDC) Raleigh, NC</a:t>
            </a:r>
          </a:p>
          <a:p>
            <a:r>
              <a:rPr lang="en-US" sz="2400" b="1" dirty="0">
                <a:latin typeface="Arial" panose="020B0604020202020204" pitchFamily="34" charset="0"/>
                <a:ea typeface="Calibri" panose="020F0502020204030204" pitchFamily="34" charset="0"/>
                <a:cs typeface="Arial" panose="020B0604020202020204" pitchFamily="34" charset="0"/>
              </a:rPr>
              <a:t>Western Data Center (WDC) Forest City, NC</a:t>
            </a:r>
          </a:p>
          <a:p>
            <a:pPr marL="742950" lvl="1"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Floor Hosting includes the following:</a:t>
            </a:r>
          </a:p>
          <a:p>
            <a:pPr marL="742950" lvl="1"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DIT provides physical rack space</a:t>
            </a:r>
          </a:p>
          <a:p>
            <a:pPr marL="742950" lvl="1"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DIT provides data center environment</a:t>
            </a:r>
          </a:p>
          <a:p>
            <a:pPr marL="742950" lvl="1"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Customer/Client provides own hardware, such as servers, switches, and storage</a:t>
            </a:r>
          </a:p>
          <a:p>
            <a:pPr marL="742950" lvl="1"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Customer/Client manages their servers and applications</a:t>
            </a:r>
          </a:p>
          <a:p>
            <a:pPr marL="742950" lvl="1"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Customer/Client has access as needed to upgrade existing or install additional hardware.</a:t>
            </a:r>
          </a:p>
        </p:txBody>
      </p:sp>
    </p:spTree>
    <p:extLst>
      <p:ext uri="{BB962C8B-B14F-4D97-AF65-F5344CB8AC3E}">
        <p14:creationId xmlns:p14="http://schemas.microsoft.com/office/powerpoint/2010/main" val="325460503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11</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4" y="132817"/>
            <a:ext cx="868381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200" b="1" dirty="0">
                <a:solidFill>
                  <a:schemeClr val="bg1"/>
                </a:solidFill>
                <a:latin typeface="Arial"/>
                <a:ea typeface="Arial"/>
                <a:cs typeface="Arial"/>
                <a:sym typeface="Arial"/>
              </a:rPr>
              <a:t>Structured Cabling (Wiring) Services</a:t>
            </a:r>
            <a:endParaRPr kumimoji="0" lang="en-US" sz="3200" b="1" i="0" u="none" strike="noStrike" cap="none" spc="0" normalizeH="0" baseline="0" dirty="0">
              <a:ln>
                <a:noFill/>
              </a:ln>
              <a:solidFill>
                <a:schemeClr val="bg1"/>
              </a:solidFill>
              <a:effectLst/>
              <a:uFillTx/>
              <a:latin typeface="Arial"/>
              <a:ea typeface="Arial"/>
              <a:cs typeface="Arial"/>
              <a:sym typeface="Arial"/>
            </a:endParaRPr>
          </a:p>
        </p:txBody>
      </p:sp>
      <p:sp>
        <p:nvSpPr>
          <p:cNvPr id="4" name="Rectangle 3"/>
          <p:cNvSpPr/>
          <p:nvPr/>
        </p:nvSpPr>
        <p:spPr>
          <a:xfrm>
            <a:off x="2286000" y="-39274998"/>
            <a:ext cx="4572000" cy="2677656"/>
          </a:xfrm>
          <a:prstGeom prst="rect">
            <a:avLst/>
          </a:prstGeom>
        </p:spPr>
        <p:txBody>
          <a:bodyPr>
            <a:spAutoFit/>
          </a:bodyPr>
          <a:lstStyle/>
          <a:p>
            <a:r>
              <a:rPr lang="en-US" sz="1400" dirty="0"/>
              <a:t>Eastern Data Center (EDC)        Raleigh, </a:t>
            </a:r>
          </a:p>
          <a:p>
            <a:r>
              <a:rPr lang="en-US" sz="1400" dirty="0"/>
              <a:t>Western Data Center (WDC)    Forest City, NC</a:t>
            </a:r>
          </a:p>
          <a:p>
            <a:endParaRPr lang="en-US" sz="1400" dirty="0"/>
          </a:p>
          <a:p>
            <a:r>
              <a:rPr lang="en-US" sz="1400" b="1" dirty="0"/>
              <a:t>Floor Hosting </a:t>
            </a:r>
            <a:r>
              <a:rPr lang="en-US" sz="1400" dirty="0"/>
              <a:t>includes the following:</a:t>
            </a:r>
          </a:p>
          <a:p>
            <a:pPr lvl="1">
              <a:buFont typeface="Arial" charset="0"/>
              <a:buChar char="•"/>
            </a:pPr>
            <a:r>
              <a:rPr lang="en-US" sz="1400" dirty="0"/>
              <a:t>DIT provides physical rack space</a:t>
            </a:r>
          </a:p>
          <a:p>
            <a:pPr lvl="1">
              <a:buFont typeface="Arial" charset="0"/>
              <a:buChar char="•"/>
            </a:pPr>
            <a:r>
              <a:rPr lang="en-US" sz="1400" dirty="0"/>
              <a:t>DIT provides data center environment</a:t>
            </a:r>
          </a:p>
          <a:p>
            <a:pPr lvl="1">
              <a:buFont typeface="Arial" charset="0"/>
              <a:buChar char="•"/>
            </a:pPr>
            <a:r>
              <a:rPr lang="en-US" sz="1400" dirty="0"/>
              <a:t>Customer/Client provides own hardware, such as servers, switches, and storage</a:t>
            </a:r>
          </a:p>
          <a:p>
            <a:pPr lvl="1">
              <a:buFont typeface="Arial" charset="0"/>
              <a:buChar char="•"/>
            </a:pPr>
            <a:r>
              <a:rPr lang="en-US" sz="1400" dirty="0"/>
              <a:t>Customer/Client manages their servers and applications</a:t>
            </a:r>
          </a:p>
          <a:p>
            <a:pPr lvl="1">
              <a:buFont typeface="Arial" charset="0"/>
              <a:buChar char="•"/>
            </a:pPr>
            <a:r>
              <a:rPr lang="en-US" sz="1400" dirty="0"/>
              <a:t>Customer/Client has access as needed to upgrade existing or install additional hardware.</a:t>
            </a:r>
          </a:p>
        </p:txBody>
      </p:sp>
      <p:sp>
        <p:nvSpPr>
          <p:cNvPr id="8" name="Content Placeholder 2"/>
          <p:cNvSpPr txBox="1">
            <a:spLocks/>
          </p:cNvSpPr>
          <p:nvPr/>
        </p:nvSpPr>
        <p:spPr>
          <a:xfrm>
            <a:off x="528637" y="1166369"/>
            <a:ext cx="78867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92500"/>
          </a:bodyPr>
          <a:lstStyle>
            <a:lvl1pPr marL="171450" marR="0" indent="-17145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1pPr>
            <a:lvl2pPr marL="5334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2pPr>
            <a:lvl3pPr marL="900113" marR="0" indent="-214313"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3pPr>
            <a:lvl4pPr marL="1273628" marR="0" indent="-244928"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4pPr>
            <a:lvl5pPr marL="1616528" marR="0" indent="-244928"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5pPr>
            <a:lvl6pPr marL="19050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6pPr>
            <a:lvl7pPr marL="22479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7pPr>
            <a:lvl8pPr marL="25908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8pPr>
            <a:lvl9pPr marL="29337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9pPr>
          </a:lstStyle>
          <a:p>
            <a:pPr marL="342900" indent="-342900">
              <a:buFont typeface="Arial" charset="0"/>
              <a:buChar char="•"/>
            </a:pPr>
            <a:r>
              <a:rPr lang="en-US" sz="2400" kern="0" dirty="0">
                <a:solidFill>
                  <a:schemeClr val="tx1"/>
                </a:solidFill>
              </a:rPr>
              <a:t>Economical menu pricing for small cabling implementations (both inside building and outside plant)</a:t>
            </a:r>
          </a:p>
          <a:p>
            <a:pPr marL="342900" indent="-342900">
              <a:buFont typeface="Arial" charset="0"/>
              <a:buChar char="•"/>
            </a:pPr>
            <a:r>
              <a:rPr lang="en-US" sz="2400" kern="0" dirty="0">
                <a:solidFill>
                  <a:schemeClr val="tx1"/>
                </a:solidFill>
              </a:rPr>
              <a:t>Registered Communications Distribution Designers (RCDD)’s provide design consulting and submit detailed specifications to pre-qualified cabling vendors for competitive bidding (large projects)</a:t>
            </a:r>
          </a:p>
          <a:p>
            <a:pPr marL="342900" indent="-342900">
              <a:buFont typeface="Arial" charset="0"/>
              <a:buChar char="•"/>
            </a:pPr>
            <a:r>
              <a:rPr lang="en-US" sz="2400" kern="0" dirty="0">
                <a:solidFill>
                  <a:schemeClr val="tx1"/>
                </a:solidFill>
              </a:rPr>
              <a:t>Manage large implementations including project planning, construction coordination, and quality control assurance along with receipt and evaluation of as-built deliverables</a:t>
            </a:r>
          </a:p>
          <a:p>
            <a:pPr marL="342900" indent="-342900">
              <a:buFont typeface="Arial" charset="0"/>
              <a:buChar char="•"/>
            </a:pPr>
            <a:r>
              <a:rPr lang="en-US" sz="2400" kern="0" dirty="0">
                <a:solidFill>
                  <a:schemeClr val="tx1"/>
                </a:solidFill>
              </a:rPr>
              <a:t>Experience in overseeing a 10M contract over last 4 Fiscal years including over 65 different customer projects</a:t>
            </a:r>
          </a:p>
          <a:p>
            <a:endParaRPr lang="en-US" kern="0" dirty="0"/>
          </a:p>
          <a:p>
            <a:endParaRPr lang="en-US" kern="0" dirty="0"/>
          </a:p>
          <a:p>
            <a:endParaRPr lang="en-US" kern="0" dirty="0"/>
          </a:p>
        </p:txBody>
      </p:sp>
    </p:spTree>
    <p:extLst>
      <p:ext uri="{BB962C8B-B14F-4D97-AF65-F5344CB8AC3E}">
        <p14:creationId xmlns:p14="http://schemas.microsoft.com/office/powerpoint/2010/main" val="280574817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12</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4" y="132817"/>
            <a:ext cx="868381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dirty="0">
                <a:solidFill>
                  <a:schemeClr val="bg1"/>
                </a:solidFill>
                <a:latin typeface="Arial"/>
                <a:ea typeface="Arial"/>
                <a:cs typeface="Arial"/>
                <a:sym typeface="Arial"/>
              </a:rPr>
              <a:t>NCDIT Enterprise Integrated Incident Management Center</a:t>
            </a:r>
            <a:endParaRPr kumimoji="0" lang="en-US" sz="2400" b="1" i="0" u="none" strike="noStrike" cap="none" spc="0" normalizeH="0" baseline="0" dirty="0">
              <a:ln>
                <a:noFill/>
              </a:ln>
              <a:solidFill>
                <a:schemeClr val="bg1"/>
              </a:solidFill>
              <a:effectLst/>
              <a:uFillTx/>
              <a:latin typeface="Arial"/>
              <a:ea typeface="Arial"/>
              <a:cs typeface="Arial"/>
              <a:sym typeface="Arial"/>
            </a:endParaRPr>
          </a:p>
        </p:txBody>
      </p:sp>
      <p:sp>
        <p:nvSpPr>
          <p:cNvPr id="4" name="Rectangle 3"/>
          <p:cNvSpPr/>
          <p:nvPr/>
        </p:nvSpPr>
        <p:spPr>
          <a:xfrm>
            <a:off x="2286000" y="-39274998"/>
            <a:ext cx="4572000" cy="2677656"/>
          </a:xfrm>
          <a:prstGeom prst="rect">
            <a:avLst/>
          </a:prstGeom>
        </p:spPr>
        <p:txBody>
          <a:bodyPr>
            <a:spAutoFit/>
          </a:bodyPr>
          <a:lstStyle/>
          <a:p>
            <a:r>
              <a:rPr lang="en-US" sz="1400" dirty="0"/>
              <a:t>Eastern Data Center (EDC)        Raleigh, </a:t>
            </a:r>
          </a:p>
          <a:p>
            <a:r>
              <a:rPr lang="en-US" sz="1400" dirty="0"/>
              <a:t>Western Data Center (WDC)    Forest City, NC</a:t>
            </a:r>
          </a:p>
          <a:p>
            <a:endParaRPr lang="en-US" sz="1400" dirty="0"/>
          </a:p>
          <a:p>
            <a:r>
              <a:rPr lang="en-US" sz="1400" b="1" dirty="0"/>
              <a:t>Floor Hosting </a:t>
            </a:r>
            <a:r>
              <a:rPr lang="en-US" sz="1400" dirty="0"/>
              <a:t>includes the following:</a:t>
            </a:r>
          </a:p>
          <a:p>
            <a:pPr lvl="1">
              <a:buFont typeface="Arial" charset="0"/>
              <a:buChar char="•"/>
            </a:pPr>
            <a:r>
              <a:rPr lang="en-US" sz="1400" dirty="0"/>
              <a:t>DIT provides physical rack space</a:t>
            </a:r>
          </a:p>
          <a:p>
            <a:pPr lvl="1">
              <a:buFont typeface="Arial" charset="0"/>
              <a:buChar char="•"/>
            </a:pPr>
            <a:r>
              <a:rPr lang="en-US" sz="1400" dirty="0"/>
              <a:t>DIT provides data center environment</a:t>
            </a:r>
          </a:p>
          <a:p>
            <a:pPr lvl="1">
              <a:buFont typeface="Arial" charset="0"/>
              <a:buChar char="•"/>
            </a:pPr>
            <a:r>
              <a:rPr lang="en-US" sz="1400" dirty="0"/>
              <a:t>Customer/Client provides own hardware, such as servers, switches, and storage</a:t>
            </a:r>
          </a:p>
          <a:p>
            <a:pPr lvl="1">
              <a:buFont typeface="Arial" charset="0"/>
              <a:buChar char="•"/>
            </a:pPr>
            <a:r>
              <a:rPr lang="en-US" sz="1400" dirty="0"/>
              <a:t>Customer/Client manages their servers and applications</a:t>
            </a:r>
          </a:p>
          <a:p>
            <a:pPr lvl="1">
              <a:buFont typeface="Arial" charset="0"/>
              <a:buChar char="•"/>
            </a:pPr>
            <a:r>
              <a:rPr lang="en-US" sz="1400" dirty="0"/>
              <a:t>Customer/Client has access as needed to upgrade existing or install additional hardware.</a:t>
            </a:r>
          </a:p>
        </p:txBody>
      </p:sp>
      <p:pic>
        <p:nvPicPr>
          <p:cNvPr id="3" name="Picture 2"/>
          <p:cNvPicPr>
            <a:picLocks noChangeAspect="1"/>
          </p:cNvPicPr>
          <p:nvPr/>
        </p:nvPicPr>
        <p:blipFill>
          <a:blip r:embed="rId3"/>
          <a:stretch>
            <a:fillRect/>
          </a:stretch>
        </p:blipFill>
        <p:spPr>
          <a:xfrm>
            <a:off x="1452562" y="1389599"/>
            <a:ext cx="6238875" cy="3905850"/>
          </a:xfrm>
          <a:prstGeom prst="rect">
            <a:avLst/>
          </a:prstGeom>
        </p:spPr>
      </p:pic>
    </p:spTree>
    <p:extLst>
      <p:ext uri="{BB962C8B-B14F-4D97-AF65-F5344CB8AC3E}">
        <p14:creationId xmlns:p14="http://schemas.microsoft.com/office/powerpoint/2010/main" val="23021754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13</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5" y="227773"/>
            <a:ext cx="868381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dirty="0">
                <a:solidFill>
                  <a:schemeClr val="bg1"/>
                </a:solidFill>
                <a:latin typeface="Arial"/>
                <a:ea typeface="Arial"/>
                <a:cs typeface="Arial"/>
                <a:sym typeface="Arial"/>
              </a:rPr>
              <a:t>The NCDIT Incident Management Center</a:t>
            </a:r>
            <a:endParaRPr kumimoji="0" lang="en-US" sz="2400" b="1" i="0" u="none" strike="noStrike" cap="none" spc="0" normalizeH="0" baseline="0" dirty="0">
              <a:ln>
                <a:noFill/>
              </a:ln>
              <a:solidFill>
                <a:schemeClr val="bg1"/>
              </a:solidFill>
              <a:effectLst/>
              <a:uFillTx/>
              <a:latin typeface="Arial"/>
              <a:ea typeface="Arial"/>
              <a:cs typeface="Arial"/>
              <a:sym typeface="Arial"/>
            </a:endParaRPr>
          </a:p>
        </p:txBody>
      </p:sp>
      <p:sp>
        <p:nvSpPr>
          <p:cNvPr id="4" name="Rectangle 3"/>
          <p:cNvSpPr/>
          <p:nvPr/>
        </p:nvSpPr>
        <p:spPr>
          <a:xfrm>
            <a:off x="2286000" y="-39274998"/>
            <a:ext cx="4572000" cy="2677656"/>
          </a:xfrm>
          <a:prstGeom prst="rect">
            <a:avLst/>
          </a:prstGeom>
        </p:spPr>
        <p:txBody>
          <a:bodyPr>
            <a:spAutoFit/>
          </a:bodyPr>
          <a:lstStyle/>
          <a:p>
            <a:r>
              <a:rPr lang="en-US" sz="1400" dirty="0"/>
              <a:t>Eastern Data Center (EDC)        Raleigh, </a:t>
            </a:r>
          </a:p>
          <a:p>
            <a:r>
              <a:rPr lang="en-US" sz="1400" dirty="0"/>
              <a:t>Western Data Center (WDC)    Forest City, NC</a:t>
            </a:r>
          </a:p>
          <a:p>
            <a:endParaRPr lang="en-US" sz="1400" dirty="0"/>
          </a:p>
          <a:p>
            <a:r>
              <a:rPr lang="en-US" sz="1400" b="1" dirty="0"/>
              <a:t>Floor Hosting </a:t>
            </a:r>
            <a:r>
              <a:rPr lang="en-US" sz="1400" dirty="0"/>
              <a:t>includes the following:</a:t>
            </a:r>
          </a:p>
          <a:p>
            <a:pPr lvl="1">
              <a:buFont typeface="Arial" charset="0"/>
              <a:buChar char="•"/>
            </a:pPr>
            <a:r>
              <a:rPr lang="en-US" sz="1400" dirty="0"/>
              <a:t>DIT provides physical rack space</a:t>
            </a:r>
          </a:p>
          <a:p>
            <a:pPr lvl="1">
              <a:buFont typeface="Arial" charset="0"/>
              <a:buChar char="•"/>
            </a:pPr>
            <a:r>
              <a:rPr lang="en-US" sz="1400" dirty="0"/>
              <a:t>DIT provides data center environment</a:t>
            </a:r>
          </a:p>
          <a:p>
            <a:pPr lvl="1">
              <a:buFont typeface="Arial" charset="0"/>
              <a:buChar char="•"/>
            </a:pPr>
            <a:r>
              <a:rPr lang="en-US" sz="1400" dirty="0"/>
              <a:t>Customer/Client provides own hardware, such as servers, switches, and storage</a:t>
            </a:r>
          </a:p>
          <a:p>
            <a:pPr lvl="1">
              <a:buFont typeface="Arial" charset="0"/>
              <a:buChar char="•"/>
            </a:pPr>
            <a:r>
              <a:rPr lang="en-US" sz="1400" dirty="0"/>
              <a:t>Customer/Client manages their servers and applications</a:t>
            </a:r>
          </a:p>
          <a:p>
            <a:pPr lvl="1">
              <a:buFont typeface="Arial" charset="0"/>
              <a:buChar char="•"/>
            </a:pPr>
            <a:r>
              <a:rPr lang="en-US" sz="1400" dirty="0"/>
              <a:t>Customer/Client has access as needed to upgrade existing or install additional hardware.</a:t>
            </a:r>
          </a:p>
        </p:txBody>
      </p:sp>
      <p:pic>
        <p:nvPicPr>
          <p:cNvPr id="8" name="Picture 7"/>
          <p:cNvPicPr>
            <a:picLocks noChangeAspect="1"/>
          </p:cNvPicPr>
          <p:nvPr/>
        </p:nvPicPr>
        <p:blipFill>
          <a:blip r:embed="rId3" cstate="email">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a:ext>
            </a:extLst>
          </a:blip>
          <a:stretch>
            <a:fillRect/>
          </a:stretch>
        </p:blipFill>
        <p:spPr>
          <a:xfrm>
            <a:off x="-1" y="1819674"/>
            <a:ext cx="9117505" cy="3844137"/>
          </a:xfrm>
          <a:prstGeom prst="rect">
            <a:avLst/>
          </a:prstGeom>
          <a:noFill/>
        </p:spPr>
      </p:pic>
      <p:sp>
        <p:nvSpPr>
          <p:cNvPr id="9" name="TextBox 8"/>
          <p:cNvSpPr txBox="1"/>
          <p:nvPr/>
        </p:nvSpPr>
        <p:spPr>
          <a:xfrm>
            <a:off x="661167" y="1389599"/>
            <a:ext cx="3249666" cy="2031325"/>
          </a:xfrm>
          <a:prstGeom prst="rect">
            <a:avLst/>
          </a:prstGeom>
          <a:noFill/>
        </p:spPr>
        <p:txBody>
          <a:bodyPr wrap="square" rtlCol="0">
            <a:spAutoFit/>
          </a:bodyPr>
          <a:lstStyle/>
          <a:p>
            <a:pPr marL="214313"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Phase I</a:t>
            </a:r>
          </a:p>
          <a:p>
            <a:pPr marL="55721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Physical Set Up</a:t>
            </a:r>
          </a:p>
          <a:p>
            <a:pPr marL="55721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Process Standardization</a:t>
            </a:r>
          </a:p>
          <a:p>
            <a:pPr marL="55721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Tool establishment</a:t>
            </a:r>
          </a:p>
          <a:p>
            <a:pPr marL="55721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Services Monitored/Provided</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Service Desk</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Network by Device</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Hosting by Device</a:t>
            </a:r>
          </a:p>
          <a:p>
            <a:pPr marL="1243013" lvl="3"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Windows</a:t>
            </a:r>
          </a:p>
          <a:p>
            <a:pPr marL="1243013" lvl="3"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Linux</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Mainframe</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DIT Facilities</a:t>
            </a:r>
          </a:p>
        </p:txBody>
      </p:sp>
      <p:sp>
        <p:nvSpPr>
          <p:cNvPr id="10" name="TextBox 9"/>
          <p:cNvSpPr txBox="1"/>
          <p:nvPr/>
        </p:nvSpPr>
        <p:spPr>
          <a:xfrm>
            <a:off x="5421634" y="1470389"/>
            <a:ext cx="2872732" cy="1869743"/>
          </a:xfrm>
          <a:prstGeom prst="rect">
            <a:avLst/>
          </a:prstGeom>
          <a:noFill/>
        </p:spPr>
        <p:txBody>
          <a:bodyPr wrap="square" rtlCol="0">
            <a:spAutoFit/>
          </a:bodyPr>
          <a:lstStyle/>
          <a:p>
            <a:pPr marL="214313"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Phase 2</a:t>
            </a:r>
          </a:p>
          <a:p>
            <a:pPr marL="55721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Services Monitored/Provided</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Voice</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Security</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Hosting by Device</a:t>
            </a:r>
          </a:p>
          <a:p>
            <a:pPr marL="1243013" lvl="3"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Unix</a:t>
            </a:r>
          </a:p>
          <a:p>
            <a:pPr marL="1243013" lvl="3"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AIX</a:t>
            </a:r>
          </a:p>
          <a:p>
            <a:pPr marL="55721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Dashboards</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By Device</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Customer</a:t>
            </a:r>
          </a:p>
          <a:p>
            <a:pPr marL="55721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IMC Disaster Recovery</a:t>
            </a:r>
          </a:p>
        </p:txBody>
      </p:sp>
      <p:sp>
        <p:nvSpPr>
          <p:cNvPr id="11" name="TextBox 10"/>
          <p:cNvSpPr txBox="1"/>
          <p:nvPr/>
        </p:nvSpPr>
        <p:spPr>
          <a:xfrm>
            <a:off x="3122517" y="3955651"/>
            <a:ext cx="2872468" cy="1708160"/>
          </a:xfrm>
          <a:prstGeom prst="rect">
            <a:avLst/>
          </a:prstGeom>
          <a:noFill/>
        </p:spPr>
        <p:txBody>
          <a:bodyPr wrap="square" rtlCol="0">
            <a:spAutoFit/>
          </a:bodyPr>
          <a:lstStyle/>
          <a:p>
            <a:pPr marL="214313"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Phase 3</a:t>
            </a:r>
          </a:p>
          <a:p>
            <a:pPr marL="55721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Services Monitored/Provided</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Service Views</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Enterprise Applications</a:t>
            </a:r>
          </a:p>
          <a:p>
            <a:pPr marL="1243013" lvl="3"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NCID</a:t>
            </a:r>
          </a:p>
          <a:p>
            <a:pPr marL="1243013" lvl="3"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Exchange</a:t>
            </a:r>
          </a:p>
          <a:p>
            <a:pPr marL="55721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Dashboards</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By Service</a:t>
            </a:r>
          </a:p>
          <a:p>
            <a:pPr marL="900113" lvl="2"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Mobile</a:t>
            </a:r>
          </a:p>
          <a:p>
            <a:pPr marL="55721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rPr>
              <a:t>Enterprise Monitoring Service</a:t>
            </a:r>
          </a:p>
        </p:txBody>
      </p:sp>
    </p:spTree>
    <p:extLst>
      <p:ext uri="{BB962C8B-B14F-4D97-AF65-F5344CB8AC3E}">
        <p14:creationId xmlns:p14="http://schemas.microsoft.com/office/powerpoint/2010/main" val="132418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14</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5" y="227773"/>
            <a:ext cx="868381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dirty="0">
                <a:solidFill>
                  <a:schemeClr val="bg1"/>
                </a:solidFill>
                <a:latin typeface="Arial"/>
                <a:ea typeface="Arial"/>
                <a:cs typeface="Arial"/>
                <a:sym typeface="Arial"/>
              </a:rPr>
              <a:t>The NCDIT Incident Management Center- </a:t>
            </a:r>
            <a:r>
              <a:rPr lang="en-US" sz="2400" b="1" i="1" dirty="0">
                <a:solidFill>
                  <a:schemeClr val="bg1"/>
                </a:solidFill>
                <a:latin typeface="Arial"/>
                <a:ea typeface="Arial"/>
                <a:cs typeface="Arial"/>
                <a:sym typeface="Arial"/>
              </a:rPr>
              <a:t>Before redesign</a:t>
            </a:r>
          </a:p>
          <a:p>
            <a:pPr marL="0" marR="0" indent="0" algn="l" defTabSz="9144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bg1"/>
              </a:solidFill>
              <a:effectLst/>
              <a:uFillTx/>
              <a:latin typeface="Arial"/>
              <a:ea typeface="Arial"/>
              <a:cs typeface="Arial"/>
              <a:sym typeface="Arial"/>
            </a:endParaRPr>
          </a:p>
        </p:txBody>
      </p:sp>
      <p:sp>
        <p:nvSpPr>
          <p:cNvPr id="4" name="Rectangle 3"/>
          <p:cNvSpPr/>
          <p:nvPr/>
        </p:nvSpPr>
        <p:spPr>
          <a:xfrm>
            <a:off x="2286000" y="-39274998"/>
            <a:ext cx="4572000" cy="2677656"/>
          </a:xfrm>
          <a:prstGeom prst="rect">
            <a:avLst/>
          </a:prstGeom>
        </p:spPr>
        <p:txBody>
          <a:bodyPr>
            <a:spAutoFit/>
          </a:bodyPr>
          <a:lstStyle/>
          <a:p>
            <a:r>
              <a:rPr lang="en-US" sz="1400" dirty="0"/>
              <a:t>Eastern Data Center (EDC)        Raleigh, </a:t>
            </a:r>
          </a:p>
          <a:p>
            <a:r>
              <a:rPr lang="en-US" sz="1400" dirty="0"/>
              <a:t>Western Data Center (WDC)    Forest City, NC</a:t>
            </a:r>
          </a:p>
          <a:p>
            <a:endParaRPr lang="en-US" sz="1400" dirty="0"/>
          </a:p>
          <a:p>
            <a:r>
              <a:rPr lang="en-US" sz="1400" b="1" dirty="0"/>
              <a:t>Floor Hosting </a:t>
            </a:r>
            <a:r>
              <a:rPr lang="en-US" sz="1400" dirty="0"/>
              <a:t>includes the following:</a:t>
            </a:r>
          </a:p>
          <a:p>
            <a:pPr lvl="1">
              <a:buFont typeface="Arial" charset="0"/>
              <a:buChar char="•"/>
            </a:pPr>
            <a:r>
              <a:rPr lang="en-US" sz="1400" dirty="0"/>
              <a:t>DIT provides physical rack space</a:t>
            </a:r>
          </a:p>
          <a:p>
            <a:pPr lvl="1">
              <a:buFont typeface="Arial" charset="0"/>
              <a:buChar char="•"/>
            </a:pPr>
            <a:r>
              <a:rPr lang="en-US" sz="1400" dirty="0"/>
              <a:t>DIT provides data center environment</a:t>
            </a:r>
          </a:p>
          <a:p>
            <a:pPr lvl="1">
              <a:buFont typeface="Arial" charset="0"/>
              <a:buChar char="•"/>
            </a:pPr>
            <a:r>
              <a:rPr lang="en-US" sz="1400" dirty="0"/>
              <a:t>Customer/Client provides own hardware, such as servers, switches, and storage</a:t>
            </a:r>
          </a:p>
          <a:p>
            <a:pPr lvl="1">
              <a:buFont typeface="Arial" charset="0"/>
              <a:buChar char="•"/>
            </a:pPr>
            <a:r>
              <a:rPr lang="en-US" sz="1400" dirty="0"/>
              <a:t>Customer/Client manages their servers and applications</a:t>
            </a:r>
          </a:p>
          <a:p>
            <a:pPr lvl="1">
              <a:buFont typeface="Arial" charset="0"/>
              <a:buChar char="•"/>
            </a:pPr>
            <a:r>
              <a:rPr lang="en-US" sz="1400" dirty="0"/>
              <a:t>Customer/Client has access as needed to upgrade existing or install additional hardware.</a:t>
            </a:r>
          </a:p>
        </p:txBody>
      </p:sp>
      <p:pic>
        <p:nvPicPr>
          <p:cNvPr id="8" name="Content Placeholder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154" y="1601693"/>
            <a:ext cx="7000875" cy="4017620"/>
          </a:xfrm>
          <a:prstGeom prst="rect">
            <a:avLst/>
          </a:prstGeom>
          <a:ln w="12700">
            <a:miter lim="400000"/>
          </a:ln>
          <a:extLst>
            <a:ext uri="{C572A759-6A51-4108-AA02-DFA0A04FC94B}">
              <ma14:wrappingTextBoxFlag xmlns:ma14="http://schemas.microsoft.com/office/mac/drawingml/2011/main" val="1"/>
            </a:ext>
          </a:extLst>
        </p:spPr>
      </p:pic>
    </p:spTree>
    <p:extLst>
      <p:ext uri="{BB962C8B-B14F-4D97-AF65-F5344CB8AC3E}">
        <p14:creationId xmlns:p14="http://schemas.microsoft.com/office/powerpoint/2010/main" val="298186413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15</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5" y="227773"/>
            <a:ext cx="868381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dirty="0">
                <a:solidFill>
                  <a:schemeClr val="bg1"/>
                </a:solidFill>
                <a:latin typeface="Arial"/>
                <a:ea typeface="Arial"/>
                <a:cs typeface="Arial"/>
                <a:sym typeface="Arial"/>
              </a:rPr>
              <a:t>The NCDIT Incident Management Center- </a:t>
            </a:r>
            <a:r>
              <a:rPr lang="en-US" sz="2400" b="1" i="1" dirty="0">
                <a:solidFill>
                  <a:schemeClr val="bg1"/>
                </a:solidFill>
                <a:latin typeface="Arial"/>
                <a:ea typeface="Arial"/>
                <a:cs typeface="Arial"/>
                <a:sym typeface="Arial"/>
              </a:rPr>
              <a:t>After redesign</a:t>
            </a:r>
          </a:p>
          <a:p>
            <a:pPr marL="0" marR="0" indent="0" algn="l" defTabSz="9144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bg1"/>
              </a:solidFill>
              <a:effectLst/>
              <a:uFillTx/>
              <a:latin typeface="Arial"/>
              <a:ea typeface="Arial"/>
              <a:cs typeface="Arial"/>
              <a:sym typeface="Arial"/>
            </a:endParaRPr>
          </a:p>
        </p:txBody>
      </p:sp>
      <p:sp>
        <p:nvSpPr>
          <p:cNvPr id="4" name="Rectangle 3"/>
          <p:cNvSpPr/>
          <p:nvPr/>
        </p:nvSpPr>
        <p:spPr>
          <a:xfrm>
            <a:off x="2286000" y="-39274998"/>
            <a:ext cx="4572000" cy="2677656"/>
          </a:xfrm>
          <a:prstGeom prst="rect">
            <a:avLst/>
          </a:prstGeom>
        </p:spPr>
        <p:txBody>
          <a:bodyPr>
            <a:spAutoFit/>
          </a:bodyPr>
          <a:lstStyle/>
          <a:p>
            <a:r>
              <a:rPr lang="en-US" sz="1400" dirty="0"/>
              <a:t>Eastern Data Center (EDC)        Raleigh, </a:t>
            </a:r>
          </a:p>
          <a:p>
            <a:r>
              <a:rPr lang="en-US" sz="1400" dirty="0"/>
              <a:t>Western Data Center (WDC)    Forest City, NC</a:t>
            </a:r>
          </a:p>
          <a:p>
            <a:endParaRPr lang="en-US" sz="1400" dirty="0"/>
          </a:p>
          <a:p>
            <a:r>
              <a:rPr lang="en-US" sz="1400" b="1" dirty="0"/>
              <a:t>Floor Hosting </a:t>
            </a:r>
            <a:r>
              <a:rPr lang="en-US" sz="1400" dirty="0"/>
              <a:t>includes the following:</a:t>
            </a:r>
          </a:p>
          <a:p>
            <a:pPr lvl="1">
              <a:buFont typeface="Arial" charset="0"/>
              <a:buChar char="•"/>
            </a:pPr>
            <a:r>
              <a:rPr lang="en-US" sz="1400" dirty="0"/>
              <a:t>DIT provides physical rack space</a:t>
            </a:r>
          </a:p>
          <a:p>
            <a:pPr lvl="1">
              <a:buFont typeface="Arial" charset="0"/>
              <a:buChar char="•"/>
            </a:pPr>
            <a:r>
              <a:rPr lang="en-US" sz="1400" dirty="0"/>
              <a:t>DIT provides data center environment</a:t>
            </a:r>
          </a:p>
          <a:p>
            <a:pPr lvl="1">
              <a:buFont typeface="Arial" charset="0"/>
              <a:buChar char="•"/>
            </a:pPr>
            <a:r>
              <a:rPr lang="en-US" sz="1400" dirty="0"/>
              <a:t>Customer/Client provides own hardware, such as servers, switches, and storage</a:t>
            </a:r>
          </a:p>
          <a:p>
            <a:pPr lvl="1">
              <a:buFont typeface="Arial" charset="0"/>
              <a:buChar char="•"/>
            </a:pPr>
            <a:r>
              <a:rPr lang="en-US" sz="1400" dirty="0"/>
              <a:t>Customer/Client manages their servers and applications</a:t>
            </a:r>
          </a:p>
          <a:p>
            <a:pPr lvl="1">
              <a:buFont typeface="Arial" charset="0"/>
              <a:buChar char="•"/>
            </a:pPr>
            <a:r>
              <a:rPr lang="en-US" sz="1400" dirty="0"/>
              <a:t>Customer/Client has access as needed to upgrade existing or install additional hardware.</a:t>
            </a:r>
          </a:p>
        </p:txBody>
      </p:sp>
      <p:pic>
        <p:nvPicPr>
          <p:cNvPr id="9" name="Content Placeholder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389" y="1668319"/>
            <a:ext cx="3623221" cy="3784818"/>
          </a:xfrm>
          <a:prstGeom prst="rect">
            <a:avLst/>
          </a:prstGeom>
          <a:ln w="12700">
            <a:miter lim="400000"/>
          </a:ln>
          <a:extLst>
            <a:ext uri="{C572A759-6A51-4108-AA02-DFA0A04FC94B}">
              <ma14:wrappingTextBoxFlag xmlns:ma14="http://schemas.microsoft.com/office/mac/drawingml/2011/main" val="1"/>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1592" y="1592336"/>
            <a:ext cx="3562351" cy="3860801"/>
          </a:xfrm>
          <a:prstGeom prst="rect">
            <a:avLst/>
          </a:prstGeom>
        </p:spPr>
      </p:pic>
    </p:spTree>
    <p:extLst>
      <p:ext uri="{BB962C8B-B14F-4D97-AF65-F5344CB8AC3E}">
        <p14:creationId xmlns:p14="http://schemas.microsoft.com/office/powerpoint/2010/main" val="146974871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16</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5" y="227773"/>
            <a:ext cx="868381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dirty="0">
                <a:solidFill>
                  <a:schemeClr val="bg1"/>
                </a:solidFill>
                <a:latin typeface="Arial"/>
                <a:ea typeface="Arial"/>
                <a:cs typeface="Arial"/>
                <a:sym typeface="Arial"/>
              </a:rPr>
              <a:t>NCDIT Voice Contracts</a:t>
            </a:r>
            <a:endParaRPr lang="en-US" sz="2400" b="1" i="1" dirty="0">
              <a:solidFill>
                <a:schemeClr val="bg1"/>
              </a:solidFill>
              <a:latin typeface="Arial"/>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bg1"/>
              </a:solidFill>
              <a:effectLst/>
              <a:uFillTx/>
              <a:latin typeface="Arial"/>
              <a:ea typeface="Arial"/>
              <a:cs typeface="Arial"/>
              <a:sym typeface="Arial"/>
            </a:endParaRPr>
          </a:p>
        </p:txBody>
      </p:sp>
      <p:sp>
        <p:nvSpPr>
          <p:cNvPr id="4" name="Rectangle 3"/>
          <p:cNvSpPr/>
          <p:nvPr/>
        </p:nvSpPr>
        <p:spPr>
          <a:xfrm>
            <a:off x="2286000" y="-39274998"/>
            <a:ext cx="4572000" cy="2677656"/>
          </a:xfrm>
          <a:prstGeom prst="rect">
            <a:avLst/>
          </a:prstGeom>
        </p:spPr>
        <p:txBody>
          <a:bodyPr>
            <a:spAutoFit/>
          </a:bodyPr>
          <a:lstStyle/>
          <a:p>
            <a:r>
              <a:rPr lang="en-US" sz="1400" dirty="0"/>
              <a:t>Eastern Data Center (EDC)        Raleigh, </a:t>
            </a:r>
          </a:p>
          <a:p>
            <a:r>
              <a:rPr lang="en-US" sz="1400" dirty="0"/>
              <a:t>Western Data Center (WDC)    Forest City, NC</a:t>
            </a:r>
          </a:p>
          <a:p>
            <a:endParaRPr lang="en-US" sz="1400" dirty="0"/>
          </a:p>
          <a:p>
            <a:r>
              <a:rPr lang="en-US" sz="1400" b="1" dirty="0"/>
              <a:t>Floor Hosting </a:t>
            </a:r>
            <a:r>
              <a:rPr lang="en-US" sz="1400" dirty="0"/>
              <a:t>includes the following:</a:t>
            </a:r>
          </a:p>
          <a:p>
            <a:pPr lvl="1">
              <a:buFont typeface="Arial" charset="0"/>
              <a:buChar char="•"/>
            </a:pPr>
            <a:r>
              <a:rPr lang="en-US" sz="1400" dirty="0"/>
              <a:t>DIT provides physical rack space</a:t>
            </a:r>
          </a:p>
          <a:p>
            <a:pPr lvl="1">
              <a:buFont typeface="Arial" charset="0"/>
              <a:buChar char="•"/>
            </a:pPr>
            <a:r>
              <a:rPr lang="en-US" sz="1400" dirty="0"/>
              <a:t>DIT provides data center environment</a:t>
            </a:r>
          </a:p>
          <a:p>
            <a:pPr lvl="1">
              <a:buFont typeface="Arial" charset="0"/>
              <a:buChar char="•"/>
            </a:pPr>
            <a:r>
              <a:rPr lang="en-US" sz="1400" dirty="0"/>
              <a:t>Customer/Client provides own hardware, such as servers, switches, and storage</a:t>
            </a:r>
          </a:p>
          <a:p>
            <a:pPr lvl="1">
              <a:buFont typeface="Arial" charset="0"/>
              <a:buChar char="•"/>
            </a:pPr>
            <a:r>
              <a:rPr lang="en-US" sz="1400" dirty="0"/>
              <a:t>Customer/Client manages their servers and applications</a:t>
            </a:r>
          </a:p>
          <a:p>
            <a:pPr lvl="1">
              <a:buFont typeface="Arial" charset="0"/>
              <a:buChar char="•"/>
            </a:pPr>
            <a:r>
              <a:rPr lang="en-US" sz="1400" dirty="0"/>
              <a:t>Customer/Client has access as needed to upgrade existing or install additional hardware.</a:t>
            </a:r>
          </a:p>
        </p:txBody>
      </p:sp>
      <p:sp>
        <p:nvSpPr>
          <p:cNvPr id="11" name="Content Placeholder 2"/>
          <p:cNvSpPr txBox="1">
            <a:spLocks/>
          </p:cNvSpPr>
          <p:nvPr/>
        </p:nvSpPr>
        <p:spPr>
          <a:xfrm>
            <a:off x="628650" y="1493047"/>
            <a:ext cx="7886700" cy="475535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171450" marR="0" indent="-17145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1pPr>
            <a:lvl2pPr marL="5334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2pPr>
            <a:lvl3pPr marL="900113" marR="0" indent="-214313"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3pPr>
            <a:lvl4pPr marL="1273628" marR="0" indent="-244928"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4pPr>
            <a:lvl5pPr marL="1616528" marR="0" indent="-244928"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5pPr>
            <a:lvl6pPr marL="19050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6pPr>
            <a:lvl7pPr marL="22479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7pPr>
            <a:lvl8pPr marL="25908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8pPr>
            <a:lvl9pPr marL="29337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9pPr>
          </a:lstStyle>
          <a:p>
            <a:r>
              <a:rPr lang="en-US" sz="1600" b="1" kern="0" dirty="0">
                <a:solidFill>
                  <a:schemeClr val="tx1"/>
                </a:solidFill>
              </a:rPr>
              <a:t>State Term Contract 725A: </a:t>
            </a:r>
            <a:r>
              <a:rPr lang="en-US" sz="1600" kern="0" dirty="0">
                <a:solidFill>
                  <a:schemeClr val="tx1"/>
                </a:solidFill>
              </a:rPr>
              <a:t>Provides access to all forms of telephony equipment, maintenance, and professional services from seven major manufactures. Manufacturers on the contract include Avaya, Cisco, Mitel, NEC, </a:t>
            </a:r>
            <a:r>
              <a:rPr lang="en-US" sz="1600" kern="0" dirty="0" err="1">
                <a:solidFill>
                  <a:schemeClr val="tx1"/>
                </a:solidFill>
              </a:rPr>
              <a:t>ShoreTel</a:t>
            </a:r>
            <a:r>
              <a:rPr lang="en-US" sz="1600" kern="0" dirty="0">
                <a:solidFill>
                  <a:schemeClr val="tx1"/>
                </a:solidFill>
              </a:rPr>
              <a:t>, Toshiba, and Unify (f/k/a Siemens). </a:t>
            </a:r>
            <a:r>
              <a:rPr lang="en-US" sz="1600" u="sng" kern="0" dirty="0">
                <a:solidFill>
                  <a:schemeClr val="tx1"/>
                </a:solidFill>
                <a:hlinkClick r:id="rId3"/>
              </a:rPr>
              <a:t>http://www.phonepurchase.nc.gov/</a:t>
            </a:r>
            <a:endParaRPr lang="en-US" sz="1600" kern="0" dirty="0">
              <a:solidFill>
                <a:schemeClr val="tx1"/>
              </a:solidFill>
            </a:endParaRPr>
          </a:p>
          <a:p>
            <a:pPr marL="0" indent="0">
              <a:buNone/>
            </a:pPr>
            <a:endParaRPr lang="en-US" sz="1600" kern="0" dirty="0">
              <a:solidFill>
                <a:schemeClr val="tx1"/>
              </a:solidFill>
            </a:endParaRPr>
          </a:p>
          <a:p>
            <a:r>
              <a:rPr lang="en-US" sz="1600" b="1" kern="0" dirty="0">
                <a:solidFill>
                  <a:schemeClr val="tx1"/>
                </a:solidFill>
              </a:rPr>
              <a:t>State Term Contract 725T: </a:t>
            </a:r>
            <a:r>
              <a:rPr lang="en-US" sz="1600" kern="0" dirty="0">
                <a:solidFill>
                  <a:schemeClr val="tx1"/>
                </a:solidFill>
              </a:rPr>
              <a:t>Provides access to IP based SIP </a:t>
            </a:r>
            <a:r>
              <a:rPr lang="en-US" sz="1600" kern="0" dirty="0" err="1">
                <a:solidFill>
                  <a:schemeClr val="tx1"/>
                </a:solidFill>
              </a:rPr>
              <a:t>trunking</a:t>
            </a:r>
            <a:r>
              <a:rPr lang="en-US" sz="1600" kern="0" dirty="0">
                <a:solidFill>
                  <a:schemeClr val="tx1"/>
                </a:solidFill>
              </a:rPr>
              <a:t> for PSTN access. Also provides Hosted VOIP services for on premise single and multi-site implementations. Vendors are AT&amp;T, CenturyLink, and Level 3. </a:t>
            </a:r>
            <a:r>
              <a:rPr lang="en-US" sz="1600" u="sng" kern="0" dirty="0">
                <a:solidFill>
                  <a:schemeClr val="tx1"/>
                </a:solidFill>
                <a:hlinkClick r:id="rId4"/>
              </a:rPr>
              <a:t>http://www.siptrunking.nc.gov/</a:t>
            </a:r>
            <a:endParaRPr lang="en-US" sz="1600" kern="0" dirty="0">
              <a:solidFill>
                <a:schemeClr val="tx1"/>
              </a:solidFill>
            </a:endParaRPr>
          </a:p>
          <a:p>
            <a:pPr marL="0" indent="0">
              <a:buNone/>
            </a:pPr>
            <a:endParaRPr lang="en-US" sz="1600" kern="0" dirty="0">
              <a:solidFill>
                <a:schemeClr val="tx1"/>
              </a:solidFill>
            </a:endParaRPr>
          </a:p>
          <a:p>
            <a:r>
              <a:rPr lang="en-US" sz="1600" b="1" kern="0" dirty="0">
                <a:solidFill>
                  <a:schemeClr val="tx1"/>
                </a:solidFill>
              </a:rPr>
              <a:t>State Term Contract 915A: </a:t>
            </a:r>
            <a:r>
              <a:rPr lang="en-US" sz="1600" kern="0" dirty="0">
                <a:solidFill>
                  <a:schemeClr val="tx1"/>
                </a:solidFill>
              </a:rPr>
              <a:t>Provides mobile and wireless services across the entire state. Contracts provide for voice, mobile data, user devices, and a wealth of other services. All participating vendors offer discounts on service plans and equipment to all governmental agencies and all </a:t>
            </a:r>
            <a:r>
              <a:rPr lang="en-US" sz="1600" i="1" kern="0" dirty="0">
                <a:solidFill>
                  <a:schemeClr val="tx1"/>
                </a:solidFill>
              </a:rPr>
              <a:t>governmental employees</a:t>
            </a:r>
            <a:r>
              <a:rPr lang="en-US" sz="1600" kern="0" dirty="0">
                <a:solidFill>
                  <a:schemeClr val="tx1"/>
                </a:solidFill>
              </a:rPr>
              <a:t>. Service providers on the contract include AT&amp;T, Sprint, T-Mobile, US Cellular, and Verizon. </a:t>
            </a:r>
            <a:r>
              <a:rPr lang="en-US" sz="1600" u="sng" kern="0" dirty="0">
                <a:solidFill>
                  <a:schemeClr val="tx1"/>
                </a:solidFill>
                <a:hlinkClick r:id="rId5"/>
              </a:rPr>
              <a:t>http://it.nc.gov/services/service-directory/telephony/cellular-telephone</a:t>
            </a:r>
            <a:endParaRPr lang="en-US" sz="1600" kern="0" dirty="0">
              <a:solidFill>
                <a:schemeClr val="tx1"/>
              </a:solidFill>
            </a:endParaRPr>
          </a:p>
          <a:p>
            <a:endParaRPr lang="en-US" kern="0" dirty="0"/>
          </a:p>
        </p:txBody>
      </p:sp>
    </p:spTree>
    <p:extLst>
      <p:ext uri="{BB962C8B-B14F-4D97-AF65-F5344CB8AC3E}">
        <p14:creationId xmlns:p14="http://schemas.microsoft.com/office/powerpoint/2010/main" val="230481922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17</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5" y="227773"/>
            <a:ext cx="868381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dirty="0">
                <a:solidFill>
                  <a:schemeClr val="bg1"/>
                </a:solidFill>
                <a:latin typeface="Arial"/>
                <a:ea typeface="Arial"/>
                <a:cs typeface="Arial"/>
                <a:sym typeface="Arial"/>
              </a:rPr>
              <a:t>Need more information on services?</a:t>
            </a:r>
            <a:endParaRPr lang="en-US" sz="2400" b="1" i="1" dirty="0">
              <a:solidFill>
                <a:schemeClr val="bg1"/>
              </a:solidFill>
              <a:latin typeface="Arial"/>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bg1"/>
              </a:solidFill>
              <a:effectLst/>
              <a:uFillTx/>
              <a:latin typeface="Arial"/>
              <a:ea typeface="Arial"/>
              <a:cs typeface="Arial"/>
              <a:sym typeface="Arial"/>
            </a:endParaRPr>
          </a:p>
        </p:txBody>
      </p:sp>
      <p:sp>
        <p:nvSpPr>
          <p:cNvPr id="4" name="Rectangle 3"/>
          <p:cNvSpPr/>
          <p:nvPr/>
        </p:nvSpPr>
        <p:spPr>
          <a:xfrm>
            <a:off x="2286000" y="-39274998"/>
            <a:ext cx="4572000" cy="2677656"/>
          </a:xfrm>
          <a:prstGeom prst="rect">
            <a:avLst/>
          </a:prstGeom>
        </p:spPr>
        <p:txBody>
          <a:bodyPr>
            <a:spAutoFit/>
          </a:bodyPr>
          <a:lstStyle/>
          <a:p>
            <a:r>
              <a:rPr lang="en-US" sz="1400" dirty="0"/>
              <a:t>Eastern Data Center (EDC)        Raleigh, </a:t>
            </a:r>
          </a:p>
          <a:p>
            <a:r>
              <a:rPr lang="en-US" sz="1400" dirty="0"/>
              <a:t>Western Data Center (WDC)    Forest City, NC</a:t>
            </a:r>
          </a:p>
          <a:p>
            <a:endParaRPr lang="en-US" sz="1400" dirty="0"/>
          </a:p>
          <a:p>
            <a:r>
              <a:rPr lang="en-US" sz="1400" b="1" dirty="0"/>
              <a:t>Floor Hosting </a:t>
            </a:r>
            <a:r>
              <a:rPr lang="en-US" sz="1400" dirty="0"/>
              <a:t>includes the following:</a:t>
            </a:r>
          </a:p>
          <a:p>
            <a:pPr lvl="1">
              <a:buFont typeface="Arial" charset="0"/>
              <a:buChar char="•"/>
            </a:pPr>
            <a:r>
              <a:rPr lang="en-US" sz="1400" dirty="0"/>
              <a:t>DIT provides physical rack space</a:t>
            </a:r>
          </a:p>
          <a:p>
            <a:pPr lvl="1">
              <a:buFont typeface="Arial" charset="0"/>
              <a:buChar char="•"/>
            </a:pPr>
            <a:r>
              <a:rPr lang="en-US" sz="1400" dirty="0"/>
              <a:t>DIT provides data center environment</a:t>
            </a:r>
          </a:p>
          <a:p>
            <a:pPr lvl="1">
              <a:buFont typeface="Arial" charset="0"/>
              <a:buChar char="•"/>
            </a:pPr>
            <a:r>
              <a:rPr lang="en-US" sz="1400" dirty="0"/>
              <a:t>Customer/Client provides own hardware, such as servers, switches, and storage</a:t>
            </a:r>
          </a:p>
          <a:p>
            <a:pPr lvl="1">
              <a:buFont typeface="Arial" charset="0"/>
              <a:buChar char="•"/>
            </a:pPr>
            <a:r>
              <a:rPr lang="en-US" sz="1400" dirty="0"/>
              <a:t>Customer/Client manages their servers and applications</a:t>
            </a:r>
          </a:p>
          <a:p>
            <a:pPr lvl="1">
              <a:buFont typeface="Arial" charset="0"/>
              <a:buChar char="•"/>
            </a:pPr>
            <a:r>
              <a:rPr lang="en-US" sz="1400" dirty="0"/>
              <a:t>Customer/Client has access as needed to upgrade existing or install additional hardware.</a:t>
            </a:r>
          </a:p>
        </p:txBody>
      </p:sp>
      <p:sp>
        <p:nvSpPr>
          <p:cNvPr id="8" name="Content Placeholder 2"/>
          <p:cNvSpPr txBox="1">
            <a:spLocks/>
          </p:cNvSpPr>
          <p:nvPr/>
        </p:nvSpPr>
        <p:spPr>
          <a:xfrm>
            <a:off x="428625" y="1018515"/>
            <a:ext cx="78867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171450" marR="0" indent="-17145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1pPr>
            <a:lvl2pPr marL="5334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2pPr>
            <a:lvl3pPr marL="900113" marR="0" indent="-214313"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3pPr>
            <a:lvl4pPr marL="1273628" marR="0" indent="-244928"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4pPr>
            <a:lvl5pPr marL="1616528" marR="0" indent="-244928"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5pPr>
            <a:lvl6pPr marL="19050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6pPr>
            <a:lvl7pPr marL="22479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7pPr>
            <a:lvl8pPr marL="25908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8pPr>
            <a:lvl9pPr marL="29337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9pPr>
          </a:lstStyle>
          <a:p>
            <a:endParaRPr lang="en-US" sz="2800" kern="0" dirty="0"/>
          </a:p>
          <a:p>
            <a:r>
              <a:rPr lang="en-US" sz="2800" kern="0" dirty="0">
                <a:solidFill>
                  <a:schemeClr val="tx1"/>
                </a:solidFill>
                <a:latin typeface="Arial" charset="0"/>
                <a:ea typeface="Arial" charset="0"/>
                <a:cs typeface="Arial" charset="0"/>
              </a:rPr>
              <a:t>Contact our Service Desk to engage a Service specialist 919-754-6000 or Toll Free 1-800-722-3946</a:t>
            </a:r>
          </a:p>
          <a:p>
            <a:endParaRPr lang="en-US" sz="2800" kern="0" dirty="0">
              <a:solidFill>
                <a:schemeClr val="tx1"/>
              </a:solidFill>
              <a:latin typeface="Arial" charset="0"/>
              <a:ea typeface="Arial" charset="0"/>
              <a:cs typeface="Arial" charset="0"/>
            </a:endParaRPr>
          </a:p>
          <a:p>
            <a:r>
              <a:rPr lang="en-US" sz="2800" kern="0" dirty="0">
                <a:solidFill>
                  <a:schemeClr val="tx1"/>
                </a:solidFill>
                <a:latin typeface="Arial" charset="0"/>
                <a:ea typeface="Arial" charset="0"/>
                <a:cs typeface="Arial" charset="0"/>
              </a:rPr>
              <a:t>Refer to the Service Catalog on our Web Page for more information visit: http://it.nc.gov/services/service-directory</a:t>
            </a:r>
          </a:p>
          <a:p>
            <a:endParaRPr lang="en-US" kern="0" dirty="0"/>
          </a:p>
          <a:p>
            <a:endParaRPr lang="en-US" kern="0" dirty="0"/>
          </a:p>
        </p:txBody>
      </p:sp>
    </p:spTree>
    <p:extLst>
      <p:ext uri="{BB962C8B-B14F-4D97-AF65-F5344CB8AC3E}">
        <p14:creationId xmlns:p14="http://schemas.microsoft.com/office/powerpoint/2010/main" val="307363782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18</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5" y="227773"/>
            <a:ext cx="868381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dirty="0">
                <a:solidFill>
                  <a:schemeClr val="bg1"/>
                </a:solidFill>
                <a:latin typeface="Arial"/>
                <a:ea typeface="Arial"/>
                <a:cs typeface="Arial"/>
                <a:sym typeface="Arial"/>
              </a:rPr>
              <a:t>Continuing the conversation</a:t>
            </a:r>
            <a:endParaRPr lang="en-US" sz="2400" b="1" i="1" dirty="0">
              <a:solidFill>
                <a:schemeClr val="bg1"/>
              </a:solidFill>
              <a:latin typeface="Arial"/>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bg1"/>
              </a:solidFill>
              <a:effectLst/>
              <a:uFillTx/>
              <a:latin typeface="Arial"/>
              <a:ea typeface="Arial"/>
              <a:cs typeface="Arial"/>
              <a:sym typeface="Arial"/>
            </a:endParaRPr>
          </a:p>
        </p:txBody>
      </p:sp>
      <p:sp>
        <p:nvSpPr>
          <p:cNvPr id="4" name="Rectangle 3"/>
          <p:cNvSpPr/>
          <p:nvPr/>
        </p:nvSpPr>
        <p:spPr>
          <a:xfrm>
            <a:off x="2286000" y="-39274998"/>
            <a:ext cx="4572000" cy="2677656"/>
          </a:xfrm>
          <a:prstGeom prst="rect">
            <a:avLst/>
          </a:prstGeom>
        </p:spPr>
        <p:txBody>
          <a:bodyPr>
            <a:spAutoFit/>
          </a:bodyPr>
          <a:lstStyle/>
          <a:p>
            <a:r>
              <a:rPr lang="en-US" sz="1400" dirty="0"/>
              <a:t>Eastern Data Center (EDC)        Raleigh, </a:t>
            </a:r>
          </a:p>
          <a:p>
            <a:r>
              <a:rPr lang="en-US" sz="1400" dirty="0"/>
              <a:t>Western Data Center (WDC)    Forest City, NC</a:t>
            </a:r>
          </a:p>
          <a:p>
            <a:endParaRPr lang="en-US" sz="1400" dirty="0"/>
          </a:p>
          <a:p>
            <a:r>
              <a:rPr lang="en-US" sz="1400" b="1" dirty="0"/>
              <a:t>Floor Hosting </a:t>
            </a:r>
            <a:r>
              <a:rPr lang="en-US" sz="1400" dirty="0"/>
              <a:t>includes the following:</a:t>
            </a:r>
          </a:p>
          <a:p>
            <a:pPr lvl="1">
              <a:buFont typeface="Arial" charset="0"/>
              <a:buChar char="•"/>
            </a:pPr>
            <a:r>
              <a:rPr lang="en-US" sz="1400" dirty="0"/>
              <a:t>DIT provides physical rack space</a:t>
            </a:r>
          </a:p>
          <a:p>
            <a:pPr lvl="1">
              <a:buFont typeface="Arial" charset="0"/>
              <a:buChar char="•"/>
            </a:pPr>
            <a:r>
              <a:rPr lang="en-US" sz="1400" dirty="0"/>
              <a:t>DIT provides data center environment</a:t>
            </a:r>
          </a:p>
          <a:p>
            <a:pPr lvl="1">
              <a:buFont typeface="Arial" charset="0"/>
              <a:buChar char="•"/>
            </a:pPr>
            <a:r>
              <a:rPr lang="en-US" sz="1400" dirty="0"/>
              <a:t>Customer/Client provides own hardware, such as servers, switches, and storage</a:t>
            </a:r>
          </a:p>
          <a:p>
            <a:pPr lvl="1">
              <a:buFont typeface="Arial" charset="0"/>
              <a:buChar char="•"/>
            </a:pPr>
            <a:r>
              <a:rPr lang="en-US" sz="1400" dirty="0"/>
              <a:t>Customer/Client manages their servers and applications</a:t>
            </a:r>
          </a:p>
          <a:p>
            <a:pPr lvl="1">
              <a:buFont typeface="Arial" charset="0"/>
              <a:buChar char="•"/>
            </a:pPr>
            <a:r>
              <a:rPr lang="en-US" sz="1400" dirty="0"/>
              <a:t>Customer/Client has access as needed to upgrade existing or install additional hardware.</a:t>
            </a:r>
          </a:p>
        </p:txBody>
      </p:sp>
      <p:pic>
        <p:nvPicPr>
          <p:cNvPr id="3" name="Picture 2"/>
          <p:cNvPicPr>
            <a:picLocks noChangeAspect="1"/>
          </p:cNvPicPr>
          <p:nvPr/>
        </p:nvPicPr>
        <p:blipFill>
          <a:blip r:embed="rId3"/>
          <a:stretch>
            <a:fillRect/>
          </a:stretch>
        </p:blipFill>
        <p:spPr>
          <a:xfrm>
            <a:off x="269685" y="1916987"/>
            <a:ext cx="8611104" cy="2361363"/>
          </a:xfrm>
          <a:prstGeom prst="rect">
            <a:avLst/>
          </a:prstGeom>
        </p:spPr>
      </p:pic>
    </p:spTree>
    <p:extLst>
      <p:ext uri="{BB962C8B-B14F-4D97-AF65-F5344CB8AC3E}">
        <p14:creationId xmlns:p14="http://schemas.microsoft.com/office/powerpoint/2010/main" val="186286572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29333" y="2818010"/>
            <a:ext cx="3232973" cy="1692771"/>
          </a:xfrm>
          <a:prstGeom prst="rect">
            <a:avLst/>
          </a:prstGeom>
        </p:spPr>
        <p:txBody>
          <a:bodyPr wrap="square">
            <a:spAutoFit/>
          </a:bodyPr>
          <a:lstStyle/>
          <a:p>
            <a:pPr algn="ctr">
              <a:defRPr/>
            </a:pPr>
            <a:r>
              <a:rPr lang="en-US" sz="7200" dirty="0">
                <a:solidFill>
                  <a:schemeClr val="bg1"/>
                </a:solidFill>
                <a:latin typeface="Open Sans" charset="0"/>
                <a:ea typeface="Open Sans" charset="0"/>
                <a:cs typeface="Open Sans" charset="0"/>
              </a:rPr>
              <a:t>+68%</a:t>
            </a:r>
            <a:br>
              <a:rPr lang="en-US" sz="7200" dirty="0">
                <a:solidFill>
                  <a:schemeClr val="bg1"/>
                </a:solidFill>
                <a:latin typeface="Open Sans" charset="0"/>
                <a:ea typeface="Open Sans" charset="0"/>
                <a:cs typeface="Open Sans" charset="0"/>
              </a:rPr>
            </a:br>
            <a:r>
              <a:rPr lang="en-US" sz="3200" dirty="0">
                <a:solidFill>
                  <a:schemeClr val="bg1"/>
                </a:solidFill>
                <a:latin typeface="Open Sans" charset="0"/>
                <a:ea typeface="Open Sans" charset="0"/>
                <a:cs typeface="Open Sans" charset="0"/>
              </a:rPr>
              <a:t>All Traffic</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9053" y="6106298"/>
            <a:ext cx="812388" cy="63926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010" y="587036"/>
            <a:ext cx="7631723" cy="5838896"/>
          </a:xfrm>
          <a:prstGeom prst="rect">
            <a:avLst/>
          </a:prstGeom>
        </p:spPr>
      </p:pic>
    </p:spTree>
    <p:extLst>
      <p:ext uri="{BB962C8B-B14F-4D97-AF65-F5344CB8AC3E}">
        <p14:creationId xmlns:p14="http://schemas.microsoft.com/office/powerpoint/2010/main" val="275401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29333" y="2818010"/>
            <a:ext cx="3232973" cy="1692771"/>
          </a:xfrm>
          <a:prstGeom prst="rect">
            <a:avLst/>
          </a:prstGeom>
        </p:spPr>
        <p:txBody>
          <a:bodyPr wrap="square">
            <a:spAutoFit/>
          </a:bodyPr>
          <a:lstStyle/>
          <a:p>
            <a:pPr algn="ctr">
              <a:defRPr/>
            </a:pPr>
            <a:r>
              <a:rPr lang="en-US" sz="7200" dirty="0">
                <a:solidFill>
                  <a:schemeClr val="bg1"/>
                </a:solidFill>
                <a:latin typeface="Open Sans" charset="0"/>
                <a:ea typeface="Open Sans" charset="0"/>
                <a:cs typeface="Open Sans" charset="0"/>
              </a:rPr>
              <a:t>+68%</a:t>
            </a:r>
            <a:br>
              <a:rPr lang="en-US" sz="7200" dirty="0">
                <a:solidFill>
                  <a:schemeClr val="bg1"/>
                </a:solidFill>
                <a:latin typeface="Open Sans" charset="0"/>
                <a:ea typeface="Open Sans" charset="0"/>
                <a:cs typeface="Open Sans" charset="0"/>
              </a:rPr>
            </a:br>
            <a:r>
              <a:rPr lang="en-US" sz="3200" dirty="0">
                <a:solidFill>
                  <a:schemeClr val="bg1"/>
                </a:solidFill>
                <a:latin typeface="Open Sans" charset="0"/>
                <a:ea typeface="Open Sans" charset="0"/>
                <a:cs typeface="Open Sans" charset="0"/>
              </a:rPr>
              <a:t>All Traffic</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9053" y="6106298"/>
            <a:ext cx="812388" cy="63926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011" y="174812"/>
            <a:ext cx="8175645" cy="5831541"/>
          </a:xfrm>
          <a:prstGeom prst="rect">
            <a:avLst/>
          </a:prstGeom>
        </p:spPr>
      </p:pic>
    </p:spTree>
    <p:extLst>
      <p:ext uri="{BB962C8B-B14F-4D97-AF65-F5344CB8AC3E}">
        <p14:creationId xmlns:p14="http://schemas.microsoft.com/office/powerpoint/2010/main" val="312219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29333" y="2818010"/>
            <a:ext cx="3232973" cy="1692771"/>
          </a:xfrm>
          <a:prstGeom prst="rect">
            <a:avLst/>
          </a:prstGeom>
        </p:spPr>
        <p:txBody>
          <a:bodyPr wrap="square">
            <a:spAutoFit/>
          </a:bodyPr>
          <a:lstStyle/>
          <a:p>
            <a:pPr algn="ctr">
              <a:defRPr/>
            </a:pPr>
            <a:r>
              <a:rPr lang="en-US" sz="7200" dirty="0">
                <a:solidFill>
                  <a:schemeClr val="bg1"/>
                </a:solidFill>
                <a:latin typeface="Open Sans" charset="0"/>
                <a:ea typeface="Open Sans" charset="0"/>
                <a:cs typeface="Open Sans" charset="0"/>
              </a:rPr>
              <a:t>+68%</a:t>
            </a:r>
            <a:br>
              <a:rPr lang="en-US" sz="7200" dirty="0">
                <a:solidFill>
                  <a:schemeClr val="bg1"/>
                </a:solidFill>
                <a:latin typeface="Open Sans" charset="0"/>
                <a:ea typeface="Open Sans" charset="0"/>
                <a:cs typeface="Open Sans" charset="0"/>
              </a:rPr>
            </a:br>
            <a:r>
              <a:rPr lang="en-US" sz="3200" dirty="0">
                <a:solidFill>
                  <a:schemeClr val="bg1"/>
                </a:solidFill>
                <a:latin typeface="Open Sans" charset="0"/>
                <a:ea typeface="Open Sans" charset="0"/>
                <a:cs typeface="Open Sans" charset="0"/>
              </a:rPr>
              <a:t>All Traffic</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9053" y="6106298"/>
            <a:ext cx="812388" cy="639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01" y="0"/>
            <a:ext cx="8402638" cy="6492947"/>
          </a:xfrm>
          <a:prstGeom prst="rect">
            <a:avLst/>
          </a:prstGeom>
        </p:spPr>
      </p:pic>
    </p:spTree>
    <p:extLst>
      <p:ext uri="{BB962C8B-B14F-4D97-AF65-F5344CB8AC3E}">
        <p14:creationId xmlns:p14="http://schemas.microsoft.com/office/powerpoint/2010/main" val="1059538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5</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7" name="Shape 124"/>
          <p:cNvSpPr/>
          <p:nvPr/>
        </p:nvSpPr>
        <p:spPr>
          <a:xfrm rot="5400000">
            <a:off x="-365775" y="2586664"/>
            <a:ext cx="3337590" cy="2266406"/>
          </a:xfrm>
          <a:prstGeom prst="rect">
            <a:avLst/>
          </a:prstGeom>
          <a:solidFill>
            <a:schemeClr val="accent3"/>
          </a:solidFill>
          <a:ln w="19050">
            <a:solidFill>
              <a:srgbClr val="FFFFFF"/>
            </a:solidFill>
            <a:miter/>
          </a:ln>
          <a:effectLst>
            <a:outerShdw blurRad="101600" dist="25400" dir="5400000" rotWithShape="0">
              <a:srgbClr val="000000">
                <a:alpha val="75000"/>
              </a:srgbClr>
            </a:outerShdw>
          </a:effectLst>
        </p:spPr>
        <p:txBody>
          <a:bodyPr lIns="34289" rIns="34289" anchor="ctr"/>
          <a:lstStyle/>
          <a:p>
            <a:pPr defTabSz="685800">
              <a:defRPr>
                <a:solidFill>
                  <a:srgbClr val="FFFFFF"/>
                </a:solidFill>
              </a:defRPr>
            </a:pPr>
            <a:endParaRPr sz="1350" kern="0">
              <a:solidFill>
                <a:srgbClr val="FFFFFF"/>
              </a:solidFill>
            </a:endParaRPr>
          </a:p>
        </p:txBody>
      </p:sp>
      <p:sp>
        <p:nvSpPr>
          <p:cNvPr id="8" name="Shape 124"/>
          <p:cNvSpPr/>
          <p:nvPr/>
        </p:nvSpPr>
        <p:spPr>
          <a:xfrm rot="5400000">
            <a:off x="5162939" y="2511408"/>
            <a:ext cx="3337581" cy="2416918"/>
          </a:xfrm>
          <a:prstGeom prst="rect">
            <a:avLst/>
          </a:prstGeom>
          <a:solidFill>
            <a:schemeClr val="accent3"/>
          </a:solidFill>
          <a:ln w="19050">
            <a:solidFill>
              <a:srgbClr val="FFFFFF"/>
            </a:solidFill>
            <a:miter/>
          </a:ln>
          <a:effectLst>
            <a:outerShdw blurRad="101600" dist="25400" dir="5400000" rotWithShape="0">
              <a:srgbClr val="000000">
                <a:alpha val="75000"/>
              </a:srgbClr>
            </a:outerShdw>
          </a:effectLst>
        </p:spPr>
        <p:txBody>
          <a:bodyPr lIns="34289" rIns="34289" anchor="ctr"/>
          <a:lstStyle/>
          <a:p>
            <a:pPr defTabSz="685800">
              <a:defRPr>
                <a:solidFill>
                  <a:srgbClr val="FFFFFF"/>
                </a:solidFill>
              </a:defRPr>
            </a:pPr>
            <a:endParaRPr sz="1350" kern="0">
              <a:solidFill>
                <a:srgbClr val="FFFFFF"/>
              </a:solidFill>
            </a:endParaRPr>
          </a:p>
        </p:txBody>
      </p:sp>
      <p:sp>
        <p:nvSpPr>
          <p:cNvPr id="9" name="Shape 124"/>
          <p:cNvSpPr/>
          <p:nvPr/>
        </p:nvSpPr>
        <p:spPr>
          <a:xfrm rot="5400000">
            <a:off x="2325175" y="2534414"/>
            <a:ext cx="3337586" cy="2370909"/>
          </a:xfrm>
          <a:prstGeom prst="rect">
            <a:avLst/>
          </a:prstGeom>
          <a:solidFill>
            <a:schemeClr val="accent3"/>
          </a:solidFill>
          <a:ln w="19050">
            <a:solidFill>
              <a:srgbClr val="FFFFFF"/>
            </a:solidFill>
            <a:miter/>
          </a:ln>
          <a:effectLst>
            <a:outerShdw blurRad="101600" dist="25400" dir="5400000" rotWithShape="0">
              <a:srgbClr val="000000">
                <a:alpha val="75000"/>
              </a:srgbClr>
            </a:outerShdw>
          </a:effectLst>
        </p:spPr>
        <p:txBody>
          <a:bodyPr lIns="34289" rIns="34289" anchor="ctr"/>
          <a:lstStyle/>
          <a:p>
            <a:pPr defTabSz="685800">
              <a:defRPr>
                <a:solidFill>
                  <a:srgbClr val="FFFFFF"/>
                </a:solidFill>
              </a:defRPr>
            </a:pPr>
            <a:endParaRPr sz="1350" kern="0">
              <a:solidFill>
                <a:srgbClr val="FFFFFF"/>
              </a:solidFill>
            </a:endParaRPr>
          </a:p>
        </p:txBody>
      </p:sp>
      <p:sp>
        <p:nvSpPr>
          <p:cNvPr id="10" name="TextBox 9"/>
          <p:cNvSpPr txBox="1"/>
          <p:nvPr/>
        </p:nvSpPr>
        <p:spPr>
          <a:xfrm>
            <a:off x="269685" y="2117816"/>
            <a:ext cx="20639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685800" hangingPunct="0"/>
            <a:r>
              <a:rPr lang="en-US" sz="1350" b="1" kern="0" dirty="0">
                <a:solidFill>
                  <a:schemeClr val="bg1"/>
                </a:solidFill>
                <a:latin typeface="Arial"/>
                <a:ea typeface="Arial"/>
                <a:cs typeface="Arial"/>
                <a:sym typeface="Arial"/>
              </a:rPr>
              <a:t>Who we are.</a:t>
            </a:r>
          </a:p>
        </p:txBody>
      </p:sp>
      <p:sp>
        <p:nvSpPr>
          <p:cNvPr id="11" name="TextBox 10"/>
          <p:cNvSpPr txBox="1"/>
          <p:nvPr/>
        </p:nvSpPr>
        <p:spPr>
          <a:xfrm>
            <a:off x="5770349" y="2117816"/>
            <a:ext cx="20639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685800" hangingPunct="0"/>
            <a:r>
              <a:rPr lang="en-US" sz="1350" b="1" kern="0" dirty="0">
                <a:solidFill>
                  <a:schemeClr val="bg1"/>
                </a:solidFill>
                <a:latin typeface="Arial"/>
                <a:ea typeface="Arial"/>
                <a:cs typeface="Arial"/>
                <a:sym typeface="Arial"/>
              </a:rPr>
              <a:t>Common collaboration. </a:t>
            </a:r>
          </a:p>
        </p:txBody>
      </p:sp>
      <p:sp>
        <p:nvSpPr>
          <p:cNvPr id="12" name="TextBox 11"/>
          <p:cNvSpPr txBox="1"/>
          <p:nvPr/>
        </p:nvSpPr>
        <p:spPr>
          <a:xfrm>
            <a:off x="2861411" y="2117816"/>
            <a:ext cx="20639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685800" hangingPunct="0"/>
            <a:r>
              <a:rPr lang="en-US" sz="1350" b="1" kern="0" dirty="0">
                <a:solidFill>
                  <a:schemeClr val="bg1"/>
                </a:solidFill>
                <a:latin typeface="Arial"/>
                <a:ea typeface="Arial"/>
                <a:cs typeface="Arial"/>
                <a:sym typeface="Arial"/>
              </a:rPr>
              <a:t>What we do.</a:t>
            </a:r>
          </a:p>
        </p:txBody>
      </p:sp>
      <p:cxnSp>
        <p:nvCxnSpPr>
          <p:cNvPr id="14" name="Straight Connector 13"/>
          <p:cNvCxnSpPr/>
          <p:nvPr/>
        </p:nvCxnSpPr>
        <p:spPr>
          <a:xfrm>
            <a:off x="169818" y="2394813"/>
            <a:ext cx="2266406" cy="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15" name="Straight Connector 14"/>
          <p:cNvCxnSpPr/>
          <p:nvPr/>
        </p:nvCxnSpPr>
        <p:spPr>
          <a:xfrm>
            <a:off x="2808513" y="2404366"/>
            <a:ext cx="2370909" cy="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16" name="Straight Connector 15"/>
          <p:cNvCxnSpPr/>
          <p:nvPr/>
        </p:nvCxnSpPr>
        <p:spPr>
          <a:xfrm flipV="1">
            <a:off x="5623270" y="2394814"/>
            <a:ext cx="2416919" cy="9552"/>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sp>
        <p:nvSpPr>
          <p:cNvPr id="5" name="TextBox 4"/>
          <p:cNvSpPr txBox="1"/>
          <p:nvPr/>
        </p:nvSpPr>
        <p:spPr>
          <a:xfrm>
            <a:off x="2880071" y="2431498"/>
            <a:ext cx="2220566"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a:r>
              <a:rPr lang="en-US" altLang="en-US" sz="1050" kern="0" dirty="0">
                <a:solidFill>
                  <a:schemeClr val="bg1"/>
                </a:solidFill>
                <a:latin typeface="Arial" panose="020B0604020202020204" pitchFamily="34" charset="0"/>
                <a:ea typeface="Calibri" panose="020F0502020204030204" pitchFamily="34" charset="0"/>
                <a:cs typeface="Arial" panose="020B0604020202020204" pitchFamily="34" charset="0"/>
              </a:rPr>
              <a:t>The Service Delivery Division provides a wide range of information technology services to State agencies, local governments, and educational institutions across North Carolina. Our services include enterprise applications, hosting, network, telecommunications, desktop computing, and unified communications such as email and calendaring.  Providing </a:t>
            </a:r>
            <a:r>
              <a:rPr lang="en-US" altLang="en-US" sz="1050" b="1" kern="0" dirty="0">
                <a:solidFill>
                  <a:schemeClr val="bg1"/>
                </a:solidFill>
                <a:latin typeface="Arial" panose="020B0604020202020204" pitchFamily="34" charset="0"/>
                <a:ea typeface="Calibri" panose="020F0502020204030204" pitchFamily="34" charset="0"/>
                <a:cs typeface="Arial" panose="020B0604020202020204" pitchFamily="34" charset="0"/>
              </a:rPr>
              <a:t>IT Service Excellence</a:t>
            </a:r>
            <a:r>
              <a:rPr lang="en-US" altLang="en-US" sz="1050" kern="0" dirty="0">
                <a:solidFill>
                  <a:schemeClr val="bg1"/>
                </a:solidFill>
                <a:latin typeface="Arial" panose="020B0604020202020204" pitchFamily="34" charset="0"/>
                <a:ea typeface="Calibri" panose="020F0502020204030204" pitchFamily="34" charset="0"/>
                <a:cs typeface="Arial" panose="020B0604020202020204" pitchFamily="34" charset="0"/>
              </a:rPr>
              <a:t> through our service delivery across agencies allows the State to realize efficiencies and cost savings through economies of scale.</a:t>
            </a:r>
            <a:endParaRPr lang="en-US" altLang="en-US" sz="1050" kern="0" dirty="0">
              <a:solidFill>
                <a:schemeClr val="bg1"/>
              </a:solidFill>
              <a:latin typeface="Arial" panose="020B0604020202020204" pitchFamily="34" charset="0"/>
              <a:cs typeface="Arial" panose="020B0604020202020204" pitchFamily="34" charset="0"/>
            </a:endParaRPr>
          </a:p>
          <a:p>
            <a:pPr defTabSz="685800" hangingPunct="0"/>
            <a:endParaRPr lang="en-US" sz="1350" kern="0" dirty="0">
              <a:solidFill>
                <a:srgbClr val="000000"/>
              </a:solidFill>
              <a:latin typeface="Arial"/>
              <a:ea typeface="Arial"/>
              <a:cs typeface="Arial"/>
              <a:sym typeface="Arial"/>
            </a:endParaRPr>
          </a:p>
        </p:txBody>
      </p:sp>
      <p:sp>
        <p:nvSpPr>
          <p:cNvPr id="6" name="TextBox 5"/>
          <p:cNvSpPr txBox="1"/>
          <p:nvPr/>
        </p:nvSpPr>
        <p:spPr>
          <a:xfrm>
            <a:off x="269685" y="2431498"/>
            <a:ext cx="2063931" cy="23544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14313" indent="-214313" defTabSz="685800" hangingPunct="0">
              <a:buFont typeface="Courier New" panose="02070309020205020404" pitchFamily="49" charset="0"/>
              <a:buChar char="o"/>
            </a:pPr>
            <a:r>
              <a:rPr lang="en-US" sz="1350" kern="0" dirty="0">
                <a:solidFill>
                  <a:schemeClr val="bg1"/>
                </a:solidFill>
                <a:latin typeface="Arial"/>
                <a:ea typeface="Arial"/>
                <a:cs typeface="Arial"/>
                <a:sym typeface="Arial"/>
              </a:rPr>
              <a:t>Product Management and Engineering</a:t>
            </a:r>
          </a:p>
          <a:p>
            <a:pPr marL="214313" indent="-214313" defTabSz="685800" hangingPunct="0">
              <a:buFont typeface="Courier New" panose="02070309020205020404" pitchFamily="49" charset="0"/>
              <a:buChar char="o"/>
            </a:pPr>
            <a:endParaRPr lang="en-US" sz="1350" kern="0" dirty="0">
              <a:solidFill>
                <a:schemeClr val="bg1"/>
              </a:solidFill>
              <a:latin typeface="Arial"/>
              <a:ea typeface="Arial"/>
              <a:cs typeface="Arial"/>
              <a:sym typeface="Arial"/>
            </a:endParaRPr>
          </a:p>
          <a:p>
            <a:pPr marL="214313" indent="-214313" defTabSz="685800" hangingPunct="0">
              <a:buFont typeface="Courier New" panose="02070309020205020404" pitchFamily="49" charset="0"/>
              <a:buChar char="o"/>
            </a:pPr>
            <a:r>
              <a:rPr lang="en-US" sz="1350" kern="0" dirty="0">
                <a:solidFill>
                  <a:schemeClr val="bg1"/>
                </a:solidFill>
              </a:rPr>
              <a:t>Enterprise Applications and Infrastructure Operations</a:t>
            </a:r>
          </a:p>
          <a:p>
            <a:pPr marL="214313" indent="-214313" defTabSz="685800" hangingPunct="0">
              <a:buFont typeface="Courier New" panose="02070309020205020404" pitchFamily="49" charset="0"/>
              <a:buChar char="o"/>
            </a:pPr>
            <a:endParaRPr lang="en-US" sz="1350" kern="0" dirty="0">
              <a:solidFill>
                <a:schemeClr val="bg1"/>
              </a:solidFill>
            </a:endParaRPr>
          </a:p>
          <a:p>
            <a:pPr marL="214313" indent="-214313" defTabSz="685800" hangingPunct="0">
              <a:buFont typeface="Courier New" panose="02070309020205020404" pitchFamily="49" charset="0"/>
              <a:buChar char="o"/>
            </a:pPr>
            <a:r>
              <a:rPr lang="en-US" sz="1350" kern="0" dirty="0">
                <a:solidFill>
                  <a:schemeClr val="bg1"/>
                </a:solidFill>
                <a:latin typeface="Arial"/>
                <a:ea typeface="Arial"/>
                <a:cs typeface="Arial"/>
                <a:sym typeface="Arial"/>
              </a:rPr>
              <a:t>Customer Service/ </a:t>
            </a:r>
            <a:r>
              <a:rPr lang="en-US" sz="1350" kern="0" dirty="0">
                <a:solidFill>
                  <a:schemeClr val="bg1"/>
                </a:solidFill>
              </a:rPr>
              <a:t>Service Support</a:t>
            </a:r>
          </a:p>
          <a:p>
            <a:pPr marL="214313" indent="-214313" defTabSz="685800" hangingPunct="0">
              <a:buFont typeface="Courier New" panose="02070309020205020404" pitchFamily="49" charset="0"/>
              <a:buChar char="o"/>
            </a:pPr>
            <a:endParaRPr lang="en-US" sz="1350" kern="0" dirty="0">
              <a:solidFill>
                <a:schemeClr val="bg1"/>
              </a:solidFill>
              <a:sym typeface="Arial"/>
            </a:endParaRPr>
          </a:p>
          <a:p>
            <a:pPr marL="214313" indent="-214313" defTabSz="685800" hangingPunct="0">
              <a:buFont typeface="Courier New" panose="02070309020205020404" pitchFamily="49" charset="0"/>
              <a:buChar char="o"/>
            </a:pPr>
            <a:r>
              <a:rPr lang="en-US" sz="1350" kern="0" dirty="0">
                <a:solidFill>
                  <a:schemeClr val="bg1"/>
                </a:solidFill>
              </a:rPr>
              <a:t>IT Service Excellence</a:t>
            </a:r>
            <a:endParaRPr lang="en-US" sz="1350" kern="0" dirty="0">
              <a:solidFill>
                <a:schemeClr val="bg1"/>
              </a:solidFill>
              <a:sym typeface="Arial"/>
            </a:endParaRPr>
          </a:p>
        </p:txBody>
      </p:sp>
      <p:sp>
        <p:nvSpPr>
          <p:cNvPr id="17" name="TextBox 16"/>
          <p:cNvSpPr txBox="1"/>
          <p:nvPr/>
        </p:nvSpPr>
        <p:spPr>
          <a:xfrm>
            <a:off x="5726224" y="2461609"/>
            <a:ext cx="2211010"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14313" indent="-214313" defTabSz="685800" hangingPunct="0">
              <a:buFont typeface="Courier New" panose="02070309020205020404" pitchFamily="49" charset="0"/>
              <a:buChar char="o"/>
            </a:pPr>
            <a:r>
              <a:rPr lang="en-US" sz="1350" kern="0" dirty="0">
                <a:solidFill>
                  <a:schemeClr val="bg1"/>
                </a:solidFill>
                <a:latin typeface="Arial"/>
                <a:ea typeface="Arial"/>
                <a:cs typeface="Arial"/>
                <a:sym typeface="Arial"/>
              </a:rPr>
              <a:t>State Agencies</a:t>
            </a:r>
          </a:p>
          <a:p>
            <a:pPr defTabSz="685800" hangingPunct="0"/>
            <a:endParaRPr lang="en-US" sz="1350" kern="0" dirty="0">
              <a:solidFill>
                <a:schemeClr val="bg1"/>
              </a:solidFill>
              <a:latin typeface="Arial"/>
              <a:ea typeface="Arial"/>
              <a:cs typeface="Arial"/>
              <a:sym typeface="Arial"/>
            </a:endParaRPr>
          </a:p>
          <a:p>
            <a:pPr marL="214313" indent="-214313" defTabSz="685800" hangingPunct="0">
              <a:buFont typeface="Courier New" panose="02070309020205020404" pitchFamily="49" charset="0"/>
              <a:buChar char="o"/>
            </a:pPr>
            <a:r>
              <a:rPr lang="en-US" sz="1350" kern="0" dirty="0">
                <a:solidFill>
                  <a:schemeClr val="bg1"/>
                </a:solidFill>
              </a:rPr>
              <a:t>Local Governments</a:t>
            </a:r>
          </a:p>
          <a:p>
            <a:pPr defTabSz="685800" hangingPunct="0"/>
            <a:r>
              <a:rPr lang="en-US" sz="1350" kern="0" dirty="0">
                <a:solidFill>
                  <a:schemeClr val="bg1"/>
                </a:solidFill>
              </a:rPr>
              <a:t> </a:t>
            </a:r>
          </a:p>
          <a:p>
            <a:pPr marL="214313" indent="-214313" defTabSz="685800" hangingPunct="0">
              <a:buFont typeface="Courier New" panose="02070309020205020404" pitchFamily="49" charset="0"/>
              <a:buChar char="o"/>
            </a:pPr>
            <a:r>
              <a:rPr lang="en-US" sz="1350" kern="0" dirty="0">
                <a:solidFill>
                  <a:schemeClr val="bg1"/>
                </a:solidFill>
                <a:latin typeface="Arial"/>
                <a:ea typeface="Arial"/>
                <a:cs typeface="Arial"/>
                <a:sym typeface="Arial"/>
              </a:rPr>
              <a:t>Educational Institutions </a:t>
            </a:r>
          </a:p>
        </p:txBody>
      </p:sp>
      <p:sp>
        <p:nvSpPr>
          <p:cNvPr id="2" name="TextBox 1"/>
          <p:cNvSpPr txBox="1"/>
          <p:nvPr/>
        </p:nvSpPr>
        <p:spPr>
          <a:xfrm>
            <a:off x="269685" y="132817"/>
            <a:ext cx="593094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600" b="1" dirty="0">
                <a:solidFill>
                  <a:schemeClr val="bg1"/>
                </a:solidFill>
                <a:latin typeface="Arial"/>
                <a:ea typeface="Arial"/>
                <a:cs typeface="Arial"/>
                <a:sym typeface="Arial"/>
              </a:rPr>
              <a:t>Service Delivery</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Tree>
    <p:extLst>
      <p:ext uri="{BB962C8B-B14F-4D97-AF65-F5344CB8AC3E}">
        <p14:creationId xmlns:p14="http://schemas.microsoft.com/office/powerpoint/2010/main" val="240377468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IT Service Excellence</a:t>
            </a:r>
          </a:p>
        </p:txBody>
      </p:sp>
      <p:sp>
        <p:nvSpPr>
          <p:cNvPr id="6" name="Content Placeholder 5"/>
          <p:cNvSpPr>
            <a:spLocks noGrp="1"/>
          </p:cNvSpPr>
          <p:nvPr>
            <p:ph idx="1"/>
          </p:nvPr>
        </p:nvSpPr>
        <p:spPr>
          <a:xfrm>
            <a:off x="171450" y="1767927"/>
            <a:ext cx="8801100" cy="3566516"/>
          </a:xfrm>
        </p:spPr>
        <p:txBody>
          <a:bodyPr>
            <a:normAutofit/>
          </a:bodyPr>
          <a:lstStyle/>
          <a:p>
            <a:pPr marL="0" indent="0">
              <a:buNone/>
            </a:pPr>
            <a:r>
              <a:rPr lang="en-US" sz="1200" dirty="0">
                <a:solidFill>
                  <a:schemeClr val="tx1"/>
                </a:solidFill>
              </a:rPr>
              <a:t>The </a:t>
            </a:r>
            <a:r>
              <a:rPr lang="en-US" sz="1200" b="1" dirty="0">
                <a:solidFill>
                  <a:schemeClr val="tx1"/>
                </a:solidFill>
              </a:rPr>
              <a:t>IT Service Excellence Team </a:t>
            </a:r>
            <a:r>
              <a:rPr lang="en-US" sz="1200" dirty="0">
                <a:solidFill>
                  <a:schemeClr val="tx1"/>
                </a:solidFill>
              </a:rPr>
              <a:t>oversees the development of </a:t>
            </a:r>
            <a:r>
              <a:rPr lang="en-US" sz="1200" b="1" dirty="0">
                <a:solidFill>
                  <a:schemeClr val="tx1"/>
                </a:solidFill>
              </a:rPr>
              <a:t>IT Service Management (ITSM) </a:t>
            </a:r>
            <a:r>
              <a:rPr lang="en-US" sz="1200" dirty="0">
                <a:solidFill>
                  <a:schemeClr val="tx1"/>
                </a:solidFill>
              </a:rPr>
              <a:t>policies, processes and procedures that govern the delivery of </a:t>
            </a:r>
            <a:r>
              <a:rPr lang="en-US" sz="1200" b="1" dirty="0">
                <a:solidFill>
                  <a:schemeClr val="tx1"/>
                </a:solidFill>
              </a:rPr>
              <a:t>DIT services </a:t>
            </a:r>
            <a:r>
              <a:rPr lang="en-US" sz="1200" dirty="0">
                <a:solidFill>
                  <a:schemeClr val="tx1"/>
                </a:solidFill>
              </a:rPr>
              <a:t>utilizing the </a:t>
            </a:r>
            <a:r>
              <a:rPr lang="en-US" sz="1200" b="1" dirty="0">
                <a:solidFill>
                  <a:schemeClr val="tx1"/>
                </a:solidFill>
              </a:rPr>
              <a:t>Information Technology Infrastructure Library (ITIL) </a:t>
            </a:r>
            <a:r>
              <a:rPr lang="en-US" sz="1200" dirty="0">
                <a:solidFill>
                  <a:schemeClr val="tx1"/>
                </a:solidFill>
              </a:rPr>
              <a:t>framework. </a:t>
            </a:r>
          </a:p>
        </p:txBody>
      </p:sp>
      <p:sp>
        <p:nvSpPr>
          <p:cNvPr id="2" name="Slide Number Placeholder 1"/>
          <p:cNvSpPr>
            <a:spLocks noGrp="1"/>
          </p:cNvSpPr>
          <p:nvPr>
            <p:ph type="sldNum" sz="quarter" idx="4294967295"/>
          </p:nvPr>
        </p:nvSpPr>
        <p:spPr>
          <a:xfrm>
            <a:off x="1902586" y="5781749"/>
            <a:ext cx="233395" cy="230832"/>
          </a:xfrm>
        </p:spPr>
        <p:txBody>
          <a:bodyPr/>
          <a:lstStyle/>
          <a:p>
            <a:fld id="{11F27F3A-B3E9-41ED-AF8F-A365F10BB65F}" type="slidenum">
              <a:rPr lang="en-US" smtClean="0"/>
              <a:pPr/>
              <a:t>6</a:t>
            </a:fld>
            <a:endParaRPr lang="en-US"/>
          </a:p>
        </p:txBody>
      </p:sp>
      <p:sp>
        <p:nvSpPr>
          <p:cNvPr id="3" name="Date Placeholder 2"/>
          <p:cNvSpPr>
            <a:spLocks noGrp="1"/>
          </p:cNvSpPr>
          <p:nvPr>
            <p:ph type="dt" sz="half" idx="2"/>
          </p:nvPr>
        </p:nvSpPr>
        <p:spPr/>
        <p:txBody>
          <a:bodyPr/>
          <a:lstStyle/>
          <a:p>
            <a:r>
              <a:rPr lang="en-US"/>
              <a:t>8/17/2015</a:t>
            </a:r>
            <a:endParaRPr lang="en-US" dirty="0"/>
          </a:p>
        </p:txBody>
      </p:sp>
      <p:sp>
        <p:nvSpPr>
          <p:cNvPr id="4" name="Footer Placeholder 3"/>
          <p:cNvSpPr>
            <a:spLocks noGrp="1"/>
          </p:cNvSpPr>
          <p:nvPr>
            <p:ph type="ftr" sz="quarter" idx="3"/>
          </p:nvPr>
        </p:nvSpPr>
        <p:spPr>
          <a:xfrm>
            <a:off x="3030166" y="5734159"/>
            <a:ext cx="3083669" cy="361437"/>
          </a:xfrm>
        </p:spPr>
        <p:txBody>
          <a:bodyPr/>
          <a:lstStyle/>
          <a:p>
            <a:r>
              <a:rPr lang="en-US"/>
              <a:t>Information Technology</a:t>
            </a:r>
            <a:endParaRPr lang="en-US" dirty="0"/>
          </a:p>
        </p:txBody>
      </p:sp>
      <p:pic>
        <p:nvPicPr>
          <p:cNvPr id="7" name="Incident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027" y="2629254"/>
            <a:ext cx="2743200" cy="2743200"/>
          </a:xfrm>
          <a:prstGeom prst="rect">
            <a:avLst/>
          </a:prstGeom>
        </p:spPr>
      </p:pic>
      <p:sp>
        <p:nvSpPr>
          <p:cNvPr id="19" name="Incident Text"/>
          <p:cNvSpPr txBox="1"/>
          <p:nvPr/>
        </p:nvSpPr>
        <p:spPr>
          <a:xfrm>
            <a:off x="5807973" y="2953135"/>
            <a:ext cx="2743200" cy="727122"/>
          </a:xfrm>
          <a:prstGeom prst="rect">
            <a:avLst/>
          </a:prstGeom>
          <a:noFill/>
        </p:spPr>
        <p:txBody>
          <a:bodyPr wrap="square" rtlCol="0">
            <a:spAutoFit/>
          </a:bodyPr>
          <a:lstStyle/>
          <a:p>
            <a:pPr algn="just"/>
            <a:r>
              <a:rPr lang="en-US" sz="825" b="1" dirty="0"/>
              <a:t>Incident Management </a:t>
            </a:r>
            <a:r>
              <a:rPr lang="en-US" sz="825" dirty="0"/>
              <a:t>ensures that any and all services that have been impacted (service disruption, limited availability, etc.) are restored to “normal operation” as soon as possible</a:t>
            </a:r>
          </a:p>
          <a:p>
            <a:pPr algn="just"/>
            <a:endParaRPr lang="en-US" sz="825" dirty="0">
              <a:solidFill>
                <a:srgbClr val="778591"/>
              </a:solidFill>
            </a:endParaRPr>
          </a:p>
        </p:txBody>
      </p:sp>
      <p:pic>
        <p:nvPicPr>
          <p:cNvPr id="16" name="Problem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595" y="2603675"/>
            <a:ext cx="2743200" cy="2743200"/>
          </a:xfrm>
          <a:prstGeom prst="rect">
            <a:avLst/>
          </a:prstGeom>
        </p:spPr>
      </p:pic>
      <p:sp>
        <p:nvSpPr>
          <p:cNvPr id="21" name="Problem Text"/>
          <p:cNvSpPr txBox="1"/>
          <p:nvPr/>
        </p:nvSpPr>
        <p:spPr>
          <a:xfrm>
            <a:off x="5800679" y="4573544"/>
            <a:ext cx="2743200" cy="600164"/>
          </a:xfrm>
          <a:prstGeom prst="rect">
            <a:avLst/>
          </a:prstGeom>
          <a:noFill/>
        </p:spPr>
        <p:txBody>
          <a:bodyPr wrap="square" rtlCol="0">
            <a:spAutoFit/>
          </a:bodyPr>
          <a:lstStyle/>
          <a:p>
            <a:pPr algn="just"/>
            <a:r>
              <a:rPr lang="en-US" sz="825" b="1" dirty="0"/>
              <a:t>Problem Management </a:t>
            </a:r>
            <a:r>
              <a:rPr lang="en-US" sz="825" dirty="0"/>
              <a:t>seeks to prevent Incidents from reoccurring and minimize the impact of Incidents that cannot be prevented, it is both proactive and reactive in nature</a:t>
            </a:r>
          </a:p>
        </p:txBody>
      </p:sp>
      <p:pic>
        <p:nvPicPr>
          <p:cNvPr id="17" name="Change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458" y="2603675"/>
            <a:ext cx="2743200" cy="2743200"/>
          </a:xfrm>
          <a:prstGeom prst="rect">
            <a:avLst/>
          </a:prstGeom>
        </p:spPr>
      </p:pic>
      <p:sp>
        <p:nvSpPr>
          <p:cNvPr id="23" name="Change Text"/>
          <p:cNvSpPr txBox="1"/>
          <p:nvPr/>
        </p:nvSpPr>
        <p:spPr>
          <a:xfrm>
            <a:off x="400050" y="4567945"/>
            <a:ext cx="2743200" cy="600164"/>
          </a:xfrm>
          <a:prstGeom prst="rect">
            <a:avLst/>
          </a:prstGeom>
          <a:noFill/>
        </p:spPr>
        <p:txBody>
          <a:bodyPr wrap="square" rtlCol="0">
            <a:spAutoFit/>
          </a:bodyPr>
          <a:lstStyle/>
          <a:p>
            <a:pPr algn="just"/>
            <a:r>
              <a:rPr lang="en-US" sz="825" b="1" dirty="0"/>
              <a:t>Change Management </a:t>
            </a:r>
            <a:r>
              <a:rPr lang="en-US" sz="825" dirty="0"/>
              <a:t>is designed to protect the production environment by minimizing the potential for adverse impact or incidents to production services during the transition from build</a:t>
            </a:r>
          </a:p>
        </p:txBody>
      </p:sp>
      <p:pic>
        <p:nvPicPr>
          <p:cNvPr id="18" name="Release 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5321" y="2629254"/>
            <a:ext cx="2743200" cy="2743200"/>
          </a:xfrm>
          <a:prstGeom prst="rect">
            <a:avLst/>
          </a:prstGeom>
        </p:spPr>
      </p:pic>
      <p:sp>
        <p:nvSpPr>
          <p:cNvPr id="26" name="Release Note"/>
          <p:cNvSpPr txBox="1"/>
          <p:nvPr/>
        </p:nvSpPr>
        <p:spPr>
          <a:xfrm>
            <a:off x="400050" y="2953135"/>
            <a:ext cx="2743200" cy="473206"/>
          </a:xfrm>
          <a:prstGeom prst="rect">
            <a:avLst/>
          </a:prstGeom>
          <a:noFill/>
        </p:spPr>
        <p:txBody>
          <a:bodyPr wrap="square" rtlCol="0">
            <a:spAutoFit/>
          </a:bodyPr>
          <a:lstStyle/>
          <a:p>
            <a:pPr algn="just"/>
            <a:r>
              <a:rPr lang="en-US" sz="825" b="1" dirty="0"/>
              <a:t>Release Management </a:t>
            </a:r>
            <a:r>
              <a:rPr lang="en-US" sz="825" dirty="0"/>
              <a:t>is similar to Change Management but on a much larger scale, often combining Changes into manageable bundles</a:t>
            </a:r>
          </a:p>
        </p:txBody>
      </p:sp>
      <p:pic>
        <p:nvPicPr>
          <p:cNvPr id="28" name="SLM 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2616" y="2612497"/>
            <a:ext cx="2743200" cy="2743200"/>
          </a:xfrm>
          <a:prstGeom prst="rect">
            <a:avLst/>
          </a:prstGeom>
        </p:spPr>
      </p:pic>
      <p:sp>
        <p:nvSpPr>
          <p:cNvPr id="30" name="SLM Note"/>
          <p:cNvSpPr txBox="1"/>
          <p:nvPr/>
        </p:nvSpPr>
        <p:spPr>
          <a:xfrm>
            <a:off x="3052616" y="2201050"/>
            <a:ext cx="2743200" cy="473206"/>
          </a:xfrm>
          <a:prstGeom prst="rect">
            <a:avLst/>
          </a:prstGeom>
          <a:noFill/>
        </p:spPr>
        <p:txBody>
          <a:bodyPr wrap="square" rtlCol="0">
            <a:spAutoFit/>
          </a:bodyPr>
          <a:lstStyle/>
          <a:p>
            <a:pPr algn="just"/>
            <a:r>
              <a:rPr lang="en-US" sz="825" b="1" dirty="0"/>
              <a:t>Service Level Management (SLM) </a:t>
            </a:r>
            <a:r>
              <a:rPr lang="en-US" sz="825" dirty="0"/>
              <a:t>establishes the agreement between a service provider and customer, documented in a Service Level Agreement (SLA)</a:t>
            </a:r>
          </a:p>
        </p:txBody>
      </p:sp>
      <p:pic>
        <p:nvPicPr>
          <p:cNvPr id="29" name="CSI 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5321" y="2628083"/>
            <a:ext cx="2743200" cy="2743200"/>
          </a:xfrm>
          <a:prstGeom prst="rect">
            <a:avLst/>
          </a:prstGeom>
        </p:spPr>
      </p:pic>
      <p:sp>
        <p:nvSpPr>
          <p:cNvPr id="31" name="CSI Note"/>
          <p:cNvSpPr txBox="1"/>
          <p:nvPr/>
        </p:nvSpPr>
        <p:spPr>
          <a:xfrm>
            <a:off x="3045321" y="5335815"/>
            <a:ext cx="2743200" cy="473206"/>
          </a:xfrm>
          <a:prstGeom prst="rect">
            <a:avLst/>
          </a:prstGeom>
          <a:noFill/>
        </p:spPr>
        <p:txBody>
          <a:bodyPr wrap="square" rtlCol="0">
            <a:spAutoFit/>
          </a:bodyPr>
          <a:lstStyle/>
          <a:p>
            <a:pPr algn="just"/>
            <a:r>
              <a:rPr lang="en-US" sz="825" b="1" dirty="0"/>
              <a:t>Continual Service Improvement (CSI)</a:t>
            </a:r>
            <a:r>
              <a:rPr lang="en-US" sz="825" dirty="0"/>
              <a:t> strives to improve all aspects services and processes, asking the simple question; “What can be done better?”</a:t>
            </a:r>
          </a:p>
        </p:txBody>
      </p:sp>
    </p:spTree>
    <p:extLst>
      <p:ext uri="{BB962C8B-B14F-4D97-AF65-F5344CB8AC3E}">
        <p14:creationId xmlns:p14="http://schemas.microsoft.com/office/powerpoint/2010/main" val="108687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6"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7</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7" name="Shape 124"/>
          <p:cNvSpPr/>
          <p:nvPr/>
        </p:nvSpPr>
        <p:spPr>
          <a:xfrm rot="5400000">
            <a:off x="2453469" y="-232581"/>
            <a:ext cx="3463903" cy="8031208"/>
          </a:xfrm>
          <a:prstGeom prst="rect">
            <a:avLst/>
          </a:prstGeom>
          <a:solidFill>
            <a:schemeClr val="accent3"/>
          </a:solidFill>
          <a:ln w="19050">
            <a:solidFill>
              <a:srgbClr val="FFFFFF"/>
            </a:solidFill>
            <a:miter/>
          </a:ln>
          <a:effectLst>
            <a:outerShdw blurRad="101600" dist="25400" dir="5400000" rotWithShape="0">
              <a:srgbClr val="000000">
                <a:alpha val="75000"/>
              </a:srgbClr>
            </a:outerShdw>
          </a:effectLst>
        </p:spPr>
        <p:txBody>
          <a:bodyPr lIns="34289" rIns="34289" anchor="ctr"/>
          <a:lstStyle/>
          <a:p>
            <a:pPr defTabSz="685800">
              <a:defRPr>
                <a:solidFill>
                  <a:srgbClr val="FFFFFF"/>
                </a:solidFill>
              </a:defRPr>
            </a:pPr>
            <a:endParaRPr sz="1350" kern="0">
              <a:solidFill>
                <a:srgbClr val="FFFFFF"/>
              </a:solidFill>
            </a:endParaRPr>
          </a:p>
        </p:txBody>
      </p:sp>
      <p:sp>
        <p:nvSpPr>
          <p:cNvPr id="6" name="TextBox 5"/>
          <p:cNvSpPr txBox="1"/>
          <p:nvPr/>
        </p:nvSpPr>
        <p:spPr>
          <a:xfrm>
            <a:off x="269685" y="2431498"/>
            <a:ext cx="4945253" cy="3485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85750" indent="-285750" defTabSz="685800" hangingPunct="0">
              <a:buFont typeface="Arial" panose="020B0604020202020204" pitchFamily="34" charset="0"/>
              <a:buChar char="•"/>
            </a:pPr>
            <a:r>
              <a:rPr lang="en-US" sz="2400" kern="0" dirty="0">
                <a:solidFill>
                  <a:schemeClr val="bg1"/>
                </a:solidFill>
                <a:latin typeface="Arial"/>
                <a:cs typeface="Arial"/>
                <a:sym typeface="Arial"/>
              </a:rPr>
              <a:t>Hosting Options</a:t>
            </a:r>
          </a:p>
          <a:p>
            <a:pPr marL="285750" indent="-285750" defTabSz="685800" hangingPunct="0">
              <a:buFont typeface="Arial" panose="020B0604020202020204" pitchFamily="34" charset="0"/>
              <a:buChar char="•"/>
            </a:pPr>
            <a:r>
              <a:rPr lang="en-US" sz="2400" kern="0" dirty="0">
                <a:solidFill>
                  <a:schemeClr val="bg1"/>
                </a:solidFill>
                <a:latin typeface="Arial"/>
                <a:cs typeface="Arial"/>
                <a:sym typeface="Arial"/>
              </a:rPr>
              <a:t>Storage Options</a:t>
            </a:r>
          </a:p>
          <a:p>
            <a:pPr marL="285750" indent="-285750" defTabSz="685800" hangingPunct="0">
              <a:buFont typeface="Arial" panose="020B0604020202020204" pitchFamily="34" charset="0"/>
              <a:buChar char="•"/>
            </a:pPr>
            <a:r>
              <a:rPr lang="en-US" sz="2400" kern="0" dirty="0">
                <a:solidFill>
                  <a:schemeClr val="bg1"/>
                </a:solidFill>
                <a:latin typeface="Arial"/>
                <a:cs typeface="Arial"/>
                <a:sym typeface="Arial"/>
              </a:rPr>
              <a:t>Network Options</a:t>
            </a:r>
          </a:p>
          <a:p>
            <a:pPr marL="285750" indent="-285750" defTabSz="685800" hangingPunct="0">
              <a:buFont typeface="Arial" panose="020B0604020202020204" pitchFamily="34" charset="0"/>
              <a:buChar char="•"/>
            </a:pPr>
            <a:r>
              <a:rPr lang="en-US" sz="2400" kern="0" dirty="0">
                <a:solidFill>
                  <a:schemeClr val="bg1"/>
                </a:solidFill>
                <a:latin typeface="Arial"/>
                <a:cs typeface="Arial"/>
                <a:sym typeface="Arial"/>
              </a:rPr>
              <a:t>Western Data Center</a:t>
            </a:r>
          </a:p>
          <a:p>
            <a:pPr marL="285750" indent="-285750" defTabSz="685800" hangingPunct="0">
              <a:buFont typeface="Arial" panose="020B0604020202020204" pitchFamily="34" charset="0"/>
              <a:buChar char="•"/>
            </a:pPr>
            <a:r>
              <a:rPr lang="en-US" sz="2400" kern="0" dirty="0">
                <a:solidFill>
                  <a:schemeClr val="bg1"/>
                </a:solidFill>
                <a:latin typeface="Arial"/>
                <a:cs typeface="Arial"/>
                <a:sym typeface="Arial"/>
              </a:rPr>
              <a:t>Security</a:t>
            </a:r>
          </a:p>
          <a:p>
            <a:pPr marL="285750" indent="-285750" defTabSz="685800" hangingPunct="0">
              <a:buFont typeface="Arial" panose="020B0604020202020204" pitchFamily="34" charset="0"/>
              <a:buChar char="•"/>
            </a:pPr>
            <a:r>
              <a:rPr lang="en-US" sz="2400" kern="0" dirty="0">
                <a:solidFill>
                  <a:schemeClr val="bg1"/>
                </a:solidFill>
                <a:latin typeface="Arial"/>
                <a:cs typeface="Arial"/>
                <a:sym typeface="Arial"/>
              </a:rPr>
              <a:t>Project Management</a:t>
            </a:r>
          </a:p>
          <a:p>
            <a:pPr marL="285750" indent="-285750" defTabSz="685800" hangingPunct="0">
              <a:buFont typeface="Arial" panose="020B0604020202020204" pitchFamily="34" charset="0"/>
              <a:buChar char="•"/>
            </a:pPr>
            <a:r>
              <a:rPr lang="en-US" sz="2400" kern="0" dirty="0">
                <a:solidFill>
                  <a:schemeClr val="bg1"/>
                </a:solidFill>
                <a:latin typeface="Arial"/>
                <a:cs typeface="Arial"/>
                <a:sym typeface="Arial"/>
              </a:rPr>
              <a:t>Innovation Center</a:t>
            </a:r>
          </a:p>
          <a:p>
            <a:pPr marL="285750" indent="-285750" defTabSz="685800" hangingPunct="0">
              <a:buFont typeface="Arial" panose="020B0604020202020204" pitchFamily="34" charset="0"/>
              <a:buChar char="•"/>
            </a:pPr>
            <a:endParaRPr lang="en-US" sz="1350" kern="0" dirty="0">
              <a:solidFill>
                <a:schemeClr val="bg1"/>
              </a:solidFill>
              <a:latin typeface="Arial"/>
              <a:cs typeface="Arial"/>
              <a:sym typeface="Arial"/>
            </a:endParaRPr>
          </a:p>
          <a:p>
            <a:pPr marL="285750" indent="-285750" defTabSz="685800" hangingPunct="0">
              <a:buFont typeface="Arial" panose="020B0604020202020204" pitchFamily="34" charset="0"/>
              <a:buChar char="•"/>
            </a:pPr>
            <a:endParaRPr lang="en-US" sz="1350" kern="0" dirty="0">
              <a:solidFill>
                <a:schemeClr val="bg1"/>
              </a:solidFill>
              <a:latin typeface="Arial"/>
              <a:cs typeface="Arial"/>
              <a:sym typeface="Arial"/>
            </a:endParaRPr>
          </a:p>
          <a:p>
            <a:pPr marL="285750" indent="-285750" defTabSz="685800" hangingPunct="0">
              <a:buFont typeface="Arial" panose="020B0604020202020204" pitchFamily="34" charset="0"/>
              <a:buChar char="•"/>
            </a:pPr>
            <a:endParaRPr lang="en-US" sz="1350" kern="0" dirty="0">
              <a:solidFill>
                <a:schemeClr val="bg1"/>
              </a:solidFill>
              <a:latin typeface="Arial"/>
              <a:cs typeface="Arial"/>
              <a:sym typeface="Arial"/>
            </a:endParaRPr>
          </a:p>
          <a:p>
            <a:pPr marL="285750" indent="-285750" defTabSz="685800" hangingPunct="0">
              <a:buFont typeface="Arial" panose="020B0604020202020204" pitchFamily="34" charset="0"/>
              <a:buChar char="•"/>
            </a:pPr>
            <a:endParaRPr lang="en-US" sz="1350" kern="0" dirty="0">
              <a:solidFill>
                <a:schemeClr val="bg1"/>
              </a:solidFill>
              <a:sym typeface="Arial"/>
            </a:endParaRPr>
          </a:p>
        </p:txBody>
      </p:sp>
      <p:sp>
        <p:nvSpPr>
          <p:cNvPr id="2" name="TextBox 1"/>
          <p:cNvSpPr txBox="1"/>
          <p:nvPr/>
        </p:nvSpPr>
        <p:spPr>
          <a:xfrm>
            <a:off x="269685" y="132817"/>
            <a:ext cx="623112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600" b="1" dirty="0">
                <a:solidFill>
                  <a:schemeClr val="bg1"/>
                </a:solidFill>
                <a:latin typeface="Arial"/>
                <a:ea typeface="Arial"/>
                <a:cs typeface="Arial"/>
                <a:sym typeface="Arial"/>
              </a:rPr>
              <a:t>Service Delivery- Highlights</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Tree>
    <p:extLst>
      <p:ext uri="{BB962C8B-B14F-4D97-AF65-F5344CB8AC3E}">
        <p14:creationId xmlns:p14="http://schemas.microsoft.com/office/powerpoint/2010/main" val="12547839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8</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5" y="132817"/>
            <a:ext cx="623112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600" b="1" dirty="0">
                <a:solidFill>
                  <a:schemeClr val="bg1"/>
                </a:solidFill>
                <a:latin typeface="Arial"/>
                <a:ea typeface="Arial"/>
                <a:cs typeface="Arial"/>
                <a:sym typeface="Arial"/>
              </a:rPr>
              <a:t>Network Options</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
        <p:nvSpPr>
          <p:cNvPr id="3" name="Rectangle 2"/>
          <p:cNvSpPr/>
          <p:nvPr/>
        </p:nvSpPr>
        <p:spPr>
          <a:xfrm>
            <a:off x="269685" y="2746305"/>
            <a:ext cx="6700837" cy="2862322"/>
          </a:xfrm>
          <a:prstGeom prst="rect">
            <a:avLst/>
          </a:prstGeom>
        </p:spPr>
        <p:txBody>
          <a:bodyPr wrap="square">
            <a:spAutoFit/>
          </a:bodyPr>
          <a:lstStyle/>
          <a:p>
            <a:pPr marL="285750" indent="-285750">
              <a:buFont typeface="Arial" charset="0"/>
              <a:buChar char="•"/>
            </a:pPr>
            <a:r>
              <a:rPr lang="en-US" dirty="0"/>
              <a:t>Private network provides up to 20Gbps of connectivity </a:t>
            </a:r>
          </a:p>
          <a:p>
            <a:pPr marL="285750" indent="-285750">
              <a:buFont typeface="Arial" charset="0"/>
              <a:buChar char="•"/>
            </a:pPr>
            <a:r>
              <a:rPr lang="en-US" dirty="0"/>
              <a:t>40Gbps of redundant Internet access connectivity. </a:t>
            </a:r>
          </a:p>
          <a:p>
            <a:pPr marL="285750" indent="-285750">
              <a:buFont typeface="Arial" charset="0"/>
              <a:buChar char="•"/>
            </a:pPr>
            <a:r>
              <a:rPr lang="en-US" dirty="0"/>
              <a:t>Over 2000 locations utilizing managed WAN service</a:t>
            </a:r>
          </a:p>
          <a:p>
            <a:pPr marL="285750" lvl="0" indent="-285750">
              <a:buFont typeface="Arial" charset="0"/>
              <a:buChar char="•"/>
            </a:pPr>
            <a:r>
              <a:rPr lang="en-US" dirty="0"/>
              <a:t>Secure access to the Internet</a:t>
            </a:r>
          </a:p>
          <a:p>
            <a:pPr marL="285750" lvl="0" indent="-285750">
              <a:buFont typeface="Arial" charset="0"/>
              <a:buChar char="•"/>
            </a:pPr>
            <a:r>
              <a:rPr lang="en-US" dirty="0"/>
              <a:t>IP Address Management, including DNS and DHCP services</a:t>
            </a:r>
          </a:p>
          <a:p>
            <a:pPr marL="285750" lvl="0" indent="-285750">
              <a:buFont typeface="Arial" charset="0"/>
              <a:buChar char="•"/>
            </a:pPr>
            <a:r>
              <a:rPr lang="en-US" dirty="0"/>
              <a:t>24x7 support with automated monitoring and ticketing</a:t>
            </a:r>
          </a:p>
          <a:p>
            <a:pPr marL="285750" lvl="0" indent="-285750">
              <a:buFont typeface="Arial" charset="0"/>
              <a:buChar char="•"/>
            </a:pPr>
            <a:r>
              <a:rPr lang="en-US" dirty="0"/>
              <a:t>Customer access to bandwidth and availability reports</a:t>
            </a:r>
          </a:p>
          <a:p>
            <a:pPr marL="285750" lvl="0" indent="-285750">
              <a:buFont typeface="Arial" charset="0"/>
              <a:buChar char="•"/>
            </a:pPr>
            <a:r>
              <a:rPr lang="en-US" dirty="0"/>
              <a:t>Ability to provide private communications between devices connected to the State network</a:t>
            </a:r>
          </a:p>
          <a:p>
            <a:pPr marL="285750" lvl="0" indent="-285750">
              <a:buFont typeface="Arial" charset="0"/>
              <a:buChar char="•"/>
            </a:pPr>
            <a:r>
              <a:rPr lang="en-US" dirty="0"/>
              <a:t>Hardware refresh included in rates</a:t>
            </a:r>
          </a:p>
        </p:txBody>
      </p:sp>
      <p:pic>
        <p:nvPicPr>
          <p:cNvPr id="9" name="Picture 8" descr="ITS_NCIN4.png"/>
          <p:cNvPicPr/>
          <p:nvPr/>
        </p:nvPicPr>
        <p:blipFill>
          <a:blip r:embed="rId3" cstate="email">
            <a:extLst>
              <a:ext uri="{28A0092B-C50C-407E-A947-70E740481C1C}">
                <a14:useLocalDpi xmlns:a14="http://schemas.microsoft.com/office/drawing/2010/main"/>
              </a:ext>
            </a:extLst>
          </a:blip>
          <a:stretch>
            <a:fillRect/>
          </a:stretch>
        </p:blipFill>
        <p:spPr>
          <a:xfrm>
            <a:off x="2052448" y="958656"/>
            <a:ext cx="4588192" cy="1608138"/>
          </a:xfrm>
          <a:prstGeom prst="rect">
            <a:avLst/>
          </a:prstGeom>
        </p:spPr>
      </p:pic>
    </p:spTree>
    <p:extLst>
      <p:ext uri="{BB962C8B-B14F-4D97-AF65-F5344CB8AC3E}">
        <p14:creationId xmlns:p14="http://schemas.microsoft.com/office/powerpoint/2010/main" val="38174702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68809" y="5727663"/>
            <a:ext cx="284691" cy="300082"/>
          </a:xfrm>
          <a:prstGeom prst="rect">
            <a:avLst/>
          </a:prstGeom>
          <a:extLst>
            <a:ext uri="{C572A759-6A51-4108-AA02-DFA0A04FC94B}">
              <ma14:wrappingTextBoxFlag xmlns:ma14="http://schemas.microsoft.com/office/mac/drawingml/2011/main" val="1"/>
            </a:ext>
          </a:extLst>
        </p:spPr>
        <p:txBody>
          <a:bodyPr/>
          <a:lstStyle/>
          <a:p>
            <a:pPr defTabSz="685800"/>
            <a:fld id="{86CB4B4D-7CA3-9044-876B-883B54F8677D}" type="slidenum">
              <a:rPr sz="1350" kern="0">
                <a:solidFill>
                  <a:sysClr val="windowText" lastClr="000000"/>
                </a:solidFill>
              </a:rPr>
              <a:pPr defTabSz="685800"/>
              <a:t>9</a:t>
            </a:fld>
            <a:endParaRPr sz="1350" kern="0">
              <a:solidFill>
                <a:sysClr val="windowText" lastClr="000000"/>
              </a:solidFill>
            </a:endParaRPr>
          </a:p>
        </p:txBody>
      </p:sp>
      <p:sp>
        <p:nvSpPr>
          <p:cNvPr id="119" name="Shape 119"/>
          <p:cNvSpPr/>
          <p:nvPr/>
        </p:nvSpPr>
        <p:spPr>
          <a:xfrm>
            <a:off x="-568272" y="951017"/>
            <a:ext cx="5554609" cy="438582"/>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defRPr sz="3000" b="1">
                <a:solidFill>
                  <a:srgbClr val="FFFFFF"/>
                </a:solidFill>
              </a:defRPr>
            </a:lvl1pPr>
          </a:lstStyle>
          <a:p>
            <a:pPr defTabSz="685800"/>
            <a:r>
              <a:rPr lang="en-US" sz="2250" kern="0" dirty="0"/>
              <a:t>Operate and Serve - Services</a:t>
            </a:r>
            <a:endParaRPr sz="2250" kern="0" dirty="0"/>
          </a:p>
        </p:txBody>
      </p:sp>
      <p:sp>
        <p:nvSpPr>
          <p:cNvPr id="125" name="Shape 125"/>
          <p:cNvSpPr/>
          <p:nvPr/>
        </p:nvSpPr>
        <p:spPr>
          <a:xfrm>
            <a:off x="2052448" y="1882011"/>
            <a:ext cx="3665003" cy="392415"/>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lvl1pPr algn="ctr">
              <a:lnSpc>
                <a:spcPct val="130000"/>
              </a:lnSpc>
              <a:defRPr sz="2000" b="1">
                <a:solidFill>
                  <a:srgbClr val="FFFFFF"/>
                </a:solidFill>
              </a:defRPr>
            </a:lvl1pPr>
          </a:lstStyle>
          <a:p>
            <a:pPr algn="l" defTabSz="685800"/>
            <a:endParaRPr sz="1500" kern="0" dirty="0"/>
          </a:p>
        </p:txBody>
      </p:sp>
      <p:sp>
        <p:nvSpPr>
          <p:cNvPr id="2" name="TextBox 1"/>
          <p:cNvSpPr txBox="1"/>
          <p:nvPr/>
        </p:nvSpPr>
        <p:spPr>
          <a:xfrm>
            <a:off x="269685" y="132817"/>
            <a:ext cx="623112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600" b="1" dirty="0">
                <a:solidFill>
                  <a:schemeClr val="bg1"/>
                </a:solidFill>
                <a:latin typeface="Arial"/>
                <a:ea typeface="Arial"/>
                <a:cs typeface="Arial"/>
                <a:sym typeface="Arial"/>
              </a:rPr>
              <a:t>Hosting Services</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
        <p:nvSpPr>
          <p:cNvPr id="10" name="Content Placeholder 2"/>
          <p:cNvSpPr txBox="1">
            <a:spLocks/>
          </p:cNvSpPr>
          <p:nvPr/>
        </p:nvSpPr>
        <p:spPr>
          <a:xfrm>
            <a:off x="269685" y="811432"/>
            <a:ext cx="8374374"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25000" lnSpcReduction="20000"/>
          </a:bodyPr>
          <a:lstStyle>
            <a:lvl1pPr marL="171450" marR="0" indent="-17145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1pPr>
            <a:lvl2pPr marL="5334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2pPr>
            <a:lvl3pPr marL="900113" marR="0" indent="-214313"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3pPr>
            <a:lvl4pPr marL="1273628" marR="0" indent="-244928"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4pPr>
            <a:lvl5pPr marL="1616528" marR="0" indent="-244928"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5pPr>
            <a:lvl6pPr marL="19050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6pPr>
            <a:lvl7pPr marL="22479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7pPr>
            <a:lvl8pPr marL="25908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8pPr>
            <a:lvl9pPr marL="2933700" marR="0" indent="-190500" algn="l" defTabSz="685800" rtl="0" latinLnBrk="0">
              <a:lnSpc>
                <a:spcPct val="90000"/>
              </a:lnSpc>
              <a:spcBef>
                <a:spcPts val="750"/>
              </a:spcBef>
              <a:spcAft>
                <a:spcPts val="0"/>
              </a:spcAft>
              <a:buClrTx/>
              <a:buSzPct val="100000"/>
              <a:buFont typeface="Arial"/>
              <a:buChar char="•"/>
              <a:tabLst/>
              <a:defRPr sz="1500" b="0" i="0" u="none" strike="noStrike" cap="none" spc="0" baseline="0">
                <a:ln>
                  <a:noFill/>
                </a:ln>
                <a:solidFill>
                  <a:srgbClr val="778591"/>
                </a:solidFill>
                <a:uFillTx/>
                <a:latin typeface="Arial"/>
                <a:ea typeface="Arial"/>
                <a:cs typeface="Arial"/>
                <a:sym typeface="Arial"/>
              </a:defRPr>
            </a:lvl9pPr>
          </a:lstStyle>
          <a:p>
            <a:endParaRPr lang="en-US" sz="6400" kern="0" dirty="0"/>
          </a:p>
          <a:p>
            <a:r>
              <a:rPr lang="en-US" sz="6400" kern="0" dirty="0">
                <a:solidFill>
                  <a:schemeClr val="tx1"/>
                </a:solidFill>
                <a:latin typeface="Arial" charset="0"/>
                <a:ea typeface="Arial" charset="0"/>
                <a:cs typeface="Arial" charset="0"/>
              </a:rPr>
              <a:t>Managed Hosting Services (over 2000+ hosts) across Data Centers</a:t>
            </a:r>
          </a:p>
          <a:p>
            <a:pPr marL="0" indent="0">
              <a:buNone/>
            </a:pPr>
            <a:r>
              <a:rPr lang="en-US" sz="6400" kern="0" dirty="0">
                <a:solidFill>
                  <a:schemeClr val="tx1"/>
                </a:solidFill>
                <a:latin typeface="Arial" charset="0"/>
                <a:ea typeface="Arial" charset="0"/>
                <a:cs typeface="Arial" charset="0"/>
              </a:rPr>
              <a:t>Fully Managed Services include the following:</a:t>
            </a:r>
          </a:p>
          <a:p>
            <a:pPr lvl="1"/>
            <a:r>
              <a:rPr lang="en-US" sz="6400" kern="0" dirty="0">
                <a:solidFill>
                  <a:schemeClr val="tx1"/>
                </a:solidFill>
                <a:latin typeface="Arial" charset="0"/>
                <a:ea typeface="Arial" charset="0"/>
                <a:cs typeface="Arial" charset="0"/>
              </a:rPr>
              <a:t>   Distributed Hosting (AIX, Linux, Solaris, Windows)</a:t>
            </a:r>
          </a:p>
          <a:p>
            <a:pPr lvl="1"/>
            <a:r>
              <a:rPr lang="en-US" sz="6400" kern="0" dirty="0">
                <a:solidFill>
                  <a:schemeClr val="tx1"/>
                </a:solidFill>
                <a:latin typeface="Arial" charset="0"/>
                <a:ea typeface="Arial" charset="0"/>
                <a:cs typeface="Arial" charset="0"/>
              </a:rPr>
              <a:t>   Business Continuity and Disaster Recovery</a:t>
            </a:r>
          </a:p>
          <a:p>
            <a:pPr lvl="1"/>
            <a:r>
              <a:rPr lang="en-US" sz="6400" kern="0" dirty="0">
                <a:solidFill>
                  <a:schemeClr val="tx1"/>
                </a:solidFill>
                <a:latin typeface="Arial" charset="0"/>
                <a:ea typeface="Arial" charset="0"/>
                <a:cs typeface="Arial" charset="0"/>
              </a:rPr>
              <a:t>   Hardware Platform Support and Maintenance</a:t>
            </a:r>
          </a:p>
          <a:p>
            <a:pPr lvl="1"/>
            <a:r>
              <a:rPr lang="en-US" sz="6400" kern="0" dirty="0">
                <a:solidFill>
                  <a:schemeClr val="tx1"/>
                </a:solidFill>
                <a:latin typeface="Arial" charset="0"/>
                <a:ea typeface="Arial" charset="0"/>
                <a:cs typeface="Arial" charset="0"/>
              </a:rPr>
              <a:t>   Operating System Support &amp; Maintenance</a:t>
            </a:r>
          </a:p>
          <a:p>
            <a:pPr lvl="1"/>
            <a:r>
              <a:rPr lang="en-US" sz="6400" kern="0" dirty="0">
                <a:solidFill>
                  <a:schemeClr val="tx1"/>
                </a:solidFill>
                <a:latin typeface="Arial" charset="0"/>
                <a:ea typeface="Arial" charset="0"/>
                <a:cs typeface="Arial" charset="0"/>
              </a:rPr>
              <a:t>   User Management</a:t>
            </a:r>
          </a:p>
          <a:p>
            <a:pPr lvl="1"/>
            <a:r>
              <a:rPr lang="en-US" sz="6400" kern="0" dirty="0">
                <a:solidFill>
                  <a:schemeClr val="tx1"/>
                </a:solidFill>
                <a:latin typeface="Arial" charset="0"/>
                <a:ea typeface="Arial" charset="0"/>
                <a:cs typeface="Arial" charset="0"/>
              </a:rPr>
              <a:t>   Service Desk Support</a:t>
            </a:r>
          </a:p>
          <a:p>
            <a:pPr lvl="1"/>
            <a:r>
              <a:rPr lang="en-US" sz="6400" kern="0" dirty="0">
                <a:solidFill>
                  <a:schemeClr val="tx1"/>
                </a:solidFill>
                <a:latin typeface="Arial" charset="0"/>
                <a:ea typeface="Arial" charset="0"/>
                <a:cs typeface="Arial" charset="0"/>
              </a:rPr>
              <a:t>   Functional Area Performance &amp; System Monitoring</a:t>
            </a:r>
          </a:p>
          <a:p>
            <a:pPr lvl="1"/>
            <a:r>
              <a:rPr lang="en-US" sz="6400" kern="0" dirty="0">
                <a:solidFill>
                  <a:schemeClr val="tx1"/>
                </a:solidFill>
                <a:latin typeface="Arial" charset="0"/>
                <a:ea typeface="Arial" charset="0"/>
                <a:cs typeface="Arial" charset="0"/>
              </a:rPr>
              <a:t> 	Data Base Services</a:t>
            </a:r>
          </a:p>
          <a:p>
            <a:pPr lvl="1"/>
            <a:r>
              <a:rPr lang="en-US" sz="6400" kern="0" dirty="0">
                <a:solidFill>
                  <a:schemeClr val="tx1"/>
                </a:solidFill>
                <a:latin typeface="Arial" charset="0"/>
                <a:ea typeface="Arial" charset="0"/>
                <a:cs typeface="Arial" charset="0"/>
              </a:rPr>
              <a:t>	Data Backup &amp; Retention</a:t>
            </a:r>
          </a:p>
          <a:p>
            <a:pPr lvl="1"/>
            <a:r>
              <a:rPr lang="en-US" sz="6400" kern="0" dirty="0">
                <a:solidFill>
                  <a:schemeClr val="tx1"/>
                </a:solidFill>
                <a:latin typeface="Arial" charset="0"/>
                <a:ea typeface="Arial" charset="0"/>
                <a:cs typeface="Arial" charset="0"/>
              </a:rPr>
              <a:t>	Storage Services</a:t>
            </a:r>
          </a:p>
          <a:p>
            <a:pPr lvl="1"/>
            <a:r>
              <a:rPr lang="en-US" sz="6400" kern="0" dirty="0">
                <a:solidFill>
                  <a:schemeClr val="tx1"/>
                </a:solidFill>
                <a:latin typeface="Arial" charset="0"/>
                <a:ea typeface="Arial" charset="0"/>
                <a:cs typeface="Arial" charset="0"/>
              </a:rPr>
              <a:t>	Security &amp; Vulnerability Scanning</a:t>
            </a:r>
          </a:p>
          <a:p>
            <a:pPr lvl="1"/>
            <a:r>
              <a:rPr lang="en-US" sz="6400" kern="0" dirty="0">
                <a:solidFill>
                  <a:schemeClr val="tx1"/>
                </a:solidFill>
                <a:latin typeface="Arial" charset="0"/>
                <a:ea typeface="Arial" charset="0"/>
                <a:cs typeface="Arial" charset="0"/>
              </a:rPr>
              <a:t>	Implementation Project Coordination</a:t>
            </a:r>
          </a:p>
          <a:p>
            <a:endParaRPr lang="en-US" sz="6400" kern="0" dirty="0">
              <a:solidFill>
                <a:schemeClr val="tx1"/>
              </a:solidFill>
              <a:latin typeface="Arial" charset="0"/>
              <a:ea typeface="Arial" charset="0"/>
              <a:cs typeface="Arial" charset="0"/>
            </a:endParaRPr>
          </a:p>
          <a:p>
            <a:endParaRPr lang="en-US" sz="6400" kern="0" dirty="0">
              <a:solidFill>
                <a:schemeClr val="tx1"/>
              </a:solidFill>
              <a:latin typeface="Arial" charset="0"/>
              <a:ea typeface="Arial" charset="0"/>
              <a:cs typeface="Arial" charset="0"/>
            </a:endParaRPr>
          </a:p>
          <a:p>
            <a:r>
              <a:rPr lang="en-US" sz="6400" kern="0" dirty="0">
                <a:solidFill>
                  <a:schemeClr val="tx1"/>
                </a:solidFill>
                <a:latin typeface="Arial" charset="0"/>
                <a:ea typeface="Arial" charset="0"/>
                <a:cs typeface="Arial" charset="0"/>
              </a:rPr>
              <a:t>*(Applications are typically managed by the customer/client)</a:t>
            </a:r>
          </a:p>
          <a:p>
            <a:endParaRPr lang="en-US" sz="6450" kern="0" dirty="0"/>
          </a:p>
          <a:p>
            <a:endParaRPr lang="en-US" kern="0" dirty="0"/>
          </a:p>
        </p:txBody>
      </p:sp>
    </p:spTree>
    <p:extLst>
      <p:ext uri="{BB962C8B-B14F-4D97-AF65-F5344CB8AC3E}">
        <p14:creationId xmlns:p14="http://schemas.microsoft.com/office/powerpoint/2010/main" val="181575952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Influencer - With Logo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18CCF"/>
        </a:solidFill>
        <a:ln w="381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fluencer - No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2_Office Theme">
      <a:dk1>
        <a:srgbClr val="000000"/>
      </a:dk1>
      <a:lt1>
        <a:srgbClr val="FFFFFF"/>
      </a:lt1>
      <a:dk2>
        <a:srgbClr val="A7A7A7"/>
      </a:dk2>
      <a:lt2>
        <a:srgbClr val="535353"/>
      </a:lt2>
      <a:accent1>
        <a:srgbClr val="7F9E3F"/>
      </a:accent1>
      <a:accent2>
        <a:srgbClr val="52849C"/>
      </a:accent2>
      <a:accent3>
        <a:srgbClr val="1F497D"/>
      </a:accent3>
      <a:accent4>
        <a:srgbClr val="71C9C5"/>
      </a:accent4>
      <a:accent5>
        <a:srgbClr val="6D2E75"/>
      </a:accent5>
      <a:accent6>
        <a:srgbClr val="F6D888"/>
      </a:accent6>
      <a:hlink>
        <a:srgbClr val="0000FF"/>
      </a:hlink>
      <a:folHlink>
        <a:srgbClr val="FF00FF"/>
      </a:folHlink>
    </a:clrScheme>
    <a:fontScheme name="2_Office Theme">
      <a:majorFont>
        <a:latin typeface="Calibri"/>
        <a:ea typeface="Calibri"/>
        <a:cs typeface="Calibri"/>
      </a:majorFont>
      <a:minorFont>
        <a:latin typeface="Helvetica"/>
        <a:ea typeface="Helvetica"/>
        <a:cs typeface="Helvetica"/>
      </a:minorFont>
    </a:fontScheme>
    <a:fmtScheme name="2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28489</TotalTime>
  <Words>1463</Words>
  <Application>Microsoft Macintosh PowerPoint</Application>
  <PresentationFormat>On-screen Show (4:3)</PresentationFormat>
  <Paragraphs>243</Paragraphs>
  <Slides>18</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Bebas Neue</vt:lpstr>
      <vt:lpstr>Calibri</vt:lpstr>
      <vt:lpstr>Courier New</vt:lpstr>
      <vt:lpstr>Helvetica</vt:lpstr>
      <vt:lpstr>Open Sans</vt:lpstr>
      <vt:lpstr>Times New Roman</vt:lpstr>
      <vt:lpstr>Arial</vt:lpstr>
      <vt:lpstr>Influencer - With Logos</vt:lpstr>
      <vt:lpstr>Influencer - No Logos</vt:lpstr>
      <vt:lpstr>2_Office Theme</vt:lpstr>
      <vt:lpstr>NC Department of IT Overview</vt:lpstr>
      <vt:lpstr>PowerPoint Presentation</vt:lpstr>
      <vt:lpstr>PowerPoint Presentation</vt:lpstr>
      <vt:lpstr>PowerPoint Presentation</vt:lpstr>
      <vt:lpstr>PowerPoint Presentation</vt:lpstr>
      <vt:lpstr>IT Service Excellence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Noar</dc:creator>
  <cp:lastModifiedBy>Minshew, Jon</cp:lastModifiedBy>
  <cp:revision>1532</cp:revision>
  <cp:lastPrinted>2016-06-26T23:49:22Z</cp:lastPrinted>
  <dcterms:created xsi:type="dcterms:W3CDTF">2015-11-01T01:40:51Z</dcterms:created>
  <dcterms:modified xsi:type="dcterms:W3CDTF">2017-01-20T18:22:22Z</dcterms:modified>
</cp:coreProperties>
</file>