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454406" y="318113"/>
          <a:ext cx="6163945" cy="5159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1045"/>
                <a:gridCol w="1430655"/>
                <a:gridCol w="427355"/>
                <a:gridCol w="782319"/>
                <a:gridCol w="958850"/>
                <a:gridCol w="1009014"/>
                <a:gridCol w="735964"/>
              </a:tblGrid>
              <a:tr h="791845">
                <a:tc>
                  <a:txBody>
                    <a:bodyPr/>
                    <a:lstStyle/>
                    <a:p>
                      <a:pPr marL="31750">
                        <a:lnSpc>
                          <a:spcPts val="1530"/>
                        </a:lnSpc>
                      </a:pPr>
                      <a:r>
                        <a:rPr dirty="0" sz="1400" spc="-10" b="1">
                          <a:latin typeface="Times New Roman"/>
                          <a:cs typeface="Times New Roman"/>
                        </a:rPr>
                        <a:t>Bilanz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Kontonr.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400" spc="-10" b="1">
                          <a:latin typeface="Times New Roman"/>
                          <a:cs typeface="Times New Roman"/>
                        </a:rPr>
                        <a:t>Aktiven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2766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vom:</a:t>
                      </a:r>
                      <a:r>
                        <a:rPr dirty="0" sz="1000" spc="21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01.01.2022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0960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Konto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bis: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31.12.2022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345440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Saldo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130810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Vorjahr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12.03.2023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0480"/>
                </a:tc>
              </a:tr>
              <a:tr h="18224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  <a:spcBef>
                          <a:spcPts val="140"/>
                        </a:spcBef>
                      </a:pPr>
                      <a:r>
                        <a:rPr dirty="0" sz="1000" spc="-25" b="1">
                          <a:latin typeface="Times New Roman"/>
                          <a:cs typeface="Times New Roman"/>
                        </a:rPr>
                        <a:t>10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195"/>
                        </a:lnSpc>
                        <a:spcBef>
                          <a:spcPts val="140"/>
                        </a:spcBef>
                      </a:pPr>
                      <a:r>
                        <a:rPr dirty="0" sz="1000" spc="-10" b="1">
                          <a:latin typeface="Times New Roman"/>
                          <a:cs typeface="Times New Roman"/>
                        </a:rPr>
                        <a:t>Umlaufvermögen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0655">
                <a:tc>
                  <a:txBody>
                    <a:bodyPr/>
                    <a:lstStyle/>
                    <a:p>
                      <a:pPr marL="31750">
                        <a:lnSpc>
                          <a:spcPts val="1165"/>
                        </a:lnSpc>
                      </a:pP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1010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165"/>
                        </a:lnSpc>
                      </a:pP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PostFinance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1470">
                        <a:lnSpc>
                          <a:spcPts val="1165"/>
                        </a:lnSpc>
                      </a:pP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0.00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21285">
                        <a:lnSpc>
                          <a:spcPts val="116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4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722.15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1290">
                <a:tc>
                  <a:txBody>
                    <a:bodyPr/>
                    <a:lstStyle/>
                    <a:p>
                      <a:pPr marL="31750">
                        <a:lnSpc>
                          <a:spcPts val="1170"/>
                        </a:lnSpc>
                      </a:pP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1020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170"/>
                        </a:lnSpc>
                      </a:pP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Raiffeisen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0835">
                        <a:lnSpc>
                          <a:spcPts val="1170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074.89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21920">
                        <a:lnSpc>
                          <a:spcPts val="1170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26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331.50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1290">
                <a:tc>
                  <a:txBody>
                    <a:bodyPr/>
                    <a:lstStyle/>
                    <a:p>
                      <a:pPr marL="31750">
                        <a:lnSpc>
                          <a:spcPts val="1170"/>
                        </a:lnSpc>
                      </a:pP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1090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170"/>
                        </a:lnSpc>
                      </a:pP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Durchlaufkonto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0835">
                        <a:lnSpc>
                          <a:spcPts val="1170"/>
                        </a:lnSpc>
                      </a:pP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0.00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21285">
                        <a:lnSpc>
                          <a:spcPts val="1170"/>
                        </a:lnSpc>
                      </a:pP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0.00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1290">
                <a:tc>
                  <a:txBody>
                    <a:bodyPr/>
                    <a:lstStyle/>
                    <a:p>
                      <a:pPr marL="31750">
                        <a:lnSpc>
                          <a:spcPts val="1170"/>
                        </a:lnSpc>
                      </a:pP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1100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170"/>
                        </a:lnSpc>
                      </a:pP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Debitoren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0835">
                        <a:lnSpc>
                          <a:spcPts val="1170"/>
                        </a:lnSpc>
                      </a:pP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0.00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20650">
                        <a:lnSpc>
                          <a:spcPts val="1170"/>
                        </a:lnSpc>
                      </a:pP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0.00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42570">
                <a:tc>
                  <a:txBody>
                    <a:bodyPr/>
                    <a:lstStyle/>
                    <a:p>
                      <a:pPr marL="31750">
                        <a:lnSpc>
                          <a:spcPts val="1170"/>
                        </a:lnSpc>
                      </a:pP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1300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170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Transitorische</a:t>
                      </a:r>
                      <a:r>
                        <a:rPr dirty="0" sz="10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Aktiven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1470">
                        <a:lnSpc>
                          <a:spcPts val="1170"/>
                        </a:lnSpc>
                      </a:pP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461.00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21285">
                        <a:lnSpc>
                          <a:spcPts val="1170"/>
                        </a:lnSpc>
                      </a:pP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0.00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385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000" spc="-10" b="1">
                          <a:latin typeface="Times New Roman"/>
                          <a:cs typeface="Times New Roman"/>
                        </a:rPr>
                        <a:t>Total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/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000" spc="-10" b="1">
                          <a:latin typeface="Times New Roman"/>
                          <a:cs typeface="Times New Roman"/>
                        </a:rPr>
                        <a:t>Umlaufvermögen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147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000" b="1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dirty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 b="1">
                          <a:latin typeface="Times New Roman"/>
                          <a:cs typeface="Times New Roman"/>
                        </a:rPr>
                        <a:t>535.89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/>
                </a:tc>
                <a:tc>
                  <a:txBody>
                    <a:bodyPr/>
                    <a:lstStyle/>
                    <a:p>
                      <a:pPr algn="r" marR="12128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000" b="1">
                          <a:latin typeface="Times New Roman"/>
                          <a:cs typeface="Times New Roman"/>
                        </a:rPr>
                        <a:t>31</a:t>
                      </a:r>
                      <a:r>
                        <a:rPr dirty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 b="1">
                          <a:latin typeface="Times New Roman"/>
                          <a:cs typeface="Times New Roman"/>
                        </a:rPr>
                        <a:t>053.65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2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000" spc="-10" b="1">
                          <a:latin typeface="Times New Roman"/>
                          <a:cs typeface="Times New Roman"/>
                        </a:rPr>
                        <a:t>Verlust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083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000" spc="-10" b="1">
                          <a:latin typeface="Times New Roman"/>
                          <a:cs typeface="Times New Roman"/>
                        </a:rPr>
                        <a:t>517.76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 algn="r" marR="12065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000" spc="-20" b="1">
                          <a:latin typeface="Times New Roman"/>
                          <a:cs typeface="Times New Roman"/>
                        </a:rPr>
                        <a:t>0.00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530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000" spc="-10" b="1">
                          <a:latin typeface="Times New Roman"/>
                          <a:cs typeface="Times New Roman"/>
                        </a:rPr>
                        <a:t>Total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000" spc="-10" b="1">
                          <a:latin typeface="Times New Roman"/>
                          <a:cs typeface="Times New Roman"/>
                        </a:rPr>
                        <a:t>Aktiven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147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000" b="1">
                          <a:latin typeface="Times New Roman"/>
                          <a:cs typeface="Times New Roman"/>
                        </a:rPr>
                        <a:t>31</a:t>
                      </a:r>
                      <a:r>
                        <a:rPr dirty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 b="1">
                          <a:latin typeface="Times New Roman"/>
                          <a:cs typeface="Times New Roman"/>
                        </a:rPr>
                        <a:t>053.65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 algn="r" marR="12128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000" b="1">
                          <a:latin typeface="Times New Roman"/>
                          <a:cs typeface="Times New Roman"/>
                        </a:rPr>
                        <a:t>31</a:t>
                      </a:r>
                      <a:r>
                        <a:rPr dirty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 b="1">
                          <a:latin typeface="Times New Roman"/>
                          <a:cs typeface="Times New Roman"/>
                        </a:rPr>
                        <a:t>053.65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5115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dirty="0" sz="1400" spc="-10" b="1">
                          <a:latin typeface="Times New Roman"/>
                          <a:cs typeface="Times New Roman"/>
                        </a:rPr>
                        <a:t>Passiven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28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8224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  <a:spcBef>
                          <a:spcPts val="140"/>
                        </a:spcBef>
                      </a:pPr>
                      <a:r>
                        <a:rPr dirty="0" sz="1000" spc="-25" b="1">
                          <a:latin typeface="Times New Roman"/>
                          <a:cs typeface="Times New Roman"/>
                        </a:rPr>
                        <a:t>20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195"/>
                        </a:lnSpc>
                        <a:spcBef>
                          <a:spcPts val="140"/>
                        </a:spcBef>
                      </a:pPr>
                      <a:r>
                        <a:rPr dirty="0" sz="1000" b="1">
                          <a:latin typeface="Times New Roman"/>
                          <a:cs typeface="Times New Roman"/>
                        </a:rPr>
                        <a:t>kurzf.</a:t>
                      </a:r>
                      <a:r>
                        <a:rPr dirty="0" sz="1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 b="1">
                          <a:latin typeface="Times New Roman"/>
                          <a:cs typeface="Times New Roman"/>
                        </a:rPr>
                        <a:t>Fremdkapital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0655">
                <a:tc>
                  <a:txBody>
                    <a:bodyPr/>
                    <a:lstStyle/>
                    <a:p>
                      <a:pPr marL="31750">
                        <a:lnSpc>
                          <a:spcPts val="1165"/>
                        </a:lnSpc>
                      </a:pP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2000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165"/>
                        </a:lnSpc>
                      </a:pP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Kreditoren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1470">
                        <a:lnSpc>
                          <a:spcPts val="1165"/>
                        </a:lnSpc>
                      </a:pP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0.00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21285">
                        <a:lnSpc>
                          <a:spcPts val="1165"/>
                        </a:lnSpc>
                      </a:pP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0.00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42570">
                <a:tc>
                  <a:txBody>
                    <a:bodyPr/>
                    <a:lstStyle/>
                    <a:p>
                      <a:pPr marL="31750">
                        <a:lnSpc>
                          <a:spcPts val="1170"/>
                        </a:lnSpc>
                      </a:pP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2300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170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Transitorische</a:t>
                      </a:r>
                      <a:r>
                        <a:rPr dirty="0" sz="10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Passiven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0835">
                        <a:lnSpc>
                          <a:spcPts val="1170"/>
                        </a:lnSpc>
                      </a:pP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0.00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21920">
                        <a:lnSpc>
                          <a:spcPts val="1170"/>
                        </a:lnSpc>
                      </a:pP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0.00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385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000" spc="-10" b="1">
                          <a:latin typeface="Times New Roman"/>
                          <a:cs typeface="Times New Roman"/>
                        </a:rPr>
                        <a:t>Total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/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000" b="1">
                          <a:latin typeface="Times New Roman"/>
                          <a:cs typeface="Times New Roman"/>
                        </a:rPr>
                        <a:t>kurzf.</a:t>
                      </a:r>
                      <a:r>
                        <a:rPr dirty="0" sz="1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 b="1">
                          <a:latin typeface="Times New Roman"/>
                          <a:cs typeface="Times New Roman"/>
                        </a:rPr>
                        <a:t>Fremdkapital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083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000" spc="-20" b="1">
                          <a:latin typeface="Times New Roman"/>
                          <a:cs typeface="Times New Roman"/>
                        </a:rPr>
                        <a:t>0.00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/>
                </a:tc>
                <a:tc>
                  <a:txBody>
                    <a:bodyPr/>
                    <a:lstStyle/>
                    <a:p>
                      <a:pPr algn="r" marR="12192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000" spc="-20" b="1">
                          <a:latin typeface="Times New Roman"/>
                          <a:cs typeface="Times New Roman"/>
                        </a:rPr>
                        <a:t>0.00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41300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  <a:spcBef>
                          <a:spcPts val="605"/>
                        </a:spcBef>
                      </a:pPr>
                      <a:r>
                        <a:rPr dirty="0" sz="1000" spc="-25" b="1">
                          <a:latin typeface="Times New Roman"/>
                          <a:cs typeface="Times New Roman"/>
                        </a:rPr>
                        <a:t>28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195"/>
                        </a:lnSpc>
                        <a:spcBef>
                          <a:spcPts val="605"/>
                        </a:spcBef>
                      </a:pPr>
                      <a:r>
                        <a:rPr dirty="0" sz="1000" spc="-10" b="1">
                          <a:latin typeface="Times New Roman"/>
                          <a:cs typeface="Times New Roman"/>
                        </a:rPr>
                        <a:t>Eigenkapital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41935">
                <a:tc>
                  <a:txBody>
                    <a:bodyPr/>
                    <a:lstStyle/>
                    <a:p>
                      <a:pPr marL="31750">
                        <a:lnSpc>
                          <a:spcPts val="1165"/>
                        </a:lnSpc>
                      </a:pP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2800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165"/>
                        </a:lnSpc>
                      </a:pP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Eigenkapital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1470">
                        <a:lnSpc>
                          <a:spcPts val="116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31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053.65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21920">
                        <a:lnSpc>
                          <a:spcPts val="116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31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053.65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385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000" spc="-10" b="1">
                          <a:latin typeface="Times New Roman"/>
                          <a:cs typeface="Times New Roman"/>
                        </a:rPr>
                        <a:t>Total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/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000" spc="-10" b="1">
                          <a:latin typeface="Times New Roman"/>
                          <a:cs typeface="Times New Roman"/>
                        </a:rPr>
                        <a:t>Eigenkapital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147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000" b="1">
                          <a:latin typeface="Times New Roman"/>
                          <a:cs typeface="Times New Roman"/>
                        </a:rPr>
                        <a:t>31</a:t>
                      </a:r>
                      <a:r>
                        <a:rPr dirty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 b="1">
                          <a:latin typeface="Times New Roman"/>
                          <a:cs typeface="Times New Roman"/>
                        </a:rPr>
                        <a:t>053.65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/>
                </a:tc>
                <a:tc>
                  <a:txBody>
                    <a:bodyPr/>
                    <a:lstStyle/>
                    <a:p>
                      <a:pPr algn="r" marR="12128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000" b="1">
                          <a:latin typeface="Times New Roman"/>
                          <a:cs typeface="Times New Roman"/>
                        </a:rPr>
                        <a:t>31</a:t>
                      </a:r>
                      <a:r>
                        <a:rPr dirty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 b="1">
                          <a:latin typeface="Times New Roman"/>
                          <a:cs typeface="Times New Roman"/>
                        </a:rPr>
                        <a:t>053.65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31140">
                <a:tc>
                  <a:txBody>
                    <a:bodyPr/>
                    <a:lstStyle/>
                    <a:p>
                      <a:pPr marL="31750">
                        <a:lnSpc>
                          <a:spcPts val="1115"/>
                        </a:lnSpc>
                        <a:spcBef>
                          <a:spcPts val="605"/>
                        </a:spcBef>
                      </a:pPr>
                      <a:r>
                        <a:rPr dirty="0" sz="1000" spc="-10" b="1">
                          <a:latin typeface="Times New Roman"/>
                          <a:cs typeface="Times New Roman"/>
                        </a:rPr>
                        <a:t>Total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115"/>
                        </a:lnSpc>
                        <a:spcBef>
                          <a:spcPts val="605"/>
                        </a:spcBef>
                      </a:pPr>
                      <a:r>
                        <a:rPr dirty="0" sz="1000" spc="-10" b="1">
                          <a:latin typeface="Times New Roman"/>
                          <a:cs typeface="Times New Roman"/>
                        </a:rPr>
                        <a:t>Passiven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1470">
                        <a:lnSpc>
                          <a:spcPts val="1115"/>
                        </a:lnSpc>
                        <a:spcBef>
                          <a:spcPts val="605"/>
                        </a:spcBef>
                      </a:pPr>
                      <a:r>
                        <a:rPr dirty="0" sz="1000" b="1">
                          <a:latin typeface="Times New Roman"/>
                          <a:cs typeface="Times New Roman"/>
                        </a:rPr>
                        <a:t>31</a:t>
                      </a:r>
                      <a:r>
                        <a:rPr dirty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 b="1">
                          <a:latin typeface="Times New Roman"/>
                          <a:cs typeface="Times New Roman"/>
                        </a:rPr>
                        <a:t>053.65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 algn="r" marR="121285">
                        <a:lnSpc>
                          <a:spcPts val="1115"/>
                        </a:lnSpc>
                        <a:spcBef>
                          <a:spcPts val="605"/>
                        </a:spcBef>
                      </a:pPr>
                      <a:r>
                        <a:rPr dirty="0" sz="1000" b="1">
                          <a:latin typeface="Times New Roman"/>
                          <a:cs typeface="Times New Roman"/>
                        </a:rPr>
                        <a:t>31</a:t>
                      </a:r>
                      <a:r>
                        <a:rPr dirty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 b="1">
                          <a:latin typeface="Times New Roman"/>
                          <a:cs typeface="Times New Roman"/>
                        </a:rPr>
                        <a:t>053.65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 descr=""/>
          <p:cNvSpPr txBox="1"/>
          <p:nvPr/>
        </p:nvSpPr>
        <p:spPr>
          <a:xfrm>
            <a:off x="377443" y="60446"/>
            <a:ext cx="1796414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Cranio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support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world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20" b="1">
                <a:latin typeface="Times New Roman"/>
                <a:cs typeface="Times New Roman"/>
              </a:rPr>
              <a:t>wide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074155" y="10513563"/>
            <a:ext cx="3733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Times New Roman"/>
                <a:cs typeface="Times New Roman"/>
              </a:rPr>
              <a:t>Seite</a:t>
            </a:r>
            <a:r>
              <a:rPr dirty="0" sz="1000" spc="-30">
                <a:latin typeface="Times New Roman"/>
                <a:cs typeface="Times New Roman"/>
              </a:rPr>
              <a:t> </a:t>
            </a:r>
            <a:r>
              <a:rPr dirty="0" sz="1000" spc="-50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Ursula</dc:creator>
  <dc:title>C:\SWFIBU\SWBILA.FRX</dc:title>
  <dcterms:created xsi:type="dcterms:W3CDTF">2023-03-14T14:40:03Z</dcterms:created>
  <dcterms:modified xsi:type="dcterms:W3CDTF">2023-03-14T14:40:03Z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2023-03-12T00:00:00Z</vt:filetime>
  </property>
  <property fmtid="{D5CDD505-2E9C-101B-9397-08002B2CF9AE}" pid="3" name="LastSaved">
    <vt:filetime>2023-03-14T00:00:00Z</vt:filetime>
  </property>
  <property fmtid="{D5CDD505-2E9C-101B-9397-08002B2CF9AE}" pid="4" name="Producer">
    <vt:lpwstr>Microsoft: Print To PDF</vt:lpwstr>
  </property>
</Properties>
</file>