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Agency FB" panose="020B0503020202020204" pitchFamily="34" charset="0"/>
      <p:regular r:id="rId14"/>
      <p:bold r:id="rId15"/>
    </p:embeddedFont>
    <p:embeddedFont>
      <p:font typeface="Bebas Neue" panose="020B0604020202020204" charset="0"/>
      <p:regular r:id="rId16"/>
      <p:bold r:id="rId17"/>
    </p:embeddedFont>
    <p:embeddedFont>
      <p:font typeface="Bebas Neue Bold" panose="020B0604020202020204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DIN Rundschrift" panose="020B0604020202020204" charset="0"/>
      <p:regular r:id="rId23"/>
    </p:embeddedFont>
    <p:embeddedFont>
      <p:font typeface="HK Grotesk Light" panose="020B0604020202020204" charset="0"/>
      <p:regular r:id="rId24"/>
    </p:embeddedFont>
    <p:embeddedFont>
      <p:font typeface="Open Sans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7" d="100"/>
          <a:sy n="57" d="100"/>
        </p:scale>
        <p:origin x="74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7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83370" y="840495"/>
            <a:ext cx="12546447" cy="1432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296"/>
              </a:lnSpc>
              <a:spcBef>
                <a:spcPct val="0"/>
              </a:spcBef>
            </a:pPr>
            <a:r>
              <a:rPr lang="en-US" sz="10400" dirty="0">
                <a:solidFill>
                  <a:srgbClr val="FFB81C"/>
                </a:solidFill>
                <a:latin typeface="Bebas Neue Bold"/>
              </a:rPr>
              <a:t>P</a:t>
            </a:r>
            <a:r>
              <a:rPr lang="en-US" sz="10400" u="none" dirty="0">
                <a:solidFill>
                  <a:srgbClr val="FFB81C"/>
                </a:solidFill>
                <a:latin typeface="Bebas Neue Bold"/>
              </a:rPr>
              <a:t>rotect your family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4341" b="20794"/>
          <a:stretch>
            <a:fillRect/>
          </a:stretch>
        </p:blipFill>
        <p:spPr>
          <a:xfrm>
            <a:off x="3870028" y="8232395"/>
            <a:ext cx="4115421" cy="2054605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7985449" y="4123186"/>
            <a:ext cx="2057711" cy="2054605"/>
          </a:xfrm>
          <a:prstGeom prst="rect">
            <a:avLst/>
          </a:prstGeom>
          <a:solidFill>
            <a:srgbClr val="046A38"/>
          </a:solidFill>
        </p:spPr>
      </p:sp>
      <p:sp>
        <p:nvSpPr>
          <p:cNvPr id="5" name="AutoShape 5"/>
          <p:cNvSpPr/>
          <p:nvPr/>
        </p:nvSpPr>
        <p:spPr>
          <a:xfrm>
            <a:off x="5927738" y="6177791"/>
            <a:ext cx="2057711" cy="2054605"/>
          </a:xfrm>
          <a:prstGeom prst="rect">
            <a:avLst/>
          </a:prstGeom>
          <a:solidFill>
            <a:srgbClr val="FFC924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l="4997" r="29190"/>
          <a:stretch>
            <a:fillRect/>
          </a:stretch>
        </p:blipFill>
        <p:spPr>
          <a:xfrm>
            <a:off x="14158581" y="6177791"/>
            <a:ext cx="4129419" cy="418306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28094" r="5388"/>
          <a:stretch>
            <a:fillRect/>
          </a:stretch>
        </p:blipFill>
        <p:spPr>
          <a:xfrm>
            <a:off x="10043160" y="4123186"/>
            <a:ext cx="4115421" cy="410920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l="8896" t="11251" r="7719" b="26304"/>
          <a:stretch>
            <a:fillRect/>
          </a:stretch>
        </p:blipFill>
        <p:spPr>
          <a:xfrm>
            <a:off x="7985449" y="8232395"/>
            <a:ext cx="4115421" cy="205460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 l="16115" r="16115"/>
          <a:stretch>
            <a:fillRect/>
          </a:stretch>
        </p:blipFill>
        <p:spPr>
          <a:xfrm>
            <a:off x="7985449" y="6177791"/>
            <a:ext cx="2088565" cy="2054605"/>
          </a:xfrm>
          <a:prstGeom prst="rect">
            <a:avLst/>
          </a:prstGeom>
        </p:spPr>
      </p:pic>
      <p:sp>
        <p:nvSpPr>
          <p:cNvPr id="10" name="AutoShape 10"/>
          <p:cNvSpPr/>
          <p:nvPr/>
        </p:nvSpPr>
        <p:spPr>
          <a:xfrm>
            <a:off x="14158581" y="4123186"/>
            <a:ext cx="4129419" cy="2054605"/>
          </a:xfrm>
          <a:prstGeom prst="rect">
            <a:avLst/>
          </a:prstGeom>
          <a:solidFill>
            <a:srgbClr val="FDCBDF"/>
          </a:solidFill>
        </p:spPr>
      </p:sp>
      <p:sp>
        <p:nvSpPr>
          <p:cNvPr id="11" name="AutoShape 11"/>
          <p:cNvSpPr/>
          <p:nvPr/>
        </p:nvSpPr>
        <p:spPr>
          <a:xfrm>
            <a:off x="12100870" y="8232395"/>
            <a:ext cx="2057711" cy="2054605"/>
          </a:xfrm>
          <a:prstGeom prst="rect">
            <a:avLst/>
          </a:prstGeom>
          <a:solidFill>
            <a:srgbClr val="DF682D"/>
          </a:solidFill>
        </p:spPr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7"/>
          <a:srcRect l="15579" t="29016" r="9625" b="15041"/>
          <a:stretch>
            <a:fillRect/>
          </a:stretch>
        </p:blipFill>
        <p:spPr>
          <a:xfrm>
            <a:off x="10043160" y="2068582"/>
            <a:ext cx="4115421" cy="2054605"/>
          </a:xfrm>
          <a:prstGeom prst="rect">
            <a:avLst/>
          </a:prstGeom>
        </p:spPr>
      </p:pic>
      <p:sp>
        <p:nvSpPr>
          <p:cNvPr id="13" name="AutoShape 13"/>
          <p:cNvSpPr/>
          <p:nvPr/>
        </p:nvSpPr>
        <p:spPr>
          <a:xfrm>
            <a:off x="12100870" y="0"/>
            <a:ext cx="2057711" cy="2068582"/>
          </a:xfrm>
          <a:prstGeom prst="rect">
            <a:avLst/>
          </a:prstGeom>
          <a:solidFill>
            <a:srgbClr val="469BD8"/>
          </a:solidFill>
        </p:spPr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rcRect l="12044" t="11578" r="11620" b="37592"/>
          <a:stretch>
            <a:fillRect/>
          </a:stretch>
        </p:blipFill>
        <p:spPr>
          <a:xfrm>
            <a:off x="14158581" y="0"/>
            <a:ext cx="4129419" cy="4123186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683370" y="2166368"/>
            <a:ext cx="10192897" cy="913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336"/>
              </a:lnSpc>
              <a:spcBef>
                <a:spcPct val="0"/>
              </a:spcBef>
            </a:pPr>
            <a:r>
              <a:rPr lang="en-US" sz="6400" dirty="0">
                <a:solidFill>
                  <a:srgbClr val="FFFFFF"/>
                </a:solidFill>
                <a:latin typeface="Bebas Neue Bold"/>
              </a:rPr>
              <a:t>How to </a:t>
            </a:r>
            <a:r>
              <a:rPr lang="en-US" sz="6400" u="none" dirty="0">
                <a:solidFill>
                  <a:srgbClr val="FFFFFF"/>
                </a:solidFill>
                <a:latin typeface="Bebas Neue Bold"/>
              </a:rPr>
              <a:t>Keep Them Safe At Home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7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8598531" cy="4393637"/>
            <a:chOff x="0" y="0"/>
            <a:chExt cx="1769560" cy="9042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69560" cy="904202"/>
            </a:xfrm>
            <a:custGeom>
              <a:avLst/>
              <a:gdLst/>
              <a:ahLst/>
              <a:cxnLst/>
              <a:rect l="l" t="t" r="r" b="b"/>
              <a:pathLst>
                <a:path w="1769560" h="904202">
                  <a:moveTo>
                    <a:pt x="0" y="0"/>
                  </a:moveTo>
                  <a:lnTo>
                    <a:pt x="1769560" y="0"/>
                  </a:lnTo>
                  <a:lnTo>
                    <a:pt x="1769560" y="904202"/>
                  </a:lnTo>
                  <a:lnTo>
                    <a:pt x="0" y="904202"/>
                  </a:lnTo>
                  <a:close/>
                </a:path>
              </a:pathLst>
            </a:custGeom>
            <a:solidFill>
              <a:srgbClr val="046A38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38751" y="4393637"/>
            <a:ext cx="8837283" cy="589336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598531" y="-248450"/>
            <a:ext cx="9686388" cy="5593889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9753600" y="5692431"/>
            <a:ext cx="6522546" cy="3295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04"/>
              </a:lnSpc>
            </a:pPr>
            <a:r>
              <a:rPr lang="en-US" sz="2800" spc="302" dirty="0">
                <a:solidFill>
                  <a:srgbClr val="FFC924"/>
                </a:solidFill>
                <a:latin typeface="Bebas Neue Bold"/>
              </a:rPr>
              <a:t>Ask unique, open ended questions such as:</a:t>
            </a:r>
          </a:p>
          <a:p>
            <a:pPr marL="975360" lvl="2" indent="-259080">
              <a:lnSpc>
                <a:spcPts val="2832"/>
              </a:lnSpc>
              <a:buFont typeface="Arial"/>
              <a:buChar char="•"/>
            </a:pPr>
            <a:r>
              <a:rPr lang="en-US" sz="2400" spc="-60" dirty="0">
                <a:solidFill>
                  <a:srgbClr val="FFFFFF"/>
                </a:solidFill>
                <a:latin typeface="Agency FB" panose="020B0503020202020204" pitchFamily="34" charset="0"/>
              </a:rPr>
              <a:t>What was your favorite part of the day?</a:t>
            </a:r>
          </a:p>
          <a:p>
            <a:pPr marL="975360" lvl="2" indent="-259080">
              <a:lnSpc>
                <a:spcPts val="2832"/>
              </a:lnSpc>
              <a:buFont typeface="Arial"/>
              <a:buChar char="•"/>
            </a:pPr>
            <a:r>
              <a:rPr lang="en-US" sz="2400" spc="-60" dirty="0">
                <a:solidFill>
                  <a:srgbClr val="FFFFFF"/>
                </a:solidFill>
                <a:latin typeface="Agency FB" panose="020B0503020202020204" pitchFamily="34" charset="0"/>
              </a:rPr>
              <a:t>Who did you play with at school? </a:t>
            </a:r>
          </a:p>
          <a:p>
            <a:pPr marL="975360" lvl="2" indent="-259080">
              <a:lnSpc>
                <a:spcPts val="2832"/>
              </a:lnSpc>
              <a:buFont typeface="Arial"/>
              <a:buChar char="•"/>
            </a:pPr>
            <a:r>
              <a:rPr lang="en-US" sz="2400" spc="-60" dirty="0">
                <a:solidFill>
                  <a:srgbClr val="FFFFFF"/>
                </a:solidFill>
                <a:latin typeface="Agency FB" panose="020B0503020202020204" pitchFamily="34" charset="0"/>
              </a:rPr>
              <a:t>Who did you talk to today from school?</a:t>
            </a:r>
          </a:p>
          <a:p>
            <a:pPr marL="975360" lvl="2" indent="-259080">
              <a:lnSpc>
                <a:spcPts val="2832"/>
              </a:lnSpc>
              <a:buFont typeface="Arial"/>
              <a:buChar char="•"/>
            </a:pPr>
            <a:r>
              <a:rPr lang="en-US" sz="2400" spc="-60" dirty="0">
                <a:solidFill>
                  <a:srgbClr val="FFFFFF"/>
                </a:solidFill>
                <a:latin typeface="Agency FB" panose="020B0503020202020204" pitchFamily="34" charset="0"/>
              </a:rPr>
              <a:t>How were you kind to someone today?</a:t>
            </a:r>
          </a:p>
          <a:p>
            <a:pPr marL="975360" lvl="2" indent="-259080">
              <a:lnSpc>
                <a:spcPts val="2832"/>
              </a:lnSpc>
              <a:buFont typeface="Arial"/>
              <a:buChar char="•"/>
            </a:pPr>
            <a:r>
              <a:rPr lang="en-US" sz="2400" spc="-60" dirty="0">
                <a:solidFill>
                  <a:srgbClr val="FFFFFF"/>
                </a:solidFill>
                <a:latin typeface="Agency FB" panose="020B0503020202020204" pitchFamily="34" charset="0"/>
              </a:rPr>
              <a:t>What are you proud of?</a:t>
            </a:r>
          </a:p>
          <a:p>
            <a:pPr marL="975360" lvl="2" indent="-259080">
              <a:lnSpc>
                <a:spcPts val="2832"/>
              </a:lnSpc>
              <a:buFont typeface="Arial"/>
              <a:buChar char="•"/>
            </a:pPr>
            <a:r>
              <a:rPr lang="en-US" sz="2400" spc="-60" dirty="0">
                <a:solidFill>
                  <a:srgbClr val="FFFFFF"/>
                </a:solidFill>
                <a:latin typeface="Agency FB" panose="020B0503020202020204" pitchFamily="34" charset="0"/>
              </a:rPr>
              <a:t>What are you thankful for?</a:t>
            </a:r>
          </a:p>
          <a:p>
            <a:pPr marL="975360" lvl="2" indent="-259080">
              <a:lnSpc>
                <a:spcPts val="2832"/>
              </a:lnSpc>
              <a:buFont typeface="Arial"/>
              <a:buChar char="•"/>
            </a:pPr>
            <a:r>
              <a:rPr lang="en-US" sz="2400" spc="-60" dirty="0">
                <a:solidFill>
                  <a:srgbClr val="FFFFFF"/>
                </a:solidFill>
                <a:latin typeface="Agency FB" panose="020B0503020202020204" pitchFamily="34" charset="0"/>
              </a:rPr>
              <a:t>What's one good thing you're really good at?</a:t>
            </a:r>
          </a:p>
          <a:p>
            <a:pPr marL="975360" lvl="2" indent="-259080">
              <a:lnSpc>
                <a:spcPts val="2832"/>
              </a:lnSpc>
              <a:buFont typeface="Arial"/>
              <a:buChar char="•"/>
            </a:pPr>
            <a:r>
              <a:rPr lang="en-US" sz="2400" spc="-60" dirty="0">
                <a:solidFill>
                  <a:srgbClr val="FFFFFF"/>
                </a:solidFill>
                <a:latin typeface="Agency FB" panose="020B0503020202020204" pitchFamily="34" charset="0"/>
              </a:rPr>
              <a:t>Who's the nicest person you know?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38200" y="637624"/>
            <a:ext cx="7235431" cy="2715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984"/>
              </a:lnSpc>
              <a:spcBef>
                <a:spcPct val="0"/>
              </a:spcBef>
            </a:pPr>
            <a:r>
              <a:rPr lang="en-US" sz="7200" spc="-179" dirty="0">
                <a:solidFill>
                  <a:srgbClr val="FFFFFF"/>
                </a:solidFill>
                <a:latin typeface="DIN Rundschrift" panose="02000503000000000000" pitchFamily="50" charset="0"/>
              </a:rPr>
              <a:t>Initiate meaningf</a:t>
            </a:r>
            <a:r>
              <a:rPr lang="en-US" sz="7200" u="none" spc="-179" dirty="0">
                <a:solidFill>
                  <a:srgbClr val="FFFFFF"/>
                </a:solidFill>
                <a:latin typeface="DIN Rundschrift" panose="02000503000000000000" pitchFamily="50" charset="0"/>
              </a:rPr>
              <a:t>ul</a:t>
            </a:r>
          </a:p>
          <a:p>
            <a:pPr marL="0" lvl="0" indent="0">
              <a:lnSpc>
                <a:spcPts val="6984"/>
              </a:lnSpc>
              <a:spcBef>
                <a:spcPct val="0"/>
              </a:spcBef>
            </a:pPr>
            <a:r>
              <a:rPr lang="en-US" sz="7200" u="none" spc="-179" dirty="0">
                <a:solidFill>
                  <a:srgbClr val="FFFFFF"/>
                </a:solidFill>
                <a:latin typeface="DIN Rundschrift" panose="02000503000000000000" pitchFamily="50" charset="0"/>
              </a:rPr>
              <a:t>conversations to </a:t>
            </a:r>
          </a:p>
          <a:p>
            <a:pPr marL="0" lvl="0" indent="0">
              <a:lnSpc>
                <a:spcPts val="6984"/>
              </a:lnSpc>
              <a:spcBef>
                <a:spcPct val="0"/>
              </a:spcBef>
            </a:pPr>
            <a:r>
              <a:rPr lang="en-US" sz="7200" u="none" spc="-179" dirty="0">
                <a:solidFill>
                  <a:srgbClr val="FFFFFF"/>
                </a:solidFill>
                <a:latin typeface="DIN Rundschrift" panose="02000503000000000000" pitchFamily="50" charset="0"/>
              </a:rPr>
              <a:t>stay connected</a:t>
            </a:r>
          </a:p>
        </p:txBody>
      </p:sp>
      <p:grpSp>
        <p:nvGrpSpPr>
          <p:cNvPr id="8" name="Group 8"/>
          <p:cNvGrpSpPr/>
          <p:nvPr/>
        </p:nvGrpSpPr>
        <p:grpSpPr>
          <a:xfrm rot="5400000">
            <a:off x="3476907" y="4343804"/>
            <a:ext cx="10427678" cy="1599392"/>
            <a:chOff x="0" y="0"/>
            <a:chExt cx="3726052" cy="571500"/>
          </a:xfrm>
        </p:grpSpPr>
        <p:sp>
          <p:nvSpPr>
            <p:cNvPr id="9" name="Freeform 9"/>
            <p:cNvSpPr/>
            <p:nvPr/>
          </p:nvSpPr>
          <p:spPr>
            <a:xfrm>
              <a:off x="0" y="255270"/>
              <a:ext cx="3726052" cy="69850"/>
            </a:xfrm>
            <a:custGeom>
              <a:avLst/>
              <a:gdLst/>
              <a:ahLst/>
              <a:cxnLst/>
              <a:rect l="l" t="t" r="r" b="b"/>
              <a:pathLst>
                <a:path w="3726052" h="69850">
                  <a:moveTo>
                    <a:pt x="3435222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726052" y="69850"/>
                  </a:lnTo>
                  <a:lnTo>
                    <a:pt x="3726052" y="0"/>
                  </a:lnTo>
                  <a:close/>
                </a:path>
              </a:pathLst>
            </a:custGeom>
            <a:solidFill>
              <a:srgbClr val="FFB81C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10326788" y="9277350"/>
            <a:ext cx="7155594" cy="848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64"/>
              </a:lnSpc>
            </a:pPr>
            <a:r>
              <a:rPr lang="en-US" sz="2800" spc="100">
                <a:solidFill>
                  <a:srgbClr val="FFC924"/>
                </a:solidFill>
                <a:latin typeface="Bebas Neue Bold"/>
              </a:rPr>
              <a:t>Don’t be afraid to ask direct questions if you suspect a person is considering self harm/suicide</a:t>
            </a:r>
          </a:p>
        </p:txBody>
      </p:sp>
      <p:grpSp>
        <p:nvGrpSpPr>
          <p:cNvPr id="11" name="Group 11"/>
          <p:cNvGrpSpPr/>
          <p:nvPr/>
        </p:nvGrpSpPr>
        <p:grpSpPr>
          <a:xfrm rot="-10800000">
            <a:off x="8690746" y="4545744"/>
            <a:ext cx="10427678" cy="1599392"/>
            <a:chOff x="0" y="0"/>
            <a:chExt cx="3726052" cy="571500"/>
          </a:xfrm>
        </p:grpSpPr>
        <p:sp>
          <p:nvSpPr>
            <p:cNvPr id="12" name="Freeform 12"/>
            <p:cNvSpPr/>
            <p:nvPr/>
          </p:nvSpPr>
          <p:spPr>
            <a:xfrm>
              <a:off x="0" y="255270"/>
              <a:ext cx="3726052" cy="69850"/>
            </a:xfrm>
            <a:custGeom>
              <a:avLst/>
              <a:gdLst/>
              <a:ahLst/>
              <a:cxnLst/>
              <a:rect l="l" t="t" r="r" b="b"/>
              <a:pathLst>
                <a:path w="3726052" h="69850">
                  <a:moveTo>
                    <a:pt x="3435222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726052" y="69850"/>
                  </a:lnTo>
                  <a:lnTo>
                    <a:pt x="3726052" y="0"/>
                  </a:lnTo>
                  <a:close/>
                </a:path>
              </a:pathLst>
            </a:custGeom>
            <a:solidFill>
              <a:srgbClr val="FFB81C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-1736932" y="3544108"/>
            <a:ext cx="10427678" cy="1599392"/>
            <a:chOff x="0" y="0"/>
            <a:chExt cx="3726052" cy="571500"/>
          </a:xfrm>
        </p:grpSpPr>
        <p:sp>
          <p:nvSpPr>
            <p:cNvPr id="14" name="Freeform 14"/>
            <p:cNvSpPr/>
            <p:nvPr/>
          </p:nvSpPr>
          <p:spPr>
            <a:xfrm>
              <a:off x="0" y="255270"/>
              <a:ext cx="3726052" cy="69850"/>
            </a:xfrm>
            <a:custGeom>
              <a:avLst/>
              <a:gdLst/>
              <a:ahLst/>
              <a:cxnLst/>
              <a:rect l="l" t="t" r="r" b="b"/>
              <a:pathLst>
                <a:path w="3726052" h="69850">
                  <a:moveTo>
                    <a:pt x="3435222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726052" y="69850"/>
                  </a:lnTo>
                  <a:lnTo>
                    <a:pt x="3726052" y="0"/>
                  </a:lnTo>
                  <a:close/>
                </a:path>
              </a:pathLst>
            </a:custGeom>
            <a:solidFill>
              <a:srgbClr val="FFB81C"/>
            </a:solidFill>
          </p:spPr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7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481343" y="3292524"/>
            <a:ext cx="13325314" cy="6498204"/>
            <a:chOff x="0" y="0"/>
            <a:chExt cx="17767085" cy="8664273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0" y="0"/>
              <a:ext cx="10060502" cy="8664273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0454202" y="0"/>
              <a:ext cx="7312883" cy="413336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0454202" y="4549607"/>
              <a:ext cx="7312883" cy="4114666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>
            <a:off x="857555" y="725411"/>
            <a:ext cx="16572890" cy="1829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984"/>
              </a:lnSpc>
              <a:spcBef>
                <a:spcPct val="0"/>
              </a:spcBef>
            </a:pPr>
            <a:r>
              <a:rPr lang="en-US" sz="7200" spc="-179" dirty="0">
                <a:solidFill>
                  <a:srgbClr val="FFFFFF"/>
                </a:solidFill>
                <a:latin typeface="DIN Rundschrift" panose="02000503000000000000" pitchFamily="50" charset="0"/>
              </a:rPr>
              <a:t>Maintain Mental as well as Physica</a:t>
            </a:r>
            <a:r>
              <a:rPr lang="en-US" sz="7200" u="none" spc="-179" dirty="0">
                <a:solidFill>
                  <a:srgbClr val="FFFFFF"/>
                </a:solidFill>
                <a:latin typeface="DIN Rundschrift" panose="02000503000000000000" pitchFamily="50" charset="0"/>
              </a:rPr>
              <a:t>l Health </a:t>
            </a:r>
          </a:p>
          <a:p>
            <a:pPr marL="0" lvl="0" indent="0" algn="ctr">
              <a:lnSpc>
                <a:spcPts val="6984"/>
              </a:lnSpc>
              <a:spcBef>
                <a:spcPct val="0"/>
              </a:spcBef>
            </a:pPr>
            <a:r>
              <a:rPr lang="en-US" sz="7200" u="none" spc="-179" dirty="0">
                <a:solidFill>
                  <a:srgbClr val="FFFFFF"/>
                </a:solidFill>
                <a:latin typeface="DIN Rundschrift" panose="02000503000000000000" pitchFamily="50" charset="0"/>
              </a:rPr>
              <a:t>Please reach out if you need help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-179376" y="2012077"/>
            <a:ext cx="18783912" cy="1599392"/>
            <a:chOff x="0" y="0"/>
            <a:chExt cx="6711928" cy="571500"/>
          </a:xfrm>
        </p:grpSpPr>
        <p:sp>
          <p:nvSpPr>
            <p:cNvPr id="8" name="Freeform 8"/>
            <p:cNvSpPr/>
            <p:nvPr/>
          </p:nvSpPr>
          <p:spPr>
            <a:xfrm>
              <a:off x="0" y="255270"/>
              <a:ext cx="6711928" cy="69850"/>
            </a:xfrm>
            <a:custGeom>
              <a:avLst/>
              <a:gdLst/>
              <a:ahLst/>
              <a:cxnLst/>
              <a:rect l="l" t="t" r="r" b="b"/>
              <a:pathLst>
                <a:path w="6711928" h="69850">
                  <a:moveTo>
                    <a:pt x="642109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6711928" y="69850"/>
                  </a:lnTo>
                  <a:lnTo>
                    <a:pt x="6711928" y="0"/>
                  </a:lnTo>
                  <a:close/>
                </a:path>
              </a:pathLst>
            </a:custGeom>
            <a:solidFill>
              <a:srgbClr val="FFB81C"/>
            </a:solidFill>
          </p:spPr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A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20225" r="5511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sp>
        <p:nvSpPr>
          <p:cNvPr id="4" name="AutoShape 4"/>
          <p:cNvSpPr/>
          <p:nvPr/>
        </p:nvSpPr>
        <p:spPr>
          <a:xfrm>
            <a:off x="-180106" y="231866"/>
            <a:ext cx="6914979" cy="4500140"/>
          </a:xfrm>
          <a:prstGeom prst="rect">
            <a:avLst/>
          </a:prstGeom>
          <a:solidFill>
            <a:srgbClr val="191769"/>
          </a:solidFill>
        </p:spPr>
      </p:sp>
      <p:grpSp>
        <p:nvGrpSpPr>
          <p:cNvPr id="5" name="Group 5"/>
          <p:cNvGrpSpPr/>
          <p:nvPr/>
        </p:nvGrpSpPr>
        <p:grpSpPr>
          <a:xfrm>
            <a:off x="11613559" y="8259760"/>
            <a:ext cx="6109924" cy="1650155"/>
            <a:chOff x="0" y="0"/>
            <a:chExt cx="8146565" cy="2200206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8146565" cy="2200206"/>
            </a:xfrm>
            <a:prstGeom prst="rect">
              <a:avLst/>
            </a:prstGeom>
            <a:solidFill>
              <a:srgbClr val="FFFFFF"/>
            </a:solidFill>
          </p:spPr>
        </p:sp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82289" y="74418"/>
              <a:ext cx="7981988" cy="2051371"/>
            </a:xfrm>
            <a:prstGeom prst="rect">
              <a:avLst/>
            </a:prstGeom>
          </p:spPr>
        </p:pic>
      </p:grpSp>
      <p:sp>
        <p:nvSpPr>
          <p:cNvPr id="8" name="TextBox 8"/>
          <p:cNvSpPr txBox="1"/>
          <p:nvPr/>
        </p:nvSpPr>
        <p:spPr>
          <a:xfrm>
            <a:off x="329164" y="1122221"/>
            <a:ext cx="6722233" cy="2771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775"/>
              </a:lnSpc>
            </a:pPr>
            <a:r>
              <a:rPr lang="en-US" sz="12532" spc="-313" dirty="0">
                <a:solidFill>
                  <a:srgbClr val="FFB81C"/>
                </a:solidFill>
                <a:latin typeface="Bebas Neue Bold"/>
              </a:rPr>
              <a:t>Want to </a:t>
            </a:r>
          </a:p>
          <a:p>
            <a:pPr algn="just">
              <a:lnSpc>
                <a:spcPts val="9775"/>
              </a:lnSpc>
            </a:pPr>
            <a:r>
              <a:rPr lang="en-US" sz="12532" spc="-313" dirty="0">
                <a:solidFill>
                  <a:srgbClr val="FFB81C"/>
                </a:solidFill>
                <a:latin typeface="Bebas Neue Bold"/>
              </a:rPr>
              <a:t>know more?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49530" y="3583404"/>
            <a:ext cx="6111651" cy="873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6444"/>
              </a:lnSpc>
              <a:spcBef>
                <a:spcPct val="0"/>
              </a:spcBef>
            </a:pPr>
            <a:r>
              <a:rPr lang="en-US" sz="5806" spc="-145" dirty="0">
                <a:solidFill>
                  <a:srgbClr val="FFFFFF"/>
                </a:solidFill>
                <a:latin typeface="Bebas Neue Bold"/>
              </a:rPr>
              <a:t>Visit MCCPTA.org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A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54493" y="229375"/>
            <a:ext cx="17104807" cy="9114957"/>
          </a:xfrm>
          <a:prstGeom prst="rect">
            <a:avLst/>
          </a:prstGeom>
          <a:solidFill>
            <a:srgbClr val="FFB81C"/>
          </a:solidFill>
        </p:spPr>
      </p:sp>
      <p:sp>
        <p:nvSpPr>
          <p:cNvPr id="3" name="AutoShape 3"/>
          <p:cNvSpPr/>
          <p:nvPr/>
        </p:nvSpPr>
        <p:spPr>
          <a:xfrm>
            <a:off x="-263770" y="0"/>
            <a:ext cx="17326374" cy="9114957"/>
          </a:xfrm>
          <a:prstGeom prst="rect">
            <a:avLst/>
          </a:prstGeom>
          <a:solidFill>
            <a:srgbClr val="191769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22565" r="22565"/>
          <a:stretch>
            <a:fillRect/>
          </a:stretch>
        </p:blipFill>
        <p:spPr>
          <a:xfrm>
            <a:off x="10834127" y="1271259"/>
            <a:ext cx="5407574" cy="657243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746372" y="999685"/>
            <a:ext cx="9248760" cy="3347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711"/>
              </a:lnSpc>
              <a:spcBef>
                <a:spcPct val="0"/>
              </a:spcBef>
            </a:pPr>
            <a:r>
              <a:rPr lang="en-US" sz="8799" u="none" dirty="0">
                <a:solidFill>
                  <a:srgbClr val="FFFFFF"/>
                </a:solidFill>
                <a:latin typeface="DIN Rundschrift" panose="02000503000000000000" pitchFamily="50" charset="0"/>
              </a:rPr>
              <a:t>Prepare your home for Independent Virtual Learning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5936890"/>
            <a:ext cx="9287396" cy="2244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3540"/>
              </a:lnSpc>
              <a:spcBef>
                <a:spcPct val="0"/>
              </a:spcBef>
              <a:buFont typeface="Arial"/>
              <a:buChar char="•"/>
            </a:pPr>
            <a:r>
              <a:rPr lang="en-US" sz="4000" u="none" spc="-15" dirty="0">
                <a:solidFill>
                  <a:srgbClr val="FFB81C"/>
                </a:solidFill>
                <a:latin typeface="Agency FB" panose="020B0503020202020204" pitchFamily="34" charset="0"/>
              </a:rPr>
              <a:t>As many parents &amp; guardians return to work, school remains virtual</a:t>
            </a:r>
          </a:p>
          <a:p>
            <a:pPr marL="647700" lvl="1" indent="-323850" algn="l">
              <a:lnSpc>
                <a:spcPts val="3540"/>
              </a:lnSpc>
              <a:spcBef>
                <a:spcPct val="0"/>
              </a:spcBef>
              <a:buFont typeface="Arial"/>
              <a:buChar char="•"/>
            </a:pPr>
            <a:r>
              <a:rPr lang="en-US" sz="4000" u="none" spc="-15" dirty="0">
                <a:solidFill>
                  <a:srgbClr val="FFB81C"/>
                </a:solidFill>
                <a:latin typeface="Agency FB" panose="020B0503020202020204" pitchFamily="34" charset="0"/>
              </a:rPr>
              <a:t>Tweens and teens may spend hours home alone</a:t>
            </a:r>
          </a:p>
          <a:p>
            <a:pPr marL="647700" lvl="1" indent="-323850" algn="l">
              <a:lnSpc>
                <a:spcPts val="3540"/>
              </a:lnSpc>
              <a:spcBef>
                <a:spcPct val="0"/>
              </a:spcBef>
              <a:buFont typeface="Arial"/>
              <a:buChar char="•"/>
            </a:pPr>
            <a:r>
              <a:rPr lang="en-US" sz="4000" u="none" spc="-15" dirty="0">
                <a:solidFill>
                  <a:srgbClr val="FFB81C"/>
                </a:solidFill>
                <a:latin typeface="Agency FB" panose="020B0503020202020204" pitchFamily="34" charset="0"/>
              </a:rPr>
              <a:t>Consider these tips to make your home safe </a:t>
            </a:r>
          </a:p>
          <a:p>
            <a:pPr marL="647700" lvl="1" indent="-323850" algn="l">
              <a:lnSpc>
                <a:spcPts val="3540"/>
              </a:lnSpc>
              <a:spcBef>
                <a:spcPct val="0"/>
              </a:spcBef>
              <a:buFont typeface="Arial"/>
              <a:buChar char="•"/>
            </a:pPr>
            <a:r>
              <a:rPr lang="en-US" sz="4000" u="none" spc="-15" dirty="0">
                <a:solidFill>
                  <a:srgbClr val="FFB81C"/>
                </a:solidFill>
                <a:latin typeface="Agency FB" panose="020B0503020202020204" pitchFamily="34" charset="0"/>
              </a:rPr>
              <a:t>Take steps to prevent suicide and substance misuse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8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3575113" y="0"/>
            <a:ext cx="4712887" cy="5143500"/>
          </a:xfrm>
          <a:prstGeom prst="rect">
            <a:avLst/>
          </a:prstGeom>
          <a:solidFill>
            <a:srgbClr val="FFC924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13230" b="13230"/>
          <a:stretch>
            <a:fillRect/>
          </a:stretch>
        </p:blipFill>
        <p:spPr>
          <a:xfrm>
            <a:off x="13390448" y="5143500"/>
            <a:ext cx="4897552" cy="5410901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8862226" y="5143500"/>
            <a:ext cx="4712887" cy="5143500"/>
          </a:xfrm>
          <a:prstGeom prst="rect">
            <a:avLst/>
          </a:prstGeom>
          <a:solidFill>
            <a:srgbClr val="DF682D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l="15403" r="26530"/>
          <a:stretch>
            <a:fillRect/>
          </a:stretch>
        </p:blipFill>
        <p:spPr>
          <a:xfrm>
            <a:off x="8862226" y="-267401"/>
            <a:ext cx="4712887" cy="541090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4143162" y="1131070"/>
            <a:ext cx="3576789" cy="2905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0"/>
              </a:lnSpc>
              <a:spcBef>
                <a:spcPts val="3479"/>
              </a:spcBef>
            </a:pPr>
            <a:r>
              <a:rPr lang="en-US" sz="2800" dirty="0">
                <a:solidFill>
                  <a:srgbClr val="191769"/>
                </a:solidFill>
                <a:latin typeface="Bebas Neue"/>
              </a:rPr>
              <a:t>2/3 teens who misused pain relievers got them from family and friends, including their home’s medicine cabinets.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2450024"/>
            <a:ext cx="6425459" cy="4462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712"/>
              </a:lnSpc>
              <a:spcBef>
                <a:spcPct val="0"/>
              </a:spcBef>
            </a:pPr>
            <a:r>
              <a:rPr lang="en-US" sz="8800" dirty="0">
                <a:solidFill>
                  <a:srgbClr val="FFFFFF"/>
                </a:solidFill>
                <a:latin typeface="DIN Rundschrift" panose="02000503000000000000" pitchFamily="50" charset="0"/>
              </a:rPr>
              <a:t>Remove or Secure all medications in a safe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205423" y="5912204"/>
            <a:ext cx="4026493" cy="3494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39"/>
              </a:lnSpc>
              <a:spcBef>
                <a:spcPts val="3479"/>
              </a:spcBef>
            </a:pPr>
            <a:r>
              <a:rPr lang="en-US" sz="2800" dirty="0">
                <a:solidFill>
                  <a:srgbClr val="191769"/>
                </a:solidFill>
                <a:latin typeface="Bebas Neue"/>
              </a:rPr>
              <a:t>25% of teenagers believe that prescription ADHD drugs can be used as a study aid and nearly 1/3 of parents agree meds can improve grades, even if they do not have ADHD.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8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873454" y="5143500"/>
            <a:ext cx="4207273" cy="5143500"/>
          </a:xfrm>
          <a:prstGeom prst="rect">
            <a:avLst/>
          </a:prstGeom>
          <a:solidFill>
            <a:srgbClr val="DF682D"/>
          </a:solidFill>
        </p:spPr>
      </p:sp>
      <p:sp>
        <p:nvSpPr>
          <p:cNvPr id="3" name="AutoShape 3"/>
          <p:cNvSpPr/>
          <p:nvPr/>
        </p:nvSpPr>
        <p:spPr>
          <a:xfrm>
            <a:off x="5666181" y="0"/>
            <a:ext cx="4207273" cy="5143500"/>
          </a:xfrm>
          <a:prstGeom prst="rect">
            <a:avLst/>
          </a:prstGeom>
          <a:solidFill>
            <a:srgbClr val="62A25D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20062" r="25337"/>
          <a:stretch>
            <a:fillRect/>
          </a:stretch>
        </p:blipFill>
        <p:spPr>
          <a:xfrm>
            <a:off x="9873454" y="0"/>
            <a:ext cx="4207273" cy="51435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l="22734" r="22734"/>
          <a:stretch>
            <a:fillRect/>
          </a:stretch>
        </p:blipFill>
        <p:spPr>
          <a:xfrm>
            <a:off x="5666181" y="5143500"/>
            <a:ext cx="4207273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l="9349" r="36049"/>
          <a:stretch>
            <a:fillRect/>
          </a:stretch>
        </p:blipFill>
        <p:spPr>
          <a:xfrm>
            <a:off x="14080727" y="5143500"/>
            <a:ext cx="4207273" cy="5143500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14080727" y="0"/>
            <a:ext cx="4207273" cy="5143500"/>
          </a:xfrm>
          <a:prstGeom prst="rect">
            <a:avLst/>
          </a:prstGeom>
          <a:solidFill>
            <a:srgbClr val="FFC924"/>
          </a:solid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353218" y="4835910"/>
            <a:ext cx="3049692" cy="531657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622779" y="7843985"/>
            <a:ext cx="2297403" cy="2308501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 rot="-5400000">
            <a:off x="-1975016" y="3385940"/>
            <a:ext cx="6809063" cy="10277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7920"/>
              </a:lnSpc>
              <a:spcBef>
                <a:spcPct val="0"/>
              </a:spcBef>
            </a:pPr>
            <a:r>
              <a:rPr lang="en-US" sz="8800" spc="-219" dirty="0">
                <a:solidFill>
                  <a:srgbClr val="FFFFFF"/>
                </a:solidFill>
                <a:latin typeface="DIN Rundschrift" panose="02000503000000000000" pitchFamily="50" charset="0"/>
              </a:rPr>
              <a:t>Got Drugs?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377398" y="1807161"/>
            <a:ext cx="2784840" cy="1472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 dirty="0">
                <a:solidFill>
                  <a:srgbClr val="FFFFFF"/>
                </a:solidFill>
                <a:latin typeface="Bebas Neue"/>
              </a:rPr>
              <a:t>Take drugs to a drop off box at a police station or pharmacy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584671" y="6950661"/>
            <a:ext cx="2784840" cy="1472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20"/>
              </a:lnSpc>
              <a:spcBef>
                <a:spcPct val="0"/>
              </a:spcBef>
            </a:pPr>
            <a:r>
              <a:rPr lang="en-US" sz="2800" u="none">
                <a:solidFill>
                  <a:srgbClr val="FFFFFF"/>
                </a:solidFill>
                <a:latin typeface="Bebas Neue"/>
              </a:rPr>
              <a:t>Never flush medications in your sink or toilet!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791944" y="1807161"/>
            <a:ext cx="2784840" cy="1472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 dirty="0">
                <a:solidFill>
                  <a:srgbClr val="191769"/>
                </a:solidFill>
                <a:latin typeface="Bebas Neue"/>
              </a:rPr>
              <a:t>Deactivate medications before throwing in trash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8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431113" y="0"/>
            <a:ext cx="4712887" cy="5143500"/>
          </a:xfrm>
          <a:prstGeom prst="rect">
            <a:avLst/>
          </a:prstGeom>
          <a:solidFill>
            <a:srgbClr val="FFC924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19791" r="19791"/>
          <a:stretch>
            <a:fillRect/>
          </a:stretch>
        </p:blipFill>
        <p:spPr>
          <a:xfrm>
            <a:off x="4246448" y="5143500"/>
            <a:ext cx="4897552" cy="5410901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0" y="5143500"/>
            <a:ext cx="4431113" cy="5143500"/>
          </a:xfrm>
          <a:prstGeom prst="rect">
            <a:avLst/>
          </a:prstGeom>
          <a:solidFill>
            <a:srgbClr val="DF682D"/>
          </a:solidFill>
        </p:spPr>
      </p:sp>
      <p:grpSp>
        <p:nvGrpSpPr>
          <p:cNvPr id="5" name="Group 5"/>
          <p:cNvGrpSpPr/>
          <p:nvPr/>
        </p:nvGrpSpPr>
        <p:grpSpPr>
          <a:xfrm>
            <a:off x="1028700" y="1028700"/>
            <a:ext cx="721877" cy="721877"/>
            <a:chOff x="0" y="0"/>
            <a:chExt cx="962502" cy="962502"/>
          </a:xfrm>
        </p:grpSpPr>
        <p:grpSp>
          <p:nvGrpSpPr>
            <p:cNvPr id="6" name="Group 6"/>
            <p:cNvGrpSpPr>
              <a:grpSpLocks noChangeAspect="1"/>
            </p:cNvGrpSpPr>
            <p:nvPr/>
          </p:nvGrpSpPr>
          <p:grpSpPr>
            <a:xfrm>
              <a:off x="0" y="0"/>
              <a:ext cx="962502" cy="962502"/>
              <a:chOff x="-2540" y="-2540"/>
              <a:chExt cx="6355080" cy="635508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2540" y="-254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8" name="TextBox 8"/>
            <p:cNvSpPr txBox="1"/>
            <p:nvPr/>
          </p:nvSpPr>
          <p:spPr>
            <a:xfrm>
              <a:off x="96577" y="292570"/>
              <a:ext cx="769348" cy="4154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28"/>
                </a:lnSpc>
              </a:pPr>
              <a:r>
                <a:rPr lang="en-US" sz="2251">
                  <a:solidFill>
                    <a:srgbClr val="FFFFFF"/>
                  </a:solidFill>
                  <a:latin typeface="HK Grotesk Light"/>
                </a:rPr>
                <a:t>R|R</a:t>
              </a: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 t="6945" b="6945"/>
          <a:stretch>
            <a:fillRect/>
          </a:stretch>
        </p:blipFill>
        <p:spPr>
          <a:xfrm>
            <a:off x="-281774" y="-267401"/>
            <a:ext cx="4712887" cy="5410901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9780211" y="2743200"/>
            <a:ext cx="7479089" cy="3347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8712"/>
              </a:lnSpc>
              <a:spcBef>
                <a:spcPct val="0"/>
              </a:spcBef>
            </a:pPr>
            <a:r>
              <a:rPr lang="en-US" sz="8800" dirty="0">
                <a:solidFill>
                  <a:srgbClr val="FFFFFF"/>
                </a:solidFill>
                <a:latin typeface="DIN Rundschrift" panose="02000503000000000000" pitchFamily="50" charset="0"/>
              </a:rPr>
              <a:t>Remove or Secure all alcohol in a locked cabinet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912285" y="2038778"/>
            <a:ext cx="3750543" cy="1009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  <a:spcBef>
                <a:spcPts val="3044"/>
              </a:spcBef>
            </a:pPr>
            <a:r>
              <a:rPr lang="en-US" sz="2800" dirty="0">
                <a:solidFill>
                  <a:srgbClr val="191769"/>
                </a:solidFill>
                <a:latin typeface="Bebas Neue"/>
              </a:rPr>
              <a:t>By age 15, about 29.8 percent of teens have had at least 1 drink.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80609" y="6549857"/>
            <a:ext cx="3669895" cy="2587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  <a:spcBef>
                <a:spcPts val="3044"/>
              </a:spcBef>
            </a:pPr>
            <a:r>
              <a:rPr lang="en-US" sz="2800" dirty="0">
                <a:solidFill>
                  <a:srgbClr val="191769"/>
                </a:solidFill>
                <a:latin typeface="Bebas Neue"/>
              </a:rPr>
              <a:t>In 2018, 7.1 million young people ages 12–20 reported that they drank alcohol beyond “just a few sips” in the past month.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8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873454" y="5143500"/>
            <a:ext cx="4207273" cy="5143500"/>
          </a:xfrm>
          <a:prstGeom prst="rect">
            <a:avLst/>
          </a:prstGeom>
          <a:solidFill>
            <a:srgbClr val="DF682D"/>
          </a:solidFill>
        </p:spPr>
      </p:sp>
      <p:sp>
        <p:nvSpPr>
          <p:cNvPr id="3" name="AutoShape 3"/>
          <p:cNvSpPr/>
          <p:nvPr/>
        </p:nvSpPr>
        <p:spPr>
          <a:xfrm>
            <a:off x="5666181" y="0"/>
            <a:ext cx="4207273" cy="5143500"/>
          </a:xfrm>
          <a:prstGeom prst="rect">
            <a:avLst/>
          </a:prstGeom>
          <a:solidFill>
            <a:srgbClr val="62A25D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19325" r="19325"/>
          <a:stretch>
            <a:fillRect/>
          </a:stretch>
        </p:blipFill>
        <p:spPr>
          <a:xfrm>
            <a:off x="9873454" y="0"/>
            <a:ext cx="4207273" cy="51435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l="22734" r="22734"/>
          <a:stretch>
            <a:fillRect/>
          </a:stretch>
        </p:blipFill>
        <p:spPr>
          <a:xfrm>
            <a:off x="5666181" y="5143500"/>
            <a:ext cx="4207273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l="8" r="8"/>
          <a:stretch>
            <a:fillRect/>
          </a:stretch>
        </p:blipFill>
        <p:spPr>
          <a:xfrm>
            <a:off x="14080727" y="5143500"/>
            <a:ext cx="4207273" cy="5143500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14080727" y="0"/>
            <a:ext cx="4207273" cy="5143500"/>
          </a:xfrm>
          <a:prstGeom prst="rect">
            <a:avLst/>
          </a:prstGeom>
          <a:solidFill>
            <a:srgbClr val="FFC924"/>
          </a:solidFill>
        </p:spPr>
      </p:sp>
      <p:sp>
        <p:nvSpPr>
          <p:cNvPr id="8" name="TextBox 8"/>
          <p:cNvSpPr txBox="1"/>
          <p:nvPr/>
        </p:nvSpPr>
        <p:spPr>
          <a:xfrm>
            <a:off x="609599" y="2754745"/>
            <a:ext cx="5857355" cy="40966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920"/>
              </a:lnSpc>
            </a:pPr>
            <a:r>
              <a:rPr lang="en-US" sz="8800" spc="-219" dirty="0">
                <a:solidFill>
                  <a:srgbClr val="FFFFFF"/>
                </a:solidFill>
                <a:latin typeface="DIN Rundschrift" panose="02000503000000000000" pitchFamily="50" charset="0"/>
              </a:rPr>
              <a:t>Remove or Secure all </a:t>
            </a:r>
          </a:p>
          <a:p>
            <a:pPr marL="0" lvl="0" indent="0">
              <a:lnSpc>
                <a:spcPts val="7920"/>
              </a:lnSpc>
              <a:spcBef>
                <a:spcPct val="0"/>
              </a:spcBef>
            </a:pPr>
            <a:r>
              <a:rPr lang="en-US" sz="8800" spc="-219" dirty="0">
                <a:solidFill>
                  <a:srgbClr val="FFFFFF"/>
                </a:solidFill>
                <a:latin typeface="DIN Rundschrift" panose="02000503000000000000" pitchFamily="50" charset="0"/>
              </a:rPr>
              <a:t>tobacco products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053142" y="495300"/>
            <a:ext cx="3433352" cy="3892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dirty="0">
                <a:solidFill>
                  <a:schemeClr val="bg1"/>
                </a:solidFill>
                <a:latin typeface="Bebas Neue"/>
              </a:rPr>
              <a:t>Youth use of tobacco products in any form is unsafe, regardless of whether it is smoked, smokeless, or electronic. If smoking continues at current rates, 5.6 million—or 1 out of every 13—of today’s children will ultimately die prematurely from a smoking-related illness.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584671" y="7046502"/>
            <a:ext cx="2873740" cy="1270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400" dirty="0">
                <a:solidFill>
                  <a:schemeClr val="bg1"/>
                </a:solidFill>
                <a:latin typeface="Bebas Neue"/>
              </a:rPr>
              <a:t>E-cigarettes can contain other harmful</a:t>
            </a:r>
          </a:p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400" dirty="0">
                <a:solidFill>
                  <a:schemeClr val="bg1"/>
                </a:solidFill>
                <a:latin typeface="Bebas Neue"/>
              </a:rPr>
              <a:t>substances, including THC.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741143" y="1279729"/>
            <a:ext cx="2886440" cy="2584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Bebas Neue"/>
              </a:rPr>
              <a:t>Most e-cigarettes contain nicotine which is highly addictive and can harm adolescent brain development and cause permanent lung damage.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8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3575113" y="0"/>
            <a:ext cx="4712887" cy="5143500"/>
          </a:xfrm>
          <a:prstGeom prst="rect">
            <a:avLst/>
          </a:prstGeom>
          <a:solidFill>
            <a:srgbClr val="FFC924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8590" r="8590"/>
          <a:stretch>
            <a:fillRect/>
          </a:stretch>
        </p:blipFill>
        <p:spPr>
          <a:xfrm>
            <a:off x="13390448" y="5143500"/>
            <a:ext cx="4897552" cy="5410901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8862226" y="5143500"/>
            <a:ext cx="4712887" cy="5143500"/>
          </a:xfrm>
          <a:prstGeom prst="rect">
            <a:avLst/>
          </a:prstGeom>
          <a:solidFill>
            <a:srgbClr val="DF682D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l="28506" r="13427"/>
          <a:stretch>
            <a:fillRect/>
          </a:stretch>
        </p:blipFill>
        <p:spPr>
          <a:xfrm>
            <a:off x="8862226" y="-267401"/>
            <a:ext cx="4712887" cy="541090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28700" y="1935940"/>
            <a:ext cx="6881273" cy="3347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712"/>
              </a:lnSpc>
              <a:spcBef>
                <a:spcPct val="0"/>
              </a:spcBef>
            </a:pPr>
            <a:r>
              <a:rPr lang="en-US" sz="8800" dirty="0">
                <a:solidFill>
                  <a:srgbClr val="FFFFFF"/>
                </a:solidFill>
                <a:latin typeface="DIN Rundschrift" panose="02000503000000000000" pitchFamily="50" charset="0"/>
              </a:rPr>
              <a:t>Remove or Secure all weapons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828800" y="5829300"/>
            <a:ext cx="6881273" cy="2128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08"/>
              </a:lnSpc>
            </a:pPr>
            <a:r>
              <a:rPr lang="en-US" sz="3200" spc="280" dirty="0">
                <a:solidFill>
                  <a:srgbClr val="FFC924"/>
                </a:solidFill>
                <a:latin typeface="Bebas Neue"/>
              </a:rPr>
              <a:t>Store firearms</a:t>
            </a:r>
          </a:p>
          <a:p>
            <a:pPr marL="518160" lvl="1" indent="-259080">
              <a:lnSpc>
                <a:spcPts val="2664"/>
              </a:lnSpc>
              <a:buFont typeface="Arial"/>
              <a:buChar char="•"/>
            </a:pPr>
            <a:r>
              <a:rPr lang="en-US" sz="2800" spc="-60" dirty="0">
                <a:solidFill>
                  <a:srgbClr val="FFFFFF"/>
                </a:solidFill>
                <a:latin typeface="Agency FB" panose="020B0503020202020204" pitchFamily="34" charset="0"/>
              </a:rPr>
              <a:t>Locked</a:t>
            </a:r>
          </a:p>
          <a:p>
            <a:pPr marL="518160" lvl="1" indent="-259080">
              <a:lnSpc>
                <a:spcPts val="2664"/>
              </a:lnSpc>
              <a:buFont typeface="Arial"/>
              <a:buChar char="•"/>
            </a:pPr>
            <a:r>
              <a:rPr lang="en-US" sz="2800" spc="-60" dirty="0">
                <a:solidFill>
                  <a:srgbClr val="FFFFFF"/>
                </a:solidFill>
                <a:latin typeface="Agency FB" panose="020B0503020202020204" pitchFamily="34" charset="0"/>
              </a:rPr>
              <a:t>Unloaded</a:t>
            </a:r>
          </a:p>
          <a:p>
            <a:pPr marL="518160" lvl="1" indent="-259080">
              <a:lnSpc>
                <a:spcPts val="2664"/>
              </a:lnSpc>
              <a:buFont typeface="Arial"/>
              <a:buChar char="•"/>
            </a:pPr>
            <a:r>
              <a:rPr lang="en-US" sz="2800" spc="-60" dirty="0">
                <a:solidFill>
                  <a:srgbClr val="FFFFFF"/>
                </a:solidFill>
                <a:latin typeface="Agency FB" panose="020B0503020202020204" pitchFamily="34" charset="0"/>
              </a:rPr>
              <a:t>Out of Reach</a:t>
            </a:r>
          </a:p>
          <a:p>
            <a:pPr marL="518160" lvl="1" indent="-259080">
              <a:lnSpc>
                <a:spcPts val="2664"/>
              </a:lnSpc>
              <a:buFont typeface="Arial"/>
              <a:buChar char="•"/>
            </a:pPr>
            <a:r>
              <a:rPr lang="en-US" sz="2800" spc="-60" dirty="0">
                <a:solidFill>
                  <a:srgbClr val="FFFFFF"/>
                </a:solidFill>
                <a:latin typeface="Agency FB" panose="020B0503020202020204" pitchFamily="34" charset="0"/>
              </a:rPr>
              <a:t>Out of Sight (no glass front cabinet)</a:t>
            </a:r>
          </a:p>
          <a:p>
            <a:pPr marL="518160" lvl="1" indent="-259080" algn="l">
              <a:lnSpc>
                <a:spcPts val="2664"/>
              </a:lnSpc>
              <a:buFont typeface="Arial"/>
              <a:buChar char="•"/>
            </a:pPr>
            <a:r>
              <a:rPr lang="en-US" sz="2800" spc="-60" dirty="0">
                <a:solidFill>
                  <a:srgbClr val="FFFFFF"/>
                </a:solidFill>
                <a:latin typeface="Agency FB" panose="020B0503020202020204" pitchFamily="34" charset="0"/>
              </a:rPr>
              <a:t>Separate From Ammunition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423319" y="1524116"/>
            <a:ext cx="3016476" cy="2028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  <a:spcBef>
                <a:spcPts val="3045"/>
              </a:spcBef>
            </a:pPr>
            <a:r>
              <a:rPr lang="en-US" sz="2800">
                <a:solidFill>
                  <a:srgbClr val="191769"/>
                </a:solidFill>
                <a:latin typeface="Bebas Neue"/>
              </a:rPr>
              <a:t>V</a:t>
            </a:r>
            <a:r>
              <a:rPr lang="en-US" sz="2800" u="none">
                <a:solidFill>
                  <a:srgbClr val="191769"/>
                </a:solidFill>
                <a:latin typeface="Bebas Neue"/>
              </a:rPr>
              <a:t>iolence involving firearms is a leading cause of death among US youth ages 14 to 24.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572949" y="6796333"/>
            <a:ext cx="3291441" cy="2038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4060"/>
              </a:lnSpc>
              <a:spcBef>
                <a:spcPts val="3044"/>
              </a:spcBef>
            </a:pPr>
            <a:r>
              <a:rPr lang="en-US" sz="2800" u="none" dirty="0">
                <a:solidFill>
                  <a:srgbClr val="FFFFFF"/>
                </a:solidFill>
                <a:latin typeface="Bebas Neue"/>
              </a:rPr>
              <a:t>Adolescents, in particular, are at a higher risk for suicide when there is a gun in the home.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8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3575113" y="0"/>
            <a:ext cx="4712887" cy="5143500"/>
          </a:xfrm>
          <a:prstGeom prst="rect">
            <a:avLst/>
          </a:prstGeom>
          <a:solidFill>
            <a:srgbClr val="FFC924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19819" r="19819"/>
          <a:stretch>
            <a:fillRect/>
          </a:stretch>
        </p:blipFill>
        <p:spPr>
          <a:xfrm>
            <a:off x="13390448" y="5143500"/>
            <a:ext cx="4897552" cy="5410901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8862226" y="5143500"/>
            <a:ext cx="4712887" cy="5143500"/>
          </a:xfrm>
          <a:prstGeom prst="rect">
            <a:avLst/>
          </a:prstGeom>
          <a:solidFill>
            <a:srgbClr val="DF682D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l="12427" r="30359"/>
          <a:stretch>
            <a:fillRect/>
          </a:stretch>
        </p:blipFill>
        <p:spPr>
          <a:xfrm>
            <a:off x="8862226" y="-267401"/>
            <a:ext cx="4712887" cy="541090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848205" y="2336870"/>
            <a:ext cx="7642062" cy="4462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712"/>
              </a:lnSpc>
              <a:spcBef>
                <a:spcPct val="0"/>
              </a:spcBef>
            </a:pPr>
            <a:r>
              <a:rPr lang="en-US" sz="8800" dirty="0">
                <a:solidFill>
                  <a:srgbClr val="FFFFFF"/>
                </a:solidFill>
                <a:latin typeface="DIN Rundschrift" panose="02000503000000000000" pitchFamily="50" charset="0"/>
              </a:rPr>
              <a:t>Set up strong online parental</a:t>
            </a:r>
          </a:p>
          <a:p>
            <a:pPr marL="0" lvl="0" indent="0">
              <a:lnSpc>
                <a:spcPts val="8712"/>
              </a:lnSpc>
              <a:spcBef>
                <a:spcPct val="0"/>
              </a:spcBef>
            </a:pPr>
            <a:r>
              <a:rPr lang="en-US" sz="8800" dirty="0">
                <a:solidFill>
                  <a:srgbClr val="FFFFFF"/>
                </a:solidFill>
                <a:latin typeface="DIN Rundschrift" panose="02000503000000000000" pitchFamily="50" charset="0"/>
              </a:rPr>
              <a:t>controls &amp; monitoring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423319" y="1267763"/>
            <a:ext cx="3016476" cy="2587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  <a:spcBef>
                <a:spcPts val="3045"/>
              </a:spcBef>
            </a:pPr>
            <a:r>
              <a:rPr lang="en-US" sz="2800" dirty="0">
                <a:solidFill>
                  <a:srgbClr val="191769"/>
                </a:solidFill>
                <a:latin typeface="Bebas Neue"/>
              </a:rPr>
              <a:t>R</a:t>
            </a:r>
            <a:r>
              <a:rPr lang="en-US" sz="2800" u="none" dirty="0">
                <a:solidFill>
                  <a:srgbClr val="191769"/>
                </a:solidFill>
                <a:latin typeface="Bebas Neue"/>
              </a:rPr>
              <a:t>emind kids not to share personal information or pictures, or use revealing or suggestive screen names or emails.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572949" y="7053931"/>
            <a:ext cx="3291441" cy="2061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4060"/>
              </a:lnSpc>
              <a:spcBef>
                <a:spcPts val="3044"/>
              </a:spcBef>
            </a:pPr>
            <a:r>
              <a:rPr lang="en-US" sz="2800" dirty="0">
                <a:solidFill>
                  <a:srgbClr val="FFFFFF"/>
                </a:solidFill>
                <a:latin typeface="Bebas Neue"/>
              </a:rPr>
              <a:t>Teach kids that they should NEVER </a:t>
            </a:r>
            <a:r>
              <a:rPr lang="en-US" sz="2800" u="none" dirty="0">
                <a:solidFill>
                  <a:srgbClr val="FFFFFF"/>
                </a:solidFill>
                <a:latin typeface="Bebas Neue"/>
              </a:rPr>
              <a:t>chat online, or meet in person, with people you meet online!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7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048000" y="3429000"/>
            <a:ext cx="3048000" cy="3429000"/>
          </a:xfrm>
          <a:prstGeom prst="rect">
            <a:avLst/>
          </a:prstGeom>
          <a:solidFill>
            <a:srgbClr val="DF682D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19315" r="19315"/>
          <a:stretch>
            <a:fillRect/>
          </a:stretch>
        </p:blipFill>
        <p:spPr>
          <a:xfrm>
            <a:off x="2928570" y="6858000"/>
            <a:ext cx="3167430" cy="3429000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0" y="6858000"/>
            <a:ext cx="3048000" cy="3429000"/>
          </a:xfrm>
          <a:prstGeom prst="rect">
            <a:avLst/>
          </a:prstGeom>
          <a:solidFill>
            <a:srgbClr val="62A25D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l="40740"/>
          <a:stretch>
            <a:fillRect/>
          </a:stretch>
        </p:blipFill>
        <p:spPr>
          <a:xfrm>
            <a:off x="0" y="3429000"/>
            <a:ext cx="3048000" cy="34290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02978" y="8167361"/>
            <a:ext cx="2242045" cy="1003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60"/>
              </a:lnSpc>
              <a:spcBef>
                <a:spcPts val="3044"/>
              </a:spcBef>
            </a:pPr>
            <a:r>
              <a:rPr lang="en-US" sz="2800">
                <a:solidFill>
                  <a:srgbClr val="FFFFFF"/>
                </a:solidFill>
                <a:latin typeface="Bebas Neue"/>
              </a:rPr>
              <a:t>B</a:t>
            </a:r>
            <a:r>
              <a:rPr lang="en-US" sz="2800" u="none">
                <a:solidFill>
                  <a:srgbClr val="FFFFFF"/>
                </a:solidFill>
                <a:latin typeface="Bebas Neue"/>
              </a:rPr>
              <a:t>reakfast, Lunch and Snacks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24012" t="10996" r="10926" b="41989"/>
          <a:stretch>
            <a:fillRect/>
          </a:stretch>
        </p:blipFill>
        <p:spPr>
          <a:xfrm>
            <a:off x="9024570" y="6858000"/>
            <a:ext cx="3167430" cy="34290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t="2959" b="22040"/>
          <a:stretch>
            <a:fillRect/>
          </a:stretch>
        </p:blipFill>
        <p:spPr>
          <a:xfrm>
            <a:off x="6096000" y="3429000"/>
            <a:ext cx="3048000" cy="3429000"/>
          </a:xfrm>
          <a:prstGeom prst="rect">
            <a:avLst/>
          </a:prstGeom>
        </p:spPr>
      </p:pic>
      <p:sp>
        <p:nvSpPr>
          <p:cNvPr id="9" name="AutoShape 9"/>
          <p:cNvSpPr/>
          <p:nvPr/>
        </p:nvSpPr>
        <p:spPr>
          <a:xfrm>
            <a:off x="9144000" y="3429000"/>
            <a:ext cx="3048000" cy="3429000"/>
          </a:xfrm>
          <a:prstGeom prst="rect">
            <a:avLst/>
          </a:prstGeom>
          <a:solidFill>
            <a:srgbClr val="FFC924"/>
          </a:solidFill>
        </p:spPr>
      </p:sp>
      <p:sp>
        <p:nvSpPr>
          <p:cNvPr id="10" name="AutoShape 10"/>
          <p:cNvSpPr/>
          <p:nvPr/>
        </p:nvSpPr>
        <p:spPr>
          <a:xfrm>
            <a:off x="6096000" y="6858000"/>
            <a:ext cx="3048000" cy="3429000"/>
          </a:xfrm>
          <a:prstGeom prst="rect">
            <a:avLst/>
          </a:prstGeom>
          <a:solidFill>
            <a:srgbClr val="29285D"/>
          </a:solidFill>
        </p:spPr>
      </p:sp>
      <p:sp>
        <p:nvSpPr>
          <p:cNvPr id="11" name="TextBox 11"/>
          <p:cNvSpPr txBox="1"/>
          <p:nvPr/>
        </p:nvSpPr>
        <p:spPr>
          <a:xfrm>
            <a:off x="9641432" y="4405346"/>
            <a:ext cx="2053136" cy="1504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3961"/>
              </a:lnSpc>
              <a:spcBef>
                <a:spcPct val="0"/>
              </a:spcBef>
            </a:pPr>
            <a:r>
              <a:rPr lang="en-US" sz="3568" u="sng" spc="-89">
                <a:solidFill>
                  <a:srgbClr val="191769"/>
                </a:solidFill>
                <a:latin typeface="HK Grotesk Bold Bold"/>
              </a:rPr>
              <a:t>New Employee Starter Kit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6688892" y="7697779"/>
            <a:ext cx="1862216" cy="1722158"/>
            <a:chOff x="0" y="0"/>
            <a:chExt cx="2482955" cy="2296210"/>
          </a:xfrm>
        </p:grpSpPr>
        <p:sp>
          <p:nvSpPr>
            <p:cNvPr id="13" name="TextBox 13"/>
            <p:cNvSpPr txBox="1"/>
            <p:nvPr/>
          </p:nvSpPr>
          <p:spPr>
            <a:xfrm>
              <a:off x="0" y="9525"/>
              <a:ext cx="2482955" cy="4138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336"/>
                </a:lnSpc>
                <a:spcBef>
                  <a:spcPct val="0"/>
                </a:spcBef>
              </a:pPr>
              <a:r>
                <a:rPr lang="en-US" sz="2105" u="sng" spc="-52">
                  <a:solidFill>
                    <a:srgbClr val="FFFFFF"/>
                  </a:solidFill>
                  <a:latin typeface="HK Grotesk Bold Bold"/>
                </a:rPr>
                <a:t>Company swag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703534"/>
              <a:ext cx="2482955" cy="15926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190"/>
                </a:lnSpc>
                <a:spcBef>
                  <a:spcPts val="892"/>
                </a:spcBef>
              </a:pPr>
              <a:r>
                <a:rPr lang="en-US" sz="820" u="none">
                  <a:solidFill>
                    <a:srgbClr val="FFFFFF"/>
                  </a:solidFill>
                  <a:latin typeface="Open Sans"/>
                </a:rPr>
                <a:t>Presentations are communication tools that can be used as demonstrations, lectures, speeches, reports, and more. It is mostly presented before an audience. It serves a variety of purposes, making presentations powerful tools for convincing and teaching.</a:t>
              </a:r>
            </a:p>
          </p:txBody>
        </p:sp>
      </p:grpSp>
      <p:sp>
        <p:nvSpPr>
          <p:cNvPr id="15" name="AutoShape 15"/>
          <p:cNvSpPr/>
          <p:nvPr/>
        </p:nvSpPr>
        <p:spPr>
          <a:xfrm>
            <a:off x="9144000" y="3429000"/>
            <a:ext cx="3048000" cy="3429000"/>
          </a:xfrm>
          <a:prstGeom prst="rect">
            <a:avLst/>
          </a:prstGeom>
          <a:solidFill>
            <a:srgbClr val="046A38"/>
          </a:solidFill>
        </p:spPr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6"/>
          <a:srcRect l="19199" r="19199"/>
          <a:stretch>
            <a:fillRect/>
          </a:stretch>
        </p:blipFill>
        <p:spPr>
          <a:xfrm>
            <a:off x="9024570" y="6858000"/>
            <a:ext cx="3167430" cy="3429000"/>
          </a:xfrm>
          <a:prstGeom prst="rect">
            <a:avLst/>
          </a:prstGeom>
        </p:spPr>
      </p:pic>
      <p:sp>
        <p:nvSpPr>
          <p:cNvPr id="17" name="AutoShape 17"/>
          <p:cNvSpPr/>
          <p:nvPr/>
        </p:nvSpPr>
        <p:spPr>
          <a:xfrm>
            <a:off x="6096000" y="6858000"/>
            <a:ext cx="3048000" cy="3429000"/>
          </a:xfrm>
          <a:prstGeom prst="rect">
            <a:avLst/>
          </a:prstGeom>
          <a:solidFill>
            <a:srgbClr val="FFC924"/>
          </a:solidFill>
        </p:spPr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7"/>
          <a:srcRect l="20472" r="20472"/>
          <a:stretch>
            <a:fillRect/>
          </a:stretch>
        </p:blipFill>
        <p:spPr>
          <a:xfrm>
            <a:off x="6096000" y="3429000"/>
            <a:ext cx="3048000" cy="342900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/>
          <a:srcRect l="30663"/>
          <a:stretch>
            <a:fillRect/>
          </a:stretch>
        </p:blipFill>
        <p:spPr>
          <a:xfrm>
            <a:off x="15120570" y="6858000"/>
            <a:ext cx="3167430" cy="342900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9"/>
          <a:srcRect l="20333" r="20333"/>
          <a:stretch>
            <a:fillRect/>
          </a:stretch>
        </p:blipFill>
        <p:spPr>
          <a:xfrm>
            <a:off x="12192000" y="3429000"/>
            <a:ext cx="3048000" cy="3429000"/>
          </a:xfrm>
          <a:prstGeom prst="rect">
            <a:avLst/>
          </a:prstGeom>
        </p:spPr>
      </p:pic>
      <p:sp>
        <p:nvSpPr>
          <p:cNvPr id="21" name="AutoShape 21"/>
          <p:cNvSpPr/>
          <p:nvPr/>
        </p:nvSpPr>
        <p:spPr>
          <a:xfrm>
            <a:off x="15240000" y="3429000"/>
            <a:ext cx="3048000" cy="3429000"/>
          </a:xfrm>
          <a:prstGeom prst="rect">
            <a:avLst/>
          </a:prstGeom>
          <a:solidFill>
            <a:srgbClr val="FFC924"/>
          </a:solidFill>
        </p:spPr>
      </p:sp>
      <p:sp>
        <p:nvSpPr>
          <p:cNvPr id="22" name="AutoShape 22"/>
          <p:cNvSpPr/>
          <p:nvPr/>
        </p:nvSpPr>
        <p:spPr>
          <a:xfrm>
            <a:off x="12192000" y="6858000"/>
            <a:ext cx="3048000" cy="3429000"/>
          </a:xfrm>
          <a:prstGeom prst="rect">
            <a:avLst/>
          </a:prstGeom>
          <a:solidFill>
            <a:srgbClr val="29285D"/>
          </a:solidFill>
        </p:spPr>
      </p:sp>
      <p:sp>
        <p:nvSpPr>
          <p:cNvPr id="23" name="TextBox 23"/>
          <p:cNvSpPr txBox="1"/>
          <p:nvPr/>
        </p:nvSpPr>
        <p:spPr>
          <a:xfrm>
            <a:off x="402978" y="625129"/>
            <a:ext cx="7826622" cy="22191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536"/>
              </a:lnSpc>
              <a:spcBef>
                <a:spcPct val="0"/>
              </a:spcBef>
            </a:pPr>
            <a:r>
              <a:rPr lang="en-US" sz="8800" u="none" spc="-219" dirty="0">
                <a:solidFill>
                  <a:srgbClr val="FFFFFF"/>
                </a:solidFill>
                <a:latin typeface="DIN Rundschrift" panose="02000503000000000000" pitchFamily="50" charset="0"/>
              </a:rPr>
              <a:t>Supply healthy meals and snacks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450978" y="4608606"/>
            <a:ext cx="2242045" cy="1003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60"/>
              </a:lnSpc>
              <a:spcBef>
                <a:spcPts val="3044"/>
              </a:spcBef>
            </a:pPr>
            <a:r>
              <a:rPr lang="en-US" sz="2800">
                <a:solidFill>
                  <a:srgbClr val="FFFFFF"/>
                </a:solidFill>
                <a:latin typeface="Bebas Neue"/>
              </a:rPr>
              <a:t>P</a:t>
            </a:r>
            <a:r>
              <a:rPr lang="en-US" sz="2800" u="none">
                <a:solidFill>
                  <a:srgbClr val="FFFFFF"/>
                </a:solidFill>
                <a:latin typeface="Bebas Neue"/>
              </a:rPr>
              <a:t>rovide a variety of foods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594978" y="7911026"/>
            <a:ext cx="2242045" cy="1515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60"/>
              </a:lnSpc>
              <a:spcBef>
                <a:spcPts val="3044"/>
              </a:spcBef>
            </a:pPr>
            <a:r>
              <a:rPr lang="en-US" sz="2800">
                <a:solidFill>
                  <a:srgbClr val="FFFFFF"/>
                </a:solidFill>
                <a:latin typeface="Bebas Neue"/>
              </a:rPr>
              <a:t>B</a:t>
            </a:r>
            <a:r>
              <a:rPr lang="en-US" sz="2800" u="none">
                <a:solidFill>
                  <a:srgbClr val="FFFFFF"/>
                </a:solidFill>
                <a:latin typeface="Bebas Neue"/>
              </a:rPr>
              <a:t>oredom can lead to skipping meals or binge eating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546978" y="4608606"/>
            <a:ext cx="2242045" cy="1003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60"/>
              </a:lnSpc>
              <a:spcBef>
                <a:spcPts val="3044"/>
              </a:spcBef>
            </a:pPr>
            <a:r>
              <a:rPr lang="en-US" sz="2800">
                <a:solidFill>
                  <a:srgbClr val="FFFFFF"/>
                </a:solidFill>
                <a:latin typeface="Bebas Neue"/>
              </a:rPr>
              <a:t>Min</a:t>
            </a:r>
            <a:r>
              <a:rPr lang="en-US" sz="2800" u="none">
                <a:solidFill>
                  <a:srgbClr val="FFFFFF"/>
                </a:solidFill>
                <a:latin typeface="Bebas Neue"/>
              </a:rPr>
              <a:t>imal or no cooking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6641413" y="8037606"/>
            <a:ext cx="1957173" cy="1003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60"/>
              </a:lnSpc>
              <a:spcBef>
                <a:spcPts val="3044"/>
              </a:spcBef>
            </a:pPr>
            <a:r>
              <a:rPr lang="en-US" sz="2800">
                <a:solidFill>
                  <a:srgbClr val="191769"/>
                </a:solidFill>
                <a:latin typeface="Bebas Neue"/>
              </a:rPr>
              <a:t>Easy t</a:t>
            </a:r>
            <a:r>
              <a:rPr lang="en-US" sz="2800" u="none">
                <a:solidFill>
                  <a:srgbClr val="191769"/>
                </a:solidFill>
                <a:latin typeface="Bebas Neue"/>
              </a:rPr>
              <a:t>o grab and eat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5727384" y="4608606"/>
            <a:ext cx="2073232" cy="1003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60"/>
              </a:lnSpc>
              <a:spcBef>
                <a:spcPts val="3044"/>
              </a:spcBef>
            </a:pPr>
            <a:r>
              <a:rPr lang="en-US" sz="2800">
                <a:solidFill>
                  <a:srgbClr val="191769"/>
                </a:solidFill>
                <a:latin typeface="Bebas Neue"/>
              </a:rPr>
              <a:t>F</a:t>
            </a:r>
            <a:r>
              <a:rPr lang="en-US" sz="2800" u="none">
                <a:solidFill>
                  <a:srgbClr val="191769"/>
                </a:solidFill>
                <a:latin typeface="Bebas Neue"/>
              </a:rPr>
              <a:t>oods low in sugar</a:t>
            </a:r>
          </a:p>
        </p:txBody>
      </p:sp>
      <p:sp>
        <p:nvSpPr>
          <p:cNvPr id="29" name="AutoShape 29"/>
          <p:cNvSpPr/>
          <p:nvPr/>
        </p:nvSpPr>
        <p:spPr>
          <a:xfrm>
            <a:off x="12192000" y="0"/>
            <a:ext cx="3048000" cy="3429000"/>
          </a:xfrm>
          <a:prstGeom prst="rect">
            <a:avLst/>
          </a:prstGeom>
          <a:solidFill>
            <a:srgbClr val="DF682D"/>
          </a:solidFill>
        </p:spPr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10"/>
          <a:srcRect l="35139" r="5601"/>
          <a:stretch>
            <a:fillRect/>
          </a:stretch>
        </p:blipFill>
        <p:spPr>
          <a:xfrm>
            <a:off x="15240000" y="0"/>
            <a:ext cx="3048000" cy="3429000"/>
          </a:xfrm>
          <a:prstGeom prst="rect">
            <a:avLst/>
          </a:prstGeom>
        </p:spPr>
      </p:pic>
      <p:sp>
        <p:nvSpPr>
          <p:cNvPr id="31" name="TextBox 31"/>
          <p:cNvSpPr txBox="1"/>
          <p:nvPr/>
        </p:nvSpPr>
        <p:spPr>
          <a:xfrm>
            <a:off x="12594978" y="883117"/>
            <a:ext cx="2242045" cy="1515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60"/>
              </a:lnSpc>
              <a:spcBef>
                <a:spcPts val="3044"/>
              </a:spcBef>
            </a:pPr>
            <a:r>
              <a:rPr lang="en-US" sz="2800">
                <a:solidFill>
                  <a:srgbClr val="FFFFFF"/>
                </a:solidFill>
                <a:latin typeface="Bebas Neue"/>
              </a:rPr>
              <a:t>Fo</a:t>
            </a:r>
            <a:r>
              <a:rPr lang="en-US" sz="2800" u="none">
                <a:solidFill>
                  <a:srgbClr val="FFFFFF"/>
                </a:solidFill>
                <a:latin typeface="Bebas Neue"/>
              </a:rPr>
              <a:t>od pick up is available at 74 MCPS schools</a:t>
            </a:r>
          </a:p>
        </p:txBody>
      </p:sp>
      <p:pic>
        <p:nvPicPr>
          <p:cNvPr id="32" name="Picture 32"/>
          <p:cNvPicPr>
            <a:picLocks noChangeAspect="1"/>
          </p:cNvPicPr>
          <p:nvPr/>
        </p:nvPicPr>
        <p:blipFill>
          <a:blip r:embed="rId11"/>
          <a:srcRect l="3124" r="37597"/>
          <a:stretch>
            <a:fillRect/>
          </a:stretch>
        </p:blipFill>
        <p:spPr>
          <a:xfrm>
            <a:off x="9144000" y="0"/>
            <a:ext cx="3048000" cy="3429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612</Words>
  <Application>Microsoft Office PowerPoint</Application>
  <PresentationFormat>Custom</PresentationFormat>
  <Paragraphs>66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HK Grotesk Bold Bold</vt:lpstr>
      <vt:lpstr>Calibri</vt:lpstr>
      <vt:lpstr>Bebas Neue Bold</vt:lpstr>
      <vt:lpstr>Open Sans</vt:lpstr>
      <vt:lpstr>Bebas Neue</vt:lpstr>
      <vt:lpstr>DIN Rundschrift</vt:lpstr>
      <vt:lpstr>Agency FB</vt:lpstr>
      <vt:lpstr>HK Grotesk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Protect your family</dc:title>
  <dc:creator>Acacia</dc:creator>
  <cp:lastModifiedBy>Tel: 4492013058</cp:lastModifiedBy>
  <cp:revision>7</cp:revision>
  <dcterms:created xsi:type="dcterms:W3CDTF">2006-08-16T00:00:00Z</dcterms:created>
  <dcterms:modified xsi:type="dcterms:W3CDTF">2020-09-09T17:23:27Z</dcterms:modified>
  <dc:identifier>DAEG2jtUTq4</dc:identifier>
</cp:coreProperties>
</file>