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8"/>
  </p:notesMasterIdLst>
  <p:handoutMasterIdLst>
    <p:handoutMasterId r:id="rId59"/>
  </p:handoutMasterIdLst>
  <p:sldIdLst>
    <p:sldId id="3363" r:id="rId2"/>
    <p:sldId id="7784" r:id="rId3"/>
    <p:sldId id="7717" r:id="rId4"/>
    <p:sldId id="7718" r:id="rId5"/>
    <p:sldId id="7702" r:id="rId6"/>
    <p:sldId id="7773" r:id="rId7"/>
    <p:sldId id="7762" r:id="rId8"/>
    <p:sldId id="7768" r:id="rId9"/>
    <p:sldId id="7769" r:id="rId10"/>
    <p:sldId id="7767" r:id="rId11"/>
    <p:sldId id="7669" r:id="rId12"/>
    <p:sldId id="7774" r:id="rId13"/>
    <p:sldId id="7775" r:id="rId14"/>
    <p:sldId id="3498" r:id="rId15"/>
    <p:sldId id="7668" r:id="rId16"/>
    <p:sldId id="7670" r:id="rId17"/>
    <p:sldId id="7691" r:id="rId18"/>
    <p:sldId id="7776" r:id="rId19"/>
    <p:sldId id="7692" r:id="rId20"/>
    <p:sldId id="7693" r:id="rId21"/>
    <p:sldId id="7696" r:id="rId22"/>
    <p:sldId id="7672" r:id="rId23"/>
    <p:sldId id="7697" r:id="rId24"/>
    <p:sldId id="7671" r:id="rId25"/>
    <p:sldId id="7698" r:id="rId26"/>
    <p:sldId id="7674" r:id="rId27"/>
    <p:sldId id="7588" r:id="rId28"/>
    <p:sldId id="7591" r:id="rId29"/>
    <p:sldId id="7592" r:id="rId30"/>
    <p:sldId id="7593" r:id="rId31"/>
    <p:sldId id="7595" r:id="rId32"/>
    <p:sldId id="7594" r:id="rId33"/>
    <p:sldId id="7549" r:id="rId34"/>
    <p:sldId id="7596" r:id="rId35"/>
    <p:sldId id="7597" r:id="rId36"/>
    <p:sldId id="7675" r:id="rId37"/>
    <p:sldId id="7688" r:id="rId38"/>
    <p:sldId id="3478" r:id="rId39"/>
    <p:sldId id="3479" r:id="rId40"/>
    <p:sldId id="7690" r:id="rId41"/>
    <p:sldId id="7780" r:id="rId42"/>
    <p:sldId id="7778" r:id="rId43"/>
    <p:sldId id="7777" r:id="rId44"/>
    <p:sldId id="7779" r:id="rId45"/>
    <p:sldId id="3485" r:id="rId46"/>
    <p:sldId id="3486" r:id="rId47"/>
    <p:sldId id="3450" r:id="rId48"/>
    <p:sldId id="7781" r:id="rId49"/>
    <p:sldId id="7712" r:id="rId50"/>
    <p:sldId id="7782" r:id="rId51"/>
    <p:sldId id="3483" r:id="rId52"/>
    <p:sldId id="3489" r:id="rId53"/>
    <p:sldId id="3484" r:id="rId54"/>
    <p:sldId id="7783" r:id="rId55"/>
    <p:sldId id="3488" r:id="rId56"/>
    <p:sldId id="7689" r:id="rId5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7784"/>
            <p14:sldId id="7717"/>
            <p14:sldId id="7718"/>
            <p14:sldId id="7702"/>
            <p14:sldId id="7773"/>
            <p14:sldId id="7762"/>
            <p14:sldId id="7768"/>
            <p14:sldId id="7769"/>
            <p14:sldId id="7767"/>
            <p14:sldId id="7669"/>
            <p14:sldId id="7774"/>
            <p14:sldId id="7775"/>
            <p14:sldId id="3498"/>
            <p14:sldId id="7668"/>
            <p14:sldId id="7670"/>
            <p14:sldId id="7691"/>
            <p14:sldId id="7776"/>
            <p14:sldId id="7692"/>
            <p14:sldId id="7693"/>
            <p14:sldId id="7696"/>
            <p14:sldId id="7672"/>
            <p14:sldId id="7697"/>
            <p14:sldId id="7671"/>
            <p14:sldId id="7698"/>
            <p14:sldId id="7674"/>
            <p14:sldId id="7588"/>
            <p14:sldId id="7591"/>
            <p14:sldId id="7592"/>
            <p14:sldId id="7593"/>
            <p14:sldId id="7595"/>
            <p14:sldId id="7594"/>
            <p14:sldId id="7549"/>
            <p14:sldId id="7596"/>
            <p14:sldId id="7597"/>
            <p14:sldId id="7675"/>
            <p14:sldId id="7688"/>
            <p14:sldId id="3478"/>
            <p14:sldId id="3479"/>
            <p14:sldId id="7690"/>
            <p14:sldId id="7780"/>
            <p14:sldId id="7778"/>
            <p14:sldId id="7777"/>
            <p14:sldId id="7779"/>
            <p14:sldId id="3485"/>
            <p14:sldId id="3486"/>
            <p14:sldId id="3450"/>
            <p14:sldId id="7781"/>
            <p14:sldId id="7712"/>
            <p14:sldId id="7782"/>
            <p14:sldId id="3483"/>
            <p14:sldId id="3489"/>
            <p14:sldId id="3484"/>
            <p14:sldId id="7783"/>
            <p14:sldId id="3488"/>
            <p14:sldId id="76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esktop\Education%20Coalition\NASBO%20state%20expenditure%20repor%2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201972.73%20to%202021-22.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Desktop\ISFIS\Teacher%20Shortage\ECS%20Completer%20data%202019%20state%20comparison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Desktop\ISFIS\Teacher%20Shortage\ECS%20Completer%20data%202019%20state%20comparison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1200" dirty="0"/>
              <a:t>Elementary and Secondary Expenditures </a:t>
            </a:r>
          </a:p>
          <a:p>
            <a:pPr>
              <a:defRPr sz="800"/>
            </a:pPr>
            <a:r>
              <a:rPr lang="en-US" sz="1200" dirty="0"/>
              <a:t>as a Percent of Total Expenditures</a:t>
            </a:r>
          </a:p>
          <a:p>
            <a:pPr>
              <a:defRPr sz="800"/>
            </a:pPr>
            <a:r>
              <a:rPr lang="en-US" sz="1200" dirty="0"/>
              <a:t>Plains</a:t>
            </a:r>
            <a:r>
              <a:rPr lang="en-US" sz="1200" baseline="0" dirty="0"/>
              <a:t> States and USA Average</a:t>
            </a:r>
            <a:endParaRPr lang="en-US" sz="1000" dirty="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2437037037037037"/>
          <c:w val="0.90286351706036749"/>
          <c:h val="0.5429935841353164"/>
        </c:manualLayout>
      </c:layout>
      <c:barChart>
        <c:barDir val="col"/>
        <c:grouping val="clustered"/>
        <c:varyColors val="0"/>
        <c:ser>
          <c:idx val="1"/>
          <c:order val="0"/>
          <c:tx>
            <c:strRef>
              <c:f>Sheet1!$C$2</c:f>
              <c:strCache>
                <c:ptCount val="1"/>
                <c:pt idx="0">
                  <c:v>FY17</c:v>
                </c:pt>
              </c:strCache>
            </c:strRef>
          </c:tx>
          <c:spPr>
            <a:pattFill prst="lgCheck">
              <a:fgClr>
                <a:srgbClr val="FF0000"/>
              </a:fgClr>
              <a:bgClr>
                <a:schemeClr val="bg1"/>
              </a:bgClr>
            </a:pattFill>
            <a:ln>
              <a:noFill/>
            </a:ln>
            <a:effectLst/>
          </c:spPr>
          <c:invertIfNegative val="0"/>
          <c:cat>
            <c:strRef>
              <c:f>Sheet1!$A$3:$A$10</c:f>
              <c:strCache>
                <c:ptCount val="8"/>
                <c:pt idx="0">
                  <c:v>NE</c:v>
                </c:pt>
                <c:pt idx="1">
                  <c:v>SD</c:v>
                </c:pt>
                <c:pt idx="2">
                  <c:v>IA</c:v>
                </c:pt>
                <c:pt idx="3">
                  <c:v>ND</c:v>
                </c:pt>
                <c:pt idx="4">
                  <c:v>USA AVG</c:v>
                </c:pt>
                <c:pt idx="5">
                  <c:v>MO</c:v>
                </c:pt>
                <c:pt idx="6">
                  <c:v>MN</c:v>
                </c:pt>
                <c:pt idx="7">
                  <c:v>KS</c:v>
                </c:pt>
              </c:strCache>
            </c:strRef>
          </c:cat>
          <c:val>
            <c:numRef>
              <c:f>Sheet1!$C$3:$C$10</c:f>
              <c:numCache>
                <c:formatCode>General</c:formatCode>
                <c:ptCount val="8"/>
                <c:pt idx="0">
                  <c:v>13.9</c:v>
                </c:pt>
                <c:pt idx="1">
                  <c:v>16.5</c:v>
                </c:pt>
                <c:pt idx="2">
                  <c:v>16.600000000000001</c:v>
                </c:pt>
                <c:pt idx="3">
                  <c:v>17.5</c:v>
                </c:pt>
                <c:pt idx="4">
                  <c:v>19.600000000000001</c:v>
                </c:pt>
                <c:pt idx="5">
                  <c:v>22.8</c:v>
                </c:pt>
                <c:pt idx="6">
                  <c:v>26</c:v>
                </c:pt>
                <c:pt idx="7">
                  <c:v>29.5</c:v>
                </c:pt>
              </c:numCache>
            </c:numRef>
          </c:val>
          <c:extLst>
            <c:ext xmlns:c16="http://schemas.microsoft.com/office/drawing/2014/chart" uri="{C3380CC4-5D6E-409C-BE32-E72D297353CC}">
              <c16:uniqueId val="{00000000-CC84-4123-BFD6-9F384EF90F0B}"/>
            </c:ext>
          </c:extLst>
        </c:ser>
        <c:ser>
          <c:idx val="2"/>
          <c:order val="1"/>
          <c:tx>
            <c:strRef>
              <c:f>Sheet1!$D$2</c:f>
              <c:strCache>
                <c:ptCount val="1"/>
                <c:pt idx="0">
                  <c:v>FY18</c:v>
                </c:pt>
              </c:strCache>
            </c:strRef>
          </c:tx>
          <c:spPr>
            <a:pattFill prst="pct90">
              <a:fgClr>
                <a:schemeClr val="tx1"/>
              </a:fgClr>
              <a:bgClr>
                <a:schemeClr val="bg1"/>
              </a:bgClr>
            </a:pattFill>
            <a:ln>
              <a:noFill/>
            </a:ln>
            <a:effectLst/>
          </c:spPr>
          <c:invertIfNegative val="0"/>
          <c:cat>
            <c:strRef>
              <c:f>Sheet1!$A$3:$A$10</c:f>
              <c:strCache>
                <c:ptCount val="8"/>
                <c:pt idx="0">
                  <c:v>NE</c:v>
                </c:pt>
                <c:pt idx="1">
                  <c:v>SD</c:v>
                </c:pt>
                <c:pt idx="2">
                  <c:v>IA</c:v>
                </c:pt>
                <c:pt idx="3">
                  <c:v>ND</c:v>
                </c:pt>
                <c:pt idx="4">
                  <c:v>USA AVG</c:v>
                </c:pt>
                <c:pt idx="5">
                  <c:v>MO</c:v>
                </c:pt>
                <c:pt idx="6">
                  <c:v>MN</c:v>
                </c:pt>
                <c:pt idx="7">
                  <c:v>KS</c:v>
                </c:pt>
              </c:strCache>
            </c:strRef>
          </c:cat>
          <c:val>
            <c:numRef>
              <c:f>Sheet1!$D$3:$D$10</c:f>
              <c:numCache>
                <c:formatCode>General</c:formatCode>
                <c:ptCount val="8"/>
                <c:pt idx="0">
                  <c:v>13.9</c:v>
                </c:pt>
                <c:pt idx="1">
                  <c:v>16.399999999999999</c:v>
                </c:pt>
                <c:pt idx="2">
                  <c:v>16.899999999999999</c:v>
                </c:pt>
                <c:pt idx="3">
                  <c:v>19.100000000000001</c:v>
                </c:pt>
                <c:pt idx="4">
                  <c:v>19.7</c:v>
                </c:pt>
                <c:pt idx="5">
                  <c:v>22.5</c:v>
                </c:pt>
                <c:pt idx="6">
                  <c:v>24.6</c:v>
                </c:pt>
                <c:pt idx="7">
                  <c:v>30.4</c:v>
                </c:pt>
              </c:numCache>
            </c:numRef>
          </c:val>
          <c:extLst>
            <c:ext xmlns:c16="http://schemas.microsoft.com/office/drawing/2014/chart" uri="{C3380CC4-5D6E-409C-BE32-E72D297353CC}">
              <c16:uniqueId val="{00000001-CC84-4123-BFD6-9F384EF90F0B}"/>
            </c:ext>
          </c:extLst>
        </c:ser>
        <c:ser>
          <c:idx val="3"/>
          <c:order val="2"/>
          <c:tx>
            <c:strRef>
              <c:f>Sheet1!$E$2</c:f>
              <c:strCache>
                <c:ptCount val="1"/>
                <c:pt idx="0">
                  <c:v>FY19</c:v>
                </c:pt>
              </c:strCache>
            </c:strRef>
          </c:tx>
          <c:spPr>
            <a:solidFill>
              <a:srgbClr val="00B050"/>
            </a:solidFill>
            <a:ln>
              <a:noFill/>
            </a:ln>
            <a:effectLst/>
          </c:spPr>
          <c:invertIfNegative val="0"/>
          <c:cat>
            <c:strRef>
              <c:f>Sheet1!$A$3:$A$10</c:f>
              <c:strCache>
                <c:ptCount val="8"/>
                <c:pt idx="0">
                  <c:v>NE</c:v>
                </c:pt>
                <c:pt idx="1">
                  <c:v>SD</c:v>
                </c:pt>
                <c:pt idx="2">
                  <c:v>IA</c:v>
                </c:pt>
                <c:pt idx="3">
                  <c:v>ND</c:v>
                </c:pt>
                <c:pt idx="4">
                  <c:v>USA AVG</c:v>
                </c:pt>
                <c:pt idx="5">
                  <c:v>MO</c:v>
                </c:pt>
                <c:pt idx="6">
                  <c:v>MN</c:v>
                </c:pt>
                <c:pt idx="7">
                  <c:v>KS</c:v>
                </c:pt>
              </c:strCache>
            </c:strRef>
          </c:cat>
          <c:val>
            <c:numRef>
              <c:f>Sheet1!$E$3:$E$10</c:f>
              <c:numCache>
                <c:formatCode>General</c:formatCode>
                <c:ptCount val="8"/>
                <c:pt idx="0">
                  <c:v>13.7</c:v>
                </c:pt>
                <c:pt idx="1">
                  <c:v>16.3</c:v>
                </c:pt>
                <c:pt idx="2">
                  <c:v>16.5</c:v>
                </c:pt>
                <c:pt idx="3">
                  <c:v>18.8</c:v>
                </c:pt>
                <c:pt idx="4">
                  <c:v>19.7</c:v>
                </c:pt>
                <c:pt idx="5">
                  <c:v>22.6</c:v>
                </c:pt>
                <c:pt idx="6">
                  <c:v>24.9</c:v>
                </c:pt>
                <c:pt idx="7">
                  <c:v>29.6</c:v>
                </c:pt>
              </c:numCache>
            </c:numRef>
          </c:val>
          <c:extLst>
            <c:ext xmlns:c16="http://schemas.microsoft.com/office/drawing/2014/chart" uri="{C3380CC4-5D6E-409C-BE32-E72D297353CC}">
              <c16:uniqueId val="{00000002-CC84-4123-BFD6-9F384EF90F0B}"/>
            </c:ext>
          </c:extLst>
        </c:ser>
        <c:ser>
          <c:idx val="4"/>
          <c:order val="3"/>
          <c:tx>
            <c:strRef>
              <c:f>Sheet1!$F$2</c:f>
              <c:strCache>
                <c:ptCount val="1"/>
                <c:pt idx="0">
                  <c:v>FY20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NE</c:v>
                </c:pt>
                <c:pt idx="1">
                  <c:v>SD</c:v>
                </c:pt>
                <c:pt idx="2">
                  <c:v>IA</c:v>
                </c:pt>
                <c:pt idx="3">
                  <c:v>ND</c:v>
                </c:pt>
                <c:pt idx="4">
                  <c:v>USA AVG</c:v>
                </c:pt>
                <c:pt idx="5">
                  <c:v>MO</c:v>
                </c:pt>
                <c:pt idx="6">
                  <c:v>MN</c:v>
                </c:pt>
                <c:pt idx="7">
                  <c:v>KS</c:v>
                </c:pt>
              </c:strCache>
            </c:strRef>
          </c:cat>
          <c:val>
            <c:numRef>
              <c:f>Sheet1!$F$3:$F$10</c:f>
              <c:numCache>
                <c:formatCode>General</c:formatCode>
                <c:ptCount val="8"/>
                <c:pt idx="0">
                  <c:v>13.5</c:v>
                </c:pt>
                <c:pt idx="1">
                  <c:v>15.5</c:v>
                </c:pt>
                <c:pt idx="2">
                  <c:v>16.899999999999999</c:v>
                </c:pt>
                <c:pt idx="3">
                  <c:v>17.399999999999999</c:v>
                </c:pt>
                <c:pt idx="4">
                  <c:v>19</c:v>
                </c:pt>
                <c:pt idx="5">
                  <c:v>21.6</c:v>
                </c:pt>
                <c:pt idx="6">
                  <c:v>24.4</c:v>
                </c:pt>
                <c:pt idx="7">
                  <c:v>29.7</c:v>
                </c:pt>
              </c:numCache>
            </c:numRef>
          </c:val>
          <c:extLst>
            <c:ext xmlns:c16="http://schemas.microsoft.com/office/drawing/2014/chart" uri="{C3380CC4-5D6E-409C-BE32-E72D297353CC}">
              <c16:uniqueId val="{00000003-CC84-4123-BFD6-9F384EF90F0B}"/>
            </c:ext>
          </c:extLst>
        </c:ser>
        <c:dLbls>
          <c:showLegendKey val="0"/>
          <c:showVal val="0"/>
          <c:showCatName val="0"/>
          <c:showSerName val="0"/>
          <c:showPercent val="0"/>
          <c:showBubbleSize val="0"/>
        </c:dLbls>
        <c:gapWidth val="219"/>
        <c:overlap val="-27"/>
        <c:axId val="352753272"/>
        <c:axId val="352756552"/>
      </c:barChart>
      <c:catAx>
        <c:axId val="35275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56552"/>
        <c:crosses val="autoZero"/>
        <c:auto val="1"/>
        <c:lblAlgn val="ctr"/>
        <c:lblOffset val="100"/>
        <c:noMultiLvlLbl val="0"/>
      </c:catAx>
      <c:valAx>
        <c:axId val="352756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53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Iowa State Cost Per Pupil</a:t>
            </a:r>
            <a:r>
              <a:rPr lang="en-US" sz="1800" baseline="0" dirty="0"/>
              <a:t> Funding </a:t>
            </a:r>
            <a:r>
              <a:rPr lang="en-US" sz="1800" dirty="0"/>
              <a:t>History</a:t>
            </a:r>
          </a:p>
        </c:rich>
      </c:tx>
      <c:layout>
        <c:manualLayout>
          <c:xMode val="edge"/>
          <c:yMode val="edge"/>
          <c:x val="0.33365682230897603"/>
          <c:y val="1.3158159543156148E-2"/>
        </c:manualLayout>
      </c:layout>
      <c:overlay val="0"/>
    </c:title>
    <c:autoTitleDeleted val="0"/>
    <c:plotArea>
      <c:layout>
        <c:manualLayout>
          <c:layoutTarget val="inner"/>
          <c:xMode val="edge"/>
          <c:yMode val="edge"/>
          <c:x val="9.2027946224525939E-2"/>
          <c:y val="0.11521067234435077"/>
          <c:w val="0.89045516308922135"/>
          <c:h val="0.74379397316540075"/>
        </c:manualLayout>
      </c:layout>
      <c:lineChart>
        <c:grouping val="standard"/>
        <c:varyColors val="0"/>
        <c:ser>
          <c:idx val="0"/>
          <c:order val="0"/>
          <c:dPt>
            <c:idx val="25"/>
            <c:marker>
              <c:spPr>
                <a:solidFill>
                  <a:schemeClr val="accent1">
                    <a:lumMod val="75000"/>
                  </a:schemeClr>
                </a:solidFill>
                <a:ln>
                  <a:solidFill>
                    <a:srgbClr val="0070C0"/>
                  </a:solidFill>
                </a:ln>
              </c:spPr>
            </c:marker>
            <c:bubble3D val="0"/>
            <c:extLst>
              <c:ext xmlns:c16="http://schemas.microsoft.com/office/drawing/2014/chart" uri="{C3380CC4-5D6E-409C-BE32-E72D297353CC}">
                <c16:uniqueId val="{00000000-6F82-42DA-8A63-E13D0D993AF2}"/>
              </c:ext>
            </c:extLst>
          </c:dPt>
          <c:trendline>
            <c:trendlineType val="linear"/>
            <c:dispRSqr val="0"/>
            <c:dispEq val="0"/>
          </c:trendline>
          <c:cat>
            <c:strRef>
              <c:f>Sheet1!$A$3:$A$52</c:f>
              <c:strCache>
                <c:ptCount val="50"/>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pt idx="47">
                  <c:v>19/20</c:v>
                </c:pt>
                <c:pt idx="48">
                  <c:v>20/21</c:v>
                </c:pt>
                <c:pt idx="49">
                  <c:v>21/22</c:v>
                </c:pt>
              </c:strCache>
            </c:strRef>
          </c:cat>
          <c:val>
            <c:numRef>
              <c:f>Sheet1!$B$3:$B$52</c:f>
              <c:numCache>
                <c:formatCode>.00000</c:formatCode>
                <c:ptCount val="50"/>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pt idx="47">
                  <c:v>2.06E-2</c:v>
                </c:pt>
                <c:pt idx="48">
                  <c:v>2.3E-2</c:v>
                </c:pt>
                <c:pt idx="49">
                  <c:v>2.4E-2</c:v>
                </c:pt>
              </c:numCache>
            </c:numRef>
          </c:val>
          <c:smooth val="0"/>
          <c:extLst>
            <c:ext xmlns:c16="http://schemas.microsoft.com/office/drawing/2014/chart" uri="{C3380CC4-5D6E-409C-BE32-E72D297353CC}">
              <c16:uniqueId val="{00000002-6F82-42DA-8A63-E13D0D993AF2}"/>
            </c:ext>
          </c:extLst>
        </c:ser>
        <c:dLbls>
          <c:showLegendKey val="0"/>
          <c:showVal val="0"/>
          <c:showCatName val="0"/>
          <c:showSerName val="0"/>
          <c:showPercent val="0"/>
          <c:showBubbleSize val="0"/>
        </c:dLbls>
        <c:marker val="1"/>
        <c:smooth val="0"/>
        <c:axId val="480512735"/>
        <c:axId val="1"/>
      </c:lineChart>
      <c:catAx>
        <c:axId val="480512735"/>
        <c:scaling>
          <c:orientation val="minMax"/>
        </c:scaling>
        <c:delete val="0"/>
        <c:axPos val="b"/>
        <c:numFmt formatCode="General" sourceLinked="1"/>
        <c:majorTickMark val="none"/>
        <c:minorTickMark val="none"/>
        <c:tickLblPos val="nextTo"/>
        <c:txPr>
          <a:bodyPr/>
          <a:lstStyle/>
          <a:p>
            <a:pPr>
              <a:defRPr sz="1000" baseline="0"/>
            </a:pPr>
            <a:endParaRPr lang="en-US"/>
          </a:p>
        </c:txPr>
        <c:crossAx val="1"/>
        <c:crosses val="autoZero"/>
        <c:auto val="1"/>
        <c:lblAlgn val="ctr"/>
        <c:lblOffset val="100"/>
        <c:noMultiLvlLbl val="0"/>
      </c:catAx>
      <c:valAx>
        <c:axId val="1"/>
        <c:scaling>
          <c:orientation val="minMax"/>
          <c:max val="0.16000000000000003"/>
          <c:min val="0"/>
        </c:scaling>
        <c:delete val="0"/>
        <c:axPos val="l"/>
        <c:majorGridlines/>
        <c:title>
          <c:tx>
            <c:rich>
              <a:bodyPr/>
              <a:lstStyle/>
              <a:p>
                <a:pPr>
                  <a:defRPr sz="900"/>
                </a:pPr>
                <a:r>
                  <a:rPr lang="en-US" sz="900" dirty="0"/>
                  <a:t>Percent Increase in State Cost Per Pupil </a:t>
                </a:r>
              </a:p>
            </c:rich>
          </c:tx>
          <c:overlay val="0"/>
        </c:title>
        <c:numFmt formatCode="0%" sourceLinked="0"/>
        <c:majorTickMark val="none"/>
        <c:minorTickMark val="none"/>
        <c:tickLblPos val="nextTo"/>
        <c:crossAx val="480512735"/>
        <c:crosses val="autoZero"/>
        <c:crossBetween val="between"/>
      </c:valAx>
      <c:spPr>
        <a:solidFill>
          <a:srgbClr val="FFFF99"/>
        </a:solidFill>
      </c:spPr>
    </c:plotArea>
    <c:plotVisOnly val="1"/>
    <c:dispBlanksAs val="gap"/>
    <c:showDLblsOverMax val="0"/>
  </c:chart>
  <c:spPr>
    <a:solidFill>
      <a:schemeClr val="bg1"/>
    </a:solid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Change in Teacher Prep Completion Midwest </a:t>
            </a:r>
          </a:p>
          <a:p>
            <a:pPr>
              <a:defRPr sz="1800"/>
            </a:pPr>
            <a:r>
              <a:rPr lang="en-US" sz="1800" dirty="0"/>
              <a:t>2007-08 to 2016-17</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Percent Change</c:v>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1D-4435-94B5-6D1DB8F778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IA</c:v>
                </c:pt>
                <c:pt idx="1">
                  <c:v>IL</c:v>
                </c:pt>
                <c:pt idx="2">
                  <c:v>KS</c:v>
                </c:pt>
                <c:pt idx="3">
                  <c:v>MN</c:v>
                </c:pt>
                <c:pt idx="4">
                  <c:v>MO</c:v>
                </c:pt>
                <c:pt idx="5">
                  <c:v>NE</c:v>
                </c:pt>
                <c:pt idx="6">
                  <c:v>SD</c:v>
                </c:pt>
                <c:pt idx="7">
                  <c:v>WI</c:v>
                </c:pt>
              </c:strCache>
            </c:strRef>
          </c:cat>
          <c:val>
            <c:numRef>
              <c:f>Sheet1!$K$3:$K$10</c:f>
              <c:numCache>
                <c:formatCode>0%</c:formatCode>
                <c:ptCount val="8"/>
                <c:pt idx="0">
                  <c:v>-0.11</c:v>
                </c:pt>
                <c:pt idx="1">
                  <c:v>-0.53</c:v>
                </c:pt>
                <c:pt idx="2">
                  <c:v>-0.02</c:v>
                </c:pt>
                <c:pt idx="3">
                  <c:v>-7.0000000000000007E-2</c:v>
                </c:pt>
                <c:pt idx="4">
                  <c:v>-0.17</c:v>
                </c:pt>
                <c:pt idx="5">
                  <c:v>-0.12</c:v>
                </c:pt>
                <c:pt idx="6">
                  <c:v>-0.01</c:v>
                </c:pt>
                <c:pt idx="7">
                  <c:v>-0.3</c:v>
                </c:pt>
              </c:numCache>
            </c:numRef>
          </c:val>
          <c:extLst>
            <c:ext xmlns:c16="http://schemas.microsoft.com/office/drawing/2014/chart" uri="{C3380CC4-5D6E-409C-BE32-E72D297353CC}">
              <c16:uniqueId val="{00000001-751D-4435-94B5-6D1DB8F778D9}"/>
            </c:ext>
          </c:extLst>
        </c:ser>
        <c:dLbls>
          <c:showLegendKey val="0"/>
          <c:showVal val="0"/>
          <c:showCatName val="0"/>
          <c:showSerName val="0"/>
          <c:showPercent val="0"/>
          <c:showBubbleSize val="0"/>
        </c:dLbls>
        <c:gapWidth val="150"/>
        <c:axId val="350919200"/>
        <c:axId val="350913952"/>
      </c:barChart>
      <c:lineChart>
        <c:grouping val="standard"/>
        <c:varyColors val="0"/>
        <c:ser>
          <c:idx val="1"/>
          <c:order val="1"/>
          <c:tx>
            <c:v>Total Number Change</c:v>
          </c:tx>
          <c:spPr>
            <a:ln w="28575" cap="rnd">
              <a:solidFill>
                <a:schemeClr val="accent2"/>
              </a:solidFill>
              <a:round/>
            </a:ln>
            <a:effectLst/>
          </c:spPr>
          <c:marker>
            <c:symbol val="none"/>
          </c:marker>
          <c:val>
            <c:numRef>
              <c:f>Sheet1!$L$3:$L$10</c:f>
              <c:numCache>
                <c:formatCode>General</c:formatCode>
                <c:ptCount val="8"/>
                <c:pt idx="0">
                  <c:v>-249</c:v>
                </c:pt>
                <c:pt idx="1">
                  <c:v>-5466</c:v>
                </c:pt>
                <c:pt idx="2">
                  <c:v>-31</c:v>
                </c:pt>
                <c:pt idx="3">
                  <c:v>-247</c:v>
                </c:pt>
                <c:pt idx="4">
                  <c:v>-773</c:v>
                </c:pt>
                <c:pt idx="5">
                  <c:v>-196</c:v>
                </c:pt>
                <c:pt idx="6">
                  <c:v>-9</c:v>
                </c:pt>
                <c:pt idx="7">
                  <c:v>-1212</c:v>
                </c:pt>
              </c:numCache>
            </c:numRef>
          </c:val>
          <c:smooth val="0"/>
          <c:extLst>
            <c:ext xmlns:c16="http://schemas.microsoft.com/office/drawing/2014/chart" uri="{C3380CC4-5D6E-409C-BE32-E72D297353CC}">
              <c16:uniqueId val="{00000002-751D-4435-94B5-6D1DB8F778D9}"/>
            </c:ext>
          </c:extLst>
        </c:ser>
        <c:dLbls>
          <c:showLegendKey val="0"/>
          <c:showVal val="0"/>
          <c:showCatName val="0"/>
          <c:showSerName val="0"/>
          <c:showPercent val="0"/>
          <c:showBubbleSize val="0"/>
        </c:dLbls>
        <c:marker val="1"/>
        <c:smooth val="0"/>
        <c:axId val="308220824"/>
        <c:axId val="308219512"/>
      </c:lineChart>
      <c:catAx>
        <c:axId val="35091920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13952"/>
        <c:crosses val="autoZero"/>
        <c:auto val="1"/>
        <c:lblAlgn val="ctr"/>
        <c:lblOffset val="100"/>
        <c:noMultiLvlLbl val="0"/>
      </c:catAx>
      <c:valAx>
        <c:axId val="350913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19200"/>
        <c:crosses val="autoZero"/>
        <c:crossBetween val="between"/>
      </c:valAx>
      <c:valAx>
        <c:axId val="308219512"/>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220824"/>
        <c:crosses val="max"/>
        <c:crossBetween val="between"/>
      </c:valAx>
      <c:catAx>
        <c:axId val="308220824"/>
        <c:scaling>
          <c:orientation val="minMax"/>
        </c:scaling>
        <c:delete val="1"/>
        <c:axPos val="b"/>
        <c:majorTickMark val="none"/>
        <c:minorTickMark val="none"/>
        <c:tickLblPos val="nextTo"/>
        <c:crossAx val="3082195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lt1">
          <a:shade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Percent Change Teacher Prep Completion</a:t>
            </a:r>
          </a:p>
          <a:p>
            <a:pPr>
              <a:defRPr/>
            </a:pPr>
            <a:r>
              <a:rPr lang="en-US" sz="1400" dirty="0"/>
              <a:t> 2007-08 to 2016-17 by State</a:t>
            </a:r>
          </a:p>
        </c:rich>
      </c:tx>
      <c:layout>
        <c:manualLayout>
          <c:xMode val="edge"/>
          <c:yMode val="edge"/>
          <c:x val="0.3732454851725624"/>
          <c:y val="1.38888888888888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1-EDD7-496E-B865-7184C8C47D62}"/>
              </c:ext>
            </c:extLst>
          </c:dPt>
          <c:dPt>
            <c:idx val="1"/>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3-EDD7-496E-B865-7184C8C47D62}"/>
              </c:ext>
            </c:extLst>
          </c:dPt>
          <c:dPt>
            <c:idx val="3"/>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5-EDD7-496E-B865-7184C8C47D62}"/>
              </c:ext>
            </c:extLst>
          </c:dPt>
          <c:dPt>
            <c:idx val="8"/>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7-EDD7-496E-B865-7184C8C47D62}"/>
              </c:ext>
            </c:extLst>
          </c:dPt>
          <c:dPt>
            <c:idx val="10"/>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9-EDD7-496E-B865-7184C8C47D62}"/>
              </c:ext>
            </c:extLst>
          </c:dPt>
          <c:dPt>
            <c:idx val="14"/>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B-EDD7-496E-B865-7184C8C47D62}"/>
              </c:ext>
            </c:extLst>
          </c:dPt>
          <c:dPt>
            <c:idx val="15"/>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D-EDD7-496E-B865-7184C8C47D62}"/>
              </c:ext>
            </c:extLst>
          </c:dPt>
          <c:dPt>
            <c:idx val="18"/>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F-EDD7-496E-B865-7184C8C47D62}"/>
              </c:ext>
            </c:extLst>
          </c:dPt>
          <c:dPt>
            <c:idx val="26"/>
            <c:invertIfNegative val="0"/>
            <c:bubble3D val="0"/>
            <c:spPr>
              <a:solidFill>
                <a:schemeClr val="accent1"/>
              </a:solidFill>
              <a:ln>
                <a:solidFill>
                  <a:srgbClr val="FF0000"/>
                </a:solidFill>
              </a:ln>
              <a:effectLst/>
            </c:spPr>
            <c:extLst>
              <c:ext xmlns:c16="http://schemas.microsoft.com/office/drawing/2014/chart" uri="{C3380CC4-5D6E-409C-BE32-E72D297353CC}">
                <c16:uniqueId val="{00000011-EDD7-496E-B865-7184C8C47D62}"/>
              </c:ext>
            </c:extLst>
          </c:dPt>
          <c:dPt>
            <c:idx val="29"/>
            <c:invertIfNegative val="0"/>
            <c:bubble3D val="0"/>
            <c:spPr>
              <a:solidFill>
                <a:schemeClr val="accent1"/>
              </a:solidFill>
              <a:ln>
                <a:solidFill>
                  <a:srgbClr val="FF0000"/>
                </a:solidFill>
              </a:ln>
              <a:effectLst/>
            </c:spPr>
            <c:extLst>
              <c:ext xmlns:c16="http://schemas.microsoft.com/office/drawing/2014/chart" uri="{C3380CC4-5D6E-409C-BE32-E72D297353CC}">
                <c16:uniqueId val="{00000013-EDD7-496E-B865-7184C8C47D62}"/>
              </c:ext>
            </c:extLst>
          </c:dPt>
          <c:dPt>
            <c:idx val="31"/>
            <c:invertIfNegative val="0"/>
            <c:bubble3D val="0"/>
            <c:spPr>
              <a:solidFill>
                <a:srgbClr val="FFFF00"/>
              </a:solidFill>
              <a:ln>
                <a:solidFill>
                  <a:sysClr val="windowText" lastClr="000000"/>
                </a:solidFill>
              </a:ln>
              <a:effectLst/>
            </c:spPr>
            <c:extLst>
              <c:ext xmlns:c16="http://schemas.microsoft.com/office/drawing/2014/chart" uri="{C3380CC4-5D6E-409C-BE32-E72D297353CC}">
                <c16:uniqueId val="{00000015-EDD7-496E-B865-7184C8C47D6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D7-496E-B865-7184C8C47D62}"/>
                </c:ext>
              </c:extLst>
            </c:dLbl>
            <c:dLbl>
              <c:idx val="31"/>
              <c:layout>
                <c:manualLayout>
                  <c:x val="-1.5547263681592041E-3"/>
                  <c:y val="0.120915032679738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D7-496E-B865-7184C8C47D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Sheet1!$A$13:$A$63</c:f>
              <c:strCache>
                <c:ptCount val="51"/>
                <c:pt idx="0">
                  <c:v>MI</c:v>
                </c:pt>
                <c:pt idx="1">
                  <c:v>IL</c:v>
                </c:pt>
                <c:pt idx="2">
                  <c:v>ME</c:v>
                </c:pt>
                <c:pt idx="3">
                  <c:v>PA</c:v>
                </c:pt>
                <c:pt idx="4">
                  <c:v>RI</c:v>
                </c:pt>
                <c:pt idx="5">
                  <c:v>AL</c:v>
                </c:pt>
                <c:pt idx="6">
                  <c:v>DE</c:v>
                </c:pt>
                <c:pt idx="7">
                  <c:v>NM</c:v>
                </c:pt>
                <c:pt idx="8">
                  <c:v>NY</c:v>
                </c:pt>
                <c:pt idx="9">
                  <c:v>OK</c:v>
                </c:pt>
                <c:pt idx="10">
                  <c:v>GA</c:v>
                </c:pt>
                <c:pt idx="11">
                  <c:v>KY</c:v>
                </c:pt>
                <c:pt idx="12">
                  <c:v>NJ</c:v>
                </c:pt>
                <c:pt idx="13">
                  <c:v>TN</c:v>
                </c:pt>
                <c:pt idx="14">
                  <c:v>NC</c:v>
                </c:pt>
                <c:pt idx="15">
                  <c:v>CA</c:v>
                </c:pt>
                <c:pt idx="16">
                  <c:v>NH</c:v>
                </c:pt>
                <c:pt idx="17">
                  <c:v>CT</c:v>
                </c:pt>
                <c:pt idx="18">
                  <c:v>OH</c:v>
                </c:pt>
                <c:pt idx="19">
                  <c:v>WI</c:v>
                </c:pt>
                <c:pt idx="20">
                  <c:v>OR</c:v>
                </c:pt>
                <c:pt idx="21">
                  <c:v>IN</c:v>
                </c:pt>
                <c:pt idx="22">
                  <c:v>MS</c:v>
                </c:pt>
                <c:pt idx="23">
                  <c:v>AK</c:v>
                </c:pt>
                <c:pt idx="24">
                  <c:v>WV</c:v>
                </c:pt>
                <c:pt idx="25">
                  <c:v>MO</c:v>
                </c:pt>
                <c:pt idx="26">
                  <c:v>TX</c:v>
                </c:pt>
                <c:pt idx="27">
                  <c:v>CO</c:v>
                </c:pt>
                <c:pt idx="28">
                  <c:v>VT</c:v>
                </c:pt>
                <c:pt idx="29">
                  <c:v>FL</c:v>
                </c:pt>
                <c:pt idx="30">
                  <c:v>NE</c:v>
                </c:pt>
                <c:pt idx="31">
                  <c:v>IA</c:v>
                </c:pt>
                <c:pt idx="32">
                  <c:v>MD</c:v>
                </c:pt>
                <c:pt idx="33">
                  <c:v>ID</c:v>
                </c:pt>
                <c:pt idx="34">
                  <c:v>WY</c:v>
                </c:pt>
                <c:pt idx="35">
                  <c:v>HI</c:v>
                </c:pt>
                <c:pt idx="36">
                  <c:v>SC</c:v>
                </c:pt>
                <c:pt idx="37">
                  <c:v>MN</c:v>
                </c:pt>
                <c:pt idx="38">
                  <c:v>MT</c:v>
                </c:pt>
                <c:pt idx="39">
                  <c:v>LA</c:v>
                </c:pt>
                <c:pt idx="40">
                  <c:v>AR</c:v>
                </c:pt>
                <c:pt idx="41">
                  <c:v>KS</c:v>
                </c:pt>
                <c:pt idx="42">
                  <c:v>AZ</c:v>
                </c:pt>
                <c:pt idx="43">
                  <c:v>SD</c:v>
                </c:pt>
                <c:pt idx="44">
                  <c:v>WA</c:v>
                </c:pt>
                <c:pt idx="45">
                  <c:v>VA</c:v>
                </c:pt>
                <c:pt idx="46">
                  <c:v>MA</c:v>
                </c:pt>
                <c:pt idx="47">
                  <c:v>NV</c:v>
                </c:pt>
                <c:pt idx="48">
                  <c:v>UT</c:v>
                </c:pt>
                <c:pt idx="49">
                  <c:v>ND</c:v>
                </c:pt>
                <c:pt idx="50">
                  <c:v>DC</c:v>
                </c:pt>
              </c:strCache>
            </c:strRef>
          </c:cat>
          <c:val>
            <c:numRef>
              <c:f>Sheet1!$B$13:$B$63</c:f>
              <c:numCache>
                <c:formatCode>0%</c:formatCode>
                <c:ptCount val="51"/>
                <c:pt idx="0">
                  <c:v>-0.54</c:v>
                </c:pt>
                <c:pt idx="1">
                  <c:v>-0.53</c:v>
                </c:pt>
                <c:pt idx="2">
                  <c:v>-0.53</c:v>
                </c:pt>
                <c:pt idx="3">
                  <c:v>-0.49</c:v>
                </c:pt>
                <c:pt idx="4">
                  <c:v>-0.42</c:v>
                </c:pt>
                <c:pt idx="5">
                  <c:v>-0.41</c:v>
                </c:pt>
                <c:pt idx="6">
                  <c:v>-0.41</c:v>
                </c:pt>
                <c:pt idx="7">
                  <c:v>-0.41</c:v>
                </c:pt>
                <c:pt idx="8">
                  <c:v>-0.41</c:v>
                </c:pt>
                <c:pt idx="9">
                  <c:v>-0.41</c:v>
                </c:pt>
                <c:pt idx="10">
                  <c:v>-0.38</c:v>
                </c:pt>
                <c:pt idx="11">
                  <c:v>-0.37</c:v>
                </c:pt>
                <c:pt idx="12">
                  <c:v>-0.37</c:v>
                </c:pt>
                <c:pt idx="13">
                  <c:v>-0.35</c:v>
                </c:pt>
                <c:pt idx="14">
                  <c:v>-0.34</c:v>
                </c:pt>
                <c:pt idx="15">
                  <c:v>-0.33</c:v>
                </c:pt>
                <c:pt idx="16">
                  <c:v>-0.31</c:v>
                </c:pt>
                <c:pt idx="17">
                  <c:v>-0.3</c:v>
                </c:pt>
                <c:pt idx="18">
                  <c:v>-0.3</c:v>
                </c:pt>
                <c:pt idx="19">
                  <c:v>-0.3</c:v>
                </c:pt>
                <c:pt idx="20">
                  <c:v>-0.28000000000000003</c:v>
                </c:pt>
                <c:pt idx="21">
                  <c:v>-0.27</c:v>
                </c:pt>
                <c:pt idx="22">
                  <c:v>-0.22</c:v>
                </c:pt>
                <c:pt idx="23">
                  <c:v>-0.19</c:v>
                </c:pt>
                <c:pt idx="24">
                  <c:v>-0.18</c:v>
                </c:pt>
                <c:pt idx="25">
                  <c:v>-0.17</c:v>
                </c:pt>
                <c:pt idx="26">
                  <c:v>-0.16</c:v>
                </c:pt>
                <c:pt idx="27">
                  <c:v>-0.14000000000000001</c:v>
                </c:pt>
                <c:pt idx="28">
                  <c:v>-0.14000000000000001</c:v>
                </c:pt>
                <c:pt idx="29">
                  <c:v>-0.13</c:v>
                </c:pt>
                <c:pt idx="30">
                  <c:v>-0.12</c:v>
                </c:pt>
                <c:pt idx="31">
                  <c:v>-0.11</c:v>
                </c:pt>
                <c:pt idx="32">
                  <c:v>-0.11</c:v>
                </c:pt>
                <c:pt idx="33">
                  <c:v>-0.1</c:v>
                </c:pt>
                <c:pt idx="34">
                  <c:v>-0.1</c:v>
                </c:pt>
                <c:pt idx="35">
                  <c:v>-0.09</c:v>
                </c:pt>
                <c:pt idx="36">
                  <c:v>-0.09</c:v>
                </c:pt>
                <c:pt idx="37">
                  <c:v>-7.0000000000000007E-2</c:v>
                </c:pt>
                <c:pt idx="38">
                  <c:v>-0.04</c:v>
                </c:pt>
                <c:pt idx="39">
                  <c:v>-0.03</c:v>
                </c:pt>
                <c:pt idx="40">
                  <c:v>-0.02</c:v>
                </c:pt>
                <c:pt idx="41">
                  <c:v>-0.02</c:v>
                </c:pt>
                <c:pt idx="42">
                  <c:v>-0.01</c:v>
                </c:pt>
                <c:pt idx="43">
                  <c:v>-0.01</c:v>
                </c:pt>
                <c:pt idx="44">
                  <c:v>-0.01</c:v>
                </c:pt>
                <c:pt idx="45">
                  <c:v>0.02</c:v>
                </c:pt>
                <c:pt idx="46">
                  <c:v>0.08</c:v>
                </c:pt>
                <c:pt idx="47">
                  <c:v>0.12</c:v>
                </c:pt>
                <c:pt idx="48">
                  <c:v>0.12</c:v>
                </c:pt>
                <c:pt idx="49">
                  <c:v>0.14000000000000001</c:v>
                </c:pt>
                <c:pt idx="50">
                  <c:v>0.55000000000000004</c:v>
                </c:pt>
              </c:numCache>
            </c:numRef>
          </c:val>
          <c:extLst>
            <c:ext xmlns:c16="http://schemas.microsoft.com/office/drawing/2014/chart" uri="{C3380CC4-5D6E-409C-BE32-E72D297353CC}">
              <c16:uniqueId val="{00000016-EDD7-496E-B865-7184C8C47D62}"/>
            </c:ext>
          </c:extLst>
        </c:ser>
        <c:dLbls>
          <c:showLegendKey val="0"/>
          <c:showVal val="0"/>
          <c:showCatName val="0"/>
          <c:showSerName val="0"/>
          <c:showPercent val="0"/>
          <c:showBubbleSize val="0"/>
        </c:dLbls>
        <c:gapWidth val="219"/>
        <c:overlap val="-27"/>
        <c:axId val="450300512"/>
        <c:axId val="450300840"/>
      </c:barChart>
      <c:catAx>
        <c:axId val="4503005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00840"/>
        <c:crosses val="autoZero"/>
        <c:auto val="1"/>
        <c:lblAlgn val="ctr"/>
        <c:lblOffset val="100"/>
        <c:noMultiLvlLbl val="0"/>
      </c:catAx>
      <c:valAx>
        <c:axId val="450300840"/>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0051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0.11062</cdr:x>
      <cdr:y>0.12644</cdr:y>
    </cdr:from>
    <cdr:to>
      <cdr:x>0.38773</cdr:x>
      <cdr:y>0.20944</cdr:y>
    </cdr:to>
    <cdr:sp macro="" textlink="">
      <cdr:nvSpPr>
        <cdr:cNvPr id="6" name="TextBox 1"/>
        <cdr:cNvSpPr txBox="1"/>
      </cdr:nvSpPr>
      <cdr:spPr>
        <a:xfrm xmlns:a="http://schemas.openxmlformats.org/drawingml/2006/main">
          <a:off x="1053654" y="846418"/>
          <a:ext cx="2639506"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Set by formula based on economic conditions automatically from the beginning of the formula through 1993-94.</a:t>
          </a:r>
        </a:p>
      </cdr:txBody>
    </cdr:sp>
  </cdr:relSizeAnchor>
  <cdr:relSizeAnchor xmlns:cdr="http://schemas.openxmlformats.org/drawingml/2006/chartDrawing">
    <cdr:from>
      <cdr:x>0.61652</cdr:x>
      <cdr:y>0.67332</cdr:y>
    </cdr:from>
    <cdr:to>
      <cdr:x>0.98333</cdr:x>
      <cdr:y>0.71391</cdr:y>
    </cdr:to>
    <cdr:sp macro="" textlink="">
      <cdr:nvSpPr>
        <cdr:cNvPr id="2" name="TextBox 1"/>
        <cdr:cNvSpPr txBox="1"/>
      </cdr:nvSpPr>
      <cdr:spPr>
        <a:xfrm xmlns:a="http://schemas.openxmlformats.org/drawingml/2006/main">
          <a:off x="5635234" y="4822871"/>
          <a:ext cx="3352800" cy="290738"/>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0.4736</cdr:x>
      <cdr:y>0.08511</cdr:y>
    </cdr:from>
    <cdr:to>
      <cdr:x>0.4736</cdr:x>
      <cdr:y>0.85611</cdr:y>
    </cdr:to>
    <cdr:cxnSp macro="">
      <cdr:nvCxnSpPr>
        <cdr:cNvPr id="4" name="Straight Connector 3">
          <a:extLst xmlns:a="http://schemas.openxmlformats.org/drawingml/2006/main">
            <a:ext uri="{FF2B5EF4-FFF2-40B4-BE49-F238E27FC236}">
              <a16:creationId xmlns:a16="http://schemas.microsoft.com/office/drawing/2014/main" id="{DD237F5A-6ECA-4D0F-BEE2-E48EE5A06EAA}"/>
            </a:ext>
          </a:extLst>
        </cdr:cNvPr>
        <cdr:cNvCxnSpPr/>
      </cdr:nvCxnSpPr>
      <cdr:spPr>
        <a:xfrm xmlns:a="http://schemas.openxmlformats.org/drawingml/2006/main" flipV="1">
          <a:off x="4328909" y="609600"/>
          <a:ext cx="0" cy="552254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0.47413</cdr:x>
      <cdr:y>0.14587</cdr:y>
    </cdr:from>
    <cdr:to>
      <cdr:x>0.73308</cdr:x>
      <cdr:y>0.22887</cdr:y>
    </cdr:to>
    <cdr:sp macro="" textlink="">
      <cdr:nvSpPr>
        <cdr:cNvPr id="9" name="TextBox 1"/>
        <cdr:cNvSpPr txBox="1"/>
      </cdr:nvSpPr>
      <cdr:spPr>
        <a:xfrm xmlns:a="http://schemas.openxmlformats.org/drawingml/2006/main">
          <a:off x="4516120" y="980440"/>
          <a:ext cx="2466500"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 beginning in 1994-95.</a:t>
          </a:r>
        </a:p>
      </cdr:txBody>
    </cdr:sp>
  </cdr:relSizeAnchor>
  <cdr:relSizeAnchor xmlns:cdr="http://schemas.openxmlformats.org/drawingml/2006/chartDrawing">
    <cdr:from>
      <cdr:x>0.89162</cdr:x>
      <cdr:y>0.08511</cdr:y>
    </cdr:from>
    <cdr:to>
      <cdr:x>0.89996</cdr:x>
      <cdr:y>0.85913</cdr:y>
    </cdr:to>
    <cdr:cxnSp macro="">
      <cdr:nvCxnSpPr>
        <cdr:cNvPr id="10" name="Straight Connector 9">
          <a:extLst xmlns:a="http://schemas.openxmlformats.org/drawingml/2006/main">
            <a:ext uri="{FF2B5EF4-FFF2-40B4-BE49-F238E27FC236}">
              <a16:creationId xmlns:a16="http://schemas.microsoft.com/office/drawing/2014/main" id="{62A2DD4C-99E4-43A4-A355-F959B8972A46}"/>
            </a:ext>
          </a:extLst>
        </cdr:cNvPr>
        <cdr:cNvCxnSpPr/>
      </cdr:nvCxnSpPr>
      <cdr:spPr>
        <a:xfrm xmlns:a="http://schemas.openxmlformats.org/drawingml/2006/main" flipH="1" flipV="1">
          <a:off x="8149834" y="609600"/>
          <a:ext cx="76200" cy="554417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0.75971</cdr:x>
      <cdr:y>0.19349</cdr:y>
    </cdr:from>
    <cdr:to>
      <cdr:x>0.97674</cdr:x>
      <cdr:y>0.28721</cdr:y>
    </cdr:to>
    <cdr:sp macro="" textlink="">
      <cdr:nvSpPr>
        <cdr:cNvPr id="7" name="TextBox 1"/>
        <cdr:cNvSpPr txBox="1"/>
      </cdr:nvSpPr>
      <cdr:spPr>
        <a:xfrm xmlns:a="http://schemas.openxmlformats.org/drawingml/2006/main">
          <a:off x="5641368" y="1310277"/>
          <a:ext cx="1611597" cy="65294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dr:relSizeAnchor xmlns:cdr="http://schemas.openxmlformats.org/drawingml/2006/chartDrawing">
    <cdr:from>
      <cdr:x>0.62793</cdr:x>
      <cdr:y>0.56906</cdr:y>
    </cdr:from>
    <cdr:to>
      <cdr:x>0.99467</cdr:x>
      <cdr:y>0.64944</cdr:y>
    </cdr:to>
    <cdr:sp macro="" textlink="">
      <cdr:nvSpPr>
        <cdr:cNvPr id="5" name="TextBox 4"/>
        <cdr:cNvSpPr txBox="1"/>
      </cdr:nvSpPr>
      <cdr:spPr>
        <a:xfrm xmlns:a="http://schemas.openxmlformats.org/drawingml/2006/main">
          <a:off x="5981064" y="3924300"/>
          <a:ext cx="3493135" cy="55429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200" dirty="0"/>
            <a:t>Historical annual cost increase</a:t>
          </a:r>
          <a:r>
            <a:rPr lang="en-US" sz="1200" baseline="0" dirty="0"/>
            <a:t> of doing school is 3.0-4.0% (orange band below): SSA set in 11 of the last 12 years lags the cost increase schools faced.</a:t>
          </a:r>
          <a:endParaRPr lang="en-US" sz="1200" dirty="0"/>
        </a:p>
      </cdr:txBody>
    </cdr:sp>
  </cdr:relSizeAnchor>
  <cdr:relSizeAnchor xmlns:cdr="http://schemas.openxmlformats.org/drawingml/2006/chartDrawing">
    <cdr:from>
      <cdr:x>0.00533</cdr:x>
      <cdr:y>0.00737</cdr:y>
    </cdr:from>
    <cdr:to>
      <cdr:x>0.11375</cdr:x>
      <cdr:y>0.07225</cdr:y>
    </cdr:to>
    <cdr:pic>
      <cdr:nvPicPr>
        <cdr:cNvPr id="11" name="Picture 10">
          <a:extLst xmlns:a="http://schemas.openxmlformats.org/drawingml/2006/main">
            <a:ext uri="{FF2B5EF4-FFF2-40B4-BE49-F238E27FC236}">
              <a16:creationId xmlns:a16="http://schemas.microsoft.com/office/drawing/2014/main" id="{39A819E4-FA83-4F19-A687-D3A105958E9E}"/>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032510" cy="438785"/>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0.63433</cdr:x>
      <cdr:y>0.70588</cdr:y>
    </cdr:from>
    <cdr:to>
      <cdr:x>0.96968</cdr:x>
      <cdr:y>0.78137</cdr:y>
    </cdr:to>
    <cdr:sp macro="" textlink="">
      <cdr:nvSpPr>
        <cdr:cNvPr id="3" name="TextBox 3"/>
        <cdr:cNvSpPr txBox="1"/>
      </cdr:nvSpPr>
      <cdr:spPr>
        <a:xfrm xmlns:a="http://schemas.openxmlformats.org/drawingml/2006/main">
          <a:off x="5181600" y="2743200"/>
          <a:ext cx="2739390" cy="293370"/>
        </a:xfrm>
        <a:prstGeom xmlns:a="http://schemas.openxmlformats.org/drawingml/2006/main" prst="rect">
          <a:avLst/>
        </a:prstGeom>
        <a:solidFill xmlns:a="http://schemas.openxmlformats.org/drawingml/2006/main">
          <a:srgbClr val="FDFCD0"/>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t>Midwestern </a:t>
          </a:r>
          <a:r>
            <a:rPr lang="en-US" sz="1100" baseline="0" dirty="0"/>
            <a:t>states average 16.6% loss</a:t>
          </a:r>
          <a:endParaRPr lang="en-US" sz="1100" dirty="0"/>
        </a:p>
      </cdr:txBody>
    </cdr:sp>
  </cdr:relSizeAnchor>
  <cdr:relSizeAnchor xmlns:cdr="http://schemas.openxmlformats.org/drawingml/2006/chartDrawing">
    <cdr:from>
      <cdr:x>0.08396</cdr:x>
      <cdr:y>0.25449</cdr:y>
    </cdr:from>
    <cdr:to>
      <cdr:x>0.35541</cdr:x>
      <cdr:y>0.42018</cdr:y>
    </cdr:to>
    <cdr:sp macro="" textlink="">
      <cdr:nvSpPr>
        <cdr:cNvPr id="4" name="TextBox 2"/>
        <cdr:cNvSpPr txBox="1"/>
      </cdr:nvSpPr>
      <cdr:spPr>
        <a:xfrm xmlns:a="http://schemas.openxmlformats.org/drawingml/2006/main">
          <a:off x="685800" y="989013"/>
          <a:ext cx="2217420" cy="643890"/>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w="9525" cmpd="sng">
          <a:solidFill>
            <a:srgbClr val="FF0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t>10 largest</a:t>
          </a:r>
          <a:r>
            <a:rPr lang="en-US" sz="1100" baseline="0" dirty="0"/>
            <a:t> states by population average 36.1% loss in completion (loss of 42,126 teachers)</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sz="quarter" idx="1"/>
          </p:nvPr>
        </p:nvSpPr>
        <p:spPr>
          <a:xfrm>
            <a:off x="4023093" y="2"/>
            <a:ext cx="3077739" cy="469424"/>
          </a:xfrm>
          <a:prstGeom prst="rect">
            <a:avLst/>
          </a:prstGeom>
        </p:spPr>
        <p:txBody>
          <a:bodyPr vert="horz" lIns="94221" tIns="47111" rIns="94221" bIns="47111" rtlCol="0"/>
          <a:lstStyle>
            <a:lvl1pPr algn="r">
              <a:defRPr sz="1200"/>
            </a:lvl1pPr>
          </a:lstStyle>
          <a:p>
            <a:fld id="{DB0B667D-2BE0-4A16-8EFA-E30C5D08DF21}" type="datetimeFigureOut">
              <a:rPr lang="en-US" smtClean="0"/>
              <a:t>11/15/2021</a:t>
            </a:fld>
            <a:endParaRPr lang="en-US" dirty="0"/>
          </a:p>
        </p:txBody>
      </p:sp>
      <p:sp>
        <p:nvSpPr>
          <p:cNvPr id="4" name="Footer Placeholder 3"/>
          <p:cNvSpPr>
            <a:spLocks noGrp="1"/>
          </p:cNvSpPr>
          <p:nvPr>
            <p:ph type="ftr" sz="quarter" idx="2"/>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4"/>
            <a:ext cx="3077739" cy="469424"/>
          </a:xfrm>
          <a:prstGeom prst="rect">
            <a:avLst/>
          </a:prstGeom>
        </p:spPr>
        <p:txBody>
          <a:bodyPr vert="horz" lIns="94221" tIns="47111" rIns="94221" bIns="47111"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2"/>
            <a:ext cx="3077739" cy="469424"/>
          </a:xfrm>
          <a:prstGeom prst="rect">
            <a:avLst/>
          </a:prstGeom>
        </p:spPr>
        <p:txBody>
          <a:bodyPr vert="horz" lIns="94221" tIns="47111" rIns="94221" bIns="47111" rtlCol="0"/>
          <a:lstStyle>
            <a:lvl1pPr algn="r">
              <a:defRPr sz="1200"/>
            </a:lvl1pPr>
          </a:lstStyle>
          <a:p>
            <a:fld id="{EDF0A5FA-AB94-44EE-A5D4-75C5C49A077B}" type="datetimeFigureOut">
              <a:rPr lang="en-US" smtClean="0"/>
              <a:t>11/15/2021</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459528"/>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4"/>
            <a:ext cx="3077739" cy="469424"/>
          </a:xfrm>
          <a:prstGeom prst="rect">
            <a:avLst/>
          </a:prstGeom>
        </p:spPr>
        <p:txBody>
          <a:bodyPr vert="horz" lIns="94221" tIns="47111" rIns="94221" bIns="47111"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11/15/2021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11/15/2021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11/15/2021</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egis.iowa.gov/docs/publications/BL/1231137.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legis.iowa.gov/docs/publications/MOW/1230723.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iowaperb.iowa.gov/sites/default/files/cpi-new.11.10.21.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legis.iowa.gov/legislation/BillBook?ga=89&amp;ba=sf466" TargetMode="External"/><Relationship Id="rId7" Type="http://schemas.openxmlformats.org/officeDocument/2006/relationships/image" Target="../media/image12.png"/><Relationship Id="rId2" Type="http://schemas.openxmlformats.org/officeDocument/2006/relationships/hyperlink" Target="https://www.legis.iowa.gov/legislation/BillBook?ga=88&amp;ba=hf2627"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9&amp;ba=hf770" TargetMode="External"/><Relationship Id="rId5" Type="http://schemas.openxmlformats.org/officeDocument/2006/relationships/hyperlink" Target="https://www.legis.iowa.gov/legislation/BillBook?ga=89&amp;ba=hf675" TargetMode="External"/><Relationship Id="rId4" Type="http://schemas.openxmlformats.org/officeDocument/2006/relationships/hyperlink" Target="https://www.legis.iowa.gov/legislation/BillBook?ga=89&amp;ba=sf532" TargetMode="External"/><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cs.org/50-state-comparison-teacher-recruitment-and-retention/?utm_source=ECS+Subscribers&amp;utm_campaign=b1850db46a-ED_CLIPS_09_07_2021&amp;utm_medium=email&amp;utm_term=0_1a2b00b930-b1850db46a-5361382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ebula.wsimg.com/acde4ec39db75a6a3181feb3d9f984a9?AccessKeyId=D081CCCCA2DCE3941176&amp;disposition=0&amp;alloworigin=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pre.org/sites/default/files/workingpapers/1506_7trendsapril2014.pdf" TargetMode="External"/><Relationship Id="rId2" Type="http://schemas.openxmlformats.org/officeDocument/2006/relationships/hyperlink" Target="https://caldercenter.org/sites/default/files/Teacher%20Shortage%20Explainer%20(12-15-16).pdf" TargetMode="External"/><Relationship Id="rId1" Type="http://schemas.openxmlformats.org/officeDocument/2006/relationships/slideLayout" Target="../slideLayouts/slideLayout2.xml"/><Relationship Id="rId5" Type="http://schemas.openxmlformats.org/officeDocument/2006/relationships/hyperlink" Target="https://www.ecs.org/50-state-comparison-teacher-recruitment-and-retention" TargetMode="External"/><Relationship Id="rId4" Type="http://schemas.openxmlformats.org/officeDocument/2006/relationships/hyperlink" Target="https://title2.ed.gov/Public/44077_Title_II_Issue_Brief_Enrollment_V4a.pdf" TargetMode="Externa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ducateiowa.gov/sites/files/ed/documents/Early%20Career%20Retention%20in%20Iowa.pdf" TargetMode="External"/><Relationship Id="rId2" Type="http://schemas.openxmlformats.org/officeDocument/2006/relationships/hyperlink" Target="https://reports.ecs.org/comparisons/teacher-recruitment-and-retention-03?sort=497&am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kystats.ky.gov/Reports/Tableau/TSD"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reports.ecs.org/comparisons/teacher-recruitment-and-retention-11" TargetMode="External"/><Relationship Id="rId13" Type="http://schemas.openxmlformats.org/officeDocument/2006/relationships/hyperlink" Target="https://reports.ecs.org/comparisons/teacher-recruitment-and-retention-16" TargetMode="External"/><Relationship Id="rId3" Type="http://schemas.openxmlformats.org/officeDocument/2006/relationships/hyperlink" Target="https://reports.ecs.org/comparisons/teacher-recruitment-and-retention-06" TargetMode="External"/><Relationship Id="rId7" Type="http://schemas.openxmlformats.org/officeDocument/2006/relationships/hyperlink" Target="https://reports.ecs.org/comparisons/teacher-recruitment-and-retention-10" TargetMode="External"/><Relationship Id="rId12" Type="http://schemas.openxmlformats.org/officeDocument/2006/relationships/hyperlink" Target="https://reports.ecs.org/comparisons/teacher-recruitment-and-retention-15" TargetMode="External"/><Relationship Id="rId2" Type="http://schemas.openxmlformats.org/officeDocument/2006/relationships/hyperlink" Target="https://reports.ecs.org/comparisons/teacher-recruitment-and-retention-05" TargetMode="External"/><Relationship Id="rId1" Type="http://schemas.openxmlformats.org/officeDocument/2006/relationships/slideLayout" Target="../slideLayouts/slideLayout2.xml"/><Relationship Id="rId6" Type="http://schemas.openxmlformats.org/officeDocument/2006/relationships/hyperlink" Target="https://reports.ecs.org/comparisons/teacher-recruitment-and-retention-09" TargetMode="External"/><Relationship Id="rId11" Type="http://schemas.openxmlformats.org/officeDocument/2006/relationships/hyperlink" Target="https://reports.ecs.org/comparisons/teacher-recruitment-and-retention-14" TargetMode="External"/><Relationship Id="rId5" Type="http://schemas.openxmlformats.org/officeDocument/2006/relationships/hyperlink" Target="https://reports.ecs.org/comparisons/teacher-recruitment-and-retention-08" TargetMode="External"/><Relationship Id="rId15" Type="http://schemas.openxmlformats.org/officeDocument/2006/relationships/hyperlink" Target="https://reports.ecs.org/comparisons/teacher-recruitment-and-retention-18" TargetMode="External"/><Relationship Id="rId10" Type="http://schemas.openxmlformats.org/officeDocument/2006/relationships/hyperlink" Target="https://reports.ecs.org/comparisons/teacher-recruitment-and-retention-13" TargetMode="External"/><Relationship Id="rId4" Type="http://schemas.openxmlformats.org/officeDocument/2006/relationships/hyperlink" Target="https://reports.ecs.org/comparisons/teacher-recruitment-and-retention-07" TargetMode="External"/><Relationship Id="rId9" Type="http://schemas.openxmlformats.org/officeDocument/2006/relationships/hyperlink" Target="https://reports.ecs.org/comparisons/teacher-recruitment-and-retention-12" TargetMode="External"/><Relationship Id="rId14" Type="http://schemas.openxmlformats.org/officeDocument/2006/relationships/hyperlink" Target="https://reports.ecs.org/comparisons/teacher-recruitment-and-retention-1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rsaia.org/2021-legislative-session.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rsaia.org/2022-legislative-session.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rsaia.org/2021-legislative-session.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census.gov/data/tables/2019/econ/school-finances/secondary-education-finance.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ensus.gov/data/tables/2019/econ/school-finances/secondary-education-financ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higherlogicdownload.s3.amazonaws.com/NASBO/9d2d2db1-c943-4f1b-b750-0fca152d64c2/UploadedImages/SER%20Archive/2020_State_Expenditure_Report_S.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76200"/>
            <a:ext cx="8883098" cy="2095500"/>
          </a:xfrm>
          <a:prstGeom prst="rect">
            <a:avLst/>
          </a:prstGeom>
        </p:spPr>
      </p:pic>
      <p:sp>
        <p:nvSpPr>
          <p:cNvPr id="2" name="TextBox 1">
            <a:extLst>
              <a:ext uri="{FF2B5EF4-FFF2-40B4-BE49-F238E27FC236}">
                <a16:creationId xmlns:a16="http://schemas.microsoft.com/office/drawing/2014/main" id="{72286476-5F86-4CF4-BA25-650E2B70F4F0}"/>
              </a:ext>
            </a:extLst>
          </p:cNvPr>
          <p:cNvSpPr txBox="1"/>
          <p:nvPr/>
        </p:nvSpPr>
        <p:spPr>
          <a:xfrm>
            <a:off x="1905000" y="2971800"/>
            <a:ext cx="5334000" cy="1446550"/>
          </a:xfrm>
          <a:prstGeom prst="rect">
            <a:avLst/>
          </a:prstGeom>
          <a:noFill/>
        </p:spPr>
        <p:txBody>
          <a:bodyPr wrap="square" rtlCol="0">
            <a:spAutoFit/>
          </a:bodyPr>
          <a:lstStyle/>
          <a:p>
            <a:pPr algn="ctr"/>
            <a:r>
              <a:rPr lang="en-US" sz="4400" b="1" dirty="0"/>
              <a:t>RSAI 2022 Priorities and Advocacy Actions</a:t>
            </a:r>
          </a:p>
        </p:txBody>
      </p:sp>
    </p:spTree>
    <p:extLst>
      <p:ext uri="{BB962C8B-B14F-4D97-AF65-F5344CB8AC3E}">
        <p14:creationId xmlns:p14="http://schemas.microsoft.com/office/powerpoint/2010/main" val="375105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538E6D4-7446-49CD-A5BE-F36A45114023}"/>
              </a:ext>
            </a:extLst>
          </p:cNvPr>
          <p:cNvGraphicFramePr>
            <a:graphicFrameLocks noGrp="1"/>
          </p:cNvGraphicFramePr>
          <p:nvPr>
            <p:ph idx="1"/>
            <p:extLst/>
          </p:nvPr>
        </p:nvGraphicFramePr>
        <p:xfrm>
          <a:off x="76200" y="0"/>
          <a:ext cx="8839201" cy="4168498"/>
        </p:xfrm>
        <a:graphic>
          <a:graphicData uri="http://schemas.openxmlformats.org/drawingml/2006/table">
            <a:tbl>
              <a:tblPr>
                <a:tableStyleId>{5C22544A-7EE6-4342-B048-85BDC9FD1C3A}</a:tableStyleId>
              </a:tblPr>
              <a:tblGrid>
                <a:gridCol w="1709877">
                  <a:extLst>
                    <a:ext uri="{9D8B030D-6E8A-4147-A177-3AD203B41FA5}">
                      <a16:colId xmlns:a16="http://schemas.microsoft.com/office/drawing/2014/main" val="4192075307"/>
                    </a:ext>
                  </a:extLst>
                </a:gridCol>
                <a:gridCol w="271323">
                  <a:extLst>
                    <a:ext uri="{9D8B030D-6E8A-4147-A177-3AD203B41FA5}">
                      <a16:colId xmlns:a16="http://schemas.microsoft.com/office/drawing/2014/main" val="2768718958"/>
                    </a:ext>
                  </a:extLst>
                </a:gridCol>
                <a:gridCol w="1015433">
                  <a:extLst>
                    <a:ext uri="{9D8B030D-6E8A-4147-A177-3AD203B41FA5}">
                      <a16:colId xmlns:a16="http://schemas.microsoft.com/office/drawing/2014/main" val="2394021180"/>
                    </a:ext>
                  </a:extLst>
                </a:gridCol>
                <a:gridCol w="730321">
                  <a:extLst>
                    <a:ext uri="{9D8B030D-6E8A-4147-A177-3AD203B41FA5}">
                      <a16:colId xmlns:a16="http://schemas.microsoft.com/office/drawing/2014/main" val="1977086883"/>
                    </a:ext>
                  </a:extLst>
                </a:gridCol>
                <a:gridCol w="730321">
                  <a:extLst>
                    <a:ext uri="{9D8B030D-6E8A-4147-A177-3AD203B41FA5}">
                      <a16:colId xmlns:a16="http://schemas.microsoft.com/office/drawing/2014/main" val="3023551349"/>
                    </a:ext>
                  </a:extLst>
                </a:gridCol>
                <a:gridCol w="730321">
                  <a:extLst>
                    <a:ext uri="{9D8B030D-6E8A-4147-A177-3AD203B41FA5}">
                      <a16:colId xmlns:a16="http://schemas.microsoft.com/office/drawing/2014/main" val="1524033403"/>
                    </a:ext>
                  </a:extLst>
                </a:gridCol>
                <a:gridCol w="730321">
                  <a:extLst>
                    <a:ext uri="{9D8B030D-6E8A-4147-A177-3AD203B41FA5}">
                      <a16:colId xmlns:a16="http://schemas.microsoft.com/office/drawing/2014/main" val="3370269387"/>
                    </a:ext>
                  </a:extLst>
                </a:gridCol>
                <a:gridCol w="730321">
                  <a:extLst>
                    <a:ext uri="{9D8B030D-6E8A-4147-A177-3AD203B41FA5}">
                      <a16:colId xmlns:a16="http://schemas.microsoft.com/office/drawing/2014/main" val="2019160182"/>
                    </a:ext>
                  </a:extLst>
                </a:gridCol>
                <a:gridCol w="730321">
                  <a:extLst>
                    <a:ext uri="{9D8B030D-6E8A-4147-A177-3AD203B41FA5}">
                      <a16:colId xmlns:a16="http://schemas.microsoft.com/office/drawing/2014/main" val="2018391499"/>
                    </a:ext>
                  </a:extLst>
                </a:gridCol>
                <a:gridCol w="730321">
                  <a:extLst>
                    <a:ext uri="{9D8B030D-6E8A-4147-A177-3AD203B41FA5}">
                      <a16:colId xmlns:a16="http://schemas.microsoft.com/office/drawing/2014/main" val="2861111268"/>
                    </a:ext>
                  </a:extLst>
                </a:gridCol>
                <a:gridCol w="730321">
                  <a:extLst>
                    <a:ext uri="{9D8B030D-6E8A-4147-A177-3AD203B41FA5}">
                      <a16:colId xmlns:a16="http://schemas.microsoft.com/office/drawing/2014/main" val="2055151993"/>
                    </a:ext>
                  </a:extLst>
                </a:gridCol>
              </a:tblGrid>
              <a:tr h="258208">
                <a:tc>
                  <a:txBody>
                    <a:bodyPr/>
                    <a:lstStyle/>
                    <a:p>
                      <a:pPr algn="l" fontAlgn="b"/>
                      <a:r>
                        <a:rPr lang="en-US" sz="2400" u="none" strike="noStrike" dirty="0">
                          <a:effectLst/>
                        </a:rPr>
                        <a:t>Table 5. </a:t>
                      </a:r>
                      <a:endParaRPr lang="en-US" sz="2400" b="1" i="0" u="none" strike="noStrike" dirty="0">
                        <a:effectLst/>
                        <a:latin typeface="Zurich BT"/>
                      </a:endParaRPr>
                    </a:p>
                  </a:txBody>
                  <a:tcPr marL="3663" marR="3663" marT="3663" marB="0" anchor="b"/>
                </a:tc>
                <a:tc gridSpan="10">
                  <a:txBody>
                    <a:bodyPr/>
                    <a:lstStyle/>
                    <a:p>
                      <a:pPr algn="l" fontAlgn="b"/>
                      <a:r>
                        <a:rPr lang="en-US" sz="2400" b="1" u="none" strike="noStrike" dirty="0">
                          <a:effectLst/>
                        </a:rPr>
                        <a:t>Percentage Distribution of Public Elementary-Secondary School System Revenue by Source and State:</a:t>
                      </a:r>
                      <a:endParaRPr lang="en-US" sz="2400" b="1" i="0" u="none" strike="noStrike" dirty="0">
                        <a:effectLst/>
                        <a:latin typeface="Zurich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81335"/>
                  </a:ext>
                </a:extLst>
              </a:tr>
              <a:tr h="244263">
                <a:tc>
                  <a:txBody>
                    <a:bodyPr/>
                    <a:lstStyle/>
                    <a:p>
                      <a:pPr algn="l" fontAlgn="b"/>
                      <a:endParaRPr lang="en-US" sz="2400" b="1" i="0" u="none" strike="noStrike" dirty="0">
                        <a:effectLst/>
                        <a:latin typeface="Zurich BT"/>
                      </a:endParaRPr>
                    </a:p>
                  </a:txBody>
                  <a:tcPr marL="3663" marR="3663" marT="3663" marB="0" anchor="b"/>
                </a:tc>
                <a:tc gridSpan="2">
                  <a:txBody>
                    <a:bodyPr/>
                    <a:lstStyle/>
                    <a:p>
                      <a:pPr algn="l" fontAlgn="b"/>
                      <a:r>
                        <a:rPr lang="en-US" sz="2400" u="none" strike="noStrike" dirty="0">
                          <a:effectLst/>
                        </a:rPr>
                        <a:t>Fiscal Year 2019</a:t>
                      </a:r>
                      <a:endParaRPr lang="en-US" sz="2400" b="1" i="0" u="none" strike="noStrike" dirty="0">
                        <a:effectLst/>
                        <a:latin typeface="Zurich BT"/>
                      </a:endParaRPr>
                    </a:p>
                  </a:txBody>
                  <a:tcPr marL="3663" marR="3663" marT="3663" marB="0" anchor="b"/>
                </a:tc>
                <a:tc hMerge="1">
                  <a:txBody>
                    <a:bodyPr/>
                    <a:lstStyle/>
                    <a:p>
                      <a:endParaRPr lang="en-US"/>
                    </a:p>
                  </a:txBody>
                  <a:tcPr/>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extLst>
                  <a:ext uri="{0D108BD9-81ED-4DB2-BD59-A6C34878D82A}">
                    <a16:rowId xmlns:a16="http://schemas.microsoft.com/office/drawing/2014/main" val="2664102939"/>
                  </a:ext>
                </a:extLst>
              </a:tr>
              <a:tr h="179867">
                <a:tc gridSpan="7">
                  <a:txBody>
                    <a:bodyPr/>
                    <a:lstStyle/>
                    <a:p>
                      <a:pPr algn="l" fontAlgn="b"/>
                      <a:r>
                        <a:rPr lang="en-US" sz="1200" u="none" strike="noStrike" dirty="0">
                          <a:effectLst/>
                        </a:rPr>
                        <a:t>(Detail may not add to total because of rounding. For meaning of abbreviations and symbols, see footnotes.)       </a:t>
                      </a:r>
                      <a:endParaRPr lang="en-US" sz="1200" b="0" i="0" u="none" strike="noStrike" dirty="0">
                        <a:effectLst/>
                        <a:latin typeface="Zurich Cn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956166283"/>
                  </a:ext>
                </a:extLst>
              </a:tr>
              <a:tr h="179867">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2643117033"/>
                  </a:ext>
                </a:extLst>
              </a:tr>
              <a:tr h="174271">
                <a:tc rowSpan="5" gridSpan="2">
                  <a:txBody>
                    <a:bodyPr/>
                    <a:lstStyle/>
                    <a:p>
                      <a:pPr algn="ctr" fontAlgn="ctr"/>
                      <a:r>
                        <a:rPr lang="en-US" sz="1200" u="none" strike="noStrike" dirty="0">
                          <a:effectLst/>
                        </a:rPr>
                        <a:t>Geographic area</a:t>
                      </a:r>
                      <a:endParaRPr lang="en-US" sz="1200" b="0" i="0" u="none" strike="noStrike" dirty="0">
                        <a:effectLst/>
                        <a:latin typeface="Zurich Cn BT"/>
                      </a:endParaRPr>
                    </a:p>
                  </a:txBody>
                  <a:tcPr marL="3663" marR="3663" marT="3663" marB="0" anchor="ctr"/>
                </a:tc>
                <a:tc rowSpan="5" h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gridSpan="2">
                  <a:txBody>
                    <a:bodyPr/>
                    <a:lstStyle/>
                    <a:p>
                      <a:pPr algn="ctr" fontAlgn="b"/>
                      <a:r>
                        <a:rPr lang="en-US" sz="1200" u="none" strike="noStrike" dirty="0">
                          <a:effectLst/>
                          <a:highlight>
                            <a:srgbClr val="00FFFF"/>
                          </a:highlight>
                        </a:rPr>
                        <a:t>Federal sources</a:t>
                      </a:r>
                      <a:endParaRPr lang="en-US" sz="1200" b="0" i="0" u="none" strike="noStrike" dirty="0">
                        <a:effectLst/>
                        <a:highlight>
                          <a:srgbClr val="00FFFF"/>
                        </a:highlight>
                        <a:latin typeface="Zurich Cn BT"/>
                      </a:endParaRPr>
                    </a:p>
                  </a:txBody>
                  <a:tcPr marL="3663" marR="3663" marT="3663" marB="0" anchor="b"/>
                </a:tc>
                <a:tc hMerge="1">
                  <a:txBody>
                    <a:bodyPr/>
                    <a:lstStyle/>
                    <a:p>
                      <a:endParaRPr lang="en-US"/>
                    </a:p>
                  </a:txBody>
                  <a:tcPr/>
                </a:tc>
                <a:tc gridSpan="2">
                  <a:txBody>
                    <a:bodyPr/>
                    <a:lstStyle/>
                    <a:p>
                      <a:pPr algn="ctr" fontAlgn="b"/>
                      <a:r>
                        <a:rPr lang="en-US" sz="1200" u="none" strike="noStrike" dirty="0">
                          <a:effectLst/>
                          <a:highlight>
                            <a:srgbClr val="FFFF00"/>
                          </a:highlight>
                        </a:rPr>
                        <a:t>State sources</a:t>
                      </a:r>
                      <a:endParaRPr lang="en-US" sz="1200" b="0" i="0" u="none" strike="noStrike" dirty="0">
                        <a:effectLst/>
                        <a:highlight>
                          <a:srgbClr val="FFFF00"/>
                        </a:highlight>
                        <a:latin typeface="Zurich Cn BT"/>
                      </a:endParaRPr>
                    </a:p>
                  </a:txBody>
                  <a:tcPr marL="3663" marR="3663" marT="3663" marB="0" anchor="b"/>
                </a:tc>
                <a:tc hMerge="1">
                  <a:txBody>
                    <a:bodyPr/>
                    <a:lstStyle/>
                    <a:p>
                      <a:endParaRPr lang="en-US"/>
                    </a:p>
                  </a:txBody>
                  <a:tcPr/>
                </a:tc>
                <a:tc gridSpan="4">
                  <a:txBody>
                    <a:bodyPr/>
                    <a:lstStyle/>
                    <a:p>
                      <a:pPr algn="ctr" fontAlgn="b"/>
                      <a:r>
                        <a:rPr lang="en-US" sz="1200" u="none" strike="noStrike" dirty="0">
                          <a:effectLst/>
                          <a:highlight>
                            <a:srgbClr val="CCFF66"/>
                          </a:highlight>
                        </a:rPr>
                        <a:t>Local sources</a:t>
                      </a:r>
                      <a:endParaRPr lang="en-US" sz="1200" b="0" i="0" u="none" strike="noStrike" dirty="0">
                        <a:effectLst/>
                        <a:highlight>
                          <a:srgbClr val="CCFF66"/>
                        </a:highlight>
                        <a:latin typeface="Zurich Cn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9035102"/>
                  </a:ext>
                </a:extLst>
              </a:tr>
              <a:tr h="191858">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043254898"/>
                  </a:ext>
                </a:extLst>
              </a:tr>
              <a:tr h="324085">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General</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Taxes and parent</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153309200"/>
                  </a:ext>
                </a:extLst>
              </a:tr>
              <a:tr h="183863">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formula</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100" u="none" strike="noStrike" dirty="0">
                          <a:effectLst/>
                        </a:rPr>
                        <a:t>government</a:t>
                      </a:r>
                      <a:endParaRPr lang="en-US" sz="1100" b="0" i="0" u="none" strike="noStrike" dirty="0">
                        <a:effectLst/>
                        <a:latin typeface="Zurich Cn BT"/>
                      </a:endParaRPr>
                    </a:p>
                  </a:txBody>
                  <a:tcPr marL="3663" marR="3663" marT="3663" marB="0" anchor="b"/>
                </a:tc>
                <a:tc>
                  <a:txBody>
                    <a:bodyPr/>
                    <a:lstStyle/>
                    <a:p>
                      <a:pPr algn="r" fontAlgn="b"/>
                      <a:r>
                        <a:rPr lang="en-US" sz="1200" u="none" strike="noStrike" dirty="0">
                          <a:effectLst/>
                        </a:rPr>
                        <a:t>Other local</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425708747"/>
                  </a:ext>
                </a:extLst>
              </a:tr>
              <a:tr h="182265">
                <a:tc gridSpan="2" vMerge="1">
                  <a:txBody>
                    <a:bodyPr/>
                    <a:lstStyle/>
                    <a:p>
                      <a:endParaRPr lang="en-US"/>
                    </a:p>
                  </a:txBody>
                  <a:tcPr/>
                </a:tc>
                <a:tc hMerge="1" vMerge="1">
                  <a:txBody>
                    <a:bodyPr/>
                    <a:lstStyle/>
                    <a:p>
                      <a:endParaRPr lang="en-US"/>
                    </a:p>
                  </a:txBody>
                  <a:tcPr/>
                </a:tc>
                <a:tc>
                  <a:txBody>
                    <a:bodyPr/>
                    <a:lstStyle/>
                    <a:p>
                      <a:pPr algn="r" fontAlgn="b"/>
                      <a:r>
                        <a:rPr lang="en-US" sz="1200" u="none" strike="noStrike" dirty="0">
                          <a:effectLst/>
                        </a:rPr>
                        <a:t>Total</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Title I</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assistance</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000" u="none" strike="noStrike" dirty="0">
                          <a:effectLst/>
                        </a:rPr>
                        <a:t>contributions</a:t>
                      </a:r>
                      <a:endParaRPr lang="en-US" sz="1000" b="0" i="0" u="none" strike="noStrike" dirty="0">
                        <a:effectLst/>
                        <a:latin typeface="Zurich Cn BT"/>
                      </a:endParaRPr>
                    </a:p>
                  </a:txBody>
                  <a:tcPr marL="3663" marR="3663" marT="3663" marB="0" anchor="b"/>
                </a:tc>
                <a:tc>
                  <a:txBody>
                    <a:bodyPr/>
                    <a:lstStyle/>
                    <a:p>
                      <a:pPr algn="r" fontAlgn="b"/>
                      <a:r>
                        <a:rPr lang="en-US" sz="1050" u="none" strike="noStrike" dirty="0">
                          <a:effectLst/>
                        </a:rPr>
                        <a:t>governments</a:t>
                      </a:r>
                      <a:endParaRPr lang="en-US" sz="1050" b="0" i="0" u="none" strike="noStrike" dirty="0">
                        <a:effectLst/>
                        <a:latin typeface="Zurich Cn BT"/>
                      </a:endParaRPr>
                    </a:p>
                  </a:txBody>
                  <a:tcPr marL="3663" marR="3663" marT="3663" marB="0" anchor="b"/>
                </a:tc>
                <a:tc>
                  <a:txBody>
                    <a:bodyPr/>
                    <a:lstStyle/>
                    <a:p>
                      <a:pPr algn="r" fontAlgn="b"/>
                      <a:r>
                        <a:rPr lang="en-US" sz="1200" u="none" strike="noStrike" dirty="0">
                          <a:effectLst/>
                        </a:rPr>
                        <a:t>Charges</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460464304"/>
                  </a:ext>
                </a:extLst>
              </a:tr>
              <a:tr h="164441">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534877650"/>
                  </a:ext>
                </a:extLst>
              </a:tr>
              <a:tr h="324085">
                <a:tc gridSpan="2">
                  <a:txBody>
                    <a:bodyPr/>
                    <a:lstStyle/>
                    <a:p>
                      <a:pPr algn="l" fontAlgn="b"/>
                      <a:r>
                        <a:rPr lang="en-US" sz="1200" u="none" strike="noStrike" dirty="0">
                          <a:effectLst/>
                        </a:rPr>
                        <a:t>United States</a:t>
                      </a:r>
                      <a:endParaRPr lang="en-US" sz="1200" b="0" i="0" u="none" strike="noStrike" dirty="0">
                        <a:effectLst/>
                        <a:latin typeface="Zurich Cn BT"/>
                      </a:endParaRPr>
                    </a:p>
                  </a:txBody>
                  <a:tcPr marL="3663" marR="3663" marT="3663" marB="0" anchor="b"/>
                </a:tc>
                <a:tc hMerge="1">
                  <a:txBody>
                    <a:bodyPr/>
                    <a:lstStyle/>
                    <a:p>
                      <a:endParaRPr lang="en-US"/>
                    </a:p>
                  </a:txBody>
                  <a:tcPr/>
                </a:tc>
                <a:tc>
                  <a:txBody>
                    <a:bodyPr/>
                    <a:lstStyle/>
                    <a:p>
                      <a:pPr algn="r" fontAlgn="b"/>
                      <a:r>
                        <a:rPr lang="en-US" sz="1200" u="none" strike="noStrike" dirty="0">
                          <a:effectLst/>
                        </a:rPr>
                        <a:t>100.0</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7.7</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1.9</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46.7</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31.4</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45.6</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39.2</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1.3</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2.0</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758382731"/>
                  </a:ext>
                </a:extLst>
              </a:tr>
              <a:tr h="324085">
                <a:tc gridSpan="2">
                  <a:txBody>
                    <a:bodyPr/>
                    <a:lstStyle/>
                    <a:p>
                      <a:pPr algn="l" fontAlgn="b"/>
                      <a:r>
                        <a:rPr lang="en-US" sz="1200" u="none" strike="noStrike" dirty="0">
                          <a:effectLst/>
                        </a:rPr>
                        <a:t>Iowa</a:t>
                      </a:r>
                      <a:endParaRPr lang="en-US" sz="1200" b="0" i="0" u="none" strike="noStrike" dirty="0">
                        <a:effectLst/>
                        <a:latin typeface="Zurich Cn BT"/>
                      </a:endParaRPr>
                    </a:p>
                  </a:txBody>
                  <a:tcPr marL="3663" marR="3663" marT="3663" marB="0" anchor="b"/>
                </a:tc>
                <a:tc hMerge="1">
                  <a:txBody>
                    <a:bodyPr/>
                    <a:lstStyle/>
                    <a:p>
                      <a:endParaRPr lang="en-US"/>
                    </a:p>
                  </a:txBody>
                  <a:tcPr/>
                </a:tc>
                <a:tc>
                  <a:txBody>
                    <a:bodyPr/>
                    <a:lstStyle/>
                    <a:p>
                      <a:pPr algn="r" fontAlgn="b"/>
                      <a:r>
                        <a:rPr lang="en-US" sz="1200" u="none" strike="noStrike" dirty="0">
                          <a:effectLst/>
                        </a:rPr>
                        <a:t>100.0</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6.9</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52.8</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37.3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40.3</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35.4</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0.1</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2.5</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3355664376"/>
                  </a:ext>
                </a:extLst>
              </a:tr>
              <a:tr h="164441">
                <a:tc>
                  <a:txBody>
                    <a:bodyPr/>
                    <a:lstStyle/>
                    <a:p>
                      <a:pPr algn="l" fontAlgn="b"/>
                      <a:r>
                        <a:rPr lang="en-US" sz="1200" b="0" i="1" u="none" strike="noStrike" dirty="0">
                          <a:effectLst/>
                          <a:latin typeface="Zurich Cn BT"/>
                        </a:rPr>
                        <a:t>Difference (Iowa – USA)</a:t>
                      </a: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highlight>
                            <a:srgbClr val="00FFFF"/>
                          </a:highlight>
                        </a:rPr>
                        <a:t>-0.79</a:t>
                      </a:r>
                      <a:endParaRPr lang="en-US" sz="1200" b="0" i="0" u="none" strike="noStrike" dirty="0">
                        <a:effectLst/>
                        <a:highlight>
                          <a:srgbClr val="00FFFF"/>
                        </a:highlight>
                        <a:latin typeface="Zurich Cn BT"/>
                      </a:endParaRPr>
                    </a:p>
                  </a:txBody>
                  <a:tcPr marL="3663" marR="3663" marT="3663" marB="0" anchor="b"/>
                </a:tc>
                <a:tc>
                  <a:txBody>
                    <a:bodyPr/>
                    <a:lstStyle/>
                    <a:p>
                      <a:pPr algn="r" fontAlgn="b"/>
                      <a:r>
                        <a:rPr lang="en-US" sz="1200" u="none" strike="noStrike" dirty="0">
                          <a:effectLst/>
                        </a:rPr>
                        <a:t>-0.53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highlight>
                            <a:srgbClr val="FFFF00"/>
                          </a:highlight>
                        </a:rPr>
                        <a:t>6.10</a:t>
                      </a:r>
                      <a:endParaRPr lang="en-US" sz="1200" b="1" i="0" u="none" strike="noStrike" dirty="0">
                        <a:effectLst/>
                        <a:highlight>
                          <a:srgbClr val="FFFF00"/>
                        </a:highlight>
                        <a:latin typeface="Zurich Cn BT"/>
                      </a:endParaRPr>
                    </a:p>
                  </a:txBody>
                  <a:tcPr marL="3663" marR="3663" marT="3663" marB="0" anchor="b"/>
                </a:tc>
                <a:tc>
                  <a:txBody>
                    <a:bodyPr/>
                    <a:lstStyle/>
                    <a:p>
                      <a:pPr algn="r" fontAlgn="b"/>
                      <a:r>
                        <a:rPr lang="en-US" sz="1200" u="none" strike="noStrike" dirty="0">
                          <a:effectLst/>
                        </a:rPr>
                        <a:t>5.85</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highlight>
                            <a:srgbClr val="CCFF66"/>
                          </a:highlight>
                        </a:rPr>
                        <a:t>-5.31</a:t>
                      </a:r>
                      <a:endParaRPr lang="en-US" sz="1200" b="1" i="0" u="none" strike="noStrike" dirty="0">
                        <a:effectLst/>
                        <a:highlight>
                          <a:srgbClr val="CCFF66"/>
                        </a:highlight>
                        <a:latin typeface="Zurich Cn BT"/>
                      </a:endParaRPr>
                    </a:p>
                  </a:txBody>
                  <a:tcPr marL="3663" marR="3663" marT="3663" marB="0" anchor="b"/>
                </a:tc>
                <a:tc>
                  <a:txBody>
                    <a:bodyPr/>
                    <a:lstStyle/>
                    <a:p>
                      <a:pPr algn="r" fontAlgn="b"/>
                      <a:r>
                        <a:rPr lang="en-US" sz="1200" u="none" strike="noStrike" dirty="0">
                          <a:effectLst/>
                        </a:rPr>
                        <a:t>-3.82</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-1.27</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0.42</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2101127322"/>
                  </a:ext>
                </a:extLst>
              </a:tr>
            </a:tbl>
          </a:graphicData>
        </a:graphic>
      </p:graphicFrame>
      <p:sp>
        <p:nvSpPr>
          <p:cNvPr id="4" name="Slide Number Placeholder 3">
            <a:extLst>
              <a:ext uri="{FF2B5EF4-FFF2-40B4-BE49-F238E27FC236}">
                <a16:creationId xmlns:a16="http://schemas.microsoft.com/office/drawing/2014/main" id="{1B0687B3-F35B-4859-925F-99AEE4870328}"/>
              </a:ext>
            </a:extLst>
          </p:cNvPr>
          <p:cNvSpPr>
            <a:spLocks noGrp="1"/>
          </p:cNvSpPr>
          <p:nvPr>
            <p:ph type="sldNum" sz="quarter" idx="12"/>
          </p:nvPr>
        </p:nvSpPr>
        <p:spPr/>
        <p:txBody>
          <a:bodyPr/>
          <a:lstStyle/>
          <a:p>
            <a:fld id="{7E3A9E86-4CC3-4959-A751-C33E618564A4}" type="slidenum">
              <a:rPr lang="en-US" smtClean="0"/>
              <a:t>10</a:t>
            </a:fld>
            <a:endParaRPr lang="en-US" dirty="0"/>
          </a:p>
        </p:txBody>
      </p:sp>
      <p:sp>
        <p:nvSpPr>
          <p:cNvPr id="6" name="TextBox 5">
            <a:extLst>
              <a:ext uri="{FF2B5EF4-FFF2-40B4-BE49-F238E27FC236}">
                <a16:creationId xmlns:a16="http://schemas.microsoft.com/office/drawing/2014/main" id="{4EABD67C-9257-44E2-8E01-3637DE99B528}"/>
              </a:ext>
            </a:extLst>
          </p:cNvPr>
          <p:cNvSpPr txBox="1"/>
          <p:nvPr/>
        </p:nvSpPr>
        <p:spPr>
          <a:xfrm>
            <a:off x="723900" y="4395078"/>
            <a:ext cx="7543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Federal funding is 0.79% below the national average</a:t>
            </a:r>
          </a:p>
          <a:p>
            <a:pPr marL="285750" indent="-285750">
              <a:buFont typeface="Arial" panose="020B0604020202020204" pitchFamily="34" charset="0"/>
              <a:buChar char="•"/>
            </a:pPr>
            <a:r>
              <a:rPr lang="en-US" dirty="0"/>
              <a:t>State percent of funding is 6.10% above the national average</a:t>
            </a:r>
          </a:p>
          <a:p>
            <a:pPr marL="285750" indent="-285750">
              <a:buFont typeface="Arial" panose="020B0604020202020204" pitchFamily="34" charset="0"/>
              <a:buChar char="•"/>
            </a:pPr>
            <a:r>
              <a:rPr lang="en-US" dirty="0"/>
              <a:t>Local percent of funding is 5.31% below the national average</a:t>
            </a:r>
          </a:p>
        </p:txBody>
      </p:sp>
      <p:sp>
        <p:nvSpPr>
          <p:cNvPr id="2" name="TextBox 1">
            <a:extLst>
              <a:ext uri="{FF2B5EF4-FFF2-40B4-BE49-F238E27FC236}">
                <a16:creationId xmlns:a16="http://schemas.microsoft.com/office/drawing/2014/main" id="{4E03CDEF-5B93-4309-8D9A-E0B172CD9F61}"/>
              </a:ext>
            </a:extLst>
          </p:cNvPr>
          <p:cNvSpPr txBox="1"/>
          <p:nvPr/>
        </p:nvSpPr>
        <p:spPr>
          <a:xfrm>
            <a:off x="609600" y="5544988"/>
            <a:ext cx="8229600" cy="646331"/>
          </a:xfrm>
          <a:prstGeom prst="rect">
            <a:avLst/>
          </a:prstGeom>
          <a:noFill/>
        </p:spPr>
        <p:txBody>
          <a:bodyPr wrap="square" rtlCol="0">
            <a:spAutoFit/>
          </a:bodyPr>
          <a:lstStyle/>
          <a:p>
            <a:r>
              <a:rPr lang="en-US" dirty="0"/>
              <a:t>More state funding in the mix means the state is more on the hook to fund inflation and costs that schools experience in addition to new programs. </a:t>
            </a:r>
          </a:p>
        </p:txBody>
      </p:sp>
    </p:spTree>
    <p:extLst>
      <p:ext uri="{BB962C8B-B14F-4D97-AF65-F5344CB8AC3E}">
        <p14:creationId xmlns:p14="http://schemas.microsoft.com/office/powerpoint/2010/main" val="261467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33130"/>
            <a:ext cx="8425010" cy="6824911"/>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11</a:t>
            </a:fld>
            <a:endParaRPr lang="en-US" dirty="0"/>
          </a:p>
        </p:txBody>
      </p:sp>
      <p:sp>
        <p:nvSpPr>
          <p:cNvPr id="6" name="Oval 5"/>
          <p:cNvSpPr/>
          <p:nvPr/>
        </p:nvSpPr>
        <p:spPr>
          <a:xfrm>
            <a:off x="5257800" y="5867400"/>
            <a:ext cx="1066800" cy="533400"/>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4BA5546-E36F-44EB-A40E-57301E9CE593}"/>
              </a:ext>
            </a:extLst>
          </p:cNvPr>
          <p:cNvSpPr txBox="1"/>
          <p:nvPr/>
        </p:nvSpPr>
        <p:spPr>
          <a:xfrm>
            <a:off x="7620000" y="2971800"/>
            <a:ext cx="1219200" cy="1477328"/>
          </a:xfrm>
          <a:prstGeom prst="rect">
            <a:avLst/>
          </a:prstGeom>
          <a:noFill/>
        </p:spPr>
        <p:txBody>
          <a:bodyPr wrap="square" rtlCol="0">
            <a:spAutoFit/>
          </a:bodyPr>
          <a:lstStyle/>
          <a:p>
            <a:r>
              <a:rPr lang="en-US" dirty="0"/>
              <a:t>$1.2 Billion surplus</a:t>
            </a:r>
          </a:p>
          <a:p>
            <a:r>
              <a:rPr lang="en-US" dirty="0"/>
              <a:t>PLUS</a:t>
            </a:r>
          </a:p>
          <a:p>
            <a:r>
              <a:rPr lang="en-US" dirty="0"/>
              <a:t>Full EEF and CRF</a:t>
            </a:r>
          </a:p>
        </p:txBody>
      </p:sp>
    </p:spTree>
    <p:extLst>
      <p:ext uri="{BB962C8B-B14F-4D97-AF65-F5344CB8AC3E}">
        <p14:creationId xmlns:p14="http://schemas.microsoft.com/office/powerpoint/2010/main" val="344066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DCC2DC-E60A-48D4-9D1A-D8336D8190D8}"/>
              </a:ext>
            </a:extLst>
          </p:cNvPr>
          <p:cNvPicPr>
            <a:picLocks noChangeAspect="1"/>
          </p:cNvPicPr>
          <p:nvPr/>
        </p:nvPicPr>
        <p:blipFill>
          <a:blip r:embed="rId2"/>
          <a:stretch>
            <a:fillRect/>
          </a:stretch>
        </p:blipFill>
        <p:spPr>
          <a:xfrm>
            <a:off x="1091443" y="990600"/>
            <a:ext cx="6517106" cy="4800600"/>
          </a:xfrm>
          <a:prstGeom prst="rect">
            <a:avLst/>
          </a:prstGeom>
        </p:spPr>
      </p:pic>
      <p:sp>
        <p:nvSpPr>
          <p:cNvPr id="11" name="Rectangle 2">
            <a:extLst>
              <a:ext uri="{FF2B5EF4-FFF2-40B4-BE49-F238E27FC236}">
                <a16:creationId xmlns:a16="http://schemas.microsoft.com/office/drawing/2014/main" id="{F34C13DD-A843-49F1-91A4-42565AD9FE07}"/>
              </a:ext>
            </a:extLst>
          </p:cNvPr>
          <p:cNvSpPr>
            <a:spLocks noGrp="1" noChangeArrowheads="1"/>
          </p:cNvSpPr>
          <p:nvPr>
            <p:ph type="title"/>
          </p:nvPr>
        </p:nvSpPr>
        <p:spPr bwMode="auto">
          <a:xfrm>
            <a:off x="1295400" y="171437"/>
            <a:ext cx="5797741"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LSA General Fund Balance Sheet Update (October 2021)</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Document published location: </a:t>
            </a:r>
            <a:r>
              <a:rPr kumimoji="0" lang="en-US" altLang="en-US" sz="12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https://www.legis.iowa.gov/docs/publications/BL/1231137.pdf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2" name="Oval 11">
            <a:extLst>
              <a:ext uri="{FF2B5EF4-FFF2-40B4-BE49-F238E27FC236}">
                <a16:creationId xmlns:a16="http://schemas.microsoft.com/office/drawing/2014/main" id="{842C21D4-3F66-445A-A6F2-249A8502258E}"/>
              </a:ext>
            </a:extLst>
          </p:cNvPr>
          <p:cNvSpPr/>
          <p:nvPr/>
        </p:nvSpPr>
        <p:spPr>
          <a:xfrm>
            <a:off x="4097624" y="4876800"/>
            <a:ext cx="2590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BC2349B-F331-4B48-957C-CA6A4955218F}"/>
              </a:ext>
            </a:extLst>
          </p:cNvPr>
          <p:cNvSpPr txBox="1"/>
          <p:nvPr/>
        </p:nvSpPr>
        <p:spPr>
          <a:xfrm>
            <a:off x="990600" y="5498068"/>
            <a:ext cx="7543800" cy="646331"/>
          </a:xfrm>
          <a:prstGeom prst="rect">
            <a:avLst/>
          </a:prstGeom>
          <a:noFill/>
        </p:spPr>
        <p:txBody>
          <a:bodyPr wrap="square" rtlCol="0">
            <a:spAutoFit/>
          </a:bodyPr>
          <a:lstStyle/>
          <a:p>
            <a:r>
              <a:rPr lang="en-US" dirty="0"/>
              <a:t>FY 2021 Actual Surplus - $1.24 Billion</a:t>
            </a:r>
          </a:p>
          <a:p>
            <a:r>
              <a:rPr lang="en-US" dirty="0"/>
              <a:t>LSA revised balance sheet estimates another $1.048 billion surplus for FY 2022.</a:t>
            </a:r>
          </a:p>
        </p:txBody>
      </p:sp>
    </p:spTree>
    <p:extLst>
      <p:ext uri="{BB962C8B-B14F-4D97-AF65-F5344CB8AC3E}">
        <p14:creationId xmlns:p14="http://schemas.microsoft.com/office/powerpoint/2010/main" val="398876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3804-A4F2-4A82-9C24-FAF14EACE72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34B2567-D206-4EEF-BCFF-9DDDACEA2441}"/>
              </a:ext>
            </a:extLst>
          </p:cNvPr>
          <p:cNvPicPr>
            <a:picLocks noGrp="1" noChangeAspect="1"/>
          </p:cNvPicPr>
          <p:nvPr>
            <p:ph idx="1"/>
          </p:nvPr>
        </p:nvPicPr>
        <p:blipFill>
          <a:blip r:embed="rId2"/>
          <a:stretch>
            <a:fillRect/>
          </a:stretch>
        </p:blipFill>
        <p:spPr>
          <a:xfrm>
            <a:off x="381000" y="228600"/>
            <a:ext cx="8153400" cy="6061508"/>
          </a:xfrm>
          <a:prstGeom prst="rect">
            <a:avLst/>
          </a:prstGeom>
        </p:spPr>
      </p:pic>
    </p:spTree>
    <p:extLst>
      <p:ext uri="{BB962C8B-B14F-4D97-AF65-F5344CB8AC3E}">
        <p14:creationId xmlns:p14="http://schemas.microsoft.com/office/powerpoint/2010/main" val="43521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6" name="Chart 5">
            <a:extLst>
              <a:ext uri="{FF2B5EF4-FFF2-40B4-BE49-F238E27FC236}">
                <a16:creationId xmlns:a16="http://schemas.microsoft.com/office/drawing/2014/main" id="{D5167727-780A-4A40-9AAB-752C412DA12D}"/>
              </a:ext>
            </a:extLst>
          </p:cNvPr>
          <p:cNvGraphicFramePr>
            <a:graphicFrameLocks/>
          </p:cNvGraphicFramePr>
          <p:nvPr>
            <p:extLst/>
          </p:nvPr>
        </p:nvGraphicFramePr>
        <p:xfrm>
          <a:off x="3566" y="152400"/>
          <a:ext cx="9140433" cy="716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6905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15</a:t>
            </a:fld>
            <a:endParaRPr lang="en-US" dirty="0"/>
          </a:p>
        </p:txBody>
      </p:sp>
      <p:pic>
        <p:nvPicPr>
          <p:cNvPr id="5" name="Picture 4"/>
          <p:cNvPicPr/>
          <p:nvPr/>
        </p:nvPicPr>
        <p:blipFill>
          <a:blip r:embed="rId2"/>
          <a:stretch>
            <a:fillRect/>
          </a:stretch>
        </p:blipFill>
        <p:spPr>
          <a:xfrm>
            <a:off x="76200" y="393462"/>
            <a:ext cx="8991600" cy="5181600"/>
          </a:xfrm>
          <a:prstGeom prst="rect">
            <a:avLst/>
          </a:prstGeom>
        </p:spPr>
      </p:pic>
      <p:sp>
        <p:nvSpPr>
          <p:cNvPr id="3" name="TextBox 2">
            <a:extLst>
              <a:ext uri="{FF2B5EF4-FFF2-40B4-BE49-F238E27FC236}">
                <a16:creationId xmlns:a16="http://schemas.microsoft.com/office/drawing/2014/main" id="{7849836D-C2F0-48B7-899E-50971405CB1A}"/>
              </a:ext>
            </a:extLst>
          </p:cNvPr>
          <p:cNvSpPr txBox="1"/>
          <p:nvPr/>
        </p:nvSpPr>
        <p:spPr>
          <a:xfrm>
            <a:off x="2667000" y="5504251"/>
            <a:ext cx="6172199" cy="246221"/>
          </a:xfrm>
          <a:prstGeom prst="rect">
            <a:avLst/>
          </a:prstGeom>
          <a:noFill/>
        </p:spPr>
        <p:txBody>
          <a:bodyPr wrap="square" rtlCol="0">
            <a:spAutoFit/>
          </a:bodyPr>
          <a:lstStyle/>
          <a:p>
            <a:r>
              <a:rPr lang="en-US" sz="1000" dirty="0"/>
              <a:t>4.0     4.0     4.0       4.0      4.0       2.0        0.0      2.0        2.0        4.0    1.25     2.25     1.11     1.0      2.06     2.3      2.4 </a:t>
            </a:r>
          </a:p>
        </p:txBody>
      </p:sp>
      <p:sp>
        <p:nvSpPr>
          <p:cNvPr id="6" name="Flowchart: Connector 5">
            <a:extLst>
              <a:ext uri="{FF2B5EF4-FFF2-40B4-BE49-F238E27FC236}">
                <a16:creationId xmlns:a16="http://schemas.microsoft.com/office/drawing/2014/main" id="{F23A19DF-185A-4166-8897-36321FD64A89}"/>
              </a:ext>
            </a:extLst>
          </p:cNvPr>
          <p:cNvSpPr/>
          <p:nvPr/>
        </p:nvSpPr>
        <p:spPr>
          <a:xfrm>
            <a:off x="6400800" y="330708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9F195575-FCBC-4874-89B8-3A82030EE2D3}"/>
              </a:ext>
            </a:extLst>
          </p:cNvPr>
          <p:cNvSpPr/>
          <p:nvPr/>
        </p:nvSpPr>
        <p:spPr>
          <a:xfrm>
            <a:off x="6781800" y="31242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196D8BD5-39E4-4A49-B778-657D8B7A68A1}"/>
              </a:ext>
            </a:extLst>
          </p:cNvPr>
          <p:cNvSpPr/>
          <p:nvPr/>
        </p:nvSpPr>
        <p:spPr>
          <a:xfrm>
            <a:off x="7132319" y="329816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D957F264-9D36-46B8-9FDD-7C6CA69A9427}"/>
              </a:ext>
            </a:extLst>
          </p:cNvPr>
          <p:cNvSpPr/>
          <p:nvPr/>
        </p:nvSpPr>
        <p:spPr>
          <a:xfrm>
            <a:off x="7491430" y="329816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1D0012D1-1656-460C-9622-99913262B818}"/>
              </a:ext>
            </a:extLst>
          </p:cNvPr>
          <p:cNvSpPr/>
          <p:nvPr/>
        </p:nvSpPr>
        <p:spPr>
          <a:xfrm>
            <a:off x="7848600" y="314430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DCC56FFD-A721-4E03-8BEE-B542DBFF2990}"/>
              </a:ext>
            </a:extLst>
          </p:cNvPr>
          <p:cNvSpPr/>
          <p:nvPr/>
        </p:nvSpPr>
        <p:spPr>
          <a:xfrm>
            <a:off x="8229600" y="310928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8C67E48-0AB0-48A2-93CA-B3834680AA56}"/>
              </a:ext>
            </a:extLst>
          </p:cNvPr>
          <p:cNvSpPr txBox="1"/>
          <p:nvPr/>
        </p:nvSpPr>
        <p:spPr>
          <a:xfrm>
            <a:off x="1143000" y="5792985"/>
            <a:ext cx="4572000" cy="457200"/>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F5590A83-C62F-490B-879C-1115259F6B2A}"/>
              </a:ext>
            </a:extLst>
          </p:cNvPr>
          <p:cNvSpPr txBox="1"/>
          <p:nvPr/>
        </p:nvSpPr>
        <p:spPr>
          <a:xfrm>
            <a:off x="1298642" y="5493127"/>
            <a:ext cx="1600200" cy="369332"/>
          </a:xfrm>
          <a:prstGeom prst="rect">
            <a:avLst/>
          </a:prstGeom>
          <a:noFill/>
        </p:spPr>
        <p:txBody>
          <a:bodyPr wrap="square" rtlCol="0">
            <a:spAutoFit/>
          </a:bodyPr>
          <a:lstStyle/>
          <a:p>
            <a:r>
              <a:rPr lang="en-US" dirty="0"/>
              <a:t> SSA rates: </a:t>
            </a:r>
          </a:p>
        </p:txBody>
      </p:sp>
      <p:sp>
        <p:nvSpPr>
          <p:cNvPr id="14" name="Flowchart: Connector 13">
            <a:extLst>
              <a:ext uri="{FF2B5EF4-FFF2-40B4-BE49-F238E27FC236}">
                <a16:creationId xmlns:a16="http://schemas.microsoft.com/office/drawing/2014/main" id="{D95428DC-0F73-4BFE-BB87-86813DF4B299}"/>
              </a:ext>
            </a:extLst>
          </p:cNvPr>
          <p:cNvSpPr/>
          <p:nvPr/>
        </p:nvSpPr>
        <p:spPr>
          <a:xfrm>
            <a:off x="2438400" y="5656996"/>
            <a:ext cx="53826" cy="6155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E97C6573-09D5-4DCF-AF63-3D7440D8E214}"/>
              </a:ext>
            </a:extLst>
          </p:cNvPr>
          <p:cNvSpPr/>
          <p:nvPr/>
        </p:nvSpPr>
        <p:spPr>
          <a:xfrm>
            <a:off x="4953000" y="340614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6EA69CB1-63BD-4830-909F-74EA7AD5E8B4}"/>
              </a:ext>
            </a:extLst>
          </p:cNvPr>
          <p:cNvSpPr/>
          <p:nvPr/>
        </p:nvSpPr>
        <p:spPr>
          <a:xfrm>
            <a:off x="5334000" y="318395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064A6691-4F0C-4E35-B417-8D1F789BA256}"/>
              </a:ext>
            </a:extLst>
          </p:cNvPr>
          <p:cNvSpPr/>
          <p:nvPr/>
        </p:nvSpPr>
        <p:spPr>
          <a:xfrm>
            <a:off x="5669281" y="317913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C9513345-AC53-4C4A-A634-C96EDC0B57E1}"/>
              </a:ext>
            </a:extLst>
          </p:cNvPr>
          <p:cNvSpPr/>
          <p:nvPr/>
        </p:nvSpPr>
        <p:spPr>
          <a:xfrm>
            <a:off x="6048334" y="290014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0005052F-AE8C-4055-B667-F3752E7C4655}"/>
              </a:ext>
            </a:extLst>
          </p:cNvPr>
          <p:cNvSpPr/>
          <p:nvPr/>
        </p:nvSpPr>
        <p:spPr>
          <a:xfrm>
            <a:off x="2801155" y="291389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FF73E091-68F7-418C-BC16-3EF173CC2B2B}"/>
              </a:ext>
            </a:extLst>
          </p:cNvPr>
          <p:cNvSpPr/>
          <p:nvPr/>
        </p:nvSpPr>
        <p:spPr>
          <a:xfrm>
            <a:off x="3845179"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120E756F-1BC3-495E-86AC-B034AB5DF453}"/>
              </a:ext>
            </a:extLst>
          </p:cNvPr>
          <p:cNvSpPr/>
          <p:nvPr/>
        </p:nvSpPr>
        <p:spPr>
          <a:xfrm>
            <a:off x="3522544"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34D66BA4-935C-4A82-907D-AF86878790B2}"/>
              </a:ext>
            </a:extLst>
          </p:cNvPr>
          <p:cNvSpPr/>
          <p:nvPr/>
        </p:nvSpPr>
        <p:spPr>
          <a:xfrm>
            <a:off x="3164403" y="291389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229E6B50-D4ED-4E13-AE40-4BD37A8D74D3}"/>
              </a:ext>
            </a:extLst>
          </p:cNvPr>
          <p:cNvSpPr/>
          <p:nvPr/>
        </p:nvSpPr>
        <p:spPr>
          <a:xfrm>
            <a:off x="4203320" y="29139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982F0E38-DCDD-4DDA-9256-A90C441FCEEB}"/>
              </a:ext>
            </a:extLst>
          </p:cNvPr>
          <p:cNvSpPr/>
          <p:nvPr/>
        </p:nvSpPr>
        <p:spPr>
          <a:xfrm>
            <a:off x="4573621" y="316716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647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BE32-C774-498F-9EF6-3012CE97BF99}"/>
              </a:ext>
            </a:extLst>
          </p:cNvPr>
          <p:cNvSpPr>
            <a:spLocks noGrp="1"/>
          </p:cNvSpPr>
          <p:nvPr>
            <p:ph type="title"/>
          </p:nvPr>
        </p:nvSpPr>
        <p:spPr/>
        <p:txBody>
          <a:bodyPr/>
          <a:lstStyle/>
          <a:p>
            <a:r>
              <a:rPr lang="en-US" dirty="0"/>
              <a:t>SSA Compared to State Revenue </a:t>
            </a:r>
          </a:p>
        </p:txBody>
      </p:sp>
      <p:sp>
        <p:nvSpPr>
          <p:cNvPr id="3" name="Content Placeholder 2">
            <a:extLst>
              <a:ext uri="{FF2B5EF4-FFF2-40B4-BE49-F238E27FC236}">
                <a16:creationId xmlns:a16="http://schemas.microsoft.com/office/drawing/2014/main" id="{DAF4EA41-89E2-47E4-9FED-B81219BA7CA6}"/>
              </a:ext>
            </a:extLst>
          </p:cNvPr>
          <p:cNvSpPr>
            <a:spLocks noGrp="1"/>
          </p:cNvSpPr>
          <p:nvPr>
            <p:ph idx="1"/>
          </p:nvPr>
        </p:nvSpPr>
        <p:spPr/>
        <p:txBody>
          <a:bodyPr/>
          <a:lstStyle/>
          <a:p>
            <a:pPr>
              <a:buFont typeface="Wingdings" panose="05000000000000000000" pitchFamily="2" charset="2"/>
              <a:buChar char="Ø"/>
            </a:pPr>
            <a:r>
              <a:rPr lang="en-US" dirty="0"/>
              <a:t>Since FY 2016, state general fund revenue has grown by about $1,990 million ($1.99 Billion). </a:t>
            </a:r>
          </a:p>
          <a:p>
            <a:pPr>
              <a:buFont typeface="Wingdings" panose="05000000000000000000" pitchFamily="2" charset="2"/>
              <a:buChar char="Ø"/>
            </a:pPr>
            <a:r>
              <a:rPr lang="en-US" dirty="0"/>
              <a:t>Since FY 2016, SSA state appropriations have grown by $449.9 million, or 23% of total revenue growth (well below the metric of Education funding at 40% of the state general fund budget.) </a:t>
            </a:r>
          </a:p>
          <a:p>
            <a:pPr>
              <a:buFont typeface="Wingdings" panose="05000000000000000000" pitchFamily="2" charset="2"/>
              <a:buChar char="Ø"/>
            </a:pPr>
            <a:r>
              <a:rPr lang="en-US" dirty="0"/>
              <a:t>By FY 2023, the state pick up of the formula that would otherwise increase property taxes has grown to $86.6 million.  (State dollar instead of property tax dollar for education). So of that $449.9 million, about one fifth of it is property tax relief, not additional dollars for students. </a:t>
            </a:r>
          </a:p>
          <a:p>
            <a:pPr>
              <a:buFont typeface="Wingdings" panose="05000000000000000000" pitchFamily="2" charset="2"/>
              <a:buChar char="Ø"/>
            </a:pPr>
            <a:r>
              <a:rPr lang="en-US" dirty="0"/>
              <a:t>Gov. Reynolds and Republican leaders have publicly stated that the surplus positions Iowa for significant income tax cuts, despite the Oct. 18 REC estimate of 1.5% revenue growth in FY 2022 and FY 2023.</a:t>
            </a:r>
          </a:p>
        </p:txBody>
      </p:sp>
    </p:spTree>
    <p:extLst>
      <p:ext uri="{BB962C8B-B14F-4D97-AF65-F5344CB8AC3E}">
        <p14:creationId xmlns:p14="http://schemas.microsoft.com/office/powerpoint/2010/main" val="260084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6C1D7-D3C5-4220-A498-FD477892B86A}"/>
              </a:ext>
            </a:extLst>
          </p:cNvPr>
          <p:cNvPicPr>
            <a:picLocks noChangeAspect="1"/>
          </p:cNvPicPr>
          <p:nvPr/>
        </p:nvPicPr>
        <p:blipFill>
          <a:blip r:embed="rId2"/>
          <a:stretch>
            <a:fillRect/>
          </a:stretch>
        </p:blipFill>
        <p:spPr>
          <a:xfrm>
            <a:off x="7162800" y="1066800"/>
            <a:ext cx="2038527" cy="4141829"/>
          </a:xfrm>
          <a:prstGeom prst="rect">
            <a:avLst/>
          </a:prstGeom>
        </p:spPr>
      </p:pic>
      <p:pic>
        <p:nvPicPr>
          <p:cNvPr id="4" name="Picture 3">
            <a:extLst>
              <a:ext uri="{FF2B5EF4-FFF2-40B4-BE49-F238E27FC236}">
                <a16:creationId xmlns:a16="http://schemas.microsoft.com/office/drawing/2014/main" id="{D40E7B7C-9CB5-445D-856C-6F12291B1FE1}"/>
              </a:ext>
            </a:extLst>
          </p:cNvPr>
          <p:cNvPicPr>
            <a:picLocks noChangeAspect="1"/>
          </p:cNvPicPr>
          <p:nvPr/>
        </p:nvPicPr>
        <p:blipFill>
          <a:blip r:embed="rId3"/>
          <a:stretch>
            <a:fillRect/>
          </a:stretch>
        </p:blipFill>
        <p:spPr>
          <a:xfrm>
            <a:off x="152400" y="152400"/>
            <a:ext cx="7285351" cy="5353514"/>
          </a:xfrm>
          <a:prstGeom prst="rect">
            <a:avLst/>
          </a:prstGeom>
        </p:spPr>
      </p:pic>
      <p:sp>
        <p:nvSpPr>
          <p:cNvPr id="6" name="TextBox 5">
            <a:extLst>
              <a:ext uri="{FF2B5EF4-FFF2-40B4-BE49-F238E27FC236}">
                <a16:creationId xmlns:a16="http://schemas.microsoft.com/office/drawing/2014/main" id="{5CBFE3B1-57F4-4014-8155-C959B01ACA8D}"/>
              </a:ext>
            </a:extLst>
          </p:cNvPr>
          <p:cNvSpPr txBox="1"/>
          <p:nvPr/>
        </p:nvSpPr>
        <p:spPr>
          <a:xfrm>
            <a:off x="2209800" y="5943600"/>
            <a:ext cx="5334000" cy="307777"/>
          </a:xfrm>
          <a:prstGeom prst="rect">
            <a:avLst/>
          </a:prstGeom>
          <a:noFill/>
        </p:spPr>
        <p:txBody>
          <a:bodyPr wrap="square" rtlCol="0">
            <a:spAutoFit/>
          </a:bodyPr>
          <a:lstStyle/>
          <a:p>
            <a:r>
              <a:rPr lang="en-US" sz="1400" dirty="0">
                <a:hlinkClick r:id="rId4"/>
              </a:rPr>
              <a:t>https://www.legis.iowa.gov/docs/publications/MOW/1230723.pdf</a:t>
            </a:r>
            <a:r>
              <a:rPr lang="en-US" sz="1400" dirty="0"/>
              <a:t> </a:t>
            </a:r>
          </a:p>
        </p:txBody>
      </p:sp>
    </p:spTree>
    <p:extLst>
      <p:ext uri="{BB962C8B-B14F-4D97-AF65-F5344CB8AC3E}">
        <p14:creationId xmlns:p14="http://schemas.microsoft.com/office/powerpoint/2010/main" val="74107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EA26-90A2-40DF-A79A-01B9591633EE}"/>
              </a:ext>
            </a:extLst>
          </p:cNvPr>
          <p:cNvSpPr>
            <a:spLocks noGrp="1"/>
          </p:cNvSpPr>
          <p:nvPr>
            <p:ph type="title"/>
          </p:nvPr>
        </p:nvSpPr>
        <p:spPr/>
        <p:txBody>
          <a:bodyPr/>
          <a:lstStyle/>
          <a:p>
            <a:r>
              <a:rPr lang="en-US" dirty="0"/>
              <a:t>What about all of that federal money? </a:t>
            </a:r>
          </a:p>
        </p:txBody>
      </p:sp>
      <p:sp>
        <p:nvSpPr>
          <p:cNvPr id="3" name="Content Placeholder 2">
            <a:extLst>
              <a:ext uri="{FF2B5EF4-FFF2-40B4-BE49-F238E27FC236}">
                <a16:creationId xmlns:a16="http://schemas.microsoft.com/office/drawing/2014/main" id="{415B084A-8801-4D0F-A459-E21B835776AE}"/>
              </a:ext>
            </a:extLst>
          </p:cNvPr>
          <p:cNvSpPr>
            <a:spLocks noGrp="1"/>
          </p:cNvSpPr>
          <p:nvPr>
            <p:ph idx="1"/>
          </p:nvPr>
        </p:nvSpPr>
        <p:spPr>
          <a:xfrm>
            <a:off x="822959" y="1845734"/>
            <a:ext cx="7543801" cy="4402666"/>
          </a:xfrm>
        </p:spPr>
        <p:txBody>
          <a:bodyPr>
            <a:normAutofit/>
          </a:bodyPr>
          <a:lstStyle/>
          <a:p>
            <a:r>
              <a:rPr lang="en-US" dirty="0"/>
              <a:t>Help policy makers (and the public) understand the federal ESSER funds: </a:t>
            </a:r>
          </a:p>
          <a:p>
            <a:pPr lvl="1"/>
            <a:r>
              <a:rPr lang="en-US" dirty="0"/>
              <a:t>It’s reimbursement for expenditures – they didn’t send you a truckload of money</a:t>
            </a:r>
          </a:p>
          <a:p>
            <a:pPr lvl="1"/>
            <a:r>
              <a:rPr lang="en-US" dirty="0"/>
              <a:t>It’s got strings (e.g., Davis Bacon wage requirements for construction, at least 20% must be spent on COVID learning recovery.)</a:t>
            </a:r>
          </a:p>
          <a:p>
            <a:pPr lvl="1"/>
            <a:r>
              <a:rPr lang="en-US" dirty="0"/>
              <a:t>Pandemic increases expenditures (technology, staffing, health and safety, mental health supports, supply chain delays &amp; inflation)</a:t>
            </a:r>
          </a:p>
          <a:p>
            <a:pPr lvl="1"/>
            <a:r>
              <a:rPr lang="en-US" dirty="0"/>
              <a:t>It’s already gone in districts that received low per pupil amounts (Title I distribution formula based on census tract poverty, yet all districts had COVID-19 costs for safely holding in person school)</a:t>
            </a:r>
          </a:p>
          <a:p>
            <a:pPr lvl="1"/>
            <a:r>
              <a:rPr lang="en-US" dirty="0"/>
              <a:t>Short term – used through Sept. 2024, so even if districts with large per pupil amounts, you can’t count on it to hire staff that you need to keep around for the long term. </a:t>
            </a:r>
          </a:p>
          <a:p>
            <a:pPr lvl="1"/>
            <a:r>
              <a:rPr lang="en-US" dirty="0"/>
              <a:t>Pull together your list of federal pandemic fund expenditures and be ready to talk it through with policy makers.</a:t>
            </a:r>
          </a:p>
        </p:txBody>
      </p:sp>
    </p:spTree>
    <p:extLst>
      <p:ext uri="{BB962C8B-B14F-4D97-AF65-F5344CB8AC3E}">
        <p14:creationId xmlns:p14="http://schemas.microsoft.com/office/powerpoint/2010/main" val="41080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lstStyle/>
          <a:p>
            <a:r>
              <a:rPr lang="en-US" dirty="0"/>
              <a:t>Resource Needs:</a:t>
            </a:r>
          </a:p>
        </p:txBody>
      </p:sp>
      <p:sp>
        <p:nvSpPr>
          <p:cNvPr id="3" name="Content Placeholder 2"/>
          <p:cNvSpPr>
            <a:spLocks noGrp="1"/>
          </p:cNvSpPr>
          <p:nvPr>
            <p:ph sz="half" idx="1"/>
          </p:nvPr>
        </p:nvSpPr>
        <p:spPr>
          <a:xfrm>
            <a:off x="822960" y="1845734"/>
            <a:ext cx="7482840" cy="4478866"/>
          </a:xfrm>
        </p:spPr>
        <p:txBody>
          <a:bodyPr>
            <a:normAutofit fontScale="85000" lnSpcReduction="10000"/>
          </a:bodyPr>
          <a:lstStyle/>
          <a:p>
            <a:r>
              <a:rPr lang="en-US" dirty="0"/>
              <a:t>Adequate increase in SSA to fund: </a:t>
            </a:r>
          </a:p>
          <a:p>
            <a:pPr lvl="1"/>
            <a:r>
              <a:rPr lang="en-US" dirty="0"/>
              <a:t>Inflation (costs go up).  Arbitration ceiling will be 3%, but CPI-U calculation on </a:t>
            </a:r>
            <a:r>
              <a:rPr lang="en-US" dirty="0">
                <a:hlinkClick r:id="rId2"/>
              </a:rPr>
              <a:t>PERB Website </a:t>
            </a:r>
            <a:r>
              <a:rPr lang="en-US" dirty="0"/>
              <a:t>for arbitrations in April 2022 shows inflation at 6.6%.  </a:t>
            </a:r>
          </a:p>
          <a:p>
            <a:pPr lvl="1"/>
            <a:r>
              <a:rPr lang="en-US" dirty="0"/>
              <a:t>Continued programs and new expectations:  computer science, dyslexia training, school safety and emergency plans, internships and college-level coursework</a:t>
            </a:r>
          </a:p>
          <a:p>
            <a:pPr lvl="1"/>
            <a:r>
              <a:rPr lang="en-US" dirty="0"/>
              <a:t>Educators to teach and lead our schools; adequate salaries, benefits, training and ongoing support</a:t>
            </a:r>
          </a:p>
          <a:p>
            <a:pPr lvl="1"/>
            <a:r>
              <a:rPr lang="en-US" dirty="0"/>
              <a:t>Bus drivers and support staff (paras, food service, custodians, secretaries) </a:t>
            </a:r>
          </a:p>
          <a:p>
            <a:pPr lvl="1"/>
            <a:r>
              <a:rPr lang="en-US" dirty="0"/>
              <a:t>Course supports: science lab materials, career and technical education costs, fees to community colleges or other school districts for shared courses and content, music/art/drama opportunities for students</a:t>
            </a:r>
          </a:p>
          <a:p>
            <a:pPr lvl="1"/>
            <a:r>
              <a:rPr lang="en-US" dirty="0"/>
              <a:t>Student needs: offset fees waived, provide instructional materials (online and at school), social workers and mental health supports, translators and ELL instructional materials and supports, behavior supports all the way up to therapeutic classrooms and mental health placements, talented and gifted content, library materials and technology</a:t>
            </a:r>
          </a:p>
          <a:p>
            <a:pPr lvl="1"/>
            <a:r>
              <a:rPr lang="en-US" dirty="0"/>
              <a:t>Extra- and co-curriculars: not just the heart of the community, but in many cases where students find their passion, learn to set goals and work collaboratively with others. Connect to peers and caring adults. </a:t>
            </a:r>
          </a:p>
          <a:p>
            <a:pPr lvl="1"/>
            <a:r>
              <a:rPr lang="en-US" dirty="0"/>
              <a:t>______________________________________________________________</a:t>
            </a:r>
          </a:p>
          <a:p>
            <a:pPr lvl="1"/>
            <a:r>
              <a:rPr lang="en-US" dirty="0"/>
              <a:t>______________________________________________________________</a:t>
            </a:r>
          </a:p>
        </p:txBody>
      </p:sp>
    </p:spTree>
    <p:extLst>
      <p:ext uri="{BB962C8B-B14F-4D97-AF65-F5344CB8AC3E}">
        <p14:creationId xmlns:p14="http://schemas.microsoft.com/office/powerpoint/2010/main" val="3671254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E2C2-CA05-44EF-BE2D-A975E514E539}"/>
              </a:ext>
            </a:extLst>
          </p:cNvPr>
          <p:cNvSpPr>
            <a:spLocks noGrp="1"/>
          </p:cNvSpPr>
          <p:nvPr>
            <p:ph type="title"/>
          </p:nvPr>
        </p:nvSpPr>
        <p:spPr/>
        <p:txBody>
          <a:bodyPr/>
          <a:lstStyle/>
          <a:p>
            <a:r>
              <a:rPr lang="en-US" dirty="0"/>
              <a:t>Agenda for today</a:t>
            </a:r>
          </a:p>
        </p:txBody>
      </p:sp>
      <p:sp>
        <p:nvSpPr>
          <p:cNvPr id="3" name="Content Placeholder 2">
            <a:extLst>
              <a:ext uri="{FF2B5EF4-FFF2-40B4-BE49-F238E27FC236}">
                <a16:creationId xmlns:a16="http://schemas.microsoft.com/office/drawing/2014/main" id="{957C2671-C8C5-485A-BBA5-CFEF425F3BAA}"/>
              </a:ext>
            </a:extLst>
          </p:cNvPr>
          <p:cNvSpPr>
            <a:spLocks noGrp="1"/>
          </p:cNvSpPr>
          <p:nvPr>
            <p:ph sz="half" idx="1"/>
          </p:nvPr>
        </p:nvSpPr>
        <p:spPr>
          <a:xfrm>
            <a:off x="2362200" y="1905000"/>
            <a:ext cx="4267200" cy="4023360"/>
          </a:xfrm>
        </p:spPr>
        <p:txBody>
          <a:bodyPr/>
          <a:lstStyle/>
          <a:p>
            <a:r>
              <a:rPr lang="en-US" dirty="0"/>
              <a:t>Report of the RSAI Annual Meeting</a:t>
            </a:r>
          </a:p>
          <a:p>
            <a:r>
              <a:rPr lang="en-US" dirty="0"/>
              <a:t>Highlight on two RSAI Priorities:  </a:t>
            </a:r>
          </a:p>
          <a:p>
            <a:pPr lvl="1"/>
            <a:r>
              <a:rPr lang="en-US" dirty="0"/>
              <a:t>School Funding</a:t>
            </a:r>
          </a:p>
          <a:p>
            <a:pPr lvl="1"/>
            <a:r>
              <a:rPr lang="en-US" dirty="0"/>
              <a:t>Teacher Shortage</a:t>
            </a:r>
          </a:p>
          <a:p>
            <a:r>
              <a:rPr lang="en-US" dirty="0"/>
              <a:t>Advocacy Actions to make a difference</a:t>
            </a:r>
          </a:p>
          <a:p>
            <a:pPr lvl="1"/>
            <a:r>
              <a:rPr lang="en-US" dirty="0"/>
              <a:t>Strength in numbers</a:t>
            </a:r>
          </a:p>
          <a:p>
            <a:pPr lvl="1"/>
            <a:r>
              <a:rPr lang="en-US" dirty="0"/>
              <a:t>Basics of Influence (message and media)</a:t>
            </a:r>
          </a:p>
          <a:p>
            <a:pPr lvl="1"/>
            <a:r>
              <a:rPr lang="en-US" dirty="0"/>
              <a:t>RSAI Supports</a:t>
            </a:r>
          </a:p>
          <a:p>
            <a:pPr lvl="1"/>
            <a:r>
              <a:rPr lang="en-US" dirty="0"/>
              <a:t>Specific Actions now through the Session</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07464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day: </a:t>
            </a:r>
          </a:p>
        </p:txBody>
      </p:sp>
      <p:sp>
        <p:nvSpPr>
          <p:cNvPr id="3" name="Content Placeholder 2"/>
          <p:cNvSpPr>
            <a:spLocks noGrp="1"/>
          </p:cNvSpPr>
          <p:nvPr>
            <p:ph sz="half" idx="1"/>
          </p:nvPr>
        </p:nvSpPr>
        <p:spPr>
          <a:xfrm>
            <a:off x="822960" y="2362200"/>
            <a:ext cx="7543800" cy="3506894"/>
          </a:xfrm>
        </p:spPr>
        <p:txBody>
          <a:bodyPr>
            <a:normAutofit/>
          </a:bodyPr>
          <a:lstStyle/>
          <a:p>
            <a:r>
              <a:rPr lang="en-US" sz="2800" dirty="0"/>
              <a:t>How many of our RSAI priorities would fall off the list if schools had been adequately funded in the past or were adequately funded going forward? </a:t>
            </a:r>
          </a:p>
        </p:txBody>
      </p:sp>
    </p:spTree>
    <p:extLst>
      <p:ext uri="{BB962C8B-B14F-4D97-AF65-F5344CB8AC3E}">
        <p14:creationId xmlns:p14="http://schemas.microsoft.com/office/powerpoint/2010/main" val="104621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5623560" cy="1280161"/>
          </a:xfrm>
        </p:spPr>
        <p:txBody>
          <a:bodyPr>
            <a:normAutofit/>
          </a:bodyPr>
          <a:lstStyle/>
          <a:p>
            <a:r>
              <a:rPr lang="en-US" sz="4400" b="1" dirty="0"/>
              <a:t>Educator Shortage and Quality Instruction</a:t>
            </a:r>
          </a:p>
        </p:txBody>
      </p:sp>
      <p:sp>
        <p:nvSpPr>
          <p:cNvPr id="3" name="Content Placeholder 2"/>
          <p:cNvSpPr>
            <a:spLocks noGrp="1"/>
          </p:cNvSpPr>
          <p:nvPr>
            <p:ph idx="1"/>
          </p:nvPr>
        </p:nvSpPr>
        <p:spPr>
          <a:xfrm>
            <a:off x="457200" y="1729579"/>
            <a:ext cx="8534400" cy="4402666"/>
          </a:xfrm>
        </p:spPr>
        <p:txBody>
          <a:bodyPr>
            <a:noAutofit/>
          </a:bodyPr>
          <a:lstStyle/>
          <a:p>
            <a:pPr lvl="0"/>
            <a:r>
              <a:rPr lang="en-US" sz="1800" b="1" u="sng" dirty="0">
                <a:hlinkClick r:id="rId2"/>
              </a:rPr>
              <a:t>HF 2627</a:t>
            </a:r>
            <a:r>
              <a:rPr lang="en-US" sz="1800" b="1" dirty="0"/>
              <a:t> Licensure Reciprocity </a:t>
            </a:r>
            <a:r>
              <a:rPr lang="en-US" sz="1800" dirty="0"/>
              <a:t>(2020 Session). Reciprocity w/states for teachers, admin, and other licensed staff with 1 year experience. </a:t>
            </a:r>
          </a:p>
          <a:p>
            <a:pPr lvl="0"/>
            <a:r>
              <a:rPr lang="en-US" sz="1800" b="1" u="sng" dirty="0">
                <a:hlinkClick r:id="rId3"/>
              </a:rPr>
              <a:t>SF 466 </a:t>
            </a:r>
            <a:r>
              <a:rPr lang="en-US" sz="1800" b="1" dirty="0"/>
              <a:t>Occupational Therapists: </a:t>
            </a:r>
            <a:r>
              <a:rPr lang="en-US" sz="1800" dirty="0"/>
              <a:t>this bill expands the list of providers which are</a:t>
            </a:r>
            <a:r>
              <a:rPr lang="en-US" sz="1800" b="1" dirty="0"/>
              <a:t> </a:t>
            </a:r>
            <a:r>
              <a:rPr lang="en-US" sz="1800" dirty="0"/>
              <a:t>allowed to provide concussion services for extracurricular events. </a:t>
            </a:r>
          </a:p>
          <a:p>
            <a:pPr lvl="0"/>
            <a:r>
              <a:rPr lang="en-US" sz="1800" b="1" u="sng" dirty="0">
                <a:hlinkClick r:id="rId4"/>
              </a:rPr>
              <a:t>SF 532 </a:t>
            </a:r>
            <a:r>
              <a:rPr lang="en-US" sz="1800" b="1" dirty="0"/>
              <a:t>Licensed Behavior Therapists and Mental Health Professionals: </a:t>
            </a:r>
            <a:r>
              <a:rPr lang="en-US" sz="1800" dirty="0"/>
              <a:t>this bill requires the BOEE to create a</a:t>
            </a:r>
            <a:r>
              <a:rPr lang="en-US" sz="1800" b="1" dirty="0"/>
              <a:t> </a:t>
            </a:r>
            <a:r>
              <a:rPr lang="en-US" sz="1800" dirty="0"/>
              <a:t>Statement of Professional Recognition for these positions. </a:t>
            </a:r>
          </a:p>
          <a:p>
            <a:pPr lvl="0"/>
            <a:r>
              <a:rPr lang="en-US" sz="1800" b="1" u="sng" dirty="0">
                <a:hlinkClick r:id="rId5"/>
              </a:rPr>
              <a:t>HF 675 </a:t>
            </a:r>
            <a:r>
              <a:rPr lang="en-US" sz="1800" b="1" dirty="0"/>
              <a:t>Substitute Authorization:</a:t>
            </a:r>
            <a:r>
              <a:rPr lang="en-US" sz="1800" dirty="0"/>
              <a:t> this bill carries forward pandemic flexibility from the public health emergency declarations, allowing AA degree for subs or 60 hours of post-secondary credit. Has a process to extend the 10-day assignment to one classroom under certain circumstances. </a:t>
            </a:r>
          </a:p>
          <a:p>
            <a:pPr lvl="0"/>
            <a:r>
              <a:rPr lang="en-US" sz="1800" b="1" u="sng" dirty="0">
                <a:hlinkClick r:id="rId6"/>
              </a:rPr>
              <a:t>HF 770 </a:t>
            </a:r>
            <a:r>
              <a:rPr lang="en-US" sz="1800" b="1" dirty="0"/>
              <a:t>Professional Development CEU’s:</a:t>
            </a:r>
            <a:r>
              <a:rPr lang="en-US" sz="1800" dirty="0"/>
              <a:t> this bill allows specified PD to count for ½ of required continuing education units (CEUs,) required for licensure renewal. The BOEE is required to allow either work on individual PD plan or courses offered by BOEE approved provider (AEAs, MISIC, etc.) to count for this credit. </a:t>
            </a:r>
          </a:p>
        </p:txBody>
      </p:sp>
      <p:pic>
        <p:nvPicPr>
          <p:cNvPr id="4" name="Picture 3"/>
          <p:cNvPicPr>
            <a:picLocks noChangeAspect="1"/>
          </p:cNvPicPr>
          <p:nvPr/>
        </p:nvPicPr>
        <p:blipFill>
          <a:blip r:embed="rId7"/>
          <a:stretch>
            <a:fillRect/>
          </a:stretch>
        </p:blipFill>
        <p:spPr>
          <a:xfrm>
            <a:off x="914400" y="561841"/>
            <a:ext cx="1524000" cy="936401"/>
          </a:xfrm>
          <a:prstGeom prst="rect">
            <a:avLst/>
          </a:prstGeom>
        </p:spPr>
      </p:pic>
      <p:pic>
        <p:nvPicPr>
          <p:cNvPr id="5" name="Picture 4"/>
          <p:cNvPicPr/>
          <p:nvPr/>
        </p:nvPicPr>
        <p:blipFill>
          <a:blip r:embed="rId8" cstate="print">
            <a:extLst>
              <a:ext uri="{28A0092B-C50C-407E-A947-70E740481C1C}">
                <a14:useLocalDpi xmlns:a14="http://schemas.microsoft.com/office/drawing/2010/main" val="0"/>
              </a:ext>
            </a:extLst>
          </a:blip>
          <a:stretch>
            <a:fillRect/>
          </a:stretch>
        </p:blipFill>
        <p:spPr>
          <a:xfrm>
            <a:off x="8458200" y="843260"/>
            <a:ext cx="342265" cy="356235"/>
          </a:xfrm>
          <a:prstGeom prst="rect">
            <a:avLst/>
          </a:prstGeom>
        </p:spPr>
      </p:pic>
      <p:pic>
        <p:nvPicPr>
          <p:cNvPr id="6" name="Picture 5"/>
          <p:cNvPicPr/>
          <p:nvPr/>
        </p:nvPicPr>
        <p:blipFill>
          <a:blip r:embed="rId9" cstate="print">
            <a:extLst>
              <a:ext uri="{28A0092B-C50C-407E-A947-70E740481C1C}">
                <a14:useLocalDpi xmlns:a14="http://schemas.microsoft.com/office/drawing/2010/main" val="0"/>
              </a:ext>
            </a:extLst>
          </a:blip>
          <a:stretch>
            <a:fillRect/>
          </a:stretch>
        </p:blipFill>
        <p:spPr>
          <a:xfrm>
            <a:off x="8475980" y="1192510"/>
            <a:ext cx="325120" cy="335280"/>
          </a:xfrm>
          <a:prstGeom prst="rect">
            <a:avLst/>
          </a:prstGeom>
        </p:spPr>
      </p:pic>
      <p:sp>
        <p:nvSpPr>
          <p:cNvPr id="8" name="TextBox 7">
            <a:extLst>
              <a:ext uri="{FF2B5EF4-FFF2-40B4-BE49-F238E27FC236}">
                <a16:creationId xmlns:a16="http://schemas.microsoft.com/office/drawing/2014/main" id="{4645D0D3-A741-4E76-97FC-90552AB000BB}"/>
              </a:ext>
            </a:extLst>
          </p:cNvPr>
          <p:cNvSpPr txBox="1"/>
          <p:nvPr/>
        </p:nvSpPr>
        <p:spPr>
          <a:xfrm>
            <a:off x="5638800" y="5791200"/>
            <a:ext cx="3276600" cy="369332"/>
          </a:xfrm>
          <a:prstGeom prst="rect">
            <a:avLst/>
          </a:prstGeom>
          <a:solidFill>
            <a:schemeClr val="accent5">
              <a:lumMod val="40000"/>
              <a:lumOff val="60000"/>
            </a:schemeClr>
          </a:solidFill>
        </p:spPr>
        <p:txBody>
          <a:bodyPr wrap="square" rtlCol="0">
            <a:spAutoFit/>
          </a:bodyPr>
          <a:lstStyle/>
          <a:p>
            <a:r>
              <a:rPr lang="en-US" dirty="0"/>
              <a:t>RSAI supported all of these bills.</a:t>
            </a:r>
          </a:p>
        </p:txBody>
      </p:sp>
    </p:spTree>
    <p:extLst>
      <p:ext uri="{BB962C8B-B14F-4D97-AF65-F5344CB8AC3E}">
        <p14:creationId xmlns:p14="http://schemas.microsoft.com/office/powerpoint/2010/main" val="372268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1FB8D-1D99-4C0C-A99B-6199BAF5A23F}"/>
              </a:ext>
            </a:extLst>
          </p:cNvPr>
          <p:cNvPicPr>
            <a:picLocks noChangeAspect="1"/>
          </p:cNvPicPr>
          <p:nvPr/>
        </p:nvPicPr>
        <p:blipFill>
          <a:blip r:embed="rId2"/>
          <a:stretch>
            <a:fillRect/>
          </a:stretch>
        </p:blipFill>
        <p:spPr>
          <a:xfrm>
            <a:off x="304800" y="609600"/>
            <a:ext cx="8365966" cy="4857007"/>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533400"/>
            <a:ext cx="4724400" cy="369332"/>
          </a:xfrm>
          <a:prstGeom prst="rect">
            <a:avLst/>
          </a:prstGeom>
          <a:noFill/>
        </p:spPr>
        <p:txBody>
          <a:bodyPr wrap="square" rtlCol="0">
            <a:spAutoFit/>
          </a:bodyPr>
          <a:lstStyle/>
          <a:p>
            <a:r>
              <a:rPr lang="en-US" dirty="0"/>
              <a:t>DE Annual Condition of Education 2020</a:t>
            </a:r>
          </a:p>
        </p:txBody>
      </p:sp>
      <p:sp>
        <p:nvSpPr>
          <p:cNvPr id="8" name="TextBox 7">
            <a:extLst>
              <a:ext uri="{FF2B5EF4-FFF2-40B4-BE49-F238E27FC236}">
                <a16:creationId xmlns:a16="http://schemas.microsoft.com/office/drawing/2014/main" id="{7FE42653-60E0-4F94-84DE-78293F5CF974}"/>
              </a:ext>
            </a:extLst>
          </p:cNvPr>
          <p:cNvSpPr txBox="1"/>
          <p:nvPr/>
        </p:nvSpPr>
        <p:spPr>
          <a:xfrm>
            <a:off x="914400" y="5334000"/>
            <a:ext cx="7315200" cy="923330"/>
          </a:xfrm>
          <a:prstGeom prst="rect">
            <a:avLst/>
          </a:prstGeom>
          <a:solidFill>
            <a:schemeClr val="accent5">
              <a:lumMod val="20000"/>
              <a:lumOff val="80000"/>
            </a:schemeClr>
          </a:solidFill>
        </p:spPr>
        <p:txBody>
          <a:bodyPr wrap="square" rtlCol="0">
            <a:spAutoFit/>
          </a:bodyPr>
          <a:lstStyle/>
          <a:p>
            <a:r>
              <a:rPr lang="en-US" dirty="0"/>
              <a:t>Gap between Iowa Average Teacher Salary and the National Average in 2019 is $4,815 (in 1988, the gap was $3,182).  With significant teacher shortages across the nation, beginning teacher pay is also a critical comparison.  </a:t>
            </a:r>
          </a:p>
        </p:txBody>
      </p:sp>
    </p:spTree>
    <p:extLst>
      <p:ext uri="{BB962C8B-B14F-4D97-AF65-F5344CB8AC3E}">
        <p14:creationId xmlns:p14="http://schemas.microsoft.com/office/powerpoint/2010/main" val="780443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626736"/>
            <a:ext cx="8686800" cy="1545463"/>
          </a:xfrm>
          <a:solidFill>
            <a:srgbClr val="FFFF99"/>
          </a:solidFill>
        </p:spPr>
        <p:txBody>
          <a:bodyPr>
            <a:normAutofit fontScale="92500" lnSpcReduction="20000"/>
          </a:bodyPr>
          <a:lstStyle/>
          <a:p>
            <a:r>
              <a:rPr lang="en-US" dirty="0"/>
              <a:t>DE’s Annual Condition of Education Report shows average salary by school size (which is a good but not perfect predictor of rural districts), showing a growing difference in pay between the averages of the smallest and largest category of school size, now at $16,520, and more than $11,000 below the state average.</a:t>
            </a:r>
          </a:p>
          <a:p>
            <a:r>
              <a:rPr lang="en-US" dirty="0"/>
              <a:t>Rural schools tend to have younger teachers and lower class sizes, both of which can contribute to lower pay.</a:t>
            </a:r>
          </a:p>
        </p:txBody>
      </p:sp>
      <p:pic>
        <p:nvPicPr>
          <p:cNvPr id="2" name="Picture 1">
            <a:extLst>
              <a:ext uri="{FF2B5EF4-FFF2-40B4-BE49-F238E27FC236}">
                <a16:creationId xmlns:a16="http://schemas.microsoft.com/office/drawing/2014/main" id="{99949750-25BD-470F-BC36-6C163ED7A75E}"/>
              </a:ext>
            </a:extLst>
          </p:cNvPr>
          <p:cNvPicPr>
            <a:picLocks noChangeAspect="1"/>
          </p:cNvPicPr>
          <p:nvPr/>
        </p:nvPicPr>
        <p:blipFill>
          <a:blip r:embed="rId2"/>
          <a:stretch>
            <a:fillRect/>
          </a:stretch>
        </p:blipFill>
        <p:spPr>
          <a:xfrm>
            <a:off x="1295400" y="122896"/>
            <a:ext cx="6153710" cy="4436479"/>
          </a:xfrm>
          <a:prstGeom prst="rect">
            <a:avLst/>
          </a:prstGeom>
        </p:spPr>
      </p:pic>
    </p:spTree>
    <p:extLst>
      <p:ext uri="{BB962C8B-B14F-4D97-AF65-F5344CB8AC3E}">
        <p14:creationId xmlns:p14="http://schemas.microsoft.com/office/powerpoint/2010/main" val="129190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CCF3-5E53-4132-AF54-320181944E0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C354DC1-17D9-4139-9C1B-325A6E1CE27C}"/>
              </a:ext>
            </a:extLst>
          </p:cNvPr>
          <p:cNvPicPr>
            <a:picLocks noGrp="1" noChangeAspect="1"/>
          </p:cNvPicPr>
          <p:nvPr>
            <p:ph idx="1"/>
          </p:nvPr>
        </p:nvPicPr>
        <p:blipFill>
          <a:blip r:embed="rId2"/>
          <a:stretch>
            <a:fillRect/>
          </a:stretch>
        </p:blipFill>
        <p:spPr>
          <a:xfrm>
            <a:off x="381000" y="559752"/>
            <a:ext cx="7696200" cy="5877502"/>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435590"/>
            <a:ext cx="4724400" cy="369332"/>
          </a:xfrm>
          <a:prstGeom prst="rect">
            <a:avLst/>
          </a:prstGeom>
          <a:noFill/>
        </p:spPr>
        <p:txBody>
          <a:bodyPr wrap="square" rtlCol="0">
            <a:spAutoFit/>
          </a:bodyPr>
          <a:lstStyle/>
          <a:p>
            <a:r>
              <a:rPr lang="en-US" dirty="0"/>
              <a:t>DE Annual Condition of Education 2020</a:t>
            </a:r>
          </a:p>
        </p:txBody>
      </p:sp>
    </p:spTree>
    <p:extLst>
      <p:ext uri="{BB962C8B-B14F-4D97-AF65-F5344CB8AC3E}">
        <p14:creationId xmlns:p14="http://schemas.microsoft.com/office/powerpoint/2010/main" val="169083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Educator Shortages </a:t>
            </a:r>
          </a:p>
        </p:txBody>
      </p:sp>
      <p:sp>
        <p:nvSpPr>
          <p:cNvPr id="3" name="Content Placeholder 2"/>
          <p:cNvSpPr>
            <a:spLocks noGrp="1"/>
          </p:cNvSpPr>
          <p:nvPr>
            <p:ph sz="half" idx="1"/>
          </p:nvPr>
        </p:nvSpPr>
        <p:spPr>
          <a:xfrm>
            <a:off x="762000" y="2025696"/>
            <a:ext cx="7787640" cy="4859866"/>
          </a:xfrm>
        </p:spPr>
        <p:txBody>
          <a:bodyPr>
            <a:normAutofit fontScale="85000" lnSpcReduction="20000"/>
          </a:bodyPr>
          <a:lstStyle/>
          <a:p>
            <a:pPr>
              <a:lnSpc>
                <a:spcPct val="110000"/>
              </a:lnSpc>
              <a:buFont typeface="Wingdings" panose="05000000000000000000" pitchFamily="2" charset="2"/>
              <a:buChar char="Ø"/>
            </a:pPr>
            <a:r>
              <a:rPr lang="en-US" sz="2600" dirty="0"/>
              <a:t>Money isn’t everything, but competitive salaries are important</a:t>
            </a:r>
          </a:p>
          <a:p>
            <a:pPr>
              <a:lnSpc>
                <a:spcPct val="110000"/>
              </a:lnSpc>
              <a:buFont typeface="Wingdings" panose="05000000000000000000" pitchFamily="2" charset="2"/>
              <a:buChar char="Ø"/>
            </a:pPr>
            <a:r>
              <a:rPr lang="en-US" sz="2600" dirty="0"/>
              <a:t>Culture and climate of the school district, adequate support and good leadership also matter to teacher retention</a:t>
            </a:r>
          </a:p>
          <a:p>
            <a:pPr>
              <a:lnSpc>
                <a:spcPct val="110000"/>
              </a:lnSpc>
              <a:buFont typeface="Wingdings" panose="05000000000000000000" pitchFamily="2" charset="2"/>
              <a:buChar char="Ø"/>
            </a:pPr>
            <a:r>
              <a:rPr lang="en-US" sz="2600" dirty="0"/>
              <a:t>Iowa’s Teacher Leadership and Compensation is improving retention of teachers in Iowa schools* (see your own goals for retention in your TLC plan) For young teachers, student loan debt requires a sufficient salary to make payments. Young teachers are also attracted to communities with amenities. </a:t>
            </a:r>
          </a:p>
          <a:p>
            <a:pPr>
              <a:lnSpc>
                <a:spcPct val="110000"/>
              </a:lnSpc>
              <a:buFont typeface="Wingdings" panose="05000000000000000000" pitchFamily="2" charset="2"/>
              <a:buChar char="Ø"/>
            </a:pPr>
            <a:r>
              <a:rPr lang="en-US" sz="2600" dirty="0"/>
              <a:t>There’s a shortage if your school experiences either 1) not enough applicants and/or 2) no qualified applicants and/or 3) more teachers working under conditional licensure and/or full time subs in the classroom</a:t>
            </a:r>
          </a:p>
          <a:p>
            <a:pPr>
              <a:lnSpc>
                <a:spcPct val="110000"/>
              </a:lnSpc>
              <a:buFont typeface="Wingdings" panose="05000000000000000000" pitchFamily="2" charset="2"/>
              <a:buChar char="Ø"/>
            </a:pPr>
            <a:r>
              <a:rPr lang="en-US" sz="2600" dirty="0">
                <a:solidFill>
                  <a:schemeClr val="bg1"/>
                </a:solidFill>
              </a:rPr>
              <a:t>*Reported prior to COVID-19 pandemic.</a:t>
            </a:r>
          </a:p>
          <a:p>
            <a:pPr>
              <a:lnSpc>
                <a:spcPct val="110000"/>
              </a:lnSpc>
              <a:buFont typeface="Wingdings" panose="05000000000000000000" pitchFamily="2" charset="2"/>
              <a:buChar char="Ø"/>
            </a:pPr>
            <a:endParaRPr lang="en-US" sz="2400" dirty="0"/>
          </a:p>
        </p:txBody>
      </p:sp>
    </p:spTree>
    <p:extLst>
      <p:ext uri="{BB962C8B-B14F-4D97-AF65-F5344CB8AC3E}">
        <p14:creationId xmlns:p14="http://schemas.microsoft.com/office/powerpoint/2010/main" val="4245599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766"/>
            <a:ext cx="5657850" cy="1088068"/>
          </a:xfrm>
        </p:spPr>
        <p:txBody>
          <a:bodyPr>
            <a:noAutofit/>
          </a:bodyPr>
          <a:lstStyle/>
          <a:p>
            <a:r>
              <a:rPr lang="en-US" sz="1800" b="1" dirty="0"/>
              <a:t>Understanding Teacher Shortages: 2018 Update</a:t>
            </a:r>
            <a:br>
              <a:rPr lang="en-US" sz="1800" b="1" dirty="0"/>
            </a:br>
            <a:r>
              <a:rPr lang="en-US" sz="1800" i="1" dirty="0"/>
              <a:t>A State-by-State Analysis of the Factors Influencing Teacher Supply, Demand, and Equity</a:t>
            </a:r>
            <a:br>
              <a:rPr lang="en-US" sz="1800" i="1" dirty="0"/>
            </a:br>
            <a:r>
              <a:rPr lang="en-US" sz="105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304800" y="1168030"/>
            <a:ext cx="7838248" cy="4318370"/>
          </a:xfrm>
          <a:prstGeom prst="rect">
            <a:avLst/>
          </a:prstGeom>
        </p:spPr>
      </p:pic>
      <p:sp>
        <p:nvSpPr>
          <p:cNvPr id="3" name="TextBox 2"/>
          <p:cNvSpPr txBox="1"/>
          <p:nvPr/>
        </p:nvSpPr>
        <p:spPr>
          <a:xfrm>
            <a:off x="2233284" y="5486400"/>
            <a:ext cx="3371850" cy="507831"/>
          </a:xfrm>
          <a:prstGeom prst="rect">
            <a:avLst/>
          </a:prstGeom>
          <a:noFill/>
        </p:spPr>
        <p:txBody>
          <a:bodyPr wrap="square" rtlCol="0">
            <a:spAutoFit/>
          </a:bodyPr>
          <a:lstStyle/>
          <a:p>
            <a:r>
              <a:rPr lang="en-US" sz="1350" dirty="0">
                <a:solidFill>
                  <a:prstClr val="black"/>
                </a:solidFill>
                <a:latin typeface="Calibri" panose="020F0502020204030204"/>
              </a:rPr>
              <a:t>IA is in the second to lowest quintile, ranking 30</a:t>
            </a:r>
            <a:r>
              <a:rPr lang="en-US" sz="1350" baseline="30000" dirty="0">
                <a:solidFill>
                  <a:prstClr val="black"/>
                </a:solidFill>
                <a:latin typeface="Calibri" panose="020F0502020204030204"/>
              </a:rPr>
              <a:t>th</a:t>
            </a:r>
            <a:r>
              <a:rPr lang="en-US" sz="1350" dirty="0">
                <a:solidFill>
                  <a:prstClr val="black"/>
                </a:solidFill>
                <a:latin typeface="Calibri" panose="020F0502020204030204"/>
              </a:rPr>
              <a:t> in starting teacher pay. </a:t>
            </a:r>
          </a:p>
        </p:txBody>
      </p:sp>
      <p:sp>
        <p:nvSpPr>
          <p:cNvPr id="6" name="TextBox 5">
            <a:extLst>
              <a:ext uri="{FF2B5EF4-FFF2-40B4-BE49-F238E27FC236}">
                <a16:creationId xmlns:a16="http://schemas.microsoft.com/office/drawing/2014/main" id="{78D53AC0-454E-4FFC-AF9F-0F0CC968B235}"/>
              </a:ext>
            </a:extLst>
          </p:cNvPr>
          <p:cNvSpPr txBox="1"/>
          <p:nvPr/>
        </p:nvSpPr>
        <p:spPr>
          <a:xfrm>
            <a:off x="6937118" y="3472428"/>
            <a:ext cx="1828800" cy="276999"/>
          </a:xfrm>
          <a:prstGeom prst="rect">
            <a:avLst/>
          </a:prstGeom>
          <a:noFill/>
        </p:spPr>
        <p:txBody>
          <a:bodyPr wrap="square" rtlCol="0">
            <a:spAutoFit/>
          </a:bodyPr>
          <a:lstStyle/>
          <a:p>
            <a:r>
              <a:rPr lang="en-US" sz="1200" dirty="0"/>
              <a:t>IA 6 out of 8 in Midwest.</a:t>
            </a:r>
          </a:p>
        </p:txBody>
      </p:sp>
      <p:graphicFrame>
        <p:nvGraphicFramePr>
          <p:cNvPr id="7" name="Table 6">
            <a:extLst>
              <a:ext uri="{FF2B5EF4-FFF2-40B4-BE49-F238E27FC236}">
                <a16:creationId xmlns:a16="http://schemas.microsoft.com/office/drawing/2014/main" id="{D5AF6829-AF19-49AD-B616-2E5664A79CCB}"/>
              </a:ext>
            </a:extLst>
          </p:cNvPr>
          <p:cNvGraphicFramePr>
            <a:graphicFrameLocks noGrp="1"/>
          </p:cNvGraphicFramePr>
          <p:nvPr>
            <p:extLst/>
          </p:nvPr>
        </p:nvGraphicFramePr>
        <p:xfrm>
          <a:off x="7162800" y="1735455"/>
          <a:ext cx="1524000" cy="1586864"/>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878286465"/>
                    </a:ext>
                  </a:extLst>
                </a:gridCol>
                <a:gridCol w="762000">
                  <a:extLst>
                    <a:ext uri="{9D8B030D-6E8A-4147-A177-3AD203B41FA5}">
                      <a16:colId xmlns:a16="http://schemas.microsoft.com/office/drawing/2014/main" val="3975697053"/>
                    </a:ext>
                  </a:extLst>
                </a:gridCol>
              </a:tblGrid>
              <a:tr h="198358">
                <a:tc>
                  <a:txBody>
                    <a:bodyPr/>
                    <a:lstStyle/>
                    <a:p>
                      <a:pPr algn="l" fontAlgn="b"/>
                      <a:r>
                        <a:rPr lang="en-US" sz="1200" u="none" strike="noStrike" dirty="0">
                          <a:effectLst/>
                        </a:rPr>
                        <a:t>       IL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$38,820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978937075"/>
                  </a:ext>
                </a:extLst>
              </a:tr>
              <a:tr h="198358">
                <a:tc>
                  <a:txBody>
                    <a:bodyPr/>
                    <a:lstStyle/>
                    <a:p>
                      <a:pPr algn="l" fontAlgn="b"/>
                      <a:r>
                        <a:rPr lang="en-US" sz="1200" u="none" strike="noStrike" dirty="0">
                          <a:effectLst/>
                        </a:rPr>
                        <a:t>       ND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$38,032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04456956"/>
                  </a:ext>
                </a:extLst>
              </a:tr>
              <a:tr h="198358">
                <a:tc>
                  <a:txBody>
                    <a:bodyPr/>
                    <a:lstStyle/>
                    <a:p>
                      <a:pPr algn="l" fontAlgn="b"/>
                      <a:r>
                        <a:rPr lang="en-US" sz="1200" u="none" strike="noStrike" dirty="0">
                          <a:effectLst/>
                        </a:rPr>
                        <a:t>       MN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$37,644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3982088"/>
                  </a:ext>
                </a:extLst>
              </a:tr>
              <a:tr h="198358">
                <a:tc>
                  <a:txBody>
                    <a:bodyPr/>
                    <a:lstStyle/>
                    <a:p>
                      <a:pPr algn="l" fontAlgn="b"/>
                      <a:r>
                        <a:rPr lang="en-US" sz="1200" u="none" strike="noStrike" dirty="0">
                          <a:effectLst/>
                        </a:rPr>
                        <a:t>       SD</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$37,419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283178637"/>
                  </a:ext>
                </a:extLst>
              </a:tr>
              <a:tr h="198358">
                <a:tc>
                  <a:txBody>
                    <a:bodyPr/>
                    <a:lstStyle/>
                    <a:p>
                      <a:pPr algn="l" fontAlgn="b"/>
                      <a:r>
                        <a:rPr lang="en-US" sz="1200" u="none" strike="noStrike" dirty="0">
                          <a:effectLst/>
                        </a:rPr>
                        <a:t>       WI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$36,983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778124338"/>
                  </a:ext>
                </a:extLst>
              </a:tr>
              <a:tr h="198358">
                <a:tc>
                  <a:txBody>
                    <a:bodyPr/>
                    <a:lstStyle/>
                    <a:p>
                      <a:pPr algn="l" fontAlgn="b"/>
                      <a:r>
                        <a:rPr lang="en-US" sz="1200" b="1" u="none" strike="noStrike" dirty="0">
                          <a:effectLst/>
                        </a:rPr>
                        <a:t>       IA  </a:t>
                      </a:r>
                      <a:endParaRPr lang="en-US" sz="1200" b="1"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b="1" u="none" strike="noStrike" dirty="0">
                          <a:effectLst/>
                        </a:rPr>
                        <a:t>$35,766 </a:t>
                      </a:r>
                      <a:endParaRPr lang="en-US" sz="1200" b="1"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956074048"/>
                  </a:ext>
                </a:extLst>
              </a:tr>
              <a:tr h="198358">
                <a:tc>
                  <a:txBody>
                    <a:bodyPr/>
                    <a:lstStyle/>
                    <a:p>
                      <a:pPr algn="l" fontAlgn="b"/>
                      <a:r>
                        <a:rPr lang="en-US" sz="1200" u="none" strike="noStrike" dirty="0">
                          <a:effectLst/>
                        </a:rPr>
                        <a:t>       KS</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$34,883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4208419331"/>
                  </a:ext>
                </a:extLst>
              </a:tr>
              <a:tr h="198358">
                <a:tc>
                  <a:txBody>
                    <a:bodyPr/>
                    <a:lstStyle/>
                    <a:p>
                      <a:pPr algn="l" fontAlgn="b"/>
                      <a:r>
                        <a:rPr lang="en-US" sz="1200" u="none" strike="noStrike" dirty="0">
                          <a:effectLst/>
                        </a:rPr>
                        <a:t>      MO</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$31,842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583216809"/>
                  </a:ext>
                </a:extLst>
              </a:tr>
            </a:tbl>
          </a:graphicData>
        </a:graphic>
      </p:graphicFrame>
    </p:spTree>
    <p:extLst>
      <p:ext uri="{BB962C8B-B14F-4D97-AF65-F5344CB8AC3E}">
        <p14:creationId xmlns:p14="http://schemas.microsoft.com/office/powerpoint/2010/main" val="189244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endParaRPr lang="en-US" dirty="0"/>
          </a:p>
        </p:txBody>
      </p:sp>
      <p:sp>
        <p:nvSpPr>
          <p:cNvPr id="3" name="Content Placeholder 2"/>
          <p:cNvSpPr>
            <a:spLocks noGrp="1"/>
          </p:cNvSpPr>
          <p:nvPr>
            <p:ph idx="1"/>
          </p:nvPr>
        </p:nvSpPr>
        <p:spPr>
          <a:xfrm>
            <a:off x="571500" y="3094792"/>
            <a:ext cx="8229600" cy="3306008"/>
          </a:xfrm>
        </p:spPr>
        <p:txBody>
          <a:bodyPr>
            <a:normAutofit fontScale="92500" lnSpcReduction="20000"/>
          </a:bodyPr>
          <a:lstStyle/>
          <a:p>
            <a:pPr marL="0" indent="0" algn="ctr">
              <a:buNone/>
            </a:pPr>
            <a:r>
              <a:rPr lang="en-US" sz="4400" b="1" dirty="0">
                <a:solidFill>
                  <a:srgbClr val="25408F"/>
                </a:solidFill>
              </a:rPr>
              <a:t>Teacher Retention and Recruitment:</a:t>
            </a:r>
          </a:p>
          <a:p>
            <a:pPr algn="ctr"/>
            <a:r>
              <a:rPr lang="en-US" sz="4400" dirty="0">
                <a:solidFill>
                  <a:srgbClr val="25408F"/>
                </a:solidFill>
              </a:rPr>
              <a:t>Shortages in Iowa/Nation</a:t>
            </a:r>
          </a:p>
          <a:p>
            <a:pPr algn="ctr"/>
            <a:r>
              <a:rPr lang="en-US" sz="4400" dirty="0">
                <a:solidFill>
                  <a:srgbClr val="25408F"/>
                </a:solidFill>
              </a:rPr>
              <a:t>50-state Comparison of Strategies</a:t>
            </a:r>
          </a:p>
          <a:p>
            <a:pPr algn="ctr"/>
            <a:r>
              <a:rPr lang="en-US" sz="4400" dirty="0">
                <a:solidFill>
                  <a:srgbClr val="25408F"/>
                </a:solidFill>
              </a:rPr>
              <a:t>Policies Iowa Legislature Could Consider</a:t>
            </a:r>
          </a:p>
          <a:p>
            <a:pPr marL="0" indent="0" algn="ctr">
              <a:buNone/>
            </a:pPr>
            <a:r>
              <a:rPr lang="en-US" u="sng" dirty="0">
                <a:hlinkClick r:id="rId2"/>
              </a:rPr>
              <a:t>Education Commission of the States</a:t>
            </a:r>
            <a:endParaRPr lang="en-US" sz="4400" dirty="0">
              <a:solidFill>
                <a:srgbClr val="25408F"/>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27</a:t>
            </a:fld>
            <a:endParaRPr lang="en-US" dirty="0"/>
          </a:p>
        </p:txBody>
      </p:sp>
      <p:pic>
        <p:nvPicPr>
          <p:cNvPr id="5" name="Picture 4"/>
          <p:cNvPicPr>
            <a:picLocks noChangeAspect="1"/>
          </p:cNvPicPr>
          <p:nvPr/>
        </p:nvPicPr>
        <p:blipFill>
          <a:blip r:embed="rId3"/>
          <a:stretch>
            <a:fillRect/>
          </a:stretch>
        </p:blipFill>
        <p:spPr>
          <a:xfrm>
            <a:off x="-17929" y="29276"/>
            <a:ext cx="9144000" cy="2855763"/>
          </a:xfrm>
          <a:prstGeom prst="rect">
            <a:avLst/>
          </a:prstGeom>
        </p:spPr>
      </p:pic>
      <p:sp>
        <p:nvSpPr>
          <p:cNvPr id="6" name="Subtitle 2"/>
          <p:cNvSpPr txBox="1">
            <a:spLocks/>
          </p:cNvSpPr>
          <p:nvPr/>
        </p:nvSpPr>
        <p:spPr>
          <a:xfrm>
            <a:off x="990600" y="3810000"/>
            <a:ext cx="73914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sz="2000" dirty="0"/>
          </a:p>
        </p:txBody>
      </p:sp>
    </p:spTree>
    <p:extLst>
      <p:ext uri="{BB962C8B-B14F-4D97-AF65-F5344CB8AC3E}">
        <p14:creationId xmlns:p14="http://schemas.microsoft.com/office/powerpoint/2010/main" val="358438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52400" y="152400"/>
            <a:ext cx="8652314" cy="632460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28</a:t>
            </a:fld>
            <a:endParaRPr lang="en-US" dirty="0"/>
          </a:p>
        </p:txBody>
      </p:sp>
    </p:spTree>
    <p:extLst>
      <p:ext uri="{BB962C8B-B14F-4D97-AF65-F5344CB8AC3E}">
        <p14:creationId xmlns:p14="http://schemas.microsoft.com/office/powerpoint/2010/main" val="3256156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normAutofit/>
          </a:bodyPr>
          <a:lstStyle/>
          <a:p>
            <a:r>
              <a:rPr lang="en-US" sz="4400" dirty="0"/>
              <a:t>Completers Iowa and the Nation</a:t>
            </a:r>
          </a:p>
        </p:txBody>
      </p:sp>
      <p:pic>
        <p:nvPicPr>
          <p:cNvPr id="5" name="Content Placeholder 4"/>
          <p:cNvPicPr>
            <a:picLocks noGrp="1" noChangeAspect="1"/>
          </p:cNvPicPr>
          <p:nvPr>
            <p:ph idx="1"/>
          </p:nvPr>
        </p:nvPicPr>
        <p:blipFill>
          <a:blip r:embed="rId2"/>
          <a:stretch>
            <a:fillRect/>
          </a:stretch>
        </p:blipFill>
        <p:spPr>
          <a:xfrm>
            <a:off x="342900" y="1217259"/>
            <a:ext cx="8458200" cy="5317905"/>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29</a:t>
            </a:fld>
            <a:endParaRPr lang="en-US" dirty="0"/>
          </a:p>
        </p:txBody>
      </p:sp>
    </p:spTree>
    <p:extLst>
      <p:ext uri="{BB962C8B-B14F-4D97-AF65-F5344CB8AC3E}">
        <p14:creationId xmlns:p14="http://schemas.microsoft.com/office/powerpoint/2010/main" val="422905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3649-7A9B-45A0-A6BB-C4B2B5C31F59}"/>
              </a:ext>
            </a:extLst>
          </p:cNvPr>
          <p:cNvSpPr>
            <a:spLocks noGrp="1"/>
          </p:cNvSpPr>
          <p:nvPr>
            <p:ph type="title"/>
          </p:nvPr>
        </p:nvSpPr>
        <p:spPr/>
        <p:txBody>
          <a:bodyPr/>
          <a:lstStyle/>
          <a:p>
            <a:r>
              <a:rPr lang="en-US" dirty="0"/>
              <a:t>Report of the Annual Meeting</a:t>
            </a:r>
          </a:p>
        </p:txBody>
      </p:sp>
      <p:sp>
        <p:nvSpPr>
          <p:cNvPr id="3" name="Content Placeholder 2">
            <a:extLst>
              <a:ext uri="{FF2B5EF4-FFF2-40B4-BE49-F238E27FC236}">
                <a16:creationId xmlns:a16="http://schemas.microsoft.com/office/drawing/2014/main" id="{C896C909-5F0C-4407-BD2A-FC9E40F74B90}"/>
              </a:ext>
            </a:extLst>
          </p:cNvPr>
          <p:cNvSpPr>
            <a:spLocks noGrp="1"/>
          </p:cNvSpPr>
          <p:nvPr>
            <p:ph idx="1"/>
          </p:nvPr>
        </p:nvSpPr>
        <p:spPr/>
        <p:txBody>
          <a:bodyPr/>
          <a:lstStyle/>
          <a:p>
            <a:pPr>
              <a:buFont typeface="Wingdings" panose="05000000000000000000" pitchFamily="2" charset="2"/>
              <a:buChar char="Ø"/>
            </a:pPr>
            <a:r>
              <a:rPr lang="en-US" dirty="0"/>
              <a:t>Conducted annual meeting business on Oct. 26, 2021</a:t>
            </a:r>
          </a:p>
          <a:p>
            <a:pPr lvl="1">
              <a:buFont typeface="Wingdings" panose="05000000000000000000" pitchFamily="2" charset="2"/>
              <a:buChar char="Ø"/>
            </a:pPr>
            <a:r>
              <a:rPr lang="en-US" dirty="0"/>
              <a:t>received and approved financial report and audit, approved budget, received report of membership and dues. </a:t>
            </a:r>
          </a:p>
          <a:p>
            <a:pPr lvl="1">
              <a:buFont typeface="Wingdings" panose="05000000000000000000" pitchFamily="2" charset="2"/>
              <a:buChar char="Ø"/>
            </a:pPr>
            <a:r>
              <a:rPr lang="en-US" dirty="0"/>
              <a:t>amended RSAI bylaws to allow additional Legislative Committee liaisons from an RSAI region (NW, SW, NE, SE) to be from multiple AEAs. </a:t>
            </a:r>
          </a:p>
          <a:p>
            <a:pPr lvl="1">
              <a:buFont typeface="Wingdings" panose="05000000000000000000" pitchFamily="2" charset="2"/>
              <a:buChar char="Ø"/>
            </a:pPr>
            <a:r>
              <a:rPr lang="en-US" dirty="0"/>
              <a:t>elected Dan Petersen, Central DeWitt, to 3-year term for at-large member of the Leadership Group</a:t>
            </a:r>
          </a:p>
          <a:p>
            <a:pPr>
              <a:buFont typeface="Wingdings" panose="05000000000000000000" pitchFamily="2" charset="2"/>
              <a:buChar char="Ø"/>
            </a:pPr>
            <a:r>
              <a:rPr lang="en-US" dirty="0"/>
              <a:t>Presentation of status of 2021 Legislative Priorities. Access the PPT from RSAI’s 2022 Legislative Page </a:t>
            </a:r>
            <a:r>
              <a:rPr lang="en-US" dirty="0">
                <a:hlinkClick r:id="rId2"/>
              </a:rPr>
              <a:t>here</a:t>
            </a:r>
            <a:endParaRPr lang="en-US" dirty="0"/>
          </a:p>
          <a:p>
            <a:pPr>
              <a:buFont typeface="Wingdings" panose="05000000000000000000" pitchFamily="2" charset="2"/>
              <a:buChar char="Ø"/>
            </a:pPr>
            <a:r>
              <a:rPr lang="en-US" dirty="0"/>
              <a:t>Discussed, debated and approved a slate of priorities for the 2022 Session. </a:t>
            </a:r>
          </a:p>
          <a:p>
            <a:pPr lvl="1">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990253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mean?</a:t>
            </a:r>
          </a:p>
        </p:txBody>
      </p:sp>
      <p:sp>
        <p:nvSpPr>
          <p:cNvPr id="3" name="Content Placeholder 2"/>
          <p:cNvSpPr>
            <a:spLocks noGrp="1"/>
          </p:cNvSpPr>
          <p:nvPr>
            <p:ph idx="1"/>
          </p:nvPr>
        </p:nvSpPr>
        <p:spPr>
          <a:xfrm>
            <a:off x="457200" y="2057400"/>
            <a:ext cx="8229600" cy="4495800"/>
          </a:xfrm>
        </p:spPr>
        <p:txBody>
          <a:bodyPr>
            <a:normAutofit fontScale="47500" lnSpcReduction="20000"/>
          </a:bodyPr>
          <a:lstStyle/>
          <a:p>
            <a:pPr marL="0" indent="0">
              <a:buNone/>
            </a:pPr>
            <a:r>
              <a:rPr lang="en-US" sz="3800" dirty="0"/>
              <a:t>Teacher </a:t>
            </a:r>
            <a:r>
              <a:rPr lang="en-US" sz="3800" dirty="0">
                <a:hlinkClick r:id="rId2"/>
              </a:rPr>
              <a:t>production</a:t>
            </a:r>
            <a:r>
              <a:rPr lang="en-US" sz="3800" dirty="0"/>
              <a:t> and </a:t>
            </a:r>
            <a:r>
              <a:rPr lang="en-US" sz="3800" dirty="0">
                <a:hlinkClick r:id="rId3"/>
              </a:rPr>
              <a:t>overall teacher supply</a:t>
            </a:r>
            <a:r>
              <a:rPr lang="en-US" sz="3800" dirty="0"/>
              <a:t> in the United States has grown steadily since the mid-1980s. </a:t>
            </a:r>
            <a:r>
              <a:rPr lang="en-US" sz="3800" b="1" i="1" u="sng" dirty="0"/>
              <a:t>However, national data trends show an </a:t>
            </a:r>
            <a:r>
              <a:rPr lang="en-US" sz="3800" b="1" i="1" u="sng" dirty="0">
                <a:hlinkClick r:id="rId4"/>
              </a:rPr>
              <a:t>overall decrease</a:t>
            </a:r>
            <a:r>
              <a:rPr lang="en-US" sz="3800" b="1" i="1" u="sng" dirty="0"/>
              <a:t> in educator preparation program enrollment and completion in recent years.</a:t>
            </a:r>
            <a:r>
              <a:rPr lang="en-US" sz="3800" dirty="0"/>
              <a:t> Although new teacher supply data provide an incomplete* picture of a state’s teacher labor market, a decrease in new teacher supply may contribute to new shortages and exacerbate already present shortages within a state. This chart details trends in educator preparation program completion in Iowa, compared with the United States average. </a:t>
            </a:r>
            <a:br>
              <a:rPr lang="en-US" sz="3800" dirty="0"/>
            </a:br>
            <a:r>
              <a:rPr lang="en-US" sz="3800" dirty="0"/>
              <a:t/>
            </a:r>
            <a:br>
              <a:rPr lang="en-US" sz="3800" dirty="0"/>
            </a:br>
            <a:r>
              <a:rPr lang="en-US" sz="3800" i="1" dirty="0"/>
              <a:t>*New teacher supply data do not capture whether graduates are prepared to teach in high-demand subject areas or willing to teach in underserved schools. They do not capture whether graduates meet the requirements for licensure and go on to teach within the state or at all. They also do not capture teachers who are prepared out-of-state or teachers who temporarily leave the profession and then re-enter. Finally, they do not capture the quality of the individuals seeking employment. Supply and demand considerations vary considerably within states. State leaders can consider multiple factors — including, for example, district and school staffing, vacancy data and educator equity gaps — when evaluating their teacher labor market and considering policy solutions.</a:t>
            </a:r>
            <a:r>
              <a:rPr lang="en-US" sz="3800" dirty="0"/>
              <a:t/>
            </a:r>
            <a:br>
              <a:rPr lang="en-US" sz="3800" dirty="0"/>
            </a:br>
            <a:r>
              <a:rPr lang="en-US" dirty="0"/>
              <a:t/>
            </a:r>
            <a:br>
              <a:rPr lang="en-US" dirty="0"/>
            </a:br>
            <a:r>
              <a:rPr lang="en-US" dirty="0"/>
              <a:t>Last updated: August 2019. To view 50-State Comparisons, click </a:t>
            </a:r>
            <a:r>
              <a:rPr lang="en-US" dirty="0">
                <a:hlinkClick r:id="rId5"/>
              </a:rPr>
              <a:t>here</a:t>
            </a:r>
            <a:r>
              <a:rPr lang="en-US" dirty="0"/>
              <a:t>.</a:t>
            </a:r>
          </a:p>
        </p:txBody>
      </p:sp>
      <p:sp>
        <p:nvSpPr>
          <p:cNvPr id="4" name="Slide Number Placeholder 3"/>
          <p:cNvSpPr>
            <a:spLocks noGrp="1"/>
          </p:cNvSpPr>
          <p:nvPr>
            <p:ph type="sldNum" sz="quarter" idx="12"/>
          </p:nvPr>
        </p:nvSpPr>
        <p:spPr/>
        <p:txBody>
          <a:bodyPr/>
          <a:lstStyle/>
          <a:p>
            <a:fld id="{7E3A9E86-4CC3-4959-A751-C33E618564A4}" type="slidenum">
              <a:rPr lang="en-US" smtClean="0"/>
              <a:t>30</a:t>
            </a:fld>
            <a:endParaRPr lang="en-US" dirty="0"/>
          </a:p>
        </p:txBody>
      </p:sp>
    </p:spTree>
    <p:extLst>
      <p:ext uri="{BB962C8B-B14F-4D97-AF65-F5344CB8AC3E}">
        <p14:creationId xmlns:p14="http://schemas.microsoft.com/office/powerpoint/2010/main" val="2424927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31</a:t>
            </a:fld>
            <a:endParaRPr lang="en-US" dirty="0"/>
          </a:p>
        </p:txBody>
      </p:sp>
      <p:graphicFrame>
        <p:nvGraphicFramePr>
          <p:cNvPr id="5" name="Content Placeholder 4"/>
          <p:cNvGraphicFramePr>
            <a:graphicFrameLocks noGrp="1"/>
          </p:cNvGraphicFramePr>
          <p:nvPr>
            <p:ph idx="1"/>
            <p:extLst/>
          </p:nvPr>
        </p:nvGraphicFramePr>
        <p:xfrm>
          <a:off x="228600" y="381000"/>
          <a:ext cx="8686800" cy="49069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371600" y="5562600"/>
            <a:ext cx="6553200" cy="646331"/>
          </a:xfrm>
          <a:prstGeom prst="rect">
            <a:avLst/>
          </a:prstGeom>
          <a:noFill/>
        </p:spPr>
        <p:txBody>
          <a:bodyPr wrap="square" rtlCol="0">
            <a:spAutoFit/>
          </a:bodyPr>
          <a:lstStyle/>
          <a:p>
            <a:r>
              <a:rPr lang="en-US" dirty="0"/>
              <a:t>Midwest total reduction in teacher prep completions was 8,183 over this 10-year period, for an average loss of 17%.</a:t>
            </a:r>
          </a:p>
        </p:txBody>
      </p:sp>
    </p:spTree>
    <p:extLst>
      <p:ext uri="{BB962C8B-B14F-4D97-AF65-F5344CB8AC3E}">
        <p14:creationId xmlns:p14="http://schemas.microsoft.com/office/powerpoint/2010/main" val="179464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32</a:t>
            </a:fld>
            <a:endParaRPr lang="en-US" dirty="0"/>
          </a:p>
        </p:txBody>
      </p:sp>
      <p:sp>
        <p:nvSpPr>
          <p:cNvPr id="6" name="Content Placeholder 5"/>
          <p:cNvSpPr>
            <a:spLocks noGrp="1"/>
          </p:cNvSpPr>
          <p:nvPr>
            <p:ph idx="1"/>
          </p:nvPr>
        </p:nvSpPr>
        <p:spPr/>
        <p:txBody>
          <a:bodyPr/>
          <a:lstStyle/>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828593323"/>
              </p:ext>
            </p:extLst>
          </p:nvPr>
        </p:nvGraphicFramePr>
        <p:xfrm>
          <a:off x="152400" y="381000"/>
          <a:ext cx="8168640" cy="3886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a:off x="5257800" y="2743200"/>
            <a:ext cx="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5840" y="4572000"/>
            <a:ext cx="7315200" cy="1477328"/>
          </a:xfrm>
          <a:prstGeom prst="rect">
            <a:avLst/>
          </a:prstGeom>
          <a:noFill/>
        </p:spPr>
        <p:txBody>
          <a:bodyPr wrap="square" rtlCol="0">
            <a:spAutoFit/>
          </a:bodyPr>
          <a:lstStyle/>
          <a:p>
            <a:r>
              <a:rPr lang="en-US" b="1" dirty="0"/>
              <a:t>Direct impact:  </a:t>
            </a:r>
            <a:r>
              <a:rPr lang="en-US" dirty="0"/>
              <a:t>states with growing enrollment are producing less teachers, so as Iowa is producing less teachers, other-state recruiting strategies are competing for our completers</a:t>
            </a:r>
          </a:p>
          <a:p>
            <a:r>
              <a:rPr lang="en-US" b="1" dirty="0"/>
              <a:t>Indirect impact:  </a:t>
            </a:r>
            <a:r>
              <a:rPr lang="en-US" dirty="0"/>
              <a:t>low unemployment generally means private sector business also competes for teachers to fill their labor-pool needs</a:t>
            </a:r>
          </a:p>
        </p:txBody>
      </p:sp>
    </p:spTree>
    <p:extLst>
      <p:ext uri="{BB962C8B-B14F-4D97-AF65-F5344CB8AC3E}">
        <p14:creationId xmlns:p14="http://schemas.microsoft.com/office/powerpoint/2010/main" val="2024297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E484-2127-4A92-B952-2884B46B6493}"/>
              </a:ext>
            </a:extLst>
          </p:cNvPr>
          <p:cNvSpPr>
            <a:spLocks noGrp="1"/>
          </p:cNvSpPr>
          <p:nvPr>
            <p:ph type="title"/>
          </p:nvPr>
        </p:nvSpPr>
        <p:spPr>
          <a:xfrm>
            <a:off x="822960" y="286605"/>
            <a:ext cx="7543800" cy="856396"/>
          </a:xfrm>
        </p:spPr>
        <p:txBody>
          <a:bodyPr/>
          <a:lstStyle/>
          <a:p>
            <a:r>
              <a:rPr lang="en-US" dirty="0"/>
              <a:t>Teacher Shortage Data</a:t>
            </a:r>
          </a:p>
        </p:txBody>
      </p:sp>
      <p:sp>
        <p:nvSpPr>
          <p:cNvPr id="3" name="Content Placeholder 2">
            <a:extLst>
              <a:ext uri="{FF2B5EF4-FFF2-40B4-BE49-F238E27FC236}">
                <a16:creationId xmlns:a16="http://schemas.microsoft.com/office/drawing/2014/main" id="{EF5466C9-0C73-4241-9139-7DF60A3B030F}"/>
              </a:ext>
            </a:extLst>
          </p:cNvPr>
          <p:cNvSpPr>
            <a:spLocks noGrp="1"/>
          </p:cNvSpPr>
          <p:nvPr>
            <p:ph idx="1"/>
          </p:nvPr>
        </p:nvSpPr>
        <p:spPr>
          <a:xfrm>
            <a:off x="381000" y="1981200"/>
            <a:ext cx="8229600" cy="3840163"/>
          </a:xfrm>
        </p:spPr>
        <p:txBody>
          <a:bodyPr>
            <a:normAutofit/>
          </a:bodyPr>
          <a:lstStyle/>
          <a:p>
            <a:r>
              <a:rPr lang="en-US" dirty="0"/>
              <a:t>ECS asked:  </a:t>
            </a:r>
            <a:r>
              <a:rPr lang="en-US" b="1" dirty="0">
                <a:hlinkClick r:id="rId2"/>
              </a:rPr>
              <a:t>Has the state published state-specific teacher shortage data within the past five years?</a:t>
            </a:r>
          </a:p>
          <a:p>
            <a:r>
              <a:rPr lang="en-US" dirty="0"/>
              <a:t>Iowa is one of 8 states that has not published teacher shortage data.  </a:t>
            </a:r>
          </a:p>
          <a:p>
            <a:r>
              <a:rPr lang="en-US" dirty="0"/>
              <a:t>Last report was the </a:t>
            </a:r>
            <a:r>
              <a:rPr lang="en-US" dirty="0">
                <a:hlinkClick r:id="rId3"/>
              </a:rPr>
              <a:t>EARLY CAREER TEACHER RETENTION IN IOWA </a:t>
            </a:r>
            <a:r>
              <a:rPr lang="en-US" dirty="0"/>
              <a:t>by DE evaluated 2006-07 BEDS data.  That report stated, at that time, Iowa was better at retaining teachers beyond the initial 5 years (30% leakage) compared to the rest of the nation (around 40-50% leakage)</a:t>
            </a:r>
          </a:p>
          <a:p>
            <a:r>
              <a:rPr lang="en-US" dirty="0"/>
              <a:t>Studying the problem in Iowa would be a good first step. </a:t>
            </a:r>
          </a:p>
          <a:p>
            <a:endParaRPr lang="en-US" b="1" dirty="0">
              <a:hlinkClick r:id="rId2"/>
            </a:endParaRPr>
          </a:p>
          <a:p>
            <a:endParaRPr lang="en-US" dirty="0"/>
          </a:p>
        </p:txBody>
      </p:sp>
      <p:sp>
        <p:nvSpPr>
          <p:cNvPr id="4" name="Slide Number Placeholder 3">
            <a:extLst>
              <a:ext uri="{FF2B5EF4-FFF2-40B4-BE49-F238E27FC236}">
                <a16:creationId xmlns:a16="http://schemas.microsoft.com/office/drawing/2014/main" id="{43F5BB90-13D1-4D02-8EC5-9F380ADCEA77}"/>
              </a:ext>
            </a:extLst>
          </p:cNvPr>
          <p:cNvSpPr>
            <a:spLocks noGrp="1"/>
          </p:cNvSpPr>
          <p:nvPr>
            <p:ph type="sldNum" sz="quarter" idx="12"/>
          </p:nvPr>
        </p:nvSpPr>
        <p:spPr/>
        <p:txBody>
          <a:bodyPr/>
          <a:lstStyle/>
          <a:p>
            <a:fld id="{7E3A9E86-4CC3-4959-A751-C33E618564A4}" type="slidenum">
              <a:rPr lang="en-US" smtClean="0"/>
              <a:t>33</a:t>
            </a:fld>
            <a:endParaRPr lang="en-US" dirty="0"/>
          </a:p>
        </p:txBody>
      </p:sp>
    </p:spTree>
    <p:extLst>
      <p:ext uri="{BB962C8B-B14F-4D97-AF65-F5344CB8AC3E}">
        <p14:creationId xmlns:p14="http://schemas.microsoft.com/office/powerpoint/2010/main" val="172975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Kentucky</a:t>
            </a:r>
          </a:p>
        </p:txBody>
      </p:sp>
      <p:pic>
        <p:nvPicPr>
          <p:cNvPr id="5" name="Content Placeholder 4"/>
          <p:cNvPicPr>
            <a:picLocks noGrp="1" noChangeAspect="1"/>
          </p:cNvPicPr>
          <p:nvPr>
            <p:ph idx="1"/>
          </p:nvPr>
        </p:nvPicPr>
        <p:blipFill>
          <a:blip r:embed="rId2"/>
          <a:stretch>
            <a:fillRect/>
          </a:stretch>
        </p:blipFill>
        <p:spPr>
          <a:xfrm>
            <a:off x="4495800" y="1256053"/>
            <a:ext cx="4375412" cy="3517265"/>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34</a:t>
            </a:fld>
            <a:endParaRPr lang="en-US" dirty="0"/>
          </a:p>
        </p:txBody>
      </p:sp>
      <p:pic>
        <p:nvPicPr>
          <p:cNvPr id="6" name="Picture 5"/>
          <p:cNvPicPr>
            <a:picLocks noChangeAspect="1"/>
          </p:cNvPicPr>
          <p:nvPr/>
        </p:nvPicPr>
        <p:blipFill>
          <a:blip r:embed="rId3"/>
          <a:stretch>
            <a:fillRect/>
          </a:stretch>
        </p:blipFill>
        <p:spPr>
          <a:xfrm>
            <a:off x="0" y="1256054"/>
            <a:ext cx="4370497" cy="3517265"/>
          </a:xfrm>
          <a:prstGeom prst="rect">
            <a:avLst/>
          </a:prstGeom>
        </p:spPr>
      </p:pic>
      <p:sp>
        <p:nvSpPr>
          <p:cNvPr id="7" name="TextBox 6"/>
          <p:cNvSpPr txBox="1"/>
          <p:nvPr/>
        </p:nvSpPr>
        <p:spPr>
          <a:xfrm>
            <a:off x="1905000" y="5257800"/>
            <a:ext cx="4953000" cy="369332"/>
          </a:xfrm>
          <a:prstGeom prst="rect">
            <a:avLst/>
          </a:prstGeom>
          <a:noFill/>
        </p:spPr>
        <p:txBody>
          <a:bodyPr wrap="square" rtlCol="0">
            <a:spAutoFit/>
          </a:bodyPr>
          <a:lstStyle/>
          <a:p>
            <a:r>
              <a:rPr lang="en-US" dirty="0">
                <a:hlinkClick r:id="rId4"/>
              </a:rPr>
              <a:t>https://kystats.ky.gov/Reports/Tableau/TSD</a:t>
            </a:r>
            <a:r>
              <a:rPr lang="en-US" dirty="0"/>
              <a:t> </a:t>
            </a:r>
          </a:p>
        </p:txBody>
      </p:sp>
    </p:spTree>
    <p:extLst>
      <p:ext uri="{BB962C8B-B14F-4D97-AF65-F5344CB8AC3E}">
        <p14:creationId xmlns:p14="http://schemas.microsoft.com/office/powerpoint/2010/main" val="3086160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66018"/>
            <a:ext cx="4114800" cy="4525963"/>
          </a:xfrm>
          <a:solidFill>
            <a:schemeClr val="bg1"/>
          </a:solidFill>
        </p:spPr>
        <p:txBody>
          <a:bodyPr>
            <a:noAutofit/>
          </a:bodyPr>
          <a:lstStyle/>
          <a:p>
            <a:pPr marL="0" indent="0" fontAlgn="base">
              <a:buNone/>
            </a:pPr>
            <a:r>
              <a:rPr lang="en-US" sz="1200" b="1" i="1" dirty="0"/>
              <a:t>Expanding the pool of teacher candidates</a:t>
            </a:r>
            <a:endParaRPr lang="en-US" sz="1200" dirty="0"/>
          </a:p>
          <a:p>
            <a:pPr fontAlgn="base"/>
            <a:r>
              <a:rPr lang="en-US" sz="1200" dirty="0">
                <a:hlinkClick r:id="rId2"/>
              </a:rPr>
              <a:t>Does the state offer a pathway, program or incentive through statute or regulation to recruit </a:t>
            </a:r>
            <a:r>
              <a:rPr lang="en-US" sz="1200" i="1" dirty="0">
                <a:hlinkClick r:id="rId2"/>
              </a:rPr>
              <a:t>high school students</a:t>
            </a:r>
            <a:r>
              <a:rPr lang="en-US" sz="1200" dirty="0">
                <a:hlinkClick r:id="rId2"/>
              </a:rPr>
              <a:t> into the teaching profession?</a:t>
            </a:r>
            <a:endParaRPr lang="en-US" sz="1200" dirty="0"/>
          </a:p>
          <a:p>
            <a:pPr fontAlgn="base"/>
            <a:r>
              <a:rPr lang="en-US" sz="1200" dirty="0">
                <a:hlinkClick r:id="rId3"/>
              </a:rPr>
              <a:t>Does the state offer a pathway, program or incentive through statute or regulation to recruit </a:t>
            </a:r>
            <a:r>
              <a:rPr lang="en-US" sz="1200" i="1" dirty="0">
                <a:hlinkClick r:id="rId3"/>
              </a:rPr>
              <a:t>paraprofessionals</a:t>
            </a:r>
            <a:r>
              <a:rPr lang="en-US" sz="1200" dirty="0">
                <a:hlinkClick r:id="rId3"/>
              </a:rPr>
              <a:t> into the teaching profession?</a:t>
            </a:r>
            <a:endParaRPr lang="en-US" sz="1200" dirty="0"/>
          </a:p>
          <a:p>
            <a:pPr fontAlgn="base"/>
            <a:r>
              <a:rPr lang="en-US" sz="1200" dirty="0">
                <a:hlinkClick r:id="rId4"/>
              </a:rPr>
              <a:t>Does the state create opportunities for teacher residency programs through statute or regulation?</a:t>
            </a:r>
            <a:endParaRPr lang="en-US" sz="1200" dirty="0"/>
          </a:p>
          <a:p>
            <a:pPr fontAlgn="base"/>
            <a:r>
              <a:rPr lang="en-US" sz="1200" dirty="0">
                <a:hlinkClick r:id="rId5"/>
              </a:rPr>
              <a:t>What percentage of educator preparation program graduates came from alternative preparation programs in the year the data were last reported (2016-17)?</a:t>
            </a:r>
            <a:endParaRPr lang="en-US" sz="1200" dirty="0"/>
          </a:p>
          <a:p>
            <a:pPr marL="0" indent="0" fontAlgn="base">
              <a:buNone/>
            </a:pPr>
            <a:r>
              <a:rPr lang="en-US" sz="1200" b="1" i="1" dirty="0"/>
              <a:t>Teacher pay and financial incentives</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6">
                  <a:extLst>
                    <a:ext uri="{A12FA001-AC4F-418D-AE19-62706E023703}">
                      <ahyp:hlinkClr xmlns:ahyp="http://schemas.microsoft.com/office/drawing/2018/hyperlinkcolor" xmlns="" val="tx"/>
                    </a:ext>
                  </a:extLst>
                </a:hlinkClick>
              </a:rPr>
              <a:t>Does statute establish requirements for minimum teacher pay?</a:t>
            </a:r>
            <a:r>
              <a:rPr lang="en-US" sz="1200" b="1" dirty="0">
                <a:solidFill>
                  <a:srgbClr val="7030A0"/>
                </a:solidFill>
              </a:rPr>
              <a:t> </a:t>
            </a:r>
            <a:endParaRPr lang="en-US" sz="1200" dirty="0">
              <a:solidFill>
                <a:srgbClr val="7030A0"/>
              </a:solidFill>
            </a:endParaRPr>
          </a:p>
          <a:p>
            <a:pPr fontAlgn="base"/>
            <a:r>
              <a:rPr lang="en-US" sz="1200" dirty="0">
                <a:hlinkClick r:id="rId7"/>
              </a:rPr>
              <a:t>Does statute define at least one statewide scholarship or grant program to help recruit teachers to underserved schools and/or shortage subject areas?</a:t>
            </a:r>
            <a:r>
              <a:rPr lang="en-US" sz="1200" dirty="0"/>
              <a:t> </a:t>
            </a:r>
          </a:p>
          <a:p>
            <a:pPr fontAlgn="base"/>
            <a:r>
              <a:rPr lang="en-US" sz="1200" dirty="0">
                <a:hlinkClick r:id="rId8"/>
              </a:rPr>
              <a:t>Does statute define at least one statewide loan forgiveness program to help recruit teachers to underserved schools and/or shortage subject areas?</a:t>
            </a:r>
            <a:r>
              <a:rPr lang="en-US" sz="1200" dirty="0"/>
              <a:t> (Teach Iowa loan forgiveness targets high achieving students but doesn’t recruit to underserved or shortage area positions)</a:t>
            </a:r>
          </a:p>
          <a:p>
            <a:pPr marL="0" indent="0" fontAlgn="base">
              <a:buNone/>
            </a:pPr>
            <a:endParaRPr lang="en-US" sz="1200" dirty="0"/>
          </a:p>
        </p:txBody>
      </p:sp>
      <p:sp>
        <p:nvSpPr>
          <p:cNvPr id="4" name="Slide Number Placeholder 3"/>
          <p:cNvSpPr>
            <a:spLocks noGrp="1"/>
          </p:cNvSpPr>
          <p:nvPr>
            <p:ph type="sldNum" sz="quarter" idx="12"/>
          </p:nvPr>
        </p:nvSpPr>
        <p:spPr/>
        <p:txBody>
          <a:bodyPr/>
          <a:lstStyle/>
          <a:p>
            <a:fld id="{7E3A9E86-4CC3-4959-A751-C33E618564A4}" type="slidenum">
              <a:rPr lang="en-US" smtClean="0"/>
              <a:t>35</a:t>
            </a:fld>
            <a:endParaRPr lang="en-US" dirty="0"/>
          </a:p>
        </p:txBody>
      </p:sp>
      <p:sp>
        <p:nvSpPr>
          <p:cNvPr id="5" name="Content Placeholder 2"/>
          <p:cNvSpPr txBox="1">
            <a:spLocks/>
          </p:cNvSpPr>
          <p:nvPr/>
        </p:nvSpPr>
        <p:spPr>
          <a:xfrm>
            <a:off x="4800600" y="1170236"/>
            <a:ext cx="3886200" cy="5154364"/>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r>
              <a:rPr lang="en-US" sz="1200" b="1" i="1" dirty="0"/>
              <a:t>Teacher pay and financial incentives Cont’d</a:t>
            </a:r>
            <a:endParaRPr lang="en-US" sz="1200" dirty="0"/>
          </a:p>
          <a:p>
            <a:pPr fontAlgn="base"/>
            <a:r>
              <a:rPr lang="en-US" sz="1200" dirty="0">
                <a:hlinkClick r:id="rId9"/>
              </a:rPr>
              <a:t>Does statute require or explicitly encourage additional pay for teachers who work in underserved schools and/or shortage subject areas?</a:t>
            </a:r>
            <a:r>
              <a:rPr lang="en-US" sz="1200" dirty="0"/>
              <a:t> (high needs schools grants from 2013, never funded, originally intended to do this)</a:t>
            </a:r>
          </a:p>
          <a:p>
            <a:pPr fontAlgn="base"/>
            <a:r>
              <a:rPr lang="en-US" sz="1200" dirty="0">
                <a:hlinkClick r:id="rId10"/>
              </a:rPr>
              <a:t>Does statute define at least one statewide financial incentive program for teachers of color?</a:t>
            </a:r>
            <a:endParaRPr lang="en-US" sz="1200" dirty="0"/>
          </a:p>
          <a:p>
            <a:pPr fontAlgn="base"/>
            <a:r>
              <a:rPr lang="en-US" sz="1200" dirty="0">
                <a:hlinkClick r:id="rId11"/>
              </a:rPr>
              <a:t>Does the state require or explicitly encourage additional pay for teachers who obtain advanced licensure?</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12">
                  <a:extLst>
                    <a:ext uri="{A12FA001-AC4F-418D-AE19-62706E023703}">
                      <ahyp:hlinkClr xmlns:ahyp="http://schemas.microsoft.com/office/drawing/2018/hyperlinkcolor" xmlns="" val="tx"/>
                    </a:ext>
                  </a:extLst>
                </a:hlinkClick>
              </a:rPr>
              <a:t>Does the state require or explicitly encourage additional pay for teachers who obtain National Board Certification?</a:t>
            </a:r>
            <a:endParaRPr lang="en-US" sz="1200" dirty="0">
              <a:solidFill>
                <a:srgbClr val="7030A0"/>
              </a:solidFill>
            </a:endParaRPr>
          </a:p>
          <a:p>
            <a:pPr marL="0" indent="0" fontAlgn="base">
              <a:buNone/>
            </a:pPr>
            <a:r>
              <a:rPr lang="en-US" sz="1200" b="1" i="1" dirty="0"/>
              <a:t>Early and ongoing supports</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13">
                  <a:extLst>
                    <a:ext uri="{A12FA001-AC4F-418D-AE19-62706E023703}">
                      <ahyp:hlinkClr xmlns:ahyp="http://schemas.microsoft.com/office/drawing/2018/hyperlinkcolor" xmlns="" val="tx"/>
                    </a:ext>
                  </a:extLst>
                </a:hlinkClick>
              </a:rPr>
              <a:t>Does the state require induction and mentoring support for new teachers? If so, what is the required length?</a:t>
            </a:r>
            <a:r>
              <a:rPr lang="en-US" sz="1200" b="1" dirty="0">
                <a:solidFill>
                  <a:srgbClr val="7030A0"/>
                </a:solidFill>
              </a:rPr>
              <a:t> </a:t>
            </a:r>
            <a:r>
              <a:rPr lang="en-US" sz="1200" dirty="0"/>
              <a:t>(part of TLC local plans)</a:t>
            </a:r>
          </a:p>
          <a:p>
            <a:pPr fontAlgn="base"/>
            <a:r>
              <a:rPr lang="en-US" sz="1200" dirty="0">
                <a:hlinkClick r:id="rId14"/>
              </a:rPr>
              <a:t>Does the state require or explicitly encourage reduced teaching loads for new and/or mentor teachers?</a:t>
            </a:r>
            <a:endParaRPr lang="en-US" sz="1200" dirty="0"/>
          </a:p>
          <a:p>
            <a:pPr fontAlgn="base"/>
            <a:r>
              <a:rPr lang="en-US" sz="1200" dirty="0">
                <a:hlinkClick r:id="rId15"/>
              </a:rPr>
              <a:t>Does the state require that an established portion of a teacher’s work day/week be designated exclusively for teacher planning?</a:t>
            </a:r>
            <a:endParaRPr lang="en-US" sz="1200" dirty="0"/>
          </a:p>
          <a:p>
            <a:endParaRPr lang="en-US" sz="1200" dirty="0"/>
          </a:p>
        </p:txBody>
      </p:sp>
      <p:sp>
        <p:nvSpPr>
          <p:cNvPr id="6" name="Title 1"/>
          <p:cNvSpPr>
            <a:spLocks noGrp="1"/>
          </p:cNvSpPr>
          <p:nvPr>
            <p:ph type="title"/>
          </p:nvPr>
        </p:nvSpPr>
        <p:spPr>
          <a:xfrm>
            <a:off x="822960" y="286605"/>
            <a:ext cx="7543800" cy="932596"/>
          </a:xfrm>
        </p:spPr>
        <p:txBody>
          <a:bodyPr/>
          <a:lstStyle/>
          <a:p>
            <a:r>
              <a:rPr lang="en-US" dirty="0"/>
              <a:t>ECS Policy Inventory</a:t>
            </a:r>
          </a:p>
        </p:txBody>
      </p:sp>
    </p:spTree>
    <p:extLst>
      <p:ext uri="{BB962C8B-B14F-4D97-AF65-F5344CB8AC3E}">
        <p14:creationId xmlns:p14="http://schemas.microsoft.com/office/powerpoint/2010/main" val="415269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8D3D-7A07-4CA7-9E6C-88B3C7506827}"/>
              </a:ext>
            </a:extLst>
          </p:cNvPr>
          <p:cNvSpPr>
            <a:spLocks noGrp="1"/>
          </p:cNvSpPr>
          <p:nvPr>
            <p:ph type="title"/>
          </p:nvPr>
        </p:nvSpPr>
        <p:spPr/>
        <p:txBody>
          <a:bodyPr/>
          <a:lstStyle/>
          <a:p>
            <a:r>
              <a:rPr lang="en-US" dirty="0"/>
              <a:t>Promising Practices </a:t>
            </a:r>
          </a:p>
        </p:txBody>
      </p:sp>
      <p:sp>
        <p:nvSpPr>
          <p:cNvPr id="3" name="Content Placeholder 2">
            <a:extLst>
              <a:ext uri="{FF2B5EF4-FFF2-40B4-BE49-F238E27FC236}">
                <a16:creationId xmlns:a16="http://schemas.microsoft.com/office/drawing/2014/main" id="{FC91F273-38DA-4255-8695-9D8E2E630D5B}"/>
              </a:ext>
            </a:extLst>
          </p:cNvPr>
          <p:cNvSpPr>
            <a:spLocks noGrp="1"/>
          </p:cNvSpPr>
          <p:nvPr>
            <p:ph idx="1"/>
          </p:nvPr>
        </p:nvSpPr>
        <p:spPr/>
        <p:txBody>
          <a:bodyPr>
            <a:normAutofit fontScale="77500" lnSpcReduction="20000"/>
          </a:bodyPr>
          <a:lstStyle/>
          <a:p>
            <a:pPr>
              <a:buFont typeface="Wingdings" panose="05000000000000000000" pitchFamily="2" charset="2"/>
              <a:buChar char="Ø"/>
            </a:pPr>
            <a:r>
              <a:rPr lang="en-US" sz="2400" dirty="0"/>
              <a:t>Indiana AA degree at High School Graduation, 2 years of University, articulated community college credits, plus support to attract diverse and talented high school students into teaching</a:t>
            </a:r>
          </a:p>
          <a:p>
            <a:pPr>
              <a:buFont typeface="Wingdings" panose="05000000000000000000" pitchFamily="2" charset="2"/>
              <a:buChar char="Ø"/>
            </a:pPr>
            <a:r>
              <a:rPr lang="en-US" sz="2400" dirty="0"/>
              <a:t>Western Governor’s University, online program for Iowans in full time jobs, wanting to complete degree and transition to teaching. Allows rural districts to support and recruit paras and others connected to community into teaching. </a:t>
            </a:r>
          </a:p>
          <a:p>
            <a:pPr>
              <a:buFont typeface="Wingdings" panose="05000000000000000000" pitchFamily="2" charset="2"/>
              <a:buChar char="Ø"/>
            </a:pPr>
            <a:r>
              <a:rPr lang="en-US" sz="2400" dirty="0"/>
              <a:t>Others??  Many shared at the NREA annual conference last week. We will learn more and share down the road. </a:t>
            </a:r>
          </a:p>
          <a:p>
            <a:pPr>
              <a:buFont typeface="Wingdings" panose="05000000000000000000" pitchFamily="2" charset="2"/>
              <a:buChar char="Ø"/>
            </a:pPr>
            <a:r>
              <a:rPr lang="en-US" sz="2400" dirty="0"/>
              <a:t>Common themes:  1) partnerships with universities, community colleges and school districts 2) recruiting early (in high school) or later (nontraditional college students from paras or more seasoned private sector people ready for a second career) 3) supports needed - help with FAFSA or Praxis, tutoring, mentoring, pay for or alternative route for student teaching, 4) credit for competency or content knowledge rather than seat time/hours.</a:t>
            </a:r>
          </a:p>
        </p:txBody>
      </p:sp>
    </p:spTree>
    <p:extLst>
      <p:ext uri="{BB962C8B-B14F-4D97-AF65-F5344CB8AC3E}">
        <p14:creationId xmlns:p14="http://schemas.microsoft.com/office/powerpoint/2010/main" val="2939881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50E5-07D9-4408-AC12-596807330232}"/>
              </a:ext>
            </a:extLst>
          </p:cNvPr>
          <p:cNvSpPr>
            <a:spLocks noGrp="1"/>
          </p:cNvSpPr>
          <p:nvPr>
            <p:ph type="title"/>
          </p:nvPr>
        </p:nvSpPr>
        <p:spPr/>
        <p:txBody>
          <a:bodyPr/>
          <a:lstStyle/>
          <a:p>
            <a:pPr algn="ctr"/>
            <a:r>
              <a:rPr lang="en-US" dirty="0"/>
              <a:t>Advocacy Actions to Make a Difference</a:t>
            </a:r>
          </a:p>
        </p:txBody>
      </p:sp>
      <p:sp>
        <p:nvSpPr>
          <p:cNvPr id="3" name="Content Placeholder 2">
            <a:extLst>
              <a:ext uri="{FF2B5EF4-FFF2-40B4-BE49-F238E27FC236}">
                <a16:creationId xmlns:a16="http://schemas.microsoft.com/office/drawing/2014/main" id="{5F6D9F32-954B-4954-B9C1-C1E26C516A6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C71D198-89E6-434E-A4B3-5F46F6BC0268}"/>
              </a:ext>
            </a:extLst>
          </p:cNvPr>
          <p:cNvPicPr>
            <a:picLocks noChangeAspect="1"/>
          </p:cNvPicPr>
          <p:nvPr/>
        </p:nvPicPr>
        <p:blipFill>
          <a:blip r:embed="rId2"/>
          <a:stretch>
            <a:fillRect/>
          </a:stretch>
        </p:blipFill>
        <p:spPr>
          <a:xfrm>
            <a:off x="1676400" y="1737361"/>
            <a:ext cx="5310354" cy="4485471"/>
          </a:xfrm>
          <a:prstGeom prst="rect">
            <a:avLst/>
          </a:prstGeom>
        </p:spPr>
      </p:pic>
    </p:spTree>
    <p:extLst>
      <p:ext uri="{BB962C8B-B14F-4D97-AF65-F5344CB8AC3E}">
        <p14:creationId xmlns:p14="http://schemas.microsoft.com/office/powerpoint/2010/main" val="2412085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179" y="609600"/>
            <a:ext cx="7543800" cy="797410"/>
          </a:xfrm>
        </p:spPr>
        <p:txBody>
          <a:bodyPr>
            <a:normAutofit fontScale="90000"/>
          </a:bodyPr>
          <a:lstStyle/>
          <a:p>
            <a:r>
              <a:rPr lang="en-US" dirty="0"/>
              <a:t>Who else is at the party?</a:t>
            </a:r>
            <a:br>
              <a:rPr lang="en-US" dirty="0"/>
            </a:br>
            <a:r>
              <a:rPr lang="en-US" dirty="0">
                <a:solidFill>
                  <a:schemeClr val="tx1"/>
                </a:solidFill>
              </a:rPr>
              <a:t>992 Registered Lobby Groups</a:t>
            </a:r>
            <a:endParaRPr lang="en-US" dirty="0"/>
          </a:p>
        </p:txBody>
      </p:sp>
      <p:sp>
        <p:nvSpPr>
          <p:cNvPr id="3" name="Content Placeholder 2"/>
          <p:cNvSpPr>
            <a:spLocks noGrp="1"/>
          </p:cNvSpPr>
          <p:nvPr>
            <p:ph idx="1"/>
          </p:nvPr>
        </p:nvSpPr>
        <p:spPr>
          <a:xfrm>
            <a:off x="609600" y="1828800"/>
            <a:ext cx="3886200" cy="4495800"/>
          </a:xfrm>
        </p:spPr>
        <p:txBody>
          <a:bodyPr vert="horz" lIns="91440" tIns="45720" rIns="91440" bIns="45720" rtlCol="0">
            <a:noAutofit/>
          </a:bodyPr>
          <a:lstStyle/>
          <a:p>
            <a:pPr marL="342900" indent="-342900">
              <a:spcBef>
                <a:spcPct val="20000"/>
              </a:spcBef>
              <a:buFont typeface="Arial" panose="020B0604020202020204" pitchFamily="34" charset="0"/>
              <a:buChar char="•"/>
            </a:pPr>
            <a:r>
              <a:rPr lang="en-US" sz="1800" dirty="0">
                <a:solidFill>
                  <a:schemeClr val="tx1"/>
                </a:solidFill>
              </a:rPr>
              <a:t>Anti-tax organizations</a:t>
            </a:r>
          </a:p>
          <a:p>
            <a:pPr marL="342900" indent="-342900">
              <a:spcBef>
                <a:spcPct val="20000"/>
              </a:spcBef>
              <a:buFont typeface="Arial" panose="020B0604020202020204" pitchFamily="34" charset="0"/>
              <a:buChar char="•"/>
            </a:pPr>
            <a:r>
              <a:rPr lang="en-US" sz="1800" dirty="0">
                <a:solidFill>
                  <a:schemeClr val="tx1"/>
                </a:solidFill>
              </a:rPr>
              <a:t>Business groups</a:t>
            </a:r>
          </a:p>
          <a:p>
            <a:pPr marL="342900" indent="-342900">
              <a:spcBef>
                <a:spcPct val="20000"/>
              </a:spcBef>
              <a:buFont typeface="Arial" panose="020B0604020202020204" pitchFamily="34" charset="0"/>
              <a:buChar char="•"/>
            </a:pPr>
            <a:r>
              <a:rPr lang="en-US" sz="1800" dirty="0">
                <a:solidFill>
                  <a:schemeClr val="tx1"/>
                </a:solidFill>
              </a:rPr>
              <a:t>Farmers organizations</a:t>
            </a:r>
          </a:p>
          <a:p>
            <a:pPr marL="342900" indent="-342900">
              <a:spcBef>
                <a:spcPct val="20000"/>
              </a:spcBef>
              <a:buFont typeface="Arial" panose="020B0604020202020204" pitchFamily="34" charset="0"/>
              <a:buChar char="•"/>
            </a:pPr>
            <a:r>
              <a:rPr lang="en-US" sz="1800" dirty="0">
                <a:solidFill>
                  <a:schemeClr val="tx1"/>
                </a:solidFill>
              </a:rPr>
              <a:t>Unions</a:t>
            </a:r>
          </a:p>
          <a:p>
            <a:pPr marL="342900" indent="-342900">
              <a:spcBef>
                <a:spcPct val="20000"/>
              </a:spcBef>
              <a:buFont typeface="Arial" panose="020B0604020202020204" pitchFamily="34" charset="0"/>
              <a:buChar char="•"/>
            </a:pPr>
            <a:r>
              <a:rPr lang="en-US" sz="1800" dirty="0">
                <a:solidFill>
                  <a:schemeClr val="tx1"/>
                </a:solidFill>
              </a:rPr>
              <a:t>Utilities</a:t>
            </a:r>
          </a:p>
          <a:p>
            <a:pPr marL="342900" indent="-342900">
              <a:spcBef>
                <a:spcPct val="20000"/>
              </a:spcBef>
              <a:buFont typeface="Arial" panose="020B0604020202020204" pitchFamily="34" charset="0"/>
              <a:buChar char="•"/>
            </a:pPr>
            <a:r>
              <a:rPr lang="en-US" sz="1800" dirty="0">
                <a:solidFill>
                  <a:schemeClr val="tx1"/>
                </a:solidFill>
              </a:rPr>
              <a:t>Builders</a:t>
            </a:r>
          </a:p>
          <a:p>
            <a:pPr marL="342900" indent="-342900">
              <a:spcBef>
                <a:spcPct val="20000"/>
              </a:spcBef>
              <a:buFont typeface="Arial" panose="020B0604020202020204" pitchFamily="34" charset="0"/>
              <a:buChar char="•"/>
            </a:pPr>
            <a:r>
              <a:rPr lang="en-US" sz="1800" dirty="0">
                <a:solidFill>
                  <a:schemeClr val="tx1"/>
                </a:solidFill>
              </a:rPr>
              <a:t>Civil Liberties groups</a:t>
            </a:r>
          </a:p>
          <a:p>
            <a:pPr marL="342900" indent="-342900">
              <a:spcBef>
                <a:spcPct val="20000"/>
              </a:spcBef>
              <a:buFont typeface="Arial" panose="020B0604020202020204" pitchFamily="34" charset="0"/>
              <a:buChar char="•"/>
            </a:pPr>
            <a:r>
              <a:rPr lang="en-US" sz="1800" dirty="0">
                <a:solidFill>
                  <a:schemeClr val="tx1"/>
                </a:solidFill>
              </a:rPr>
              <a:t>Lawyers</a:t>
            </a:r>
          </a:p>
          <a:p>
            <a:pPr marL="342900" indent="-342900">
              <a:spcBef>
                <a:spcPct val="20000"/>
              </a:spcBef>
              <a:buFont typeface="Arial" panose="020B0604020202020204" pitchFamily="34" charset="0"/>
              <a:buChar char="•"/>
            </a:pPr>
            <a:r>
              <a:rPr lang="en-US" sz="1800" dirty="0">
                <a:solidFill>
                  <a:schemeClr val="tx1"/>
                </a:solidFill>
              </a:rPr>
              <a:t>Hospitals/Health Care</a:t>
            </a:r>
          </a:p>
          <a:p>
            <a:pPr marL="342900" indent="-342900">
              <a:spcBef>
                <a:spcPct val="20000"/>
              </a:spcBef>
              <a:buFont typeface="Arial" panose="020B0604020202020204" pitchFamily="34" charset="0"/>
              <a:buChar char="•"/>
            </a:pPr>
            <a:r>
              <a:rPr lang="en-US" sz="1800" dirty="0">
                <a:solidFill>
                  <a:schemeClr val="tx1"/>
                </a:solidFill>
              </a:rPr>
              <a:t>Law Enforcement</a:t>
            </a:r>
          </a:p>
          <a:p>
            <a:pPr marL="342900" indent="-342900">
              <a:spcBef>
                <a:spcPct val="20000"/>
              </a:spcBef>
              <a:buFont typeface="Arial" panose="020B0604020202020204" pitchFamily="34" charset="0"/>
              <a:buChar char="•"/>
            </a:pPr>
            <a:r>
              <a:rPr lang="en-US" sz="1800" dirty="0">
                <a:solidFill>
                  <a:schemeClr val="tx1"/>
                </a:solidFill>
              </a:rPr>
              <a:t>Cities and Counties</a:t>
            </a:r>
          </a:p>
          <a:p>
            <a:pPr marL="342900" indent="-342900">
              <a:spcBef>
                <a:spcPct val="20000"/>
              </a:spcBef>
              <a:buFont typeface="Arial" panose="020B0604020202020204" pitchFamily="34" charset="0"/>
              <a:buChar char="•"/>
            </a:pPr>
            <a:r>
              <a:rPr lang="en-US" sz="1800" dirty="0">
                <a:solidFill>
                  <a:schemeClr val="tx1"/>
                </a:solidFill>
              </a:rPr>
              <a:t>Colleges and Universities</a:t>
            </a:r>
          </a:p>
          <a:p>
            <a:pPr marL="342900" indent="-342900">
              <a:spcBef>
                <a:spcPct val="20000"/>
              </a:spcBef>
              <a:buFont typeface="Arial" panose="020B0604020202020204" pitchFamily="34" charset="0"/>
              <a:buChar char="•"/>
            </a:pPr>
            <a:r>
              <a:rPr lang="en-US" sz="1800" dirty="0">
                <a:solidFill>
                  <a:schemeClr val="tx1"/>
                </a:solidFill>
              </a:rPr>
              <a:t>Doves Hunters and PETA</a:t>
            </a:r>
          </a:p>
          <a:p>
            <a:pPr marL="342900" indent="-342900">
              <a:spcBef>
                <a:spcPct val="20000"/>
              </a:spcBef>
              <a:buFont typeface="Arial" panose="020B0604020202020204" pitchFamily="34" charset="0"/>
              <a:buChar char="•"/>
            </a:pPr>
            <a:r>
              <a:rPr lang="en-US" sz="1800" dirty="0"/>
              <a:t>Textbook Companies</a:t>
            </a:r>
          </a:p>
          <a:p>
            <a:pPr marL="342900" indent="-342900">
              <a:spcBef>
                <a:spcPct val="20000"/>
              </a:spcBef>
              <a:buFont typeface="Arial" panose="020B0604020202020204" pitchFamily="34" charset="0"/>
              <a:buChar char="•"/>
            </a:pPr>
            <a:endParaRPr lang="en-US" sz="1800" dirty="0">
              <a:solidFill>
                <a:schemeClr val="tx1"/>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38</a:t>
            </a:fld>
            <a:endParaRPr lang="en-US" dirty="0"/>
          </a:p>
        </p:txBody>
      </p:sp>
      <p:sp>
        <p:nvSpPr>
          <p:cNvPr id="5" name="Content Placeholder 2"/>
          <p:cNvSpPr txBox="1">
            <a:spLocks/>
          </p:cNvSpPr>
          <p:nvPr/>
        </p:nvSpPr>
        <p:spPr>
          <a:xfrm>
            <a:off x="4800600" y="1828800"/>
            <a:ext cx="37338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Testing Companies </a:t>
            </a:r>
          </a:p>
          <a:p>
            <a:r>
              <a:rPr lang="en-US" sz="1800" dirty="0"/>
              <a:t>Environmental Groups</a:t>
            </a:r>
          </a:p>
          <a:p>
            <a:r>
              <a:rPr lang="en-US" sz="1800" dirty="0"/>
              <a:t>Insurance companies</a:t>
            </a:r>
          </a:p>
          <a:p>
            <a:r>
              <a:rPr lang="en-US" sz="1800" dirty="0"/>
              <a:t>Bus builders</a:t>
            </a:r>
          </a:p>
          <a:p>
            <a:r>
              <a:rPr lang="en-US" sz="1800" dirty="0"/>
              <a:t>Truckers</a:t>
            </a:r>
          </a:p>
          <a:p>
            <a:r>
              <a:rPr lang="en-US" sz="1800" dirty="0"/>
              <a:t>Religious groups</a:t>
            </a:r>
          </a:p>
          <a:p>
            <a:r>
              <a:rPr lang="en-US" sz="1800" dirty="0"/>
              <a:t>Nursing homes</a:t>
            </a:r>
          </a:p>
          <a:p>
            <a:r>
              <a:rPr lang="en-US" sz="1800" dirty="0"/>
              <a:t>Home schools/private schools</a:t>
            </a:r>
          </a:p>
          <a:p>
            <a:r>
              <a:rPr lang="en-US" sz="1800" dirty="0"/>
              <a:t>Media </a:t>
            </a:r>
          </a:p>
          <a:p>
            <a:r>
              <a:rPr lang="en-US" sz="1800" dirty="0"/>
              <a:t>Alcohol distributors</a:t>
            </a:r>
          </a:p>
          <a:p>
            <a:r>
              <a:rPr lang="en-US" sz="1800" dirty="0"/>
              <a:t>Gaming Institutions</a:t>
            </a:r>
          </a:p>
          <a:p>
            <a:r>
              <a:rPr lang="en-US" sz="1800" dirty="0"/>
              <a:t>Gun Owners</a:t>
            </a:r>
          </a:p>
          <a:p>
            <a:r>
              <a:rPr lang="en-US" sz="1800" dirty="0"/>
              <a:t>Gun Control Advocates</a:t>
            </a:r>
          </a:p>
        </p:txBody>
      </p:sp>
    </p:spTree>
    <p:extLst>
      <p:ext uri="{BB962C8B-B14F-4D97-AF65-F5344CB8AC3E}">
        <p14:creationId xmlns:p14="http://schemas.microsoft.com/office/powerpoint/2010/main" val="808913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39</a:t>
            </a:fld>
            <a:endParaRPr lang="en-US" dirty="0"/>
          </a:p>
        </p:txBody>
      </p:sp>
      <p:sp>
        <p:nvSpPr>
          <p:cNvPr id="6" name="Content Placeholder 5"/>
          <p:cNvSpPr>
            <a:spLocks noGrp="1"/>
          </p:cNvSpPr>
          <p:nvPr>
            <p:ph idx="1"/>
          </p:nvPr>
        </p:nvSpPr>
        <p:spPr>
          <a:xfrm>
            <a:off x="457200" y="2057400"/>
            <a:ext cx="8229600" cy="2743200"/>
          </a:xfrm>
        </p:spPr>
        <p:txBody>
          <a:bodyPr>
            <a:noAutofit/>
          </a:bodyPr>
          <a:lstStyle/>
          <a:p>
            <a:r>
              <a:rPr lang="en-US" sz="3200" dirty="0"/>
              <a:t>Joel Blackwell, the “Grassroots Guy”, says that so few people actually engage in the process, that those who do have disproportionate power.  </a:t>
            </a:r>
          </a:p>
          <a:p>
            <a:r>
              <a:rPr lang="en-US" sz="3200" dirty="0"/>
              <a:t>If you can break through the social media noise and establish a good relationship, you can be one of those people. </a:t>
            </a:r>
          </a:p>
          <a:p>
            <a:endParaRPr lang="en-US" sz="3200" dirty="0"/>
          </a:p>
        </p:txBody>
      </p:sp>
      <p:sp>
        <p:nvSpPr>
          <p:cNvPr id="2" name="TextBox 1"/>
          <p:cNvSpPr txBox="1"/>
          <p:nvPr/>
        </p:nvSpPr>
        <p:spPr>
          <a:xfrm>
            <a:off x="609600" y="609600"/>
            <a:ext cx="7620000" cy="769441"/>
          </a:xfrm>
          <a:prstGeom prst="rect">
            <a:avLst/>
          </a:prstGeom>
          <a:noFill/>
        </p:spPr>
        <p:txBody>
          <a:bodyPr wrap="square" rtlCol="0">
            <a:spAutoFit/>
          </a:bodyPr>
          <a:lstStyle/>
          <a:p>
            <a:r>
              <a:rPr lang="en-US" sz="4400" b="1" dirty="0"/>
              <a:t>Is it worth it?</a:t>
            </a:r>
          </a:p>
        </p:txBody>
      </p:sp>
    </p:spTree>
    <p:extLst>
      <p:ext uri="{BB962C8B-B14F-4D97-AF65-F5344CB8AC3E}">
        <p14:creationId xmlns:p14="http://schemas.microsoft.com/office/powerpoint/2010/main" val="178997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96C909-5F0C-4407-BD2A-FC9E40F74B90}"/>
              </a:ext>
            </a:extLst>
          </p:cNvPr>
          <p:cNvSpPr>
            <a:spLocks noGrp="1"/>
          </p:cNvSpPr>
          <p:nvPr>
            <p:ph idx="1"/>
          </p:nvPr>
        </p:nvSpPr>
        <p:spPr/>
        <p:txBody>
          <a:bodyPr/>
          <a:lstStyle/>
          <a:p>
            <a:pPr>
              <a:buFont typeface="Wingdings" panose="05000000000000000000" pitchFamily="2" charset="2"/>
              <a:buChar char="Ø"/>
            </a:pPr>
            <a:endParaRPr lang="en-US" dirty="0"/>
          </a:p>
          <a:p>
            <a:pPr lvl="1">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endParaRPr lang="en-US" dirty="0"/>
          </a:p>
        </p:txBody>
      </p:sp>
      <p:pic>
        <p:nvPicPr>
          <p:cNvPr id="5" name="Picture 4">
            <a:extLst>
              <a:ext uri="{FF2B5EF4-FFF2-40B4-BE49-F238E27FC236}">
                <a16:creationId xmlns:a16="http://schemas.microsoft.com/office/drawing/2014/main" id="{B1E02742-CF4E-4541-9CD5-AE36A0ED7C61}"/>
              </a:ext>
            </a:extLst>
          </p:cNvPr>
          <p:cNvPicPr>
            <a:picLocks noChangeAspect="1"/>
          </p:cNvPicPr>
          <p:nvPr/>
        </p:nvPicPr>
        <p:blipFill>
          <a:blip r:embed="rId2"/>
          <a:stretch>
            <a:fillRect/>
          </a:stretch>
        </p:blipFill>
        <p:spPr>
          <a:xfrm>
            <a:off x="-76200" y="685800"/>
            <a:ext cx="9237809" cy="4724400"/>
          </a:xfrm>
          <a:prstGeom prst="rect">
            <a:avLst/>
          </a:prstGeom>
        </p:spPr>
      </p:pic>
      <p:sp>
        <p:nvSpPr>
          <p:cNvPr id="8" name="Rectangle 7">
            <a:extLst>
              <a:ext uri="{FF2B5EF4-FFF2-40B4-BE49-F238E27FC236}">
                <a16:creationId xmlns:a16="http://schemas.microsoft.com/office/drawing/2014/main" id="{6011FC79-FDD1-4620-8CFC-06DC4AAFF516}"/>
              </a:ext>
            </a:extLst>
          </p:cNvPr>
          <p:cNvSpPr/>
          <p:nvPr/>
        </p:nvSpPr>
        <p:spPr>
          <a:xfrm>
            <a:off x="304800" y="228600"/>
            <a:ext cx="3657600" cy="523220"/>
          </a:xfrm>
          <a:prstGeom prst="rect">
            <a:avLst/>
          </a:prstGeom>
        </p:spPr>
        <p:txBody>
          <a:bodyPr wrap="square">
            <a:spAutoFit/>
          </a:bodyPr>
          <a:lstStyle/>
          <a:p>
            <a:pPr>
              <a:buFont typeface="Wingdings" panose="05000000000000000000" pitchFamily="2" charset="2"/>
              <a:buChar char="Ø"/>
            </a:pPr>
            <a:r>
              <a:rPr lang="en-US" sz="2800" dirty="0"/>
              <a:t>Prioritized issues: </a:t>
            </a:r>
          </a:p>
        </p:txBody>
      </p:sp>
      <p:sp>
        <p:nvSpPr>
          <p:cNvPr id="2" name="TextBox 1">
            <a:extLst>
              <a:ext uri="{FF2B5EF4-FFF2-40B4-BE49-F238E27FC236}">
                <a16:creationId xmlns:a16="http://schemas.microsoft.com/office/drawing/2014/main" id="{8A4819FC-0C03-4637-8CDC-25FF890920C7}"/>
              </a:ext>
            </a:extLst>
          </p:cNvPr>
          <p:cNvSpPr txBox="1"/>
          <p:nvPr/>
        </p:nvSpPr>
        <p:spPr>
          <a:xfrm>
            <a:off x="1447800" y="5715000"/>
            <a:ext cx="6324600" cy="369332"/>
          </a:xfrm>
          <a:prstGeom prst="rect">
            <a:avLst/>
          </a:prstGeom>
          <a:noFill/>
        </p:spPr>
        <p:txBody>
          <a:bodyPr wrap="square" rtlCol="0">
            <a:spAutoFit/>
          </a:bodyPr>
          <a:lstStyle/>
          <a:p>
            <a:r>
              <a:rPr lang="en-US" dirty="0"/>
              <a:t>Here’s some data about the top two: </a:t>
            </a:r>
          </a:p>
        </p:txBody>
      </p:sp>
    </p:spTree>
    <p:extLst>
      <p:ext uri="{BB962C8B-B14F-4D97-AF65-F5344CB8AC3E}">
        <p14:creationId xmlns:p14="http://schemas.microsoft.com/office/powerpoint/2010/main" val="4219023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68F5-0EA7-4FB9-881D-AD4F9769953B}"/>
              </a:ext>
            </a:extLst>
          </p:cNvPr>
          <p:cNvSpPr>
            <a:spLocks noGrp="1"/>
          </p:cNvSpPr>
          <p:nvPr>
            <p:ph type="title"/>
          </p:nvPr>
        </p:nvSpPr>
        <p:spPr>
          <a:xfrm>
            <a:off x="609600" y="286604"/>
            <a:ext cx="8001000" cy="1450757"/>
          </a:xfrm>
        </p:spPr>
        <p:txBody>
          <a:bodyPr>
            <a:normAutofit fontScale="90000"/>
          </a:bodyPr>
          <a:lstStyle/>
          <a:p>
            <a:r>
              <a:rPr lang="en-US" dirty="0"/>
              <a:t>Strength in Numbers: Why join RSAI and recruit others to the effort?</a:t>
            </a:r>
          </a:p>
        </p:txBody>
      </p:sp>
      <p:pic>
        <p:nvPicPr>
          <p:cNvPr id="5" name="Picture 4">
            <a:extLst>
              <a:ext uri="{FF2B5EF4-FFF2-40B4-BE49-F238E27FC236}">
                <a16:creationId xmlns:a16="http://schemas.microsoft.com/office/drawing/2014/main" id="{CC94B159-F1C5-455D-A10D-21EB0731C957}"/>
              </a:ext>
            </a:extLst>
          </p:cNvPr>
          <p:cNvPicPr>
            <a:picLocks noChangeAspect="1"/>
          </p:cNvPicPr>
          <p:nvPr/>
        </p:nvPicPr>
        <p:blipFill>
          <a:blip r:embed="rId2"/>
          <a:stretch>
            <a:fillRect/>
          </a:stretch>
        </p:blipFill>
        <p:spPr>
          <a:xfrm>
            <a:off x="2743200" y="1828800"/>
            <a:ext cx="5610559" cy="4369309"/>
          </a:xfrm>
          <a:prstGeom prst="rect">
            <a:avLst/>
          </a:prstGeom>
        </p:spPr>
      </p:pic>
      <p:sp>
        <p:nvSpPr>
          <p:cNvPr id="6" name="TextBox 5">
            <a:extLst>
              <a:ext uri="{FF2B5EF4-FFF2-40B4-BE49-F238E27FC236}">
                <a16:creationId xmlns:a16="http://schemas.microsoft.com/office/drawing/2014/main" id="{60F2FF05-6C5B-47C8-AFED-45E49EAAC69E}"/>
              </a:ext>
            </a:extLst>
          </p:cNvPr>
          <p:cNvSpPr txBox="1"/>
          <p:nvPr/>
        </p:nvSpPr>
        <p:spPr>
          <a:xfrm>
            <a:off x="457200" y="1905000"/>
            <a:ext cx="20574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Amplified advocacy</a:t>
            </a:r>
          </a:p>
          <a:p>
            <a:pPr marL="285750" indent="-285750">
              <a:buFont typeface="Arial" panose="020B0604020202020204" pitchFamily="34" charset="0"/>
              <a:buChar char="•"/>
            </a:pPr>
            <a:r>
              <a:rPr lang="en-US" sz="2400" dirty="0"/>
              <a:t>Value proposition</a:t>
            </a:r>
          </a:p>
          <a:p>
            <a:pPr marL="285750" indent="-285750">
              <a:buFont typeface="Arial" panose="020B0604020202020204" pitchFamily="34" charset="0"/>
              <a:buChar char="•"/>
            </a:pPr>
            <a:r>
              <a:rPr lang="en-US" sz="2400" dirty="0"/>
              <a:t>Shared experiences</a:t>
            </a:r>
          </a:p>
          <a:p>
            <a:pPr marL="285750" indent="-285750">
              <a:buFont typeface="Arial" panose="020B0604020202020204" pitchFamily="34" charset="0"/>
              <a:buChar char="•"/>
            </a:pPr>
            <a:r>
              <a:rPr lang="en-US" sz="2400" dirty="0"/>
              <a:t>Networking</a:t>
            </a:r>
          </a:p>
          <a:p>
            <a:pPr marL="285750" indent="-285750">
              <a:buFont typeface="Arial" panose="020B0604020202020204" pitchFamily="34" charset="0"/>
              <a:buChar char="•"/>
            </a:pPr>
            <a:r>
              <a:rPr lang="en-US" sz="2400" dirty="0"/>
              <a:t>Shared best practice</a:t>
            </a:r>
          </a:p>
        </p:txBody>
      </p:sp>
    </p:spTree>
    <p:extLst>
      <p:ext uri="{BB962C8B-B14F-4D97-AF65-F5344CB8AC3E}">
        <p14:creationId xmlns:p14="http://schemas.microsoft.com/office/powerpoint/2010/main" val="4059003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8222-44A6-421E-AF7B-7F9F5066A1D5}"/>
              </a:ext>
            </a:extLst>
          </p:cNvPr>
          <p:cNvSpPr>
            <a:spLocks noGrp="1"/>
          </p:cNvSpPr>
          <p:nvPr>
            <p:ph type="title"/>
          </p:nvPr>
        </p:nvSpPr>
        <p:spPr/>
        <p:txBody>
          <a:bodyPr/>
          <a:lstStyle/>
          <a:p>
            <a:r>
              <a:rPr lang="en-US" dirty="0"/>
              <a:t>Examples of Success</a:t>
            </a:r>
          </a:p>
        </p:txBody>
      </p:sp>
      <p:sp>
        <p:nvSpPr>
          <p:cNvPr id="3" name="Content Placeholder 2">
            <a:extLst>
              <a:ext uri="{FF2B5EF4-FFF2-40B4-BE49-F238E27FC236}">
                <a16:creationId xmlns:a16="http://schemas.microsoft.com/office/drawing/2014/main" id="{B803956A-2B30-4AFE-89CC-7ABCF95A6FB4}"/>
              </a:ext>
            </a:extLst>
          </p:cNvPr>
          <p:cNvSpPr>
            <a:spLocks noGrp="1"/>
          </p:cNvSpPr>
          <p:nvPr>
            <p:ph idx="1"/>
          </p:nvPr>
        </p:nvSpPr>
        <p:spPr/>
        <p:txBody>
          <a:bodyPr/>
          <a:lstStyle/>
          <a:p>
            <a:pPr>
              <a:buFont typeface="Wingdings" panose="05000000000000000000" pitchFamily="2" charset="2"/>
              <a:buChar char="Ø"/>
            </a:pPr>
            <a:r>
              <a:rPr lang="en-US" dirty="0"/>
              <a:t>Universal PK (business and school advocates together in 2007)</a:t>
            </a:r>
          </a:p>
          <a:p>
            <a:pPr>
              <a:buFont typeface="Wingdings" panose="05000000000000000000" pitchFamily="2" charset="2"/>
              <a:buChar char="Ø"/>
            </a:pPr>
            <a:r>
              <a:rPr lang="en-US" dirty="0"/>
              <a:t>Statewide penny for school infrastructure (Original passage in 2008 and extension in 2017) (Ag, Business, Education and Master Builders)</a:t>
            </a:r>
          </a:p>
          <a:p>
            <a:pPr>
              <a:buFont typeface="Wingdings" panose="05000000000000000000" pitchFamily="2" charset="2"/>
              <a:buChar char="Ø"/>
            </a:pPr>
            <a:r>
              <a:rPr lang="en-US" dirty="0"/>
              <a:t>Parents of students with Dyslexia (Just parents of students with Dyslexia)</a:t>
            </a:r>
          </a:p>
          <a:p>
            <a:pPr>
              <a:buFont typeface="Wingdings" panose="05000000000000000000" pitchFamily="2" charset="2"/>
              <a:buChar char="Ø"/>
            </a:pPr>
            <a:r>
              <a:rPr lang="en-US" dirty="0"/>
              <a:t>Private school advocates (STO’s) (Parents and nonpublic school leaders)</a:t>
            </a:r>
          </a:p>
          <a:p>
            <a:pPr>
              <a:buFont typeface="Wingdings" panose="05000000000000000000" pitchFamily="2" charset="2"/>
              <a:buChar char="Ø"/>
            </a:pPr>
            <a:r>
              <a:rPr lang="en-US" dirty="0"/>
              <a:t>Public school flexibility champions (2017-2021) (Education stakeholders, anti-bureaucracy voices)</a:t>
            </a:r>
          </a:p>
          <a:p>
            <a:pPr>
              <a:buFont typeface="Wingdings" panose="05000000000000000000" pitchFamily="2" charset="2"/>
              <a:buChar char="Ø"/>
            </a:pPr>
            <a:r>
              <a:rPr lang="en-US" dirty="0"/>
              <a:t>Transportation and formula equity inroads (2017 to current and ongoing – education stakeholders and Ag/Business) </a:t>
            </a:r>
          </a:p>
        </p:txBody>
      </p:sp>
    </p:spTree>
    <p:extLst>
      <p:ext uri="{BB962C8B-B14F-4D97-AF65-F5344CB8AC3E}">
        <p14:creationId xmlns:p14="http://schemas.microsoft.com/office/powerpoint/2010/main" val="3971095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A73D-FB4B-4767-B476-EFD0090B8230}"/>
              </a:ext>
            </a:extLst>
          </p:cNvPr>
          <p:cNvSpPr>
            <a:spLocks noGrp="1"/>
          </p:cNvSpPr>
          <p:nvPr>
            <p:ph type="title"/>
          </p:nvPr>
        </p:nvSpPr>
        <p:spPr/>
        <p:txBody>
          <a:bodyPr/>
          <a:lstStyle/>
          <a:p>
            <a:r>
              <a:rPr lang="en-US" dirty="0"/>
              <a:t>Advocacy that Works</a:t>
            </a:r>
          </a:p>
        </p:txBody>
      </p:sp>
      <p:sp>
        <p:nvSpPr>
          <p:cNvPr id="3" name="Content Placeholder 2">
            <a:extLst>
              <a:ext uri="{FF2B5EF4-FFF2-40B4-BE49-F238E27FC236}">
                <a16:creationId xmlns:a16="http://schemas.microsoft.com/office/drawing/2014/main" id="{635F42BC-F515-4972-B3C6-6480C79F1CFC}"/>
              </a:ext>
            </a:extLst>
          </p:cNvPr>
          <p:cNvSpPr>
            <a:spLocks noGrp="1"/>
          </p:cNvSpPr>
          <p:nvPr>
            <p:ph idx="1"/>
          </p:nvPr>
        </p:nvSpPr>
        <p:spPr/>
        <p:txBody>
          <a:bodyPr/>
          <a:lstStyle/>
          <a:p>
            <a:r>
              <a:rPr lang="en-US" sz="2800" b="1" dirty="0"/>
              <a:t>The Grassroots Guy, Joel Blackwell  </a:t>
            </a:r>
          </a:p>
          <a:p>
            <a:r>
              <a:rPr lang="en-US" sz="2800" b="1" dirty="0"/>
              <a:t>Two Books: </a:t>
            </a:r>
            <a:endParaRPr lang="en-US" sz="2800" dirty="0"/>
          </a:p>
          <a:p>
            <a:r>
              <a:rPr lang="en-US" b="1" dirty="0"/>
              <a:t>“Empowering School Leaders: Personal Political Power for School Board Members and Administrators”</a:t>
            </a:r>
            <a:endParaRPr lang="en-US" dirty="0"/>
          </a:p>
          <a:p>
            <a:r>
              <a:rPr lang="en-US" b="1" dirty="0"/>
              <a:t>“Keep on Voting After the Election: How ordinary people get what they want from government”</a:t>
            </a:r>
            <a:endParaRPr lang="en-US" dirty="0"/>
          </a:p>
          <a:p>
            <a:endParaRPr lang="en-US" dirty="0"/>
          </a:p>
        </p:txBody>
      </p:sp>
    </p:spTree>
    <p:extLst>
      <p:ext uri="{BB962C8B-B14F-4D97-AF65-F5344CB8AC3E}">
        <p14:creationId xmlns:p14="http://schemas.microsoft.com/office/powerpoint/2010/main" val="149568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DF81-4F58-4B94-9B97-47642EF872B3}"/>
              </a:ext>
            </a:extLst>
          </p:cNvPr>
          <p:cNvSpPr>
            <a:spLocks noGrp="1"/>
          </p:cNvSpPr>
          <p:nvPr>
            <p:ph type="title"/>
          </p:nvPr>
        </p:nvSpPr>
        <p:spPr>
          <a:xfrm>
            <a:off x="457200" y="286604"/>
            <a:ext cx="8382000" cy="1450757"/>
          </a:xfrm>
        </p:spPr>
        <p:txBody>
          <a:bodyPr>
            <a:normAutofit fontScale="90000"/>
          </a:bodyPr>
          <a:lstStyle/>
          <a:p>
            <a:r>
              <a:rPr lang="en-US" dirty="0"/>
              <a:t>Blackwell's Basic Concepts of Getting What you Need from Politicians</a:t>
            </a:r>
          </a:p>
        </p:txBody>
      </p:sp>
      <p:sp>
        <p:nvSpPr>
          <p:cNvPr id="3" name="Content Placeholder 2">
            <a:extLst>
              <a:ext uri="{FF2B5EF4-FFF2-40B4-BE49-F238E27FC236}">
                <a16:creationId xmlns:a16="http://schemas.microsoft.com/office/drawing/2014/main" id="{FA072D4A-AA69-4B6C-903F-344384FCD252}"/>
              </a:ext>
            </a:extLst>
          </p:cNvPr>
          <p:cNvSpPr>
            <a:spLocks noGrp="1"/>
          </p:cNvSpPr>
          <p:nvPr>
            <p:ph idx="1"/>
          </p:nvPr>
        </p:nvSpPr>
        <p:spPr>
          <a:xfrm>
            <a:off x="822959" y="2209800"/>
            <a:ext cx="7543801" cy="3659294"/>
          </a:xfrm>
        </p:spPr>
        <p:txBody>
          <a:bodyPr>
            <a:normAutofit fontScale="92500" lnSpcReduction="20000"/>
          </a:bodyPr>
          <a:lstStyle/>
          <a:p>
            <a:pPr lvl="0">
              <a:buFont typeface="Wingdings" panose="05000000000000000000" pitchFamily="2" charset="2"/>
              <a:buChar char="Ø"/>
            </a:pPr>
            <a:r>
              <a:rPr lang="en-US" dirty="0"/>
              <a:t>Our political system is not designed to decide who is right and who is wrong.  It is designed to decide who has the majority.</a:t>
            </a:r>
          </a:p>
          <a:p>
            <a:pPr lvl="0">
              <a:buFont typeface="Wingdings" panose="05000000000000000000" pitchFamily="2" charset="2"/>
              <a:buChar char="Ø"/>
            </a:pPr>
            <a:r>
              <a:rPr lang="en-US" dirty="0"/>
              <a:t>If you can’t prove that lots of people are with you, you will fail. </a:t>
            </a:r>
          </a:p>
          <a:p>
            <a:pPr lvl="0">
              <a:buFont typeface="Wingdings" panose="05000000000000000000" pitchFamily="2" charset="2"/>
              <a:buChar char="Ø"/>
            </a:pPr>
            <a:r>
              <a:rPr lang="en-US" dirty="0"/>
              <a:t>There are no right or wrong positions in politics, just decisions made by human beings for good reasons or bad reasons, or out of indifference.</a:t>
            </a:r>
          </a:p>
          <a:p>
            <a:pPr lvl="0">
              <a:buFont typeface="Wingdings" panose="05000000000000000000" pitchFamily="2" charset="2"/>
              <a:buChar char="Ø"/>
            </a:pPr>
            <a:r>
              <a:rPr lang="en-US" dirty="0"/>
              <a:t>If you have the votes in the legislature or Congress, you’re right.  If you don’t, you’re wrong. </a:t>
            </a:r>
          </a:p>
          <a:p>
            <a:pPr lvl="0">
              <a:buFont typeface="Wingdings" panose="05000000000000000000" pitchFamily="2" charset="2"/>
              <a:buChar char="Ø"/>
            </a:pPr>
            <a:r>
              <a:rPr lang="en-US" dirty="0"/>
              <a:t>No political decision is permanent’ the fat lady never sings. </a:t>
            </a:r>
          </a:p>
          <a:p>
            <a:pPr>
              <a:buFont typeface="Wingdings" panose="05000000000000000000" pitchFamily="2" charset="2"/>
              <a:buChar char="Ø"/>
            </a:pPr>
            <a:r>
              <a:rPr lang="en-US" dirty="0"/>
              <a:t>All things being equal, politicians will go with the flow.  Your job is to create the flow. </a:t>
            </a:r>
          </a:p>
          <a:p>
            <a:r>
              <a:rPr lang="en-US" dirty="0"/>
              <a:t> </a:t>
            </a:r>
          </a:p>
          <a:p>
            <a:endParaRPr lang="en-US" dirty="0"/>
          </a:p>
        </p:txBody>
      </p:sp>
    </p:spTree>
    <p:extLst>
      <p:ext uri="{BB962C8B-B14F-4D97-AF65-F5344CB8AC3E}">
        <p14:creationId xmlns:p14="http://schemas.microsoft.com/office/powerpoint/2010/main" val="1370945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85EF-E4AE-4CC3-AD61-B8DF56D3B78D}"/>
              </a:ext>
            </a:extLst>
          </p:cNvPr>
          <p:cNvSpPr>
            <a:spLocks noGrp="1"/>
          </p:cNvSpPr>
          <p:nvPr>
            <p:ph type="title"/>
          </p:nvPr>
        </p:nvSpPr>
        <p:spPr/>
        <p:txBody>
          <a:bodyPr/>
          <a:lstStyle/>
          <a:p>
            <a:r>
              <a:rPr lang="en-US" dirty="0"/>
              <a:t>Different Levers</a:t>
            </a:r>
          </a:p>
        </p:txBody>
      </p:sp>
      <p:sp>
        <p:nvSpPr>
          <p:cNvPr id="3" name="Content Placeholder 2">
            <a:extLst>
              <a:ext uri="{FF2B5EF4-FFF2-40B4-BE49-F238E27FC236}">
                <a16:creationId xmlns:a16="http://schemas.microsoft.com/office/drawing/2014/main" id="{109EBD7B-2141-45A0-9E19-9A145AB07247}"/>
              </a:ext>
            </a:extLst>
          </p:cNvPr>
          <p:cNvSpPr>
            <a:spLocks noGrp="1"/>
          </p:cNvSpPr>
          <p:nvPr>
            <p:ph idx="1"/>
          </p:nvPr>
        </p:nvSpPr>
        <p:spPr>
          <a:xfrm>
            <a:off x="685800" y="3733800"/>
            <a:ext cx="7543801" cy="4326466"/>
          </a:xfrm>
        </p:spPr>
        <p:txBody>
          <a:bodyPr>
            <a:normAutofit/>
          </a:bodyPr>
          <a:lstStyle/>
          <a:p>
            <a:r>
              <a:rPr lang="en-US" dirty="0"/>
              <a:t> </a:t>
            </a:r>
          </a:p>
          <a:p>
            <a:r>
              <a:rPr lang="en-US" sz="2800" dirty="0"/>
              <a:t>“That so few people vote, that far fewer write letters or make phone calls to politicians and   almost none give money or time, gives disproportionate power to those who do.”  Blackwell</a:t>
            </a:r>
          </a:p>
        </p:txBody>
      </p:sp>
      <p:sp>
        <p:nvSpPr>
          <p:cNvPr id="4" name="TextBox 3">
            <a:extLst>
              <a:ext uri="{FF2B5EF4-FFF2-40B4-BE49-F238E27FC236}">
                <a16:creationId xmlns:a16="http://schemas.microsoft.com/office/drawing/2014/main" id="{D6844537-B946-49E0-A6DA-240AECAD1C9D}"/>
              </a:ext>
            </a:extLst>
          </p:cNvPr>
          <p:cNvSpPr txBox="1"/>
          <p:nvPr/>
        </p:nvSpPr>
        <p:spPr>
          <a:xfrm>
            <a:off x="990600" y="1905000"/>
            <a:ext cx="3429000" cy="2031325"/>
          </a:xfrm>
          <a:prstGeom prst="rect">
            <a:avLst/>
          </a:prstGeom>
          <a:noFill/>
        </p:spPr>
        <p:txBody>
          <a:bodyPr wrap="square" rtlCol="0">
            <a:spAutoFit/>
          </a:bodyPr>
          <a:lstStyle/>
          <a:p>
            <a:r>
              <a:rPr lang="en-US" b="1" dirty="0"/>
              <a:t>Message: </a:t>
            </a:r>
            <a:endParaRPr lang="en-US" dirty="0"/>
          </a:p>
          <a:p>
            <a:pPr lvl="1"/>
            <a:r>
              <a:rPr lang="en-US" dirty="0"/>
              <a:t>Personal is better – it’s a continuum</a:t>
            </a:r>
          </a:p>
          <a:p>
            <a:pPr lvl="1"/>
            <a:r>
              <a:rPr lang="en-US" dirty="0"/>
              <a:t>It all counts – some counts more than others</a:t>
            </a:r>
          </a:p>
          <a:p>
            <a:pPr lvl="1"/>
            <a:r>
              <a:rPr lang="en-US" dirty="0"/>
              <a:t>Two-way street – mutual back scratching</a:t>
            </a:r>
          </a:p>
        </p:txBody>
      </p:sp>
      <p:sp>
        <p:nvSpPr>
          <p:cNvPr id="5" name="TextBox 4">
            <a:extLst>
              <a:ext uri="{FF2B5EF4-FFF2-40B4-BE49-F238E27FC236}">
                <a16:creationId xmlns:a16="http://schemas.microsoft.com/office/drawing/2014/main" id="{E2B9698A-71CD-4083-8490-6DADE3FB7D89}"/>
              </a:ext>
            </a:extLst>
          </p:cNvPr>
          <p:cNvSpPr txBox="1"/>
          <p:nvPr/>
        </p:nvSpPr>
        <p:spPr>
          <a:xfrm>
            <a:off x="4724400" y="1879938"/>
            <a:ext cx="3429000" cy="1200329"/>
          </a:xfrm>
          <a:prstGeom prst="rect">
            <a:avLst/>
          </a:prstGeom>
          <a:noFill/>
        </p:spPr>
        <p:txBody>
          <a:bodyPr wrap="square" rtlCol="0">
            <a:spAutoFit/>
          </a:bodyPr>
          <a:lstStyle/>
          <a:p>
            <a:r>
              <a:rPr lang="en-US" b="1" dirty="0"/>
              <a:t>Media:</a:t>
            </a:r>
          </a:p>
          <a:p>
            <a:pPr lvl="1"/>
            <a:r>
              <a:rPr lang="en-US" dirty="0"/>
              <a:t>Amplifies the message</a:t>
            </a:r>
          </a:p>
          <a:p>
            <a:pPr lvl="1"/>
            <a:r>
              <a:rPr lang="en-US" dirty="0"/>
              <a:t>Important to legislators</a:t>
            </a:r>
          </a:p>
          <a:p>
            <a:pPr lvl="1"/>
            <a:r>
              <a:rPr lang="en-US" dirty="0"/>
              <a:t>Get strategic about it</a:t>
            </a:r>
          </a:p>
        </p:txBody>
      </p:sp>
    </p:spTree>
    <p:extLst>
      <p:ext uri="{BB962C8B-B14F-4D97-AF65-F5344CB8AC3E}">
        <p14:creationId xmlns:p14="http://schemas.microsoft.com/office/powerpoint/2010/main" val="653262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Message:  Finding Core Values/Common Ground</a:t>
            </a:r>
          </a:p>
        </p:txBody>
      </p:sp>
      <p:sp>
        <p:nvSpPr>
          <p:cNvPr id="3" name="Content Placeholder 2"/>
          <p:cNvSpPr>
            <a:spLocks noGrp="1"/>
          </p:cNvSpPr>
          <p:nvPr>
            <p:ph idx="1"/>
          </p:nvPr>
        </p:nvSpPr>
        <p:spPr/>
        <p:txBody>
          <a:bodyPr>
            <a:normAutofit lnSpcReduction="10000"/>
          </a:bodyPr>
          <a:lstStyle/>
          <a:p>
            <a:r>
              <a:rPr lang="en-US" dirty="0"/>
              <a:t>As Americans, we have more in common, despite all claims to the contrary in the current political environment, than you might think. </a:t>
            </a:r>
          </a:p>
          <a:p>
            <a:r>
              <a:rPr lang="en-US" dirty="0"/>
              <a:t>“Public decisions involve choices and public choices always involve values.”</a:t>
            </a:r>
            <a:endParaRPr lang="en-US" sz="2800" dirty="0"/>
          </a:p>
          <a:p>
            <a:pPr lvl="1"/>
            <a:r>
              <a:rPr lang="en-US" b="1" dirty="0"/>
              <a:t>Liberty: </a:t>
            </a:r>
            <a:r>
              <a:rPr lang="en-US" dirty="0"/>
              <a:t>freedom, autonomy, choice, opportunity, individuality, privacy;  </a:t>
            </a:r>
            <a:endParaRPr lang="en-US" sz="2400" dirty="0"/>
          </a:p>
          <a:p>
            <a:pPr lvl="1"/>
            <a:r>
              <a:rPr lang="en-US" b="1" dirty="0"/>
              <a:t>Community</a:t>
            </a:r>
            <a:r>
              <a:rPr lang="en-US" dirty="0"/>
              <a:t>: safety, security, belonging, social order, quality of life;</a:t>
            </a:r>
            <a:endParaRPr lang="en-US" sz="2400" dirty="0"/>
          </a:p>
          <a:p>
            <a:pPr lvl="1"/>
            <a:r>
              <a:rPr lang="en-US" b="1" dirty="0"/>
              <a:t>Equality: </a:t>
            </a:r>
            <a:r>
              <a:rPr lang="en-US" dirty="0"/>
              <a:t>fairness, justice, tolerance, diversity, equal treatment, equal opportunity; and</a:t>
            </a:r>
            <a:endParaRPr lang="en-US" sz="2400" dirty="0"/>
          </a:p>
          <a:p>
            <a:pPr lvl="1"/>
            <a:r>
              <a:rPr lang="en-US" b="1" dirty="0"/>
              <a:t>Prosperity</a:t>
            </a:r>
            <a:r>
              <a:rPr lang="en-US" dirty="0"/>
              <a:t>: productivity, efficiency, growth, markets.</a:t>
            </a:r>
            <a:endParaRPr lang="en-US" sz="2400" dirty="0"/>
          </a:p>
          <a:p>
            <a:pPr lvl="4"/>
            <a:r>
              <a:rPr lang="en-US" dirty="0"/>
              <a:t>Phillip Boyle, </a:t>
            </a:r>
            <a:r>
              <a:rPr lang="en-US" i="1" dirty="0"/>
              <a:t>Local School Board Governance</a:t>
            </a:r>
            <a:r>
              <a:rPr lang="en-US" dirty="0"/>
              <a:t>, Spring 2004</a:t>
            </a:r>
          </a:p>
          <a:p>
            <a:r>
              <a:rPr lang="en-US" sz="3000" dirty="0"/>
              <a:t>Which of these core values is critical in any particular policy choice?</a:t>
            </a:r>
          </a:p>
        </p:txBody>
      </p:sp>
      <p:sp>
        <p:nvSpPr>
          <p:cNvPr id="4" name="Slide Number Placeholder 3"/>
          <p:cNvSpPr>
            <a:spLocks noGrp="1"/>
          </p:cNvSpPr>
          <p:nvPr>
            <p:ph type="sldNum" sz="quarter" idx="12"/>
          </p:nvPr>
        </p:nvSpPr>
        <p:spPr/>
        <p:txBody>
          <a:bodyPr/>
          <a:lstStyle/>
          <a:p>
            <a:fld id="{7E3A9E86-4CC3-4959-A751-C33E618564A4}" type="slidenum">
              <a:rPr lang="en-US" smtClean="0"/>
              <a:t>45</a:t>
            </a:fld>
            <a:endParaRPr lang="en-US" dirty="0"/>
          </a:p>
        </p:txBody>
      </p:sp>
    </p:spTree>
    <p:extLst>
      <p:ext uri="{BB962C8B-B14F-4D97-AF65-F5344CB8AC3E}">
        <p14:creationId xmlns:p14="http://schemas.microsoft.com/office/powerpoint/2010/main" val="3428347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Message: Finding Core Values/Common Ground</a:t>
            </a:r>
          </a:p>
        </p:txBody>
      </p:sp>
      <p:sp>
        <p:nvSpPr>
          <p:cNvPr id="3" name="Content Placeholder 2"/>
          <p:cNvSpPr>
            <a:spLocks noGrp="1"/>
          </p:cNvSpPr>
          <p:nvPr>
            <p:ph idx="1"/>
          </p:nvPr>
        </p:nvSpPr>
        <p:spPr/>
        <p:txBody>
          <a:bodyPr>
            <a:normAutofit/>
          </a:bodyPr>
          <a:lstStyle/>
          <a:p>
            <a:r>
              <a:rPr lang="en-US" dirty="0"/>
              <a:t>Find out what is central to your legislators’ framework.  </a:t>
            </a:r>
          </a:p>
          <a:p>
            <a:r>
              <a:rPr lang="en-US" dirty="0"/>
              <a:t>Tie your goals back to that central theme (translate your needs into their language)</a:t>
            </a:r>
          </a:p>
          <a:p>
            <a:r>
              <a:rPr lang="en-US" dirty="0"/>
              <a:t>Example:  Prosperity/Growing the Iowa Economy</a:t>
            </a:r>
          </a:p>
          <a:p>
            <a:pPr lvl="1"/>
            <a:r>
              <a:rPr lang="en-US" dirty="0"/>
              <a:t>Future Ready Workforce:  private sector needs good employees.  Schools need good teachers to prepare students to succeed in the workforce.</a:t>
            </a:r>
          </a:p>
          <a:p>
            <a:pPr lvl="1"/>
            <a:r>
              <a:rPr lang="en-US" dirty="0"/>
              <a:t>Investments in PK save tax dollars down the road (prevention is worth a pound of cure or efficient use of tax dollars)</a:t>
            </a:r>
          </a:p>
          <a:p>
            <a:pPr lvl="1"/>
            <a:r>
              <a:rPr lang="en-US" dirty="0"/>
              <a:t>Quality schools prepare a quality workforce (prepared graduates become tax contributors rather than tax eaters)</a:t>
            </a:r>
          </a:p>
          <a:p>
            <a:pPr lvl="1"/>
            <a:r>
              <a:rPr lang="en-US" dirty="0"/>
              <a:t>Economic market factors – what does it take for a quality teaching workforce? Sufficient salaries and benefits to compete for human capital.  </a:t>
            </a:r>
          </a:p>
        </p:txBody>
      </p:sp>
      <p:sp>
        <p:nvSpPr>
          <p:cNvPr id="4" name="Slide Number Placeholder 3"/>
          <p:cNvSpPr>
            <a:spLocks noGrp="1"/>
          </p:cNvSpPr>
          <p:nvPr>
            <p:ph type="sldNum" sz="quarter" idx="12"/>
          </p:nvPr>
        </p:nvSpPr>
        <p:spPr/>
        <p:txBody>
          <a:bodyPr/>
          <a:lstStyle/>
          <a:p>
            <a:fld id="{7E3A9E86-4CC3-4959-A751-C33E618564A4}" type="slidenum">
              <a:rPr lang="en-US" smtClean="0"/>
              <a:t>46</a:t>
            </a:fld>
            <a:endParaRPr lang="en-US" dirty="0"/>
          </a:p>
        </p:txBody>
      </p:sp>
    </p:spTree>
    <p:extLst>
      <p:ext uri="{BB962C8B-B14F-4D97-AF65-F5344CB8AC3E}">
        <p14:creationId xmlns:p14="http://schemas.microsoft.com/office/powerpoint/2010/main" val="2616571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 Sample Press Release</a:t>
            </a:r>
          </a:p>
        </p:txBody>
      </p:sp>
      <p:sp>
        <p:nvSpPr>
          <p:cNvPr id="3" name="Content Placeholder 2"/>
          <p:cNvSpPr>
            <a:spLocks noGrp="1"/>
          </p:cNvSpPr>
          <p:nvPr>
            <p:ph idx="1"/>
          </p:nvPr>
        </p:nvSpPr>
        <p:spPr/>
        <p:txBody>
          <a:bodyPr>
            <a:normAutofit/>
          </a:bodyPr>
          <a:lstStyle/>
          <a:p>
            <a:r>
              <a:rPr lang="en-US" dirty="0"/>
              <a:t>Word Doc template regarding annual meeting – use it for sharing any local board discussions about priorities</a:t>
            </a:r>
          </a:p>
          <a:p>
            <a:pPr>
              <a:buFont typeface="Wingdings" panose="05000000000000000000" pitchFamily="2" charset="2"/>
              <a:buChar char="Ø"/>
            </a:pPr>
            <a:r>
              <a:rPr lang="en-US" dirty="0"/>
              <a:t>Fill in any quotes or comments from a  local source about the annual meeting, participation, or priorities important to your district. </a:t>
            </a:r>
          </a:p>
          <a:p>
            <a:pPr>
              <a:buFont typeface="Wingdings" panose="05000000000000000000" pitchFamily="2" charset="2"/>
              <a:buChar char="Ø"/>
            </a:pPr>
            <a:r>
              <a:rPr lang="en-US" dirty="0"/>
              <a:t>Choose/delete any other information in the template. Make it your own.</a:t>
            </a:r>
          </a:p>
          <a:p>
            <a:pPr>
              <a:buFont typeface="Wingdings" panose="05000000000000000000" pitchFamily="2" charset="2"/>
              <a:buChar char="Ø"/>
            </a:pPr>
            <a:r>
              <a:rPr lang="en-US" dirty="0"/>
              <a:t>Send to your local media and include a local contact person name, role and contact information. </a:t>
            </a:r>
          </a:p>
          <a:p>
            <a:pPr>
              <a:buFont typeface="Wingdings" panose="05000000000000000000" pitchFamily="2" charset="2"/>
              <a:buChar char="Ø"/>
            </a:pPr>
            <a:r>
              <a:rPr lang="en-US" dirty="0"/>
              <a:t>Send copy of articles to your legislators, too, or meet with them to discuss.</a:t>
            </a:r>
          </a:p>
        </p:txBody>
      </p:sp>
    </p:spTree>
    <p:extLst>
      <p:ext uri="{BB962C8B-B14F-4D97-AF65-F5344CB8AC3E}">
        <p14:creationId xmlns:p14="http://schemas.microsoft.com/office/powerpoint/2010/main" val="755417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 Reverberation</a:t>
            </a:r>
          </a:p>
        </p:txBody>
      </p:sp>
      <p:sp>
        <p:nvSpPr>
          <p:cNvPr id="3" name="Content Placeholder 2"/>
          <p:cNvSpPr>
            <a:spLocks noGrp="1"/>
          </p:cNvSpPr>
          <p:nvPr>
            <p:ph idx="1"/>
          </p:nvPr>
        </p:nvSpPr>
        <p:spPr/>
        <p:txBody>
          <a:bodyPr>
            <a:normAutofit/>
          </a:bodyPr>
          <a:lstStyle/>
          <a:p>
            <a:r>
              <a:rPr lang="en-US" dirty="0"/>
              <a:t>If local media covers any issue related to school need, send a letter to the editor (or recruit another advocate to do it)</a:t>
            </a:r>
          </a:p>
          <a:p>
            <a:r>
              <a:rPr lang="en-US" dirty="0"/>
              <a:t>Refer back to the legislative responsibility</a:t>
            </a:r>
          </a:p>
          <a:p>
            <a:r>
              <a:rPr lang="en-US" dirty="0"/>
              <a:t>Start with thanks and include the ask</a:t>
            </a:r>
          </a:p>
          <a:p>
            <a:r>
              <a:rPr lang="en-US" dirty="0"/>
              <a:t>Reply to negative and positive stories alike – keep the issue alive</a:t>
            </a:r>
          </a:p>
          <a:p>
            <a:pPr>
              <a:buFont typeface="Wingdings" panose="05000000000000000000" pitchFamily="2" charset="2"/>
              <a:buChar char="Ø"/>
            </a:pPr>
            <a:r>
              <a:rPr lang="en-US" dirty="0"/>
              <a:t>Updated position papers will be posted on the Legislative Page </a:t>
            </a:r>
            <a:r>
              <a:rPr lang="en-US" dirty="0">
                <a:hlinkClick r:id="rId2"/>
              </a:rPr>
              <a:t>http://www.rsaia.org/2021-legislative-session.html</a:t>
            </a:r>
            <a:r>
              <a:rPr lang="en-US" dirty="0"/>
              <a:t> soon and will include data and relative talking points that can assist.  </a:t>
            </a:r>
          </a:p>
          <a:p>
            <a:pPr>
              <a:buFont typeface="Wingdings" panose="05000000000000000000" pitchFamily="2" charset="2"/>
              <a:buChar char="Ø"/>
            </a:pPr>
            <a:r>
              <a:rPr lang="en-US" dirty="0"/>
              <a:t>Send a thank you note to legislators and give them visibility for their support.  </a:t>
            </a:r>
          </a:p>
        </p:txBody>
      </p:sp>
    </p:spTree>
    <p:extLst>
      <p:ext uri="{BB962C8B-B14F-4D97-AF65-F5344CB8AC3E}">
        <p14:creationId xmlns:p14="http://schemas.microsoft.com/office/powerpoint/2010/main" val="1802499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3C01-3958-43D7-ADCE-B59745658A50}"/>
              </a:ext>
            </a:extLst>
          </p:cNvPr>
          <p:cNvSpPr>
            <a:spLocks noGrp="1"/>
          </p:cNvSpPr>
          <p:nvPr>
            <p:ph type="title"/>
          </p:nvPr>
        </p:nvSpPr>
        <p:spPr/>
        <p:txBody>
          <a:bodyPr/>
          <a:lstStyle/>
          <a:p>
            <a:endParaRPr lang="en-US" dirty="0"/>
          </a:p>
        </p:txBody>
      </p:sp>
      <p:sp>
        <p:nvSpPr>
          <p:cNvPr id="5" name="TextBox 4">
            <a:extLst>
              <a:ext uri="{FF2B5EF4-FFF2-40B4-BE49-F238E27FC236}">
                <a16:creationId xmlns:a16="http://schemas.microsoft.com/office/drawing/2014/main" id="{81742602-B129-4F43-9313-2518EA795589}"/>
              </a:ext>
            </a:extLst>
          </p:cNvPr>
          <p:cNvSpPr txBox="1"/>
          <p:nvPr/>
        </p:nvSpPr>
        <p:spPr>
          <a:xfrm>
            <a:off x="533400" y="5943600"/>
            <a:ext cx="7086600" cy="369332"/>
          </a:xfrm>
          <a:prstGeom prst="rect">
            <a:avLst/>
          </a:prstGeom>
          <a:noFill/>
        </p:spPr>
        <p:txBody>
          <a:bodyPr wrap="square" rtlCol="0">
            <a:spAutoFit/>
          </a:bodyPr>
          <a:lstStyle/>
          <a:p>
            <a:r>
              <a:rPr lang="en-US" dirty="0">
                <a:hlinkClick r:id="rId2"/>
              </a:rPr>
              <a:t>https://www.rsaia.org/2022-legislative-session.html</a:t>
            </a:r>
            <a:r>
              <a:rPr lang="en-US" dirty="0"/>
              <a:t> </a:t>
            </a:r>
          </a:p>
        </p:txBody>
      </p:sp>
      <p:pic>
        <p:nvPicPr>
          <p:cNvPr id="7" name="Content Placeholder 6">
            <a:extLst>
              <a:ext uri="{FF2B5EF4-FFF2-40B4-BE49-F238E27FC236}">
                <a16:creationId xmlns:a16="http://schemas.microsoft.com/office/drawing/2014/main" id="{A198FF5C-7C0B-4ED4-BE50-92D16975EF52}"/>
              </a:ext>
            </a:extLst>
          </p:cNvPr>
          <p:cNvPicPr>
            <a:picLocks noGrp="1" noChangeAspect="1"/>
          </p:cNvPicPr>
          <p:nvPr>
            <p:ph idx="1"/>
          </p:nvPr>
        </p:nvPicPr>
        <p:blipFill>
          <a:blip r:embed="rId3"/>
          <a:stretch>
            <a:fillRect/>
          </a:stretch>
        </p:blipFill>
        <p:spPr>
          <a:xfrm>
            <a:off x="752597" y="0"/>
            <a:ext cx="7239000" cy="5820028"/>
          </a:xfrm>
          <a:prstGeom prst="rect">
            <a:avLst/>
          </a:prstGeom>
        </p:spPr>
      </p:pic>
    </p:spTree>
    <p:extLst>
      <p:ext uri="{BB962C8B-B14F-4D97-AF65-F5344CB8AC3E}">
        <p14:creationId xmlns:p14="http://schemas.microsoft.com/office/powerpoint/2010/main" val="387291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48000"/>
            <a:ext cx="6934200" cy="2849563"/>
          </a:xfrm>
        </p:spPr>
        <p:txBody>
          <a:bodyPr>
            <a:normAutofit/>
          </a:bodyPr>
          <a:lstStyle/>
          <a:p>
            <a:pPr marL="0" indent="0" algn="ctr">
              <a:buNone/>
            </a:pPr>
            <a:r>
              <a:rPr lang="en-US" sz="4400" dirty="0"/>
              <a:t>School Funding:  How does Iowa stack up when compared with other states?</a:t>
            </a:r>
          </a:p>
          <a:p>
            <a:pPr marL="0" indent="0" algn="ctr">
              <a:buNone/>
            </a:pPr>
            <a:endParaRPr lang="en-US" sz="4400" dirty="0">
              <a:solidFill>
                <a:srgbClr val="25408F"/>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5</a:t>
            </a:fld>
            <a:endParaRPr lang="en-US" dirty="0"/>
          </a:p>
        </p:txBody>
      </p:sp>
      <p:pic>
        <p:nvPicPr>
          <p:cNvPr id="5" name="Picture 4"/>
          <p:cNvPicPr>
            <a:picLocks noChangeAspect="1"/>
          </p:cNvPicPr>
          <p:nvPr/>
        </p:nvPicPr>
        <p:blipFill>
          <a:blip r:embed="rId2"/>
          <a:stretch>
            <a:fillRect/>
          </a:stretch>
        </p:blipFill>
        <p:spPr>
          <a:xfrm>
            <a:off x="27992" y="246646"/>
            <a:ext cx="9144000" cy="2855763"/>
          </a:xfrm>
          <a:prstGeom prst="rect">
            <a:avLst/>
          </a:prstGeom>
        </p:spPr>
      </p:pic>
    </p:spTree>
    <p:extLst>
      <p:ext uri="{BB962C8B-B14F-4D97-AF65-F5344CB8AC3E}">
        <p14:creationId xmlns:p14="http://schemas.microsoft.com/office/powerpoint/2010/main" val="4075979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510F-CD3F-454F-8C11-D0E226D4411D}"/>
              </a:ext>
            </a:extLst>
          </p:cNvPr>
          <p:cNvSpPr>
            <a:spLocks noGrp="1"/>
          </p:cNvSpPr>
          <p:nvPr>
            <p:ph type="title"/>
          </p:nvPr>
        </p:nvSpPr>
        <p:spPr/>
        <p:txBody>
          <a:bodyPr/>
          <a:lstStyle/>
          <a:p>
            <a:r>
              <a:rPr lang="en-US" dirty="0"/>
              <a:t>Prove People are with You</a:t>
            </a:r>
          </a:p>
        </p:txBody>
      </p:sp>
      <p:sp>
        <p:nvSpPr>
          <p:cNvPr id="3" name="Content Placeholder 2">
            <a:extLst>
              <a:ext uri="{FF2B5EF4-FFF2-40B4-BE49-F238E27FC236}">
                <a16:creationId xmlns:a16="http://schemas.microsoft.com/office/drawing/2014/main" id="{A7288EA3-0277-47B9-B0BB-9D1DDA9C2761}"/>
              </a:ext>
            </a:extLst>
          </p:cNvPr>
          <p:cNvSpPr>
            <a:spLocks noGrp="1"/>
          </p:cNvSpPr>
          <p:nvPr>
            <p:ph idx="1"/>
          </p:nvPr>
        </p:nvSpPr>
        <p:spPr/>
        <p:txBody>
          <a:bodyPr>
            <a:normAutofit lnSpcReduction="10000"/>
          </a:bodyPr>
          <a:lstStyle/>
          <a:p>
            <a:r>
              <a:rPr lang="en-US" dirty="0"/>
              <a:t>Who in your community could care?  </a:t>
            </a:r>
          </a:p>
          <a:p>
            <a:pPr lvl="1"/>
            <a:r>
              <a:rPr lang="en-US" sz="2000" dirty="0"/>
              <a:t>Grassroots (several people who can carry a simple message, such as “fund our schools” or “our school needs resources to keep good teachers here longer” or “my child and my neighbors’ children are counting on you to fund our future.”)</a:t>
            </a:r>
          </a:p>
          <a:p>
            <a:pPr lvl="1"/>
            <a:r>
              <a:rPr lang="en-US" sz="2000" dirty="0"/>
              <a:t>Grasstops (community leaders – chamber or business leader, county ag leader, newspaper editor, political party leaders, school board president, mayor or county supervisor, economic development director, etc.)</a:t>
            </a:r>
          </a:p>
          <a:p>
            <a:pPr lvl="1"/>
            <a:r>
              <a:rPr lang="en-US" sz="2000" dirty="0"/>
              <a:t>Ask them to take an action and make it easy for them (use RSAI resources to easily connect – calls to action always include what to ask or say and how to reach your legislators)</a:t>
            </a:r>
          </a:p>
          <a:p>
            <a:pPr lvl="1"/>
            <a:r>
              <a:rPr lang="en-US" sz="2000" dirty="0"/>
              <a:t>If your district is represented by a legislative leader, it’s even more important that you engage.</a:t>
            </a:r>
          </a:p>
          <a:p>
            <a:pPr lvl="1"/>
            <a:endParaRPr lang="en-US" dirty="0"/>
          </a:p>
        </p:txBody>
      </p:sp>
    </p:spTree>
    <p:extLst>
      <p:ext uri="{BB962C8B-B14F-4D97-AF65-F5344CB8AC3E}">
        <p14:creationId xmlns:p14="http://schemas.microsoft.com/office/powerpoint/2010/main" val="71354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Advocacy 101:  First Steps</a:t>
            </a:r>
          </a:p>
        </p:txBody>
      </p:sp>
      <p:sp>
        <p:nvSpPr>
          <p:cNvPr id="3" name="Content Placeholder 2"/>
          <p:cNvSpPr>
            <a:spLocks noGrp="1"/>
          </p:cNvSpPr>
          <p:nvPr>
            <p:ph idx="1"/>
          </p:nvPr>
        </p:nvSpPr>
        <p:spPr>
          <a:xfrm>
            <a:off x="822959" y="1845734"/>
            <a:ext cx="7543801" cy="4402666"/>
          </a:xfrm>
        </p:spPr>
        <p:txBody>
          <a:bodyPr>
            <a:normAutofit fontScale="85000" lnSpcReduction="20000"/>
          </a:bodyPr>
          <a:lstStyle/>
          <a:p>
            <a:r>
              <a:rPr lang="en-US" sz="2400" dirty="0"/>
              <a:t>Send a note – include contact information and offer to be an informational resource (offer to review legislation for them, share impact of proposals on your district, staff, students or taxpayers, or just answer questions)</a:t>
            </a:r>
          </a:p>
          <a:p>
            <a:r>
              <a:rPr lang="en-US" sz="2400" dirty="0"/>
              <a:t>Share organizational priorities before the Session (caucuses set priorities for the Session typically in Nov/Dec, so don’t delay)</a:t>
            </a:r>
          </a:p>
          <a:p>
            <a:r>
              <a:rPr lang="en-US" sz="2400" dirty="0"/>
              <a:t>Find out what committees they are on – if education, local government, ways and means or appropriations are on that list, pay attention. </a:t>
            </a:r>
          </a:p>
          <a:p>
            <a:r>
              <a:rPr lang="en-US" sz="2400" dirty="0"/>
              <a:t>Get a meeting – zoom or coffee or DQ</a:t>
            </a:r>
          </a:p>
          <a:p>
            <a:pPr lvl="1"/>
            <a:r>
              <a:rPr lang="en-US" sz="2100" dirty="0"/>
              <a:t>Introductions</a:t>
            </a:r>
          </a:p>
          <a:p>
            <a:pPr lvl="1"/>
            <a:r>
              <a:rPr lang="en-US" sz="2100" dirty="0"/>
              <a:t>Exchange contact information</a:t>
            </a:r>
          </a:p>
          <a:p>
            <a:pPr lvl="1"/>
            <a:r>
              <a:rPr lang="en-US" sz="2100" dirty="0"/>
              <a:t>Give them a position paper or two or ask about their priorities for education</a:t>
            </a:r>
          </a:p>
          <a:p>
            <a:pPr lvl="1"/>
            <a:r>
              <a:rPr lang="en-US" sz="2100" dirty="0"/>
              <a:t>Learn something about them – where did they go to school? How about their children, or grandchildren? Anyone in their family ever teach or get elected to school board?  Why did they run for office?  </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51</a:t>
            </a:fld>
            <a:endParaRPr lang="en-US" dirty="0"/>
          </a:p>
        </p:txBody>
      </p:sp>
    </p:spTree>
    <p:extLst>
      <p:ext uri="{BB962C8B-B14F-4D97-AF65-F5344CB8AC3E}">
        <p14:creationId xmlns:p14="http://schemas.microsoft.com/office/powerpoint/2010/main" val="2463468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Steps: Create a coalition</a:t>
            </a:r>
          </a:p>
        </p:txBody>
      </p:sp>
      <p:sp>
        <p:nvSpPr>
          <p:cNvPr id="3" name="Content Placeholder 2"/>
          <p:cNvSpPr>
            <a:spLocks noGrp="1"/>
          </p:cNvSpPr>
          <p:nvPr>
            <p:ph idx="1"/>
          </p:nvPr>
        </p:nvSpPr>
        <p:spPr/>
        <p:txBody>
          <a:bodyPr/>
          <a:lstStyle/>
          <a:p>
            <a:r>
              <a:rPr lang="en-US" sz="2800" dirty="0"/>
              <a:t>Who could care?</a:t>
            </a:r>
          </a:p>
          <a:p>
            <a:pPr>
              <a:buFont typeface="Wingdings" panose="05000000000000000000" pitchFamily="2" charset="2"/>
              <a:buChar char="Ø"/>
            </a:pPr>
            <a:r>
              <a:rPr lang="en-US" dirty="0"/>
              <a:t>Usual suspects:  parents, teachers, board members, SIAC members.</a:t>
            </a:r>
          </a:p>
          <a:p>
            <a:pPr>
              <a:buFont typeface="Wingdings" panose="05000000000000000000" pitchFamily="2" charset="2"/>
              <a:buChar char="Ø"/>
            </a:pPr>
            <a:r>
              <a:rPr lang="en-US" dirty="0"/>
              <a:t>Unusual suspects:  Farm Bureau, Chamber of Commerce, Vendors, Taxpayer organization, city/county government, economic development, law enforcement  (success examples include four-year-old preschool and the state penny)</a:t>
            </a:r>
          </a:p>
          <a:p>
            <a:pPr>
              <a:buFont typeface="Wingdings" panose="05000000000000000000" pitchFamily="2" charset="2"/>
              <a:buChar char="Ø"/>
            </a:pPr>
            <a:r>
              <a:rPr lang="en-US" dirty="0"/>
              <a:t>Infiltrate and educate. </a:t>
            </a:r>
          </a:p>
          <a:p>
            <a:pPr>
              <a:buFont typeface="Wingdings" panose="05000000000000000000" pitchFamily="2" charset="2"/>
              <a:buChar char="Ø"/>
            </a:pPr>
            <a:r>
              <a:rPr lang="en-US" dirty="0"/>
              <a:t>Find one or two persuasive voices from those groups </a:t>
            </a:r>
          </a:p>
          <a:p>
            <a:pPr>
              <a:buFont typeface="Wingdings" panose="05000000000000000000" pitchFamily="2" charset="2"/>
              <a:buChar char="Ø"/>
            </a:pPr>
            <a:r>
              <a:rPr lang="en-US" dirty="0"/>
              <a:t>Be thinking about encouraging future school board candidates from these groups – the old two birds with one stone concept</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482051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First Month of Session</a:t>
            </a:r>
          </a:p>
        </p:txBody>
      </p:sp>
      <p:sp>
        <p:nvSpPr>
          <p:cNvPr id="3" name="Content Placeholder 2"/>
          <p:cNvSpPr>
            <a:spLocks noGrp="1"/>
          </p:cNvSpPr>
          <p:nvPr>
            <p:ph idx="1"/>
          </p:nvPr>
        </p:nvSpPr>
        <p:spPr/>
        <p:txBody>
          <a:bodyPr>
            <a:normAutofit fontScale="92500" lnSpcReduction="10000"/>
          </a:bodyPr>
          <a:lstStyle/>
          <a:p>
            <a:r>
              <a:rPr lang="en-US" dirty="0"/>
              <a:t>Joint effort with other school leaders, with school boards or individually.  </a:t>
            </a:r>
          </a:p>
          <a:p>
            <a:r>
              <a:rPr lang="en-US" dirty="0"/>
              <a:t>Go to their home-based forums (eggs and issues) during the Session. Take someone with you who can ask a question. </a:t>
            </a:r>
          </a:p>
          <a:p>
            <a:r>
              <a:rPr lang="en-US" dirty="0"/>
              <a:t>Reach out to us to get resources before you go and get some timely questions to ask or updated materials to share.</a:t>
            </a:r>
          </a:p>
          <a:p>
            <a:r>
              <a:rPr lang="en-US" dirty="0"/>
              <a:t>School funding is typically decided (or supposed to be) within 30 days of release of the Governor’s budget, so ask about that up front. </a:t>
            </a:r>
          </a:p>
          <a:p>
            <a:r>
              <a:rPr lang="en-US" dirty="0"/>
              <a:t>Share the impact of various proposals on your budget, your students, and your community.  </a:t>
            </a:r>
          </a:p>
          <a:p>
            <a:r>
              <a:rPr lang="en-US" dirty="0"/>
              <a:t>Send a thank you note whenever you can – even if you don’t agree on the vote or outcome, let them know you appreciate their work to represent your district and constituents (you can even say, “I hope you’ll be able to support our position in the future to help our school and students.”)</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53</a:t>
            </a:fld>
            <a:endParaRPr lang="en-US" dirty="0"/>
          </a:p>
        </p:txBody>
      </p:sp>
    </p:spTree>
    <p:extLst>
      <p:ext uri="{BB962C8B-B14F-4D97-AF65-F5344CB8AC3E}">
        <p14:creationId xmlns:p14="http://schemas.microsoft.com/office/powerpoint/2010/main" val="1538894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50E5-07D9-4408-AC12-596807330232}"/>
              </a:ext>
            </a:extLst>
          </p:cNvPr>
          <p:cNvSpPr>
            <a:spLocks noGrp="1"/>
          </p:cNvSpPr>
          <p:nvPr>
            <p:ph type="title"/>
          </p:nvPr>
        </p:nvSpPr>
        <p:spPr/>
        <p:txBody>
          <a:bodyPr/>
          <a:lstStyle/>
          <a:p>
            <a:r>
              <a:rPr lang="en-US" dirty="0"/>
              <a:t>Advocacy Actions</a:t>
            </a:r>
          </a:p>
        </p:txBody>
      </p:sp>
      <p:sp>
        <p:nvSpPr>
          <p:cNvPr id="3" name="Content Placeholder 2">
            <a:extLst>
              <a:ext uri="{FF2B5EF4-FFF2-40B4-BE49-F238E27FC236}">
                <a16:creationId xmlns:a16="http://schemas.microsoft.com/office/drawing/2014/main" id="{5F6D9F32-954B-4954-B9C1-C1E26C516A61}"/>
              </a:ext>
            </a:extLst>
          </p:cNvPr>
          <p:cNvSpPr>
            <a:spLocks noGrp="1"/>
          </p:cNvSpPr>
          <p:nvPr>
            <p:ph idx="1"/>
          </p:nvPr>
        </p:nvSpPr>
        <p:spPr/>
        <p:txBody>
          <a:bodyPr/>
          <a:lstStyle/>
          <a:p>
            <a:r>
              <a:rPr lang="en-US" dirty="0"/>
              <a:t>See the RSAI Advocacy Handbook on Legislative Page of Website</a:t>
            </a:r>
          </a:p>
          <a:p>
            <a:r>
              <a:rPr lang="en-US" dirty="0">
                <a:hlinkClick r:id="rId2"/>
              </a:rPr>
              <a:t>https://www.rsaia.org/2021-legislative-session.html</a:t>
            </a:r>
            <a:r>
              <a:rPr lang="en-US" dirty="0"/>
              <a:t> </a:t>
            </a:r>
          </a:p>
          <a:p>
            <a:endParaRPr lang="en-US" dirty="0"/>
          </a:p>
        </p:txBody>
      </p:sp>
      <p:pic>
        <p:nvPicPr>
          <p:cNvPr id="4" name="Picture 3">
            <a:extLst>
              <a:ext uri="{FF2B5EF4-FFF2-40B4-BE49-F238E27FC236}">
                <a16:creationId xmlns:a16="http://schemas.microsoft.com/office/drawing/2014/main" id="{7C71D198-89E6-434E-A4B3-5F46F6BC0268}"/>
              </a:ext>
            </a:extLst>
          </p:cNvPr>
          <p:cNvPicPr>
            <a:picLocks noChangeAspect="1"/>
          </p:cNvPicPr>
          <p:nvPr/>
        </p:nvPicPr>
        <p:blipFill>
          <a:blip r:embed="rId3"/>
          <a:stretch>
            <a:fillRect/>
          </a:stretch>
        </p:blipFill>
        <p:spPr>
          <a:xfrm>
            <a:off x="2538246" y="2667000"/>
            <a:ext cx="4067508" cy="3435682"/>
          </a:xfrm>
          <a:prstGeom prst="rect">
            <a:avLst/>
          </a:prstGeom>
        </p:spPr>
      </p:pic>
    </p:spTree>
    <p:extLst>
      <p:ext uri="{BB962C8B-B14F-4D97-AF65-F5344CB8AC3E}">
        <p14:creationId xmlns:p14="http://schemas.microsoft.com/office/powerpoint/2010/main" val="1863027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for help</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Data from the ISFIS mapping tool to explain history</a:t>
            </a:r>
          </a:p>
          <a:p>
            <a:pPr>
              <a:buFont typeface="Wingdings" panose="05000000000000000000" pitchFamily="2" charset="2"/>
              <a:buChar char="Ø"/>
            </a:pPr>
            <a:r>
              <a:rPr lang="en-US" dirty="0"/>
              <a:t>Talking points specific to your district</a:t>
            </a:r>
          </a:p>
          <a:p>
            <a:pPr>
              <a:buFont typeface="Wingdings" panose="05000000000000000000" pitchFamily="2" charset="2"/>
              <a:buChar char="Ø"/>
            </a:pPr>
            <a:r>
              <a:rPr lang="en-US" dirty="0"/>
              <a:t>Edit letters to legislators or your local paper</a:t>
            </a:r>
          </a:p>
          <a:p>
            <a:pPr>
              <a:buFont typeface="Wingdings" panose="05000000000000000000" pitchFamily="2" charset="2"/>
              <a:buChar char="Ø"/>
            </a:pPr>
            <a:r>
              <a:rPr lang="en-US" dirty="0"/>
              <a:t>Help thinking about replies to email or questions from legislators</a:t>
            </a:r>
          </a:p>
          <a:p>
            <a:pPr>
              <a:buFont typeface="Wingdings" panose="05000000000000000000" pitchFamily="2" charset="2"/>
              <a:buChar char="Ø"/>
            </a:pPr>
            <a:r>
              <a:rPr lang="en-US" dirty="0"/>
              <a:t>Prep for lobby days or local conversations</a:t>
            </a:r>
          </a:p>
          <a:p>
            <a:pPr>
              <a:buFont typeface="Wingdings" panose="05000000000000000000" pitchFamily="2" charset="2"/>
              <a:buChar char="Ø"/>
            </a:pPr>
            <a:r>
              <a:rPr lang="en-US" dirty="0"/>
              <a:t>Quick resources to share with your board members to prepare them for advocacy moments. </a:t>
            </a:r>
          </a:p>
          <a:p>
            <a:pPr>
              <a:buFont typeface="Wingdings" panose="05000000000000000000" pitchFamily="2" charset="2"/>
              <a:buChar char="Ø"/>
            </a:pPr>
            <a:r>
              <a:rPr lang="en-US" dirty="0"/>
              <a:t>Sample Press Release – get the word out to your stakeholders and media about these issues of importance to your students and families. </a:t>
            </a:r>
          </a:p>
        </p:txBody>
      </p:sp>
      <p:sp>
        <p:nvSpPr>
          <p:cNvPr id="4" name="Slide Number Placeholder 3"/>
          <p:cNvSpPr>
            <a:spLocks noGrp="1"/>
          </p:cNvSpPr>
          <p:nvPr>
            <p:ph type="sldNum" sz="quarter" idx="12"/>
          </p:nvPr>
        </p:nvSpPr>
        <p:spPr/>
        <p:txBody>
          <a:bodyPr/>
          <a:lstStyle/>
          <a:p>
            <a:fld id="{7E3A9E86-4CC3-4959-A751-C33E618564A4}" type="slidenum">
              <a:rPr lang="en-US" smtClean="0"/>
              <a:t>55</a:t>
            </a:fld>
            <a:endParaRPr lang="en-US" dirty="0"/>
          </a:p>
        </p:txBody>
      </p:sp>
    </p:spTree>
    <p:extLst>
      <p:ext uri="{BB962C8B-B14F-4D97-AF65-F5344CB8AC3E}">
        <p14:creationId xmlns:p14="http://schemas.microsoft.com/office/powerpoint/2010/main" val="992711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1"/>
            <a:ext cx="8153400" cy="3200400"/>
          </a:xfrm>
          <a:solidFill>
            <a:schemeClr val="bg1"/>
          </a:solidFill>
        </p:spPr>
        <p:txBody>
          <a:bodyPr>
            <a:normAutofit/>
          </a:bodyPr>
          <a:lstStyle/>
          <a:p>
            <a:pPr>
              <a:spcBef>
                <a:spcPts val="0"/>
              </a:spcBef>
            </a:pPr>
            <a:r>
              <a:rPr lang="en-US" sz="5400" b="1" dirty="0"/>
              <a:t>THANK YOU FOR YOUR VOICE</a:t>
            </a:r>
            <a:br>
              <a:rPr lang="en-US" sz="5400" b="1" dirty="0"/>
            </a:br>
            <a:r>
              <a:rPr lang="en-US" sz="5400" b="1" dirty="0"/>
              <a:t>on behalf of Iowa students!</a:t>
            </a: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ISFIS Partner, RSAI Professional Advocate, UEN Executive Director,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5334000" y="2964666"/>
            <a:ext cx="3429000" cy="2031325"/>
          </a:xfrm>
          <a:prstGeom prst="rect">
            <a:avLst/>
          </a:prstGeom>
          <a:noFill/>
        </p:spPr>
        <p:txBody>
          <a:bodyPr wrap="square" rtlCol="0">
            <a:spAutoFit/>
          </a:bodyPr>
          <a:lstStyle/>
          <a:p>
            <a:r>
              <a:rPr lang="en-US" dirty="0"/>
              <a:t>Dave Daughton,  </a:t>
            </a:r>
          </a:p>
          <a:p>
            <a:r>
              <a:rPr lang="en-US" dirty="0"/>
              <a:t>RSAI Grassroots Advocate</a:t>
            </a:r>
          </a:p>
          <a:p>
            <a:r>
              <a:rPr lang="en-US" dirty="0">
                <a:hlinkClick r:id="rId3"/>
              </a:rPr>
              <a:t>dave.daughton@rsaia.org</a:t>
            </a:r>
            <a:r>
              <a:rPr lang="en-US" dirty="0"/>
              <a:t/>
            </a:r>
            <a:br>
              <a:rPr lang="en-US" dirty="0"/>
            </a:br>
            <a:r>
              <a:rPr lang="en-US" dirty="0"/>
              <a:t>(641) 344-5205 cell</a:t>
            </a:r>
          </a:p>
          <a:p>
            <a:r>
              <a:rPr lang="en-US" dirty="0"/>
              <a:t>Retired Wayne CSD Superintendent</a:t>
            </a:r>
            <a:r>
              <a:rPr lang="en-US" sz="4800" dirty="0"/>
              <a:t/>
            </a:r>
            <a:br>
              <a:rPr lang="en-US" sz="4800" dirty="0"/>
            </a:br>
            <a:endParaRPr lang="en-US" dirty="0"/>
          </a:p>
        </p:txBody>
      </p:sp>
      <p:sp>
        <p:nvSpPr>
          <p:cNvPr id="5" name="TextBox 4">
            <a:extLst>
              <a:ext uri="{FF2B5EF4-FFF2-40B4-BE49-F238E27FC236}">
                <a16:creationId xmlns:a16="http://schemas.microsoft.com/office/drawing/2014/main" id="{0DB60DA2-65B3-462F-A535-9F3E9C2D449C}"/>
              </a:ext>
            </a:extLst>
          </p:cNvPr>
          <p:cNvSpPr txBox="1"/>
          <p:nvPr/>
        </p:nvSpPr>
        <p:spPr>
          <a:xfrm>
            <a:off x="1143000" y="5181600"/>
            <a:ext cx="6705600" cy="646331"/>
          </a:xfrm>
          <a:prstGeom prst="rect">
            <a:avLst/>
          </a:prstGeom>
          <a:noFill/>
        </p:spPr>
        <p:txBody>
          <a:bodyPr wrap="square" rtlCol="0">
            <a:spAutoFit/>
          </a:bodyPr>
          <a:lstStyle/>
          <a:p>
            <a:pPr algn="ctr"/>
            <a:r>
              <a:rPr lang="en-US" dirty="0"/>
              <a:t>Stay connected through the Interim and into the Legislative Session  </a:t>
            </a:r>
          </a:p>
          <a:p>
            <a:pPr algn="ctr"/>
            <a:r>
              <a:rPr lang="en-US" dirty="0"/>
              <a:t>Let us know what you need to beef up your advocacy efforts.</a:t>
            </a:r>
          </a:p>
        </p:txBody>
      </p:sp>
    </p:spTree>
    <p:extLst>
      <p:ext uri="{BB962C8B-B14F-4D97-AF65-F5344CB8AC3E}">
        <p14:creationId xmlns:p14="http://schemas.microsoft.com/office/powerpoint/2010/main" val="410999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F010-EE4B-4141-A702-3132074408F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DBDA749-DF6A-47B3-BAF3-D8428B281E96}"/>
              </a:ext>
            </a:extLst>
          </p:cNvPr>
          <p:cNvPicPr>
            <a:picLocks noGrp="1" noChangeAspect="1"/>
          </p:cNvPicPr>
          <p:nvPr>
            <p:ph idx="1"/>
          </p:nvPr>
        </p:nvPicPr>
        <p:blipFill>
          <a:blip r:embed="rId2"/>
          <a:stretch>
            <a:fillRect/>
          </a:stretch>
        </p:blipFill>
        <p:spPr>
          <a:xfrm>
            <a:off x="76199" y="0"/>
            <a:ext cx="7292551" cy="6400800"/>
          </a:xfrm>
          <a:prstGeom prst="rect">
            <a:avLst/>
          </a:prstGeom>
        </p:spPr>
      </p:pic>
      <p:sp>
        <p:nvSpPr>
          <p:cNvPr id="4" name="Slide Number Placeholder 3">
            <a:extLst>
              <a:ext uri="{FF2B5EF4-FFF2-40B4-BE49-F238E27FC236}">
                <a16:creationId xmlns:a16="http://schemas.microsoft.com/office/drawing/2014/main" id="{4E94BD07-B014-4E73-8312-EA770509FFBF}"/>
              </a:ext>
            </a:extLst>
          </p:cNvPr>
          <p:cNvSpPr>
            <a:spLocks noGrp="1"/>
          </p:cNvSpPr>
          <p:nvPr>
            <p:ph type="sldNum" sz="quarter" idx="12"/>
          </p:nvPr>
        </p:nvSpPr>
        <p:spPr/>
        <p:txBody>
          <a:bodyPr/>
          <a:lstStyle/>
          <a:p>
            <a:fld id="{7E3A9E86-4CC3-4959-A751-C33E618564A4}" type="slidenum">
              <a:rPr lang="en-US" smtClean="0"/>
              <a:t>6</a:t>
            </a:fld>
            <a:endParaRPr lang="en-US" dirty="0"/>
          </a:p>
        </p:txBody>
      </p:sp>
      <p:sp>
        <p:nvSpPr>
          <p:cNvPr id="6" name="TextBox 5">
            <a:extLst>
              <a:ext uri="{FF2B5EF4-FFF2-40B4-BE49-F238E27FC236}">
                <a16:creationId xmlns:a16="http://schemas.microsoft.com/office/drawing/2014/main" id="{337F64E8-20F6-496F-B49D-6D50AF0B284B}"/>
              </a:ext>
            </a:extLst>
          </p:cNvPr>
          <p:cNvSpPr txBox="1"/>
          <p:nvPr/>
        </p:nvSpPr>
        <p:spPr>
          <a:xfrm>
            <a:off x="7696200" y="990600"/>
            <a:ext cx="1015663" cy="3970318"/>
          </a:xfrm>
          <a:prstGeom prst="rect">
            <a:avLst/>
          </a:prstGeom>
          <a:noFill/>
        </p:spPr>
        <p:txBody>
          <a:bodyPr vert="vert270" wrap="square" rtlCol="0">
            <a:spAutoFit/>
          </a:bodyPr>
          <a:lstStyle/>
          <a:p>
            <a:r>
              <a:rPr lang="en-US" dirty="0">
                <a:hlinkClick r:id="rId3"/>
              </a:rPr>
              <a:t>https://www.census.gov/data/tables/2019/econ/school-finances/secondary-education-finance.html</a:t>
            </a:r>
            <a:r>
              <a:rPr lang="en-US" dirty="0"/>
              <a:t> </a:t>
            </a:r>
          </a:p>
        </p:txBody>
      </p:sp>
    </p:spTree>
    <p:extLst>
      <p:ext uri="{BB962C8B-B14F-4D97-AF65-F5344CB8AC3E}">
        <p14:creationId xmlns:p14="http://schemas.microsoft.com/office/powerpoint/2010/main" val="181835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FFCE5B3-BAF3-4C1F-BA0B-D2F1A89A06E0}"/>
              </a:ext>
            </a:extLst>
          </p:cNvPr>
          <p:cNvGraphicFramePr>
            <a:graphicFrameLocks noGrp="1"/>
          </p:cNvGraphicFramePr>
          <p:nvPr>
            <p:ph idx="1"/>
            <p:extLst/>
          </p:nvPr>
        </p:nvGraphicFramePr>
        <p:xfrm>
          <a:off x="152399" y="1219200"/>
          <a:ext cx="8915401" cy="3857600"/>
        </p:xfrm>
        <a:graphic>
          <a:graphicData uri="http://schemas.openxmlformats.org/drawingml/2006/table">
            <a:tbl>
              <a:tblPr>
                <a:tableStyleId>{5C22544A-7EE6-4342-B048-85BDC9FD1C3A}</a:tableStyleId>
              </a:tblPr>
              <a:tblGrid>
                <a:gridCol w="502795">
                  <a:extLst>
                    <a:ext uri="{9D8B030D-6E8A-4147-A177-3AD203B41FA5}">
                      <a16:colId xmlns:a16="http://schemas.microsoft.com/office/drawing/2014/main" val="928302079"/>
                    </a:ext>
                  </a:extLst>
                </a:gridCol>
                <a:gridCol w="335406">
                  <a:extLst>
                    <a:ext uri="{9D8B030D-6E8A-4147-A177-3AD203B41FA5}">
                      <a16:colId xmlns:a16="http://schemas.microsoft.com/office/drawing/2014/main" val="904153061"/>
                    </a:ext>
                  </a:extLst>
                </a:gridCol>
                <a:gridCol w="838200">
                  <a:extLst>
                    <a:ext uri="{9D8B030D-6E8A-4147-A177-3AD203B41FA5}">
                      <a16:colId xmlns:a16="http://schemas.microsoft.com/office/drawing/2014/main" val="3440083455"/>
                    </a:ext>
                  </a:extLst>
                </a:gridCol>
                <a:gridCol w="838199">
                  <a:extLst>
                    <a:ext uri="{9D8B030D-6E8A-4147-A177-3AD203B41FA5}">
                      <a16:colId xmlns:a16="http://schemas.microsoft.com/office/drawing/2014/main" val="3962360840"/>
                    </a:ext>
                  </a:extLst>
                </a:gridCol>
                <a:gridCol w="762001">
                  <a:extLst>
                    <a:ext uri="{9D8B030D-6E8A-4147-A177-3AD203B41FA5}">
                      <a16:colId xmlns:a16="http://schemas.microsoft.com/office/drawing/2014/main" val="175328414"/>
                    </a:ext>
                  </a:extLst>
                </a:gridCol>
                <a:gridCol w="838199">
                  <a:extLst>
                    <a:ext uri="{9D8B030D-6E8A-4147-A177-3AD203B41FA5}">
                      <a16:colId xmlns:a16="http://schemas.microsoft.com/office/drawing/2014/main" val="699535217"/>
                    </a:ext>
                  </a:extLst>
                </a:gridCol>
                <a:gridCol w="914400">
                  <a:extLst>
                    <a:ext uri="{9D8B030D-6E8A-4147-A177-3AD203B41FA5}">
                      <a16:colId xmlns:a16="http://schemas.microsoft.com/office/drawing/2014/main" val="4180681992"/>
                    </a:ext>
                  </a:extLst>
                </a:gridCol>
                <a:gridCol w="609601">
                  <a:extLst>
                    <a:ext uri="{9D8B030D-6E8A-4147-A177-3AD203B41FA5}">
                      <a16:colId xmlns:a16="http://schemas.microsoft.com/office/drawing/2014/main" val="3813297589"/>
                    </a:ext>
                  </a:extLst>
                </a:gridCol>
                <a:gridCol w="762000">
                  <a:extLst>
                    <a:ext uri="{9D8B030D-6E8A-4147-A177-3AD203B41FA5}">
                      <a16:colId xmlns:a16="http://schemas.microsoft.com/office/drawing/2014/main" val="396941795"/>
                    </a:ext>
                  </a:extLst>
                </a:gridCol>
                <a:gridCol w="533400">
                  <a:extLst>
                    <a:ext uri="{9D8B030D-6E8A-4147-A177-3AD203B41FA5}">
                      <a16:colId xmlns:a16="http://schemas.microsoft.com/office/drawing/2014/main" val="195726547"/>
                    </a:ext>
                  </a:extLst>
                </a:gridCol>
                <a:gridCol w="794477">
                  <a:extLst>
                    <a:ext uri="{9D8B030D-6E8A-4147-A177-3AD203B41FA5}">
                      <a16:colId xmlns:a16="http://schemas.microsoft.com/office/drawing/2014/main" val="1441246455"/>
                    </a:ext>
                  </a:extLst>
                </a:gridCol>
                <a:gridCol w="517161">
                  <a:extLst>
                    <a:ext uri="{9D8B030D-6E8A-4147-A177-3AD203B41FA5}">
                      <a16:colId xmlns:a16="http://schemas.microsoft.com/office/drawing/2014/main" val="2980087974"/>
                    </a:ext>
                  </a:extLst>
                </a:gridCol>
                <a:gridCol w="669562">
                  <a:extLst>
                    <a:ext uri="{9D8B030D-6E8A-4147-A177-3AD203B41FA5}">
                      <a16:colId xmlns:a16="http://schemas.microsoft.com/office/drawing/2014/main" val="818743097"/>
                    </a:ext>
                  </a:extLst>
                </a:gridCol>
              </a:tblGrid>
              <a:tr h="175484">
                <a:tc rowSpan="4" gridSpan="2">
                  <a:txBody>
                    <a:bodyPr/>
                    <a:lstStyle/>
                    <a:p>
                      <a:pPr algn="ctr" fontAlgn="ctr"/>
                      <a:r>
                        <a:rPr lang="en-US" sz="1200" u="none" strike="noStrike" dirty="0">
                          <a:effectLst/>
                        </a:rPr>
                        <a:t>Geographic area</a:t>
                      </a:r>
                      <a:endParaRPr lang="en-US" sz="1200" b="0" i="0" u="none" strike="noStrike" dirty="0">
                        <a:effectLst/>
                        <a:latin typeface="Zurich Cn BT"/>
                      </a:endParaRPr>
                    </a:p>
                  </a:txBody>
                  <a:tcPr marL="3631" marR="3631" marT="3631" marB="0" anchor="ctr"/>
                </a:tc>
                <a:tc rowSpan="4" hMerge="1">
                  <a:txBody>
                    <a:bodyPr/>
                    <a:lstStyle/>
                    <a:p>
                      <a:endParaRPr lang="en-US"/>
                    </a:p>
                  </a:txBody>
                  <a:tcPr/>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gridSpan="3">
                  <a:txBody>
                    <a:bodyPr/>
                    <a:lstStyle/>
                    <a:p>
                      <a:pPr algn="ctr" fontAlgn="b"/>
                      <a:r>
                        <a:rPr lang="en-US" sz="1200" u="none" strike="noStrike" dirty="0">
                          <a:effectLst/>
                        </a:rPr>
                        <a:t>Instruction</a:t>
                      </a:r>
                      <a:endParaRPr lang="en-US" sz="1200" b="0" i="0" u="none" strike="noStrike" dirty="0">
                        <a:effectLst/>
                        <a:latin typeface="Zurich Cn BT"/>
                      </a:endParaRPr>
                    </a:p>
                  </a:txBody>
                  <a:tcPr marL="3631" marR="3631" marT="3631" marB="0" anchor="b"/>
                </a:tc>
                <a:tc hMerge="1">
                  <a:txBody>
                    <a:bodyPr/>
                    <a:lstStyle/>
                    <a:p>
                      <a:endParaRPr lang="en-US"/>
                    </a:p>
                  </a:txBody>
                  <a:tcPr/>
                </a:tc>
                <a:tc hMerge="1">
                  <a:txBody>
                    <a:bodyPr/>
                    <a:lstStyle/>
                    <a:p>
                      <a:endParaRPr lang="en-US"/>
                    </a:p>
                  </a:txBody>
                  <a:tcPr/>
                </a:tc>
                <a:tc gridSpan="5">
                  <a:txBody>
                    <a:bodyPr/>
                    <a:lstStyle/>
                    <a:p>
                      <a:pPr algn="ctr" fontAlgn="b"/>
                      <a:r>
                        <a:rPr lang="en-US" sz="1200" u="none" strike="noStrike" dirty="0">
                          <a:effectLst/>
                        </a:rPr>
                        <a:t>Support services</a:t>
                      </a:r>
                      <a:endParaRPr lang="en-US" sz="1200" b="0" i="0" u="none" strike="noStrike" dirty="0">
                        <a:effectLst/>
                        <a:latin typeface="Zurich Cn BT"/>
                      </a:endParaRPr>
                    </a:p>
                  </a:txBody>
                  <a:tcPr marL="3631" marR="3631" marT="363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3823689"/>
                  </a:ext>
                </a:extLst>
              </a:tr>
              <a:tr h="235996">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Instructional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128444180"/>
                  </a:ext>
                </a:extLst>
              </a:tr>
              <a:tr h="235996">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Salaries and</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Employee</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Salaries and</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Employee</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Pupil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staff</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General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School</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3589691057"/>
                  </a:ext>
                </a:extLst>
              </a:tr>
              <a:tr h="235996">
                <a:tc gridSpan="2" vMerge="1">
                  <a:txBody>
                    <a:bodyPr/>
                    <a:lstStyle/>
                    <a:p>
                      <a:endParaRPr lang="en-US"/>
                    </a:p>
                  </a:txBody>
                  <a:tcPr/>
                </a:tc>
                <a:tc hMerge="1" vMerge="1">
                  <a:txBody>
                    <a:bodyPr/>
                    <a:lstStyle/>
                    <a:p>
                      <a:endParaRPr lang="en-US"/>
                    </a:p>
                  </a:txBody>
                  <a:tcPr/>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wages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benefits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wages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benefits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support</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support</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administration</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administration</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383554489"/>
                  </a:ext>
                </a:extLst>
              </a:tr>
              <a:tr h="122839">
                <a:tc>
                  <a:txBody>
                    <a:bodyPr/>
                    <a:lstStyle/>
                    <a:p>
                      <a:pPr algn="l" fontAlgn="b"/>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462832393"/>
                  </a:ext>
                </a:extLst>
              </a:tr>
              <a:tr h="468361">
                <a:tc gridSpan="2">
                  <a:txBody>
                    <a:bodyPr/>
                    <a:lstStyle/>
                    <a:p>
                      <a:pPr algn="l" fontAlgn="b"/>
                      <a:r>
                        <a:rPr lang="en-US" sz="1200" u="none" strike="noStrike" dirty="0">
                          <a:effectLst/>
                        </a:rPr>
                        <a:t>  United States................................................................</a:t>
                      </a:r>
                      <a:endParaRPr lang="en-US" sz="1200" b="0" i="0" u="none" strike="noStrike" dirty="0">
                        <a:effectLst/>
                        <a:latin typeface="Zurich Cn BT"/>
                      </a:endParaRPr>
                    </a:p>
                  </a:txBody>
                  <a:tcPr marL="3631" marR="3631" marT="3631" marB="0" anchor="b"/>
                </a:tc>
                <a:tc hMerge="1">
                  <a:txBody>
                    <a:bodyPr/>
                    <a:lstStyle/>
                    <a:p>
                      <a:endParaRPr lang="en-US"/>
                    </a:p>
                  </a:txBody>
                  <a:tcPr/>
                </a:tc>
                <a:tc>
                  <a:txBody>
                    <a:bodyPr/>
                    <a:lstStyle/>
                    <a:p>
                      <a:pPr algn="r" fontAlgn="b"/>
                      <a:r>
                        <a:rPr lang="en-US" sz="1200" u="none" strike="noStrike" dirty="0">
                          <a:effectLst/>
                        </a:rPr>
                        <a:t>13,187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7,498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3,299</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7,963</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4,996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2,206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4,701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818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638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257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738</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998514815"/>
                  </a:ext>
                </a:extLst>
              </a:tr>
              <a:tr h="122839">
                <a:tc>
                  <a:txBody>
                    <a:bodyPr/>
                    <a:lstStyle/>
                    <a:p>
                      <a:pPr algn="l" fontAlgn="b"/>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026516422"/>
                  </a:ext>
                </a:extLst>
              </a:tr>
              <a:tr h="352179">
                <a:tc gridSpan="2">
                  <a:txBody>
                    <a:bodyPr/>
                    <a:lstStyle/>
                    <a:p>
                      <a:pPr algn="l" fontAlgn="b"/>
                      <a:r>
                        <a:rPr lang="en-US" sz="1200" u="none" strike="noStrike" dirty="0">
                          <a:effectLst/>
                        </a:rPr>
                        <a:t>Iowa..............................................................................</a:t>
                      </a:r>
                      <a:endParaRPr lang="en-US" sz="1200" b="0" i="0" u="none" strike="noStrike" dirty="0">
                        <a:effectLst/>
                        <a:latin typeface="Zurich Cn BT"/>
                      </a:endParaRPr>
                    </a:p>
                  </a:txBody>
                  <a:tcPr marL="3631" marR="3631" marT="3631" marB="0" anchor="b"/>
                </a:tc>
                <a:tc hMerge="1">
                  <a:txBody>
                    <a:bodyPr/>
                    <a:lstStyle/>
                    <a:p>
                      <a:endParaRPr lang="en-US"/>
                    </a:p>
                  </a:txBody>
                  <a:tcPr/>
                </a:tc>
                <a:tc>
                  <a:txBody>
                    <a:bodyPr/>
                    <a:lstStyle/>
                    <a:p>
                      <a:pPr algn="r" fontAlgn="b"/>
                      <a:r>
                        <a:rPr lang="en-US" sz="1200" u="none" strike="noStrike" dirty="0">
                          <a:effectLst/>
                        </a:rPr>
                        <a:t>11,907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7,550</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2,564</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7,148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4,994</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1,678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4,271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716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755</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301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673</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3870114401"/>
                  </a:ext>
                </a:extLst>
              </a:tr>
              <a:tr h="122839">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027824771"/>
                  </a:ext>
                </a:extLst>
              </a:tr>
              <a:tr h="300716">
                <a:tc>
                  <a:txBody>
                    <a:bodyPr/>
                    <a:lstStyle/>
                    <a:p>
                      <a:pPr algn="l" fontAlgn="b"/>
                      <a:r>
                        <a:rPr lang="en-US" sz="900" u="none" strike="noStrike" dirty="0">
                          <a:effectLst/>
                        </a:rPr>
                        <a:t> </a:t>
                      </a:r>
                      <a:endParaRPr lang="en-US" sz="900" b="0" i="0" u="none" strike="noStrike" dirty="0">
                        <a:effectLst/>
                        <a:latin typeface="Zurich Cn BT"/>
                      </a:endParaRPr>
                    </a:p>
                  </a:txBody>
                  <a:tcPr marL="3631" marR="3631" marT="3631" marB="0" anchor="b"/>
                </a:tc>
                <a:tc>
                  <a:txBody>
                    <a:bodyPr/>
                    <a:lstStyle/>
                    <a:p>
                      <a:pPr algn="l" fontAlgn="b"/>
                      <a:r>
                        <a:rPr lang="en-US" sz="900" u="none" strike="noStrike" dirty="0">
                          <a:effectLst/>
                        </a:rPr>
                        <a:t> </a:t>
                      </a:r>
                      <a:endParaRPr lang="en-US" sz="900" b="0" i="0" u="none" strike="noStrike" dirty="0">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       (1,280</a:t>
                      </a:r>
                      <a:r>
                        <a:rPr lang="en-US" sz="1100" b="1" u="none" strike="noStrike" dirty="0">
                          <a:solidFill>
                            <a:srgbClr val="FF0000"/>
                          </a:solidFill>
                          <a:effectLst/>
                        </a:rPr>
                        <a:t>)</a:t>
                      </a:r>
                      <a:endParaRPr lang="en-US" sz="1100" b="1" i="0" u="none" strike="noStrike" dirty="0">
                        <a:solidFill>
                          <a:srgbClr val="FF0000"/>
                        </a:solidFill>
                        <a:effectLst/>
                        <a:latin typeface="Zurich Cn BT"/>
                      </a:endParaRPr>
                    </a:p>
                  </a:txBody>
                  <a:tcPr marL="3631" marR="3631" marT="3631" marB="0" anchor="b"/>
                </a:tc>
                <a:tc>
                  <a:txBody>
                    <a:bodyPr/>
                    <a:lstStyle/>
                    <a:p>
                      <a:pPr algn="r" fontAlgn="b"/>
                      <a:r>
                        <a:rPr lang="en-US" sz="1200" u="none" strike="noStrike" dirty="0">
                          <a:effectLst/>
                        </a:rPr>
                        <a:t>  52 </a:t>
                      </a:r>
                      <a:endParaRPr lang="en-US" sz="1200" b="0" i="0" u="none" strike="noStrike" dirty="0">
                        <a:effectLst/>
                        <a:latin typeface="Zurich Cn BT"/>
                      </a:endParaRPr>
                    </a:p>
                  </a:txBody>
                  <a:tcPr marL="3631" marR="3631" marT="3631" marB="0" anchor="b"/>
                </a:tc>
                <a:tc>
                  <a:txBody>
                    <a:bodyPr/>
                    <a:lstStyle/>
                    <a:p>
                      <a:pPr marL="0" algn="r" defTabSz="914400" rtl="0" eaLnBrk="1" fontAlgn="b" latinLnBrk="0" hangingPunct="1"/>
                      <a:r>
                        <a:rPr lang="en-US" sz="1200" b="1" u="none" strike="noStrike" kern="1200" dirty="0">
                          <a:solidFill>
                            <a:srgbClr val="FF0000"/>
                          </a:solidFill>
                          <a:effectLst/>
                          <a:latin typeface="+mn-lt"/>
                          <a:ea typeface="+mn-ea"/>
                          <a:cs typeface="+mn-cs"/>
                        </a:rPr>
                        <a:t> (734)</a:t>
                      </a:r>
                    </a:p>
                  </a:txBody>
                  <a:tcPr marL="3631" marR="3631" marT="3631" marB="0" anchor="b"/>
                </a:tc>
                <a:tc>
                  <a:txBody>
                    <a:bodyPr/>
                    <a:lstStyle/>
                    <a:p>
                      <a:pPr marL="0" algn="r" defTabSz="914400" rtl="0" eaLnBrk="1" fontAlgn="b" latinLnBrk="0" hangingPunct="1"/>
                      <a:r>
                        <a:rPr lang="en-US" sz="1200" b="1" u="none" strike="noStrike" kern="1200" dirty="0">
                          <a:solidFill>
                            <a:srgbClr val="FF0000"/>
                          </a:solidFill>
                          <a:effectLst/>
                          <a:latin typeface="+mn-lt"/>
                          <a:ea typeface="+mn-ea"/>
                          <a:cs typeface="+mn-cs"/>
                        </a:rPr>
                        <a:t>  (816)</a:t>
                      </a:r>
                    </a:p>
                  </a:txBody>
                  <a:tcPr marL="3631" marR="3631" marT="3631" marB="0" anchor="b"/>
                </a:tc>
                <a:tc>
                  <a:txBody>
                    <a:bodyPr/>
                    <a:lstStyle/>
                    <a:p>
                      <a:pPr algn="r" fontAlgn="b"/>
                      <a:r>
                        <a:rPr lang="en-US" sz="1200" b="1" u="none" strike="noStrike" dirty="0">
                          <a:solidFill>
                            <a:srgbClr val="FF0000"/>
                          </a:solidFill>
                          <a:effectLst/>
                        </a:rPr>
                        <a:t> (2)</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(529)</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(429)</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(102)</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u="none" strike="noStrike" dirty="0">
                          <a:effectLst/>
                        </a:rPr>
                        <a:t>117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44 </a:t>
                      </a:r>
                      <a:endParaRPr lang="en-US" sz="1200" b="0" i="0" u="none" strike="noStrike" dirty="0">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(65)</a:t>
                      </a:r>
                      <a:endParaRPr lang="en-US" sz="1200" b="1" i="0" u="none" strike="noStrike" dirty="0">
                        <a:solidFill>
                          <a:srgbClr val="FF0000"/>
                        </a:solidFill>
                        <a:effectLst/>
                        <a:latin typeface="Zurich Cn BT"/>
                      </a:endParaRPr>
                    </a:p>
                  </a:txBody>
                  <a:tcPr marL="3631" marR="3631" marT="3631" marB="0" anchor="b"/>
                </a:tc>
                <a:extLst>
                  <a:ext uri="{0D108BD9-81ED-4DB2-BD59-A6C34878D82A}">
                    <a16:rowId xmlns:a16="http://schemas.microsoft.com/office/drawing/2014/main" val="4215561545"/>
                  </a:ext>
                </a:extLst>
              </a:tr>
            </a:tbl>
          </a:graphicData>
        </a:graphic>
      </p:graphicFrame>
      <p:sp>
        <p:nvSpPr>
          <p:cNvPr id="4" name="Slide Number Placeholder 3">
            <a:extLst>
              <a:ext uri="{FF2B5EF4-FFF2-40B4-BE49-F238E27FC236}">
                <a16:creationId xmlns:a16="http://schemas.microsoft.com/office/drawing/2014/main" id="{492783F1-48A3-45FB-A241-3D38CC19E3B3}"/>
              </a:ext>
            </a:extLst>
          </p:cNvPr>
          <p:cNvSpPr>
            <a:spLocks noGrp="1"/>
          </p:cNvSpPr>
          <p:nvPr>
            <p:ph type="sldNum" sz="quarter" idx="12"/>
          </p:nvPr>
        </p:nvSpPr>
        <p:spPr/>
        <p:txBody>
          <a:bodyPr/>
          <a:lstStyle/>
          <a:p>
            <a:fld id="{7E3A9E86-4CC3-4959-A751-C33E618564A4}" type="slidenum">
              <a:rPr lang="en-US" smtClean="0"/>
              <a:t>7</a:t>
            </a:fld>
            <a:endParaRPr lang="en-US" dirty="0"/>
          </a:p>
        </p:txBody>
      </p:sp>
      <p:graphicFrame>
        <p:nvGraphicFramePr>
          <p:cNvPr id="6" name="Table 5">
            <a:extLst>
              <a:ext uri="{FF2B5EF4-FFF2-40B4-BE49-F238E27FC236}">
                <a16:creationId xmlns:a16="http://schemas.microsoft.com/office/drawing/2014/main" id="{450C673F-7CF5-4C7E-8BC7-84F019EC84D4}"/>
              </a:ext>
            </a:extLst>
          </p:cNvPr>
          <p:cNvGraphicFramePr>
            <a:graphicFrameLocks noGrp="1"/>
          </p:cNvGraphicFramePr>
          <p:nvPr>
            <p:extLst/>
          </p:nvPr>
        </p:nvGraphicFramePr>
        <p:xfrm>
          <a:off x="76200" y="5398"/>
          <a:ext cx="8915399" cy="882015"/>
        </p:xfrm>
        <a:graphic>
          <a:graphicData uri="http://schemas.openxmlformats.org/drawingml/2006/table">
            <a:tbl>
              <a:tblPr>
                <a:tableStyleId>{5C22544A-7EE6-4342-B048-85BDC9FD1C3A}</a:tableStyleId>
              </a:tblPr>
              <a:tblGrid>
                <a:gridCol w="1825796">
                  <a:extLst>
                    <a:ext uri="{9D8B030D-6E8A-4147-A177-3AD203B41FA5}">
                      <a16:colId xmlns:a16="http://schemas.microsoft.com/office/drawing/2014/main" val="3885756964"/>
                    </a:ext>
                  </a:extLst>
                </a:gridCol>
                <a:gridCol w="578742">
                  <a:extLst>
                    <a:ext uri="{9D8B030D-6E8A-4147-A177-3AD203B41FA5}">
                      <a16:colId xmlns:a16="http://schemas.microsoft.com/office/drawing/2014/main" val="3996184917"/>
                    </a:ext>
                  </a:extLst>
                </a:gridCol>
                <a:gridCol w="723429">
                  <a:extLst>
                    <a:ext uri="{9D8B030D-6E8A-4147-A177-3AD203B41FA5}">
                      <a16:colId xmlns:a16="http://schemas.microsoft.com/office/drawing/2014/main" val="989743486"/>
                    </a:ext>
                  </a:extLst>
                </a:gridCol>
                <a:gridCol w="723429">
                  <a:extLst>
                    <a:ext uri="{9D8B030D-6E8A-4147-A177-3AD203B41FA5}">
                      <a16:colId xmlns:a16="http://schemas.microsoft.com/office/drawing/2014/main" val="2637408139"/>
                    </a:ext>
                  </a:extLst>
                </a:gridCol>
                <a:gridCol w="723429">
                  <a:extLst>
                    <a:ext uri="{9D8B030D-6E8A-4147-A177-3AD203B41FA5}">
                      <a16:colId xmlns:a16="http://schemas.microsoft.com/office/drawing/2014/main" val="713790987"/>
                    </a:ext>
                  </a:extLst>
                </a:gridCol>
                <a:gridCol w="723429">
                  <a:extLst>
                    <a:ext uri="{9D8B030D-6E8A-4147-A177-3AD203B41FA5}">
                      <a16:colId xmlns:a16="http://schemas.microsoft.com/office/drawing/2014/main" val="3737059910"/>
                    </a:ext>
                  </a:extLst>
                </a:gridCol>
                <a:gridCol w="723429">
                  <a:extLst>
                    <a:ext uri="{9D8B030D-6E8A-4147-A177-3AD203B41FA5}">
                      <a16:colId xmlns:a16="http://schemas.microsoft.com/office/drawing/2014/main" val="2568195000"/>
                    </a:ext>
                  </a:extLst>
                </a:gridCol>
                <a:gridCol w="723429">
                  <a:extLst>
                    <a:ext uri="{9D8B030D-6E8A-4147-A177-3AD203B41FA5}">
                      <a16:colId xmlns:a16="http://schemas.microsoft.com/office/drawing/2014/main" val="932195681"/>
                    </a:ext>
                  </a:extLst>
                </a:gridCol>
                <a:gridCol w="723429">
                  <a:extLst>
                    <a:ext uri="{9D8B030D-6E8A-4147-A177-3AD203B41FA5}">
                      <a16:colId xmlns:a16="http://schemas.microsoft.com/office/drawing/2014/main" val="1942635871"/>
                    </a:ext>
                  </a:extLst>
                </a:gridCol>
                <a:gridCol w="723429">
                  <a:extLst>
                    <a:ext uri="{9D8B030D-6E8A-4147-A177-3AD203B41FA5}">
                      <a16:colId xmlns:a16="http://schemas.microsoft.com/office/drawing/2014/main" val="4124126434"/>
                    </a:ext>
                  </a:extLst>
                </a:gridCol>
                <a:gridCol w="723429">
                  <a:extLst>
                    <a:ext uri="{9D8B030D-6E8A-4147-A177-3AD203B41FA5}">
                      <a16:colId xmlns:a16="http://schemas.microsoft.com/office/drawing/2014/main" val="770646032"/>
                    </a:ext>
                  </a:extLst>
                </a:gridCol>
              </a:tblGrid>
              <a:tr h="205105">
                <a:tc>
                  <a:txBody>
                    <a:bodyPr/>
                    <a:lstStyle/>
                    <a:p>
                      <a:pPr algn="l" fontAlgn="b"/>
                      <a:r>
                        <a:rPr lang="en-US" sz="1200" u="none" strike="noStrike" dirty="0">
                          <a:effectLst/>
                        </a:rPr>
                        <a:t>Table 8.  </a:t>
                      </a:r>
                      <a:endParaRPr lang="en-US" sz="1200" b="1" i="0" u="none" strike="noStrike" dirty="0">
                        <a:effectLst/>
                        <a:latin typeface="Zurich BT"/>
                      </a:endParaRPr>
                    </a:p>
                  </a:txBody>
                  <a:tcPr marL="3810" marR="3810" marT="3810" marB="0" anchor="b"/>
                </a:tc>
                <a:tc gridSpan="10">
                  <a:txBody>
                    <a:bodyPr/>
                    <a:lstStyle/>
                    <a:p>
                      <a:pPr algn="l" fontAlgn="b"/>
                      <a:r>
                        <a:rPr lang="en-US" sz="1600" b="1" u="none" strike="noStrike" dirty="0">
                          <a:effectLst/>
                        </a:rPr>
                        <a:t>Per Pupil Amounts for Current Spending of Public Elementary-Secondary School Systems </a:t>
                      </a:r>
                      <a:endParaRPr lang="en-US" sz="1600" b="1" i="0" u="none" strike="noStrike" dirty="0">
                        <a:effectLst/>
                        <a:latin typeface="Zurich BT"/>
                      </a:endParaRPr>
                    </a:p>
                  </a:txBody>
                  <a:tcPr marL="3810" marR="3810" marT="381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4942598"/>
                  </a:ext>
                </a:extLst>
              </a:tr>
              <a:tr h="190500">
                <a:tc>
                  <a:txBody>
                    <a:bodyPr/>
                    <a:lstStyle/>
                    <a:p>
                      <a:pPr algn="l" fontAlgn="b"/>
                      <a:endParaRPr lang="en-US" sz="1200" b="1" i="0" u="none" strike="noStrike" dirty="0">
                        <a:effectLst/>
                        <a:latin typeface="Zurich BT"/>
                      </a:endParaRPr>
                    </a:p>
                  </a:txBody>
                  <a:tcPr marL="3810" marR="3810" marT="3810" marB="0" anchor="b"/>
                </a:tc>
                <a:tc gridSpan="4">
                  <a:txBody>
                    <a:bodyPr/>
                    <a:lstStyle/>
                    <a:p>
                      <a:pPr algn="l" fontAlgn="b"/>
                      <a:r>
                        <a:rPr lang="en-US" sz="1600" u="none" strike="noStrike" dirty="0">
                          <a:effectLst/>
                        </a:rPr>
                        <a:t>by State: </a:t>
                      </a:r>
                      <a:r>
                        <a:rPr lang="en-US" sz="1600" b="1" u="none" strike="noStrike" dirty="0">
                          <a:effectLst/>
                        </a:rPr>
                        <a:t>Fiscal Year 2019</a:t>
                      </a:r>
                      <a:endParaRPr lang="en-US" sz="1600" b="1" i="0" u="none" strike="noStrike" dirty="0">
                        <a:effectLst/>
                        <a:latin typeface="Zurich BT"/>
                      </a:endParaRPr>
                    </a:p>
                  </a:txBody>
                  <a:tcPr marL="3810" marR="3810" marT="381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200" b="1" i="0" u="none" strike="noStrike" dirty="0">
                        <a:effectLst/>
                        <a:latin typeface="Zurich BT"/>
                      </a:endParaRPr>
                    </a:p>
                  </a:txBody>
                  <a:tcPr marL="3810" marR="3810" marT="3810" marB="0" anchor="b"/>
                </a:tc>
                <a:tc>
                  <a:txBody>
                    <a:bodyPr/>
                    <a:lstStyle/>
                    <a:p>
                      <a:pPr algn="l" fontAlgn="b"/>
                      <a:endParaRPr lang="en-US" sz="1200" b="1" i="0" u="none" strike="noStrike" dirty="0">
                        <a:effectLst/>
                        <a:latin typeface="Zurich BT"/>
                      </a:endParaRPr>
                    </a:p>
                  </a:txBody>
                  <a:tcPr marL="3810" marR="3810" marT="3810" marB="0" anchor="b"/>
                </a:tc>
                <a:extLst>
                  <a:ext uri="{0D108BD9-81ED-4DB2-BD59-A6C34878D82A}">
                    <a16:rowId xmlns:a16="http://schemas.microsoft.com/office/drawing/2014/main" val="1637662044"/>
                  </a:ext>
                </a:extLst>
              </a:tr>
              <a:tr h="142875">
                <a:tc gridSpan="2">
                  <a:txBody>
                    <a:bodyPr/>
                    <a:lstStyle/>
                    <a:p>
                      <a:pPr algn="l" fontAlgn="b"/>
                      <a:r>
                        <a:rPr lang="en-US" sz="800" u="none" strike="noStrike" dirty="0">
                          <a:effectLst/>
                        </a:rPr>
                        <a:t>(Dollars.)       </a:t>
                      </a:r>
                      <a:endParaRPr lang="en-US" sz="800" b="0" i="0" u="none" strike="noStrike" dirty="0">
                        <a:effectLst/>
                        <a:latin typeface="Zurich Cn BT"/>
                      </a:endParaRPr>
                    </a:p>
                  </a:txBody>
                  <a:tcPr marL="3810" marR="3810" marT="3810" marB="0" anchor="b"/>
                </a:tc>
                <a:tc hMerge="1">
                  <a:txBody>
                    <a:bodyPr/>
                    <a:lstStyle/>
                    <a:p>
                      <a:endParaRPr lang="en-US"/>
                    </a:p>
                  </a:txBody>
                  <a:tcPr/>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extLst>
                  <a:ext uri="{0D108BD9-81ED-4DB2-BD59-A6C34878D82A}">
                    <a16:rowId xmlns:a16="http://schemas.microsoft.com/office/drawing/2014/main" val="2001718708"/>
                  </a:ext>
                </a:extLst>
              </a:tr>
            </a:tbl>
          </a:graphicData>
        </a:graphic>
      </p:graphicFrame>
      <p:sp>
        <p:nvSpPr>
          <p:cNvPr id="7" name="TextBox 6">
            <a:extLst>
              <a:ext uri="{FF2B5EF4-FFF2-40B4-BE49-F238E27FC236}">
                <a16:creationId xmlns:a16="http://schemas.microsoft.com/office/drawing/2014/main" id="{DDEF6145-09EA-4206-8D2B-F0D879B97FF1}"/>
              </a:ext>
            </a:extLst>
          </p:cNvPr>
          <p:cNvSpPr txBox="1"/>
          <p:nvPr/>
        </p:nvSpPr>
        <p:spPr>
          <a:xfrm>
            <a:off x="76200" y="5181600"/>
            <a:ext cx="8915398" cy="1692771"/>
          </a:xfrm>
          <a:prstGeom prst="rect">
            <a:avLst/>
          </a:prstGeom>
          <a:noFill/>
        </p:spPr>
        <p:txBody>
          <a:bodyPr wrap="square" rtlCol="0">
            <a:spAutoFit/>
          </a:bodyPr>
          <a:lstStyle/>
          <a:p>
            <a:pPr algn="ctr"/>
            <a:r>
              <a:rPr lang="en-US" dirty="0"/>
              <a:t>$1,280 less spending per pupil</a:t>
            </a:r>
          </a:p>
          <a:p>
            <a:pPr algn="ctr"/>
            <a:r>
              <a:rPr lang="en-US" dirty="0"/>
              <a:t>$734 less per pupil in benefits</a:t>
            </a:r>
          </a:p>
          <a:p>
            <a:pPr algn="ctr"/>
            <a:r>
              <a:rPr lang="en-US" dirty="0"/>
              <a:t>$816 less per pupil in instruction</a:t>
            </a:r>
          </a:p>
          <a:p>
            <a:pPr algn="ctr"/>
            <a:r>
              <a:rPr lang="en-US" dirty="0"/>
              <a:t>$429 less per pupil in support services of which $65 per pupil is less in school administration </a:t>
            </a:r>
          </a:p>
          <a:p>
            <a:pPr algn="ctr"/>
            <a:endParaRPr lang="en-US" sz="1000" dirty="0"/>
          </a:p>
          <a:p>
            <a:pPr algn="ctr"/>
            <a:r>
              <a:rPr lang="en-US" sz="1000" dirty="0">
                <a:solidFill>
                  <a:schemeClr val="bg1"/>
                </a:solidFill>
              </a:rPr>
              <a:t>US Census SOURCE: 2019 Annual Survey of School System Finances. Data are not subject to sampling error, but for information on nonsampling error and definitions, see introductory text. Data users who create their own estimates from these tables should cite the U.S. Census Bureau as the source of the original data only.</a:t>
            </a:r>
          </a:p>
        </p:txBody>
      </p:sp>
    </p:spTree>
    <p:extLst>
      <p:ext uri="{BB962C8B-B14F-4D97-AF65-F5344CB8AC3E}">
        <p14:creationId xmlns:p14="http://schemas.microsoft.com/office/powerpoint/2010/main" val="125347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C460-A8AC-47BA-8F75-1D3CB23712B1}"/>
              </a:ext>
            </a:extLst>
          </p:cNvPr>
          <p:cNvSpPr>
            <a:spLocks noGrp="1"/>
          </p:cNvSpPr>
          <p:nvPr>
            <p:ph type="title"/>
          </p:nvPr>
        </p:nvSpPr>
        <p:spPr/>
        <p:txBody>
          <a:bodyPr>
            <a:normAutofit/>
          </a:bodyPr>
          <a:lstStyle/>
          <a:p>
            <a:r>
              <a:rPr lang="en-US" dirty="0"/>
              <a:t>Increase in Per Pupil Spending</a:t>
            </a:r>
            <a:br>
              <a:rPr lang="en-US" dirty="0"/>
            </a:br>
            <a:r>
              <a:rPr lang="en-US" dirty="0"/>
              <a:t> 2014-2019:  Iowa ranks 40</a:t>
            </a:r>
            <a:r>
              <a:rPr lang="en-US" baseline="30000" dirty="0"/>
              <a:t>th</a:t>
            </a:r>
            <a:r>
              <a:rPr lang="en-US" dirty="0"/>
              <a:t> </a:t>
            </a:r>
          </a:p>
        </p:txBody>
      </p:sp>
      <p:sp>
        <p:nvSpPr>
          <p:cNvPr id="3" name="Content Placeholder 2">
            <a:extLst>
              <a:ext uri="{FF2B5EF4-FFF2-40B4-BE49-F238E27FC236}">
                <a16:creationId xmlns:a16="http://schemas.microsoft.com/office/drawing/2014/main" id="{A980EED0-5A0C-4668-A20E-47A9CB14B3D8}"/>
              </a:ext>
            </a:extLst>
          </p:cNvPr>
          <p:cNvSpPr>
            <a:spLocks noGrp="1"/>
          </p:cNvSpPr>
          <p:nvPr>
            <p:ph idx="1"/>
          </p:nvPr>
        </p:nvSpPr>
        <p:spPr/>
        <p:txBody>
          <a:bodyPr>
            <a:normAutofit/>
          </a:bodyPr>
          <a:lstStyle/>
          <a:p>
            <a:pPr marL="0" indent="0">
              <a:buNone/>
            </a:pPr>
            <a:r>
              <a:rPr lang="en-US" dirty="0"/>
              <a:t>2019 US Census data updated May 2021 </a:t>
            </a:r>
            <a:r>
              <a:rPr lang="en-US" u="sng" dirty="0">
                <a:hlinkClick r:id="rId2"/>
              </a:rPr>
              <a:t>https://www.census.gov/data/tables/2019/econ/school-finances/secondary-education-finance.html</a:t>
            </a:r>
            <a:r>
              <a:rPr lang="en-US" dirty="0"/>
              <a:t> </a:t>
            </a:r>
          </a:p>
          <a:p>
            <a:pPr lvl="0"/>
            <a:r>
              <a:rPr lang="en-US" dirty="0"/>
              <a:t>Iowa slipped to 30</a:t>
            </a:r>
            <a:r>
              <a:rPr lang="en-US" baseline="30000" dirty="0"/>
              <a:t>th</a:t>
            </a:r>
            <a:r>
              <a:rPr lang="en-US" dirty="0"/>
              <a:t> in per pupil public elementary and secondary school system expenditures, which is $1,280 below the national average. </a:t>
            </a:r>
          </a:p>
          <a:p>
            <a:pPr lvl="0"/>
            <a:r>
              <a:rPr lang="en-US" dirty="0"/>
              <a:t>Since 2014, Iowa elementary and secondary education spending has increased 11.6%, while the national average increase has been 19.9%.  In the Midwest region, Nebraska is the only state outpaced by Iowa.</a:t>
            </a:r>
          </a:p>
          <a:p>
            <a:pPr lvl="0"/>
            <a:r>
              <a:rPr lang="en-US" dirty="0"/>
              <a:t>Iowa ranks 40</a:t>
            </a:r>
            <a:r>
              <a:rPr lang="en-US" baseline="30000" dirty="0"/>
              <a:t>th</a:t>
            </a:r>
            <a:r>
              <a:rPr lang="en-US" dirty="0"/>
              <a:t> in per pupil expenditure increase since 2014.</a:t>
            </a:r>
          </a:p>
          <a:p>
            <a:endParaRPr lang="en-US" dirty="0"/>
          </a:p>
        </p:txBody>
      </p:sp>
      <p:sp>
        <p:nvSpPr>
          <p:cNvPr id="4" name="Slide Number Placeholder 3">
            <a:extLst>
              <a:ext uri="{FF2B5EF4-FFF2-40B4-BE49-F238E27FC236}">
                <a16:creationId xmlns:a16="http://schemas.microsoft.com/office/drawing/2014/main" id="{5C4BE35B-46C0-4F35-BF0E-C13755B04057}"/>
              </a:ext>
            </a:extLst>
          </p:cNvPr>
          <p:cNvSpPr>
            <a:spLocks noGrp="1"/>
          </p:cNvSpPr>
          <p:nvPr>
            <p:ph type="sldNum" sz="quarter" idx="12"/>
          </p:nvPr>
        </p:nvSpPr>
        <p:spPr/>
        <p:txBody>
          <a:bodyPr/>
          <a:lstStyle/>
          <a:p>
            <a:fld id="{7E3A9E86-4CC3-4959-A751-C33E618564A4}" type="slidenum">
              <a:rPr lang="en-US" smtClean="0"/>
              <a:t>8</a:t>
            </a:fld>
            <a:endParaRPr lang="en-US" dirty="0"/>
          </a:p>
        </p:txBody>
      </p:sp>
    </p:spTree>
    <p:extLst>
      <p:ext uri="{BB962C8B-B14F-4D97-AF65-F5344CB8AC3E}">
        <p14:creationId xmlns:p14="http://schemas.microsoft.com/office/powerpoint/2010/main" val="331215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8A35-2BE3-4AF2-9A5A-3E61661476C6}"/>
              </a:ext>
            </a:extLst>
          </p:cNvPr>
          <p:cNvSpPr>
            <a:spLocks noGrp="1"/>
          </p:cNvSpPr>
          <p:nvPr>
            <p:ph type="title"/>
          </p:nvPr>
        </p:nvSpPr>
        <p:spPr/>
        <p:txBody>
          <a:bodyPr>
            <a:normAutofit fontScale="90000"/>
          </a:bodyPr>
          <a:lstStyle/>
          <a:p>
            <a:r>
              <a:rPr lang="en-US" dirty="0"/>
              <a:t>NASBO Annual School </a:t>
            </a:r>
            <a:br>
              <a:rPr lang="en-US" dirty="0"/>
            </a:br>
            <a:r>
              <a:rPr lang="en-US" dirty="0"/>
              <a:t>Expenditure </a:t>
            </a:r>
            <a:r>
              <a:rPr lang="en-US" dirty="0">
                <a:hlinkClick r:id="rId2"/>
              </a:rPr>
              <a:t>Report</a:t>
            </a:r>
            <a:r>
              <a:rPr lang="en-US" dirty="0"/>
              <a:t/>
            </a:r>
            <a:br>
              <a:rPr lang="en-US" dirty="0"/>
            </a:br>
            <a:endParaRPr lang="en-US" dirty="0"/>
          </a:p>
        </p:txBody>
      </p:sp>
      <p:sp>
        <p:nvSpPr>
          <p:cNvPr id="4" name="Slide Number Placeholder 3">
            <a:extLst>
              <a:ext uri="{FF2B5EF4-FFF2-40B4-BE49-F238E27FC236}">
                <a16:creationId xmlns:a16="http://schemas.microsoft.com/office/drawing/2014/main" id="{FD70815A-1B2E-40D9-A18D-1FEF28BCC367}"/>
              </a:ext>
            </a:extLst>
          </p:cNvPr>
          <p:cNvSpPr>
            <a:spLocks noGrp="1"/>
          </p:cNvSpPr>
          <p:nvPr>
            <p:ph type="sldNum" sz="quarter" idx="12"/>
          </p:nvPr>
        </p:nvSpPr>
        <p:spPr/>
        <p:txBody>
          <a:bodyPr/>
          <a:lstStyle/>
          <a:p>
            <a:fld id="{7E3A9E86-4CC3-4959-A751-C33E618564A4}" type="slidenum">
              <a:rPr lang="en-US" smtClean="0"/>
              <a:t>9</a:t>
            </a:fld>
            <a:endParaRPr lang="en-US" dirty="0"/>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39264330"/>
              </p:ext>
            </p:extLst>
          </p:nvPr>
        </p:nvGraphicFramePr>
        <p:xfrm>
          <a:off x="228600" y="1524000"/>
          <a:ext cx="8610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3BF7FC8-E81B-490D-AB7F-326C509C423A}"/>
              </a:ext>
            </a:extLst>
          </p:cNvPr>
          <p:cNvSpPr txBox="1"/>
          <p:nvPr/>
        </p:nvSpPr>
        <p:spPr>
          <a:xfrm>
            <a:off x="838200" y="5791200"/>
            <a:ext cx="8001000" cy="646331"/>
          </a:xfrm>
          <a:prstGeom prst="rect">
            <a:avLst/>
          </a:prstGeom>
          <a:noFill/>
        </p:spPr>
        <p:txBody>
          <a:bodyPr wrap="square" rtlCol="0">
            <a:spAutoFit/>
          </a:bodyPr>
          <a:lstStyle/>
          <a:p>
            <a:r>
              <a:rPr lang="en-US" dirty="0"/>
              <a:t>Nov. 2020 soon to be updated.  </a:t>
            </a:r>
            <a:r>
              <a:rPr lang="en-US" i="1" dirty="0"/>
              <a:t>ISFIS Note: Increase to 16.9% may be more about PTRP through the formula than a relative increase in education total revenue.  </a:t>
            </a:r>
          </a:p>
        </p:txBody>
      </p:sp>
    </p:spTree>
    <p:extLst>
      <p:ext uri="{BB962C8B-B14F-4D97-AF65-F5344CB8AC3E}">
        <p14:creationId xmlns:p14="http://schemas.microsoft.com/office/powerpoint/2010/main" val="1138647661"/>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30751</TotalTime>
  <Words>4202</Words>
  <Application>Microsoft Office PowerPoint</Application>
  <PresentationFormat>On-screen Show (4:3)</PresentationFormat>
  <Paragraphs>551</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Wingdings</vt:lpstr>
      <vt:lpstr>Zurich BT</vt:lpstr>
      <vt:lpstr>Zurich Cn BT</vt:lpstr>
      <vt:lpstr>Retrospect</vt:lpstr>
      <vt:lpstr>PowerPoint Presentation</vt:lpstr>
      <vt:lpstr>Agenda for today</vt:lpstr>
      <vt:lpstr>Report of the Annual Meeting</vt:lpstr>
      <vt:lpstr>PowerPoint Presentation</vt:lpstr>
      <vt:lpstr>PowerPoint Presentation</vt:lpstr>
      <vt:lpstr>PowerPoint Presentation</vt:lpstr>
      <vt:lpstr>PowerPoint Presentation</vt:lpstr>
      <vt:lpstr>Increase in Per Pupil Spending  2014-2019:  Iowa ranks 40th </vt:lpstr>
      <vt:lpstr>NASBO Annual School  Expenditure Report </vt:lpstr>
      <vt:lpstr>PowerPoint Presentation</vt:lpstr>
      <vt:lpstr>PowerPoint Presentation</vt:lpstr>
      <vt:lpstr>LSA General Fund Balance Sheet Update (October 2021) Document published location: https://www.legis.iowa.gov/docs/publications/BL/1231137.pdf</vt:lpstr>
      <vt:lpstr>PowerPoint Presentation</vt:lpstr>
      <vt:lpstr>PowerPoint Presentation</vt:lpstr>
      <vt:lpstr>PowerPoint Presentation</vt:lpstr>
      <vt:lpstr>SSA Compared to State Revenue </vt:lpstr>
      <vt:lpstr>PowerPoint Presentation</vt:lpstr>
      <vt:lpstr>What about all of that federal money? </vt:lpstr>
      <vt:lpstr>Resource Needs:</vt:lpstr>
      <vt:lpstr>Question of the day: </vt:lpstr>
      <vt:lpstr>Educator Shortage and Quality Instruction</vt:lpstr>
      <vt:lpstr>PowerPoint Presentation</vt:lpstr>
      <vt:lpstr>PowerPoint Presentation</vt:lpstr>
      <vt:lpstr>PowerPoint Presentation</vt:lpstr>
      <vt:lpstr>Educator Shortages </vt:lpstr>
      <vt:lpstr>Understanding Teacher Shortages: 2018 Update A State-by-State Analysis of the Factors Influencing Teacher Supply, Demand, and Equity https://learningpolicyinstitute.org/product/understanding-teacher-shortages-interactive</vt:lpstr>
      <vt:lpstr>PowerPoint Presentation</vt:lpstr>
      <vt:lpstr>PowerPoint Presentation</vt:lpstr>
      <vt:lpstr>Completers Iowa and the Nation</vt:lpstr>
      <vt:lpstr>What does this mean?</vt:lpstr>
      <vt:lpstr>PowerPoint Presentation</vt:lpstr>
      <vt:lpstr>PowerPoint Presentation</vt:lpstr>
      <vt:lpstr>Teacher Shortage Data</vt:lpstr>
      <vt:lpstr>Example Kentucky</vt:lpstr>
      <vt:lpstr>ECS Policy Inventory</vt:lpstr>
      <vt:lpstr>Promising Practices </vt:lpstr>
      <vt:lpstr>Advocacy Actions to Make a Difference</vt:lpstr>
      <vt:lpstr>Who else is at the party? 992 Registered Lobby Groups</vt:lpstr>
      <vt:lpstr>PowerPoint Presentation</vt:lpstr>
      <vt:lpstr>Strength in Numbers: Why join RSAI and recruit others to the effort?</vt:lpstr>
      <vt:lpstr>Examples of Success</vt:lpstr>
      <vt:lpstr>Advocacy that Works</vt:lpstr>
      <vt:lpstr>Blackwell's Basic Concepts of Getting What you Need from Politicians</vt:lpstr>
      <vt:lpstr>Different Levers</vt:lpstr>
      <vt:lpstr>Message:  Finding Core Values/Common Ground</vt:lpstr>
      <vt:lpstr>Message: Finding Core Values/Common Ground</vt:lpstr>
      <vt:lpstr>Media - Sample Press Release</vt:lpstr>
      <vt:lpstr>Media - Reverberation</vt:lpstr>
      <vt:lpstr>PowerPoint Presentation</vt:lpstr>
      <vt:lpstr>Prove People are with You</vt:lpstr>
      <vt:lpstr>Advocacy 101:  First Steps</vt:lpstr>
      <vt:lpstr>Next Steps: Create a coalition</vt:lpstr>
      <vt:lpstr>First Month of Session</vt:lpstr>
      <vt:lpstr>Advocacy Actions</vt:lpstr>
      <vt:lpstr>Ask for help</vt:lpstr>
      <vt:lpstr>THANK YOU FOR YOUR VOICE on behalf of Iowa students!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2102</cp:revision>
  <cp:lastPrinted>2021-10-26T16:31:35Z</cp:lastPrinted>
  <dcterms:created xsi:type="dcterms:W3CDTF">2014-07-14T21:17:36Z</dcterms:created>
  <dcterms:modified xsi:type="dcterms:W3CDTF">2021-11-15T18:33:50Z</dcterms:modified>
</cp:coreProperties>
</file>