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5"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860" autoAdjust="0"/>
    <p:restoredTop sz="94660"/>
  </p:normalViewPr>
  <p:slideViewPr>
    <p:cSldViewPr snapToGrid="0">
      <p:cViewPr>
        <p:scale>
          <a:sx n="90" d="100"/>
          <a:sy n="90" d="100"/>
        </p:scale>
        <p:origin x="42" y="3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02E3B-5A37-427C-88BF-572B67575E10}" type="datetimeFigureOut">
              <a:rPr lang="en-US"/>
              <a:pPr/>
              <a:t>1/8/2017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737E76-51B6-4E50-9A0C-10A3E857322C}" type="slidenum">
              <a:rPr lang="en-US"/>
              <a:pPr/>
              <a:t>‹#›</a:t>
            </a:fld>
            <a:endParaRPr lang="en-US" dirty="0"/>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7E76-51B6-4E50-9A0C-10A3E857322C}" type="slidenum">
              <a:rPr lang="en-US"/>
              <a:pPr/>
              <a:t>2</a:t>
            </a:fld>
            <a:endParaRPr lang="en-US" dirty="0"/>
          </a:p>
        </p:txBody>
      </p:sp>
    </p:spTree>
    <p:extLst>
      <p:ext uri="{BB962C8B-B14F-4D97-AF65-F5344CB8AC3E}">
        <p14:creationId xmlns:p14="http://schemas.microsoft.com/office/powerpoint/2010/main" xmlns="" val="207977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7E76-51B6-4E50-9A0C-10A3E857322C}" type="slidenum">
              <a:rPr lang="en-US"/>
              <a:pPr/>
              <a:t>3</a:t>
            </a:fld>
            <a:endParaRPr lang="en-US" dirty="0"/>
          </a:p>
        </p:txBody>
      </p:sp>
    </p:spTree>
    <p:extLst>
      <p:ext uri="{BB962C8B-B14F-4D97-AF65-F5344CB8AC3E}">
        <p14:creationId xmlns:p14="http://schemas.microsoft.com/office/powerpoint/2010/main" xmlns="" val="356428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7E76-51B6-4E50-9A0C-10A3E857322C}" type="slidenum">
              <a:rPr lang="en-US"/>
              <a:pPr/>
              <a:t>4</a:t>
            </a:fld>
            <a:endParaRPr lang="en-US" dirty="0"/>
          </a:p>
        </p:txBody>
      </p:sp>
    </p:spTree>
    <p:extLst>
      <p:ext uri="{BB962C8B-B14F-4D97-AF65-F5344CB8AC3E}">
        <p14:creationId xmlns:p14="http://schemas.microsoft.com/office/powerpoint/2010/main" xmlns="" val="398162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7E76-51B6-4E50-9A0C-10A3E857322C}" type="slidenum">
              <a:rPr lang="en-US"/>
              <a:pPr/>
              <a:t>5</a:t>
            </a:fld>
            <a:endParaRPr lang="en-US" dirty="0"/>
          </a:p>
        </p:txBody>
      </p:sp>
    </p:spTree>
    <p:extLst>
      <p:ext uri="{BB962C8B-B14F-4D97-AF65-F5344CB8AC3E}">
        <p14:creationId xmlns:p14="http://schemas.microsoft.com/office/powerpoint/2010/main" xmlns="" val="67354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7E76-51B6-4E50-9A0C-10A3E857322C}" type="slidenum">
              <a:rPr lang="en-US"/>
              <a:pPr/>
              <a:t>6</a:t>
            </a:fld>
            <a:endParaRPr lang="en-US" dirty="0"/>
          </a:p>
        </p:txBody>
      </p:sp>
    </p:spTree>
    <p:extLst>
      <p:ext uri="{BB962C8B-B14F-4D97-AF65-F5344CB8AC3E}">
        <p14:creationId xmlns:p14="http://schemas.microsoft.com/office/powerpoint/2010/main" xmlns="" val="247138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737E76-51B6-4E50-9A0C-10A3E857322C}" type="slidenum">
              <a:rPr lang="en-US"/>
              <a:pPr/>
              <a:t>8</a:t>
            </a:fld>
            <a:endParaRPr lang="en-US" dirty="0"/>
          </a:p>
        </p:txBody>
      </p:sp>
    </p:spTree>
    <p:extLst>
      <p:ext uri="{BB962C8B-B14F-4D97-AF65-F5344CB8AC3E}">
        <p14:creationId xmlns:p14="http://schemas.microsoft.com/office/powerpoint/2010/main" xmlns="" val="3221942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pPr/>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Leadership Drive</a:t>
            </a:r>
            <a:endParaRPr lang="en-US" b="1" dirty="0">
              <a:solidFill>
                <a:srgbClr val="262626"/>
              </a:solidFill>
              <a:latin typeface="Garamond"/>
            </a:endParaRPr>
          </a:p>
        </p:txBody>
      </p:sp>
      <p:sp>
        <p:nvSpPr>
          <p:cNvPr id="3" name="Subtitle 2"/>
          <p:cNvSpPr>
            <a:spLocks noGrp="1"/>
          </p:cNvSpPr>
          <p:nvPr>
            <p:ph type="subTitle" idx="1"/>
          </p:nvPr>
        </p:nvSpPr>
        <p:spPr/>
        <p:txBody>
          <a:bodyPr>
            <a:normAutofit/>
          </a:bodyPr>
          <a:lstStyle/>
          <a:p>
            <a:r>
              <a:rPr lang="en-US" sz="3200" b="1" i="1" dirty="0"/>
              <a:t>Encouraging risk-taking and initiative</a:t>
            </a:r>
            <a:endParaRPr lang="en-US" sz="3200" b="1" i="1" dirty="0">
              <a:solidFill>
                <a:srgbClr val="000000"/>
              </a:solidFill>
              <a:latin typeface="Garamond"/>
            </a:endParaRPr>
          </a:p>
        </p:txBody>
      </p:sp>
      <p:pic>
        <p:nvPicPr>
          <p:cNvPr id="4" name="Picture 3" descr="C:\Users\BROOKS\AppData\Local\Microsoft\Windows\INetCache\IE\DWCXU969\large-Sports-Car-0-9906[1].gif"/>
          <p:cNvPicPr>
            <a:picLocks noChangeAspect="1" noChangeArrowheads="1"/>
          </p:cNvPicPr>
          <p:nvPr/>
        </p:nvPicPr>
        <p:blipFill>
          <a:blip r:embed="rId2" cstate="print"/>
          <a:srcRect/>
          <a:stretch>
            <a:fillRect/>
          </a:stretch>
        </p:blipFill>
        <p:spPr bwMode="auto">
          <a:xfrm rot="21257226">
            <a:off x="5563154" y="4470790"/>
            <a:ext cx="1422672" cy="732677"/>
          </a:xfrm>
          <a:prstGeom prst="rect">
            <a:avLst/>
          </a:prstGeom>
          <a:noFill/>
        </p:spPr>
      </p:pic>
    </p:spTree>
    <p:extLst>
      <p:ext uri="{BB962C8B-B14F-4D97-AF65-F5344CB8AC3E}">
        <p14:creationId xmlns:p14="http://schemas.microsoft.com/office/powerpoint/2010/main" xmlns="" val="232367057"/>
      </p:ext>
    </p:extLst>
  </p:cSld>
  <p:clrMapOvr>
    <a:masterClrMapping/>
  </p:clrMapOvr>
  <p:transition spd="med" advClick="0" advTm="6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Challenge</a:t>
            </a:r>
          </a:p>
        </p:txBody>
      </p:sp>
      <p:sp>
        <p:nvSpPr>
          <p:cNvPr id="3" name="Content Placeholder 2"/>
          <p:cNvSpPr>
            <a:spLocks noGrp="1"/>
          </p:cNvSpPr>
          <p:nvPr>
            <p:ph idx="1"/>
          </p:nvPr>
        </p:nvSpPr>
        <p:spPr/>
        <p:txBody>
          <a:bodyPr>
            <a:normAutofit/>
          </a:bodyPr>
          <a:lstStyle/>
          <a:p>
            <a:pPr algn="ctr"/>
            <a:r>
              <a:rPr lang="en-US" sz="3200" b="1" dirty="0"/>
              <a:t>As Leaders in a global economy </a:t>
            </a:r>
            <a:r>
              <a:rPr lang="en-US" sz="3200" b="1" dirty="0" smtClean="0"/>
              <a:t>and facing</a:t>
            </a:r>
            <a:r>
              <a:rPr lang="en-US" sz="3200" b="1" dirty="0"/>
              <a:t> fierce competition we much challenge our employees and ourselves to demonstrate greater initiative and resourcefulness.</a:t>
            </a:r>
            <a:endParaRPr lang="en-US" sz="3200" b="1" dirty="0">
              <a:solidFill>
                <a:srgbClr val="262626"/>
              </a:solidFill>
              <a:latin typeface="Garamond"/>
            </a:endParaRPr>
          </a:p>
        </p:txBody>
      </p:sp>
      <p:pic>
        <p:nvPicPr>
          <p:cNvPr id="4" name="Picture 2"/>
          <p:cNvPicPr>
            <a:picLocks noChangeAspect="1"/>
          </p:cNvPicPr>
          <p:nvPr/>
        </p:nvPicPr>
        <p:blipFill>
          <a:blip r:embed="rId3"/>
          <a:srcRect/>
          <a:stretch>
            <a:fillRect/>
          </a:stretch>
        </p:blipFill>
        <p:spPr bwMode="auto">
          <a:xfrm>
            <a:off x="9987332" y="5245469"/>
            <a:ext cx="1598612" cy="1006475"/>
          </a:xfrm>
          <a:prstGeom prst="rect">
            <a:avLst/>
          </a:prstGeom>
          <a:noFill/>
          <a:ln w="9525">
            <a:noFill/>
            <a:miter lim="800000"/>
            <a:headEnd/>
            <a:tailEnd/>
          </a:ln>
        </p:spPr>
      </p:pic>
    </p:spTree>
    <p:extLst>
      <p:ext uri="{BB962C8B-B14F-4D97-AF65-F5344CB8AC3E}">
        <p14:creationId xmlns:p14="http://schemas.microsoft.com/office/powerpoint/2010/main" xmlns="" val="1205449293"/>
      </p:ext>
    </p:extLst>
  </p:cSld>
  <p:clrMapOvr>
    <a:masterClrMapping/>
  </p:clrMapOvr>
  <p:transition spd="med" advClick="0" advTm="12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the Fear</a:t>
            </a:r>
          </a:p>
        </p:txBody>
      </p:sp>
      <p:sp>
        <p:nvSpPr>
          <p:cNvPr id="3" name="Content Placeholder 2"/>
          <p:cNvSpPr>
            <a:spLocks noGrp="1"/>
          </p:cNvSpPr>
          <p:nvPr>
            <p:ph idx="1"/>
          </p:nvPr>
        </p:nvSpPr>
        <p:spPr/>
        <p:txBody>
          <a:bodyPr>
            <a:normAutofit/>
          </a:bodyPr>
          <a:lstStyle/>
          <a:p>
            <a:pPr algn="ctr"/>
            <a:r>
              <a:rPr lang="en-US" sz="3200" b="1" dirty="0"/>
              <a:t>By challenging others as well as ourselves we often feel insecure as we go through the transition and change.  Decision making and risk taking becomes very reserved.</a:t>
            </a:r>
            <a:endParaRPr lang="en-US" sz="3200" b="1" dirty="0">
              <a:solidFill>
                <a:srgbClr val="262626"/>
              </a:solidFill>
              <a:latin typeface="Garamond"/>
            </a:endParaRPr>
          </a:p>
        </p:txBody>
      </p:sp>
      <p:pic>
        <p:nvPicPr>
          <p:cNvPr id="4" name="Picture 2"/>
          <p:cNvPicPr>
            <a:picLocks noChangeAspect="1"/>
          </p:cNvPicPr>
          <p:nvPr/>
        </p:nvPicPr>
        <p:blipFill>
          <a:blip r:embed="rId3"/>
          <a:srcRect/>
          <a:stretch>
            <a:fillRect/>
          </a:stretch>
        </p:blipFill>
        <p:spPr bwMode="auto">
          <a:xfrm>
            <a:off x="10008598" y="5213572"/>
            <a:ext cx="1598612" cy="1006475"/>
          </a:xfrm>
          <a:prstGeom prst="rect">
            <a:avLst/>
          </a:prstGeom>
          <a:noFill/>
          <a:ln w="9525">
            <a:noFill/>
            <a:miter lim="800000"/>
            <a:headEnd/>
            <a:tailEnd/>
          </a:ln>
        </p:spPr>
      </p:pic>
    </p:spTree>
    <p:extLst>
      <p:ext uri="{BB962C8B-B14F-4D97-AF65-F5344CB8AC3E}">
        <p14:creationId xmlns:p14="http://schemas.microsoft.com/office/powerpoint/2010/main" xmlns="" val="513768369"/>
      </p:ext>
    </p:extLst>
  </p:cSld>
  <p:clrMapOvr>
    <a:masterClrMapping/>
  </p:clrMapOvr>
  <p:transition spd="med" advClick="0" advTm="12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Leaning towards the Status Quo</a:t>
            </a:r>
          </a:p>
        </p:txBody>
      </p:sp>
      <p:sp>
        <p:nvSpPr>
          <p:cNvPr id="3" name="Content Placeholder 2"/>
          <p:cNvSpPr>
            <a:spLocks noGrp="1"/>
          </p:cNvSpPr>
          <p:nvPr>
            <p:ph idx="1"/>
          </p:nvPr>
        </p:nvSpPr>
        <p:spPr/>
        <p:txBody>
          <a:bodyPr>
            <a:normAutofit/>
          </a:bodyPr>
          <a:lstStyle/>
          <a:p>
            <a:pPr algn="ctr"/>
            <a:r>
              <a:rPr lang="en-US" sz="3200" b="1" dirty="0"/>
              <a:t>Most of the time our employees along with ourselves go into holding patterns and look to play it safe.  We are more willing to do nothing than rather than risk doing wrong.  Status quo!!!</a:t>
            </a:r>
            <a:endParaRPr lang="en-US" sz="3200" b="1" dirty="0">
              <a:solidFill>
                <a:srgbClr val="262626"/>
              </a:solidFill>
              <a:latin typeface="Garamond"/>
            </a:endParaRPr>
          </a:p>
        </p:txBody>
      </p:sp>
      <p:pic>
        <p:nvPicPr>
          <p:cNvPr id="4" name="Picture 2"/>
          <p:cNvPicPr>
            <a:picLocks noChangeAspect="1"/>
          </p:cNvPicPr>
          <p:nvPr/>
        </p:nvPicPr>
        <p:blipFill>
          <a:blip r:embed="rId3"/>
          <a:srcRect/>
          <a:stretch>
            <a:fillRect/>
          </a:stretch>
        </p:blipFill>
        <p:spPr bwMode="auto">
          <a:xfrm>
            <a:off x="10040495" y="5266734"/>
            <a:ext cx="1598612" cy="1006475"/>
          </a:xfrm>
          <a:prstGeom prst="rect">
            <a:avLst/>
          </a:prstGeom>
          <a:noFill/>
          <a:ln w="9525">
            <a:noFill/>
            <a:miter lim="800000"/>
            <a:headEnd/>
            <a:tailEnd/>
          </a:ln>
        </p:spPr>
      </p:pic>
    </p:spTree>
    <p:extLst>
      <p:ext uri="{BB962C8B-B14F-4D97-AF65-F5344CB8AC3E}">
        <p14:creationId xmlns:p14="http://schemas.microsoft.com/office/powerpoint/2010/main" xmlns="" val="3598750983"/>
      </p:ext>
    </p:extLst>
  </p:cSld>
  <p:clrMapOvr>
    <a:masterClrMapping/>
  </p:clrMapOvr>
  <p:transition spd="med" advClick="0" advTm="12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Clear Expectations</a:t>
            </a:r>
          </a:p>
        </p:txBody>
      </p:sp>
      <p:sp>
        <p:nvSpPr>
          <p:cNvPr id="3" name="Content Placeholder 2"/>
          <p:cNvSpPr>
            <a:spLocks noGrp="1"/>
          </p:cNvSpPr>
          <p:nvPr>
            <p:ph idx="1"/>
          </p:nvPr>
        </p:nvSpPr>
        <p:spPr>
          <a:xfrm>
            <a:off x="1295401" y="2243469"/>
            <a:ext cx="9601196" cy="3880883"/>
          </a:xfrm>
        </p:spPr>
        <p:txBody>
          <a:bodyPr>
            <a:noAutofit/>
          </a:bodyPr>
          <a:lstStyle/>
          <a:p>
            <a:r>
              <a:rPr lang="en-US" sz="3200" b="1" dirty="0"/>
              <a:t>A solid understanding of how performance will be judged is critical.  Embracing the risk taking as part of a solid plan of action </a:t>
            </a:r>
            <a:r>
              <a:rPr lang="en-US" sz="3200" b="1" dirty="0" smtClean="0"/>
              <a:t>is important. Embracing</a:t>
            </a:r>
            <a:r>
              <a:rPr lang="en-US" sz="3200" b="1" dirty="0"/>
              <a:t> the new work roles or new assignments will challenge each to look at their own abilities.  However by doing so it should spur growth opportunities within ourselves and those whom work for us.</a:t>
            </a:r>
            <a:endParaRPr lang="en-US" sz="3200" b="1" dirty="0">
              <a:solidFill>
                <a:srgbClr val="262626"/>
              </a:solidFill>
              <a:latin typeface="Garamond"/>
            </a:endParaRPr>
          </a:p>
        </p:txBody>
      </p:sp>
      <p:pic>
        <p:nvPicPr>
          <p:cNvPr id="4" name="Picture 2"/>
          <p:cNvPicPr>
            <a:picLocks noChangeAspect="1"/>
          </p:cNvPicPr>
          <p:nvPr/>
        </p:nvPicPr>
        <p:blipFill>
          <a:blip r:embed="rId3"/>
          <a:srcRect/>
          <a:stretch>
            <a:fillRect/>
          </a:stretch>
        </p:blipFill>
        <p:spPr bwMode="auto">
          <a:xfrm>
            <a:off x="10019230" y="5234836"/>
            <a:ext cx="1598612" cy="1006475"/>
          </a:xfrm>
          <a:prstGeom prst="rect">
            <a:avLst/>
          </a:prstGeom>
          <a:noFill/>
          <a:ln w="9525">
            <a:noFill/>
            <a:miter lim="800000"/>
            <a:headEnd/>
            <a:tailEnd/>
          </a:ln>
        </p:spPr>
      </p:pic>
    </p:spTree>
    <p:extLst>
      <p:ext uri="{BB962C8B-B14F-4D97-AF65-F5344CB8AC3E}">
        <p14:creationId xmlns:p14="http://schemas.microsoft.com/office/powerpoint/2010/main" xmlns="" val="4025261070"/>
      </p:ext>
    </p:extLst>
  </p:cSld>
  <p:clrMapOvr>
    <a:masterClrMapping/>
  </p:clrMapOvr>
  <p:transition spd="med" advClick="0" advTm="12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Unleashing the Power of You and Your Employees</a:t>
            </a:r>
            <a:endParaRPr lang="en-US" b="1" dirty="0">
              <a:solidFill>
                <a:srgbClr val="262626"/>
              </a:solidFill>
              <a:latin typeface="Garamond"/>
            </a:endParaRPr>
          </a:p>
        </p:txBody>
      </p:sp>
      <p:sp>
        <p:nvSpPr>
          <p:cNvPr id="3" name="Content Placeholder 2"/>
          <p:cNvSpPr>
            <a:spLocks noGrp="1"/>
          </p:cNvSpPr>
          <p:nvPr>
            <p:ph idx="1"/>
          </p:nvPr>
        </p:nvSpPr>
        <p:spPr/>
        <p:txBody>
          <a:bodyPr>
            <a:noAutofit/>
          </a:bodyPr>
          <a:lstStyle/>
          <a:p>
            <a:pPr algn="ctr"/>
            <a:r>
              <a:rPr lang="en-US" sz="3200" b="1" dirty="0">
                <a:solidFill>
                  <a:srgbClr val="262626"/>
                </a:solidFill>
                <a:latin typeface="Garamond"/>
              </a:rPr>
              <a:t>Key message is that it is ok to make mistakes.  Perfection is not expected but </a:t>
            </a:r>
            <a:r>
              <a:rPr lang="en-US" sz="3200" b="1" dirty="0" smtClean="0">
                <a:solidFill>
                  <a:srgbClr val="262626"/>
                </a:solidFill>
                <a:latin typeface="Garamond"/>
              </a:rPr>
              <a:t>maximum effort</a:t>
            </a:r>
            <a:r>
              <a:rPr lang="en-US" sz="3200" b="1" dirty="0" smtClean="0">
                <a:solidFill>
                  <a:srgbClr val="262626"/>
                </a:solidFill>
                <a:latin typeface="Garamond"/>
              </a:rPr>
              <a:t> </a:t>
            </a:r>
            <a:r>
              <a:rPr lang="en-US" sz="3200" b="1" dirty="0">
                <a:solidFill>
                  <a:srgbClr val="262626"/>
                </a:solidFill>
                <a:latin typeface="Garamond"/>
              </a:rPr>
              <a:t>and initiative is required.  By doing this you unleash the power of the mind and ideas that will take you to the next level.  You competitive advantage will register off of the charts.  It starts with the encouragement and the challenge!!!</a:t>
            </a:r>
          </a:p>
        </p:txBody>
      </p:sp>
      <p:pic>
        <p:nvPicPr>
          <p:cNvPr id="4" name="Picture 2"/>
          <p:cNvPicPr>
            <a:picLocks noChangeAspect="1"/>
          </p:cNvPicPr>
          <p:nvPr/>
        </p:nvPicPr>
        <p:blipFill>
          <a:blip r:embed="rId3"/>
          <a:srcRect/>
          <a:stretch>
            <a:fillRect/>
          </a:stretch>
        </p:blipFill>
        <p:spPr bwMode="auto">
          <a:xfrm>
            <a:off x="10260419" y="5486400"/>
            <a:ext cx="1410586" cy="765544"/>
          </a:xfrm>
          <a:prstGeom prst="rect">
            <a:avLst/>
          </a:prstGeom>
          <a:noFill/>
          <a:ln w="9525">
            <a:noFill/>
            <a:miter lim="800000"/>
            <a:headEnd/>
            <a:tailEnd/>
          </a:ln>
        </p:spPr>
      </p:pic>
    </p:spTree>
    <p:extLst>
      <p:ext uri="{BB962C8B-B14F-4D97-AF65-F5344CB8AC3E}">
        <p14:creationId xmlns:p14="http://schemas.microsoft.com/office/powerpoint/2010/main" xmlns="" val="3309333979"/>
      </p:ext>
    </p:extLst>
  </p:cSld>
  <p:clrMapOvr>
    <a:masterClrMapping/>
  </p:clrMapOvr>
  <p:transition spd="med" advClick="0" advTm="12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is not an “either/or” but an “And”</a:t>
            </a:r>
            <a:endParaRPr lang="en-US" b="1" dirty="0"/>
          </a:p>
        </p:txBody>
      </p:sp>
      <p:sp>
        <p:nvSpPr>
          <p:cNvPr id="3" name="Content Placeholder 2"/>
          <p:cNvSpPr>
            <a:spLocks noGrp="1"/>
          </p:cNvSpPr>
          <p:nvPr>
            <p:ph idx="1"/>
          </p:nvPr>
        </p:nvSpPr>
        <p:spPr/>
        <p:txBody>
          <a:bodyPr/>
          <a:lstStyle/>
          <a:p>
            <a:endParaRPr lang="en-US" dirty="0" smtClean="0"/>
          </a:p>
          <a:p>
            <a:pPr algn="ctr"/>
            <a:r>
              <a:rPr lang="en-US" sz="3200" b="1" dirty="0" smtClean="0">
                <a:solidFill>
                  <a:srgbClr val="FF0000"/>
                </a:solidFill>
              </a:rPr>
              <a:t>Risk taking does not mean rule breaking or ignore ethics.  Risk taking and following the rules of business in an ethical manner is the only way to do business.</a:t>
            </a:r>
            <a:endParaRPr lang="en-US" sz="3200" b="1" dirty="0">
              <a:solidFill>
                <a:srgbClr val="FF0000"/>
              </a:solidFill>
            </a:endParaRPr>
          </a:p>
        </p:txBody>
      </p:sp>
      <p:pic>
        <p:nvPicPr>
          <p:cNvPr id="4" name="Picture 2"/>
          <p:cNvPicPr>
            <a:picLocks noChangeAspect="1"/>
          </p:cNvPicPr>
          <p:nvPr/>
        </p:nvPicPr>
        <p:blipFill>
          <a:blip r:embed="rId2"/>
          <a:srcRect/>
          <a:stretch>
            <a:fillRect/>
          </a:stretch>
        </p:blipFill>
        <p:spPr bwMode="auto">
          <a:xfrm>
            <a:off x="9944802" y="5234836"/>
            <a:ext cx="1598612" cy="1006475"/>
          </a:xfrm>
          <a:prstGeom prst="rect">
            <a:avLst/>
          </a:prstGeom>
          <a:noFill/>
          <a:ln w="9525">
            <a:noFill/>
            <a:miter lim="800000"/>
            <a:headEnd/>
            <a:tailEnd/>
          </a:ln>
        </p:spPr>
      </p:pic>
    </p:spTree>
  </p:cSld>
  <p:clrMapOvr>
    <a:masterClrMapping/>
  </p:clrMapOvr>
  <p:transition advClick="0" advTm="12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 Credit</a:t>
            </a:r>
          </a:p>
        </p:txBody>
      </p:sp>
      <p:sp>
        <p:nvSpPr>
          <p:cNvPr id="3" name="Content Placeholder 2"/>
          <p:cNvSpPr>
            <a:spLocks noGrp="1"/>
          </p:cNvSpPr>
          <p:nvPr>
            <p:ph idx="1"/>
          </p:nvPr>
        </p:nvSpPr>
        <p:spPr/>
        <p:txBody>
          <a:bodyPr/>
          <a:lstStyle/>
          <a:p>
            <a:pPr algn="ctr"/>
            <a:r>
              <a:rPr lang="en-US" b="1" dirty="0"/>
              <a:t>Content derived from the book </a:t>
            </a:r>
            <a:endParaRPr lang="en-US" b="1" dirty="0" smtClean="0"/>
          </a:p>
          <a:p>
            <a:pPr algn="ctr"/>
            <a:r>
              <a:rPr lang="en-US" b="1" u="sng" dirty="0" smtClean="0"/>
              <a:t>"</a:t>
            </a:r>
            <a:r>
              <a:rPr lang="en-US" b="1" u="sng" dirty="0"/>
              <a:t>Business as Unusual - The Handbook for Managing and Supervising Organizational Change" </a:t>
            </a:r>
            <a:endParaRPr lang="en-US" b="1" u="sng" dirty="0" smtClean="0"/>
          </a:p>
          <a:p>
            <a:pPr algn="ctr"/>
            <a:r>
              <a:rPr lang="en-US" b="1" dirty="0" smtClean="0"/>
              <a:t>by</a:t>
            </a:r>
            <a:r>
              <a:rPr lang="en-US" b="1" u="sng" dirty="0"/>
              <a:t> Price Pritchett, </a:t>
            </a:r>
            <a:r>
              <a:rPr lang="en-US" b="1" u="sng" dirty="0" smtClean="0"/>
              <a:t>PhD </a:t>
            </a:r>
            <a:r>
              <a:rPr lang="en-US" b="1" u="sng" dirty="0"/>
              <a:t>and Ron Pound, </a:t>
            </a:r>
            <a:r>
              <a:rPr lang="en-US" b="1" u="sng" dirty="0" smtClean="0"/>
              <a:t>PhD</a:t>
            </a:r>
            <a:r>
              <a:rPr lang="en-US" b="1" u="sng" dirty="0"/>
              <a:t>.</a:t>
            </a:r>
            <a:endParaRPr lang="en-US" b="1" u="sng" dirty="0">
              <a:solidFill>
                <a:srgbClr val="262626"/>
              </a:solidFill>
              <a:latin typeface="Garamond"/>
            </a:endParaRPr>
          </a:p>
        </p:txBody>
      </p:sp>
      <p:pic>
        <p:nvPicPr>
          <p:cNvPr id="4" name="Picture 2"/>
          <p:cNvPicPr>
            <a:picLocks noChangeAspect="1"/>
          </p:cNvPicPr>
          <p:nvPr/>
        </p:nvPicPr>
        <p:blipFill>
          <a:blip r:embed="rId3"/>
          <a:srcRect/>
          <a:stretch>
            <a:fillRect/>
          </a:stretch>
        </p:blipFill>
        <p:spPr bwMode="auto">
          <a:xfrm>
            <a:off x="9966067" y="5234837"/>
            <a:ext cx="1598612" cy="1006475"/>
          </a:xfrm>
          <a:prstGeom prst="rect">
            <a:avLst/>
          </a:prstGeom>
          <a:noFill/>
          <a:ln w="9525">
            <a:noFill/>
            <a:miter lim="800000"/>
            <a:headEnd/>
            <a:tailEnd/>
          </a:ln>
        </p:spPr>
      </p:pic>
    </p:spTree>
    <p:extLst>
      <p:ext uri="{BB962C8B-B14F-4D97-AF65-F5344CB8AC3E}">
        <p14:creationId xmlns:p14="http://schemas.microsoft.com/office/powerpoint/2010/main" xmlns="" val="695443748"/>
      </p:ext>
    </p:extLst>
  </p:cSld>
  <p:clrMapOvr>
    <a:masterClrMapping/>
  </p:clrMapOvr>
  <p:transition spd="med" advClick="0" advTm="12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idx="1"/>
          </p:nvPr>
        </p:nvSpPr>
        <p:spPr>
          <a:xfrm>
            <a:off x="2038350" y="5238750"/>
            <a:ext cx="8229600" cy="639763"/>
          </a:xfrm>
        </p:spPr>
        <p:txBody>
          <a:bodyPr rtlCol="0">
            <a:noAutofit/>
          </a:bodyPr>
          <a:lstStyle/>
          <a:p>
            <a:pPr marL="306000" indent="-306000" algn="ctr" fontAlgn="auto">
              <a:defRPr/>
            </a:pPr>
            <a:r>
              <a:rPr lang="en-US" altLang="en-US" sz="2800" b="1" dirty="0">
                <a:solidFill>
                  <a:schemeClr val="tx1"/>
                </a:solidFill>
              </a:rPr>
              <a:t>BBV2M-BrothersBrooksVision2MissionLLC.com</a:t>
            </a:r>
          </a:p>
          <a:p>
            <a:pPr marL="306000" indent="-306000" algn="ctr" fontAlgn="auto">
              <a:defRPr/>
            </a:pPr>
            <a:r>
              <a:rPr lang="en-US" altLang="en-US" sz="2800" b="1" dirty="0">
                <a:solidFill>
                  <a:schemeClr val="tx1"/>
                </a:solidFill>
              </a:rPr>
              <a:t>BBV2MLLC@gmail.com</a:t>
            </a:r>
          </a:p>
        </p:txBody>
      </p:sp>
      <p:pic>
        <p:nvPicPr>
          <p:cNvPr id="21507" name="Picture 5" descr="Slide1.JPG"/>
          <p:cNvPicPr>
            <a:picLocks noChangeAspect="1"/>
          </p:cNvPicPr>
          <p:nvPr/>
        </p:nvPicPr>
        <p:blipFill>
          <a:blip r:embed="rId2"/>
          <a:srcRect/>
          <a:stretch>
            <a:fillRect/>
          </a:stretch>
        </p:blipFill>
        <p:spPr bwMode="auto">
          <a:xfrm>
            <a:off x="1524000" y="742950"/>
            <a:ext cx="9144000" cy="4438650"/>
          </a:xfrm>
          <a:prstGeom prst="rect">
            <a:avLst/>
          </a:prstGeom>
          <a:noFill/>
          <a:ln w="9525">
            <a:noFill/>
            <a:miter lim="800000"/>
            <a:headEnd/>
            <a:tailEnd/>
          </a:ln>
        </p:spPr>
      </p:pic>
    </p:spTree>
  </p:cSld>
  <p:clrMapOvr>
    <a:masterClrMapping/>
  </p:clrMapOvr>
  <p:transition spd="slow" advClick="0" advTm="15000">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86</Words>
  <Application>Microsoft Office PowerPoint</Application>
  <PresentationFormat>Custom</PresentationFormat>
  <Paragraphs>27</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Leadership Drive</vt:lpstr>
      <vt:lpstr>The Challenge</vt:lpstr>
      <vt:lpstr>Understanding the Fear</vt:lpstr>
      <vt:lpstr>Leaning towards the Status Quo</vt:lpstr>
      <vt:lpstr>Clear Expectations</vt:lpstr>
      <vt:lpstr>Unleashing the Power of You and Your Employees</vt:lpstr>
      <vt:lpstr>It is not an “either/or” but an “And”</vt:lpstr>
      <vt:lpstr>Content Credit</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Drive</dc:title>
  <cp:lastModifiedBy>BROOKS</cp:lastModifiedBy>
  <cp:revision>10</cp:revision>
  <dcterms:modified xsi:type="dcterms:W3CDTF">2017-01-09T02:39:25Z</dcterms:modified>
</cp:coreProperties>
</file>