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60" r:id="rId4"/>
    <p:sldId id="258" r:id="rId5"/>
    <p:sldId id="259" r:id="rId6"/>
    <p:sldId id="261" r:id="rId7"/>
    <p:sldId id="263" r:id="rId8"/>
    <p:sldId id="264" r:id="rId9"/>
    <p:sldId id="262" r:id="rId10"/>
    <p:sldId id="267" r:id="rId11"/>
    <p:sldId id="266" r:id="rId12"/>
    <p:sldId id="268" r:id="rId13"/>
    <p:sldId id="269" r:id="rId14"/>
    <p:sldId id="270" r:id="rId15"/>
    <p:sldId id="271"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 d="1"/>
        <a:sy n="1" d="1"/>
      </p:scale>
      <p:origin x="0" y="29"/>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029DF9-F845-4181-AA62-1D5DF0AF760E}" type="datetimeFigureOut">
              <a:rPr lang="en-US" smtClean="0"/>
              <a:t>9/27/2015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A2060E-D5F0-4366-A0C9-C7946F7A953E}" type="slidenum">
              <a:rPr lang="en-US" smtClean="0"/>
              <a:t>‹#›</a:t>
            </a:fld>
            <a:endParaRPr lang="en-US"/>
          </a:p>
        </p:txBody>
      </p:sp>
    </p:spTree>
    <p:extLst>
      <p:ext uri="{BB962C8B-B14F-4D97-AF65-F5344CB8AC3E}">
        <p14:creationId xmlns:p14="http://schemas.microsoft.com/office/powerpoint/2010/main" val="2807034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historic presentation,</a:t>
            </a:r>
            <a:r>
              <a:rPr lang="en-US" baseline="0" dirty="0" smtClean="0"/>
              <a:t> an arching tale if you will.</a:t>
            </a:r>
          </a:p>
          <a:p>
            <a:endParaRPr lang="en-US" baseline="0" dirty="0" smtClean="0"/>
          </a:p>
          <a:p>
            <a:r>
              <a:rPr lang="en-US" baseline="0" dirty="0" smtClean="0"/>
              <a:t>It starts before Pennsylvania was a state and it proceeds to the present day</a:t>
            </a:r>
          </a:p>
          <a:p>
            <a:endParaRPr lang="en-US" baseline="0" dirty="0" smtClean="0"/>
          </a:p>
          <a:p>
            <a:r>
              <a:rPr lang="en-US" baseline="0" dirty="0" err="1" smtClean="0"/>
              <a:t>Lifesharing</a:t>
            </a:r>
            <a:r>
              <a:rPr lang="en-US" baseline="0" dirty="0" smtClean="0"/>
              <a:t> is like a thread in the American experience, and continues to be a natural and valued tradition in different cultural traditions and communities across our state and nation. </a:t>
            </a:r>
            <a:endParaRPr lang="en-US" dirty="0"/>
          </a:p>
        </p:txBody>
      </p:sp>
      <p:sp>
        <p:nvSpPr>
          <p:cNvPr id="4" name="Slide Number Placeholder 3"/>
          <p:cNvSpPr>
            <a:spLocks noGrp="1"/>
          </p:cNvSpPr>
          <p:nvPr>
            <p:ph type="sldNum" sz="quarter" idx="10"/>
          </p:nvPr>
        </p:nvSpPr>
        <p:spPr/>
        <p:txBody>
          <a:bodyPr/>
          <a:lstStyle/>
          <a:p>
            <a:fld id="{50A2060E-D5F0-4366-A0C9-C7946F7A953E}" type="slidenum">
              <a:rPr lang="en-US" smtClean="0"/>
              <a:t>1</a:t>
            </a:fld>
            <a:endParaRPr lang="en-US"/>
          </a:p>
        </p:txBody>
      </p:sp>
    </p:spTree>
    <p:extLst>
      <p:ext uri="{BB962C8B-B14F-4D97-AF65-F5344CB8AC3E}">
        <p14:creationId xmlns:p14="http://schemas.microsoft.com/office/powerpoint/2010/main" val="41722896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ODP policy that prevents</a:t>
            </a:r>
            <a:r>
              <a:rPr lang="en-US" baseline="0" dirty="0" smtClean="0"/>
              <a:t> agencies that do family living from finding matches under their auspices for people who would leave their ICFs/MR and group homes, with other people filling these slots instead of building new group homes. </a:t>
            </a:r>
          </a:p>
          <a:p>
            <a:r>
              <a:rPr lang="en-US" baseline="0" dirty="0" smtClean="0"/>
              <a:t>The POPE said:</a:t>
            </a:r>
          </a:p>
          <a:p>
            <a:r>
              <a:rPr lang="en-US" baseline="0" dirty="0" smtClean="0"/>
              <a:t>While all these are </a:t>
            </a:r>
            <a:r>
              <a:rPr lang="en-US" baseline="0" dirty="0" err="1" smtClean="0"/>
              <a:t>eminantly</a:t>
            </a:r>
            <a:r>
              <a:rPr lang="en-US" baseline="0" dirty="0" smtClean="0"/>
              <a:t> solvable, especially with appointment of Nancy </a:t>
            </a:r>
            <a:r>
              <a:rPr lang="en-US" baseline="0" dirty="0" err="1" smtClean="0"/>
              <a:t>Thaler</a:t>
            </a:r>
            <a:r>
              <a:rPr lang="en-US" baseline="0" dirty="0" smtClean="0"/>
              <a:t> as Deputy Secretary, there’s very little to </a:t>
            </a:r>
            <a:r>
              <a:rPr lang="en-US" baseline="0" dirty="0" err="1" smtClean="0"/>
              <a:t>chear</a:t>
            </a:r>
            <a:r>
              <a:rPr lang="en-US" baseline="0" dirty="0" smtClean="0"/>
              <a:t> about in the ODP service system today. </a:t>
            </a:r>
          </a:p>
          <a:p>
            <a:r>
              <a:rPr lang="en-US" baseline="0" dirty="0" smtClean="0"/>
              <a:t>People are living system-governed lives, still taking agency vans’ to sub-minimum wage work or day </a:t>
            </a:r>
            <a:r>
              <a:rPr lang="en-US" baseline="0" dirty="0" err="1" smtClean="0"/>
              <a:t>waisting</a:t>
            </a:r>
            <a:r>
              <a:rPr lang="en-US" baseline="0" dirty="0" smtClean="0"/>
              <a:t> activities in sheltered settings, having no sense of self-determination or even choosing where they live and or go to work.  Today’s systems are </a:t>
            </a:r>
            <a:r>
              <a:rPr lang="en-US" baseline="0" dirty="0" err="1" smtClean="0"/>
              <a:t>stiffling</a:t>
            </a:r>
            <a:r>
              <a:rPr lang="en-US" baseline="0" dirty="0" smtClean="0"/>
              <a:t> people mobility and individuality more than they had been in the 70s and 80s, with no end to this in sight. We are going the wrong way at an </a:t>
            </a:r>
            <a:r>
              <a:rPr lang="en-US" baseline="0" dirty="0" err="1" smtClean="0"/>
              <a:t>excellerated</a:t>
            </a:r>
            <a:r>
              <a:rPr lang="en-US" baseline="0" dirty="0" smtClean="0"/>
              <a:t> pace and </a:t>
            </a:r>
            <a:r>
              <a:rPr lang="en-US" baseline="0" dirty="0" err="1" smtClean="0"/>
              <a:t>lifesharing</a:t>
            </a:r>
            <a:r>
              <a:rPr lang="en-US" baseline="0" dirty="0" smtClean="0"/>
              <a:t> is being caught up in this world where agencies and quarter hour units come first, not people, their future, and the </a:t>
            </a:r>
            <a:r>
              <a:rPr lang="en-US" baseline="0" dirty="0" err="1" smtClean="0"/>
              <a:t>communit</a:t>
            </a:r>
            <a:r>
              <a:rPr lang="en-US" baseline="0" dirty="0" smtClean="0"/>
              <a:t> resources they use.  Everyday lives is not happening today for people in our service system, and much of this is because </a:t>
            </a:r>
            <a:r>
              <a:rPr lang="en-US" baseline="0" dirty="0" err="1" smtClean="0"/>
              <a:t>lifesharing</a:t>
            </a:r>
            <a:r>
              <a:rPr lang="en-US" baseline="0" dirty="0" smtClean="0"/>
              <a:t> has not been able to develop in community ways.  </a:t>
            </a:r>
            <a:r>
              <a:rPr lang="en-US" baseline="0" dirty="0" err="1" smtClean="0"/>
              <a:t>Lifesharing</a:t>
            </a:r>
            <a:r>
              <a:rPr lang="en-US" baseline="0" dirty="0" smtClean="0"/>
              <a:t> continues to be the step-child of the system, not the leader as it needs to be.   </a:t>
            </a:r>
            <a:endParaRPr lang="en-US" dirty="0"/>
          </a:p>
        </p:txBody>
      </p:sp>
      <p:sp>
        <p:nvSpPr>
          <p:cNvPr id="4" name="Slide Number Placeholder 3"/>
          <p:cNvSpPr>
            <a:spLocks noGrp="1"/>
          </p:cNvSpPr>
          <p:nvPr>
            <p:ph type="sldNum" sz="quarter" idx="10"/>
          </p:nvPr>
        </p:nvSpPr>
        <p:spPr/>
        <p:txBody>
          <a:bodyPr/>
          <a:lstStyle/>
          <a:p>
            <a:fld id="{50A2060E-D5F0-4366-A0C9-C7946F7A953E}" type="slidenum">
              <a:rPr lang="en-US" smtClean="0"/>
              <a:t>16</a:t>
            </a:fld>
            <a:endParaRPr lang="en-US"/>
          </a:p>
        </p:txBody>
      </p:sp>
    </p:spTree>
    <p:extLst>
      <p:ext uri="{BB962C8B-B14F-4D97-AF65-F5344CB8AC3E}">
        <p14:creationId xmlns:p14="http://schemas.microsoft.com/office/powerpoint/2010/main" val="11824719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Lifeharing</a:t>
            </a:r>
            <a:r>
              <a:rPr lang="en-US" dirty="0" smtClean="0"/>
              <a:t> here means reciprocal,</a:t>
            </a:r>
            <a:r>
              <a:rPr lang="en-US" baseline="0" dirty="0" smtClean="0"/>
              <a:t> chosen, mutually beneficial, supportive, </a:t>
            </a:r>
            <a:r>
              <a:rPr lang="en-US" baseline="0" dirty="0" err="1" smtClean="0"/>
              <a:t>accomodating</a:t>
            </a:r>
            <a:r>
              <a:rPr lang="en-US" baseline="0" dirty="0" smtClean="0"/>
              <a:t>, and shared in their home and community.  It principles and practices apply as much to people living with their birth family or spouse, as it does in shared living under a service system’s auspices. </a:t>
            </a:r>
            <a:endParaRPr lang="en-US" dirty="0"/>
          </a:p>
        </p:txBody>
      </p:sp>
      <p:sp>
        <p:nvSpPr>
          <p:cNvPr id="4" name="Slide Number Placeholder 3"/>
          <p:cNvSpPr>
            <a:spLocks noGrp="1"/>
          </p:cNvSpPr>
          <p:nvPr>
            <p:ph type="sldNum" sz="quarter" idx="10"/>
          </p:nvPr>
        </p:nvSpPr>
        <p:spPr/>
        <p:txBody>
          <a:bodyPr/>
          <a:lstStyle/>
          <a:p>
            <a:fld id="{50A2060E-D5F0-4366-A0C9-C7946F7A953E}" type="slidenum">
              <a:rPr lang="en-US" smtClean="0"/>
              <a:t>2</a:t>
            </a:fld>
            <a:endParaRPr lang="en-US"/>
          </a:p>
        </p:txBody>
      </p:sp>
    </p:spTree>
    <p:extLst>
      <p:ext uri="{BB962C8B-B14F-4D97-AF65-F5344CB8AC3E}">
        <p14:creationId xmlns:p14="http://schemas.microsoft.com/office/powerpoint/2010/main" val="1554392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Prior</a:t>
            </a:r>
            <a:r>
              <a:rPr lang="en-US" baseline="0" dirty="0" smtClean="0"/>
              <a:t> to the establishment of licensed service providers in the 1980s, a small number of ‘ma and pa’ personal care homes and private licensed facilities served people in a </a:t>
            </a:r>
            <a:r>
              <a:rPr lang="en-US" baseline="0" dirty="0" err="1" smtClean="0"/>
              <a:t>lifesharing</a:t>
            </a:r>
            <a:r>
              <a:rPr lang="en-US" baseline="0" dirty="0" smtClean="0"/>
              <a:t> manner. Many private licensed facilities in the 1970s began in this manner where one or two people with disability came to live with a family which eventually became licensed, and eventually much larger and complex an operation.   </a:t>
            </a:r>
          </a:p>
          <a:p>
            <a:endParaRPr lang="en-US" baseline="0" dirty="0" smtClean="0"/>
          </a:p>
          <a:p>
            <a:r>
              <a:rPr lang="en-US" baseline="0" dirty="0" smtClean="0"/>
              <a:t>As an example of other, there was a friend’s relative in West Virginia who would live with a </a:t>
            </a:r>
            <a:r>
              <a:rPr lang="en-US" baseline="0" dirty="0" err="1" smtClean="0"/>
              <a:t>lifesharing</a:t>
            </a:r>
            <a:r>
              <a:rPr lang="en-US" baseline="0" dirty="0" smtClean="0"/>
              <a:t> family doing work on their farm in the summer, and going back to the institution for the winter months.</a:t>
            </a:r>
          </a:p>
          <a:p>
            <a:r>
              <a:rPr lang="en-US" baseline="0" dirty="0" smtClean="0"/>
              <a:t>A wonderful situation in Pittsburgh back in the 1970s where a </a:t>
            </a:r>
            <a:r>
              <a:rPr lang="en-US" baseline="0" dirty="0" err="1" smtClean="0"/>
              <a:t>lifesharer</a:t>
            </a:r>
            <a:r>
              <a:rPr lang="en-US" baseline="0" dirty="0" smtClean="0"/>
              <a:t> provided a home and supports to a mom and dad with disabilities along with their wonderful daughter. </a:t>
            </a:r>
            <a:endParaRPr lang="en-US" dirty="0"/>
          </a:p>
        </p:txBody>
      </p:sp>
      <p:sp>
        <p:nvSpPr>
          <p:cNvPr id="4" name="Slide Number Placeholder 3"/>
          <p:cNvSpPr>
            <a:spLocks noGrp="1"/>
          </p:cNvSpPr>
          <p:nvPr>
            <p:ph type="sldNum" sz="quarter" idx="10"/>
          </p:nvPr>
        </p:nvSpPr>
        <p:spPr/>
        <p:txBody>
          <a:bodyPr/>
          <a:lstStyle/>
          <a:p>
            <a:fld id="{50A2060E-D5F0-4366-A0C9-C7946F7A953E}" type="slidenum">
              <a:rPr lang="en-US" smtClean="0"/>
              <a:t>3</a:t>
            </a:fld>
            <a:endParaRPr lang="en-US"/>
          </a:p>
        </p:txBody>
      </p:sp>
    </p:spTree>
    <p:extLst>
      <p:ext uri="{BB962C8B-B14F-4D97-AF65-F5344CB8AC3E}">
        <p14:creationId xmlns:p14="http://schemas.microsoft.com/office/powerpoint/2010/main" val="2707642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Anyone have</a:t>
            </a:r>
            <a:r>
              <a:rPr lang="en-US" baseline="0" dirty="0" smtClean="0"/>
              <a:t> an example to share on such arrangement that you have known??</a:t>
            </a:r>
          </a:p>
          <a:p>
            <a:endParaRPr lang="en-US" baseline="0" dirty="0" smtClean="0"/>
          </a:p>
          <a:p>
            <a:r>
              <a:rPr lang="en-US" baseline="0" dirty="0" smtClean="0"/>
              <a:t>Informal arrangements were typically supported by family funds or resources, including consideration in the estate of family members. Some early county records suggest that public funds would support these arrangements in guaranteeing payment of medical expenses and clothing.</a:t>
            </a:r>
            <a:endParaRPr lang="en-US" dirty="0"/>
          </a:p>
        </p:txBody>
      </p:sp>
      <p:sp>
        <p:nvSpPr>
          <p:cNvPr id="4" name="Slide Number Placeholder 3"/>
          <p:cNvSpPr>
            <a:spLocks noGrp="1"/>
          </p:cNvSpPr>
          <p:nvPr>
            <p:ph type="sldNum" sz="quarter" idx="10"/>
          </p:nvPr>
        </p:nvSpPr>
        <p:spPr/>
        <p:txBody>
          <a:bodyPr/>
          <a:lstStyle/>
          <a:p>
            <a:fld id="{50A2060E-D5F0-4366-A0C9-C7946F7A953E}" type="slidenum">
              <a:rPr lang="en-US" smtClean="0"/>
              <a:t>4</a:t>
            </a:fld>
            <a:endParaRPr lang="en-US"/>
          </a:p>
        </p:txBody>
      </p:sp>
    </p:spTree>
    <p:extLst>
      <p:ext uri="{BB962C8B-B14F-4D97-AF65-F5344CB8AC3E}">
        <p14:creationId xmlns:p14="http://schemas.microsoft.com/office/powerpoint/2010/main" val="1955712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amendment was</a:t>
            </a:r>
            <a:r>
              <a:rPr lang="en-US" baseline="0" dirty="0" smtClean="0"/>
              <a:t> implemented at the height of the depression.  </a:t>
            </a:r>
          </a:p>
          <a:p>
            <a:endParaRPr lang="en-US" baseline="0" dirty="0" smtClean="0"/>
          </a:p>
          <a:p>
            <a:r>
              <a:rPr lang="en-US" baseline="0" dirty="0" smtClean="0"/>
              <a:t>Institutions across Pennsylvania were jammed due to increased family hardships, families moving away from their homes to find work, and professional, academic and societal views that embraced Eugenic practices that ensured people with disability would not have children or be exposed to the general population. </a:t>
            </a:r>
          </a:p>
          <a:p>
            <a:r>
              <a:rPr lang="en-US" baseline="0" dirty="0" smtClean="0"/>
              <a:t>Going back to the early 19</a:t>
            </a:r>
            <a:r>
              <a:rPr lang="en-US" baseline="30000" dirty="0" smtClean="0"/>
              <a:t>th</a:t>
            </a:r>
            <a:r>
              <a:rPr lang="en-US" baseline="0" dirty="0" smtClean="0"/>
              <a:t> century, placement of people with disability into homes with unrelated families were governed under what became article IX of the public welfare code as approved foster care homes.  Placement into larger boarding homes and facilities were more closely regulated under article X, which called for the Department to inspect settings regularly for health and safety.  These homes became known and are codified today as “mental health establishments”. </a:t>
            </a:r>
          </a:p>
          <a:p>
            <a:endParaRPr lang="en-US" baseline="0" dirty="0" smtClean="0"/>
          </a:p>
          <a:p>
            <a:r>
              <a:rPr lang="en-US" baseline="0" dirty="0" smtClean="0"/>
              <a:t>While is not clear how monitoring was done in these boarding out arrangements, practices of social workers in the state operated facilities through the 1970s had caseloads of individuals living with families, including families of workers at the institution. The people placed in these homes remained on the books of the facility as being on an extended leave.  People placed locally would return to the facility for health care and socialization events. Do not know how many people or much about the compensation they received. </a:t>
            </a:r>
          </a:p>
          <a:p>
            <a:endParaRPr lang="en-US" baseline="0" dirty="0" smtClean="0"/>
          </a:p>
          <a:p>
            <a:r>
              <a:rPr lang="en-US" baseline="0" dirty="0" smtClean="0"/>
              <a:t>19</a:t>
            </a:r>
            <a:r>
              <a:rPr lang="en-US" baseline="30000" dirty="0" smtClean="0"/>
              <a:t>th</a:t>
            </a:r>
            <a:r>
              <a:rPr lang="en-US" baseline="0" dirty="0" smtClean="0"/>
              <a:t> century correspondence between the superintendents at </a:t>
            </a:r>
            <a:r>
              <a:rPr lang="en-US" baseline="0" dirty="0" err="1" smtClean="0"/>
              <a:t>Elwyn</a:t>
            </a:r>
            <a:r>
              <a:rPr lang="en-US" baseline="0" dirty="0" smtClean="0"/>
              <a:t> and families, and prospective families, illustrate placements of this sort occurred and were expected to be monitored.  </a:t>
            </a:r>
          </a:p>
          <a:p>
            <a:endParaRPr lang="en-US" dirty="0"/>
          </a:p>
        </p:txBody>
      </p:sp>
      <p:sp>
        <p:nvSpPr>
          <p:cNvPr id="4" name="Slide Number Placeholder 3"/>
          <p:cNvSpPr>
            <a:spLocks noGrp="1"/>
          </p:cNvSpPr>
          <p:nvPr>
            <p:ph type="sldNum" sz="quarter" idx="10"/>
          </p:nvPr>
        </p:nvSpPr>
        <p:spPr/>
        <p:txBody>
          <a:bodyPr/>
          <a:lstStyle/>
          <a:p>
            <a:fld id="{50A2060E-D5F0-4366-A0C9-C7946F7A953E}" type="slidenum">
              <a:rPr lang="en-US" smtClean="0"/>
              <a:t>5</a:t>
            </a:fld>
            <a:endParaRPr lang="en-US"/>
          </a:p>
        </p:txBody>
      </p:sp>
    </p:spTree>
    <p:extLst>
      <p:ext uri="{BB962C8B-B14F-4D97-AF65-F5344CB8AC3E}">
        <p14:creationId xmlns:p14="http://schemas.microsoft.com/office/powerpoint/2010/main" val="854249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Bill West, who was one of the first state directors of Colorado and pioneer in advocating for </a:t>
            </a:r>
            <a:r>
              <a:rPr lang="en-US" dirty="0" err="1" smtClean="0"/>
              <a:t>lifesharing</a:t>
            </a:r>
            <a:r>
              <a:rPr lang="en-US" dirty="0" smtClean="0"/>
              <a:t> there, came to Pennsylvania in the late 1970s to become its state director, a position he held for over a decade. </a:t>
            </a:r>
          </a:p>
          <a:p>
            <a:endParaRPr lang="en-US" dirty="0" smtClean="0"/>
          </a:p>
          <a:p>
            <a:r>
              <a:rPr lang="en-US" dirty="0" smtClean="0"/>
              <a:t>During the 1980s, I was doing an independent assessment of WV’s </a:t>
            </a:r>
            <a:r>
              <a:rPr lang="en-US" dirty="0" err="1" smtClean="0"/>
              <a:t>hcbs</a:t>
            </a:r>
            <a:r>
              <a:rPr lang="en-US" dirty="0" smtClean="0"/>
              <a:t> program.</a:t>
            </a:r>
            <a:r>
              <a:rPr lang="en-US" baseline="0" dirty="0" smtClean="0"/>
              <a:t>  This is what I wrote about a </a:t>
            </a:r>
            <a:r>
              <a:rPr lang="en-US" baseline="0" dirty="0" err="1" smtClean="0"/>
              <a:t>lifesharing</a:t>
            </a:r>
            <a:r>
              <a:rPr lang="en-US" baseline="0" dirty="0" smtClean="0"/>
              <a:t> arrangement that had been initiated in the 1970s I evaluated as part of that assessment. </a:t>
            </a:r>
            <a:endParaRPr lang="en-US" dirty="0" smtClean="0"/>
          </a:p>
          <a:p>
            <a:endParaRPr lang="en-US" dirty="0" smtClean="0"/>
          </a:p>
          <a:p>
            <a:r>
              <a:rPr lang="en-US" dirty="0" smtClean="0"/>
              <a:t>People interested in the fascinating period of history are urged to review Patterns in Residential Services from its 1969 version forward.</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50A2060E-D5F0-4366-A0C9-C7946F7A953E}" type="slidenum">
              <a:rPr lang="en-US" smtClean="0"/>
              <a:t>7</a:t>
            </a:fld>
            <a:endParaRPr lang="en-US"/>
          </a:p>
        </p:txBody>
      </p:sp>
    </p:spTree>
    <p:extLst>
      <p:ext uri="{BB962C8B-B14F-4D97-AF65-F5344CB8AC3E}">
        <p14:creationId xmlns:p14="http://schemas.microsoft.com/office/powerpoint/2010/main" val="4085459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Bring shirts, action memo. Early pics.</a:t>
            </a:r>
          </a:p>
          <a:p>
            <a:r>
              <a:rPr lang="en-US" dirty="0" smtClean="0"/>
              <a:t>Note here too the imposition of wage and hour regulations on </a:t>
            </a:r>
            <a:r>
              <a:rPr lang="en-US" dirty="0" err="1" smtClean="0"/>
              <a:t>clas</a:t>
            </a:r>
            <a:r>
              <a:rPr lang="en-US" dirty="0" smtClean="0"/>
              <a:t>, which established a new normal for how community</a:t>
            </a:r>
            <a:r>
              <a:rPr lang="en-US" baseline="0" dirty="0" smtClean="0"/>
              <a:t> homes would be staffed.  While this practice effectively eradicated ongoing relationships within many agency operated homes from the early 80s on, it also took a </a:t>
            </a:r>
            <a:r>
              <a:rPr lang="en-US" baseline="0" dirty="0" err="1" smtClean="0"/>
              <a:t>lifesharing</a:t>
            </a:r>
            <a:r>
              <a:rPr lang="en-US" baseline="0" dirty="0" smtClean="0"/>
              <a:t> quality out of the heart of the community program.  (read from arching tales).</a:t>
            </a:r>
            <a:endParaRPr lang="en-US" dirty="0"/>
          </a:p>
        </p:txBody>
      </p:sp>
      <p:sp>
        <p:nvSpPr>
          <p:cNvPr id="4" name="Slide Number Placeholder 3"/>
          <p:cNvSpPr>
            <a:spLocks noGrp="1"/>
          </p:cNvSpPr>
          <p:nvPr>
            <p:ph type="sldNum" sz="quarter" idx="10"/>
          </p:nvPr>
        </p:nvSpPr>
        <p:spPr/>
        <p:txBody>
          <a:bodyPr/>
          <a:lstStyle/>
          <a:p>
            <a:fld id="{50A2060E-D5F0-4366-A0C9-C7946F7A953E}" type="slidenum">
              <a:rPr lang="en-US" smtClean="0"/>
              <a:t>12</a:t>
            </a:fld>
            <a:endParaRPr lang="en-US"/>
          </a:p>
        </p:txBody>
      </p:sp>
    </p:spTree>
    <p:extLst>
      <p:ext uri="{BB962C8B-B14F-4D97-AF65-F5344CB8AC3E}">
        <p14:creationId xmlns:p14="http://schemas.microsoft.com/office/powerpoint/2010/main" val="23941555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battled against the regulations modeled</a:t>
            </a:r>
            <a:r>
              <a:rPr lang="en-US" baseline="0" dirty="0" smtClean="0"/>
              <a:t> after community homes. We insisted that </a:t>
            </a:r>
            <a:r>
              <a:rPr lang="en-US" baseline="0" dirty="0" err="1" smtClean="0"/>
              <a:t>lifesharers</a:t>
            </a:r>
            <a:r>
              <a:rPr lang="en-US" baseline="0" dirty="0" smtClean="0"/>
              <a:t> receive respite, tax-free difficulty of care payments, and additional </a:t>
            </a:r>
            <a:r>
              <a:rPr lang="en-US" baseline="0" dirty="0" err="1" smtClean="0"/>
              <a:t>habiitation</a:t>
            </a:r>
            <a:r>
              <a:rPr lang="en-US" baseline="0" dirty="0" smtClean="0"/>
              <a:t> – like other families had. We focused on practices and resources that would support quality relationships.  Many of these ended up in ODP </a:t>
            </a:r>
            <a:r>
              <a:rPr lang="en-US" baseline="0" dirty="0" err="1" smtClean="0"/>
              <a:t>lifesharing</a:t>
            </a:r>
            <a:r>
              <a:rPr lang="en-US" baseline="0" dirty="0" smtClean="0"/>
              <a:t> bulletins.</a:t>
            </a:r>
            <a:endParaRPr lang="en-US" dirty="0"/>
          </a:p>
        </p:txBody>
      </p:sp>
      <p:sp>
        <p:nvSpPr>
          <p:cNvPr id="4" name="Slide Number Placeholder 3"/>
          <p:cNvSpPr>
            <a:spLocks noGrp="1"/>
          </p:cNvSpPr>
          <p:nvPr>
            <p:ph type="sldNum" sz="quarter" idx="10"/>
          </p:nvPr>
        </p:nvSpPr>
        <p:spPr/>
        <p:txBody>
          <a:bodyPr/>
          <a:lstStyle/>
          <a:p>
            <a:fld id="{50A2060E-D5F0-4366-A0C9-C7946F7A953E}" type="slidenum">
              <a:rPr lang="en-US" smtClean="0"/>
              <a:t>13</a:t>
            </a:fld>
            <a:endParaRPr lang="en-US"/>
          </a:p>
        </p:txBody>
      </p:sp>
    </p:spTree>
    <p:extLst>
      <p:ext uri="{BB962C8B-B14F-4D97-AF65-F5344CB8AC3E}">
        <p14:creationId xmlns:p14="http://schemas.microsoft.com/office/powerpoint/2010/main" val="2589035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Carrol</a:t>
            </a:r>
            <a:r>
              <a:rPr lang="en-US" baseline="0" dirty="0" smtClean="0"/>
              <a:t> </a:t>
            </a:r>
            <a:r>
              <a:rPr lang="en-US" baseline="0" dirty="0" err="1" smtClean="0"/>
              <a:t>Reckard</a:t>
            </a:r>
            <a:r>
              <a:rPr lang="en-US" baseline="0" dirty="0" smtClean="0"/>
              <a:t> and I were sub-committee co-chairs of the PAC again after 2000.  We continued to press where we could and were successful in some areas with the support of people in ODP like _____________,  _____________, and Mel ___________, Jill ____________.  One notable success was the change of the name from family living to </a:t>
            </a:r>
            <a:r>
              <a:rPr lang="en-US" baseline="0" dirty="0" err="1" smtClean="0"/>
              <a:t>lifesharing</a:t>
            </a:r>
            <a:r>
              <a:rPr lang="en-US" baseline="0" dirty="0" smtClean="0"/>
              <a:t>.  Let me read a little about this to you. Another was better program growth particularly in the first six years, coupled to improvement in policy and funding priorities for </a:t>
            </a:r>
            <a:r>
              <a:rPr lang="en-US" baseline="0" dirty="0" err="1" smtClean="0"/>
              <a:t>lifesharing</a:t>
            </a:r>
            <a:r>
              <a:rPr lang="en-US" baseline="0" dirty="0" smtClean="0"/>
              <a:t>, influencing </a:t>
            </a:r>
            <a:r>
              <a:rPr lang="en-US" baseline="0" dirty="0" err="1" smtClean="0"/>
              <a:t>Aes</a:t>
            </a:r>
            <a:r>
              <a:rPr lang="en-US" baseline="0" dirty="0" smtClean="0"/>
              <a:t> and agencies to engage </a:t>
            </a:r>
            <a:r>
              <a:rPr lang="en-US" baseline="0" dirty="0" err="1" smtClean="0"/>
              <a:t>lifesharing</a:t>
            </a:r>
            <a:r>
              <a:rPr lang="en-US" baseline="0" dirty="0" smtClean="0"/>
              <a:t> with people coming from institutions and group homes. New program slots were tied to </a:t>
            </a:r>
            <a:r>
              <a:rPr lang="en-US" baseline="0" dirty="0" err="1" smtClean="0"/>
              <a:t>lifesharing</a:t>
            </a:r>
            <a:r>
              <a:rPr lang="en-US" baseline="0" dirty="0" smtClean="0"/>
              <a:t> too, and there were better relationships with family organizations who were encouraged to find MATCHES WITH THE LOVEONES, INSTEAD OF RELYING ON THE SYSTEM.</a:t>
            </a:r>
            <a:endParaRPr lang="en-US" dirty="0" smtClean="0"/>
          </a:p>
          <a:p>
            <a:r>
              <a:rPr lang="en-US" dirty="0" smtClean="0"/>
              <a:t>-</a:t>
            </a:r>
          </a:p>
          <a:p>
            <a:r>
              <a:rPr lang="en-US" dirty="0" smtClean="0"/>
              <a:t>Before</a:t>
            </a:r>
            <a:r>
              <a:rPr lang="en-US" baseline="0" dirty="0" smtClean="0"/>
              <a:t> I left ODP, we conducted another </a:t>
            </a:r>
            <a:r>
              <a:rPr lang="en-US" baseline="0" dirty="0" err="1" smtClean="0"/>
              <a:t>lifesharing</a:t>
            </a:r>
            <a:r>
              <a:rPr lang="en-US" baseline="0" dirty="0" smtClean="0"/>
              <a:t> statewide survey, the first and only one that included information from both agencies and </a:t>
            </a:r>
            <a:r>
              <a:rPr lang="en-US" baseline="0" dirty="0" err="1" smtClean="0"/>
              <a:t>lifesharers</a:t>
            </a:r>
            <a:r>
              <a:rPr lang="en-US" baseline="0" dirty="0" smtClean="0"/>
              <a:t>.  I included a copy of this evaluation as evidence of our evaluation of the waiver funded services, only to have it vetoed by the Deputy Secretary of the time, as it suggested there were hundreds of trained families waiting for people to be matched. </a:t>
            </a:r>
            <a:endParaRPr lang="en-US" dirty="0"/>
          </a:p>
        </p:txBody>
      </p:sp>
      <p:sp>
        <p:nvSpPr>
          <p:cNvPr id="4" name="Slide Number Placeholder 3"/>
          <p:cNvSpPr>
            <a:spLocks noGrp="1"/>
          </p:cNvSpPr>
          <p:nvPr>
            <p:ph type="sldNum" sz="quarter" idx="10"/>
          </p:nvPr>
        </p:nvSpPr>
        <p:spPr/>
        <p:txBody>
          <a:bodyPr/>
          <a:lstStyle/>
          <a:p>
            <a:fld id="{50A2060E-D5F0-4366-A0C9-C7946F7A953E}" type="slidenum">
              <a:rPr lang="en-US" smtClean="0"/>
              <a:t>15</a:t>
            </a:fld>
            <a:endParaRPr lang="en-US"/>
          </a:p>
        </p:txBody>
      </p:sp>
    </p:spTree>
    <p:extLst>
      <p:ext uri="{BB962C8B-B14F-4D97-AF65-F5344CB8AC3E}">
        <p14:creationId xmlns:p14="http://schemas.microsoft.com/office/powerpoint/2010/main" val="3542701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006E30-09A5-481F-BEA4-4F8BDC4C3972}" type="datetimeFigureOut">
              <a:rPr lang="en-US" smtClean="0"/>
              <a:t>9/27/2015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3FA407-ECE0-4174-8DFB-1EF4E9D27625}" type="slidenum">
              <a:rPr lang="en-US" smtClean="0"/>
              <a:t>‹#›</a:t>
            </a:fld>
            <a:endParaRPr lang="en-US"/>
          </a:p>
        </p:txBody>
      </p:sp>
    </p:spTree>
    <p:extLst>
      <p:ext uri="{BB962C8B-B14F-4D97-AF65-F5344CB8AC3E}">
        <p14:creationId xmlns:p14="http://schemas.microsoft.com/office/powerpoint/2010/main" val="585025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006E30-09A5-481F-BEA4-4F8BDC4C3972}" type="datetimeFigureOut">
              <a:rPr lang="en-US" smtClean="0"/>
              <a:t>9/27/2015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3FA407-ECE0-4174-8DFB-1EF4E9D27625}" type="slidenum">
              <a:rPr lang="en-US" smtClean="0"/>
              <a:t>‹#›</a:t>
            </a:fld>
            <a:endParaRPr lang="en-US"/>
          </a:p>
        </p:txBody>
      </p:sp>
    </p:spTree>
    <p:extLst>
      <p:ext uri="{BB962C8B-B14F-4D97-AF65-F5344CB8AC3E}">
        <p14:creationId xmlns:p14="http://schemas.microsoft.com/office/powerpoint/2010/main" val="3189013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006E30-09A5-481F-BEA4-4F8BDC4C3972}" type="datetimeFigureOut">
              <a:rPr lang="en-US" smtClean="0"/>
              <a:t>9/27/2015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3FA407-ECE0-4174-8DFB-1EF4E9D27625}" type="slidenum">
              <a:rPr lang="en-US" smtClean="0"/>
              <a:t>‹#›</a:t>
            </a:fld>
            <a:endParaRPr lang="en-US"/>
          </a:p>
        </p:txBody>
      </p:sp>
    </p:spTree>
    <p:extLst>
      <p:ext uri="{BB962C8B-B14F-4D97-AF65-F5344CB8AC3E}">
        <p14:creationId xmlns:p14="http://schemas.microsoft.com/office/powerpoint/2010/main" val="805902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006E30-09A5-481F-BEA4-4F8BDC4C3972}" type="datetimeFigureOut">
              <a:rPr lang="en-US" smtClean="0"/>
              <a:t>9/27/2015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3FA407-ECE0-4174-8DFB-1EF4E9D27625}" type="slidenum">
              <a:rPr lang="en-US" smtClean="0"/>
              <a:t>‹#›</a:t>
            </a:fld>
            <a:endParaRPr lang="en-US"/>
          </a:p>
        </p:txBody>
      </p:sp>
    </p:spTree>
    <p:extLst>
      <p:ext uri="{BB962C8B-B14F-4D97-AF65-F5344CB8AC3E}">
        <p14:creationId xmlns:p14="http://schemas.microsoft.com/office/powerpoint/2010/main" val="910076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006E30-09A5-481F-BEA4-4F8BDC4C3972}" type="datetimeFigureOut">
              <a:rPr lang="en-US" smtClean="0"/>
              <a:t>9/27/2015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3FA407-ECE0-4174-8DFB-1EF4E9D27625}" type="slidenum">
              <a:rPr lang="en-US" smtClean="0"/>
              <a:t>‹#›</a:t>
            </a:fld>
            <a:endParaRPr lang="en-US"/>
          </a:p>
        </p:txBody>
      </p:sp>
    </p:spTree>
    <p:extLst>
      <p:ext uri="{BB962C8B-B14F-4D97-AF65-F5344CB8AC3E}">
        <p14:creationId xmlns:p14="http://schemas.microsoft.com/office/powerpoint/2010/main" val="3420986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006E30-09A5-481F-BEA4-4F8BDC4C3972}" type="datetimeFigureOut">
              <a:rPr lang="en-US" smtClean="0"/>
              <a:t>9/27/2015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3FA407-ECE0-4174-8DFB-1EF4E9D27625}" type="slidenum">
              <a:rPr lang="en-US" smtClean="0"/>
              <a:t>‹#›</a:t>
            </a:fld>
            <a:endParaRPr lang="en-US"/>
          </a:p>
        </p:txBody>
      </p:sp>
    </p:spTree>
    <p:extLst>
      <p:ext uri="{BB962C8B-B14F-4D97-AF65-F5344CB8AC3E}">
        <p14:creationId xmlns:p14="http://schemas.microsoft.com/office/powerpoint/2010/main" val="779177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006E30-09A5-481F-BEA4-4F8BDC4C3972}" type="datetimeFigureOut">
              <a:rPr lang="en-US" smtClean="0"/>
              <a:t>9/27/2015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3FA407-ECE0-4174-8DFB-1EF4E9D27625}" type="slidenum">
              <a:rPr lang="en-US" smtClean="0"/>
              <a:t>‹#›</a:t>
            </a:fld>
            <a:endParaRPr lang="en-US"/>
          </a:p>
        </p:txBody>
      </p:sp>
    </p:spTree>
    <p:extLst>
      <p:ext uri="{BB962C8B-B14F-4D97-AF65-F5344CB8AC3E}">
        <p14:creationId xmlns:p14="http://schemas.microsoft.com/office/powerpoint/2010/main" val="3715360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006E30-09A5-481F-BEA4-4F8BDC4C3972}" type="datetimeFigureOut">
              <a:rPr lang="en-US" smtClean="0"/>
              <a:t>9/27/2015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3FA407-ECE0-4174-8DFB-1EF4E9D27625}" type="slidenum">
              <a:rPr lang="en-US" smtClean="0"/>
              <a:t>‹#›</a:t>
            </a:fld>
            <a:endParaRPr lang="en-US"/>
          </a:p>
        </p:txBody>
      </p:sp>
    </p:spTree>
    <p:extLst>
      <p:ext uri="{BB962C8B-B14F-4D97-AF65-F5344CB8AC3E}">
        <p14:creationId xmlns:p14="http://schemas.microsoft.com/office/powerpoint/2010/main" val="1781413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006E30-09A5-481F-BEA4-4F8BDC4C3972}" type="datetimeFigureOut">
              <a:rPr lang="en-US" smtClean="0"/>
              <a:t>9/27/2015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3FA407-ECE0-4174-8DFB-1EF4E9D27625}" type="slidenum">
              <a:rPr lang="en-US" smtClean="0"/>
              <a:t>‹#›</a:t>
            </a:fld>
            <a:endParaRPr lang="en-US"/>
          </a:p>
        </p:txBody>
      </p:sp>
    </p:spTree>
    <p:extLst>
      <p:ext uri="{BB962C8B-B14F-4D97-AF65-F5344CB8AC3E}">
        <p14:creationId xmlns:p14="http://schemas.microsoft.com/office/powerpoint/2010/main" val="691721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006E30-09A5-481F-BEA4-4F8BDC4C3972}" type="datetimeFigureOut">
              <a:rPr lang="en-US" smtClean="0"/>
              <a:t>9/27/2015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3FA407-ECE0-4174-8DFB-1EF4E9D27625}" type="slidenum">
              <a:rPr lang="en-US" smtClean="0"/>
              <a:t>‹#›</a:t>
            </a:fld>
            <a:endParaRPr lang="en-US"/>
          </a:p>
        </p:txBody>
      </p:sp>
    </p:spTree>
    <p:extLst>
      <p:ext uri="{BB962C8B-B14F-4D97-AF65-F5344CB8AC3E}">
        <p14:creationId xmlns:p14="http://schemas.microsoft.com/office/powerpoint/2010/main" val="3198430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006E30-09A5-481F-BEA4-4F8BDC4C3972}" type="datetimeFigureOut">
              <a:rPr lang="en-US" smtClean="0"/>
              <a:t>9/27/2015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3FA407-ECE0-4174-8DFB-1EF4E9D27625}" type="slidenum">
              <a:rPr lang="en-US" smtClean="0"/>
              <a:t>‹#›</a:t>
            </a:fld>
            <a:endParaRPr lang="en-US"/>
          </a:p>
        </p:txBody>
      </p:sp>
    </p:spTree>
    <p:extLst>
      <p:ext uri="{BB962C8B-B14F-4D97-AF65-F5344CB8AC3E}">
        <p14:creationId xmlns:p14="http://schemas.microsoft.com/office/powerpoint/2010/main" val="2186859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006E30-09A5-481F-BEA4-4F8BDC4C3972}" type="datetimeFigureOut">
              <a:rPr lang="en-US" smtClean="0"/>
              <a:t>9/27/2015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3FA407-ECE0-4174-8DFB-1EF4E9D27625}" type="slidenum">
              <a:rPr lang="en-US" smtClean="0"/>
              <a:t>‹#›</a:t>
            </a:fld>
            <a:endParaRPr lang="en-US"/>
          </a:p>
        </p:txBody>
      </p:sp>
    </p:spTree>
    <p:extLst>
      <p:ext uri="{BB962C8B-B14F-4D97-AF65-F5344CB8AC3E}">
        <p14:creationId xmlns:p14="http://schemas.microsoft.com/office/powerpoint/2010/main" val="171883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Lifesharing</a:t>
            </a:r>
            <a:r>
              <a:rPr lang="en-US" dirty="0" smtClean="0"/>
              <a:t>: A </a:t>
            </a:r>
            <a:r>
              <a:rPr lang="en-US" dirty="0" smtClean="0"/>
              <a:t>way </a:t>
            </a:r>
            <a:r>
              <a:rPr lang="en-US" dirty="0" smtClean="0"/>
              <a:t>to </a:t>
            </a:r>
            <a:r>
              <a:rPr lang="en-US" dirty="0" smtClean="0"/>
              <a:t>live</a:t>
            </a:r>
            <a:endParaRPr lang="en-US" dirty="0"/>
          </a:p>
        </p:txBody>
      </p:sp>
      <p:sp>
        <p:nvSpPr>
          <p:cNvPr id="3" name="Subtitle 2"/>
          <p:cNvSpPr>
            <a:spLocks noGrp="1"/>
          </p:cNvSpPr>
          <p:nvPr>
            <p:ph type="subTitle" idx="1"/>
          </p:nvPr>
        </p:nvSpPr>
        <p:spPr/>
        <p:txBody>
          <a:bodyPr>
            <a:normAutofit/>
          </a:bodyPr>
          <a:lstStyle/>
          <a:p>
            <a:r>
              <a:rPr lang="en-US" dirty="0" smtClean="0"/>
              <a:t>2015 </a:t>
            </a:r>
            <a:r>
              <a:rPr lang="en-US" dirty="0" err="1" smtClean="0"/>
              <a:t>Lifesharing</a:t>
            </a:r>
            <a:r>
              <a:rPr lang="en-US" dirty="0" smtClean="0"/>
              <a:t> Conference in State College Pennsylvania, October 2015</a:t>
            </a:r>
          </a:p>
          <a:p>
            <a:r>
              <a:rPr lang="en-US" dirty="0" smtClean="0"/>
              <a:t>Presented by Dana Olsen</a:t>
            </a:r>
            <a:endParaRPr lang="en-US" dirty="0"/>
          </a:p>
        </p:txBody>
      </p:sp>
    </p:spTree>
    <p:extLst>
      <p:ext uri="{BB962C8B-B14F-4D97-AF65-F5344CB8AC3E}">
        <p14:creationId xmlns:p14="http://schemas.microsoft.com/office/powerpoint/2010/main" val="2513609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70s Take </a:t>
            </a:r>
            <a:r>
              <a:rPr lang="en-US" dirty="0" err="1" smtClean="0"/>
              <a:t>Aways</a:t>
            </a:r>
            <a:endParaRPr lang="en-US" dirty="0"/>
          </a:p>
        </p:txBody>
      </p:sp>
      <p:sp>
        <p:nvSpPr>
          <p:cNvPr id="3" name="Content Placeholder 2"/>
          <p:cNvSpPr>
            <a:spLocks noGrp="1"/>
          </p:cNvSpPr>
          <p:nvPr>
            <p:ph idx="1"/>
          </p:nvPr>
        </p:nvSpPr>
        <p:spPr/>
        <p:txBody>
          <a:bodyPr>
            <a:normAutofit lnSpcReduction="10000"/>
          </a:bodyPr>
          <a:lstStyle/>
          <a:p>
            <a:r>
              <a:rPr lang="en-US" dirty="0" smtClean="0"/>
              <a:t>The CLA continuum was established without </a:t>
            </a:r>
            <a:r>
              <a:rPr lang="en-US" dirty="0" err="1" smtClean="0"/>
              <a:t>lifesharing</a:t>
            </a:r>
            <a:r>
              <a:rPr lang="en-US" dirty="0" smtClean="0"/>
              <a:t> for its first decade</a:t>
            </a:r>
          </a:p>
          <a:p>
            <a:r>
              <a:rPr lang="en-US" dirty="0" smtClean="0"/>
              <a:t>The culture of community services that evolved established a state-county-agency  system of sheltered group programs</a:t>
            </a:r>
          </a:p>
          <a:p>
            <a:r>
              <a:rPr lang="en-US" dirty="0" smtClean="0"/>
              <a:t>Satisfied that community services were better than institutions, continuous quality improvement lagged despite ample evidence based alternatives</a:t>
            </a:r>
          </a:p>
          <a:p>
            <a:endParaRPr lang="en-US" dirty="0" smtClean="0"/>
          </a:p>
          <a:p>
            <a:endParaRPr lang="en-US" dirty="0"/>
          </a:p>
        </p:txBody>
      </p:sp>
    </p:spTree>
    <p:extLst>
      <p:ext uri="{BB962C8B-B14F-4D97-AF65-F5344CB8AC3E}">
        <p14:creationId xmlns:p14="http://schemas.microsoft.com/office/powerpoint/2010/main" val="2930983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Break Time</a:t>
            </a:r>
            <a:endParaRPr lang="en-US" dirty="0"/>
          </a:p>
        </p:txBody>
      </p:sp>
      <p:sp>
        <p:nvSpPr>
          <p:cNvPr id="4" name="Content Placeholder 3"/>
          <p:cNvSpPr>
            <a:spLocks noGrp="1"/>
          </p:cNvSpPr>
          <p:nvPr>
            <p:ph idx="1"/>
          </p:nvPr>
        </p:nvSpPr>
        <p:spPr/>
        <p:txBody>
          <a:bodyPr/>
          <a:lstStyle/>
          <a:p>
            <a:r>
              <a:rPr lang="en-US" dirty="0" smtClean="0"/>
              <a:t>Take 15.</a:t>
            </a:r>
            <a:endParaRPr lang="en-US" dirty="0"/>
          </a:p>
        </p:txBody>
      </p:sp>
    </p:spTree>
    <p:extLst>
      <p:ext uri="{BB962C8B-B14F-4D97-AF65-F5344CB8AC3E}">
        <p14:creationId xmlns:p14="http://schemas.microsoft.com/office/powerpoint/2010/main" val="1734506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80s…at last</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Lifesharing</a:t>
            </a:r>
            <a:r>
              <a:rPr lang="en-US" dirty="0" smtClean="0"/>
              <a:t>, as we know it today the ODP service system began with Dr. Jennifer </a:t>
            </a:r>
            <a:r>
              <a:rPr lang="en-US" dirty="0" err="1" smtClean="0"/>
              <a:t>Howse</a:t>
            </a:r>
            <a:r>
              <a:rPr lang="en-US" dirty="0" smtClean="0"/>
              <a:t>, OMR Deputy in 1981.</a:t>
            </a:r>
          </a:p>
          <a:p>
            <a:r>
              <a:rPr lang="en-US" dirty="0" smtClean="0"/>
              <a:t>Dr. </a:t>
            </a:r>
            <a:r>
              <a:rPr lang="en-US" dirty="0" err="1" smtClean="0"/>
              <a:t>Howse</a:t>
            </a:r>
            <a:r>
              <a:rPr lang="en-US" dirty="0" smtClean="0"/>
              <a:t> introduced shared -living in New York and wanted it as part of Pennsylvania’s approach</a:t>
            </a:r>
          </a:p>
          <a:p>
            <a:r>
              <a:rPr lang="en-US" dirty="0" smtClean="0"/>
              <a:t>The Berks County Pilot saga</a:t>
            </a:r>
          </a:p>
          <a:p>
            <a:r>
              <a:rPr lang="en-US" dirty="0" smtClean="0"/>
              <a:t>Family Living Guidelines</a:t>
            </a:r>
          </a:p>
          <a:p>
            <a:r>
              <a:rPr lang="en-US" dirty="0" smtClean="0"/>
              <a:t>The Family Living Committee</a:t>
            </a:r>
          </a:p>
          <a:p>
            <a:r>
              <a:rPr lang="en-US" dirty="0" smtClean="0"/>
              <a:t>Regulations</a:t>
            </a:r>
          </a:p>
          <a:p>
            <a:r>
              <a:rPr lang="en-US" dirty="0" smtClean="0"/>
              <a:t>The Waiver Amendments of 1987</a:t>
            </a:r>
          </a:p>
          <a:p>
            <a:pPr marL="0" indent="0">
              <a:buNone/>
            </a:pPr>
            <a:endParaRPr lang="en-US" dirty="0" smtClean="0"/>
          </a:p>
        </p:txBody>
      </p:sp>
    </p:spTree>
    <p:extLst>
      <p:ext uri="{BB962C8B-B14F-4D97-AF65-F5344CB8AC3E}">
        <p14:creationId xmlns:p14="http://schemas.microsoft.com/office/powerpoint/2010/main" val="6022569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Living Committee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Originated before the OMR-PAC circa 1986 </a:t>
            </a:r>
          </a:p>
          <a:p>
            <a:r>
              <a:rPr lang="en-US" dirty="0" smtClean="0"/>
              <a:t>As a community of practice</a:t>
            </a:r>
          </a:p>
          <a:p>
            <a:r>
              <a:rPr lang="en-US" dirty="0" smtClean="0"/>
              <a:t>Our heroes and early leaders: Mary Rhodes, Bill West, _________, __________, Nancy and Elizabeth, Carrol </a:t>
            </a:r>
            <a:r>
              <a:rPr lang="en-US" dirty="0" err="1" smtClean="0"/>
              <a:t>Reckard</a:t>
            </a:r>
            <a:endParaRPr lang="en-US" dirty="0" smtClean="0"/>
          </a:p>
          <a:p>
            <a:r>
              <a:rPr lang="en-US" dirty="0" smtClean="0"/>
              <a:t>Over a decade of quarterly meetings at Warm Springs Lodge in Perry County and annual retreats for over 10 years</a:t>
            </a:r>
          </a:p>
          <a:p>
            <a:r>
              <a:rPr lang="en-US" dirty="0" smtClean="0"/>
              <a:t>Sponsored conferences, evaluations, innovative practices</a:t>
            </a:r>
          </a:p>
          <a:p>
            <a:r>
              <a:rPr lang="en-US" dirty="0" smtClean="0"/>
              <a:t>We pushed the envelope and did not shy away from controversy from the name of “family living” to issues with funding and regulatory compliance</a:t>
            </a:r>
          </a:p>
          <a:p>
            <a:r>
              <a:rPr lang="en-US" dirty="0" smtClean="0"/>
              <a:t>Over the years we created offered ongoing statewide training for new coordinators and </a:t>
            </a:r>
            <a:r>
              <a:rPr lang="en-US" dirty="0" err="1" smtClean="0"/>
              <a:t>lifesharers</a:t>
            </a:r>
            <a:r>
              <a:rPr lang="en-US" dirty="0" smtClean="0"/>
              <a:t>, regional networks, and other quality improvement.  </a:t>
            </a:r>
          </a:p>
          <a:p>
            <a:pPr marL="0" indent="0">
              <a:buNone/>
            </a:pPr>
            <a:endParaRPr lang="en-US" dirty="0" smtClean="0"/>
          </a:p>
          <a:p>
            <a:endParaRPr lang="en-US" dirty="0" smtClean="0"/>
          </a:p>
          <a:p>
            <a:pPr marL="0" indent="0">
              <a:buNone/>
            </a:pPr>
            <a:endParaRPr lang="en-US" dirty="0" smtClean="0"/>
          </a:p>
          <a:p>
            <a:endParaRPr lang="en-US" dirty="0" smtClean="0"/>
          </a:p>
          <a:p>
            <a:endParaRPr lang="en-US" dirty="0" smtClean="0"/>
          </a:p>
          <a:p>
            <a:endParaRPr lang="en-US" dirty="0" smtClean="0"/>
          </a:p>
          <a:p>
            <a:endParaRPr lang="en-US" dirty="0" smtClean="0"/>
          </a:p>
          <a:p>
            <a:endParaRPr lang="en-US" dirty="0"/>
          </a:p>
          <a:p>
            <a:endParaRPr lang="en-US" dirty="0"/>
          </a:p>
        </p:txBody>
      </p:sp>
    </p:spTree>
    <p:extLst>
      <p:ext uri="{BB962C8B-B14F-4D97-AF65-F5344CB8AC3E}">
        <p14:creationId xmlns:p14="http://schemas.microsoft.com/office/powerpoint/2010/main" val="3318314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90s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Consistent but slow growth period</a:t>
            </a:r>
          </a:p>
          <a:p>
            <a:r>
              <a:rPr lang="en-US" dirty="0" smtClean="0"/>
              <a:t>‘Family living’ resistance and misrepresentation by some family organizations</a:t>
            </a:r>
          </a:p>
          <a:p>
            <a:r>
              <a:rPr lang="en-US" dirty="0" smtClean="0"/>
              <a:t>Advent of home studies as best practice</a:t>
            </a:r>
          </a:p>
          <a:p>
            <a:r>
              <a:rPr lang="en-US" dirty="0" smtClean="0"/>
              <a:t>Growing resistance by some group home providers </a:t>
            </a:r>
          </a:p>
          <a:p>
            <a:r>
              <a:rPr lang="en-US" dirty="0" smtClean="0"/>
              <a:t>Overtures to improve support coordination leading to statewide training module issued by Contract Consulting Services</a:t>
            </a:r>
          </a:p>
          <a:p>
            <a:r>
              <a:rPr lang="en-US" dirty="0" smtClean="0"/>
              <a:t>Continuing struggles with the affects of licensing, respite and habilitation support for families</a:t>
            </a:r>
          </a:p>
          <a:p>
            <a:r>
              <a:rPr lang="en-US" dirty="0" smtClean="0"/>
              <a:t>Continued strength of the reconstituted </a:t>
            </a:r>
            <a:r>
              <a:rPr lang="en-US" dirty="0" err="1" smtClean="0"/>
              <a:t>lifesahring</a:t>
            </a:r>
            <a:r>
              <a:rPr lang="en-US" dirty="0" smtClean="0"/>
              <a:t> subcommittee of the OMR-PAC</a:t>
            </a:r>
          </a:p>
          <a:p>
            <a:endParaRPr lang="en-US" dirty="0"/>
          </a:p>
        </p:txBody>
      </p:sp>
    </p:spTree>
    <p:extLst>
      <p:ext uri="{BB962C8B-B14F-4D97-AF65-F5344CB8AC3E}">
        <p14:creationId xmlns:p14="http://schemas.microsoft.com/office/powerpoint/2010/main" val="2630890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Since the Millennium</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Slow growth leading to steady decline in </a:t>
            </a:r>
            <a:r>
              <a:rPr lang="en-US" dirty="0" err="1" smtClean="0"/>
              <a:t>lifesharing</a:t>
            </a:r>
            <a:r>
              <a:rPr lang="en-US" dirty="0" smtClean="0"/>
              <a:t> matches</a:t>
            </a:r>
          </a:p>
          <a:p>
            <a:r>
              <a:rPr lang="en-US" dirty="0" smtClean="0"/>
              <a:t>A string of ineffective practices and policies to promote </a:t>
            </a:r>
            <a:r>
              <a:rPr lang="en-US" dirty="0" err="1" smtClean="0"/>
              <a:t>lifesharing</a:t>
            </a:r>
            <a:r>
              <a:rPr lang="en-US" dirty="0" smtClean="0"/>
              <a:t> (</a:t>
            </a:r>
            <a:r>
              <a:rPr lang="en-US" dirty="0" err="1" smtClean="0"/>
              <a:t>lifesharing</a:t>
            </a:r>
            <a:r>
              <a:rPr lang="en-US" dirty="0" smtClean="0"/>
              <a:t> </a:t>
            </a:r>
            <a:r>
              <a:rPr lang="en-US" dirty="0" err="1" smtClean="0"/>
              <a:t>button,ODP</a:t>
            </a:r>
            <a:r>
              <a:rPr lang="en-US" dirty="0" smtClean="0"/>
              <a:t> bulletins)</a:t>
            </a:r>
          </a:p>
          <a:p>
            <a:r>
              <a:rPr lang="en-US" dirty="0" smtClean="0"/>
              <a:t>No success in having home studies established across all agencies</a:t>
            </a:r>
          </a:p>
          <a:p>
            <a:r>
              <a:rPr lang="en-US" dirty="0" smtClean="0"/>
              <a:t>Policy shifts that aligned </a:t>
            </a:r>
            <a:r>
              <a:rPr lang="en-US" dirty="0" err="1" smtClean="0"/>
              <a:t>lifesharing</a:t>
            </a:r>
            <a:r>
              <a:rPr lang="en-US" dirty="0" smtClean="0"/>
              <a:t> in fee-for-service community home paradigm, getting further away from where we started and wanted to be</a:t>
            </a:r>
          </a:p>
          <a:p>
            <a:r>
              <a:rPr lang="en-US" dirty="0" smtClean="0"/>
              <a:t>Demonstrated quality of </a:t>
            </a:r>
            <a:r>
              <a:rPr lang="en-US" dirty="0" err="1" smtClean="0"/>
              <a:t>lifesharing</a:t>
            </a:r>
            <a:r>
              <a:rPr lang="en-US" dirty="0" smtClean="0"/>
              <a:t> in IM4Q</a:t>
            </a:r>
          </a:p>
          <a:p>
            <a:r>
              <a:rPr lang="en-US" dirty="0" smtClean="0"/>
              <a:t>Shared Living RFP initiated by DPW Secretary in 2012 to promote this form of supporting living to include relatives as well as unrelated adults across the spectrum</a:t>
            </a:r>
          </a:p>
          <a:p>
            <a:r>
              <a:rPr lang="en-US" dirty="0" smtClean="0"/>
              <a:t>Same old-same old overarching system in terms of licensing, strangulating state regulation and funding policy, inadequate financial support to </a:t>
            </a:r>
            <a:r>
              <a:rPr lang="en-US" dirty="0" err="1" smtClean="0"/>
              <a:t>lifesharers</a:t>
            </a:r>
            <a:r>
              <a:rPr lang="en-US" dirty="0" smtClean="0"/>
              <a:t>, and pressure to be uniform and akin to licensed community homes.</a:t>
            </a:r>
          </a:p>
          <a:p>
            <a:r>
              <a:rPr lang="en-US" dirty="0" smtClean="0"/>
              <a:t>To promote better outcomes, ODP established policy and program development under the auspices of the Director of Quality Improvement Director, “me”.</a:t>
            </a:r>
          </a:p>
          <a:p>
            <a:r>
              <a:rPr lang="en-US" dirty="0" err="1" smtClean="0"/>
              <a:t>Lifesharing</a:t>
            </a:r>
            <a:r>
              <a:rPr lang="en-US" dirty="0" smtClean="0"/>
              <a:t> Sub-committee of the OMR-PAC becomes the </a:t>
            </a:r>
            <a:r>
              <a:rPr lang="en-US" dirty="0" err="1" smtClean="0"/>
              <a:t>Lifesharing</a:t>
            </a:r>
            <a:r>
              <a:rPr lang="en-US" dirty="0" smtClean="0"/>
              <a:t> Coalition, WITH STRONG regional groups and county and regional </a:t>
            </a:r>
            <a:r>
              <a:rPr lang="en-US" dirty="0" err="1" smtClean="0"/>
              <a:t>lifesharing</a:t>
            </a:r>
            <a:r>
              <a:rPr lang="en-US" dirty="0" smtClean="0"/>
              <a:t> points.</a:t>
            </a:r>
          </a:p>
          <a:p>
            <a:pPr marL="0" indent="0">
              <a:buNone/>
            </a:pPr>
            <a:endParaRPr lang="en-US" dirty="0" smtClean="0"/>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81492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 of </a:t>
            </a:r>
            <a:r>
              <a:rPr lang="en-US" dirty="0" err="1" smtClean="0"/>
              <a:t>Lifesharing</a:t>
            </a:r>
            <a:r>
              <a:rPr lang="en-US" dirty="0" smtClean="0"/>
              <a:t> Today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Lost momentum</a:t>
            </a:r>
          </a:p>
          <a:p>
            <a:r>
              <a:rPr lang="en-US" dirty="0" smtClean="0"/>
              <a:t>Insulated and system dependent</a:t>
            </a:r>
          </a:p>
          <a:p>
            <a:r>
              <a:rPr lang="en-US" dirty="0" smtClean="0"/>
              <a:t>Holding on - but not reaching out to the community and other natural  allies across the state and nation</a:t>
            </a:r>
          </a:p>
          <a:p>
            <a:r>
              <a:rPr lang="en-US" dirty="0" smtClean="0"/>
              <a:t>In crisis with the aging of </a:t>
            </a:r>
            <a:r>
              <a:rPr lang="en-US" dirty="0" err="1" smtClean="0"/>
              <a:t>lifesharers</a:t>
            </a:r>
            <a:r>
              <a:rPr lang="en-US" dirty="0" smtClean="0"/>
              <a:t> and constant barriers to establishing new matches</a:t>
            </a:r>
          </a:p>
          <a:p>
            <a:r>
              <a:rPr lang="en-US" dirty="0" smtClean="0"/>
              <a:t>Boxed in by system forces more powerful than itself</a:t>
            </a:r>
          </a:p>
          <a:p>
            <a:pPr marL="0" indent="0">
              <a:buNone/>
            </a:pPr>
            <a:endParaRPr lang="en-US" dirty="0" smtClean="0"/>
          </a:p>
          <a:p>
            <a:pPr marL="0" indent="0">
              <a:buNone/>
            </a:pPr>
            <a:endParaRPr lang="en-US" dirty="0" smtClean="0"/>
          </a:p>
          <a:p>
            <a:endParaRPr lang="en-US" dirty="0" smtClean="0"/>
          </a:p>
          <a:p>
            <a:endParaRPr lang="en-US" dirty="0" smtClean="0"/>
          </a:p>
          <a:p>
            <a:pPr marL="0" indent="0">
              <a:buNone/>
            </a:pPr>
            <a:endParaRPr lang="en-US" dirty="0"/>
          </a:p>
        </p:txBody>
      </p:sp>
    </p:spTree>
    <p:extLst>
      <p:ext uri="{BB962C8B-B14F-4D97-AF65-F5344CB8AC3E}">
        <p14:creationId xmlns:p14="http://schemas.microsoft.com/office/powerpoint/2010/main" val="593549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Hope and Expectations for Improvement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ODP leadership that values </a:t>
            </a:r>
            <a:r>
              <a:rPr lang="en-US" dirty="0" err="1" smtClean="0"/>
              <a:t>lifesharing</a:t>
            </a:r>
            <a:r>
              <a:rPr lang="en-US" dirty="0" smtClean="0"/>
              <a:t> is back in charge after years of neglect</a:t>
            </a:r>
          </a:p>
          <a:p>
            <a:r>
              <a:rPr lang="en-US" dirty="0" err="1" smtClean="0"/>
              <a:t>Lifesharing</a:t>
            </a:r>
            <a:r>
              <a:rPr lang="en-US" dirty="0" smtClean="0"/>
              <a:t> Coalition lives on, finding its way- doing its best</a:t>
            </a:r>
          </a:p>
          <a:p>
            <a:r>
              <a:rPr lang="en-US" dirty="0" smtClean="0"/>
              <a:t>Feds are insisting on better outcomes and practices under waivers and WIOA</a:t>
            </a:r>
          </a:p>
          <a:p>
            <a:r>
              <a:rPr lang="en-US" dirty="0" smtClean="0"/>
              <a:t>The tension between what is and what people and families  want for themselves is growing, coming to another breaking point like it did in the 60s</a:t>
            </a:r>
          </a:p>
          <a:p>
            <a:r>
              <a:rPr lang="en-US" dirty="0" smtClean="0"/>
              <a:t>Critics are stepping out to expose traditional service systems for their outmoded and oppressive tendencies</a:t>
            </a:r>
          </a:p>
          <a:p>
            <a:r>
              <a:rPr lang="en-US" dirty="0" smtClean="0"/>
              <a:t>Change agents are demanding that community resources be acknowledged for the support they can offer people in respectful, cost-effective, and everyday ways.</a:t>
            </a:r>
          </a:p>
        </p:txBody>
      </p:sp>
    </p:spTree>
    <p:extLst>
      <p:ext uri="{BB962C8B-B14F-4D97-AF65-F5344CB8AC3E}">
        <p14:creationId xmlns:p14="http://schemas.microsoft.com/office/powerpoint/2010/main" val="3896587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 </a:t>
            </a:r>
            <a:r>
              <a:rPr lang="en-US" dirty="0" smtClean="0"/>
              <a:t>Here</a:t>
            </a:r>
            <a:endParaRPr lang="en-US" dirty="0"/>
          </a:p>
        </p:txBody>
      </p:sp>
      <p:sp>
        <p:nvSpPr>
          <p:cNvPr id="3" name="Content Placeholder 2"/>
          <p:cNvSpPr>
            <a:spLocks noGrp="1"/>
          </p:cNvSpPr>
          <p:nvPr>
            <p:ph idx="1"/>
          </p:nvPr>
        </p:nvSpPr>
        <p:spPr/>
        <p:txBody>
          <a:bodyPr>
            <a:normAutofit lnSpcReduction="10000"/>
          </a:bodyPr>
          <a:lstStyle/>
          <a:p>
            <a:r>
              <a:rPr lang="en-US" dirty="0" smtClean="0"/>
              <a:t>When an unrelated adult and an individual with disability choose to live together and share their lives</a:t>
            </a:r>
          </a:p>
          <a:p>
            <a:r>
              <a:rPr lang="en-US" dirty="0" smtClean="0"/>
              <a:t>When the unrelated adult has responsibilities for aspects of the individual’s health, well-being, and ongoing support </a:t>
            </a:r>
          </a:p>
          <a:p>
            <a:r>
              <a:rPr lang="en-US" dirty="0" smtClean="0"/>
              <a:t>Where the unrelated adult offers this support without charge or for some form of financial guarantee, reward, or stipend.</a:t>
            </a:r>
          </a:p>
        </p:txBody>
      </p:sp>
    </p:spTree>
    <p:extLst>
      <p:ext uri="{BB962C8B-B14F-4D97-AF65-F5344CB8AC3E}">
        <p14:creationId xmlns:p14="http://schemas.microsoft.com/office/powerpoint/2010/main" val="851752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Lifesharing</a:t>
            </a:r>
            <a:r>
              <a:rPr lang="en-US" dirty="0" smtClean="0"/>
              <a:t> situations in PA today like..</a:t>
            </a:r>
            <a:endParaRPr lang="en-US" dirty="0"/>
          </a:p>
        </p:txBody>
      </p:sp>
      <p:sp>
        <p:nvSpPr>
          <p:cNvPr id="3" name="Content Placeholder 2"/>
          <p:cNvSpPr>
            <a:spLocks noGrp="1"/>
          </p:cNvSpPr>
          <p:nvPr>
            <p:ph idx="1"/>
          </p:nvPr>
        </p:nvSpPr>
        <p:spPr/>
        <p:txBody>
          <a:bodyPr/>
          <a:lstStyle/>
          <a:p>
            <a:r>
              <a:rPr lang="en-US" dirty="0" smtClean="0"/>
              <a:t>Foster care homes for children</a:t>
            </a:r>
          </a:p>
          <a:p>
            <a:r>
              <a:rPr lang="en-US" dirty="0" err="1" smtClean="0"/>
              <a:t>Lifesharing</a:t>
            </a:r>
            <a:r>
              <a:rPr lang="en-US" dirty="0" smtClean="0"/>
              <a:t> for people with disability funded by the ODP services system</a:t>
            </a:r>
          </a:p>
          <a:p>
            <a:r>
              <a:rPr lang="en-US" dirty="0" smtClean="0"/>
              <a:t>Domiciliary care offered by the AAAs</a:t>
            </a:r>
          </a:p>
          <a:p>
            <a:r>
              <a:rPr lang="en-US" dirty="0" smtClean="0"/>
              <a:t>A very few personal care homes</a:t>
            </a:r>
          </a:p>
          <a:p>
            <a:r>
              <a:rPr lang="en-US" dirty="0" smtClean="0"/>
              <a:t>Adult foster homes, those most are no longer operational</a:t>
            </a:r>
          </a:p>
          <a:p>
            <a:r>
              <a:rPr lang="en-US" dirty="0" smtClean="0"/>
              <a:t>Other shared arrangement</a:t>
            </a:r>
          </a:p>
          <a:p>
            <a:pPr marL="0" indent="0">
              <a:buNone/>
            </a:pPr>
            <a:endParaRPr lang="en-US" dirty="0" smtClean="0"/>
          </a:p>
          <a:p>
            <a:endParaRPr lang="en-US" dirty="0" smtClean="0"/>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4120852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Forms of </a:t>
            </a:r>
            <a:r>
              <a:rPr lang="en-US" dirty="0" err="1" smtClean="0"/>
              <a:t>Lifesharing</a:t>
            </a:r>
            <a:endParaRPr lang="en-US" dirty="0"/>
          </a:p>
        </p:txBody>
      </p:sp>
      <p:sp>
        <p:nvSpPr>
          <p:cNvPr id="3" name="Content Placeholder 2"/>
          <p:cNvSpPr>
            <a:spLocks noGrp="1"/>
          </p:cNvSpPr>
          <p:nvPr>
            <p:ph idx="1"/>
          </p:nvPr>
        </p:nvSpPr>
        <p:spPr/>
        <p:txBody>
          <a:bodyPr>
            <a:normAutofit lnSpcReduction="10000"/>
          </a:bodyPr>
          <a:lstStyle/>
          <a:p>
            <a:r>
              <a:rPr lang="en-US" dirty="0" smtClean="0"/>
              <a:t>Institutions from the 19</a:t>
            </a:r>
            <a:r>
              <a:rPr lang="en-US" baseline="30000" dirty="0" smtClean="0"/>
              <a:t>th</a:t>
            </a:r>
            <a:r>
              <a:rPr lang="en-US" dirty="0" smtClean="0"/>
              <a:t> century would place individuals into farming and other families. </a:t>
            </a:r>
          </a:p>
          <a:p>
            <a:r>
              <a:rPr lang="en-US" dirty="0" smtClean="0"/>
              <a:t>Polk reported that a man and his son approached the facility recently to see if there was a healthy young man they could take back to work on their farm</a:t>
            </a:r>
          </a:p>
          <a:p>
            <a:r>
              <a:rPr lang="en-US" dirty="0" smtClean="0"/>
              <a:t>Informal arrangements have been made with relatives and through church and charitable organizations  since before the nation began </a:t>
            </a:r>
            <a:endParaRPr lang="en-US" dirty="0"/>
          </a:p>
        </p:txBody>
      </p:sp>
    </p:spTree>
    <p:extLst>
      <p:ext uri="{BB962C8B-B14F-4D97-AF65-F5344CB8AC3E}">
        <p14:creationId xmlns:p14="http://schemas.microsoft.com/office/powerpoint/2010/main" val="3476733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20</a:t>
            </a:r>
            <a:r>
              <a:rPr lang="en-US" baseline="30000" dirty="0" smtClean="0"/>
              <a:t>th</a:t>
            </a:r>
            <a:r>
              <a:rPr lang="en-US" dirty="0" smtClean="0"/>
              <a:t> Century </a:t>
            </a:r>
            <a:r>
              <a:rPr lang="en-US" dirty="0" err="1" smtClean="0"/>
              <a:t>Lifesharing</a:t>
            </a:r>
            <a:endParaRPr lang="en-US" dirty="0"/>
          </a:p>
        </p:txBody>
      </p:sp>
      <p:sp>
        <p:nvSpPr>
          <p:cNvPr id="3" name="Content Placeholder 2"/>
          <p:cNvSpPr>
            <a:spLocks noGrp="1"/>
          </p:cNvSpPr>
          <p:nvPr>
            <p:ph idx="1"/>
          </p:nvPr>
        </p:nvSpPr>
        <p:spPr/>
        <p:txBody>
          <a:bodyPr/>
          <a:lstStyle/>
          <a:p>
            <a:r>
              <a:rPr lang="en-US" dirty="0" smtClean="0"/>
              <a:t>1936 Boarding Out Amendment signed by Governor Pinchot used family homes to offset overcrowding</a:t>
            </a:r>
          </a:p>
          <a:p>
            <a:r>
              <a:rPr lang="en-US" dirty="0" smtClean="0"/>
              <a:t>Research needed into the number of homes, terms of compensation, choice, safeguards, and the qualities of people’s lives</a:t>
            </a:r>
            <a:endParaRPr lang="en-US" dirty="0"/>
          </a:p>
        </p:txBody>
      </p:sp>
    </p:spTree>
    <p:extLst>
      <p:ext uri="{BB962C8B-B14F-4D97-AF65-F5344CB8AC3E}">
        <p14:creationId xmlns:p14="http://schemas.microsoft.com/office/powerpoint/2010/main" val="2381483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Eminent 19</a:t>
            </a:r>
            <a:r>
              <a:rPr lang="en-US" baseline="30000" dirty="0" smtClean="0"/>
              <a:t>th</a:t>
            </a:r>
            <a:r>
              <a:rPr lang="en-US" dirty="0" smtClean="0"/>
              <a:t> Century Themes</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Lifesharing</a:t>
            </a:r>
            <a:r>
              <a:rPr lang="en-US" dirty="0" smtClean="0"/>
              <a:t> occurred long before institutions were established through informal family arrangements and charitable giving.</a:t>
            </a:r>
          </a:p>
          <a:p>
            <a:r>
              <a:rPr lang="en-US" dirty="0" smtClean="0"/>
              <a:t>People with disability were valued in early </a:t>
            </a:r>
            <a:r>
              <a:rPr lang="en-US" dirty="0" err="1" smtClean="0"/>
              <a:t>lifesharing</a:t>
            </a:r>
            <a:r>
              <a:rPr lang="en-US" dirty="0" smtClean="0"/>
              <a:t> mainly for their companionship and for the work they could perform in family run enterprises</a:t>
            </a:r>
          </a:p>
          <a:p>
            <a:r>
              <a:rPr lang="en-US" dirty="0" smtClean="0"/>
              <a:t>After institutions were well established, they became a primary source of </a:t>
            </a:r>
            <a:r>
              <a:rPr lang="en-US" dirty="0" err="1" smtClean="0"/>
              <a:t>lifesharing</a:t>
            </a:r>
            <a:r>
              <a:rPr lang="en-US" dirty="0" smtClean="0"/>
              <a:t> in order to ameliorate overcrowding and ensure access state funds.</a:t>
            </a:r>
          </a:p>
          <a:p>
            <a:r>
              <a:rPr lang="en-US" dirty="0" smtClean="0"/>
              <a:t>19</a:t>
            </a:r>
            <a:r>
              <a:rPr lang="en-US" baseline="30000" dirty="0" smtClean="0"/>
              <a:t>th</a:t>
            </a:r>
            <a:r>
              <a:rPr lang="en-US" dirty="0" smtClean="0"/>
              <a:t> century communities and resources contributed to </a:t>
            </a:r>
            <a:r>
              <a:rPr lang="en-US" dirty="0" err="1" smtClean="0"/>
              <a:t>lifesharing</a:t>
            </a:r>
            <a:r>
              <a:rPr lang="en-US" dirty="0" smtClean="0"/>
              <a:t> through local or county grants to families, physicians, and charitable efforts.</a:t>
            </a:r>
          </a:p>
          <a:p>
            <a:endParaRPr lang="en-US" dirty="0"/>
          </a:p>
        </p:txBody>
      </p:sp>
    </p:spTree>
    <p:extLst>
      <p:ext uri="{BB962C8B-B14F-4D97-AF65-F5344CB8AC3E}">
        <p14:creationId xmlns:p14="http://schemas.microsoft.com/office/powerpoint/2010/main" val="3176939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1950s, 1960s, 1970s</a:t>
            </a:r>
            <a:endParaRPr lang="en-US" dirty="0"/>
          </a:p>
        </p:txBody>
      </p:sp>
      <p:sp>
        <p:nvSpPr>
          <p:cNvPr id="3" name="Content Placeholder 2"/>
          <p:cNvSpPr>
            <a:spLocks noGrp="1"/>
          </p:cNvSpPr>
          <p:nvPr>
            <p:ph idx="1"/>
          </p:nvPr>
        </p:nvSpPr>
        <p:spPr/>
        <p:txBody>
          <a:bodyPr>
            <a:normAutofit fontScale="40000" lnSpcReduction="20000"/>
          </a:bodyPr>
          <a:lstStyle/>
          <a:p>
            <a:pPr marL="0" indent="0">
              <a:buNone/>
            </a:pPr>
            <a:r>
              <a:rPr lang="en-US" dirty="0" smtClean="0"/>
              <a:t>Normalization and other advanced program concepts from Europe that emerged in Canada and US during this era did not stress </a:t>
            </a:r>
            <a:r>
              <a:rPr lang="en-US" dirty="0" err="1" smtClean="0"/>
              <a:t>lifesharing</a:t>
            </a:r>
            <a:r>
              <a:rPr lang="en-US" dirty="0" smtClean="0"/>
              <a:t> as much as group homes as part of a developmental continuum.</a:t>
            </a:r>
          </a:p>
          <a:p>
            <a:pPr marL="0" indent="0">
              <a:buNone/>
            </a:pPr>
            <a:endParaRPr lang="en-US" dirty="0"/>
          </a:p>
          <a:p>
            <a:pPr marL="0" indent="0">
              <a:buNone/>
            </a:pPr>
            <a:r>
              <a:rPr lang="en-US" dirty="0" smtClean="0"/>
              <a:t>President Kennedy’s team and other luminary’s that embraced community services for people with intellectual disability left out </a:t>
            </a:r>
            <a:r>
              <a:rPr lang="en-US" dirty="0" err="1" smtClean="0"/>
              <a:t>lifesharing</a:t>
            </a:r>
            <a:r>
              <a:rPr lang="en-US" dirty="0" smtClean="0"/>
              <a:t> in their work.  While intentional communities like </a:t>
            </a:r>
            <a:r>
              <a:rPr lang="en-US" dirty="0" err="1" smtClean="0"/>
              <a:t>Larche</a:t>
            </a:r>
            <a:r>
              <a:rPr lang="en-US" dirty="0" smtClean="0"/>
              <a:t>, transitional facilities, group homes and apartment program continuums were lauded for their potential to offer people better lives, early leaders lost sight of </a:t>
            </a:r>
            <a:r>
              <a:rPr lang="en-US" dirty="0" err="1" smtClean="0"/>
              <a:t>lifesharing</a:t>
            </a:r>
            <a:r>
              <a:rPr lang="en-US" dirty="0" smtClean="0"/>
              <a:t> and community </a:t>
            </a:r>
            <a:r>
              <a:rPr lang="en-US" dirty="0" err="1" smtClean="0"/>
              <a:t>corrolaries</a:t>
            </a:r>
            <a:r>
              <a:rPr lang="en-US" dirty="0" smtClean="0"/>
              <a:t> in general.  </a:t>
            </a:r>
          </a:p>
          <a:p>
            <a:pPr marL="0" indent="0">
              <a:buNone/>
            </a:pPr>
            <a:endParaRPr lang="en-US" dirty="0" smtClean="0"/>
          </a:p>
          <a:p>
            <a:pPr marL="0" indent="0">
              <a:buNone/>
            </a:pPr>
            <a:r>
              <a:rPr lang="en-US" dirty="0" smtClean="0"/>
              <a:t>The Arc of Pennsylvania took a leading role in monitoring and eventually closing PA. institutions, stressing group homes as the primary alternative, along with right to education and segregated day programs instead of employment support.</a:t>
            </a:r>
          </a:p>
          <a:p>
            <a:pPr marL="0" indent="0">
              <a:buNone/>
            </a:pPr>
            <a:endParaRPr lang="en-US" dirty="0" smtClean="0"/>
          </a:p>
          <a:p>
            <a:pPr marL="0" indent="0">
              <a:buNone/>
            </a:pPr>
            <a:r>
              <a:rPr lang="en-US" dirty="0" smtClean="0"/>
              <a:t>Throughout the first decade of community services development in the 1970s, </a:t>
            </a:r>
            <a:r>
              <a:rPr lang="en-US" dirty="0" err="1" smtClean="0"/>
              <a:t>lifesharing</a:t>
            </a:r>
            <a:r>
              <a:rPr lang="en-US" dirty="0" smtClean="0"/>
              <a:t> was impeded by a legislative report that led to actions which postponed </a:t>
            </a:r>
            <a:r>
              <a:rPr lang="en-US" dirty="0" err="1" smtClean="0"/>
              <a:t>lifesharing</a:t>
            </a:r>
            <a:r>
              <a:rPr lang="en-US" dirty="0" smtClean="0"/>
              <a:t> development until 1981 all together. </a:t>
            </a:r>
          </a:p>
          <a:p>
            <a:pPr marL="0" indent="0">
              <a:buNone/>
            </a:pPr>
            <a:endParaRPr lang="en-US" dirty="0" smtClean="0"/>
          </a:p>
          <a:p>
            <a:pPr marL="0" indent="0">
              <a:buNone/>
            </a:pPr>
            <a:r>
              <a:rPr lang="en-US" dirty="0" smtClean="0"/>
              <a:t>States like Colorado, Oregon, New York, Ohio, and West Virginia began their community services programs with </a:t>
            </a:r>
            <a:r>
              <a:rPr lang="en-US" dirty="0" err="1" smtClean="0"/>
              <a:t>lifesharing</a:t>
            </a:r>
            <a:r>
              <a:rPr lang="en-US" dirty="0" smtClean="0"/>
              <a:t> as a viable and valued option beginning in the 1970s. </a:t>
            </a:r>
          </a:p>
          <a:p>
            <a:pPr marL="0" indent="0">
              <a:buNone/>
            </a:pPr>
            <a:endParaRPr lang="en-US" dirty="0" smtClean="0"/>
          </a:p>
          <a:p>
            <a:pPr marL="0" indent="0">
              <a:buNone/>
            </a:pPr>
            <a:endParaRPr lang="en-US" dirty="0" smtClean="0"/>
          </a:p>
          <a:p>
            <a:pPr marL="0" indent="0">
              <a:buNone/>
            </a:pPr>
            <a:endParaRPr lang="en-US" dirty="0" smtClean="0"/>
          </a:p>
          <a:p>
            <a:pPr marL="0" indent="0">
              <a:buNone/>
            </a:pPr>
            <a:r>
              <a:rPr lang="en-US" dirty="0" smtClean="0"/>
              <a:t> </a:t>
            </a:r>
            <a:endParaRPr lang="en-US" dirty="0"/>
          </a:p>
        </p:txBody>
      </p:sp>
    </p:spTree>
    <p:extLst>
      <p:ext uri="{BB962C8B-B14F-4D97-AF65-F5344CB8AC3E}">
        <p14:creationId xmlns:p14="http://schemas.microsoft.com/office/powerpoint/2010/main" val="1933525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MH/MR Act of 1967</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President Kennedy’s team initiated the first comprehensive community based service systems for health and disability services in the early 1960s.</a:t>
            </a:r>
          </a:p>
          <a:p>
            <a:pPr marL="0" indent="0">
              <a:buNone/>
            </a:pPr>
            <a:r>
              <a:rPr lang="en-US" dirty="0" smtClean="0"/>
              <a:t>Their model legislation was adopted in Pennsylvania and other states, resulting in the MH/MR Act of 1966.</a:t>
            </a:r>
          </a:p>
          <a:p>
            <a:pPr marL="0" indent="0">
              <a:buNone/>
            </a:pPr>
            <a:r>
              <a:rPr lang="en-US" dirty="0" smtClean="0"/>
              <a:t>The Act established various mandatory county based services which included interim care for people in need of institutional services.  </a:t>
            </a:r>
          </a:p>
          <a:p>
            <a:pPr marL="0" indent="0">
              <a:buNone/>
            </a:pPr>
            <a:r>
              <a:rPr lang="en-US" dirty="0" smtClean="0"/>
              <a:t>Community living arrangements were later adopted as a service under the act in 1972, just a year after the act become effective statewide.</a:t>
            </a:r>
            <a:endParaRPr lang="en-US" dirty="0"/>
          </a:p>
        </p:txBody>
      </p:sp>
    </p:spTree>
    <p:extLst>
      <p:ext uri="{BB962C8B-B14F-4D97-AF65-F5344CB8AC3E}">
        <p14:creationId xmlns:p14="http://schemas.microsoft.com/office/powerpoint/2010/main" val="3142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CLA Continuum</a:t>
            </a:r>
            <a:endParaRPr lang="en-US" dirty="0"/>
          </a:p>
        </p:txBody>
      </p:sp>
      <p:sp>
        <p:nvSpPr>
          <p:cNvPr id="3" name="Content Placeholder 2"/>
          <p:cNvSpPr>
            <a:spLocks noGrp="1"/>
          </p:cNvSpPr>
          <p:nvPr>
            <p:ph idx="1"/>
          </p:nvPr>
        </p:nvSpPr>
        <p:spPr/>
        <p:txBody>
          <a:bodyPr/>
          <a:lstStyle/>
          <a:p>
            <a:r>
              <a:rPr lang="en-US" dirty="0" smtClean="0"/>
              <a:t>Did not include </a:t>
            </a:r>
            <a:r>
              <a:rPr lang="en-US" dirty="0" err="1" smtClean="0"/>
              <a:t>lifesharing</a:t>
            </a:r>
            <a:r>
              <a:rPr lang="en-US" dirty="0" smtClean="0"/>
              <a:t> in the Pennsylvania Bulletin that established community living arrangements in 1972. </a:t>
            </a:r>
          </a:p>
          <a:p>
            <a:r>
              <a:rPr lang="en-US" dirty="0" smtClean="0"/>
              <a:t>Challenged in a legislative budget and finance report of 1973 when the option began to be pursued by individual Counties, notably Allegheny and Philadelphia.</a:t>
            </a:r>
          </a:p>
          <a:p>
            <a:pPr marL="0" indent="0">
              <a:buNone/>
            </a:pPr>
            <a:endParaRPr lang="en-US" dirty="0" smtClean="0"/>
          </a:p>
          <a:p>
            <a:endParaRPr lang="en-US" dirty="0"/>
          </a:p>
        </p:txBody>
      </p:sp>
    </p:spTree>
    <p:extLst>
      <p:ext uri="{BB962C8B-B14F-4D97-AF65-F5344CB8AC3E}">
        <p14:creationId xmlns:p14="http://schemas.microsoft.com/office/powerpoint/2010/main" val="17735094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TotalTime>
  <Words>2539</Words>
  <Application>Microsoft Office PowerPoint</Application>
  <PresentationFormat>On-screen Show (4:3)</PresentationFormat>
  <Paragraphs>162</Paragraphs>
  <Slides>17</Slides>
  <Notes>10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Lifesharing: A way to live</vt:lpstr>
      <vt:lpstr>Meaning Here</vt:lpstr>
      <vt:lpstr>Lifesharing situations in PA today like..</vt:lpstr>
      <vt:lpstr>Early Forms of Lifesharing</vt:lpstr>
      <vt:lpstr>Early 20th Century Lifesharing</vt:lpstr>
      <vt:lpstr>Eminent 19th Century Themes</vt:lpstr>
      <vt:lpstr>The 1950s, 1960s, 1970s</vt:lpstr>
      <vt:lpstr>The MH/MR Act of 1967</vt:lpstr>
      <vt:lpstr>The CLA Continuum</vt:lpstr>
      <vt:lpstr>70s Take Aways</vt:lpstr>
      <vt:lpstr>Break Time</vt:lpstr>
      <vt:lpstr>The 80s…at last</vt:lpstr>
      <vt:lpstr>Family Living Committee</vt:lpstr>
      <vt:lpstr>The 90s</vt:lpstr>
      <vt:lpstr>Since the Millennium</vt:lpstr>
      <vt:lpstr>View of Lifesharing Today</vt:lpstr>
      <vt:lpstr>Hope and Expectations for Improvement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Lifesharing: A way to live</dc:title>
  <dc:creator>Owner</dc:creator>
  <cp:lastModifiedBy>Owner</cp:lastModifiedBy>
  <cp:revision>36</cp:revision>
  <dcterms:created xsi:type="dcterms:W3CDTF">2015-09-22T17:04:10Z</dcterms:created>
  <dcterms:modified xsi:type="dcterms:W3CDTF">2015-09-27T18:35:09Z</dcterms:modified>
</cp:coreProperties>
</file>