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sldIdLst>
    <p:sldId id="256" r:id="rId3"/>
    <p:sldId id="257" r:id="rId4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E5C"/>
    <a:srgbClr val="E36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/>
    <p:restoredTop sz="94686"/>
  </p:normalViewPr>
  <p:slideViewPr>
    <p:cSldViewPr snapToGrid="0" snapToObjects="1">
      <p:cViewPr>
        <p:scale>
          <a:sx n="100" d="100"/>
          <a:sy n="100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3235" y="8749861"/>
            <a:ext cx="1371329" cy="914401"/>
          </a:xfrm>
        </p:spPr>
        <p:txBody>
          <a:bodyPr/>
          <a:lstStyle>
            <a:lvl1pPr marL="0" indent="0">
              <a:buNone/>
              <a:defRPr lang="en-US" sz="1400" smtClean="0"/>
            </a:lvl1pPr>
          </a:lstStyle>
          <a:p>
            <a:r>
              <a:rPr lang="en-US" sz="1400" dirty="0">
                <a:solidFill>
                  <a:srgbClr val="191919"/>
                </a:solidFill>
                <a:latin typeface="Calibri" charset="0"/>
              </a:rPr>
              <a:t>Drag and drop picture or click icon to add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76497" y="8891752"/>
            <a:ext cx="2217683" cy="772511"/>
          </a:xfrm>
        </p:spPr>
        <p:txBody>
          <a:bodyPr/>
          <a:lstStyle>
            <a:lvl1pPr marL="0" indent="0">
              <a:buNone/>
              <a:defRPr lang="en-US" sz="1400" smtClean="0"/>
            </a:lvl1pPr>
          </a:lstStyle>
          <a:p>
            <a:r>
              <a:rPr lang="en-US" sz="1400" dirty="0">
                <a:solidFill>
                  <a:srgbClr val="191919"/>
                </a:solidFill>
                <a:latin typeface="Calibri" charset="0"/>
              </a:rPr>
              <a:t>Drag and drop logo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4400" y="8891698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4399" y="9136118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Agent phone number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4399" y="9411960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Agent email</a:t>
            </a:r>
          </a:p>
        </p:txBody>
      </p:sp>
    </p:spTree>
    <p:extLst>
      <p:ext uri="{BB962C8B-B14F-4D97-AF65-F5344CB8AC3E}">
        <p14:creationId xmlns:p14="http://schemas.microsoft.com/office/powerpoint/2010/main" val="109568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8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3235" y="8749861"/>
            <a:ext cx="1371329" cy="914401"/>
          </a:xfrm>
        </p:spPr>
        <p:txBody>
          <a:bodyPr/>
          <a:lstStyle>
            <a:lvl1pPr marL="0" indent="0">
              <a:buNone/>
              <a:defRPr lang="en-US" sz="1400" smtClean="0"/>
            </a:lvl1pPr>
          </a:lstStyle>
          <a:p>
            <a:r>
              <a:rPr lang="en-US" sz="1400" dirty="0">
                <a:solidFill>
                  <a:srgbClr val="191919"/>
                </a:solidFill>
                <a:latin typeface="Calibri" charset="0"/>
              </a:rPr>
              <a:t>Drag and drop picture or click icon to add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76497" y="8891752"/>
            <a:ext cx="2217683" cy="772511"/>
          </a:xfrm>
        </p:spPr>
        <p:txBody>
          <a:bodyPr/>
          <a:lstStyle>
            <a:lvl1pPr marL="0" indent="0">
              <a:buNone/>
              <a:defRPr lang="en-US" sz="1400" smtClean="0"/>
            </a:lvl1pPr>
          </a:lstStyle>
          <a:p>
            <a:r>
              <a:rPr lang="en-US" sz="1400" dirty="0">
                <a:solidFill>
                  <a:srgbClr val="191919"/>
                </a:solidFill>
                <a:latin typeface="Calibri" charset="0"/>
              </a:rPr>
              <a:t>Drag and drop logo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4400" y="8891698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4399" y="9136118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Agent phone number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4399" y="9411960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Agent email</a:t>
            </a:r>
          </a:p>
        </p:txBody>
      </p:sp>
    </p:spTree>
    <p:extLst>
      <p:ext uri="{BB962C8B-B14F-4D97-AF65-F5344CB8AC3E}">
        <p14:creationId xmlns:p14="http://schemas.microsoft.com/office/powerpoint/2010/main" val="43361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7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3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6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03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3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1227-C333-8049-BE7C-B2EA6BFFBA0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71D92-452B-4DAC-84C3-21D74181E646}"/>
              </a:ext>
            </a:extLst>
          </p:cNvPr>
          <p:cNvSpPr txBox="1"/>
          <p:nvPr/>
        </p:nvSpPr>
        <p:spPr>
          <a:xfrm>
            <a:off x="986649" y="2968850"/>
            <a:ext cx="29186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Appraisal: </a:t>
            </a:r>
            <a:r>
              <a:rPr lang="en-US" sz="1000" spc="40" dirty="0">
                <a:latin typeface="Proxima Nova Light" panose="02000506030000020004" pitchFamily="50" charset="0"/>
              </a:rPr>
              <a:t>An estimation of a home’s market value by a licensed appraiser based on comparable recent sales of nearby homes.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9DF5E-1A8A-4A33-AF56-1B9899B0F6F2}"/>
              </a:ext>
            </a:extLst>
          </p:cNvPr>
          <p:cNvSpPr txBox="1"/>
          <p:nvPr/>
        </p:nvSpPr>
        <p:spPr>
          <a:xfrm>
            <a:off x="986650" y="3668938"/>
            <a:ext cx="2809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Backup offer: </a:t>
            </a:r>
            <a:r>
              <a:rPr lang="en-US" sz="1000" spc="40" dirty="0">
                <a:latin typeface="Proxima Nova Light" panose="02000506030000020004" pitchFamily="50" charset="0"/>
              </a:rPr>
              <a:t>An offer on a home under contract that becomes active if the primary contract falls through.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C2D4F-5AA3-4D2D-B8DE-8D6E34656877}"/>
              </a:ext>
            </a:extLst>
          </p:cNvPr>
          <p:cNvSpPr txBox="1"/>
          <p:nvPr/>
        </p:nvSpPr>
        <p:spPr>
          <a:xfrm>
            <a:off x="986650" y="4418525"/>
            <a:ext cx="291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Contingent offer: </a:t>
            </a:r>
            <a:r>
              <a:rPr lang="en-US" sz="1000" spc="40" dirty="0">
                <a:latin typeface="Proxima Nova Light" panose="02000506030000020004" pitchFamily="50" charset="0"/>
              </a:rPr>
              <a:t>An offer that is accepted by the seller, but certain conditions must be met before the sale is final.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2A849D-4168-4127-A5C6-0A8EDE3C52B0}"/>
              </a:ext>
            </a:extLst>
          </p:cNvPr>
          <p:cNvSpPr txBox="1"/>
          <p:nvPr/>
        </p:nvSpPr>
        <p:spPr>
          <a:xfrm>
            <a:off x="986650" y="5118613"/>
            <a:ext cx="27233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Down payment: </a:t>
            </a:r>
            <a:r>
              <a:rPr lang="en-US" sz="1000" spc="40" dirty="0">
                <a:latin typeface="Proxima Nova Light" panose="02000506030000020004" pitchFamily="50" charset="0"/>
              </a:rPr>
              <a:t>The percentage of the home purchased price (usually between 5% and 20%) paid upfront in cash.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97C91-A0D9-4C27-93A6-8F3B05ABFDB6}"/>
              </a:ext>
            </a:extLst>
          </p:cNvPr>
          <p:cNvSpPr txBox="1"/>
          <p:nvPr/>
        </p:nvSpPr>
        <p:spPr>
          <a:xfrm>
            <a:off x="986650" y="5815611"/>
            <a:ext cx="291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Escrow: </a:t>
            </a:r>
            <a:r>
              <a:rPr lang="en-US" sz="1000" spc="40" dirty="0">
                <a:latin typeface="Proxima Nova Light" panose="02000506030000020004" pitchFamily="50" charset="0"/>
              </a:rPr>
              <a:t>A neutral third party that holds funds from the buyer and distributes them when all conditions have been met.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C3F64-4AA2-4E4A-BB52-CE9AE2939591}"/>
              </a:ext>
            </a:extLst>
          </p:cNvPr>
          <p:cNvSpPr txBox="1"/>
          <p:nvPr/>
        </p:nvSpPr>
        <p:spPr>
          <a:xfrm>
            <a:off x="986650" y="6543005"/>
            <a:ext cx="30329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Federal Housing Administration (FHA): </a:t>
            </a:r>
            <a:r>
              <a:rPr lang="en-US" sz="1000" spc="40" dirty="0">
                <a:latin typeface="Proxima Nova Light" panose="02000506030000020004" pitchFamily="50" charset="0"/>
              </a:rPr>
              <a:t>The government agency that insures loans designed for low- to moderate-income borrowers.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157C9-2F09-4C44-A6A3-ED49E42FDBE2}"/>
              </a:ext>
            </a:extLst>
          </p:cNvPr>
          <p:cNvSpPr txBox="1"/>
          <p:nvPr/>
        </p:nvSpPr>
        <p:spPr>
          <a:xfrm>
            <a:off x="4606148" y="2959324"/>
            <a:ext cx="291860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Good Faith Estimate (GFE): </a:t>
            </a:r>
            <a:r>
              <a:rPr lang="en-US" sz="1000" spc="40" dirty="0">
                <a:latin typeface="Proxima Nova Light" panose="02000506030000020004" pitchFamily="50" charset="0"/>
              </a:rPr>
              <a:t>A form used by lenders to give to borrowers with an estimate of fees due at closing. This form was replaced by the Loan Estimate in 2015.</a:t>
            </a:r>
          </a:p>
          <a:p>
            <a:endParaRPr lang="en-US" sz="1000" spc="40" dirty="0">
              <a:latin typeface="Proxima Nova Light" panose="0200050603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99CA2-E932-4C42-A18A-E2986DE79C3D}"/>
              </a:ext>
            </a:extLst>
          </p:cNvPr>
          <p:cNvSpPr txBox="1"/>
          <p:nvPr/>
        </p:nvSpPr>
        <p:spPr>
          <a:xfrm>
            <a:off x="4606148" y="3962723"/>
            <a:ext cx="291860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Homeowners Association: </a:t>
            </a:r>
            <a:r>
              <a:rPr lang="en-US" sz="1000" spc="40" dirty="0">
                <a:latin typeface="Proxima Nova Light" panose="02000506030000020004" pitchFamily="50" charset="0"/>
              </a:rPr>
              <a:t>A management organization within a community, subdivision or neighborhood that creates and enforces rules for properties within its jurisdiction.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B62AB2-5558-47FF-A22B-6F3902B7DEA5}"/>
              </a:ext>
            </a:extLst>
          </p:cNvPr>
          <p:cNvSpPr txBox="1"/>
          <p:nvPr/>
        </p:nvSpPr>
        <p:spPr>
          <a:xfrm>
            <a:off x="4606149" y="4979810"/>
            <a:ext cx="26880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Inspection: </a:t>
            </a:r>
            <a:r>
              <a:rPr lang="en-US" sz="1000" spc="40" dirty="0">
                <a:latin typeface="Proxima Nova Light" panose="02000506030000020004" pitchFamily="50" charset="0"/>
              </a:rPr>
              <a:t>An examination of a property and its systems performed by a qualified professional, usually before the sale of a home.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26FA10-3B04-426D-8619-0F113CFF8B64}"/>
              </a:ext>
            </a:extLst>
          </p:cNvPr>
          <p:cNvSpPr txBox="1"/>
          <p:nvPr/>
        </p:nvSpPr>
        <p:spPr>
          <a:xfrm>
            <a:off x="4606149" y="5843009"/>
            <a:ext cx="291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Jumbo mortgage: </a:t>
            </a:r>
            <a:r>
              <a:rPr lang="en-US" sz="1000" spc="40" dirty="0">
                <a:latin typeface="Proxima Nova Light" panose="02000506030000020004" pitchFamily="50" charset="0"/>
              </a:rPr>
              <a:t>A mortgage that exceeds the conforming-loan limit, commonly used for luxury home purchases.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ECC5F6-5ACD-4F2B-96C3-F081FC60E0EC}"/>
              </a:ext>
            </a:extLst>
          </p:cNvPr>
          <p:cNvSpPr txBox="1"/>
          <p:nvPr/>
        </p:nvSpPr>
        <p:spPr>
          <a:xfrm>
            <a:off x="4606149" y="6552319"/>
            <a:ext cx="279953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Key rate: </a:t>
            </a:r>
            <a:r>
              <a:rPr lang="en-US" sz="1000" spc="40" dirty="0">
                <a:latin typeface="Proxima Nova Light" panose="02000506030000020004" pitchFamily="50" charset="0"/>
              </a:rPr>
              <a:t>An interest rate set by the federal government that determines the cost to borrow money—in this case, a mortgage to buy a new home.</a:t>
            </a:r>
          </a:p>
        </p:txBody>
      </p:sp>
    </p:spTree>
    <p:extLst>
      <p:ext uri="{BB962C8B-B14F-4D97-AF65-F5344CB8AC3E}">
        <p14:creationId xmlns:p14="http://schemas.microsoft.com/office/powerpoint/2010/main" val="56814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15078C9-4E9D-455F-AFDA-1558FC9B09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764" b="7764"/>
          <a:stretch>
            <a:fillRect/>
          </a:stretch>
        </p:blipFill>
        <p:spPr>
          <a:xfrm>
            <a:off x="473075" y="8289925"/>
            <a:ext cx="1222375" cy="1374775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883EAF1-87B4-4684-8970-3ED35EDA9C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4920903" y="8512963"/>
            <a:ext cx="2610196" cy="1246309"/>
          </a:xfrm>
        </p:spPr>
      </p:pic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Lara Anderson, Broker, </a:t>
            </a:r>
            <a:r>
              <a:rPr lang="en-US" dirty="0" err="1"/>
              <a:t>Lic</a:t>
            </a:r>
            <a:r>
              <a:rPr lang="en-US" dirty="0"/>
              <a:t># 01901537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949.677.4099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LA@AndersonSeaside.com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C02C4-4CD8-469B-AE70-9FD0B1937B32}"/>
              </a:ext>
            </a:extLst>
          </p:cNvPr>
          <p:cNvSpPr txBox="1"/>
          <p:nvPr/>
        </p:nvSpPr>
        <p:spPr>
          <a:xfrm>
            <a:off x="973949" y="1768700"/>
            <a:ext cx="291860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Loan-to-value (LTV): </a:t>
            </a:r>
            <a:r>
              <a:rPr lang="en-US" sz="1000" spc="40" dirty="0">
                <a:latin typeface="Proxima Nova Light" panose="02000506030000020004" pitchFamily="50" charset="0"/>
              </a:rPr>
              <a:t>The risk assessment ratio used by lenders. To calculate the LTV, divide the mortgage by the appraised value.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865EC-9924-4AD9-98AE-80FB4F5288F7}"/>
              </a:ext>
            </a:extLst>
          </p:cNvPr>
          <p:cNvSpPr txBox="1"/>
          <p:nvPr/>
        </p:nvSpPr>
        <p:spPr>
          <a:xfrm>
            <a:off x="973950" y="2631460"/>
            <a:ext cx="2809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Multiple Listing Service (MLS): </a:t>
            </a:r>
            <a:r>
              <a:rPr lang="en-US" sz="1000" spc="40" dirty="0">
                <a:latin typeface="Proxima Nova Light" panose="02000506030000020004" pitchFamily="50" charset="0"/>
              </a:rPr>
              <a:t>A database for real estate agents to list and market for-sale homes.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808A-3D21-4DFA-9A4C-3806484AB031}"/>
              </a:ext>
            </a:extLst>
          </p:cNvPr>
          <p:cNvSpPr txBox="1"/>
          <p:nvPr/>
        </p:nvSpPr>
        <p:spPr>
          <a:xfrm>
            <a:off x="973950" y="3364425"/>
            <a:ext cx="291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Net proceed: </a:t>
            </a:r>
            <a:r>
              <a:rPr lang="en-US" sz="1000" spc="40" dirty="0">
                <a:latin typeface="Proxima Nova Light" panose="02000506030000020004" pitchFamily="50" charset="0"/>
              </a:rPr>
              <a:t>The amount received by the seller at closing after all other costs have been deducted.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217C6-28A0-486D-AB13-D99A34844CEF}"/>
              </a:ext>
            </a:extLst>
          </p:cNvPr>
          <p:cNvSpPr txBox="1"/>
          <p:nvPr/>
        </p:nvSpPr>
        <p:spPr>
          <a:xfrm>
            <a:off x="973950" y="4064513"/>
            <a:ext cx="27233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Open house: </a:t>
            </a:r>
            <a:r>
              <a:rPr lang="en-US" sz="1000" spc="40" dirty="0">
                <a:latin typeface="Proxima Nova Light" panose="02000506030000020004" pitchFamily="50" charset="0"/>
              </a:rPr>
              <a:t>An event hosted by a listing agent to showcase a home to potential buyers.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40CCA-C8C4-4F46-9F34-BB2AAA2A4287}"/>
              </a:ext>
            </a:extLst>
          </p:cNvPr>
          <p:cNvSpPr txBox="1"/>
          <p:nvPr/>
        </p:nvSpPr>
        <p:spPr>
          <a:xfrm>
            <a:off x="973950" y="4761511"/>
            <a:ext cx="2918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Pre-approval letter: </a:t>
            </a:r>
            <a:r>
              <a:rPr lang="en-US" sz="1000" spc="40" dirty="0">
                <a:latin typeface="Proxima Nova Light" panose="02000506030000020004" pitchFamily="50" charset="0"/>
              </a:rPr>
              <a:t>A letter indicating that a lender is willing to loan a specific amount of money for a home purchase; pre-approval does not guarantee a loan.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4C4C2-080C-42A7-BE36-09B685A8AF6A}"/>
              </a:ext>
            </a:extLst>
          </p:cNvPr>
          <p:cNvSpPr txBox="1"/>
          <p:nvPr/>
        </p:nvSpPr>
        <p:spPr>
          <a:xfrm>
            <a:off x="973950" y="5628605"/>
            <a:ext cx="28693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Quitclaim deed: </a:t>
            </a:r>
            <a:r>
              <a:rPr lang="en-US" sz="1000" spc="40" dirty="0">
                <a:latin typeface="Proxima Nova Light" panose="02000506030000020004" pitchFamily="50" charset="0"/>
              </a:rPr>
              <a:t>A deed that transfers property rights without any validation of ownership; typically used between spouses and family members.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67A04-A882-4121-B45E-D0063F161E8B}"/>
              </a:ext>
            </a:extLst>
          </p:cNvPr>
          <p:cNvSpPr txBox="1"/>
          <p:nvPr/>
        </p:nvSpPr>
        <p:spPr>
          <a:xfrm>
            <a:off x="4606149" y="1778224"/>
            <a:ext cx="2805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Seller disclosure: </a:t>
            </a:r>
            <a:r>
              <a:rPr lang="en-US" sz="1000" spc="40" dirty="0">
                <a:latin typeface="Proxima Nova Light" panose="02000506030000020004" pitchFamily="50" charset="0"/>
              </a:rPr>
              <a:t>A document completed by the seller disclosing the property’s history and defects.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DFB9F2-E166-49D0-8ADE-6B7DEFD35670}"/>
              </a:ext>
            </a:extLst>
          </p:cNvPr>
          <p:cNvSpPr txBox="1"/>
          <p:nvPr/>
        </p:nvSpPr>
        <p:spPr>
          <a:xfrm>
            <a:off x="4612498" y="2483173"/>
            <a:ext cx="29186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Title: </a:t>
            </a:r>
            <a:r>
              <a:rPr lang="en-US" sz="1000" spc="40" dirty="0">
                <a:latin typeface="Proxima Nova Light" panose="02000506030000020004" pitchFamily="50" charset="0"/>
              </a:rPr>
              <a:t>The right to ownership of real property recognized and protected by the law.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ED06D2-55C9-46D6-98D3-FAF6DF604275}"/>
              </a:ext>
            </a:extLst>
          </p:cNvPr>
          <p:cNvSpPr txBox="1"/>
          <p:nvPr/>
        </p:nvSpPr>
        <p:spPr>
          <a:xfrm>
            <a:off x="4612499" y="3062110"/>
            <a:ext cx="26816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Under contract: </a:t>
            </a:r>
            <a:r>
              <a:rPr lang="en-US" sz="1000" spc="40" dirty="0">
                <a:latin typeface="Proxima Nova Light" panose="02000506030000020004" pitchFamily="50" charset="0"/>
              </a:rPr>
              <a:t>A buyer has submitted an offer and the seller has accepted, but the closing is not final.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68D4D-FE82-4E44-86F5-E974244E5DF6}"/>
              </a:ext>
            </a:extLst>
          </p:cNvPr>
          <p:cNvSpPr txBox="1"/>
          <p:nvPr/>
        </p:nvSpPr>
        <p:spPr>
          <a:xfrm>
            <a:off x="4612499" y="3779259"/>
            <a:ext cx="291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VA loan: </a:t>
            </a:r>
            <a:r>
              <a:rPr lang="en-US" sz="1000" spc="40" dirty="0">
                <a:latin typeface="Proxima Nova Light" panose="02000506030000020004" pitchFamily="50" charset="0"/>
              </a:rPr>
              <a:t>A mortgage loan for veterans and their spouses, made by private lenders and guaranteed by the U. S. Government.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28B84-5B6B-45E5-909D-CBF941134342}"/>
              </a:ext>
            </a:extLst>
          </p:cNvPr>
          <p:cNvSpPr txBox="1"/>
          <p:nvPr/>
        </p:nvSpPr>
        <p:spPr>
          <a:xfrm>
            <a:off x="4618849" y="4482219"/>
            <a:ext cx="28297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Walkthrough: </a:t>
            </a:r>
            <a:r>
              <a:rPr lang="en-US" sz="1000" spc="40" dirty="0">
                <a:latin typeface="Proxima Nova Light" panose="02000506030000020004" pitchFamily="50" charset="0"/>
              </a:rPr>
              <a:t>The final inspection conducted before a home sale is final.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6412E8-C14C-4F25-9D11-C52AEC510D0C}"/>
              </a:ext>
            </a:extLst>
          </p:cNvPr>
          <p:cNvSpPr txBox="1"/>
          <p:nvPr/>
        </p:nvSpPr>
        <p:spPr>
          <a:xfrm>
            <a:off x="973950" y="6491854"/>
            <a:ext cx="2809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Real estate owned (</a:t>
            </a:r>
            <a:r>
              <a:rPr lang="en-US" sz="1200" b="1" spc="40" dirty="0" err="1">
                <a:latin typeface="Proxima Nova Light" panose="02000506030000020004" pitchFamily="50" charset="0"/>
              </a:rPr>
              <a:t>REO</a:t>
            </a:r>
            <a:r>
              <a:rPr lang="en-US" sz="1200" b="1" spc="40" dirty="0">
                <a:latin typeface="Proxima Nova Light" panose="02000506030000020004" pitchFamily="50" charset="0"/>
              </a:rPr>
              <a:t>) property: </a:t>
            </a:r>
            <a:r>
              <a:rPr lang="en-US" sz="1000" spc="40" dirty="0">
                <a:latin typeface="Proxima Nova Light" panose="02000506030000020004" pitchFamily="50" charset="0"/>
              </a:rPr>
              <a:t>A repossessed property owned by a lender after an unsuccessful sale at auction.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73DC8D-8680-4830-ADEA-60581F144188}"/>
              </a:ext>
            </a:extLst>
          </p:cNvPr>
          <p:cNvSpPr txBox="1"/>
          <p:nvPr/>
        </p:nvSpPr>
        <p:spPr>
          <a:xfrm>
            <a:off x="4618849" y="5055819"/>
            <a:ext cx="267533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X marks the spot: </a:t>
            </a:r>
            <a:r>
              <a:rPr lang="en-US" sz="1000" spc="40" dirty="0">
                <a:latin typeface="Proxima Nova Light" panose="02000506030000020004" pitchFamily="50" charset="0"/>
              </a:rPr>
              <a:t>Where you sign for your dream home!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55D95-2352-43AF-B8EA-BCDCC9396129}"/>
              </a:ext>
            </a:extLst>
          </p:cNvPr>
          <p:cNvSpPr txBox="1"/>
          <p:nvPr/>
        </p:nvSpPr>
        <p:spPr>
          <a:xfrm>
            <a:off x="4618849" y="5628605"/>
            <a:ext cx="282970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Yield-spread premium (</a:t>
            </a:r>
            <a:r>
              <a:rPr lang="en-US" sz="1200" b="1" spc="40" dirty="0" err="1">
                <a:latin typeface="Proxima Nova Light" panose="02000506030000020004" pitchFamily="50" charset="0"/>
              </a:rPr>
              <a:t>YSP</a:t>
            </a:r>
            <a:r>
              <a:rPr lang="en-US" sz="1200" b="1" spc="40" dirty="0">
                <a:latin typeface="Proxima Nova Light" panose="02000506030000020004" pitchFamily="50" charset="0"/>
              </a:rPr>
              <a:t>): </a:t>
            </a:r>
            <a:r>
              <a:rPr lang="en-US" sz="1000" spc="40" dirty="0">
                <a:latin typeface="Proxima Nova Light" panose="02000506030000020004" pitchFamily="50" charset="0"/>
              </a:rPr>
              <a:t>The amount a lender pays a mortgage officer for selling a loan with a higher interest rate than the par rate.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FC917B-F889-4CC0-A461-B596DB826B17}"/>
              </a:ext>
            </a:extLst>
          </p:cNvPr>
          <p:cNvSpPr txBox="1"/>
          <p:nvPr/>
        </p:nvSpPr>
        <p:spPr>
          <a:xfrm>
            <a:off x="4618849" y="6479923"/>
            <a:ext cx="28297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40" dirty="0">
                <a:latin typeface="Proxima Nova Light" panose="02000506030000020004" pitchFamily="50" charset="0"/>
              </a:rPr>
              <a:t>Zero lot lines: </a:t>
            </a:r>
            <a:r>
              <a:rPr lang="en-US" sz="1000" spc="40" dirty="0">
                <a:latin typeface="Proxima Nova Light" panose="02000506030000020004" pitchFamily="50" charset="0"/>
              </a:rPr>
              <a:t>A residence build very close to—or directly on—the property line. </a:t>
            </a:r>
          </a:p>
        </p:txBody>
      </p:sp>
    </p:spTree>
    <p:extLst>
      <p:ext uri="{BB962C8B-B14F-4D97-AF65-F5344CB8AC3E}">
        <p14:creationId xmlns:p14="http://schemas.microsoft.com/office/powerpoint/2010/main" val="171262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12305</TotalTime>
  <Words>584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Gotham Book</vt:lpstr>
      <vt:lpstr>Proxima Nova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Kaelyn Handsel</dc:creator>
  <cp:lastModifiedBy>Lara</cp:lastModifiedBy>
  <cp:revision>61</cp:revision>
  <cp:lastPrinted>2016-05-31T18:30:04Z</cp:lastPrinted>
  <dcterms:created xsi:type="dcterms:W3CDTF">2016-04-11T21:13:09Z</dcterms:created>
  <dcterms:modified xsi:type="dcterms:W3CDTF">2018-10-22T02:04:13Z</dcterms:modified>
</cp:coreProperties>
</file>