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57" r:id="rId4"/>
    <p:sldId id="283" r:id="rId5"/>
    <p:sldId id="279" r:id="rId6"/>
    <p:sldId id="280" r:id="rId7"/>
    <p:sldId id="282" r:id="rId8"/>
    <p:sldId id="265" r:id="rId9"/>
    <p:sldId id="266" r:id="rId10"/>
    <p:sldId id="267" r:id="rId11"/>
    <p:sldId id="268" r:id="rId12"/>
    <p:sldId id="270" r:id="rId13"/>
    <p:sldId id="271" r:id="rId14"/>
    <p:sldId id="269" r:id="rId15"/>
    <p:sldId id="272" r:id="rId16"/>
    <p:sldId id="273" r:id="rId17"/>
    <p:sldId id="285" r:id="rId18"/>
    <p:sldId id="286" r:id="rId19"/>
    <p:sldId id="290" r:id="rId20"/>
    <p:sldId id="287" r:id="rId21"/>
    <p:sldId id="289" r:id="rId22"/>
    <p:sldId id="284" r:id="rId23"/>
    <p:sldId id="288" r:id="rId24"/>
    <p:sldId id="277" r:id="rId25"/>
    <p:sldId id="274" r:id="rId26"/>
    <p:sldId id="275" r:id="rId27"/>
    <p:sldId id="27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7034"/>
    <a:srgbClr val="ABAB4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215976-7BA2-4613-9E7D-B509565A18C7}" type="doc">
      <dgm:prSet loTypeId="urn:microsoft.com/office/officeart/2005/8/layout/pyramid2" loCatId="list" qsTypeId="urn:microsoft.com/office/officeart/2005/8/quickstyle/simple1" qsCatId="simple" csTypeId="urn:microsoft.com/office/officeart/2005/8/colors/accent1_2" csCatId="accent1" phldr="1"/>
      <dgm:spPr/>
    </dgm:pt>
    <dgm:pt modelId="{F14F458D-34EA-4C49-9F6E-D7E5FCACCE3C}">
      <dgm:prSet phldrT="[Text]"/>
      <dgm:spPr/>
      <dgm:t>
        <a:bodyPr/>
        <a:lstStyle/>
        <a:p>
          <a:r>
            <a:rPr lang="en-US" dirty="0" smtClean="0"/>
            <a:t>Transition to another sport</a:t>
          </a:r>
          <a:endParaRPr lang="en-US" dirty="0"/>
        </a:p>
      </dgm:t>
    </dgm:pt>
    <dgm:pt modelId="{060FE606-F63B-41AD-97C5-80C68FA9402F}" type="parTrans" cxnId="{BDA26BF0-C917-42F1-9D57-C904E600A3A3}">
      <dgm:prSet/>
      <dgm:spPr/>
      <dgm:t>
        <a:bodyPr/>
        <a:lstStyle/>
        <a:p>
          <a:endParaRPr lang="en-US"/>
        </a:p>
      </dgm:t>
    </dgm:pt>
    <dgm:pt modelId="{96DCEF84-FB50-453A-BAD5-F8ABD336A2D3}" type="sibTrans" cxnId="{BDA26BF0-C917-42F1-9D57-C904E600A3A3}">
      <dgm:prSet/>
      <dgm:spPr/>
      <dgm:t>
        <a:bodyPr/>
        <a:lstStyle/>
        <a:p>
          <a:endParaRPr lang="en-US"/>
        </a:p>
      </dgm:t>
    </dgm:pt>
    <dgm:pt modelId="{7F60FB66-A1DB-4B85-9E34-3721A3C4F4B1}">
      <dgm:prSet phldrT="[Text]"/>
      <dgm:spPr/>
      <dgm:t>
        <a:bodyPr/>
        <a:lstStyle/>
        <a:p>
          <a:r>
            <a:rPr lang="en-US" dirty="0" smtClean="0"/>
            <a:t>Transition to recreational ownership</a:t>
          </a:r>
          <a:endParaRPr lang="en-US" dirty="0"/>
        </a:p>
      </dgm:t>
    </dgm:pt>
    <dgm:pt modelId="{19FEB78D-07C8-474E-9EA2-EA6A25E351FB}" type="parTrans" cxnId="{9AF817A3-2AFA-4425-AC61-767974450E4B}">
      <dgm:prSet/>
      <dgm:spPr/>
      <dgm:t>
        <a:bodyPr/>
        <a:lstStyle/>
        <a:p>
          <a:endParaRPr lang="en-US"/>
        </a:p>
      </dgm:t>
    </dgm:pt>
    <dgm:pt modelId="{C2BA6E58-EEAE-4674-BB0C-21C3FD126294}" type="sibTrans" cxnId="{9AF817A3-2AFA-4425-AC61-767974450E4B}">
      <dgm:prSet/>
      <dgm:spPr/>
      <dgm:t>
        <a:bodyPr/>
        <a:lstStyle/>
        <a:p>
          <a:endParaRPr lang="en-US"/>
        </a:p>
      </dgm:t>
    </dgm:pt>
    <dgm:pt modelId="{2FAA4ECE-E45D-4727-BE03-CED46BFF6818}">
      <dgm:prSet phldrT="[Text]"/>
      <dgm:spPr/>
      <dgm:t>
        <a:bodyPr/>
        <a:lstStyle/>
        <a:p>
          <a:r>
            <a:rPr lang="en-US" dirty="0" smtClean="0"/>
            <a:t>Retirement (warehousing)</a:t>
          </a:r>
          <a:endParaRPr lang="en-US" dirty="0"/>
        </a:p>
      </dgm:t>
    </dgm:pt>
    <dgm:pt modelId="{D834A079-9A4D-439E-8995-25117A499B1B}" type="parTrans" cxnId="{2A775B77-2541-4C17-AE80-2FBFBA5B083C}">
      <dgm:prSet/>
      <dgm:spPr/>
      <dgm:t>
        <a:bodyPr/>
        <a:lstStyle/>
        <a:p>
          <a:endParaRPr lang="en-US"/>
        </a:p>
      </dgm:t>
    </dgm:pt>
    <dgm:pt modelId="{FFC5CA9A-BF01-464B-A7F0-0F228483EF28}" type="sibTrans" cxnId="{2A775B77-2541-4C17-AE80-2FBFBA5B083C}">
      <dgm:prSet/>
      <dgm:spPr/>
      <dgm:t>
        <a:bodyPr/>
        <a:lstStyle/>
        <a:p>
          <a:endParaRPr lang="en-US"/>
        </a:p>
      </dgm:t>
    </dgm:pt>
    <dgm:pt modelId="{36392256-0DE0-4998-8661-5E6B5D14EF4F}">
      <dgm:prSet phldrT="[Text]"/>
      <dgm:spPr/>
      <dgm:t>
        <a:bodyPr/>
        <a:lstStyle/>
        <a:p>
          <a:r>
            <a:rPr lang="en-US" dirty="0" smtClean="0"/>
            <a:t>Euthanasia or slaughter</a:t>
          </a:r>
          <a:endParaRPr lang="en-US" dirty="0"/>
        </a:p>
      </dgm:t>
    </dgm:pt>
    <dgm:pt modelId="{23379402-16E5-465B-B1D5-7ACF8829F684}" type="parTrans" cxnId="{A151C2B9-7B20-41B6-8059-B849817A9C5C}">
      <dgm:prSet/>
      <dgm:spPr/>
      <dgm:t>
        <a:bodyPr/>
        <a:lstStyle/>
        <a:p>
          <a:endParaRPr lang="en-US"/>
        </a:p>
      </dgm:t>
    </dgm:pt>
    <dgm:pt modelId="{1A9FEA82-233D-4F17-81B1-462667BB37DE}" type="sibTrans" cxnId="{A151C2B9-7B20-41B6-8059-B849817A9C5C}">
      <dgm:prSet/>
      <dgm:spPr/>
      <dgm:t>
        <a:bodyPr/>
        <a:lstStyle/>
        <a:p>
          <a:endParaRPr lang="en-US"/>
        </a:p>
      </dgm:t>
    </dgm:pt>
    <dgm:pt modelId="{780A361D-941A-4A91-AF93-413CF1E00E0F}" type="pres">
      <dgm:prSet presAssocID="{83215976-7BA2-4613-9E7D-B509565A18C7}" presName="compositeShape" presStyleCnt="0">
        <dgm:presLayoutVars>
          <dgm:dir/>
          <dgm:resizeHandles/>
        </dgm:presLayoutVars>
      </dgm:prSet>
      <dgm:spPr/>
    </dgm:pt>
    <dgm:pt modelId="{AC5EF3FB-23C6-44F7-90BB-AB654318B5F6}" type="pres">
      <dgm:prSet presAssocID="{83215976-7BA2-4613-9E7D-B509565A18C7}" presName="pyramid" presStyleLbl="node1" presStyleIdx="0" presStyleCnt="1" custLinFactNeighborX="-625" custLinFactNeighborY="-1875"/>
      <dgm:spPr/>
    </dgm:pt>
    <dgm:pt modelId="{36176756-F1FA-4938-B95F-87DAF4296308}" type="pres">
      <dgm:prSet presAssocID="{83215976-7BA2-4613-9E7D-B509565A18C7}" presName="theList" presStyleCnt="0"/>
      <dgm:spPr/>
    </dgm:pt>
    <dgm:pt modelId="{577B35D0-1626-47F8-96DB-68CCEE870151}" type="pres">
      <dgm:prSet presAssocID="{F14F458D-34EA-4C49-9F6E-D7E5FCACCE3C}" presName="aNode" presStyleLbl="fgAcc1" presStyleIdx="0" presStyleCnt="4">
        <dgm:presLayoutVars>
          <dgm:bulletEnabled val="1"/>
        </dgm:presLayoutVars>
      </dgm:prSet>
      <dgm:spPr/>
    </dgm:pt>
    <dgm:pt modelId="{7DC8D690-DC90-44F4-9D24-1EF28CC1A79F}" type="pres">
      <dgm:prSet presAssocID="{F14F458D-34EA-4C49-9F6E-D7E5FCACCE3C}" presName="aSpace" presStyleCnt="0"/>
      <dgm:spPr/>
    </dgm:pt>
    <dgm:pt modelId="{CB7C0B19-01AB-4327-82E4-4B1FC45E2CB1}" type="pres">
      <dgm:prSet presAssocID="{7F60FB66-A1DB-4B85-9E34-3721A3C4F4B1}" presName="aNode" presStyleLbl="fgAcc1" presStyleIdx="1" presStyleCnt="4">
        <dgm:presLayoutVars>
          <dgm:bulletEnabled val="1"/>
        </dgm:presLayoutVars>
      </dgm:prSet>
      <dgm:spPr/>
      <dgm:t>
        <a:bodyPr/>
        <a:lstStyle/>
        <a:p>
          <a:endParaRPr lang="en-US"/>
        </a:p>
      </dgm:t>
    </dgm:pt>
    <dgm:pt modelId="{4999BACE-E1BF-4519-AFFD-FCFE96C25F57}" type="pres">
      <dgm:prSet presAssocID="{7F60FB66-A1DB-4B85-9E34-3721A3C4F4B1}" presName="aSpace" presStyleCnt="0"/>
      <dgm:spPr/>
    </dgm:pt>
    <dgm:pt modelId="{AFA07817-1FCF-4033-AD0E-49C8AE8C7EC2}" type="pres">
      <dgm:prSet presAssocID="{2FAA4ECE-E45D-4727-BE03-CED46BFF6818}" presName="aNode" presStyleLbl="fgAcc1" presStyleIdx="2" presStyleCnt="4">
        <dgm:presLayoutVars>
          <dgm:bulletEnabled val="1"/>
        </dgm:presLayoutVars>
      </dgm:prSet>
      <dgm:spPr/>
    </dgm:pt>
    <dgm:pt modelId="{821D4865-03B0-49EC-8C0C-FE4A74545B9F}" type="pres">
      <dgm:prSet presAssocID="{2FAA4ECE-E45D-4727-BE03-CED46BFF6818}" presName="aSpace" presStyleCnt="0"/>
      <dgm:spPr/>
    </dgm:pt>
    <dgm:pt modelId="{0C8372EE-4D5E-4892-8544-C938F290F9E3}" type="pres">
      <dgm:prSet presAssocID="{36392256-0DE0-4998-8661-5E6B5D14EF4F}" presName="aNode" presStyleLbl="fgAcc1" presStyleIdx="3" presStyleCnt="4">
        <dgm:presLayoutVars>
          <dgm:bulletEnabled val="1"/>
        </dgm:presLayoutVars>
      </dgm:prSet>
      <dgm:spPr/>
    </dgm:pt>
    <dgm:pt modelId="{6789B06E-EBB9-46B8-BF3A-94B35B62A7D7}" type="pres">
      <dgm:prSet presAssocID="{36392256-0DE0-4998-8661-5E6B5D14EF4F}" presName="aSpace" presStyleCnt="0"/>
      <dgm:spPr/>
    </dgm:pt>
  </dgm:ptLst>
  <dgm:cxnLst>
    <dgm:cxn modelId="{A151C2B9-7B20-41B6-8059-B849817A9C5C}" srcId="{83215976-7BA2-4613-9E7D-B509565A18C7}" destId="{36392256-0DE0-4998-8661-5E6B5D14EF4F}" srcOrd="3" destOrd="0" parTransId="{23379402-16E5-465B-B1D5-7ACF8829F684}" sibTransId="{1A9FEA82-233D-4F17-81B1-462667BB37DE}"/>
    <dgm:cxn modelId="{6ED525A4-D4FA-4752-A3B2-96419CD347AC}" type="presOf" srcId="{7F60FB66-A1DB-4B85-9E34-3721A3C4F4B1}" destId="{CB7C0B19-01AB-4327-82E4-4B1FC45E2CB1}" srcOrd="0" destOrd="0" presId="urn:microsoft.com/office/officeart/2005/8/layout/pyramid2"/>
    <dgm:cxn modelId="{FA4FDFD0-06B0-4E06-AF7C-CBB95CE67E30}" type="presOf" srcId="{2FAA4ECE-E45D-4727-BE03-CED46BFF6818}" destId="{AFA07817-1FCF-4033-AD0E-49C8AE8C7EC2}" srcOrd="0" destOrd="0" presId="urn:microsoft.com/office/officeart/2005/8/layout/pyramid2"/>
    <dgm:cxn modelId="{BDA26BF0-C917-42F1-9D57-C904E600A3A3}" srcId="{83215976-7BA2-4613-9E7D-B509565A18C7}" destId="{F14F458D-34EA-4C49-9F6E-D7E5FCACCE3C}" srcOrd="0" destOrd="0" parTransId="{060FE606-F63B-41AD-97C5-80C68FA9402F}" sibTransId="{96DCEF84-FB50-453A-BAD5-F8ABD336A2D3}"/>
    <dgm:cxn modelId="{CAB795F4-BE23-4F9E-9117-C3CEDDAC50ED}" type="presOf" srcId="{F14F458D-34EA-4C49-9F6E-D7E5FCACCE3C}" destId="{577B35D0-1626-47F8-96DB-68CCEE870151}" srcOrd="0" destOrd="0" presId="urn:microsoft.com/office/officeart/2005/8/layout/pyramid2"/>
    <dgm:cxn modelId="{6C5BF5AB-AF51-4C4F-95AF-AA8F0B82F699}" type="presOf" srcId="{83215976-7BA2-4613-9E7D-B509565A18C7}" destId="{780A361D-941A-4A91-AF93-413CF1E00E0F}" srcOrd="0" destOrd="0" presId="urn:microsoft.com/office/officeart/2005/8/layout/pyramid2"/>
    <dgm:cxn modelId="{F3CE1F5A-A26A-43B0-91DA-D48296C4FF64}" type="presOf" srcId="{36392256-0DE0-4998-8661-5E6B5D14EF4F}" destId="{0C8372EE-4D5E-4892-8544-C938F290F9E3}" srcOrd="0" destOrd="0" presId="urn:microsoft.com/office/officeart/2005/8/layout/pyramid2"/>
    <dgm:cxn modelId="{2A775B77-2541-4C17-AE80-2FBFBA5B083C}" srcId="{83215976-7BA2-4613-9E7D-B509565A18C7}" destId="{2FAA4ECE-E45D-4727-BE03-CED46BFF6818}" srcOrd="2" destOrd="0" parTransId="{D834A079-9A4D-439E-8995-25117A499B1B}" sibTransId="{FFC5CA9A-BF01-464B-A7F0-0F228483EF28}"/>
    <dgm:cxn modelId="{9AF817A3-2AFA-4425-AC61-767974450E4B}" srcId="{83215976-7BA2-4613-9E7D-B509565A18C7}" destId="{7F60FB66-A1DB-4B85-9E34-3721A3C4F4B1}" srcOrd="1" destOrd="0" parTransId="{19FEB78D-07C8-474E-9EA2-EA6A25E351FB}" sibTransId="{C2BA6E58-EEAE-4674-BB0C-21C3FD126294}"/>
    <dgm:cxn modelId="{FB98D57B-E53D-4709-A258-0E588F6B9851}" type="presParOf" srcId="{780A361D-941A-4A91-AF93-413CF1E00E0F}" destId="{AC5EF3FB-23C6-44F7-90BB-AB654318B5F6}" srcOrd="0" destOrd="0" presId="urn:microsoft.com/office/officeart/2005/8/layout/pyramid2"/>
    <dgm:cxn modelId="{24D6C297-D3A1-4151-964A-94EE954EFF2D}" type="presParOf" srcId="{780A361D-941A-4A91-AF93-413CF1E00E0F}" destId="{36176756-F1FA-4938-B95F-87DAF4296308}" srcOrd="1" destOrd="0" presId="urn:microsoft.com/office/officeart/2005/8/layout/pyramid2"/>
    <dgm:cxn modelId="{F30466C1-9E15-4FA1-B82A-69100A9BBAD1}" type="presParOf" srcId="{36176756-F1FA-4938-B95F-87DAF4296308}" destId="{577B35D0-1626-47F8-96DB-68CCEE870151}" srcOrd="0" destOrd="0" presId="urn:microsoft.com/office/officeart/2005/8/layout/pyramid2"/>
    <dgm:cxn modelId="{838EF67F-F475-4C0F-8846-02BFD2E24AE4}" type="presParOf" srcId="{36176756-F1FA-4938-B95F-87DAF4296308}" destId="{7DC8D690-DC90-44F4-9D24-1EF28CC1A79F}" srcOrd="1" destOrd="0" presId="urn:microsoft.com/office/officeart/2005/8/layout/pyramid2"/>
    <dgm:cxn modelId="{CB659A43-FA7D-4E16-868D-3D1D7CC9B1C4}" type="presParOf" srcId="{36176756-F1FA-4938-B95F-87DAF4296308}" destId="{CB7C0B19-01AB-4327-82E4-4B1FC45E2CB1}" srcOrd="2" destOrd="0" presId="urn:microsoft.com/office/officeart/2005/8/layout/pyramid2"/>
    <dgm:cxn modelId="{3E2E4B5E-652E-4DE3-B2C9-88F817423CEE}" type="presParOf" srcId="{36176756-F1FA-4938-B95F-87DAF4296308}" destId="{4999BACE-E1BF-4519-AFFD-FCFE96C25F57}" srcOrd="3" destOrd="0" presId="urn:microsoft.com/office/officeart/2005/8/layout/pyramid2"/>
    <dgm:cxn modelId="{F3FA93EB-0C59-43AD-959C-8718248A095E}" type="presParOf" srcId="{36176756-F1FA-4938-B95F-87DAF4296308}" destId="{AFA07817-1FCF-4033-AD0E-49C8AE8C7EC2}" srcOrd="4" destOrd="0" presId="urn:microsoft.com/office/officeart/2005/8/layout/pyramid2"/>
    <dgm:cxn modelId="{C522BA4D-190B-4014-AFDC-471C630046B9}" type="presParOf" srcId="{36176756-F1FA-4938-B95F-87DAF4296308}" destId="{821D4865-03B0-49EC-8C0C-FE4A74545B9F}" srcOrd="5" destOrd="0" presId="urn:microsoft.com/office/officeart/2005/8/layout/pyramid2"/>
    <dgm:cxn modelId="{CC09E822-37EE-4E9E-BE8C-24A469E4B7B6}" type="presParOf" srcId="{36176756-F1FA-4938-B95F-87DAF4296308}" destId="{0C8372EE-4D5E-4892-8544-C938F290F9E3}" srcOrd="6" destOrd="0" presId="urn:microsoft.com/office/officeart/2005/8/layout/pyramid2"/>
    <dgm:cxn modelId="{D46A49E7-88A0-4A72-AA0C-4BFF04AF68D6}" type="presParOf" srcId="{36176756-F1FA-4938-B95F-87DAF4296308}" destId="{6789B06E-EBB9-46B8-BF3A-94B35B62A7D7}" srcOrd="7"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5EF3FB-23C6-44F7-90BB-AB654318B5F6}">
      <dsp:nvSpPr>
        <dsp:cNvPr id="0" name=""/>
        <dsp:cNvSpPr/>
      </dsp:nvSpPr>
      <dsp:spPr>
        <a:xfrm>
          <a:off x="574833" y="0"/>
          <a:ext cx="4648200" cy="46482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7B35D0-1626-47F8-96DB-68CCEE870151}">
      <dsp:nvSpPr>
        <dsp:cNvPr id="0" name=""/>
        <dsp:cNvSpPr/>
      </dsp:nvSpPr>
      <dsp:spPr>
        <a:xfrm>
          <a:off x="2927985" y="465273"/>
          <a:ext cx="3021330" cy="82614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Transition to another sport</a:t>
          </a:r>
          <a:endParaRPr lang="en-US" sz="2000" kern="1200" dirty="0"/>
        </a:p>
      </dsp:txBody>
      <dsp:txXfrm>
        <a:off x="2927985" y="465273"/>
        <a:ext cx="3021330" cy="826144"/>
      </dsp:txXfrm>
    </dsp:sp>
    <dsp:sp modelId="{CB7C0B19-01AB-4327-82E4-4B1FC45E2CB1}">
      <dsp:nvSpPr>
        <dsp:cNvPr id="0" name=""/>
        <dsp:cNvSpPr/>
      </dsp:nvSpPr>
      <dsp:spPr>
        <a:xfrm>
          <a:off x="2927985" y="1394686"/>
          <a:ext cx="3021330" cy="82614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Transition to recreational ownership</a:t>
          </a:r>
          <a:endParaRPr lang="en-US" sz="2000" kern="1200" dirty="0"/>
        </a:p>
      </dsp:txBody>
      <dsp:txXfrm>
        <a:off x="2927985" y="1394686"/>
        <a:ext cx="3021330" cy="826144"/>
      </dsp:txXfrm>
    </dsp:sp>
    <dsp:sp modelId="{AFA07817-1FCF-4033-AD0E-49C8AE8C7EC2}">
      <dsp:nvSpPr>
        <dsp:cNvPr id="0" name=""/>
        <dsp:cNvSpPr/>
      </dsp:nvSpPr>
      <dsp:spPr>
        <a:xfrm>
          <a:off x="2927985" y="2324100"/>
          <a:ext cx="3021330" cy="82614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Retirement (warehousing)</a:t>
          </a:r>
          <a:endParaRPr lang="en-US" sz="2000" kern="1200" dirty="0"/>
        </a:p>
      </dsp:txBody>
      <dsp:txXfrm>
        <a:off x="2927985" y="2324100"/>
        <a:ext cx="3021330" cy="826144"/>
      </dsp:txXfrm>
    </dsp:sp>
    <dsp:sp modelId="{0C8372EE-4D5E-4892-8544-C938F290F9E3}">
      <dsp:nvSpPr>
        <dsp:cNvPr id="0" name=""/>
        <dsp:cNvSpPr/>
      </dsp:nvSpPr>
      <dsp:spPr>
        <a:xfrm>
          <a:off x="2927985" y="3253513"/>
          <a:ext cx="3021330" cy="82614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Euthanasia or slaughter</a:t>
          </a:r>
          <a:endParaRPr lang="en-US" sz="2000" kern="1200" dirty="0"/>
        </a:p>
      </dsp:txBody>
      <dsp:txXfrm>
        <a:off x="2927985" y="3253513"/>
        <a:ext cx="3021330" cy="82614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537444-6BB1-4975-9266-226FB2F3B502}" type="datetimeFigureOut">
              <a:rPr lang="en-US" smtClean="0"/>
              <a:pPr/>
              <a:t>8/11/2012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52651-9587-4080-BED6-DDCB52B734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537444-6BB1-4975-9266-226FB2F3B502}" type="datetimeFigureOut">
              <a:rPr lang="en-US" smtClean="0"/>
              <a:pPr/>
              <a:t>8/11/2012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52651-9587-4080-BED6-DDCB52B734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537444-6BB1-4975-9266-226FB2F3B502}" type="datetimeFigureOut">
              <a:rPr lang="en-US" smtClean="0"/>
              <a:pPr/>
              <a:t>8/11/2012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52651-9587-4080-BED6-DDCB52B734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537444-6BB1-4975-9266-226FB2F3B502}" type="datetimeFigureOut">
              <a:rPr lang="en-US" smtClean="0"/>
              <a:pPr/>
              <a:t>8/11/2012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52651-9587-4080-BED6-DDCB52B734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537444-6BB1-4975-9266-226FB2F3B502}" type="datetimeFigureOut">
              <a:rPr lang="en-US" smtClean="0"/>
              <a:pPr/>
              <a:t>8/11/2012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52651-9587-4080-BED6-DDCB52B734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537444-6BB1-4975-9266-226FB2F3B502}" type="datetimeFigureOut">
              <a:rPr lang="en-US" smtClean="0"/>
              <a:pPr/>
              <a:t>8/11/2012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352651-9587-4080-BED6-DDCB52B734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537444-6BB1-4975-9266-226FB2F3B502}" type="datetimeFigureOut">
              <a:rPr lang="en-US" smtClean="0"/>
              <a:pPr/>
              <a:t>8/11/2012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352651-9587-4080-BED6-DDCB52B734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537444-6BB1-4975-9266-226FB2F3B502}" type="datetimeFigureOut">
              <a:rPr lang="en-US" smtClean="0"/>
              <a:pPr/>
              <a:t>8/11/2012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352651-9587-4080-BED6-DDCB52B734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537444-6BB1-4975-9266-226FB2F3B502}" type="datetimeFigureOut">
              <a:rPr lang="en-US" smtClean="0"/>
              <a:pPr/>
              <a:t>8/11/2012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352651-9587-4080-BED6-DDCB52B734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537444-6BB1-4975-9266-226FB2F3B502}" type="datetimeFigureOut">
              <a:rPr lang="en-US" smtClean="0"/>
              <a:pPr/>
              <a:t>8/11/2012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352651-9587-4080-BED6-DDCB52B734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537444-6BB1-4975-9266-226FB2F3B502}" type="datetimeFigureOut">
              <a:rPr lang="en-US" smtClean="0"/>
              <a:pPr/>
              <a:t>8/11/2012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352651-9587-4080-BED6-DDCB52B734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537444-6BB1-4975-9266-226FB2F3B502}" type="datetimeFigureOut">
              <a:rPr lang="en-US" smtClean="0"/>
              <a:pPr/>
              <a:t>8/11/2012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352651-9587-4080-BED6-DDCB52B734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5000"/>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8153400" cy="1924050"/>
          </a:xfrm>
        </p:spPr>
        <p:txBody>
          <a:bodyPr>
            <a:normAutofit fontScale="90000"/>
          </a:bodyPr>
          <a:lstStyle/>
          <a:p>
            <a:r>
              <a:rPr lang="en-US" dirty="0" smtClean="0">
                <a:solidFill>
                  <a:schemeClr val="accent2">
                    <a:lumMod val="75000"/>
                  </a:schemeClr>
                </a:solidFill>
                <a:effectLst>
                  <a:outerShdw blurRad="38100" dist="38100" dir="2700000" algn="tl">
                    <a:srgbClr val="000000">
                      <a:alpha val="43137"/>
                    </a:srgbClr>
                  </a:outerShdw>
                </a:effectLst>
              </a:rPr>
              <a:t>Unwanted and Retired Race Horses</a:t>
            </a:r>
            <a:r>
              <a:rPr lang="en-US" dirty="0" smtClean="0">
                <a:solidFill>
                  <a:schemeClr val="accent2">
                    <a:lumMod val="75000"/>
                  </a:schemeClr>
                </a:solidFill>
                <a:effectLst>
                  <a:outerShdw blurRad="38100" dist="38100" dir="2700000" algn="tl">
                    <a:srgbClr val="000000">
                      <a:alpha val="43137"/>
                    </a:srgbClr>
                  </a:outerShdw>
                </a:effectLst>
              </a:rPr>
              <a:t/>
            </a:r>
            <a:br>
              <a:rPr lang="en-US" dirty="0" smtClean="0">
                <a:solidFill>
                  <a:schemeClr val="accent2">
                    <a:lumMod val="75000"/>
                  </a:schemeClr>
                </a:solidFill>
                <a:effectLst>
                  <a:outerShdw blurRad="38100" dist="38100" dir="2700000" algn="tl">
                    <a:srgbClr val="000000">
                      <a:alpha val="43137"/>
                    </a:srgbClr>
                  </a:outerShdw>
                </a:effectLst>
              </a:rPr>
            </a:br>
            <a:r>
              <a:rPr lang="en-US" dirty="0" smtClean="0">
                <a:solidFill>
                  <a:schemeClr val="accent2">
                    <a:lumMod val="75000"/>
                  </a:schemeClr>
                </a:solidFill>
                <a:effectLst>
                  <a:outerShdw blurRad="38100" dist="38100" dir="2700000" algn="tl">
                    <a:srgbClr val="000000">
                      <a:alpha val="43137"/>
                    </a:srgbClr>
                  </a:outerShdw>
                </a:effectLst>
              </a:rPr>
              <a:t>The Scope of the </a:t>
            </a:r>
            <a:r>
              <a:rPr lang="en-US" dirty="0" smtClean="0">
                <a:solidFill>
                  <a:schemeClr val="accent2">
                    <a:lumMod val="75000"/>
                  </a:schemeClr>
                </a:solidFill>
                <a:effectLst>
                  <a:outerShdw blurRad="38100" dist="38100" dir="2700000" algn="tl">
                    <a:srgbClr val="000000">
                      <a:alpha val="43137"/>
                    </a:srgbClr>
                  </a:outerShdw>
                </a:effectLst>
              </a:rPr>
              <a:t>Issue</a:t>
            </a:r>
            <a:endParaRPr lang="en-US" dirty="0">
              <a:solidFill>
                <a:schemeClr val="accent2">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219200" y="2590800"/>
            <a:ext cx="6400800" cy="685800"/>
          </a:xfrm>
        </p:spPr>
        <p:txBody>
          <a:bodyPr/>
          <a:lstStyle/>
          <a:p>
            <a:r>
              <a:rPr lang="en-US" dirty="0" smtClean="0">
                <a:solidFill>
                  <a:schemeClr val="bg2">
                    <a:lumMod val="10000"/>
                  </a:schemeClr>
                </a:solidFill>
              </a:rPr>
              <a:t>John Holland, President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5E9EFF">
                <a:alpha val="41000"/>
              </a:srgbClr>
            </a:gs>
            <a:gs pos="39999">
              <a:srgbClr val="85C2FF">
                <a:alpha val="67000"/>
              </a:srgbClr>
            </a:gs>
            <a:gs pos="70000">
              <a:srgbClr val="C4D6EB"/>
            </a:gs>
            <a:gs pos="100000">
              <a:schemeClr val="tx2">
                <a:lumMod val="60000"/>
                <a:lumOff val="40000"/>
                <a:alpha val="74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Horse-Years and Life Charts</a:t>
            </a:r>
            <a:endParaRPr lang="en-US"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4525963"/>
          </a:xfrm>
        </p:spPr>
        <p:txBody>
          <a:bodyPr>
            <a:normAutofit fontScale="92500" lnSpcReduction="20000"/>
          </a:bodyPr>
          <a:lstStyle/>
          <a:p>
            <a:r>
              <a:rPr lang="en-US" b="1" dirty="0" smtClean="0">
                <a:solidFill>
                  <a:schemeClr val="tx2">
                    <a:lumMod val="75000"/>
                  </a:schemeClr>
                </a:solidFill>
              </a:rPr>
              <a:t>In order to understand the problem of absorbing sport horses into the recreational sector, we must think in terms of both how many horses are in a sector and how long they are there.</a:t>
            </a:r>
          </a:p>
          <a:p>
            <a:r>
              <a:rPr lang="en-US" b="1" dirty="0" smtClean="0">
                <a:solidFill>
                  <a:schemeClr val="tx2">
                    <a:lumMod val="75000"/>
                  </a:schemeClr>
                </a:solidFill>
              </a:rPr>
              <a:t>Sectors can be represented by rectangles where their height is the number of horses, and their width is the average number of years each horse remains in the sector.</a:t>
            </a:r>
          </a:p>
          <a:p>
            <a:r>
              <a:rPr lang="en-US" b="1" dirty="0" smtClean="0">
                <a:solidFill>
                  <a:schemeClr val="tx2">
                    <a:lumMod val="75000"/>
                  </a:schemeClr>
                </a:solidFill>
              </a:rPr>
              <a:t>The resources required are thus represented by the area of these rectangles and are in horse-years, not just horses.</a:t>
            </a:r>
            <a:endParaRPr lang="en-US" b="1"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E9EFF">
                <a:alpha val="41000"/>
              </a:srgbClr>
            </a:gs>
            <a:gs pos="39999">
              <a:srgbClr val="85C2FF">
                <a:alpha val="67000"/>
              </a:srgbClr>
            </a:gs>
            <a:gs pos="70000">
              <a:srgbClr val="C4D6EB"/>
            </a:gs>
            <a:gs pos="100000">
              <a:schemeClr val="tx2">
                <a:lumMod val="60000"/>
                <a:lumOff val="40000"/>
                <a:alpha val="74000"/>
              </a:schemeClr>
            </a:gs>
          </a:gsLst>
          <a:lin ang="5400000" scaled="0"/>
        </a:gradFill>
        <a:effectLst/>
      </p:bgPr>
    </p:bg>
    <p:spTree>
      <p:nvGrpSpPr>
        <p:cNvPr id="1" name=""/>
        <p:cNvGrpSpPr/>
        <p:nvPr/>
      </p:nvGrpSpPr>
      <p:grpSpPr>
        <a:xfrm>
          <a:off x="0" y="0"/>
          <a:ext cx="0" cy="0"/>
          <a:chOff x="0" y="0"/>
          <a:chExt cx="0" cy="0"/>
        </a:xfrm>
      </p:grpSpPr>
      <p:sp>
        <p:nvSpPr>
          <p:cNvPr id="7" name="TextBox 6"/>
          <p:cNvSpPr txBox="1"/>
          <p:nvPr/>
        </p:nvSpPr>
        <p:spPr>
          <a:xfrm>
            <a:off x="304800" y="4419600"/>
            <a:ext cx="8382000" cy="2308324"/>
          </a:xfrm>
          <a:prstGeom prst="rect">
            <a:avLst/>
          </a:prstGeom>
          <a:noFill/>
        </p:spPr>
        <p:txBody>
          <a:bodyPr wrap="square" rtlCol="0">
            <a:spAutoFit/>
          </a:bodyPr>
          <a:lstStyle/>
          <a:p>
            <a:r>
              <a:rPr lang="en-US" sz="2400" b="1" dirty="0" smtClean="0"/>
              <a:t>Each of the tiny tiles in the background represents one year of care for 1,000 horses!</a:t>
            </a:r>
          </a:p>
          <a:p>
            <a:r>
              <a:rPr lang="en-US" sz="2400" b="1" dirty="0" smtClean="0"/>
              <a:t>An </a:t>
            </a:r>
            <a:r>
              <a:rPr lang="en-US" sz="2400" b="1" dirty="0" smtClean="0"/>
              <a:t>annual foal crop of 27,000 produces a life-time care obligation of 756,000 horse-years! Assuming 22,000 have racing careers of 4 years, then racing will absorb only 88,000 horse years of the obligation.</a:t>
            </a:r>
            <a:endParaRPr lang="en-US" sz="2400" b="1" dirty="0"/>
          </a:p>
        </p:txBody>
      </p:sp>
      <p:pic>
        <p:nvPicPr>
          <p:cNvPr id="4" name="Picture 3" descr="LifeChart1.wmf"/>
          <p:cNvPicPr>
            <a:picLocks noChangeAspect="1"/>
          </p:cNvPicPr>
          <p:nvPr/>
        </p:nvPicPr>
        <p:blipFill>
          <a:blip r:embed="rId2" cstate="print"/>
          <a:stretch>
            <a:fillRect/>
          </a:stretch>
        </p:blipFill>
        <p:spPr>
          <a:xfrm>
            <a:off x="228600" y="304800"/>
            <a:ext cx="8486775" cy="402907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E9EFF">
                <a:alpha val="41000"/>
              </a:srgbClr>
            </a:gs>
            <a:gs pos="39999">
              <a:srgbClr val="85C2FF">
                <a:alpha val="67000"/>
              </a:srgbClr>
            </a:gs>
            <a:gs pos="70000">
              <a:srgbClr val="C4D6EB"/>
            </a:gs>
            <a:gs pos="100000">
              <a:schemeClr val="tx2">
                <a:lumMod val="60000"/>
                <a:lumOff val="40000"/>
                <a:alpha val="74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solidFill>
                  <a:srgbClr val="C00000"/>
                </a:solidFill>
                <a:effectLst>
                  <a:outerShdw blurRad="38100" dist="38100" dir="2700000" algn="tl">
                    <a:srgbClr val="000000">
                      <a:alpha val="43137"/>
                    </a:srgbClr>
                  </a:outerShdw>
                </a:effectLst>
              </a:rPr>
              <a:t>The Magnitude of the Problem</a:t>
            </a:r>
            <a:endParaRPr lang="en-US"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52600"/>
            <a:ext cx="8229600" cy="3733800"/>
          </a:xfrm>
        </p:spPr>
        <p:txBody>
          <a:bodyPr/>
          <a:lstStyle/>
          <a:p>
            <a:pPr>
              <a:buNone/>
            </a:pPr>
            <a:r>
              <a:rPr lang="en-US" dirty="0"/>
              <a:t>	</a:t>
            </a:r>
            <a:r>
              <a:rPr lang="en-US" sz="3600" b="1" dirty="0" smtClean="0"/>
              <a:t>If all the horses in Life Chart 1 were simply retired to farms supported by the industry then each horse actively racing would have to support 7.28 horses in retirement (641,000 / 88,000). </a:t>
            </a:r>
          </a:p>
          <a:p>
            <a:pPr>
              <a:buNone/>
            </a:pPr>
            <a:r>
              <a:rPr lang="en-US" sz="3600" b="1" dirty="0" smtClean="0"/>
              <a:t>   This is clearly impossible.</a:t>
            </a:r>
            <a:endParaRPr lang="en-US" b="1"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5E9EFF">
                <a:alpha val="41000"/>
              </a:srgbClr>
            </a:gs>
            <a:gs pos="39999">
              <a:srgbClr val="85C2FF">
                <a:alpha val="67000"/>
              </a:srgbClr>
            </a:gs>
            <a:gs pos="70000">
              <a:srgbClr val="C4D6EB"/>
            </a:gs>
            <a:gs pos="100000">
              <a:schemeClr val="tx2">
                <a:lumMod val="60000"/>
                <a:lumOff val="40000"/>
                <a:alpha val="74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The Recreational Sector</a:t>
            </a:r>
            <a:endParaRPr lang="en-US"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600200"/>
            <a:ext cx="8534400" cy="4525963"/>
          </a:xfrm>
        </p:spPr>
        <p:txBody>
          <a:bodyPr>
            <a:normAutofit lnSpcReduction="10000"/>
          </a:bodyPr>
          <a:lstStyle/>
          <a:p>
            <a:r>
              <a:rPr lang="en-US" b="1" dirty="0" smtClean="0">
                <a:solidFill>
                  <a:schemeClr val="tx2">
                    <a:lumMod val="75000"/>
                  </a:schemeClr>
                </a:solidFill>
              </a:rPr>
              <a:t>The Deloitte Study in 2005 estimated that there were 3.9 million recreational horses.</a:t>
            </a:r>
          </a:p>
          <a:p>
            <a:r>
              <a:rPr lang="en-US" b="1" dirty="0" smtClean="0">
                <a:solidFill>
                  <a:schemeClr val="tx2">
                    <a:lumMod val="75000"/>
                  </a:schemeClr>
                </a:solidFill>
              </a:rPr>
              <a:t>If we assume they are owned for an average of 18 years, then the recreational sector absorbs about 3.9M/18 or 216,666 horses a year.</a:t>
            </a:r>
          </a:p>
          <a:p>
            <a:r>
              <a:rPr lang="en-US" b="1" dirty="0" smtClean="0">
                <a:solidFill>
                  <a:schemeClr val="tx2">
                    <a:lumMod val="75000"/>
                  </a:schemeClr>
                </a:solidFill>
              </a:rPr>
              <a:t>Assuming 16% of these are from thoroughbred racing, then 34,666 thoroughbreds could be absorbed a year. To be more conservative, we will assume only 16,000 a year are absorbed.</a:t>
            </a:r>
            <a:endParaRPr lang="en-US" b="1"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5E9EFF">
                <a:alpha val="41000"/>
              </a:srgbClr>
            </a:gs>
            <a:gs pos="39999">
              <a:srgbClr val="85C2FF">
                <a:alpha val="67000"/>
              </a:srgbClr>
            </a:gs>
            <a:gs pos="70000">
              <a:srgbClr val="C4D6EB"/>
            </a:gs>
            <a:gs pos="100000">
              <a:schemeClr val="tx2">
                <a:lumMod val="60000"/>
                <a:lumOff val="40000"/>
                <a:alpha val="74000"/>
              </a:schemeClr>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457200" y="4876800"/>
            <a:ext cx="8382000" cy="1384995"/>
          </a:xfrm>
          <a:prstGeom prst="rect">
            <a:avLst/>
          </a:prstGeom>
          <a:noFill/>
        </p:spPr>
        <p:txBody>
          <a:bodyPr wrap="square" rtlCol="0">
            <a:spAutoFit/>
          </a:bodyPr>
          <a:lstStyle/>
          <a:p>
            <a:r>
              <a:rPr lang="en-US" sz="2800" b="1" dirty="0" smtClean="0"/>
              <a:t>If these 16,000 are retrained for half a year each, then each active race horse must support only .08 horses in training (8,000/88,000).</a:t>
            </a:r>
            <a:endParaRPr lang="en-US" sz="2800" b="1" dirty="0"/>
          </a:p>
        </p:txBody>
      </p:sp>
      <p:pic>
        <p:nvPicPr>
          <p:cNvPr id="4" name="Picture 3" descr="LifeChart2.wmf"/>
          <p:cNvPicPr>
            <a:picLocks noChangeAspect="1"/>
          </p:cNvPicPr>
          <p:nvPr/>
        </p:nvPicPr>
        <p:blipFill>
          <a:blip r:embed="rId2" cstate="print"/>
          <a:stretch>
            <a:fillRect/>
          </a:stretch>
        </p:blipFill>
        <p:spPr>
          <a:xfrm>
            <a:off x="304800" y="533400"/>
            <a:ext cx="8486775" cy="402907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5E9EFF">
                <a:alpha val="41000"/>
              </a:srgbClr>
            </a:gs>
            <a:gs pos="39999">
              <a:srgbClr val="85C2FF">
                <a:alpha val="67000"/>
              </a:srgbClr>
            </a:gs>
            <a:gs pos="70000">
              <a:srgbClr val="C4D6EB"/>
            </a:gs>
            <a:gs pos="100000">
              <a:schemeClr val="tx2">
                <a:lumMod val="60000"/>
                <a:lumOff val="40000"/>
                <a:alpha val="74000"/>
              </a:schemeClr>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304800" y="4419600"/>
            <a:ext cx="8610600" cy="1815882"/>
          </a:xfrm>
          <a:prstGeom prst="rect">
            <a:avLst/>
          </a:prstGeom>
          <a:noFill/>
        </p:spPr>
        <p:txBody>
          <a:bodyPr wrap="square" rtlCol="0">
            <a:spAutoFit/>
          </a:bodyPr>
          <a:lstStyle/>
          <a:p>
            <a:r>
              <a:rPr lang="en-US" sz="2800" b="1" dirty="0" smtClean="0"/>
              <a:t>Now we see what would happen if we instituted reforms such as racing without drugs and starting horses later. Since racing supplies an extra 2 years of support, the recreational sector can absorb more horses per year.</a:t>
            </a:r>
            <a:endParaRPr lang="en-US" sz="2800" b="1" dirty="0"/>
          </a:p>
        </p:txBody>
      </p:sp>
      <p:pic>
        <p:nvPicPr>
          <p:cNvPr id="4" name="Picture 3" descr="LifeChart3.wmf"/>
          <p:cNvPicPr>
            <a:picLocks noChangeAspect="1"/>
          </p:cNvPicPr>
          <p:nvPr/>
        </p:nvPicPr>
        <p:blipFill>
          <a:blip r:embed="rId2" cstate="print"/>
          <a:stretch>
            <a:fillRect/>
          </a:stretch>
        </p:blipFill>
        <p:spPr>
          <a:xfrm>
            <a:off x="304800" y="304800"/>
            <a:ext cx="8486775" cy="402907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5E9EFF">
                <a:alpha val="41000"/>
              </a:srgbClr>
            </a:gs>
            <a:gs pos="39999">
              <a:srgbClr val="85C2FF">
                <a:alpha val="67000"/>
              </a:srgbClr>
            </a:gs>
            <a:gs pos="70000">
              <a:srgbClr val="C4D6EB"/>
            </a:gs>
            <a:gs pos="100000">
              <a:schemeClr val="tx2">
                <a:lumMod val="60000"/>
                <a:lumOff val="40000"/>
                <a:alpha val="74000"/>
              </a:schemeClr>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457200" y="4495800"/>
            <a:ext cx="8229600" cy="1815882"/>
          </a:xfrm>
          <a:prstGeom prst="rect">
            <a:avLst/>
          </a:prstGeom>
          <a:noFill/>
        </p:spPr>
        <p:txBody>
          <a:bodyPr wrap="square" rtlCol="0">
            <a:spAutoFit/>
          </a:bodyPr>
          <a:lstStyle/>
          <a:p>
            <a:r>
              <a:rPr lang="en-US" sz="2800" b="1" dirty="0" smtClean="0"/>
              <a:t>When the support of the breeding herd is taken into account, and some of the recreational sector is allocated to foals that never race, we begin to get a more complete picture. </a:t>
            </a:r>
            <a:endParaRPr lang="en-US" sz="2800" b="1" dirty="0"/>
          </a:p>
        </p:txBody>
      </p:sp>
      <p:pic>
        <p:nvPicPr>
          <p:cNvPr id="4" name="Picture 3" descr="LifeChart4.wmf"/>
          <p:cNvPicPr>
            <a:picLocks noChangeAspect="1"/>
          </p:cNvPicPr>
          <p:nvPr/>
        </p:nvPicPr>
        <p:blipFill>
          <a:blip r:embed="rId2" cstate="print"/>
          <a:stretch>
            <a:fillRect/>
          </a:stretch>
        </p:blipFill>
        <p:spPr>
          <a:xfrm>
            <a:off x="304800" y="381000"/>
            <a:ext cx="8486775" cy="402907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The </a:t>
            </a:r>
            <a:r>
              <a:rPr lang="en-US" dirty="0" smtClean="0">
                <a:solidFill>
                  <a:srgbClr val="C00000"/>
                </a:solidFill>
                <a:effectLst>
                  <a:outerShdw blurRad="38100" dist="38100" dir="2700000" algn="tl">
                    <a:srgbClr val="000000">
                      <a:alpha val="43137"/>
                    </a:srgbClr>
                  </a:outerShdw>
                </a:effectLst>
              </a:rPr>
              <a:t>Bad News</a:t>
            </a:r>
            <a:endParaRPr lang="en-US"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600200"/>
            <a:ext cx="8534400" cy="4525963"/>
          </a:xfrm>
        </p:spPr>
        <p:txBody>
          <a:bodyPr>
            <a:normAutofit fontScale="92500" lnSpcReduction="20000"/>
          </a:bodyPr>
          <a:lstStyle/>
          <a:p>
            <a:pPr>
              <a:buNone/>
            </a:pPr>
            <a:r>
              <a:rPr lang="en-US" b="1" dirty="0" smtClean="0">
                <a:solidFill>
                  <a:schemeClr val="tx2">
                    <a:lumMod val="75000"/>
                  </a:schemeClr>
                </a:solidFill>
              </a:rPr>
              <a:t>Any strategy to deal with retiring racehorses must have recreational ownership as one of the primary destinations. </a:t>
            </a:r>
          </a:p>
          <a:p>
            <a:pPr>
              <a:buNone/>
            </a:pPr>
            <a:r>
              <a:rPr lang="en-US" b="1" dirty="0" smtClean="0">
                <a:solidFill>
                  <a:schemeClr val="tx2">
                    <a:lumMod val="75000"/>
                  </a:schemeClr>
                </a:solidFill>
              </a:rPr>
              <a:t>Unfortunately, demand for horses in this sector has been down significantly because of hyper inflationary pressures brought on in large part by the recession and government policy.</a:t>
            </a:r>
          </a:p>
          <a:p>
            <a:pPr>
              <a:buNone/>
            </a:pPr>
            <a:r>
              <a:rPr lang="en-US" b="1" dirty="0" smtClean="0">
                <a:solidFill>
                  <a:schemeClr val="tx2">
                    <a:lumMod val="75000"/>
                  </a:schemeClr>
                </a:solidFill>
              </a:rPr>
              <a:t>The horse industry must use its influence whenever possible to curb these policies if recreational ownership is to remain a significant part of the answer.</a:t>
            </a:r>
            <a:endParaRPr lang="en-US" b="1"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6" name="Picture 5" descr="CornUsedforMethanol.jpg"/>
          <p:cNvPicPr>
            <a:picLocks noChangeAspect="1"/>
          </p:cNvPicPr>
          <p:nvPr/>
        </p:nvPicPr>
        <p:blipFill>
          <a:blip r:embed="rId2" cstate="print"/>
          <a:stretch>
            <a:fillRect/>
          </a:stretch>
        </p:blipFill>
        <p:spPr>
          <a:xfrm>
            <a:off x="171450" y="304800"/>
            <a:ext cx="8801100" cy="62484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rnPrices.jpg"/>
          <p:cNvPicPr>
            <a:picLocks noChangeAspect="1"/>
          </p:cNvPicPr>
          <p:nvPr/>
        </p:nvPicPr>
        <p:blipFill>
          <a:blip r:embed="rId2" cstate="print"/>
          <a:stretch>
            <a:fillRect/>
          </a:stretch>
        </p:blipFill>
        <p:spPr>
          <a:xfrm>
            <a:off x="50800" y="88900"/>
            <a:ext cx="9042400" cy="6680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2286000"/>
          </a:xfrm>
        </p:spPr>
        <p:txBody>
          <a:bodyPr>
            <a:normAutofit/>
          </a:bodyPr>
          <a:lstStyle/>
          <a:p>
            <a:r>
              <a:rPr lang="en-US" dirty="0" smtClean="0">
                <a:solidFill>
                  <a:srgbClr val="C00000"/>
                </a:solidFill>
                <a:effectLst>
                  <a:outerShdw blurRad="38100" dist="38100" dir="2700000" algn="tl">
                    <a:srgbClr val="000000">
                      <a:alpha val="43137"/>
                    </a:srgbClr>
                  </a:outerShdw>
                </a:effectLst>
              </a:rPr>
              <a:t>The Scope of the Issue</a:t>
            </a:r>
            <a:r>
              <a:rPr lang="en-US" dirty="0" smtClean="0">
                <a:solidFill>
                  <a:srgbClr val="C00000"/>
                </a:solidFill>
                <a:effectLst>
                  <a:outerShdw blurRad="38100" dist="38100" dir="2700000" algn="tl">
                    <a:srgbClr val="000000">
                      <a:alpha val="43137"/>
                    </a:srgbClr>
                  </a:outerShdw>
                </a:effectLst>
              </a:rPr>
              <a:t/>
            </a:r>
            <a:br>
              <a:rPr lang="en-US" dirty="0" smtClean="0">
                <a:solidFill>
                  <a:srgbClr val="C00000"/>
                </a:solidFill>
                <a:effectLst>
                  <a:outerShdw blurRad="38100" dist="38100" dir="2700000" algn="tl">
                    <a:srgbClr val="000000">
                      <a:alpha val="43137"/>
                    </a:srgbClr>
                  </a:outerShdw>
                </a:effectLst>
              </a:rPr>
            </a:br>
            <a:endParaRPr lang="en-US" sz="3600" dirty="0">
              <a:solidFill>
                <a:srgbClr val="C00000"/>
              </a:solidFill>
              <a:effectLst>
                <a:outerShdw blurRad="38100" dist="38100" dir="2700000" algn="tl">
                  <a:srgbClr val="000000">
                    <a:alpha val="43137"/>
                  </a:srgbClr>
                </a:outerShdw>
              </a:effectLst>
            </a:endParaRPr>
          </a:p>
        </p:txBody>
      </p:sp>
      <p:sp>
        <p:nvSpPr>
          <p:cNvPr id="5" name="TextBox 4"/>
          <p:cNvSpPr txBox="1"/>
          <p:nvPr/>
        </p:nvSpPr>
        <p:spPr>
          <a:xfrm>
            <a:off x="914400" y="2286000"/>
            <a:ext cx="7162800" cy="3046988"/>
          </a:xfrm>
          <a:prstGeom prst="rect">
            <a:avLst/>
          </a:prstGeom>
          <a:noFill/>
        </p:spPr>
        <p:txBody>
          <a:bodyPr wrap="square" rtlCol="0">
            <a:spAutoFit/>
          </a:bodyPr>
          <a:lstStyle/>
          <a:p>
            <a:pPr algn="ctr"/>
            <a:r>
              <a:rPr lang="en-US" sz="3200" i="1" dirty="0" smtClean="0">
                <a:solidFill>
                  <a:schemeClr val="tx2">
                    <a:lumMod val="75000"/>
                  </a:schemeClr>
                </a:solidFill>
              </a:rPr>
              <a:t>Before we can begin to solve the problem of providing a future for ex-racehorses, we must come to terms with the true nature of the issue and then use analytic methods to determine its scope and measure our progress.</a:t>
            </a:r>
            <a:endParaRPr lang="en-US" sz="3200" i="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ayProduction.jpg"/>
          <p:cNvPicPr>
            <a:picLocks noGrp="1" noChangeAspect="1"/>
          </p:cNvPicPr>
          <p:nvPr>
            <p:ph idx="1"/>
          </p:nvPr>
        </p:nvPicPr>
        <p:blipFill>
          <a:blip r:embed="rId2" cstate="print"/>
          <a:stretch>
            <a:fillRect/>
          </a:stretch>
        </p:blipFill>
        <p:spPr>
          <a:xfrm>
            <a:off x="381000" y="304800"/>
            <a:ext cx="8382000" cy="6430818"/>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yPrices.jpg"/>
          <p:cNvPicPr>
            <a:picLocks noChangeAspect="1"/>
          </p:cNvPicPr>
          <p:nvPr/>
        </p:nvPicPr>
        <p:blipFill>
          <a:blip r:embed="rId2" cstate="print"/>
          <a:stretch>
            <a:fillRect/>
          </a:stretch>
        </p:blipFill>
        <p:spPr>
          <a:xfrm>
            <a:off x="457200" y="152400"/>
            <a:ext cx="8138408" cy="656285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The Recreational Sector</a:t>
            </a:r>
            <a:endParaRPr lang="en-US" dirty="0">
              <a:solidFill>
                <a:srgbClr val="C00000"/>
              </a:solidFill>
              <a:effectLst>
                <a:outerShdw blurRad="38100" dist="38100" dir="2700000" algn="tl">
                  <a:srgbClr val="000000">
                    <a:alpha val="43137"/>
                  </a:srgbClr>
                </a:outerShdw>
              </a:effectLst>
            </a:endParaRPr>
          </a:p>
        </p:txBody>
      </p:sp>
      <p:pic>
        <p:nvPicPr>
          <p:cNvPr id="5" name="Picture 4" descr="Percent Increase in Stress.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The </a:t>
            </a:r>
            <a:r>
              <a:rPr lang="en-US" dirty="0" smtClean="0">
                <a:solidFill>
                  <a:srgbClr val="C00000"/>
                </a:solidFill>
                <a:effectLst>
                  <a:outerShdw blurRad="38100" dist="38100" dir="2700000" algn="tl">
                    <a:srgbClr val="000000">
                      <a:alpha val="43137"/>
                    </a:srgbClr>
                  </a:outerShdw>
                </a:effectLst>
              </a:rPr>
              <a:t>Good News</a:t>
            </a:r>
            <a:endParaRPr lang="en-US" dirty="0">
              <a:solidFill>
                <a:srgbClr val="C00000"/>
              </a:solidFill>
              <a:effectLst>
                <a:outerShdw blurRad="38100" dist="38100" dir="2700000" algn="tl">
                  <a:srgbClr val="000000">
                    <a:alpha val="43137"/>
                  </a:srgbClr>
                </a:outerShdw>
              </a:effectLst>
            </a:endParaRPr>
          </a:p>
        </p:txBody>
      </p:sp>
      <p:pic>
        <p:nvPicPr>
          <p:cNvPr id="5" name="Picture 4" descr="FoalsRegisteredvsSlaughtered.jpg"/>
          <p:cNvPicPr>
            <a:picLocks noChangeAspect="1"/>
          </p:cNvPicPr>
          <p:nvPr/>
        </p:nvPicPr>
        <p:blipFill>
          <a:blip r:embed="rId2" cstate="print"/>
          <a:stretch>
            <a:fillRect/>
          </a:stretch>
        </p:blipFill>
        <p:spPr>
          <a:xfrm>
            <a:off x="0" y="0"/>
            <a:ext cx="9143999" cy="6858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524000"/>
          </a:xfrm>
        </p:spPr>
        <p:txBody>
          <a:bodyPr>
            <a:normAutofit/>
          </a:bodyPr>
          <a:lstStyle/>
          <a:p>
            <a:r>
              <a:rPr lang="en-US" dirty="0" smtClean="0"/>
              <a:t>For more information visit:</a:t>
            </a:r>
            <a:br>
              <a:rPr lang="en-US" dirty="0" smtClean="0"/>
            </a:br>
            <a:r>
              <a:rPr lang="en-US" dirty="0" smtClean="0"/>
              <a:t>www.equinewelfarealliance.org</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C00000"/>
                </a:solidFill>
                <a:effectLst>
                  <a:outerShdw blurRad="38100" dist="38100" dir="2700000" algn="tl">
                    <a:srgbClr val="000000">
                      <a:alpha val="43137"/>
                    </a:srgbClr>
                  </a:outerShdw>
                </a:effectLst>
              </a:rPr>
              <a:t>Restructuring an Industry</a:t>
            </a:r>
            <a:endParaRPr lang="en-US"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9200"/>
            <a:ext cx="8458200" cy="5135563"/>
          </a:xfrm>
        </p:spPr>
        <p:txBody>
          <a:bodyPr>
            <a:normAutofit fontScale="92500" lnSpcReduction="20000"/>
          </a:bodyPr>
          <a:lstStyle/>
          <a:p>
            <a:r>
              <a:rPr lang="en-US" sz="3500" b="1" dirty="0" smtClean="0">
                <a:solidFill>
                  <a:schemeClr val="tx2">
                    <a:lumMod val="75000"/>
                  </a:schemeClr>
                </a:solidFill>
              </a:rPr>
              <a:t>Form a planning committee and get buy in.</a:t>
            </a:r>
          </a:p>
          <a:p>
            <a:r>
              <a:rPr lang="en-US" sz="3500" b="1" u="sng" dirty="0" smtClean="0">
                <a:solidFill>
                  <a:schemeClr val="tx2">
                    <a:lumMod val="75000"/>
                  </a:schemeClr>
                </a:solidFill>
              </a:rPr>
              <a:t>Track the industry’s horses</a:t>
            </a:r>
            <a:r>
              <a:rPr lang="en-US" sz="3500" b="1" dirty="0" smtClean="0">
                <a:solidFill>
                  <a:schemeClr val="tx2">
                    <a:lumMod val="75000"/>
                  </a:schemeClr>
                </a:solidFill>
              </a:rPr>
              <a:t>.</a:t>
            </a:r>
          </a:p>
          <a:p>
            <a:r>
              <a:rPr lang="en-US" sz="3500" b="1" dirty="0" smtClean="0">
                <a:solidFill>
                  <a:schemeClr val="tx2">
                    <a:lumMod val="75000"/>
                  </a:schemeClr>
                </a:solidFill>
              </a:rPr>
              <a:t>Adopt policies that minimize excess foals.</a:t>
            </a:r>
          </a:p>
          <a:p>
            <a:r>
              <a:rPr lang="en-US" sz="3500" b="1" dirty="0" smtClean="0">
                <a:solidFill>
                  <a:schemeClr val="tx2">
                    <a:lumMod val="75000"/>
                  </a:schemeClr>
                </a:solidFill>
              </a:rPr>
              <a:t>Assess event fees to pay for transitioning.</a:t>
            </a:r>
          </a:p>
          <a:p>
            <a:r>
              <a:rPr lang="en-US" sz="3500" b="1" dirty="0" smtClean="0">
                <a:solidFill>
                  <a:schemeClr val="tx2">
                    <a:lumMod val="75000"/>
                  </a:schemeClr>
                </a:solidFill>
              </a:rPr>
              <a:t>Adopt strict policies to minimize injuries.</a:t>
            </a:r>
          </a:p>
          <a:p>
            <a:r>
              <a:rPr lang="en-US" sz="3500" b="1" dirty="0" smtClean="0">
                <a:solidFill>
                  <a:schemeClr val="tx2">
                    <a:lumMod val="75000"/>
                  </a:schemeClr>
                </a:solidFill>
              </a:rPr>
              <a:t>Create classes/events for older horses.</a:t>
            </a:r>
          </a:p>
          <a:p>
            <a:r>
              <a:rPr lang="en-US" sz="3500" b="1" dirty="0" smtClean="0">
                <a:solidFill>
                  <a:schemeClr val="tx2">
                    <a:lumMod val="75000"/>
                  </a:schemeClr>
                </a:solidFill>
              </a:rPr>
              <a:t>Determine best 2</a:t>
            </a:r>
            <a:r>
              <a:rPr lang="en-US" sz="3500" b="1" baseline="30000" dirty="0" smtClean="0">
                <a:solidFill>
                  <a:schemeClr val="tx2">
                    <a:lumMod val="75000"/>
                  </a:schemeClr>
                </a:solidFill>
              </a:rPr>
              <a:t>nd</a:t>
            </a:r>
            <a:r>
              <a:rPr lang="en-US" sz="3500" b="1" dirty="0" smtClean="0">
                <a:solidFill>
                  <a:schemeClr val="tx2">
                    <a:lumMod val="75000"/>
                  </a:schemeClr>
                </a:solidFill>
              </a:rPr>
              <a:t> careers and establish retraining programs.</a:t>
            </a:r>
          </a:p>
          <a:p>
            <a:r>
              <a:rPr lang="en-US" sz="3500" b="1" dirty="0" smtClean="0">
                <a:solidFill>
                  <a:schemeClr val="tx2">
                    <a:lumMod val="75000"/>
                  </a:schemeClr>
                </a:solidFill>
              </a:rPr>
              <a:t>Form team to serve as “placement councilors”. </a:t>
            </a:r>
          </a:p>
          <a:p>
            <a:r>
              <a:rPr lang="en-US" sz="3500" b="1" dirty="0" smtClean="0">
                <a:solidFill>
                  <a:schemeClr val="tx2">
                    <a:lumMod val="75000"/>
                  </a:schemeClr>
                </a:solidFill>
              </a:rPr>
              <a:t>Promote the mystique of your athletes.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r>
              <a:rPr lang="en-US" dirty="0" smtClean="0">
                <a:solidFill>
                  <a:srgbClr val="C00000"/>
                </a:solidFill>
                <a:effectLst>
                  <a:outerShdw blurRad="38100" dist="38100" dir="2700000" algn="tl">
                    <a:srgbClr val="000000">
                      <a:alpha val="43137"/>
                    </a:srgbClr>
                  </a:outerShdw>
                </a:effectLst>
              </a:rPr>
              <a:t>Nurture the Adopting Sectors</a:t>
            </a:r>
            <a:br>
              <a:rPr lang="en-US" dirty="0" smtClean="0">
                <a:solidFill>
                  <a:srgbClr val="C00000"/>
                </a:solidFill>
                <a:effectLst>
                  <a:outerShdw blurRad="38100" dist="38100" dir="2700000" algn="tl">
                    <a:srgbClr val="000000">
                      <a:alpha val="43137"/>
                    </a:srgbClr>
                  </a:outerShdw>
                </a:effectLst>
              </a:rPr>
            </a:br>
            <a:r>
              <a:rPr lang="en-US" sz="2400" dirty="0" smtClean="0">
                <a:solidFill>
                  <a:srgbClr val="C00000"/>
                </a:solidFill>
                <a:effectLst>
                  <a:outerShdw blurRad="38100" dist="38100" dir="2700000" algn="tl">
                    <a:srgbClr val="000000">
                      <a:alpha val="43137"/>
                    </a:srgbClr>
                  </a:outerShdw>
                </a:effectLst>
              </a:rPr>
              <a:t>(recreational, eventing, hippotherapy, etc.)</a:t>
            </a:r>
            <a:endParaRPr lang="en-US"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458200" cy="4800600"/>
          </a:xfrm>
        </p:spPr>
        <p:txBody>
          <a:bodyPr>
            <a:noAutofit/>
          </a:bodyPr>
          <a:lstStyle/>
          <a:p>
            <a:r>
              <a:rPr lang="en-US" b="1" dirty="0" smtClean="0">
                <a:solidFill>
                  <a:schemeClr val="tx2">
                    <a:lumMod val="75000"/>
                  </a:schemeClr>
                </a:solidFill>
              </a:rPr>
              <a:t>Fight government programs that increase costs to horse owners.</a:t>
            </a:r>
          </a:p>
          <a:p>
            <a:r>
              <a:rPr lang="en-US" b="1" dirty="0" smtClean="0">
                <a:solidFill>
                  <a:schemeClr val="tx2">
                    <a:lumMod val="75000"/>
                  </a:schemeClr>
                </a:solidFill>
              </a:rPr>
              <a:t>Promote recreational uses (riding trails, etc.).</a:t>
            </a:r>
          </a:p>
          <a:p>
            <a:r>
              <a:rPr lang="en-US" b="1" dirty="0" smtClean="0">
                <a:solidFill>
                  <a:schemeClr val="tx2">
                    <a:lumMod val="75000"/>
                  </a:schemeClr>
                </a:solidFill>
              </a:rPr>
              <a:t>Sponsor adoption events.</a:t>
            </a:r>
          </a:p>
          <a:p>
            <a:r>
              <a:rPr lang="en-US" b="1" dirty="0" smtClean="0">
                <a:solidFill>
                  <a:schemeClr val="tx2">
                    <a:lumMod val="75000"/>
                  </a:schemeClr>
                </a:solidFill>
              </a:rPr>
              <a:t>Provide assistance to horse related charities such as rescues, hippotherapy groups, etc.</a:t>
            </a:r>
          </a:p>
          <a:p>
            <a:r>
              <a:rPr lang="en-US" b="1" dirty="0" smtClean="0">
                <a:solidFill>
                  <a:schemeClr val="tx2">
                    <a:lumMod val="75000"/>
                  </a:schemeClr>
                </a:solidFill>
              </a:rPr>
              <a:t>Support programs that aid owners in temporary crisis such as “rescue in place” and hay banks.</a:t>
            </a:r>
            <a:endParaRPr lang="en-US" b="1"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1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Legislative Reform</a:t>
            </a:r>
            <a:endParaRPr lang="en-US"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solidFill>
                  <a:schemeClr val="tx2">
                    <a:lumMod val="75000"/>
                  </a:schemeClr>
                </a:solidFill>
              </a:rPr>
              <a:t>Repeal tax subsidies for breeders!</a:t>
            </a:r>
          </a:p>
          <a:p>
            <a:r>
              <a:rPr lang="en-US" b="1" dirty="0" smtClean="0">
                <a:solidFill>
                  <a:schemeClr val="tx2">
                    <a:lumMod val="75000"/>
                  </a:schemeClr>
                </a:solidFill>
              </a:rPr>
              <a:t>Replace breeding subsidies with tax initiatives that encourage re-tasking horses.</a:t>
            </a:r>
          </a:p>
          <a:p>
            <a:r>
              <a:rPr lang="en-US" b="1" dirty="0" smtClean="0">
                <a:solidFill>
                  <a:schemeClr val="tx2">
                    <a:lumMod val="75000"/>
                  </a:schemeClr>
                </a:solidFill>
              </a:rPr>
              <a:t>Fight government subsidies and initiatives that increase costs to horse owners.</a:t>
            </a:r>
          </a:p>
          <a:p>
            <a:r>
              <a:rPr lang="en-US" b="1" dirty="0" smtClean="0">
                <a:solidFill>
                  <a:schemeClr val="tx2">
                    <a:lumMod val="75000"/>
                  </a:schemeClr>
                </a:solidFill>
              </a:rPr>
              <a:t>Support humane legislation.</a:t>
            </a:r>
          </a:p>
          <a:p>
            <a:r>
              <a:rPr lang="en-US" b="1" dirty="0" smtClean="0">
                <a:solidFill>
                  <a:schemeClr val="tx2">
                    <a:lumMod val="75000"/>
                  </a:schemeClr>
                </a:solidFill>
              </a:rPr>
              <a:t>Institute registration policies that discourage “lotto breeding”.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5E9EFF">
                <a:alpha val="45000"/>
              </a:srgbClr>
            </a:gs>
            <a:gs pos="39999">
              <a:srgbClr val="85C2FF">
                <a:alpha val="47000"/>
              </a:srgbClr>
            </a:gs>
            <a:gs pos="70000">
              <a:srgbClr val="C4D6EB">
                <a:alpha val="83000"/>
              </a:srgbClr>
            </a:gs>
            <a:gs pos="100000">
              <a:schemeClr val="tx2">
                <a:lumMod val="60000"/>
                <a:lumOff val="40000"/>
                <a:alpha val="6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2286000"/>
          </a:xfrm>
        </p:spPr>
        <p:txBody>
          <a:bodyPr>
            <a:normAutofit fontScale="90000"/>
          </a:bodyPr>
          <a:lstStyle/>
          <a:p>
            <a:r>
              <a:rPr lang="en-US" dirty="0" smtClean="0">
                <a:solidFill>
                  <a:srgbClr val="C00000"/>
                </a:solidFill>
                <a:effectLst>
                  <a:outerShdw blurRad="38100" dist="38100" dir="2700000" algn="tl">
                    <a:srgbClr val="000000">
                      <a:alpha val="43137"/>
                    </a:srgbClr>
                  </a:outerShdw>
                </a:effectLst>
              </a:rPr>
              <a:t>The “Unwanted Horse</a:t>
            </a:r>
            <a:r>
              <a:rPr lang="en-US" dirty="0" smtClean="0">
                <a:solidFill>
                  <a:srgbClr val="C00000"/>
                </a:solidFill>
                <a:effectLst>
                  <a:outerShdw blurRad="38100" dist="38100" dir="2700000" algn="tl">
                    <a:srgbClr val="000000">
                      <a:alpha val="43137"/>
                    </a:srgbClr>
                  </a:outerShdw>
                </a:effectLst>
              </a:rPr>
              <a:t>”</a:t>
            </a:r>
            <a:br>
              <a:rPr lang="en-US" dirty="0" smtClean="0">
                <a:solidFill>
                  <a:srgbClr val="C00000"/>
                </a:solidFill>
                <a:effectLst>
                  <a:outerShdw blurRad="38100" dist="38100" dir="2700000" algn="tl">
                    <a:srgbClr val="000000">
                      <a:alpha val="43137"/>
                    </a:srgbClr>
                  </a:outerShdw>
                </a:effectLst>
              </a:rPr>
            </a:br>
            <a:r>
              <a:rPr lang="en-US" dirty="0" err="1" smtClean="0">
                <a:solidFill>
                  <a:srgbClr val="C00000"/>
                </a:solidFill>
                <a:effectLst>
                  <a:outerShdw blurRad="38100" dist="38100" dir="2700000" algn="tl">
                    <a:srgbClr val="000000">
                      <a:alpha val="43137"/>
                    </a:srgbClr>
                  </a:outerShdw>
                </a:effectLst>
              </a:rPr>
              <a:t>vs</a:t>
            </a:r>
            <a:r>
              <a:rPr lang="en-US" dirty="0" smtClean="0">
                <a:solidFill>
                  <a:srgbClr val="C00000"/>
                </a:solidFill>
                <a:effectLst>
                  <a:outerShdw blurRad="38100" dist="38100" dir="2700000" algn="tl">
                    <a:srgbClr val="000000">
                      <a:alpha val="43137"/>
                    </a:srgbClr>
                  </a:outerShdw>
                </a:effectLst>
              </a:rPr>
              <a:t/>
            </a:r>
            <a:br>
              <a:rPr lang="en-US" dirty="0" smtClean="0">
                <a:solidFill>
                  <a:srgbClr val="C00000"/>
                </a:solidFill>
                <a:effectLst>
                  <a:outerShdw blurRad="38100" dist="38100" dir="2700000" algn="tl">
                    <a:srgbClr val="000000">
                      <a:alpha val="43137"/>
                    </a:srgbClr>
                  </a:outerShdw>
                </a:effectLst>
              </a:rPr>
            </a:br>
            <a:r>
              <a:rPr lang="en-US" dirty="0" smtClean="0">
                <a:solidFill>
                  <a:srgbClr val="C00000"/>
                </a:solidFill>
                <a:effectLst>
                  <a:outerShdw blurRad="38100" dist="38100" dir="2700000" algn="tl">
                    <a:srgbClr val="000000">
                      <a:alpha val="43137"/>
                    </a:srgbClr>
                  </a:outerShdw>
                </a:effectLst>
              </a:rPr>
              <a:t>the Excess Horse</a:t>
            </a:r>
            <a:r>
              <a:rPr lang="en-US" dirty="0" smtClean="0">
                <a:solidFill>
                  <a:srgbClr val="C00000"/>
                </a:solidFill>
                <a:effectLst>
                  <a:outerShdw blurRad="38100" dist="38100" dir="2700000" algn="tl">
                    <a:srgbClr val="000000">
                      <a:alpha val="43137"/>
                    </a:srgbClr>
                  </a:outerShdw>
                </a:effectLst>
              </a:rPr>
              <a:t/>
            </a:r>
            <a:br>
              <a:rPr lang="en-US" dirty="0" smtClean="0">
                <a:solidFill>
                  <a:srgbClr val="C00000"/>
                </a:solidFill>
                <a:effectLst>
                  <a:outerShdw blurRad="38100" dist="38100" dir="2700000" algn="tl">
                    <a:srgbClr val="000000">
                      <a:alpha val="43137"/>
                    </a:srgbClr>
                  </a:outerShdw>
                </a:effectLst>
              </a:rPr>
            </a:br>
            <a:endParaRPr lang="en-US" sz="3600" dirty="0">
              <a:solidFill>
                <a:srgbClr val="C00000"/>
              </a:solidFill>
              <a:effectLst>
                <a:outerShdw blurRad="38100" dist="38100" dir="2700000" algn="tl">
                  <a:srgbClr val="000000">
                    <a:alpha val="43137"/>
                  </a:srgbClr>
                </a:outerShdw>
              </a:effectLst>
            </a:endParaRPr>
          </a:p>
        </p:txBody>
      </p:sp>
      <p:sp>
        <p:nvSpPr>
          <p:cNvPr id="5" name="TextBox 4"/>
          <p:cNvSpPr txBox="1"/>
          <p:nvPr/>
        </p:nvSpPr>
        <p:spPr>
          <a:xfrm>
            <a:off x="914400" y="2667000"/>
            <a:ext cx="7162800" cy="3416320"/>
          </a:xfrm>
          <a:prstGeom prst="rect">
            <a:avLst/>
          </a:prstGeom>
          <a:noFill/>
        </p:spPr>
        <p:txBody>
          <a:bodyPr wrap="square" rtlCol="0">
            <a:spAutoFit/>
          </a:bodyPr>
          <a:lstStyle/>
          <a:p>
            <a:pPr algn="ctr"/>
            <a:r>
              <a:rPr lang="en-US" sz="2400" dirty="0" smtClean="0"/>
              <a:t>According to the Unwanted Horse Coalition:</a:t>
            </a:r>
          </a:p>
          <a:p>
            <a:pPr algn="ctr"/>
            <a:r>
              <a:rPr lang="en-US" sz="3200" i="1" dirty="0" smtClean="0">
                <a:solidFill>
                  <a:schemeClr val="tx2">
                    <a:lumMod val="75000"/>
                  </a:schemeClr>
                </a:solidFill>
              </a:rPr>
              <a:t>"</a:t>
            </a:r>
            <a:r>
              <a:rPr lang="en-US" sz="3200" i="1" dirty="0" smtClean="0">
                <a:solidFill>
                  <a:schemeClr val="tx2">
                    <a:lumMod val="75000"/>
                  </a:schemeClr>
                </a:solidFill>
              </a:rPr>
              <a:t>Unwanted horses are defined as those no longer wanted by their current owner because they are old; injured; sick; unmanageable; fail to meet their owner's expectations; or the owner can no longer afford to keep them".</a:t>
            </a:r>
            <a:endParaRPr lang="en-US" sz="3200" i="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2286000"/>
          </a:xfrm>
        </p:spPr>
        <p:txBody>
          <a:bodyPr>
            <a:normAutofit fontScale="90000"/>
          </a:bodyPr>
          <a:lstStyle/>
          <a:p>
            <a:r>
              <a:rPr lang="en-US" dirty="0" smtClean="0">
                <a:solidFill>
                  <a:srgbClr val="C00000"/>
                </a:solidFill>
                <a:effectLst>
                  <a:outerShdw blurRad="38100" dist="38100" dir="2700000" algn="tl">
                    <a:srgbClr val="000000">
                      <a:alpha val="43137"/>
                    </a:srgbClr>
                  </a:outerShdw>
                </a:effectLst>
              </a:rPr>
              <a:t>The “Unwanted Horse</a:t>
            </a:r>
            <a:r>
              <a:rPr lang="en-US" dirty="0" smtClean="0">
                <a:solidFill>
                  <a:srgbClr val="C00000"/>
                </a:solidFill>
                <a:effectLst>
                  <a:outerShdw blurRad="38100" dist="38100" dir="2700000" algn="tl">
                    <a:srgbClr val="000000">
                      <a:alpha val="43137"/>
                    </a:srgbClr>
                  </a:outerShdw>
                </a:effectLst>
              </a:rPr>
              <a:t>”</a:t>
            </a:r>
            <a:br>
              <a:rPr lang="en-US" dirty="0" smtClean="0">
                <a:solidFill>
                  <a:srgbClr val="C00000"/>
                </a:solidFill>
                <a:effectLst>
                  <a:outerShdw blurRad="38100" dist="38100" dir="2700000" algn="tl">
                    <a:srgbClr val="000000">
                      <a:alpha val="43137"/>
                    </a:srgbClr>
                  </a:outerShdw>
                </a:effectLst>
              </a:rPr>
            </a:br>
            <a:r>
              <a:rPr lang="en-US" dirty="0" err="1" smtClean="0">
                <a:solidFill>
                  <a:srgbClr val="C00000"/>
                </a:solidFill>
                <a:effectLst>
                  <a:outerShdw blurRad="38100" dist="38100" dir="2700000" algn="tl">
                    <a:srgbClr val="000000">
                      <a:alpha val="43137"/>
                    </a:srgbClr>
                  </a:outerShdw>
                </a:effectLst>
              </a:rPr>
              <a:t>vs</a:t>
            </a:r>
            <a:r>
              <a:rPr lang="en-US" dirty="0" smtClean="0">
                <a:solidFill>
                  <a:srgbClr val="C00000"/>
                </a:solidFill>
                <a:effectLst>
                  <a:outerShdw blurRad="38100" dist="38100" dir="2700000" algn="tl">
                    <a:srgbClr val="000000">
                      <a:alpha val="43137"/>
                    </a:srgbClr>
                  </a:outerShdw>
                </a:effectLst>
              </a:rPr>
              <a:t/>
            </a:r>
            <a:br>
              <a:rPr lang="en-US" dirty="0" smtClean="0">
                <a:solidFill>
                  <a:srgbClr val="C00000"/>
                </a:solidFill>
                <a:effectLst>
                  <a:outerShdw blurRad="38100" dist="38100" dir="2700000" algn="tl">
                    <a:srgbClr val="000000">
                      <a:alpha val="43137"/>
                    </a:srgbClr>
                  </a:outerShdw>
                </a:effectLst>
              </a:rPr>
            </a:br>
            <a:r>
              <a:rPr lang="en-US" dirty="0" smtClean="0">
                <a:solidFill>
                  <a:srgbClr val="C00000"/>
                </a:solidFill>
                <a:effectLst>
                  <a:outerShdw blurRad="38100" dist="38100" dir="2700000" algn="tl">
                    <a:srgbClr val="000000">
                      <a:alpha val="43137"/>
                    </a:srgbClr>
                  </a:outerShdw>
                </a:effectLst>
              </a:rPr>
              <a:t>the Excess Horse</a:t>
            </a:r>
            <a:r>
              <a:rPr lang="en-US" dirty="0" smtClean="0">
                <a:solidFill>
                  <a:srgbClr val="C00000"/>
                </a:solidFill>
                <a:effectLst>
                  <a:outerShdw blurRad="38100" dist="38100" dir="2700000" algn="tl">
                    <a:srgbClr val="000000">
                      <a:alpha val="43137"/>
                    </a:srgbClr>
                  </a:outerShdw>
                </a:effectLst>
              </a:rPr>
              <a:t/>
            </a:r>
            <a:br>
              <a:rPr lang="en-US" dirty="0" smtClean="0">
                <a:solidFill>
                  <a:srgbClr val="C00000"/>
                </a:solidFill>
                <a:effectLst>
                  <a:outerShdw blurRad="38100" dist="38100" dir="2700000" algn="tl">
                    <a:srgbClr val="000000">
                      <a:alpha val="43137"/>
                    </a:srgbClr>
                  </a:outerShdw>
                </a:effectLst>
              </a:rPr>
            </a:br>
            <a:endParaRPr lang="en-US" sz="3600" dirty="0">
              <a:solidFill>
                <a:srgbClr val="C00000"/>
              </a:solidFill>
              <a:effectLst>
                <a:outerShdw blurRad="38100" dist="38100" dir="2700000" algn="tl">
                  <a:srgbClr val="000000">
                    <a:alpha val="43137"/>
                  </a:srgbClr>
                </a:outerShdw>
              </a:effectLst>
            </a:endParaRPr>
          </a:p>
        </p:txBody>
      </p:sp>
      <p:sp>
        <p:nvSpPr>
          <p:cNvPr id="4" name="TextBox 3"/>
          <p:cNvSpPr txBox="1"/>
          <p:nvPr/>
        </p:nvSpPr>
        <p:spPr>
          <a:xfrm>
            <a:off x="838200" y="2514600"/>
            <a:ext cx="7848600" cy="3816429"/>
          </a:xfrm>
          <a:prstGeom prst="rect">
            <a:avLst/>
          </a:prstGeom>
          <a:noFill/>
        </p:spPr>
        <p:txBody>
          <a:bodyPr wrap="square" rtlCol="0">
            <a:spAutoFit/>
          </a:bodyPr>
          <a:lstStyle/>
          <a:p>
            <a:r>
              <a:rPr lang="en-US" sz="3200" dirty="0" smtClean="0">
                <a:solidFill>
                  <a:schemeClr val="tx2">
                    <a:lumMod val="75000"/>
                  </a:schemeClr>
                </a:solidFill>
              </a:rPr>
              <a:t>This definition hides the true nature of the problem, by framing it an issue of undesirable and unusable horses. This is not the case. The nature of the issue is an excess of horses being bred for very short careers in the sport horse industry. Only when we understand this reality can we begin to address the issue.</a:t>
            </a:r>
          </a:p>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“Unwanted” Slaughter </a:t>
            </a:r>
            <a:r>
              <a:rPr lang="en-US" dirty="0" smtClean="0">
                <a:solidFill>
                  <a:srgbClr val="C00000"/>
                </a:solidFill>
                <a:effectLst>
                  <a:outerShdw blurRad="38100" dist="38100" dir="2700000" algn="tl">
                    <a:srgbClr val="000000">
                      <a:alpha val="43137"/>
                    </a:srgbClr>
                  </a:outerShdw>
                </a:effectLst>
              </a:rPr>
              <a:t>Horses</a:t>
            </a:r>
            <a:endParaRPr lang="en-US"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524000"/>
            <a:ext cx="8229600" cy="4525963"/>
          </a:xfrm>
        </p:spPr>
        <p:txBody>
          <a:bodyPr>
            <a:normAutofit/>
          </a:bodyPr>
          <a:lstStyle/>
          <a:p>
            <a:r>
              <a:rPr lang="en-US" b="1" dirty="0" smtClean="0"/>
              <a:t>93.3% are healthy and without behavioral issues.</a:t>
            </a:r>
          </a:p>
          <a:p>
            <a:r>
              <a:rPr lang="en-US" b="1" dirty="0" smtClean="0"/>
              <a:t>96% are under ten years old.</a:t>
            </a:r>
          </a:p>
          <a:p>
            <a:r>
              <a:rPr lang="en-US" b="1" dirty="0" smtClean="0"/>
              <a:t>Approximately 70% are Quarter Horses.</a:t>
            </a:r>
          </a:p>
          <a:p>
            <a:r>
              <a:rPr lang="en-US" b="1" dirty="0" smtClean="0"/>
              <a:t>16-20% are Thoroughbreds.</a:t>
            </a:r>
          </a:p>
          <a:p>
            <a:pPr>
              <a:buNone/>
            </a:pPr>
            <a:endParaRPr lang="en-US" sz="1400" dirty="0" smtClean="0"/>
          </a:p>
          <a:p>
            <a:pPr>
              <a:buNone/>
            </a:pPr>
            <a:r>
              <a:rPr lang="en-US" sz="3600" dirty="0" smtClean="0">
                <a:solidFill>
                  <a:srgbClr val="C00000"/>
                </a:solidFill>
                <a:effectLst>
                  <a:outerShdw blurRad="38100" dist="38100" dir="2700000" algn="tl">
                    <a:srgbClr val="000000">
                      <a:alpha val="43137"/>
                    </a:srgbClr>
                  </a:outerShdw>
                </a:effectLst>
              </a:rPr>
              <a:t>  Most horses that go to slaughter are sport horses at the end of a very short career.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solidFill>
                  <a:srgbClr val="C00000"/>
                </a:solidFill>
                <a:effectLst>
                  <a:outerShdw blurRad="38100" dist="38100" dir="2700000" algn="tl">
                    <a:srgbClr val="000000">
                      <a:alpha val="43137"/>
                    </a:srgbClr>
                  </a:outerShdw>
                </a:effectLst>
              </a:rPr>
              <a:t>Slaughter Horses – Grandin Study</a:t>
            </a:r>
            <a:endParaRPr lang="en-US" dirty="0">
              <a:solidFill>
                <a:srgbClr val="C00000"/>
              </a:solidFill>
              <a:effectLst>
                <a:outerShdw blurRad="38100" dist="38100" dir="2700000" algn="tl">
                  <a:srgbClr val="000000">
                    <a:alpha val="43137"/>
                  </a:srgbClr>
                </a:outerShdw>
              </a:effectLst>
            </a:endParaRPr>
          </a:p>
        </p:txBody>
      </p:sp>
      <p:pic>
        <p:nvPicPr>
          <p:cNvPr id="4" name="Content Placeholder 3" descr="GrandinTable5.jpg"/>
          <p:cNvPicPr>
            <a:picLocks noGrp="1" noChangeAspect="1"/>
          </p:cNvPicPr>
          <p:nvPr>
            <p:ph idx="1"/>
          </p:nvPr>
        </p:nvPicPr>
        <p:blipFill>
          <a:blip r:embed="rId2" cstate="print"/>
          <a:stretch>
            <a:fillRect/>
          </a:stretch>
        </p:blipFill>
        <p:spPr>
          <a:xfrm>
            <a:off x="533400" y="1219200"/>
            <a:ext cx="8153400" cy="526888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39200" cy="1219200"/>
          </a:xfrm>
        </p:spPr>
        <p:txBody>
          <a:bodyPr>
            <a:normAutofit fontScale="90000"/>
          </a:bodyPr>
          <a:lstStyle/>
          <a:p>
            <a:r>
              <a:rPr lang="en-US" dirty="0" smtClean="0">
                <a:solidFill>
                  <a:srgbClr val="C00000"/>
                </a:solidFill>
                <a:effectLst>
                  <a:outerShdw blurRad="38100" dist="38100" dir="2700000" algn="tl">
                    <a:srgbClr val="000000">
                      <a:alpha val="43137"/>
                    </a:srgbClr>
                  </a:outerShdw>
                </a:effectLst>
              </a:rPr>
              <a:t>Possible Fates Awaiting an Ex-racehorse</a:t>
            </a:r>
            <a:r>
              <a:rPr lang="en-US" dirty="0" smtClean="0">
                <a:solidFill>
                  <a:srgbClr val="C00000"/>
                </a:solidFill>
                <a:effectLst>
                  <a:outerShdw blurRad="38100" dist="38100" dir="2700000" algn="tl">
                    <a:srgbClr val="000000">
                      <a:alpha val="43137"/>
                    </a:srgbClr>
                  </a:outerShdw>
                </a:effectLst>
              </a:rPr>
              <a:t/>
            </a:r>
            <a:br>
              <a:rPr lang="en-US" dirty="0" smtClean="0">
                <a:solidFill>
                  <a:srgbClr val="C00000"/>
                </a:solidFill>
                <a:effectLst>
                  <a:outerShdw blurRad="38100" dist="38100" dir="2700000" algn="tl">
                    <a:srgbClr val="000000">
                      <a:alpha val="43137"/>
                    </a:srgbClr>
                  </a:outerShdw>
                </a:effectLst>
              </a:rPr>
            </a:br>
            <a:endParaRPr lang="en-US" sz="3600" dirty="0">
              <a:solidFill>
                <a:srgbClr val="C00000"/>
              </a:solidFill>
              <a:effectLst>
                <a:outerShdw blurRad="38100" dist="38100" dir="2700000" algn="tl">
                  <a:srgbClr val="000000">
                    <a:alpha val="43137"/>
                  </a:srgbClr>
                </a:outerShdw>
              </a:effectLst>
            </a:endParaRPr>
          </a:p>
        </p:txBody>
      </p:sp>
      <p:graphicFrame>
        <p:nvGraphicFramePr>
          <p:cNvPr id="6" name="Diagram 5"/>
          <p:cNvGraphicFramePr/>
          <p:nvPr/>
        </p:nvGraphicFramePr>
        <p:xfrm>
          <a:off x="1295400" y="1524000"/>
          <a:ext cx="65532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hart 1"/>
          <p:cNvPicPr>
            <a:picLocks noGrp="1" noChangeArrowheads="1"/>
          </p:cNvPicPr>
          <p:nvPr>
            <p:ph idx="1"/>
          </p:nvPr>
        </p:nvPicPr>
        <p:blipFill>
          <a:blip r:embed="rId2" cstate="print"/>
          <a:srcRect r="-15" b="-250"/>
          <a:stretch>
            <a:fillRect/>
          </a:stretch>
        </p:blipFill>
        <p:spPr bwMode="auto">
          <a:xfrm>
            <a:off x="1295400" y="1447800"/>
            <a:ext cx="6248400" cy="5029200"/>
          </a:xfrm>
          <a:prstGeom prst="rect">
            <a:avLst/>
          </a:prstGeom>
          <a:noFill/>
          <a:ln w="9525">
            <a:noFill/>
            <a:miter lim="800000"/>
            <a:headEnd/>
            <a:tailEnd/>
          </a:ln>
        </p:spPr>
      </p:pic>
      <p:sp>
        <p:nvSpPr>
          <p:cNvPr id="2" name="Title 1"/>
          <p:cNvSpPr>
            <a:spLocks noGrp="1"/>
          </p:cNvSpPr>
          <p:nvPr>
            <p:ph type="title"/>
          </p:nvPr>
        </p:nvSpPr>
        <p:spPr>
          <a:xfrm>
            <a:off x="304800" y="228600"/>
            <a:ext cx="8534400" cy="1295400"/>
          </a:xfrm>
        </p:spPr>
        <p:txBody>
          <a:bodyPr>
            <a:noAutofit/>
          </a:bodyPr>
          <a:lstStyle/>
          <a:p>
            <a:r>
              <a:rPr lang="en-US" sz="4000" dirty="0" smtClean="0">
                <a:solidFill>
                  <a:srgbClr val="C00000"/>
                </a:solidFill>
                <a:effectLst>
                  <a:outerShdw blurRad="38100" dist="38100" dir="2700000" algn="tl">
                    <a:srgbClr val="000000">
                      <a:alpha val="43137"/>
                    </a:srgbClr>
                  </a:outerShdw>
                </a:effectLst>
              </a:rPr>
              <a:t>The Traditional Way of Viewing the Horse Population</a:t>
            </a:r>
            <a:endParaRPr lang="en-US" sz="4000"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5E9EFF">
                <a:alpha val="41000"/>
              </a:srgbClr>
            </a:gs>
            <a:gs pos="39999">
              <a:srgbClr val="85C2FF">
                <a:alpha val="67000"/>
              </a:srgbClr>
            </a:gs>
            <a:gs pos="70000">
              <a:srgbClr val="C4D6EB"/>
            </a:gs>
            <a:gs pos="100000">
              <a:schemeClr val="tx2">
                <a:lumMod val="60000"/>
                <a:lumOff val="40000"/>
                <a:alpha val="74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1143000"/>
          </a:xfrm>
        </p:spPr>
        <p:txBody>
          <a:bodyPr/>
          <a:lstStyle/>
          <a:p>
            <a:r>
              <a:rPr lang="en-US" dirty="0" smtClean="0">
                <a:solidFill>
                  <a:srgbClr val="C00000"/>
                </a:solidFill>
                <a:effectLst>
                  <a:outerShdw blurRad="38100" dist="38100" dir="2700000" algn="tl">
                    <a:srgbClr val="000000">
                      <a:alpha val="43137"/>
                    </a:srgbClr>
                  </a:outerShdw>
                </a:effectLst>
              </a:rPr>
              <a:t>The Problem with this Representation</a:t>
            </a:r>
            <a:endParaRPr lang="en-US" dirty="0">
              <a:solidFill>
                <a:srgbClr val="C00000"/>
              </a:solidFill>
              <a:effectLst>
                <a:outerShdw blurRad="38100" dist="38100" dir="2700000" algn="tl">
                  <a:srgbClr val="000000">
                    <a:alpha val="43137"/>
                  </a:srgbClr>
                </a:outerShdw>
              </a:effectLst>
            </a:endParaRPr>
          </a:p>
        </p:txBody>
      </p:sp>
      <p:sp>
        <p:nvSpPr>
          <p:cNvPr id="5" name="TextBox 4"/>
          <p:cNvSpPr txBox="1"/>
          <p:nvPr/>
        </p:nvSpPr>
        <p:spPr>
          <a:xfrm>
            <a:off x="838200" y="1447800"/>
            <a:ext cx="7467600" cy="2585323"/>
          </a:xfrm>
          <a:prstGeom prst="rect">
            <a:avLst/>
          </a:prstGeom>
          <a:noFill/>
        </p:spPr>
        <p:txBody>
          <a:bodyPr wrap="square" rtlCol="0">
            <a:spAutoFit/>
          </a:bodyPr>
          <a:lstStyle/>
          <a:p>
            <a:r>
              <a:rPr lang="en-US" sz="3600" b="1" dirty="0" smtClean="0">
                <a:solidFill>
                  <a:schemeClr val="tx2">
                    <a:lumMod val="75000"/>
                  </a:schemeClr>
                </a:solidFill>
              </a:rPr>
              <a:t>The traditional way of showing the horse population does not show a critical factor; the length of time that the equines in a sector remain there.</a:t>
            </a:r>
          </a:p>
          <a:p>
            <a:endParaRPr lang="en-US" b="1" dirty="0">
              <a:solidFill>
                <a:schemeClr val="tx2">
                  <a:lumMod val="75000"/>
                </a:schemeClr>
              </a:solidFill>
            </a:endParaRPr>
          </a:p>
        </p:txBody>
      </p:sp>
      <p:sp>
        <p:nvSpPr>
          <p:cNvPr id="4" name="TextBox 3"/>
          <p:cNvSpPr txBox="1"/>
          <p:nvPr/>
        </p:nvSpPr>
        <p:spPr>
          <a:xfrm>
            <a:off x="838200" y="3962400"/>
            <a:ext cx="7696200" cy="2585323"/>
          </a:xfrm>
          <a:prstGeom prst="rect">
            <a:avLst/>
          </a:prstGeom>
          <a:noFill/>
        </p:spPr>
        <p:txBody>
          <a:bodyPr wrap="square" rtlCol="0">
            <a:spAutoFit/>
          </a:bodyPr>
          <a:lstStyle/>
          <a:p>
            <a:r>
              <a:rPr lang="en-US" sz="3600" b="1" dirty="0" smtClean="0">
                <a:solidFill>
                  <a:schemeClr val="tx2">
                    <a:lumMod val="75000"/>
                  </a:schemeClr>
                </a:solidFill>
              </a:rPr>
              <a:t>The recreational sector may look very large, but it holds onto its horses considerably longer than the sport horse sectors do.</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5128</TotalTime>
  <Words>911</Words>
  <Application>Microsoft Office PowerPoint</Application>
  <PresentationFormat>On-screen Show (4:3)</PresentationFormat>
  <Paragraphs>71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Unwanted and Retired Race Horses The Scope of the Issue</vt:lpstr>
      <vt:lpstr>The Scope of the Issue </vt:lpstr>
      <vt:lpstr>The “Unwanted Horse” vs the Excess Horse </vt:lpstr>
      <vt:lpstr>The “Unwanted Horse” vs the Excess Horse </vt:lpstr>
      <vt:lpstr>“Unwanted” Slaughter Horses</vt:lpstr>
      <vt:lpstr>Slaughter Horses – Grandin Study</vt:lpstr>
      <vt:lpstr>Possible Fates Awaiting an Ex-racehorse </vt:lpstr>
      <vt:lpstr>The Traditional Way of Viewing the Horse Population</vt:lpstr>
      <vt:lpstr>The Problem with this Representation</vt:lpstr>
      <vt:lpstr>Horse-Years and Life Charts</vt:lpstr>
      <vt:lpstr>Slide 11</vt:lpstr>
      <vt:lpstr>The Magnitude of the Problem</vt:lpstr>
      <vt:lpstr>The Recreational Sector</vt:lpstr>
      <vt:lpstr>Slide 14</vt:lpstr>
      <vt:lpstr>Slide 15</vt:lpstr>
      <vt:lpstr>Slide 16</vt:lpstr>
      <vt:lpstr>The Bad News</vt:lpstr>
      <vt:lpstr>Slide 18</vt:lpstr>
      <vt:lpstr>Slide 19</vt:lpstr>
      <vt:lpstr>Slide 20</vt:lpstr>
      <vt:lpstr>Slide 21</vt:lpstr>
      <vt:lpstr>The Recreational Sector</vt:lpstr>
      <vt:lpstr>The Good News</vt:lpstr>
      <vt:lpstr>For more information visit: www.equinewelfarealliance.org</vt:lpstr>
      <vt:lpstr>Restructuring an Industry</vt:lpstr>
      <vt:lpstr>Nurture the Adopting Sectors (recreational, eventing, hippotherapy, etc.)</vt:lpstr>
      <vt:lpstr>Legislative Reform</vt:lpstr>
    </vt:vector>
  </TitlesOfParts>
  <Company>Holland Technical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Slaughter: A System of Metrics for Eliminating the “Unwanted Horse”</dc:title>
  <dc:creator>John Holland</dc:creator>
  <cp:lastModifiedBy>John Holland</cp:lastModifiedBy>
  <cp:revision>105</cp:revision>
  <dcterms:created xsi:type="dcterms:W3CDTF">2012-03-26T04:00:26Z</dcterms:created>
  <dcterms:modified xsi:type="dcterms:W3CDTF">2012-08-12T05:53:08Z</dcterms:modified>
</cp:coreProperties>
</file>