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303" r:id="rId4"/>
    <p:sldId id="306" r:id="rId5"/>
    <p:sldId id="307" r:id="rId6"/>
    <p:sldId id="308" r:id="rId7"/>
    <p:sldId id="309" r:id="rId8"/>
    <p:sldId id="310" r:id="rId9"/>
    <p:sldId id="312" r:id="rId10"/>
    <p:sldId id="313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E42"/>
    <a:srgbClr val="2FC1B4"/>
    <a:srgbClr val="00567D"/>
    <a:srgbClr val="FFA202"/>
    <a:srgbClr val="2B5862"/>
    <a:srgbClr val="9ACA3C"/>
    <a:srgbClr val="FBC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604" autoAdjust="0"/>
  </p:normalViewPr>
  <p:slideViewPr>
    <p:cSldViewPr snapToGrid="0">
      <p:cViewPr varScale="1">
        <p:scale>
          <a:sx n="92" d="100"/>
          <a:sy n="92" d="100"/>
        </p:scale>
        <p:origin x="125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A46C9194-6977-4120-853E-5FC1D4E76872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9172CAFD-8CC2-41FA-81CC-D783C0CA4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73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92B30562-902D-4072-9C09-A3F680AFB4B8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55A3EA75-8C45-46C4-B9BE-60CD07CC9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2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EA75-8C45-46C4-B9BE-60CD07CC96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1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EA75-8C45-46C4-B9BE-60CD07CC96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are</a:t>
            </a:r>
            <a:r>
              <a:rPr lang="en-US" baseline="0" dirty="0" smtClean="0"/>
              <a:t> signposts to help you understand the changes you want</a:t>
            </a:r>
          </a:p>
          <a:p>
            <a:r>
              <a:rPr lang="en-US" baseline="0" dirty="0" smtClean="0"/>
              <a:t>Data don’t always provide you with the clear answers; but helps you ask more precise ones (where to start digging; treasure map metaphor)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Share data tools to help you as practitioners in the adult </a:t>
            </a:r>
            <a:r>
              <a:rPr lang="en-US" baseline="0" dirty="0" err="1" smtClean="0"/>
              <a:t>ed</a:t>
            </a:r>
            <a:r>
              <a:rPr lang="en-US" baseline="0" dirty="0" smtClean="0"/>
              <a:t> work to inform strategies and programming and evaluate the things that are already in place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 expected to become experts on tool; not a technical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Disclaimer: not the developer of tools; just an end user like everyone else; hopefully my experience as a researcher can help facilitate your exposure to the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EA75-8C45-46C4-B9BE-60CD07CC96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EA75-8C45-46C4-B9BE-60CD07CC96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EA75-8C45-46C4-B9BE-60CD07CC96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9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EA75-8C45-46C4-B9BE-60CD07CC96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0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EA75-8C45-46C4-B9BE-60CD07CC96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12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EA75-8C45-46C4-B9BE-60CD07CC96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2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EA75-8C45-46C4-B9BE-60CD07CC96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15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3EA75-8C45-46C4-B9BE-60CD07CC96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2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2B5862"/>
                </a:solidFill>
                <a:latin typeface="Franklin Gothic Medium Cond" panose="020B06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E1E42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D3BE-FD5F-4C12-AA77-1AEF0989A2D6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172473"/>
            <a:ext cx="4479098" cy="9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9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412E-DDE4-40C1-A4DB-A0878C07C0A8}" type="datetime1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B9C2-1140-4683-A45F-A0FFDDC7B735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76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7EEBF-545D-4393-981A-92656E6C870F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0" cap="none" baseline="0">
                <a:solidFill>
                  <a:srgbClr val="00567D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rgbClr val="2B5862"/>
                </a:solidFill>
                <a:latin typeface="Franklin Gothic Book" panose="020B0503020102020204" pitchFamily="34" charset="0"/>
              </a:defRPr>
            </a:lvl1pPr>
            <a:lvl2pPr>
              <a:defRPr b="0">
                <a:solidFill>
                  <a:srgbClr val="2B5862"/>
                </a:solidFill>
                <a:latin typeface="Franklin Gothic Book" panose="020B0503020102020204" pitchFamily="34" charset="0"/>
              </a:defRPr>
            </a:lvl2pPr>
            <a:lvl3pPr>
              <a:defRPr b="0">
                <a:solidFill>
                  <a:srgbClr val="2B5862"/>
                </a:solidFill>
                <a:latin typeface="Franklin Gothic Book" panose="020B0503020102020204" pitchFamily="34" charset="0"/>
              </a:defRPr>
            </a:lvl3pPr>
            <a:lvl4pPr>
              <a:defRPr b="0">
                <a:solidFill>
                  <a:srgbClr val="2B5862"/>
                </a:solidFill>
                <a:latin typeface="Franklin Gothic Book" panose="020B0503020102020204" pitchFamily="34" charset="0"/>
              </a:defRPr>
            </a:lvl4pPr>
            <a:lvl5pPr>
              <a:defRPr b="0">
                <a:solidFill>
                  <a:srgbClr val="2B586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BF08-09DE-497E-8FFD-4761B4DFF502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FFA202"/>
          </a:solidFill>
          <a:ln>
            <a:solidFill>
              <a:srgbClr val="FFA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0" baseline="0" dirty="0" smtClean="0">
                <a:solidFill>
                  <a:srgbClr val="2B5862"/>
                </a:solidFill>
                <a:latin typeface="Franklin Gothic Demi Cond" panose="020B0706030402020204" pitchFamily="34" charset="0"/>
              </a:rPr>
              <a:t>         </a:t>
            </a:r>
            <a:r>
              <a:rPr lang="en-US" b="0" dirty="0" smtClean="0">
                <a:solidFill>
                  <a:srgbClr val="2B5862"/>
                </a:solidFill>
                <a:latin typeface="Franklin Gothic Demi Cond" panose="020B0706030402020204" pitchFamily="34" charset="0"/>
              </a:rPr>
              <a:t>SANTA</a:t>
            </a:r>
            <a:r>
              <a:rPr lang="en-US" b="0" baseline="0" dirty="0" smtClean="0">
                <a:solidFill>
                  <a:srgbClr val="2B5862"/>
                </a:solidFill>
                <a:latin typeface="Franklin Gothic Demi Cond" panose="020B0706030402020204" pitchFamily="34" charset="0"/>
              </a:rPr>
              <a:t> MONICA COLLEGE </a:t>
            </a:r>
            <a:r>
              <a:rPr lang="en-US" baseline="0" dirty="0" smtClean="0">
                <a:latin typeface="Franklin Gothic Medium Cond" panose="020B0606030402020204" pitchFamily="34" charset="0"/>
              </a:rPr>
              <a:t>Office of Institutional Research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6624" y="649287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fld id="{01F4A887-07B8-470F-BB3A-FC2D1C906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1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0" cap="none" baseline="0">
                <a:solidFill>
                  <a:srgbClr val="00567D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rgbClr val="2B5862"/>
                </a:solidFill>
                <a:latin typeface="Franklin Gothic Book" panose="020B0503020102020204" pitchFamily="34" charset="0"/>
              </a:defRPr>
            </a:lvl1pPr>
            <a:lvl2pPr>
              <a:defRPr b="0">
                <a:solidFill>
                  <a:srgbClr val="2B5862"/>
                </a:solidFill>
                <a:latin typeface="Franklin Gothic Book" panose="020B0503020102020204" pitchFamily="34" charset="0"/>
              </a:defRPr>
            </a:lvl2pPr>
            <a:lvl3pPr>
              <a:defRPr b="0">
                <a:solidFill>
                  <a:srgbClr val="2B5862"/>
                </a:solidFill>
                <a:latin typeface="Franklin Gothic Book" panose="020B0503020102020204" pitchFamily="34" charset="0"/>
              </a:defRPr>
            </a:lvl3pPr>
            <a:lvl4pPr>
              <a:defRPr b="0">
                <a:solidFill>
                  <a:srgbClr val="2B5862"/>
                </a:solidFill>
                <a:latin typeface="Franklin Gothic Book" panose="020B0503020102020204" pitchFamily="34" charset="0"/>
              </a:defRPr>
            </a:lvl4pPr>
            <a:lvl5pPr>
              <a:defRPr b="0">
                <a:solidFill>
                  <a:srgbClr val="2B5862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BF08-09DE-497E-8FFD-4761B4DFF502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FFA202"/>
          </a:solidFill>
          <a:ln>
            <a:solidFill>
              <a:srgbClr val="FFA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0" baseline="0" dirty="0" smtClean="0">
                <a:solidFill>
                  <a:srgbClr val="2B5862"/>
                </a:solidFill>
                <a:latin typeface="Franklin Gothic Demi Cond" panose="020B0706030402020204" pitchFamily="34" charset="0"/>
              </a:rPr>
              <a:t>         </a:t>
            </a:r>
            <a:r>
              <a:rPr lang="en-US" b="0" dirty="0" smtClean="0">
                <a:solidFill>
                  <a:srgbClr val="2B5862"/>
                </a:solidFill>
                <a:latin typeface="Franklin Gothic Demi Cond" panose="020B0706030402020204" pitchFamily="34" charset="0"/>
              </a:rPr>
              <a:t>SANTA</a:t>
            </a:r>
            <a:r>
              <a:rPr lang="en-US" b="0" baseline="0" dirty="0" smtClean="0">
                <a:solidFill>
                  <a:srgbClr val="2B5862"/>
                </a:solidFill>
                <a:latin typeface="Franklin Gothic Demi Cond" panose="020B0706030402020204" pitchFamily="34" charset="0"/>
              </a:rPr>
              <a:t> MONICA COLLEGE </a:t>
            </a:r>
            <a:r>
              <a:rPr lang="en-US" baseline="0" dirty="0" smtClean="0">
                <a:latin typeface="Franklin Gothic Medium Cond" panose="020B0606030402020204" pitchFamily="34" charset="0"/>
              </a:rPr>
              <a:t>Office of Institutional Research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6624" y="649287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fld id="{01F4A887-07B8-470F-BB3A-FC2D1C9061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1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865-9D4E-47F2-969C-1EB2676E53E0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4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E670-B49A-4AE5-8502-F901AB0380FE}" type="datetime1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350F5-5CD5-4FBF-8542-7430D998D5B6}" type="datetime1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197A0-C7E2-411F-9B2B-188C9484DAFC}" type="datetime1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3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5EE7-91DE-4088-A194-582DB9862CBE}" type="datetime1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4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06E92-A1B9-43F3-8E06-DFB42ACCC22E}" type="datetime1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1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4C436-F9E3-4E7F-91DA-366F964B45F5}" type="datetime1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4A887-07B8-470F-BB3A-FC2D1C906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9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alpassplus.org/launchboar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699" y="1106170"/>
            <a:ext cx="9071611" cy="1522730"/>
          </a:xfrm>
        </p:spPr>
        <p:txBody>
          <a:bodyPr anchor="ctr">
            <a:normAutofit/>
          </a:bodyPr>
          <a:lstStyle/>
          <a:p>
            <a:r>
              <a:rPr lang="en-US" sz="4000" b="1" dirty="0" smtClean="0">
                <a:solidFill>
                  <a:srgbClr val="00567D"/>
                </a:solidFill>
              </a:rPr>
              <a:t>Data Tools to Inform Adult Ed Regional Planning  </a:t>
            </a:r>
            <a:endParaRPr lang="en-US" sz="4000" b="1" dirty="0">
              <a:solidFill>
                <a:srgbClr val="00567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20010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Santa Monica Adult Education Regional Consortium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  <a:p>
            <a:r>
              <a:rPr lang="en-US" dirty="0" smtClean="0">
                <a:solidFill>
                  <a:srgbClr val="2FC1B4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November 19, 2018</a:t>
            </a:r>
            <a:endParaRPr lang="en-US" dirty="0">
              <a:solidFill>
                <a:srgbClr val="2FC1B4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91416"/>
            <a:ext cx="12192000" cy="366584"/>
          </a:xfrm>
          <a:prstGeom prst="rect">
            <a:avLst/>
          </a:prstGeom>
          <a:solidFill>
            <a:srgbClr val="00567D"/>
          </a:solidFill>
          <a:ln>
            <a:solidFill>
              <a:srgbClr val="2B58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Franklin Gothic Medium Cond" panose="020B0606030402020204" pitchFamily="34" charset="0"/>
              </a:rPr>
              <a:t>Santa Monica College – Office of Institutional Research </a:t>
            </a:r>
            <a:endParaRPr lang="en-US" dirty="0">
              <a:latin typeface="Franklin Gothic Medium Cond" panose="020B06060304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620" y="2495456"/>
            <a:ext cx="64008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How effective is my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6410" y="1799588"/>
            <a:ext cx="578739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Adult Education Tab in the </a:t>
            </a:r>
            <a:r>
              <a:rPr lang="en-US" b="1" dirty="0" err="1" smtClean="0"/>
              <a:t>LaunchBoard</a:t>
            </a:r>
            <a:r>
              <a:rPr lang="en-US" b="1" dirty="0" smtClean="0"/>
              <a:t> Tool: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http://calpassplus.org/launchboard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40080" y="571500"/>
            <a:ext cx="948690" cy="777240"/>
          </a:xfrm>
          <a:prstGeom prst="wedgeRoundRectCallout">
            <a:avLst>
              <a:gd name="adj1" fmla="val -1914"/>
              <a:gd name="adj2" fmla="val 83135"/>
              <a:gd name="adj3" fmla="val 16667"/>
            </a:avLst>
          </a:prstGeom>
          <a:solidFill>
            <a:srgbClr val="EE1E42"/>
          </a:solidFill>
          <a:ln>
            <a:solidFill>
              <a:srgbClr val="EE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3</a:t>
            </a:r>
            <a:endParaRPr lang="en-US" sz="36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" y="1981323"/>
            <a:ext cx="4286848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1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C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smc.edu/NewsRoom/PublishingImages/2011%E2%82%ACGrad%E2%82%ACFB-13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564"/>
            <a:ext cx="12192000" cy="81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570383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-Peter Drucker</a:t>
            </a:r>
            <a:endParaRPr lang="en-US" sz="3600" i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4781" y="300071"/>
            <a:ext cx="18941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chemeClr val="bg1"/>
                </a:solidFill>
                <a:latin typeface="Baskerville Old Face" panose="02020602080505020303" pitchFamily="18" charset="0"/>
                <a:cs typeface="Mongolian Baiti" panose="03000500000000000000" pitchFamily="66" charset="0"/>
              </a:rPr>
              <a:t>‘</a:t>
            </a:r>
            <a:endParaRPr lang="en-US" sz="34400" b="1" dirty="0">
              <a:solidFill>
                <a:schemeClr val="bg1"/>
              </a:solidFill>
              <a:latin typeface="Baskerville Old Face" panose="02020602080505020303" pitchFamily="18" charset="0"/>
              <a:cs typeface="Mongolian Baiti" panose="03000500000000000000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4335" y="317748"/>
            <a:ext cx="189411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chemeClr val="bg1"/>
                </a:solidFill>
                <a:latin typeface="Baskerville Old Face" panose="02020602080505020303" pitchFamily="18" charset="0"/>
                <a:cs typeface="Mongolian Baiti" panose="03000500000000000000" pitchFamily="66" charset="0"/>
              </a:rPr>
              <a:t>‘</a:t>
            </a:r>
            <a:endParaRPr lang="en-US" sz="34400" b="1" dirty="0">
              <a:solidFill>
                <a:schemeClr val="bg1"/>
              </a:solidFill>
              <a:latin typeface="Baskerville Old Face" panose="02020602080505020303" pitchFamily="18" charset="0"/>
              <a:cs typeface="Mongolian Baiti" panose="0300050000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21009"/>
            <a:ext cx="12107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If you can’t measure it,                                           you can’t improve it.</a:t>
            </a:r>
            <a:endParaRPr lang="en-US" sz="48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to Inform Data Conversations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Oval Callout 20"/>
          <p:cNvSpPr/>
          <p:nvPr/>
        </p:nvSpPr>
        <p:spPr>
          <a:xfrm>
            <a:off x="1169670" y="2216468"/>
            <a:ext cx="2674620" cy="2526030"/>
          </a:xfrm>
          <a:prstGeom prst="wedgeEllipseCallout">
            <a:avLst>
              <a:gd name="adj1" fmla="val 40278"/>
              <a:gd name="adj2" fmla="val 70192"/>
            </a:avLst>
          </a:prstGeom>
          <a:solidFill>
            <a:srgbClr val="005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Who are my potential students? 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7528560" y="2265839"/>
            <a:ext cx="2674620" cy="2526030"/>
          </a:xfrm>
          <a:prstGeom prst="wedgeRectCallout">
            <a:avLst>
              <a:gd name="adj1" fmla="val -34508"/>
              <a:gd name="adj2" fmla="val 65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How effective are our courses/programs in moving the economic mobility needle for students?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114800" y="1690688"/>
            <a:ext cx="3143250" cy="3051810"/>
          </a:xfrm>
          <a:prstGeom prst="wedgeRoundRectCallout">
            <a:avLst>
              <a:gd name="adj1" fmla="val 2076"/>
              <a:gd name="adj2" fmla="val 6287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What needs of the community are unaddressed (in terms of the workforce)?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2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to Inform Data Conversations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2" name="Rectangular Callout 21"/>
          <p:cNvSpPr/>
          <p:nvPr/>
        </p:nvSpPr>
        <p:spPr>
          <a:xfrm>
            <a:off x="8376144" y="1714067"/>
            <a:ext cx="2674620" cy="2526030"/>
          </a:xfrm>
          <a:prstGeom prst="wedgeRectCallout">
            <a:avLst>
              <a:gd name="adj1" fmla="val -34508"/>
              <a:gd name="adj2" fmla="val 65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How effective are our courses/programs in moving the economic mobility needle for students?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14" y="4592849"/>
            <a:ext cx="2315633" cy="17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centers of excellence califor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88" y="3863871"/>
            <a:ext cx="3346794" cy="24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cco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60" y="5263259"/>
            <a:ext cx="3742388" cy="7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Callout 20"/>
          <p:cNvSpPr/>
          <p:nvPr/>
        </p:nvSpPr>
        <p:spPr>
          <a:xfrm>
            <a:off x="1085427" y="1595915"/>
            <a:ext cx="2674620" cy="2526030"/>
          </a:xfrm>
          <a:prstGeom prst="wedgeEllipseCallout">
            <a:avLst>
              <a:gd name="adj1" fmla="val 6090"/>
              <a:gd name="adj2" fmla="val 58427"/>
            </a:avLst>
          </a:prstGeom>
          <a:solidFill>
            <a:srgbClr val="0056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Who are my potential students? 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279688" y="1698827"/>
            <a:ext cx="3277235" cy="2328343"/>
          </a:xfrm>
          <a:prstGeom prst="wedgeRoundRectCallout">
            <a:avLst>
              <a:gd name="adj1" fmla="val 17422"/>
              <a:gd name="adj2" fmla="val 6486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What needs of the community are unaddressed (in terms of the workforce)?</a:t>
            </a:r>
            <a:endParaRPr lang="en-US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39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Who are my potential students?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percentage of the population (18 and older) has a bachelor’s or higher degree and where do they live?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37" y="2846069"/>
            <a:ext cx="4182491" cy="343090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40080" y="571500"/>
            <a:ext cx="948690" cy="777240"/>
          </a:xfrm>
          <a:prstGeom prst="wedgeRoundRectCallout">
            <a:avLst>
              <a:gd name="adj1" fmla="val -1914"/>
              <a:gd name="adj2" fmla="val 83135"/>
              <a:gd name="adj3" fmla="val 16667"/>
            </a:avLst>
          </a:prstGeom>
          <a:solidFill>
            <a:srgbClr val="EE1E42"/>
          </a:solidFill>
          <a:ln>
            <a:solidFill>
              <a:srgbClr val="EE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1</a:t>
            </a:r>
            <a:endParaRPr lang="en-US" sz="3600" b="1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618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What workforce needs of the community 	are unaddressed?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Image result for skilled gradu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467" y="2621347"/>
            <a:ext cx="4048397" cy="22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empty cubic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9507"/>
            <a:ext cx="4080837" cy="22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84074" y="3364317"/>
            <a:ext cx="977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EE1E4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VS</a:t>
            </a:r>
            <a:endParaRPr lang="en-US" sz="4400" dirty="0">
              <a:solidFill>
                <a:srgbClr val="EE1E42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7467" y="4898570"/>
            <a:ext cx="4048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567D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Supply</a:t>
            </a:r>
            <a:endParaRPr lang="en-US" sz="4400" dirty="0">
              <a:solidFill>
                <a:srgbClr val="00567D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898569"/>
            <a:ext cx="4048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567D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Demand</a:t>
            </a:r>
            <a:endParaRPr lang="en-US" sz="4400" dirty="0">
              <a:solidFill>
                <a:srgbClr val="00567D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40080" y="571500"/>
            <a:ext cx="948690" cy="777240"/>
          </a:xfrm>
          <a:prstGeom prst="wedgeRoundRectCallout">
            <a:avLst>
              <a:gd name="adj1" fmla="val -1914"/>
              <a:gd name="adj2" fmla="val 83135"/>
              <a:gd name="adj3" fmla="val 16667"/>
            </a:avLst>
          </a:prstGeom>
          <a:solidFill>
            <a:srgbClr val="EE1E42"/>
          </a:solidFill>
          <a:ln>
            <a:solidFill>
              <a:srgbClr val="EE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6766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to Determine Labor Market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EE1E4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Identify the right program and occupation codes</a:t>
            </a:r>
            <a:endParaRPr lang="en-US" dirty="0">
              <a:solidFill>
                <a:srgbClr val="EE1E42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37" y="2519204"/>
            <a:ext cx="3580959" cy="3504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554" y="2519204"/>
            <a:ext cx="3566406" cy="3515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4379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to Determine Labor Market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EE1E4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Determine the demand and supply numbers</a:t>
            </a:r>
            <a:endParaRPr lang="en-US" dirty="0">
              <a:solidFill>
                <a:srgbClr val="EE1E42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667" y="2424319"/>
            <a:ext cx="3962400" cy="370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884" y="2424319"/>
            <a:ext cx="3920972" cy="3705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659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to Determine Labor Market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EE1E42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Subtract the supply # from the demand #</a:t>
            </a:r>
            <a:endParaRPr lang="en-US" dirty="0">
              <a:solidFill>
                <a:srgbClr val="EE1E42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A887-07B8-470F-BB3A-FC2D1C90616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393" y="2464832"/>
            <a:ext cx="3489008" cy="3847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049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322</Words>
  <Application>Microsoft Office PowerPoint</Application>
  <PresentationFormat>Widescreen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Adobe Fan Heiti Std B</vt:lpstr>
      <vt:lpstr>Arial</vt:lpstr>
      <vt:lpstr>Baskerville Old Face</vt:lpstr>
      <vt:lpstr>Calibri</vt:lpstr>
      <vt:lpstr>Calibri Light</vt:lpstr>
      <vt:lpstr>Franklin Gothic Book</vt:lpstr>
      <vt:lpstr>Franklin Gothic Demi</vt:lpstr>
      <vt:lpstr>Franklin Gothic Demi Cond</vt:lpstr>
      <vt:lpstr>Franklin Gothic Medium</vt:lpstr>
      <vt:lpstr>Franklin Gothic Medium Cond</vt:lpstr>
      <vt:lpstr>Mongolian Baiti</vt:lpstr>
      <vt:lpstr>Office Theme</vt:lpstr>
      <vt:lpstr>Data Tools to Inform Adult Ed Regional Planning  </vt:lpstr>
      <vt:lpstr>PowerPoint Presentation</vt:lpstr>
      <vt:lpstr>Tools to Inform Data Conversations</vt:lpstr>
      <vt:lpstr>Tools to Inform Data Conversations</vt:lpstr>
      <vt:lpstr> Who are my potential students?</vt:lpstr>
      <vt:lpstr> What workforce needs of the community  are unaddressed? </vt:lpstr>
      <vt:lpstr>Steps to Determine Labor Market Demand</vt:lpstr>
      <vt:lpstr>Steps to Determine Labor Market Demand</vt:lpstr>
      <vt:lpstr>Steps to Determine Labor Market Demand</vt:lpstr>
      <vt:lpstr> How effective is my program?</vt:lpstr>
    </vt:vector>
  </TitlesOfParts>
  <Company>Santa Monica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LAWLER_HANNAH</dc:creator>
  <cp:lastModifiedBy>MEHRAZAR_SAMAN</cp:lastModifiedBy>
  <cp:revision>84</cp:revision>
  <cp:lastPrinted>2018-11-19T16:15:30Z</cp:lastPrinted>
  <dcterms:created xsi:type="dcterms:W3CDTF">2016-06-23T17:36:01Z</dcterms:created>
  <dcterms:modified xsi:type="dcterms:W3CDTF">2018-11-20T21:06:30Z</dcterms:modified>
</cp:coreProperties>
</file>