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70" r:id="rId3"/>
    <p:sldId id="272" r:id="rId4"/>
    <p:sldId id="275" r:id="rId5"/>
    <p:sldId id="271" r:id="rId6"/>
    <p:sldId id="273" r:id="rId7"/>
    <p:sldId id="276" r:id="rId8"/>
    <p:sldId id="257" r:id="rId9"/>
    <p:sldId id="274" r:id="rId10"/>
    <p:sldId id="263" r:id="rId11"/>
    <p:sldId id="268" r:id="rId12"/>
    <p:sldId id="281" r:id="rId13"/>
    <p:sldId id="277" r:id="rId14"/>
    <p:sldId id="282" r:id="rId15"/>
    <p:sldId id="261" r:id="rId16"/>
    <p:sldId id="279" r:id="rId17"/>
    <p:sldId id="278" r:id="rId18"/>
    <p:sldId id="269" r:id="rId19"/>
    <p:sldId id="280" r:id="rId20"/>
    <p:sldId id="258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08EB3-41E0-B743-AF79-828162657063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D2E9-1E7C-114C-B977-13D47035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usanrakow@earthlink.net" TargetMode="External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20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org/helpcenter/resilience.aspx" TargetMode="External"/><Relationship Id="rId4" Type="http://schemas.openxmlformats.org/officeDocument/2006/relationships/hyperlink" Target="mailto:susanrakow@earthlink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rapists.psychologytoday.com/rms/state/OH/North+Canton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gc.com" TargetMode="External"/><Relationship Id="rId4" Type="http://schemas.openxmlformats.org/officeDocument/2006/relationships/hyperlink" Target="http://www.sengifted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g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Roller Coaster Ride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09999"/>
            <a:ext cx="8307387" cy="1887689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Parenting </a:t>
            </a:r>
            <a:r>
              <a:rPr lang="en-US" sz="3800" u="sng" dirty="0" smtClean="0"/>
              <a:t>Young Gifted Children </a:t>
            </a:r>
          </a:p>
          <a:p>
            <a:r>
              <a:rPr lang="en-US" sz="3800" dirty="0" smtClean="0"/>
              <a:t>March 2015 </a:t>
            </a:r>
            <a:endParaRPr lang="en-US" sz="3800" dirty="0" smtClean="0"/>
          </a:p>
          <a:p>
            <a:endParaRPr lang="en-US" dirty="0"/>
          </a:p>
          <a:p>
            <a:pPr algn="r"/>
            <a:r>
              <a:rPr lang="en-US" sz="2100" dirty="0" smtClean="0"/>
              <a:t>Susan R. Rakow, Licensed Professional Counselor (LPC)</a:t>
            </a:r>
          </a:p>
          <a:p>
            <a:pPr algn="r"/>
            <a:r>
              <a:rPr lang="en-US" sz="2100" dirty="0" smtClean="0"/>
              <a:t>Ph.D. in Education</a:t>
            </a:r>
          </a:p>
          <a:p>
            <a:pPr algn="r"/>
            <a:r>
              <a:rPr lang="en-US" sz="2100" dirty="0" smtClean="0">
                <a:hlinkClick r:id="rId2"/>
              </a:rPr>
              <a:t>susanrakow@earthlink.net</a:t>
            </a:r>
            <a:endParaRPr lang="en-US" sz="2100" dirty="0" smtClean="0"/>
          </a:p>
          <a:p>
            <a:pPr algn="r"/>
            <a:r>
              <a:rPr lang="en-US" sz="2100" dirty="0" smtClean="0"/>
              <a:t>216-570-4976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228218"/>
            <a:ext cx="356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7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393468"/>
            <a:ext cx="8308975" cy="1143000"/>
          </a:xfrm>
        </p:spPr>
        <p:txBody>
          <a:bodyPr/>
          <a:lstStyle/>
          <a:p>
            <a:pPr algn="ctr"/>
            <a:r>
              <a:rPr lang="en-US" dirty="0" smtClean="0"/>
              <a:t>Unique Needs of Gifted Subpopulations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2e individuals</a:t>
            </a:r>
          </a:p>
          <a:p>
            <a:r>
              <a:rPr lang="en-US" dirty="0" smtClean="0"/>
              <a:t>Cultural and Ethnic Minorities, including ELL</a:t>
            </a:r>
          </a:p>
          <a:p>
            <a:r>
              <a:rPr lang="en-US" dirty="0" smtClean="0"/>
              <a:t>Gifted Girls</a:t>
            </a:r>
          </a:p>
          <a:p>
            <a:r>
              <a:rPr lang="en-US" dirty="0" smtClean="0"/>
              <a:t>Profoundly Gifted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7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Pressures and Stress for </a:t>
            </a:r>
            <a:br>
              <a:rPr lang="en-US" dirty="0" smtClean="0"/>
            </a:br>
            <a:r>
              <a:rPr lang="en-US" dirty="0" smtClean="0"/>
              <a:t>Young Gifted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599766"/>
            <a:ext cx="3840480" cy="411876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Physical  and Gender Expectations</a:t>
            </a:r>
          </a:p>
          <a:p>
            <a:r>
              <a:rPr lang="en-US" sz="2000" b="1" dirty="0" smtClean="0"/>
              <a:t>Academic</a:t>
            </a:r>
            <a:endParaRPr lang="en-US" sz="2000" b="1" dirty="0"/>
          </a:p>
          <a:p>
            <a:pPr lvl="1"/>
            <a:r>
              <a:rPr lang="en-US" sz="2000" b="1" dirty="0"/>
              <a:t>Perfect v. Excellent v. Good </a:t>
            </a:r>
            <a:r>
              <a:rPr lang="en-US" sz="2000" b="1" dirty="0" smtClean="0"/>
              <a:t>Enough (Perfectionism)</a:t>
            </a:r>
          </a:p>
          <a:p>
            <a:pPr lvl="1"/>
            <a:r>
              <a:rPr lang="en-US" b="1" dirty="0" smtClean="0"/>
              <a:t>School</a:t>
            </a:r>
            <a:r>
              <a:rPr lang="en-US" b="1" dirty="0"/>
              <a:t>-Home Partnership</a:t>
            </a:r>
          </a:p>
          <a:p>
            <a:pPr lvl="2"/>
            <a:r>
              <a:rPr lang="en-US" b="1" dirty="0"/>
              <a:t>“boredom”</a:t>
            </a:r>
          </a:p>
          <a:p>
            <a:pPr lvl="2"/>
            <a:r>
              <a:rPr lang="en-US" b="1" dirty="0"/>
              <a:t>Over-attention to kids’ negative comments</a:t>
            </a:r>
          </a:p>
          <a:p>
            <a:pPr lvl="1"/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Social</a:t>
            </a:r>
          </a:p>
          <a:p>
            <a:pPr marL="228600" lvl="1" indent="0">
              <a:buNone/>
            </a:pPr>
            <a:r>
              <a:rPr lang="en-US" sz="2000" b="1" dirty="0"/>
              <a:t>• Bullying (?)</a:t>
            </a:r>
          </a:p>
          <a:p>
            <a:r>
              <a:rPr lang="en-US" sz="2000" b="1" dirty="0" smtClean="0"/>
              <a:t>Parental/Family  Expectations</a:t>
            </a:r>
          </a:p>
          <a:p>
            <a:r>
              <a:rPr lang="en-US" sz="2000" b="1" dirty="0" smtClean="0"/>
              <a:t>Over-Empowerment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72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9565"/>
            <a:ext cx="8308975" cy="1170609"/>
          </a:xfrm>
        </p:spPr>
        <p:txBody>
          <a:bodyPr/>
          <a:lstStyle/>
          <a:p>
            <a:r>
              <a:rPr lang="en-US" dirty="0" smtClean="0"/>
              <a:t>Perfectionism and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Books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Down time</a:t>
            </a:r>
          </a:p>
          <a:p>
            <a:r>
              <a:rPr lang="en-US" dirty="0" smtClean="0"/>
              <a:t>Meditation and Breathing</a:t>
            </a:r>
          </a:p>
          <a:p>
            <a:r>
              <a:rPr lang="en-US" dirty="0" smtClean="0"/>
              <a:t>Breaking the chain of negative/anxious thoughts</a:t>
            </a:r>
          </a:p>
          <a:p>
            <a:r>
              <a:rPr lang="en-US" dirty="0" smtClean="0"/>
              <a:t>Socializing</a:t>
            </a:r>
          </a:p>
          <a:p>
            <a:r>
              <a:rPr lang="en-US" dirty="0" smtClean="0"/>
              <a:t>Arts and Creative outlets/visualizations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22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651565"/>
            <a:ext cx="8308975" cy="1148522"/>
          </a:xfrm>
        </p:spPr>
        <p:txBody>
          <a:bodyPr/>
          <a:lstStyle/>
          <a:p>
            <a:pPr algn="ctr"/>
            <a:r>
              <a:rPr lang="en-US" dirty="0" smtClean="0"/>
              <a:t>Achievement and Underachievement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925" y="2065130"/>
            <a:ext cx="8308975" cy="418326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Achievers: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self-efficacy/internal locus of control, </a:t>
            </a:r>
          </a:p>
          <a:p>
            <a:pPr lvl="1"/>
            <a:r>
              <a:rPr lang="en-US" sz="2800" dirty="0" smtClean="0"/>
              <a:t>resilience,</a:t>
            </a:r>
          </a:p>
          <a:p>
            <a:pPr lvl="1"/>
            <a:r>
              <a:rPr lang="en-US" sz="2800" dirty="0" smtClean="0"/>
              <a:t> high frustration tolerance, </a:t>
            </a:r>
          </a:p>
          <a:p>
            <a:pPr lvl="1"/>
            <a:r>
              <a:rPr lang="en-US" sz="2800" dirty="0" smtClean="0"/>
              <a:t>realistic expectations by self and others, </a:t>
            </a:r>
          </a:p>
          <a:p>
            <a:pPr lvl="1"/>
            <a:r>
              <a:rPr lang="en-US" sz="2800" dirty="0" smtClean="0"/>
              <a:t>growth mindset, </a:t>
            </a:r>
          </a:p>
          <a:p>
            <a:pPr lvl="1"/>
            <a:r>
              <a:rPr lang="en-US" sz="2800" dirty="0" smtClean="0"/>
              <a:t>history of meeting challenges,</a:t>
            </a:r>
          </a:p>
          <a:p>
            <a:pPr lvl="1"/>
            <a:r>
              <a:rPr lang="en-US" sz="2800" dirty="0" smtClean="0"/>
              <a:t> family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2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and Academic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Place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Supervision and Support</a:t>
            </a:r>
          </a:p>
          <a:p>
            <a:r>
              <a:rPr lang="en-US" dirty="0" smtClean="0"/>
              <a:t>Teach how to ask for help from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9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Use and Abuse: Adults and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814705"/>
          </a:xfrm>
        </p:spPr>
        <p:txBody>
          <a:bodyPr>
            <a:normAutofit/>
          </a:bodyPr>
          <a:lstStyle/>
          <a:p>
            <a:r>
              <a:rPr lang="en-US" dirty="0" smtClean="0"/>
              <a:t>How much? When and Where? What? </a:t>
            </a:r>
          </a:p>
          <a:p>
            <a:pPr marL="0" indent="0">
              <a:buNone/>
            </a:pPr>
            <a:r>
              <a:rPr lang="en-US" dirty="0" smtClean="0"/>
              <a:t>• Impact on Sleep and Eating Disorders including obesity</a:t>
            </a:r>
          </a:p>
          <a:p>
            <a:r>
              <a:rPr lang="en-US" dirty="0" smtClean="0"/>
              <a:t>Impact on Attention</a:t>
            </a:r>
          </a:p>
          <a:p>
            <a:r>
              <a:rPr lang="en-US" dirty="0" smtClean="0"/>
              <a:t>Impact on ability to have real-world social interactions and conversations</a:t>
            </a:r>
          </a:p>
          <a:p>
            <a:r>
              <a:rPr lang="en-US" dirty="0" smtClean="0"/>
              <a:t>American Academy of Pediatrics recommendations:</a:t>
            </a:r>
          </a:p>
          <a:p>
            <a:pPr lvl="1"/>
            <a:r>
              <a:rPr lang="en-US" dirty="0" smtClean="0"/>
              <a:t>No tech/screen time for under 2’s</a:t>
            </a:r>
          </a:p>
          <a:p>
            <a:pPr lvl="1"/>
            <a:r>
              <a:rPr lang="en-US" dirty="0" smtClean="0"/>
              <a:t>“screen-free” zones and times (dinnertime; no </a:t>
            </a:r>
            <a:r>
              <a:rPr lang="en-US" dirty="0" err="1" smtClean="0"/>
              <a:t>tv</a:t>
            </a:r>
            <a:r>
              <a:rPr lang="en-US" dirty="0" smtClean="0"/>
              <a:t>, computer, cellphones or video games in kids’ rooms)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412" y="2847996"/>
            <a:ext cx="2020649" cy="1602769"/>
          </a:xfrm>
          <a:prstGeom prst="rect">
            <a:avLst/>
          </a:prstGeom>
        </p:spPr>
      </p:pic>
      <p:pic>
        <p:nvPicPr>
          <p:cNvPr id="5" name="Picture 4" descr="boy-playing-video-gam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3" y="209593"/>
            <a:ext cx="4229100" cy="18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7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V of Love” (</a:t>
            </a:r>
            <a:r>
              <a:rPr lang="en-US" dirty="0" err="1" smtClean="0"/>
              <a:t>Rimm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 smtClean="0"/>
              <a:t>V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Birth</a:t>
            </a:r>
          </a:p>
          <a:p>
            <a:pPr marL="0" indent="0">
              <a:buNone/>
            </a:pP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200" dirty="0" smtClean="0"/>
              <a:t>Independence                       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200" dirty="0" smtClean="0"/>
              <a:t>Responsibility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762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Siblings and Family 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Dethroning</a:t>
            </a:r>
          </a:p>
          <a:p>
            <a:r>
              <a:rPr lang="en-US" dirty="0" smtClean="0"/>
              <a:t>Over-Empowerment</a:t>
            </a:r>
          </a:p>
          <a:p>
            <a:r>
              <a:rPr lang="en-US" dirty="0" smtClean="0"/>
              <a:t>Family Changes</a:t>
            </a:r>
          </a:p>
          <a:p>
            <a:r>
              <a:rPr lang="en-US" dirty="0" smtClean="0"/>
              <a:t>Gifted, Typical and Special Needs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4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Self-Esteem, Self-Worth, and</a:t>
            </a:r>
            <a:br>
              <a:rPr lang="en-US" dirty="0" smtClean="0"/>
            </a:br>
            <a:r>
              <a:rPr lang="en-US" dirty="0" smtClean="0"/>
              <a:t> Self-Confidence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ea typeface="Zapf Dingbats"/>
                <a:cs typeface="Zapf Dingbats"/>
              </a:rPr>
              <a:t>Growth Mindset: Work and Practice</a:t>
            </a:r>
          </a:p>
          <a:p>
            <a:pPr marL="0" indent="0">
              <a:buNone/>
            </a:pPr>
            <a:endParaRPr lang="en-US" dirty="0" smtClean="0">
              <a:ea typeface="Zapf Dingbats"/>
              <a:cs typeface="Zapf Dingbats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Zapf Dingbats"/>
                <a:ea typeface="Zapf Dingbats"/>
                <a:cs typeface="Zapf Dingbats"/>
              </a:rPr>
              <a:t>✔</a:t>
            </a:r>
          </a:p>
          <a:p>
            <a:pPr marL="0" indent="0" algn="r">
              <a:buNone/>
            </a:pPr>
            <a:r>
              <a:rPr lang="en-US" sz="5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71" y="3661710"/>
            <a:ext cx="2197100" cy="1380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55" y="4578306"/>
            <a:ext cx="2336800" cy="146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855" y="3082457"/>
            <a:ext cx="1308100" cy="185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583" y="5021089"/>
            <a:ext cx="336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Give Praise: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Specific Action</a:t>
            </a:r>
          </a:p>
          <a:p>
            <a:pPr algn="ctr"/>
            <a:r>
              <a:rPr lang="en-US" sz="2400" dirty="0" smtClean="0"/>
              <a:t>No “</a:t>
            </a:r>
            <a:r>
              <a:rPr lang="en-US" sz="2400" dirty="0" err="1" smtClean="0"/>
              <a:t>est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 smtClean="0"/>
              <a:t>Referential Speech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34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82261"/>
            <a:ext cx="8308975" cy="1016000"/>
          </a:xfrm>
        </p:spPr>
        <p:txBody>
          <a:bodyPr/>
          <a:lstStyle/>
          <a:p>
            <a:pPr algn="ctr"/>
            <a:r>
              <a:rPr lang="en-US" dirty="0" smtClean="0"/>
              <a:t>Building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39391"/>
            <a:ext cx="8308975" cy="3809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Teach and model connections with others and empathy. </a:t>
            </a:r>
          </a:p>
          <a:p>
            <a:r>
              <a:rPr lang="en-US" dirty="0" smtClean="0"/>
              <a:t>Age appropriate volunteer work and helping others (family, friends, neighbors)</a:t>
            </a:r>
          </a:p>
          <a:p>
            <a:r>
              <a:rPr lang="en-US" dirty="0" smtClean="0"/>
              <a:t>Regular Routines and Self-Care </a:t>
            </a:r>
          </a:p>
          <a:p>
            <a:pPr lvl="1"/>
            <a:r>
              <a:rPr lang="en-US" dirty="0" smtClean="0"/>
              <a:t>But also, acceptance that change is part of life.  </a:t>
            </a:r>
          </a:p>
          <a:p>
            <a:r>
              <a:rPr lang="en-US" dirty="0" smtClean="0"/>
              <a:t>Goal-setting and progress (breaking things down into small achievable parts)</a:t>
            </a:r>
          </a:p>
          <a:p>
            <a:r>
              <a:rPr lang="en-US" dirty="0" smtClean="0"/>
              <a:t>Nurture positive self-view (but not perfection!) </a:t>
            </a:r>
          </a:p>
          <a:p>
            <a:r>
              <a:rPr lang="en-US" dirty="0" smtClean="0"/>
              <a:t>Nurture Hope and How to keep things in Perspective. </a:t>
            </a:r>
          </a:p>
          <a:p>
            <a:pPr lvl="1"/>
            <a:r>
              <a:rPr lang="en-US" dirty="0" smtClean="0"/>
              <a:t>Learning from our Mistakes and from Adversity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Developmental Perspective: </a:t>
            </a:r>
            <a:br>
              <a:rPr lang="en-US" dirty="0" smtClean="0"/>
            </a:br>
            <a:r>
              <a:rPr lang="en-US" dirty="0" smtClean="0"/>
              <a:t>Gifted Child, Gifted Tween, Gifted 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Preschool through Elementary School</a:t>
            </a:r>
          </a:p>
          <a:p>
            <a:r>
              <a:rPr lang="en-US" dirty="0" smtClean="0"/>
              <a:t>Middle Grades</a:t>
            </a:r>
          </a:p>
          <a:p>
            <a:r>
              <a:rPr lang="en-US" dirty="0" smtClean="0"/>
              <a:t>High School</a:t>
            </a:r>
          </a:p>
          <a:p>
            <a:r>
              <a:rPr lang="en-US" dirty="0" smtClean="0"/>
              <a:t>Beyond High School…</a:t>
            </a:r>
            <a:endParaRPr lang="en-US" dirty="0"/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12" y="3093099"/>
            <a:ext cx="3506911" cy="28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5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Concerns</a:t>
            </a:r>
            <a:endParaRPr lang="en-US" dirty="0"/>
          </a:p>
        </p:txBody>
      </p:sp>
      <p:pic>
        <p:nvPicPr>
          <p:cNvPr id="4" name="Content Placeholder 3" descr="j0315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 b="20538"/>
          <a:stretch>
            <a:fillRect/>
          </a:stretch>
        </p:blipFill>
        <p:spPr>
          <a:xfrm>
            <a:off x="415925" y="2756646"/>
            <a:ext cx="8308975" cy="3724476"/>
          </a:xfrm>
        </p:spPr>
      </p:pic>
    </p:spTree>
    <p:extLst>
      <p:ext uri="{BB962C8B-B14F-4D97-AF65-F5344CB8AC3E}">
        <p14:creationId xmlns:p14="http://schemas.microsoft.com/office/powerpoint/2010/main" val="14795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Reaching Out and Resources</a:t>
            </a:r>
            <a:endParaRPr lang="en-US" dirty="0"/>
          </a:p>
        </p:txBody>
      </p:sp>
      <p:pic>
        <p:nvPicPr>
          <p:cNvPr id="4" name="Content Placeholder 3" descr="j01788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7" b="18317"/>
          <a:stretch>
            <a:fillRect/>
          </a:stretch>
        </p:blipFill>
        <p:spPr>
          <a:xfrm>
            <a:off x="415925" y="2756646"/>
            <a:ext cx="6009887" cy="2525587"/>
          </a:xfrm>
        </p:spPr>
      </p:pic>
      <p:pic>
        <p:nvPicPr>
          <p:cNvPr id="5" name="Picture 4" descr="j02898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7" y="3914816"/>
            <a:ext cx="3657600" cy="2426208"/>
          </a:xfrm>
          <a:prstGeom prst="rect">
            <a:avLst/>
          </a:prstGeom>
        </p:spPr>
      </p:pic>
      <p:pic>
        <p:nvPicPr>
          <p:cNvPr id="6" name="Picture 5" descr="j03210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6" y="4510671"/>
            <a:ext cx="2148388" cy="1068316"/>
          </a:xfrm>
          <a:prstGeom prst="rect">
            <a:avLst/>
          </a:prstGeom>
        </p:spPr>
      </p:pic>
      <p:pic>
        <p:nvPicPr>
          <p:cNvPr id="7" name="Picture 6" descr="j017867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34" y="3113981"/>
            <a:ext cx="2095035" cy="13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Reaching Out and Resources:</a:t>
            </a:r>
            <a:br>
              <a:rPr lang="en-US" dirty="0" smtClean="0"/>
            </a:br>
            <a:r>
              <a:rPr lang="en-US" dirty="0" smtClean="0"/>
              <a:t>People and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School Counselor and Psychologist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mcgt.net</a:t>
            </a:r>
            <a:r>
              <a:rPr lang="en-US" dirty="0"/>
              <a:t>/how-can-</a:t>
            </a:r>
            <a:r>
              <a:rPr lang="en-US" dirty="0" err="1"/>
              <a:t>i</a:t>
            </a:r>
            <a:r>
              <a:rPr lang="en-US" dirty="0"/>
              <a:t>-help-my-gifted-child-plan-for-college</a:t>
            </a:r>
            <a:endParaRPr lang="en-US" dirty="0" smtClean="0"/>
          </a:p>
          <a:p>
            <a:r>
              <a:rPr lang="en-US" dirty="0" smtClean="0"/>
              <a:t>Community Agencies</a:t>
            </a:r>
          </a:p>
          <a:p>
            <a:r>
              <a:rPr lang="en-US" dirty="0" smtClean="0"/>
              <a:t>Your Physician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http://therapists.psychologytoday.com/rms/state/OH/North+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Canton.html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Resilience Guide for Parents and Teachers 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://www.apa.org/helpcenter/resilience.aspx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#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Family Achievement Clinic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Dr. Sylvia </a:t>
            </a:r>
            <a:r>
              <a:rPr lang="en-US" dirty="0" err="1" smtClean="0">
                <a:solidFill>
                  <a:schemeClr val="tx1"/>
                </a:solidFill>
              </a:rPr>
              <a:t>Rimm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www.sylviarimm.com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Susan Rakow, LPC (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susanrakow@earthlink.net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8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Reaching Out and Resources:</a:t>
            </a:r>
            <a:br>
              <a:rPr lang="en-US" dirty="0" smtClean="0"/>
            </a:br>
            <a:r>
              <a:rPr lang="en-US" dirty="0" smtClean="0"/>
              <a:t>A Few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783827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dirty="0" smtClean="0"/>
              <a:t>Sylvia </a:t>
            </a:r>
            <a:r>
              <a:rPr lang="en-US" dirty="0" err="1" smtClean="0"/>
              <a:t>Rimm</a:t>
            </a:r>
            <a:r>
              <a:rPr lang="en-US" dirty="0" smtClean="0"/>
              <a:t>: How to Parent So Children Will Learn; Parenting Preschoolers</a:t>
            </a:r>
          </a:p>
          <a:p>
            <a:pPr marL="228600" lvl="1" indent="0">
              <a:buNone/>
            </a:pPr>
            <a:r>
              <a:rPr lang="en-US" dirty="0" smtClean="0"/>
              <a:t>James </a:t>
            </a:r>
            <a:r>
              <a:rPr lang="en-US" dirty="0" err="1" smtClean="0"/>
              <a:t>Delisle</a:t>
            </a:r>
            <a:r>
              <a:rPr lang="en-US" dirty="0" smtClean="0"/>
              <a:t>: Parenting Gifted Kids; The Gifted Kids Survival Guide</a:t>
            </a:r>
          </a:p>
          <a:p>
            <a:pPr marL="228600" lvl="1" indent="0">
              <a:buNone/>
            </a:pPr>
            <a:r>
              <a:rPr lang="en-US" dirty="0" smtClean="0"/>
              <a:t>Michael </a:t>
            </a:r>
            <a:r>
              <a:rPr lang="en-US" dirty="0" err="1" smtClean="0"/>
              <a:t>Piechowski</a:t>
            </a:r>
            <a:r>
              <a:rPr lang="en-US" dirty="0" smtClean="0"/>
              <a:t> – “Mellow Out,” they Say. If I Only Could</a:t>
            </a:r>
          </a:p>
          <a:p>
            <a:pPr marL="228600" lvl="1" indent="0">
              <a:buNone/>
            </a:pPr>
            <a:r>
              <a:rPr lang="en-US" dirty="0" smtClean="0"/>
              <a:t>Maureen Garth – Moonbeam, </a:t>
            </a:r>
            <a:r>
              <a:rPr lang="en-US" dirty="0" err="1" smtClean="0"/>
              <a:t>Starbright</a:t>
            </a:r>
            <a:r>
              <a:rPr lang="en-US" dirty="0" smtClean="0"/>
              <a:t> (two books of meditations for children)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 smtClean="0"/>
              <a:t>OAGC and NAGC Parent Divisions/Networks (</a:t>
            </a:r>
            <a:r>
              <a:rPr lang="en-US" dirty="0" smtClean="0">
                <a:hlinkClick r:id="rId2"/>
              </a:rPr>
              <a:t>www.nagc.org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www.oagc.com</a:t>
            </a:r>
            <a:r>
              <a:rPr lang="en-US" dirty="0" smtClean="0"/>
              <a:t> ) </a:t>
            </a:r>
          </a:p>
          <a:p>
            <a:pPr marL="228600" lvl="1" indent="0">
              <a:buNone/>
            </a:pPr>
            <a:r>
              <a:rPr lang="en-US" dirty="0" smtClean="0">
                <a:hlinkClick r:id="rId4"/>
              </a:rPr>
              <a:t>www.sengifted.org</a:t>
            </a:r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97280"/>
            <a:ext cx="8308975" cy="1084951"/>
          </a:xfrm>
        </p:spPr>
        <p:txBody>
          <a:bodyPr/>
          <a:lstStyle/>
          <a:p>
            <a:r>
              <a:rPr lang="en-US" b="1" dirty="0" smtClean="0"/>
              <a:t>Definition of Giftedness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26076"/>
            <a:ext cx="8308975" cy="3622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	Not Genius!! Not Prodigy!!</a:t>
            </a:r>
          </a:p>
          <a:p>
            <a:r>
              <a:rPr lang="en-US" dirty="0" smtClean="0"/>
              <a:t>Individual who is performing </a:t>
            </a:r>
            <a:r>
              <a:rPr lang="en-US" u="sng" dirty="0" smtClean="0"/>
              <a:t>significantly above </a:t>
            </a:r>
            <a:r>
              <a:rPr lang="en-US" dirty="0" smtClean="0"/>
              <a:t>and beyond what would be expected/typical for his or her chronological age in one or more areas. </a:t>
            </a:r>
          </a:p>
          <a:p>
            <a:r>
              <a:rPr lang="en-US" dirty="0" smtClean="0"/>
              <a:t>State of Ohio  defines these areas as: Superior Cognitive Ability;  Specific Academic Ability in Math, Reading/Language Arts, Science or Social Studies; Visual and/or Performing Arts; Creative Thinking.  </a:t>
            </a:r>
          </a:p>
          <a:p>
            <a:r>
              <a:rPr lang="en-US" dirty="0" smtClean="0"/>
              <a:t>Continuum of Giftedness: mild, moderate profound (How far is the child from what is “typical”)</a:t>
            </a:r>
          </a:p>
          <a:p>
            <a:r>
              <a:rPr lang="en-US" sz="2400" b="1" dirty="0" smtClean="0"/>
              <a:t>Asynchronous Development</a:t>
            </a:r>
          </a:p>
          <a:p>
            <a:endParaRPr lang="en-US" dirty="0"/>
          </a:p>
        </p:txBody>
      </p:sp>
      <p:pic>
        <p:nvPicPr>
          <p:cNvPr id="4" name="Picture 3" descr="Einstei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2" y="1349726"/>
            <a:ext cx="2231673" cy="1781837"/>
          </a:xfrm>
          <a:prstGeom prst="rect">
            <a:avLst/>
          </a:prstGeom>
        </p:spPr>
      </p:pic>
      <p:pic>
        <p:nvPicPr>
          <p:cNvPr id="5" name="Picture 4" descr="Mozar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" y="2182231"/>
            <a:ext cx="1282287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“typical?” “normal?”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599765"/>
            <a:ext cx="7783313" cy="33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50700"/>
            <a:ext cx="8308975" cy="1553453"/>
          </a:xfrm>
        </p:spPr>
        <p:txBody>
          <a:bodyPr/>
          <a:lstStyle/>
          <a:p>
            <a:pPr algn="ctr"/>
            <a:r>
              <a:rPr lang="en-US" dirty="0" smtClean="0"/>
              <a:t>Nature of Young Gifted Children</a:t>
            </a:r>
            <a:br>
              <a:rPr lang="en-US" dirty="0" smtClean="0"/>
            </a:b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293192"/>
            <a:ext cx="8308975" cy="39552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“Young </a:t>
            </a:r>
            <a:r>
              <a:rPr lang="en-US" sz="2400" b="1" dirty="0">
                <a:solidFill>
                  <a:srgbClr val="FF0000"/>
                </a:solidFill>
              </a:rPr>
              <a:t> children’s  development  is   dynamic  and  individual</a:t>
            </a:r>
            <a:r>
              <a:rPr lang="en-US" sz="2400" b="1" dirty="0" smtClean="0">
                <a:solidFill>
                  <a:srgbClr val="FF0000"/>
                </a:solidFill>
              </a:rPr>
              <a:t>.” </a:t>
            </a:r>
          </a:p>
          <a:p>
            <a:pPr marL="0" indent="0">
              <a:buNone/>
            </a:pPr>
            <a:r>
              <a:rPr lang="en-US" sz="2400" dirty="0" smtClean="0"/>
              <a:t>• When did you first notice that your child </a:t>
            </a:r>
          </a:p>
          <a:p>
            <a:pPr marL="0" indent="0">
              <a:buNone/>
            </a:pPr>
            <a:r>
              <a:rPr lang="en-US" sz="2400" dirty="0" smtClean="0"/>
              <a:t>might be gifted?</a:t>
            </a:r>
          </a:p>
          <a:p>
            <a:pPr marL="0" indent="0">
              <a:buNone/>
            </a:pPr>
            <a:r>
              <a:rPr lang="en-US" sz="2400" dirty="0" smtClean="0"/>
              <a:t>• What behaviors did </a:t>
            </a:r>
            <a:r>
              <a:rPr lang="en-US" sz="2400" u="sng" dirty="0" smtClean="0"/>
              <a:t>you</a:t>
            </a:r>
            <a:r>
              <a:rPr lang="en-US" sz="2400" dirty="0" smtClean="0"/>
              <a:t> notice? </a:t>
            </a:r>
          </a:p>
          <a:p>
            <a:pPr marL="0" indent="0">
              <a:buNone/>
            </a:pPr>
            <a:r>
              <a:rPr lang="en-US" sz="2400" dirty="0" smtClean="0"/>
              <a:t>Did </a:t>
            </a:r>
            <a:r>
              <a:rPr lang="en-US" sz="2400" u="sng" dirty="0" smtClean="0"/>
              <a:t>others </a:t>
            </a:r>
            <a:r>
              <a:rPr lang="en-US" sz="2400" dirty="0" smtClean="0"/>
              <a:t>notice (grandparents, neighbors, teachers, etc.)</a:t>
            </a:r>
          </a:p>
          <a:p>
            <a:pPr marL="0" indent="0">
              <a:buNone/>
            </a:pPr>
            <a:r>
              <a:rPr lang="en-US" sz="2400" dirty="0" smtClean="0"/>
              <a:t>• Possible Indicators: Intense fascination with a particular subject;  advanced play behavior;  early language development; advanced literacy and/or vocabulary; ability to ask unusually reflective, deep, and probing questions; exceptional memory; rapid pace of learning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reschool_boy_with_glasses_playing_with_playdough_300_Pix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9" y="2648758"/>
            <a:ext cx="2515797" cy="16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8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28" y="1456765"/>
            <a:ext cx="8308975" cy="1143000"/>
          </a:xfrm>
        </p:spPr>
        <p:txBody>
          <a:bodyPr/>
          <a:lstStyle/>
          <a:p>
            <a:pPr algn="ctr"/>
            <a:r>
              <a:rPr lang="en-US" dirty="0"/>
              <a:t>Nature of Young Gifted Children</a:t>
            </a:r>
            <a:br>
              <a:rPr lang="en-US" dirty="0"/>
            </a:br>
            <a:r>
              <a:rPr lang="en-US" dirty="0"/>
              <a:t>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• FORMAL </a:t>
            </a:r>
            <a:r>
              <a:rPr lang="en-US" sz="2800" dirty="0" smtClean="0"/>
              <a:t>IDENTIFICATION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• Individual or group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• behavioral checklists, observations, interactions</a:t>
            </a:r>
          </a:p>
          <a:p>
            <a:pPr marL="0" indent="0">
              <a:buNone/>
            </a:pPr>
            <a:r>
              <a:rPr lang="en-US" sz="2800" dirty="0"/>
              <a:t>	• IQ (WPPSI, WISC, </a:t>
            </a:r>
            <a:r>
              <a:rPr lang="en-US" sz="2800" dirty="0" err="1"/>
              <a:t>Naglieri</a:t>
            </a:r>
            <a:r>
              <a:rPr lang="en-US" sz="2800" dirty="0"/>
              <a:t>, </a:t>
            </a:r>
            <a:r>
              <a:rPr lang="en-US" sz="2800" dirty="0" err="1"/>
              <a:t>CogAT</a:t>
            </a:r>
            <a:r>
              <a:rPr lang="en-US" sz="2800" dirty="0"/>
              <a:t>) and </a:t>
            </a:r>
            <a:r>
              <a:rPr lang="en-US" sz="2800" dirty="0" smtClean="0"/>
              <a:t>	Achievement 	Tests </a:t>
            </a:r>
            <a:r>
              <a:rPr lang="en-US" sz="2800" dirty="0"/>
              <a:t>(ex. </a:t>
            </a:r>
            <a:r>
              <a:rPr lang="en-US" sz="2800" dirty="0" smtClean="0"/>
              <a:t>Woodcock</a:t>
            </a:r>
            <a:r>
              <a:rPr lang="en-US" sz="2800" dirty="0"/>
              <a:t>-</a:t>
            </a:r>
            <a:r>
              <a:rPr lang="en-US" sz="2800" dirty="0" smtClean="0"/>
              <a:t>Johnson, Iowa and/or Stanford 	Achievement Tests)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endParaRPr lang="en-US" dirty="0"/>
          </a:p>
        </p:txBody>
      </p:sp>
      <p:pic>
        <p:nvPicPr>
          <p:cNvPr id="4" name="Picture 3" descr="BU00949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05" y="1824691"/>
            <a:ext cx="2065527" cy="2268533"/>
          </a:xfrm>
          <a:prstGeom prst="rect">
            <a:avLst/>
          </a:prstGeom>
        </p:spPr>
      </p:pic>
      <p:pic>
        <p:nvPicPr>
          <p:cNvPr id="5" name="Picture 4" descr="j0321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83" y="2505113"/>
            <a:ext cx="2070771" cy="14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Choice, Challenge, Control, &amp; Caring: At Home and at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Whole Grade and Subject Acceleration an Early Entrance</a:t>
            </a:r>
          </a:p>
          <a:p>
            <a:pPr marL="0" indent="0" algn="ctr">
              <a:buNone/>
            </a:pPr>
            <a:r>
              <a:rPr lang="en-US" dirty="0" smtClean="0"/>
              <a:t>Who? When? </a:t>
            </a:r>
          </a:p>
          <a:p>
            <a:pPr marL="0" indent="0" algn="ctr">
              <a:buNone/>
            </a:pPr>
            <a:r>
              <a:rPr lang="en-US" dirty="0" smtClean="0"/>
              <a:t>How? (Iowa Acceleration Scale)</a:t>
            </a:r>
          </a:p>
          <a:p>
            <a:pPr marL="0" indent="0" algn="ctr">
              <a:buNone/>
            </a:pPr>
            <a:r>
              <a:rPr lang="en-US" dirty="0" smtClean="0"/>
              <a:t>Follow-Up Support</a:t>
            </a:r>
          </a:p>
          <a:p>
            <a:pPr marL="0" indent="0" algn="ctr">
              <a:buNone/>
            </a:pPr>
            <a:r>
              <a:rPr lang="en-US" b="1" dirty="0" smtClean="0"/>
              <a:t>Classroom Enrichment/Acceleration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16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Social-Emotional Characteristics of Young Gifted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29" y="2756646"/>
            <a:ext cx="8308975" cy="3491753"/>
          </a:xfrm>
        </p:spPr>
        <p:txBody>
          <a:bodyPr>
            <a:normAutofit/>
          </a:bodyPr>
          <a:lstStyle/>
          <a:p>
            <a:r>
              <a:rPr lang="en-US" b="1" dirty="0" smtClean="0"/>
              <a:t>Emotional Intensity and High Sensitivity</a:t>
            </a:r>
          </a:p>
          <a:p>
            <a:pPr lvl="1"/>
            <a:r>
              <a:rPr lang="en-US" b="1" dirty="0" smtClean="0"/>
              <a:t>Enhanced Capacity to Empathize</a:t>
            </a:r>
          </a:p>
          <a:p>
            <a:r>
              <a:rPr lang="en-US" b="1" dirty="0" smtClean="0"/>
              <a:t>Highly Developed Sense of Fairness and Justice</a:t>
            </a:r>
          </a:p>
          <a:p>
            <a:r>
              <a:rPr lang="en-US" b="1" dirty="0" smtClean="0"/>
              <a:t>Interests that are more common in older children</a:t>
            </a:r>
          </a:p>
          <a:p>
            <a:pPr lvl="1"/>
            <a:r>
              <a:rPr lang="en-US" b="1" dirty="0" smtClean="0"/>
              <a:t>Advanced Play Patterns</a:t>
            </a:r>
          </a:p>
          <a:p>
            <a:pPr lvl="1"/>
            <a:r>
              <a:rPr lang="en-US" b="1" dirty="0" smtClean="0"/>
              <a:t>Intense and Lengthy Task Commitment (don</a:t>
            </a:r>
            <a:r>
              <a:rPr lang="fr-FR" b="1" dirty="0" smtClean="0"/>
              <a:t>’</a:t>
            </a:r>
            <a:r>
              <a:rPr lang="en-US" b="1" dirty="0" smtClean="0"/>
              <a:t>t want to be interrupted!) 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5" name="Picture 4" descr="ls0127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80" y="2381392"/>
            <a:ext cx="2460695" cy="22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Social-Emotional Characteristics of Young Gifted Children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Preference for older children as friends and being with </a:t>
            </a:r>
            <a:r>
              <a:rPr lang="en-US" b="1" dirty="0" smtClean="0"/>
              <a:t>adults</a:t>
            </a:r>
          </a:p>
          <a:p>
            <a:r>
              <a:rPr lang="en-US" b="1" dirty="0" smtClean="0"/>
              <a:t>May need little sleep; lots of energy</a:t>
            </a:r>
            <a:endParaRPr lang="en-US" b="1" dirty="0"/>
          </a:p>
          <a:p>
            <a:r>
              <a:rPr lang="en-US" b="1" dirty="0"/>
              <a:t>More advanced sense of </a:t>
            </a:r>
            <a:r>
              <a:rPr lang="en-US" b="1" dirty="0" smtClean="0"/>
              <a:t>humor</a:t>
            </a:r>
          </a:p>
          <a:p>
            <a:pPr lvl="1"/>
            <a:r>
              <a:rPr lang="en-US" b="1" dirty="0" smtClean="0"/>
              <a:t>Vocabulary that may contribute to alienation from others their age</a:t>
            </a:r>
            <a:endParaRPr lang="en-US" b="1" dirty="0"/>
          </a:p>
          <a:p>
            <a:r>
              <a:rPr lang="en-US" b="1" dirty="0"/>
              <a:t>Frustration when their small motor coordination limits don’t allow them to produce artwork or writing that expresses fully what is in their imaginations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17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418</TotalTime>
  <Words>766</Words>
  <Application>Microsoft Macintosh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Expo</vt:lpstr>
      <vt:lpstr>A Roller Coaster Ride</vt:lpstr>
      <vt:lpstr>Developmental Perspective:  Gifted Child, Gifted Tween, Gifted Teen</vt:lpstr>
      <vt:lpstr>Definition of Giftedness</vt:lpstr>
      <vt:lpstr>What’s “typical?” “normal?”</vt:lpstr>
      <vt:lpstr>Nature of Young Gifted Children Identification</vt:lpstr>
      <vt:lpstr>Nature of Young Gifted Children Identification</vt:lpstr>
      <vt:lpstr>Choice, Challenge, Control, &amp; Caring: At Home and at School </vt:lpstr>
      <vt:lpstr>Social-Emotional Characteristics of Young Gifted Children</vt:lpstr>
      <vt:lpstr>Social-Emotional Characteristics of Young Gifted Children (2) </vt:lpstr>
      <vt:lpstr>Unique Needs of Gifted Subpopulations</vt:lpstr>
      <vt:lpstr>Pressures and Stress for  Young Gifted Children</vt:lpstr>
      <vt:lpstr>Perfectionism and Anxiety</vt:lpstr>
      <vt:lpstr>Achievement and Underachievement</vt:lpstr>
      <vt:lpstr>Organization and Academic Behaviors</vt:lpstr>
      <vt:lpstr>Technology Use and Abuse: Adults and Kids</vt:lpstr>
      <vt:lpstr>“The V of Love” (Rimm)</vt:lpstr>
      <vt:lpstr>Siblings and Family Dynamics </vt:lpstr>
      <vt:lpstr>Self-Esteem, Self-Worth, and  Self-Confidence</vt:lpstr>
      <vt:lpstr>Building Resilience</vt:lpstr>
      <vt:lpstr>Questions and Concerns</vt:lpstr>
      <vt:lpstr>Reaching Out and Resources</vt:lpstr>
      <vt:lpstr>Reaching Out and Resources: People and Places</vt:lpstr>
      <vt:lpstr>Reaching Out and Resources: A Few Books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Balancing Act</dc:title>
  <dc:creator>Susan Rakow</dc:creator>
  <cp:lastModifiedBy>Susan Rakow</cp:lastModifiedBy>
  <cp:revision>30</cp:revision>
  <cp:lastPrinted>2014-02-10T17:55:06Z</cp:lastPrinted>
  <dcterms:created xsi:type="dcterms:W3CDTF">2014-02-10T13:32:16Z</dcterms:created>
  <dcterms:modified xsi:type="dcterms:W3CDTF">2015-03-22T18:40:19Z</dcterms:modified>
</cp:coreProperties>
</file>