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198"/>
  </p:notesMasterIdLst>
  <p:handoutMasterIdLst>
    <p:handoutMasterId r:id="rId199"/>
  </p:handoutMasterIdLst>
  <p:sldIdLst>
    <p:sldId id="256" r:id="rId2"/>
    <p:sldId id="505" r:id="rId3"/>
    <p:sldId id="506" r:id="rId4"/>
    <p:sldId id="257" r:id="rId5"/>
    <p:sldId id="258" r:id="rId6"/>
    <p:sldId id="259" r:id="rId7"/>
    <p:sldId id="299" r:id="rId8"/>
    <p:sldId id="300" r:id="rId9"/>
    <p:sldId id="301" r:id="rId10"/>
    <p:sldId id="302" r:id="rId11"/>
    <p:sldId id="303" r:id="rId12"/>
    <p:sldId id="316" r:id="rId13"/>
    <p:sldId id="304" r:id="rId14"/>
    <p:sldId id="305" r:id="rId15"/>
    <p:sldId id="306" r:id="rId16"/>
    <p:sldId id="307" r:id="rId17"/>
    <p:sldId id="308" r:id="rId18"/>
    <p:sldId id="311" r:id="rId19"/>
    <p:sldId id="309" r:id="rId20"/>
    <p:sldId id="310" r:id="rId21"/>
    <p:sldId id="312" r:id="rId22"/>
    <p:sldId id="313" r:id="rId23"/>
    <p:sldId id="314" r:id="rId24"/>
    <p:sldId id="495" r:id="rId25"/>
    <p:sldId id="315" r:id="rId26"/>
    <p:sldId id="317" r:id="rId27"/>
    <p:sldId id="297" r:id="rId28"/>
    <p:sldId id="298" r:id="rId29"/>
    <p:sldId id="331" r:id="rId30"/>
    <p:sldId id="332" r:id="rId31"/>
    <p:sldId id="333" r:id="rId32"/>
    <p:sldId id="503" r:id="rId33"/>
    <p:sldId id="334" r:id="rId34"/>
    <p:sldId id="335" r:id="rId35"/>
    <p:sldId id="336" r:id="rId36"/>
    <p:sldId id="337" r:id="rId37"/>
    <p:sldId id="338" r:id="rId38"/>
    <p:sldId id="339" r:id="rId39"/>
    <p:sldId id="340" r:id="rId40"/>
    <p:sldId id="341" r:id="rId41"/>
    <p:sldId id="342" r:id="rId42"/>
    <p:sldId id="343" r:id="rId43"/>
    <p:sldId id="50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478" r:id="rId78"/>
    <p:sldId id="479" r:id="rId79"/>
    <p:sldId id="480" r:id="rId80"/>
    <p:sldId id="481" r:id="rId81"/>
    <p:sldId id="482" r:id="rId82"/>
    <p:sldId id="483" r:id="rId83"/>
    <p:sldId id="484" r:id="rId84"/>
    <p:sldId id="485" r:id="rId85"/>
    <p:sldId id="486" r:id="rId86"/>
    <p:sldId id="487" r:id="rId87"/>
    <p:sldId id="488" r:id="rId88"/>
    <p:sldId id="489" r:id="rId89"/>
    <p:sldId id="490" r:id="rId90"/>
    <p:sldId id="491" r:id="rId91"/>
    <p:sldId id="492" r:id="rId92"/>
    <p:sldId id="497" r:id="rId93"/>
    <p:sldId id="498" r:id="rId94"/>
    <p:sldId id="499" r:id="rId95"/>
    <p:sldId id="496" r:id="rId96"/>
    <p:sldId id="500" r:id="rId97"/>
    <p:sldId id="501" r:id="rId98"/>
    <p:sldId id="502" r:id="rId99"/>
    <p:sldId id="493" r:id="rId100"/>
    <p:sldId id="494" r:id="rId101"/>
    <p:sldId id="260" r:id="rId102"/>
    <p:sldId id="263" r:id="rId103"/>
    <p:sldId id="264" r:id="rId104"/>
    <p:sldId id="265" r:id="rId105"/>
    <p:sldId id="266" r:id="rId106"/>
    <p:sldId id="267" r:id="rId107"/>
    <p:sldId id="268" r:id="rId108"/>
    <p:sldId id="270" r:id="rId109"/>
    <p:sldId id="271" r:id="rId110"/>
    <p:sldId id="272" r:id="rId111"/>
    <p:sldId id="269" r:id="rId112"/>
    <p:sldId id="274" r:id="rId113"/>
    <p:sldId id="273" r:id="rId114"/>
    <p:sldId id="277" r:id="rId115"/>
    <p:sldId id="278" r:id="rId116"/>
    <p:sldId id="279" r:id="rId117"/>
    <p:sldId id="283" r:id="rId118"/>
    <p:sldId id="280" r:id="rId119"/>
    <p:sldId id="281" r:id="rId120"/>
    <p:sldId id="282" r:id="rId121"/>
    <p:sldId id="284" r:id="rId122"/>
    <p:sldId id="285" r:id="rId123"/>
    <p:sldId id="286" r:id="rId124"/>
    <p:sldId id="287" r:id="rId125"/>
    <p:sldId id="373" r:id="rId126"/>
    <p:sldId id="374" r:id="rId127"/>
    <p:sldId id="375" r:id="rId128"/>
    <p:sldId id="376" r:id="rId129"/>
    <p:sldId id="377" r:id="rId130"/>
    <p:sldId id="378" r:id="rId131"/>
    <p:sldId id="379" r:id="rId132"/>
    <p:sldId id="380" r:id="rId133"/>
    <p:sldId id="381" r:id="rId134"/>
    <p:sldId id="382" r:id="rId135"/>
    <p:sldId id="383" r:id="rId136"/>
    <p:sldId id="384" r:id="rId137"/>
    <p:sldId id="385" r:id="rId138"/>
    <p:sldId id="386" r:id="rId139"/>
    <p:sldId id="387" r:id="rId140"/>
    <p:sldId id="388" r:id="rId141"/>
    <p:sldId id="389" r:id="rId142"/>
    <p:sldId id="390" r:id="rId143"/>
    <p:sldId id="391" r:id="rId144"/>
    <p:sldId id="392" r:id="rId145"/>
    <p:sldId id="396" r:id="rId146"/>
    <p:sldId id="397" r:id="rId147"/>
    <p:sldId id="393" r:id="rId148"/>
    <p:sldId id="394" r:id="rId149"/>
    <p:sldId id="395" r:id="rId150"/>
    <p:sldId id="398" r:id="rId151"/>
    <p:sldId id="399" r:id="rId152"/>
    <p:sldId id="416" r:id="rId153"/>
    <p:sldId id="417" r:id="rId154"/>
    <p:sldId id="418" r:id="rId155"/>
    <p:sldId id="419" r:id="rId156"/>
    <p:sldId id="421" r:id="rId157"/>
    <p:sldId id="420" r:id="rId158"/>
    <p:sldId id="400" r:id="rId159"/>
    <p:sldId id="401" r:id="rId160"/>
    <p:sldId id="402" r:id="rId161"/>
    <p:sldId id="403" r:id="rId162"/>
    <p:sldId id="404" r:id="rId163"/>
    <p:sldId id="405" r:id="rId164"/>
    <p:sldId id="406" r:id="rId165"/>
    <p:sldId id="407" r:id="rId166"/>
    <p:sldId id="408" r:id="rId167"/>
    <p:sldId id="409" r:id="rId168"/>
    <p:sldId id="410" r:id="rId169"/>
    <p:sldId id="411" r:id="rId170"/>
    <p:sldId id="414" r:id="rId171"/>
    <p:sldId id="415" r:id="rId172"/>
    <p:sldId id="412" r:id="rId173"/>
    <p:sldId id="413" r:id="rId174"/>
    <p:sldId id="424" r:id="rId175"/>
    <p:sldId id="425" r:id="rId176"/>
    <p:sldId id="426" r:id="rId177"/>
    <p:sldId id="427" r:id="rId178"/>
    <p:sldId id="428" r:id="rId179"/>
    <p:sldId id="429" r:id="rId180"/>
    <p:sldId id="430" r:id="rId181"/>
    <p:sldId id="431" r:id="rId182"/>
    <p:sldId id="432" r:id="rId183"/>
    <p:sldId id="433" r:id="rId184"/>
    <p:sldId id="435" r:id="rId185"/>
    <p:sldId id="434" r:id="rId186"/>
    <p:sldId id="436" r:id="rId187"/>
    <p:sldId id="438" r:id="rId188"/>
    <p:sldId id="439" r:id="rId189"/>
    <p:sldId id="440" r:id="rId190"/>
    <p:sldId id="441" r:id="rId191"/>
    <p:sldId id="442" r:id="rId192"/>
    <p:sldId id="443" r:id="rId193"/>
    <p:sldId id="444" r:id="rId194"/>
    <p:sldId id="288" r:id="rId195"/>
    <p:sldId id="289" r:id="rId196"/>
    <p:sldId id="291" r:id="rId197"/>
  </p:sldIdLst>
  <p:sldSz cx="9144000" cy="6858000" type="screen4x3"/>
  <p:notesSz cx="7315200" cy="9601200"/>
  <p:custDataLst>
    <p:tags r:id="rId200"/>
  </p:custData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506"/>
    <a:srgbClr val="645017"/>
    <a:srgbClr val="DBAF32"/>
    <a:srgbClr val="8B8320"/>
    <a:srgbClr val="EDDC21"/>
    <a:srgbClr val="167181"/>
    <a:srgbClr val="25CDED"/>
    <a:srgbClr val="1C5616"/>
    <a:srgbClr val="43DB36"/>
    <a:srgbClr val="6912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6224" autoAdjust="0"/>
  </p:normalViewPr>
  <p:slideViewPr>
    <p:cSldViewPr>
      <p:cViewPr varScale="1">
        <p:scale>
          <a:sx n="106" d="100"/>
          <a:sy n="106" d="100"/>
        </p:scale>
        <p:origin x="1650" y="96"/>
      </p:cViewPr>
      <p:guideLst>
        <p:guide orient="horz" pos="2160"/>
        <p:guide pos="2880"/>
      </p:guideLst>
    </p:cSldViewPr>
  </p:slideViewPr>
  <p:outlineViewPr>
    <p:cViewPr>
      <p:scale>
        <a:sx n="33" d="100"/>
        <a:sy n="33" d="100"/>
      </p:scale>
      <p:origin x="0" y="-149148"/>
    </p:cViewPr>
  </p:outlineViewPr>
  <p:notesTextViewPr>
    <p:cViewPr>
      <p:scale>
        <a:sx n="1" d="1"/>
        <a:sy n="1" d="1"/>
      </p:scale>
      <p:origin x="0" y="0"/>
    </p:cViewPr>
  </p:notesTextViewPr>
  <p:notesViewPr>
    <p:cSldViewPr>
      <p:cViewPr varScale="1">
        <p:scale>
          <a:sx n="79" d="100"/>
          <a:sy n="79" d="100"/>
        </p:scale>
        <p:origin x="-308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tags" Target="tags/tag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202"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fld id="{670A5C36-277E-45ED-AA9F-1F4B8B2AE1B4}" type="slidenum">
              <a:rPr lang="en-US" altLang="en-US"/>
              <a:pPr/>
              <a:t>‹#›</a:t>
            </a:fld>
            <a:endParaRPr lang="en-US" altLang="en-US" dirty="0"/>
          </a:p>
        </p:txBody>
      </p:sp>
    </p:spTree>
    <p:extLst>
      <p:ext uri="{BB962C8B-B14F-4D97-AF65-F5344CB8AC3E}">
        <p14:creationId xmlns:p14="http://schemas.microsoft.com/office/powerpoint/2010/main" val="2261219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fld id="{DFE3D3F6-B8BD-413B-AC1B-3CA7EECDEDE8}" type="slidenum">
              <a:rPr lang="en-US" altLang="en-US"/>
              <a:pPr/>
              <a:t>‹#›</a:t>
            </a:fld>
            <a:endParaRPr lang="en-US" altLang="en-US" dirty="0"/>
          </a:p>
        </p:txBody>
      </p:sp>
    </p:spTree>
    <p:extLst>
      <p:ext uri="{BB962C8B-B14F-4D97-AF65-F5344CB8AC3E}">
        <p14:creationId xmlns:p14="http://schemas.microsoft.com/office/powerpoint/2010/main" val="3059915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EA75A2A-3833-47F6-AAFA-8FD64D5EFC74}" type="slidenum">
              <a:rPr lang="en-US" altLang="en-US"/>
              <a:pPr/>
              <a:t>1</a:t>
            </a:fld>
            <a:endParaRPr lang="en-US" altLang="en-US" dirty="0"/>
          </a:p>
        </p:txBody>
      </p:sp>
    </p:spTree>
    <p:extLst>
      <p:ext uri="{BB962C8B-B14F-4D97-AF65-F5344CB8AC3E}">
        <p14:creationId xmlns:p14="http://schemas.microsoft.com/office/powerpoint/2010/main" val="177922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5ACC2DF-1746-4C31-872C-95A5F698C534}" type="slidenum">
              <a:rPr lang="en-US" altLang="en-US"/>
              <a:pPr/>
              <a:t>10</a:t>
            </a:fld>
            <a:endParaRPr lang="en-US" altLang="en-US" dirty="0"/>
          </a:p>
        </p:txBody>
      </p:sp>
    </p:spTree>
    <p:extLst>
      <p:ext uri="{BB962C8B-B14F-4D97-AF65-F5344CB8AC3E}">
        <p14:creationId xmlns:p14="http://schemas.microsoft.com/office/powerpoint/2010/main" val="865875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E950B1C-7F57-4E87-AC6C-7723EB36589D}" type="slidenum">
              <a:rPr lang="en-US" altLang="en-US"/>
              <a:pPr/>
              <a:t>100</a:t>
            </a:fld>
            <a:endParaRPr lang="en-US" altLang="en-US" dirty="0"/>
          </a:p>
        </p:txBody>
      </p:sp>
    </p:spTree>
    <p:extLst>
      <p:ext uri="{BB962C8B-B14F-4D97-AF65-F5344CB8AC3E}">
        <p14:creationId xmlns:p14="http://schemas.microsoft.com/office/powerpoint/2010/main" val="40828267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A8D9CA-8969-4BB0-9885-0A12021DB254}" type="slidenum">
              <a:rPr lang="en-US" altLang="en-US"/>
              <a:pPr/>
              <a:t>101</a:t>
            </a:fld>
            <a:endParaRPr lang="en-US" altLang="en-US" dirty="0"/>
          </a:p>
        </p:txBody>
      </p:sp>
    </p:spTree>
    <p:extLst>
      <p:ext uri="{BB962C8B-B14F-4D97-AF65-F5344CB8AC3E}">
        <p14:creationId xmlns:p14="http://schemas.microsoft.com/office/powerpoint/2010/main" val="21441513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3945D28-4E32-4BD3-A0B8-B8C27AE031A3}" type="slidenum">
              <a:rPr lang="en-US" altLang="en-US"/>
              <a:pPr/>
              <a:t>102</a:t>
            </a:fld>
            <a:endParaRPr lang="en-US" altLang="en-US" dirty="0"/>
          </a:p>
        </p:txBody>
      </p:sp>
    </p:spTree>
    <p:extLst>
      <p:ext uri="{BB962C8B-B14F-4D97-AF65-F5344CB8AC3E}">
        <p14:creationId xmlns:p14="http://schemas.microsoft.com/office/powerpoint/2010/main" val="2388083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DE1BB50-2A41-478A-B159-C81E5C7BA811}" type="slidenum">
              <a:rPr lang="en-US" altLang="en-US"/>
              <a:pPr/>
              <a:t>103</a:t>
            </a:fld>
            <a:endParaRPr lang="en-US" altLang="en-US" dirty="0"/>
          </a:p>
        </p:txBody>
      </p:sp>
    </p:spTree>
    <p:extLst>
      <p:ext uri="{BB962C8B-B14F-4D97-AF65-F5344CB8AC3E}">
        <p14:creationId xmlns:p14="http://schemas.microsoft.com/office/powerpoint/2010/main" val="245644250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6AB8AB-4070-438B-920B-5B03E2303D19}" type="slidenum">
              <a:rPr lang="en-US" altLang="en-US"/>
              <a:pPr/>
              <a:t>104</a:t>
            </a:fld>
            <a:endParaRPr lang="en-US" altLang="en-US" dirty="0"/>
          </a:p>
        </p:txBody>
      </p:sp>
    </p:spTree>
    <p:extLst>
      <p:ext uri="{BB962C8B-B14F-4D97-AF65-F5344CB8AC3E}">
        <p14:creationId xmlns:p14="http://schemas.microsoft.com/office/powerpoint/2010/main" val="19076473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1150CE-8293-403A-A8CB-83649ABA2550}" type="slidenum">
              <a:rPr lang="en-US" altLang="en-US"/>
              <a:pPr/>
              <a:t>105</a:t>
            </a:fld>
            <a:endParaRPr lang="en-US" altLang="en-US" dirty="0"/>
          </a:p>
        </p:txBody>
      </p:sp>
    </p:spTree>
    <p:extLst>
      <p:ext uri="{BB962C8B-B14F-4D97-AF65-F5344CB8AC3E}">
        <p14:creationId xmlns:p14="http://schemas.microsoft.com/office/powerpoint/2010/main" val="25012887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4B7FD08-00F4-408F-A2D5-FD81B8B512F4}" type="slidenum">
              <a:rPr lang="en-US" altLang="en-US"/>
              <a:pPr/>
              <a:t>106</a:t>
            </a:fld>
            <a:endParaRPr lang="en-US" altLang="en-US" dirty="0"/>
          </a:p>
        </p:txBody>
      </p:sp>
    </p:spTree>
    <p:extLst>
      <p:ext uri="{BB962C8B-B14F-4D97-AF65-F5344CB8AC3E}">
        <p14:creationId xmlns:p14="http://schemas.microsoft.com/office/powerpoint/2010/main" val="29367270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4267E5-6656-4E61-8CCA-BFCCA72F4C5D}" type="slidenum">
              <a:rPr lang="en-US" altLang="en-US"/>
              <a:pPr/>
              <a:t>107</a:t>
            </a:fld>
            <a:endParaRPr lang="en-US" altLang="en-US" dirty="0"/>
          </a:p>
        </p:txBody>
      </p:sp>
    </p:spTree>
    <p:extLst>
      <p:ext uri="{BB962C8B-B14F-4D97-AF65-F5344CB8AC3E}">
        <p14:creationId xmlns:p14="http://schemas.microsoft.com/office/powerpoint/2010/main" val="19707818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480238B-469D-466C-A185-915564E92A9F}" type="slidenum">
              <a:rPr lang="en-US" altLang="en-US"/>
              <a:pPr/>
              <a:t>108</a:t>
            </a:fld>
            <a:endParaRPr lang="en-US" altLang="en-US" dirty="0"/>
          </a:p>
        </p:txBody>
      </p:sp>
    </p:spTree>
    <p:extLst>
      <p:ext uri="{BB962C8B-B14F-4D97-AF65-F5344CB8AC3E}">
        <p14:creationId xmlns:p14="http://schemas.microsoft.com/office/powerpoint/2010/main" val="19892656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E8F15DE-E298-4C5A-A055-CEF8C25C2EAE}" type="slidenum">
              <a:rPr lang="en-US" altLang="en-US"/>
              <a:pPr/>
              <a:t>109</a:t>
            </a:fld>
            <a:endParaRPr lang="en-US" altLang="en-US" dirty="0"/>
          </a:p>
        </p:txBody>
      </p:sp>
    </p:spTree>
    <p:extLst>
      <p:ext uri="{BB962C8B-B14F-4D97-AF65-F5344CB8AC3E}">
        <p14:creationId xmlns:p14="http://schemas.microsoft.com/office/powerpoint/2010/main" val="11826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118A60-B4B0-40DE-9CE5-0002309DA13A}" type="slidenum">
              <a:rPr lang="en-US" altLang="en-US"/>
              <a:pPr/>
              <a:t>11</a:t>
            </a:fld>
            <a:endParaRPr lang="en-US" altLang="en-US" dirty="0"/>
          </a:p>
        </p:txBody>
      </p:sp>
    </p:spTree>
    <p:extLst>
      <p:ext uri="{BB962C8B-B14F-4D97-AF65-F5344CB8AC3E}">
        <p14:creationId xmlns:p14="http://schemas.microsoft.com/office/powerpoint/2010/main" val="13835011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EAECF0B-3B18-43A3-B760-328B5E8A4B0C}" type="slidenum">
              <a:rPr lang="en-US" altLang="en-US"/>
              <a:pPr/>
              <a:t>110</a:t>
            </a:fld>
            <a:endParaRPr lang="en-US" altLang="en-US" dirty="0"/>
          </a:p>
        </p:txBody>
      </p:sp>
    </p:spTree>
    <p:extLst>
      <p:ext uri="{BB962C8B-B14F-4D97-AF65-F5344CB8AC3E}">
        <p14:creationId xmlns:p14="http://schemas.microsoft.com/office/powerpoint/2010/main" val="9494019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F4B9F5B-3894-4159-B1B9-91200148438C}" type="slidenum">
              <a:rPr lang="en-US" altLang="en-US"/>
              <a:pPr/>
              <a:t>111</a:t>
            </a:fld>
            <a:endParaRPr lang="en-US" altLang="en-US" dirty="0"/>
          </a:p>
        </p:txBody>
      </p:sp>
    </p:spTree>
    <p:extLst>
      <p:ext uri="{BB962C8B-B14F-4D97-AF65-F5344CB8AC3E}">
        <p14:creationId xmlns:p14="http://schemas.microsoft.com/office/powerpoint/2010/main" val="11305148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A77ADE6-FDBB-4D4D-8828-EFF28F540F86}" type="slidenum">
              <a:rPr lang="en-US" altLang="en-US"/>
              <a:pPr/>
              <a:t>112</a:t>
            </a:fld>
            <a:endParaRPr lang="en-US" altLang="en-US" dirty="0"/>
          </a:p>
        </p:txBody>
      </p:sp>
    </p:spTree>
    <p:extLst>
      <p:ext uri="{BB962C8B-B14F-4D97-AF65-F5344CB8AC3E}">
        <p14:creationId xmlns:p14="http://schemas.microsoft.com/office/powerpoint/2010/main" val="12277392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8FF93E8-E7A7-47DD-AB3D-B6A677A01F56}" type="slidenum">
              <a:rPr lang="en-US" altLang="en-US"/>
              <a:pPr/>
              <a:t>113</a:t>
            </a:fld>
            <a:endParaRPr lang="en-US" altLang="en-US" dirty="0"/>
          </a:p>
        </p:txBody>
      </p:sp>
    </p:spTree>
    <p:extLst>
      <p:ext uri="{BB962C8B-B14F-4D97-AF65-F5344CB8AC3E}">
        <p14:creationId xmlns:p14="http://schemas.microsoft.com/office/powerpoint/2010/main" val="280846299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185D9C0-D8D8-41FD-90FA-D702660403B6}" type="slidenum">
              <a:rPr lang="en-US" altLang="en-US"/>
              <a:pPr/>
              <a:t>114</a:t>
            </a:fld>
            <a:endParaRPr lang="en-US" altLang="en-US" dirty="0"/>
          </a:p>
        </p:txBody>
      </p:sp>
    </p:spTree>
    <p:extLst>
      <p:ext uri="{BB962C8B-B14F-4D97-AF65-F5344CB8AC3E}">
        <p14:creationId xmlns:p14="http://schemas.microsoft.com/office/powerpoint/2010/main" val="8086097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66ED7C8-0936-43B8-ADB4-13937C4B2283}" type="slidenum">
              <a:rPr lang="en-US" altLang="en-US"/>
              <a:pPr/>
              <a:t>115</a:t>
            </a:fld>
            <a:endParaRPr lang="en-US" altLang="en-US" dirty="0"/>
          </a:p>
        </p:txBody>
      </p:sp>
    </p:spTree>
    <p:extLst>
      <p:ext uri="{BB962C8B-B14F-4D97-AF65-F5344CB8AC3E}">
        <p14:creationId xmlns:p14="http://schemas.microsoft.com/office/powerpoint/2010/main" val="30500875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1F9AB77-36A2-4CD5-83F3-7BF91BE736FE}" type="slidenum">
              <a:rPr lang="en-US" altLang="en-US"/>
              <a:pPr/>
              <a:t>116</a:t>
            </a:fld>
            <a:endParaRPr lang="en-US" altLang="en-US" dirty="0"/>
          </a:p>
        </p:txBody>
      </p:sp>
    </p:spTree>
    <p:extLst>
      <p:ext uri="{BB962C8B-B14F-4D97-AF65-F5344CB8AC3E}">
        <p14:creationId xmlns:p14="http://schemas.microsoft.com/office/powerpoint/2010/main" val="117986850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1545D90-65BC-46BE-BA6A-112FACC37C4A}" type="slidenum">
              <a:rPr lang="en-US" altLang="en-US"/>
              <a:pPr/>
              <a:t>117</a:t>
            </a:fld>
            <a:endParaRPr lang="en-US" altLang="en-US" dirty="0"/>
          </a:p>
        </p:txBody>
      </p:sp>
    </p:spTree>
    <p:extLst>
      <p:ext uri="{BB962C8B-B14F-4D97-AF65-F5344CB8AC3E}">
        <p14:creationId xmlns:p14="http://schemas.microsoft.com/office/powerpoint/2010/main" val="11973374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DF7E5A8-CAAE-4024-92BB-0B18FE1FDA8E}" type="slidenum">
              <a:rPr lang="en-US" altLang="en-US"/>
              <a:pPr/>
              <a:t>118</a:t>
            </a:fld>
            <a:endParaRPr lang="en-US" altLang="en-US" dirty="0"/>
          </a:p>
        </p:txBody>
      </p:sp>
    </p:spTree>
    <p:extLst>
      <p:ext uri="{BB962C8B-B14F-4D97-AF65-F5344CB8AC3E}">
        <p14:creationId xmlns:p14="http://schemas.microsoft.com/office/powerpoint/2010/main" val="67512180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2864255-53EE-42B4-8ECE-E195748E4756}" type="slidenum">
              <a:rPr lang="en-US" altLang="en-US"/>
              <a:pPr/>
              <a:t>119</a:t>
            </a:fld>
            <a:endParaRPr lang="en-US" altLang="en-US" dirty="0"/>
          </a:p>
        </p:txBody>
      </p:sp>
    </p:spTree>
    <p:extLst>
      <p:ext uri="{BB962C8B-B14F-4D97-AF65-F5344CB8AC3E}">
        <p14:creationId xmlns:p14="http://schemas.microsoft.com/office/powerpoint/2010/main" val="82797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7B7FE7-976E-4C6A-BCDC-ADFB137F29AA}" type="slidenum">
              <a:rPr lang="en-US" altLang="en-US"/>
              <a:pPr/>
              <a:t>12</a:t>
            </a:fld>
            <a:endParaRPr lang="en-US" altLang="en-US" dirty="0"/>
          </a:p>
        </p:txBody>
      </p:sp>
    </p:spTree>
    <p:extLst>
      <p:ext uri="{BB962C8B-B14F-4D97-AF65-F5344CB8AC3E}">
        <p14:creationId xmlns:p14="http://schemas.microsoft.com/office/powerpoint/2010/main" val="206722399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3C7775-2022-4578-BB92-FC7C1F5A9502}" type="slidenum">
              <a:rPr lang="en-US" altLang="en-US"/>
              <a:pPr/>
              <a:t>120</a:t>
            </a:fld>
            <a:endParaRPr lang="en-US" altLang="en-US" dirty="0"/>
          </a:p>
        </p:txBody>
      </p:sp>
    </p:spTree>
    <p:extLst>
      <p:ext uri="{BB962C8B-B14F-4D97-AF65-F5344CB8AC3E}">
        <p14:creationId xmlns:p14="http://schemas.microsoft.com/office/powerpoint/2010/main" val="2271194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19FCB5-2E73-4618-BA4C-507BA3E52B7B}" type="slidenum">
              <a:rPr lang="en-US" altLang="en-US"/>
              <a:pPr/>
              <a:t>121</a:t>
            </a:fld>
            <a:endParaRPr lang="en-US" altLang="en-US" dirty="0"/>
          </a:p>
        </p:txBody>
      </p:sp>
    </p:spTree>
    <p:extLst>
      <p:ext uri="{BB962C8B-B14F-4D97-AF65-F5344CB8AC3E}">
        <p14:creationId xmlns:p14="http://schemas.microsoft.com/office/powerpoint/2010/main" val="112840757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BB13EE5-78F2-4721-A49E-182CC699265C}" type="slidenum">
              <a:rPr lang="en-US" altLang="en-US"/>
              <a:pPr/>
              <a:t>122</a:t>
            </a:fld>
            <a:endParaRPr lang="en-US" altLang="en-US" dirty="0"/>
          </a:p>
        </p:txBody>
      </p:sp>
    </p:spTree>
    <p:extLst>
      <p:ext uri="{BB962C8B-B14F-4D97-AF65-F5344CB8AC3E}">
        <p14:creationId xmlns:p14="http://schemas.microsoft.com/office/powerpoint/2010/main" val="350026501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C7E375D-B701-4EA7-B9E8-13364EE972C8}" type="slidenum">
              <a:rPr lang="en-US" altLang="en-US"/>
              <a:pPr/>
              <a:t>123</a:t>
            </a:fld>
            <a:endParaRPr lang="en-US" altLang="en-US" dirty="0"/>
          </a:p>
        </p:txBody>
      </p:sp>
    </p:spTree>
    <p:extLst>
      <p:ext uri="{BB962C8B-B14F-4D97-AF65-F5344CB8AC3E}">
        <p14:creationId xmlns:p14="http://schemas.microsoft.com/office/powerpoint/2010/main" val="256382759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28CCAA0-CE38-4359-8B71-667CC99E45DE}" type="slidenum">
              <a:rPr lang="en-US" altLang="en-US"/>
              <a:pPr/>
              <a:t>124</a:t>
            </a:fld>
            <a:endParaRPr lang="en-US" altLang="en-US" dirty="0"/>
          </a:p>
        </p:txBody>
      </p:sp>
    </p:spTree>
    <p:extLst>
      <p:ext uri="{BB962C8B-B14F-4D97-AF65-F5344CB8AC3E}">
        <p14:creationId xmlns:p14="http://schemas.microsoft.com/office/powerpoint/2010/main" val="149314927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815E5B5-363C-417B-B1C1-D1A07D45F980}" type="slidenum">
              <a:rPr lang="en-US" altLang="en-US"/>
              <a:pPr/>
              <a:t>125</a:t>
            </a:fld>
            <a:endParaRPr lang="en-US" altLang="en-US" dirty="0"/>
          </a:p>
        </p:txBody>
      </p:sp>
    </p:spTree>
    <p:extLst>
      <p:ext uri="{BB962C8B-B14F-4D97-AF65-F5344CB8AC3E}">
        <p14:creationId xmlns:p14="http://schemas.microsoft.com/office/powerpoint/2010/main" val="283778551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A3BE11-51BD-4E2D-A4ED-0B2DF3E717F4}" type="slidenum">
              <a:rPr lang="en-US" altLang="en-US"/>
              <a:pPr/>
              <a:t>126</a:t>
            </a:fld>
            <a:endParaRPr lang="en-US" altLang="en-US" dirty="0"/>
          </a:p>
        </p:txBody>
      </p:sp>
    </p:spTree>
    <p:extLst>
      <p:ext uri="{BB962C8B-B14F-4D97-AF65-F5344CB8AC3E}">
        <p14:creationId xmlns:p14="http://schemas.microsoft.com/office/powerpoint/2010/main" val="15380207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25F9B2-CCBB-4E87-9E18-0CAE8A9FAF76}" type="slidenum">
              <a:rPr lang="en-US" altLang="en-US"/>
              <a:pPr/>
              <a:t>127</a:t>
            </a:fld>
            <a:endParaRPr lang="en-US" altLang="en-US" dirty="0"/>
          </a:p>
        </p:txBody>
      </p:sp>
    </p:spTree>
    <p:extLst>
      <p:ext uri="{BB962C8B-B14F-4D97-AF65-F5344CB8AC3E}">
        <p14:creationId xmlns:p14="http://schemas.microsoft.com/office/powerpoint/2010/main" val="183758888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2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944CF62-1F89-430A-92BB-60093289DA7F}" type="slidenum">
              <a:rPr lang="en-US" altLang="en-US"/>
              <a:pPr/>
              <a:t>128</a:t>
            </a:fld>
            <a:endParaRPr lang="en-US" altLang="en-US" dirty="0"/>
          </a:p>
        </p:txBody>
      </p:sp>
    </p:spTree>
    <p:extLst>
      <p:ext uri="{BB962C8B-B14F-4D97-AF65-F5344CB8AC3E}">
        <p14:creationId xmlns:p14="http://schemas.microsoft.com/office/powerpoint/2010/main" val="26599277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415A9A-66D8-4F87-BB12-0B87F6922161}" type="slidenum">
              <a:rPr lang="en-US" altLang="en-US"/>
              <a:pPr/>
              <a:t>129</a:t>
            </a:fld>
            <a:endParaRPr lang="en-US" altLang="en-US" dirty="0"/>
          </a:p>
        </p:txBody>
      </p:sp>
    </p:spTree>
    <p:extLst>
      <p:ext uri="{BB962C8B-B14F-4D97-AF65-F5344CB8AC3E}">
        <p14:creationId xmlns:p14="http://schemas.microsoft.com/office/powerpoint/2010/main" val="353992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62DEF00-0228-409C-A7AE-8144C765D068}" type="slidenum">
              <a:rPr lang="en-US" altLang="en-US"/>
              <a:pPr/>
              <a:t>13</a:t>
            </a:fld>
            <a:endParaRPr lang="en-US" altLang="en-US" dirty="0"/>
          </a:p>
        </p:txBody>
      </p:sp>
    </p:spTree>
    <p:extLst>
      <p:ext uri="{BB962C8B-B14F-4D97-AF65-F5344CB8AC3E}">
        <p14:creationId xmlns:p14="http://schemas.microsoft.com/office/powerpoint/2010/main" val="93259954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07047F2-F7ED-41EF-BDEF-6D148F5C65BE}" type="slidenum">
              <a:rPr lang="en-US" altLang="en-US"/>
              <a:pPr/>
              <a:t>130</a:t>
            </a:fld>
            <a:endParaRPr lang="en-US" altLang="en-US" dirty="0"/>
          </a:p>
        </p:txBody>
      </p:sp>
    </p:spTree>
    <p:extLst>
      <p:ext uri="{BB962C8B-B14F-4D97-AF65-F5344CB8AC3E}">
        <p14:creationId xmlns:p14="http://schemas.microsoft.com/office/powerpoint/2010/main" val="284113380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9B39090-1302-4CF8-BFCA-5203392A9A2A}" type="slidenum">
              <a:rPr lang="en-US" altLang="en-US"/>
              <a:pPr/>
              <a:t>131</a:t>
            </a:fld>
            <a:endParaRPr lang="en-US" altLang="en-US" dirty="0"/>
          </a:p>
        </p:txBody>
      </p:sp>
    </p:spTree>
    <p:extLst>
      <p:ext uri="{BB962C8B-B14F-4D97-AF65-F5344CB8AC3E}">
        <p14:creationId xmlns:p14="http://schemas.microsoft.com/office/powerpoint/2010/main" val="30112916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6DBE1E3-ADAC-4BB1-812F-30602092B7BB}" type="slidenum">
              <a:rPr lang="en-US" altLang="en-US"/>
              <a:pPr/>
              <a:t>132</a:t>
            </a:fld>
            <a:endParaRPr lang="en-US" altLang="en-US" dirty="0"/>
          </a:p>
        </p:txBody>
      </p:sp>
    </p:spTree>
    <p:extLst>
      <p:ext uri="{BB962C8B-B14F-4D97-AF65-F5344CB8AC3E}">
        <p14:creationId xmlns:p14="http://schemas.microsoft.com/office/powerpoint/2010/main" val="12876144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3D51B4-3178-46B3-9891-48459FBA4BE6}" type="slidenum">
              <a:rPr lang="en-US" altLang="en-US"/>
              <a:pPr/>
              <a:t>133</a:t>
            </a:fld>
            <a:endParaRPr lang="en-US" altLang="en-US" dirty="0"/>
          </a:p>
        </p:txBody>
      </p:sp>
    </p:spTree>
    <p:extLst>
      <p:ext uri="{BB962C8B-B14F-4D97-AF65-F5344CB8AC3E}">
        <p14:creationId xmlns:p14="http://schemas.microsoft.com/office/powerpoint/2010/main" val="41128348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4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89DE480-A923-4C0C-9FB7-564B5310325C}" type="slidenum">
              <a:rPr lang="en-US" altLang="en-US"/>
              <a:pPr/>
              <a:t>134</a:t>
            </a:fld>
            <a:endParaRPr lang="en-US" altLang="en-US" dirty="0"/>
          </a:p>
        </p:txBody>
      </p:sp>
    </p:spTree>
    <p:extLst>
      <p:ext uri="{BB962C8B-B14F-4D97-AF65-F5344CB8AC3E}">
        <p14:creationId xmlns:p14="http://schemas.microsoft.com/office/powerpoint/2010/main" val="346649664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F577DCB-82CE-4DA9-B061-555F5A5BD448}" type="slidenum">
              <a:rPr lang="en-US" altLang="en-US"/>
              <a:pPr/>
              <a:t>135</a:t>
            </a:fld>
            <a:endParaRPr lang="en-US" altLang="en-US" dirty="0"/>
          </a:p>
        </p:txBody>
      </p:sp>
    </p:spTree>
    <p:extLst>
      <p:ext uri="{BB962C8B-B14F-4D97-AF65-F5344CB8AC3E}">
        <p14:creationId xmlns:p14="http://schemas.microsoft.com/office/powerpoint/2010/main" val="32868869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081EFBF-A927-4642-975F-B6DB8FB12130}" type="slidenum">
              <a:rPr lang="en-US" altLang="en-US"/>
              <a:pPr/>
              <a:t>136</a:t>
            </a:fld>
            <a:endParaRPr lang="en-US" altLang="en-US" dirty="0"/>
          </a:p>
        </p:txBody>
      </p:sp>
    </p:spTree>
    <p:extLst>
      <p:ext uri="{BB962C8B-B14F-4D97-AF65-F5344CB8AC3E}">
        <p14:creationId xmlns:p14="http://schemas.microsoft.com/office/powerpoint/2010/main" val="35604197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6CCF11C-16CD-4FA8-8E27-06286FFE8C04}" type="slidenum">
              <a:rPr lang="en-US" altLang="en-US"/>
              <a:pPr/>
              <a:t>137</a:t>
            </a:fld>
            <a:endParaRPr lang="en-US" altLang="en-US" dirty="0"/>
          </a:p>
        </p:txBody>
      </p:sp>
    </p:spTree>
    <p:extLst>
      <p:ext uri="{BB962C8B-B14F-4D97-AF65-F5344CB8AC3E}">
        <p14:creationId xmlns:p14="http://schemas.microsoft.com/office/powerpoint/2010/main" val="18827265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FDE4CD-4FF9-4C68-8826-74C73147F81A}" type="slidenum">
              <a:rPr lang="en-US" altLang="en-US"/>
              <a:pPr/>
              <a:t>138</a:t>
            </a:fld>
            <a:endParaRPr lang="en-US" altLang="en-US" dirty="0"/>
          </a:p>
        </p:txBody>
      </p:sp>
    </p:spTree>
    <p:extLst>
      <p:ext uri="{BB962C8B-B14F-4D97-AF65-F5344CB8AC3E}">
        <p14:creationId xmlns:p14="http://schemas.microsoft.com/office/powerpoint/2010/main" val="77062902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8DE5CF-E10C-4C90-9E9E-1C2DA46A7A2F}" type="slidenum">
              <a:rPr lang="en-US" altLang="en-US"/>
              <a:pPr/>
              <a:t>139</a:t>
            </a:fld>
            <a:endParaRPr lang="en-US" altLang="en-US" dirty="0"/>
          </a:p>
        </p:txBody>
      </p:sp>
    </p:spTree>
    <p:extLst>
      <p:ext uri="{BB962C8B-B14F-4D97-AF65-F5344CB8AC3E}">
        <p14:creationId xmlns:p14="http://schemas.microsoft.com/office/powerpoint/2010/main" val="127660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4AF3D52-F468-4053-8423-03870FFDDF39}" type="slidenum">
              <a:rPr lang="en-US" altLang="en-US"/>
              <a:pPr/>
              <a:t>14</a:t>
            </a:fld>
            <a:endParaRPr lang="en-US" altLang="en-US" dirty="0"/>
          </a:p>
        </p:txBody>
      </p:sp>
    </p:spTree>
    <p:extLst>
      <p:ext uri="{BB962C8B-B14F-4D97-AF65-F5344CB8AC3E}">
        <p14:creationId xmlns:p14="http://schemas.microsoft.com/office/powerpoint/2010/main" val="308004496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BC8F309-99CB-4312-A7F8-6A195DC0BE40}" type="slidenum">
              <a:rPr lang="en-US" altLang="en-US"/>
              <a:pPr/>
              <a:t>140</a:t>
            </a:fld>
            <a:endParaRPr lang="en-US" altLang="en-US" dirty="0"/>
          </a:p>
        </p:txBody>
      </p:sp>
    </p:spTree>
    <p:extLst>
      <p:ext uri="{BB962C8B-B14F-4D97-AF65-F5344CB8AC3E}">
        <p14:creationId xmlns:p14="http://schemas.microsoft.com/office/powerpoint/2010/main" val="9917429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7866CC5-DE0E-4B8C-9D70-37EEA6EC06FC}" type="slidenum">
              <a:rPr lang="en-US" altLang="en-US"/>
              <a:pPr/>
              <a:t>141</a:t>
            </a:fld>
            <a:endParaRPr lang="en-US" altLang="en-US" dirty="0"/>
          </a:p>
        </p:txBody>
      </p:sp>
    </p:spTree>
    <p:extLst>
      <p:ext uri="{BB962C8B-B14F-4D97-AF65-F5344CB8AC3E}">
        <p14:creationId xmlns:p14="http://schemas.microsoft.com/office/powerpoint/2010/main" val="172955558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3533D0D-91F1-4590-A264-ED087F32CFF3}" type="slidenum">
              <a:rPr lang="en-US" altLang="en-US"/>
              <a:pPr/>
              <a:t>142</a:t>
            </a:fld>
            <a:endParaRPr lang="en-US" altLang="en-US" dirty="0"/>
          </a:p>
        </p:txBody>
      </p:sp>
    </p:spTree>
    <p:extLst>
      <p:ext uri="{BB962C8B-B14F-4D97-AF65-F5344CB8AC3E}">
        <p14:creationId xmlns:p14="http://schemas.microsoft.com/office/powerpoint/2010/main" val="208087632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1F0EA8-4B56-484C-BAA5-33F42A501271}" type="slidenum">
              <a:rPr lang="en-US" altLang="en-US"/>
              <a:pPr/>
              <a:t>143</a:t>
            </a:fld>
            <a:endParaRPr lang="en-US" altLang="en-US" dirty="0"/>
          </a:p>
        </p:txBody>
      </p:sp>
    </p:spTree>
    <p:extLst>
      <p:ext uri="{BB962C8B-B14F-4D97-AF65-F5344CB8AC3E}">
        <p14:creationId xmlns:p14="http://schemas.microsoft.com/office/powerpoint/2010/main" val="400468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89406CB-6122-49B4-9DEB-45C9BE90EBC2}" type="slidenum">
              <a:rPr lang="en-US" altLang="en-US"/>
              <a:pPr/>
              <a:t>144</a:t>
            </a:fld>
            <a:endParaRPr lang="en-US" altLang="en-US" dirty="0"/>
          </a:p>
        </p:txBody>
      </p:sp>
    </p:spTree>
    <p:extLst>
      <p:ext uri="{BB962C8B-B14F-4D97-AF65-F5344CB8AC3E}">
        <p14:creationId xmlns:p14="http://schemas.microsoft.com/office/powerpoint/2010/main" val="46456492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C551AC-A085-4845-B5EA-96DB91A406DF}" type="slidenum">
              <a:rPr lang="en-US" altLang="en-US"/>
              <a:pPr/>
              <a:t>145</a:t>
            </a:fld>
            <a:endParaRPr lang="en-US" altLang="en-US" dirty="0"/>
          </a:p>
        </p:txBody>
      </p:sp>
    </p:spTree>
    <p:extLst>
      <p:ext uri="{BB962C8B-B14F-4D97-AF65-F5344CB8AC3E}">
        <p14:creationId xmlns:p14="http://schemas.microsoft.com/office/powerpoint/2010/main" val="205966926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8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48F42BC-1B52-497F-870C-C246CE40CBFA}" type="slidenum">
              <a:rPr lang="en-US" altLang="en-US"/>
              <a:pPr/>
              <a:t>146</a:t>
            </a:fld>
            <a:endParaRPr lang="en-US" altLang="en-US" dirty="0"/>
          </a:p>
        </p:txBody>
      </p:sp>
    </p:spTree>
    <p:extLst>
      <p:ext uri="{BB962C8B-B14F-4D97-AF65-F5344CB8AC3E}">
        <p14:creationId xmlns:p14="http://schemas.microsoft.com/office/powerpoint/2010/main" val="255908055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0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D416636-9690-4B10-A518-763D7F8BA19D}" type="slidenum">
              <a:rPr lang="en-US" altLang="en-US"/>
              <a:pPr/>
              <a:t>147</a:t>
            </a:fld>
            <a:endParaRPr lang="en-US" altLang="en-US" dirty="0"/>
          </a:p>
        </p:txBody>
      </p:sp>
    </p:spTree>
    <p:extLst>
      <p:ext uri="{BB962C8B-B14F-4D97-AF65-F5344CB8AC3E}">
        <p14:creationId xmlns:p14="http://schemas.microsoft.com/office/powerpoint/2010/main" val="6958547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DA8F0A7-AC07-4326-ACEC-D1FA22E52206}" type="slidenum">
              <a:rPr lang="en-US" altLang="en-US"/>
              <a:pPr/>
              <a:t>148</a:t>
            </a:fld>
            <a:endParaRPr lang="en-US" altLang="en-US" dirty="0"/>
          </a:p>
        </p:txBody>
      </p:sp>
    </p:spTree>
    <p:extLst>
      <p:ext uri="{BB962C8B-B14F-4D97-AF65-F5344CB8AC3E}">
        <p14:creationId xmlns:p14="http://schemas.microsoft.com/office/powerpoint/2010/main" val="151505779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BF1D46A-70CC-4874-BA9E-40E565CE668F}" type="slidenum">
              <a:rPr lang="en-US" altLang="en-US"/>
              <a:pPr/>
              <a:t>149</a:t>
            </a:fld>
            <a:endParaRPr lang="en-US" altLang="en-US" dirty="0"/>
          </a:p>
        </p:txBody>
      </p:sp>
    </p:spTree>
    <p:extLst>
      <p:ext uri="{BB962C8B-B14F-4D97-AF65-F5344CB8AC3E}">
        <p14:creationId xmlns:p14="http://schemas.microsoft.com/office/powerpoint/2010/main" val="193591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C122B2D-4BDA-42FB-9C8F-A02B9BE5A149}" type="slidenum">
              <a:rPr lang="en-US" altLang="en-US"/>
              <a:pPr/>
              <a:t>15</a:t>
            </a:fld>
            <a:endParaRPr lang="en-US" altLang="en-US" dirty="0"/>
          </a:p>
        </p:txBody>
      </p:sp>
    </p:spTree>
    <p:extLst>
      <p:ext uri="{BB962C8B-B14F-4D97-AF65-F5344CB8AC3E}">
        <p14:creationId xmlns:p14="http://schemas.microsoft.com/office/powerpoint/2010/main" val="240843975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2DE17F-D606-455A-87B8-DEFDCB6E674B}" type="slidenum">
              <a:rPr lang="en-US" altLang="en-US"/>
              <a:pPr/>
              <a:t>150</a:t>
            </a:fld>
            <a:endParaRPr lang="en-US" altLang="en-US" dirty="0"/>
          </a:p>
        </p:txBody>
      </p:sp>
    </p:spTree>
    <p:extLst>
      <p:ext uri="{BB962C8B-B14F-4D97-AF65-F5344CB8AC3E}">
        <p14:creationId xmlns:p14="http://schemas.microsoft.com/office/powerpoint/2010/main" val="35131872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B999A1-293B-433D-AEE2-DCF43141E3D5}" type="slidenum">
              <a:rPr lang="en-US" altLang="en-US"/>
              <a:pPr/>
              <a:t>151</a:t>
            </a:fld>
            <a:endParaRPr lang="en-US" altLang="en-US" dirty="0"/>
          </a:p>
        </p:txBody>
      </p:sp>
    </p:spTree>
    <p:extLst>
      <p:ext uri="{BB962C8B-B14F-4D97-AF65-F5344CB8AC3E}">
        <p14:creationId xmlns:p14="http://schemas.microsoft.com/office/powerpoint/2010/main" val="1238895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01B5EBF-3BD5-418D-913B-3D32E51689EA}" type="slidenum">
              <a:rPr lang="en-US" altLang="en-US"/>
              <a:pPr/>
              <a:t>152</a:t>
            </a:fld>
            <a:endParaRPr lang="en-US" altLang="en-US" dirty="0"/>
          </a:p>
        </p:txBody>
      </p:sp>
    </p:spTree>
    <p:extLst>
      <p:ext uri="{BB962C8B-B14F-4D97-AF65-F5344CB8AC3E}">
        <p14:creationId xmlns:p14="http://schemas.microsoft.com/office/powerpoint/2010/main" val="79152019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0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F94898B-5115-403B-9422-AFCAAA5D5014}" type="slidenum">
              <a:rPr lang="en-US" altLang="en-US"/>
              <a:pPr/>
              <a:t>153</a:t>
            </a:fld>
            <a:endParaRPr lang="en-US" altLang="en-US" dirty="0"/>
          </a:p>
        </p:txBody>
      </p:sp>
    </p:spTree>
    <p:extLst>
      <p:ext uri="{BB962C8B-B14F-4D97-AF65-F5344CB8AC3E}">
        <p14:creationId xmlns:p14="http://schemas.microsoft.com/office/powerpoint/2010/main" val="277090195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2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69E03B0-9B42-4BF7-A1D9-509482F67443}" type="slidenum">
              <a:rPr lang="en-US" altLang="en-US"/>
              <a:pPr/>
              <a:t>154</a:t>
            </a:fld>
            <a:endParaRPr lang="en-US" altLang="en-US" dirty="0"/>
          </a:p>
        </p:txBody>
      </p:sp>
    </p:spTree>
    <p:extLst>
      <p:ext uri="{BB962C8B-B14F-4D97-AF65-F5344CB8AC3E}">
        <p14:creationId xmlns:p14="http://schemas.microsoft.com/office/powerpoint/2010/main" val="419756353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4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E24AD8-675C-4AA2-A8A4-86CB08A57C5D}" type="slidenum">
              <a:rPr lang="en-US" altLang="en-US"/>
              <a:pPr/>
              <a:t>155</a:t>
            </a:fld>
            <a:endParaRPr lang="en-US" altLang="en-US" dirty="0"/>
          </a:p>
        </p:txBody>
      </p:sp>
    </p:spTree>
    <p:extLst>
      <p:ext uri="{BB962C8B-B14F-4D97-AF65-F5344CB8AC3E}">
        <p14:creationId xmlns:p14="http://schemas.microsoft.com/office/powerpoint/2010/main" val="281456257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6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99F3D4-FBA3-4DC1-8F6C-DDC98B02D208}" type="slidenum">
              <a:rPr lang="en-US" altLang="en-US"/>
              <a:pPr/>
              <a:t>156</a:t>
            </a:fld>
            <a:endParaRPr lang="en-US" altLang="en-US" dirty="0"/>
          </a:p>
        </p:txBody>
      </p:sp>
    </p:spTree>
    <p:extLst>
      <p:ext uri="{BB962C8B-B14F-4D97-AF65-F5344CB8AC3E}">
        <p14:creationId xmlns:p14="http://schemas.microsoft.com/office/powerpoint/2010/main" val="210445428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1034675-E93A-49B9-9ED9-EDD9AB98A7AD}" type="slidenum">
              <a:rPr lang="en-US" altLang="en-US"/>
              <a:pPr/>
              <a:t>157</a:t>
            </a:fld>
            <a:endParaRPr lang="en-US" altLang="en-US" dirty="0"/>
          </a:p>
        </p:txBody>
      </p:sp>
    </p:spTree>
    <p:extLst>
      <p:ext uri="{BB962C8B-B14F-4D97-AF65-F5344CB8AC3E}">
        <p14:creationId xmlns:p14="http://schemas.microsoft.com/office/powerpoint/2010/main" val="84339336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A1400F5-0B50-4A11-B1AD-7B2F50C7DC7C}" type="slidenum">
              <a:rPr lang="en-US" altLang="en-US"/>
              <a:pPr/>
              <a:t>158</a:t>
            </a:fld>
            <a:endParaRPr lang="en-US" altLang="en-US" dirty="0"/>
          </a:p>
        </p:txBody>
      </p:sp>
    </p:spTree>
    <p:extLst>
      <p:ext uri="{BB962C8B-B14F-4D97-AF65-F5344CB8AC3E}">
        <p14:creationId xmlns:p14="http://schemas.microsoft.com/office/powerpoint/2010/main" val="345344834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2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A84E176-AD22-4B9A-8160-6EFBF8439EE6}" type="slidenum">
              <a:rPr lang="en-US" altLang="en-US"/>
              <a:pPr/>
              <a:t>159</a:t>
            </a:fld>
            <a:endParaRPr lang="en-US" altLang="en-US" dirty="0"/>
          </a:p>
        </p:txBody>
      </p:sp>
    </p:spTree>
    <p:extLst>
      <p:ext uri="{BB962C8B-B14F-4D97-AF65-F5344CB8AC3E}">
        <p14:creationId xmlns:p14="http://schemas.microsoft.com/office/powerpoint/2010/main" val="293190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C0D418E-EA2F-4F51-858A-B37DA75A8DB2}" type="slidenum">
              <a:rPr lang="en-US" altLang="en-US"/>
              <a:pPr/>
              <a:t>16</a:t>
            </a:fld>
            <a:endParaRPr lang="en-US" altLang="en-US" dirty="0"/>
          </a:p>
        </p:txBody>
      </p:sp>
    </p:spTree>
    <p:extLst>
      <p:ext uri="{BB962C8B-B14F-4D97-AF65-F5344CB8AC3E}">
        <p14:creationId xmlns:p14="http://schemas.microsoft.com/office/powerpoint/2010/main" val="32385752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4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B1FBE6F-590F-4996-A47F-3AF17CF3F2DC}" type="slidenum">
              <a:rPr lang="en-US" altLang="en-US"/>
              <a:pPr/>
              <a:t>160</a:t>
            </a:fld>
            <a:endParaRPr lang="en-US" altLang="en-US" dirty="0"/>
          </a:p>
        </p:txBody>
      </p:sp>
    </p:spTree>
    <p:extLst>
      <p:ext uri="{BB962C8B-B14F-4D97-AF65-F5344CB8AC3E}">
        <p14:creationId xmlns:p14="http://schemas.microsoft.com/office/powerpoint/2010/main" val="59838977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161</a:t>
            </a:fld>
            <a:endParaRPr lang="en-US" altLang="en-US" dirty="0"/>
          </a:p>
        </p:txBody>
      </p:sp>
    </p:spTree>
    <p:extLst>
      <p:ext uri="{BB962C8B-B14F-4D97-AF65-F5344CB8AC3E}">
        <p14:creationId xmlns:p14="http://schemas.microsoft.com/office/powerpoint/2010/main" val="361961061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162</a:t>
            </a:fld>
            <a:endParaRPr lang="en-US" altLang="en-US" dirty="0"/>
          </a:p>
        </p:txBody>
      </p:sp>
    </p:spTree>
    <p:extLst>
      <p:ext uri="{BB962C8B-B14F-4D97-AF65-F5344CB8AC3E}">
        <p14:creationId xmlns:p14="http://schemas.microsoft.com/office/powerpoint/2010/main" val="875438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163</a:t>
            </a:fld>
            <a:endParaRPr lang="en-US" altLang="en-US" dirty="0"/>
          </a:p>
        </p:txBody>
      </p:sp>
    </p:spTree>
    <p:extLst>
      <p:ext uri="{BB962C8B-B14F-4D97-AF65-F5344CB8AC3E}">
        <p14:creationId xmlns:p14="http://schemas.microsoft.com/office/powerpoint/2010/main" val="128890798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164</a:t>
            </a:fld>
            <a:endParaRPr lang="en-US" altLang="en-US" dirty="0"/>
          </a:p>
        </p:txBody>
      </p:sp>
    </p:spTree>
    <p:extLst>
      <p:ext uri="{BB962C8B-B14F-4D97-AF65-F5344CB8AC3E}">
        <p14:creationId xmlns:p14="http://schemas.microsoft.com/office/powerpoint/2010/main" val="13139945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165</a:t>
            </a:fld>
            <a:endParaRPr lang="en-US" altLang="en-US" dirty="0"/>
          </a:p>
        </p:txBody>
      </p:sp>
    </p:spTree>
    <p:extLst>
      <p:ext uri="{BB962C8B-B14F-4D97-AF65-F5344CB8AC3E}">
        <p14:creationId xmlns:p14="http://schemas.microsoft.com/office/powerpoint/2010/main" val="313355606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166</a:t>
            </a:fld>
            <a:endParaRPr lang="en-US" altLang="en-US" dirty="0"/>
          </a:p>
        </p:txBody>
      </p:sp>
    </p:spTree>
    <p:extLst>
      <p:ext uri="{BB962C8B-B14F-4D97-AF65-F5344CB8AC3E}">
        <p14:creationId xmlns:p14="http://schemas.microsoft.com/office/powerpoint/2010/main" val="4897144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167</a:t>
            </a:fld>
            <a:endParaRPr lang="en-US" altLang="en-US" dirty="0"/>
          </a:p>
        </p:txBody>
      </p:sp>
    </p:spTree>
    <p:extLst>
      <p:ext uri="{BB962C8B-B14F-4D97-AF65-F5344CB8AC3E}">
        <p14:creationId xmlns:p14="http://schemas.microsoft.com/office/powerpoint/2010/main" val="272839919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168</a:t>
            </a:fld>
            <a:endParaRPr lang="en-US" altLang="en-US" dirty="0"/>
          </a:p>
        </p:txBody>
      </p:sp>
    </p:spTree>
    <p:extLst>
      <p:ext uri="{BB962C8B-B14F-4D97-AF65-F5344CB8AC3E}">
        <p14:creationId xmlns:p14="http://schemas.microsoft.com/office/powerpoint/2010/main" val="25019411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169</a:t>
            </a:fld>
            <a:endParaRPr lang="en-US" altLang="en-US" dirty="0"/>
          </a:p>
        </p:txBody>
      </p:sp>
    </p:spTree>
    <p:extLst>
      <p:ext uri="{BB962C8B-B14F-4D97-AF65-F5344CB8AC3E}">
        <p14:creationId xmlns:p14="http://schemas.microsoft.com/office/powerpoint/2010/main" val="104964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B9E730B-CB27-4213-B653-3C7AB20D54CB}" type="slidenum">
              <a:rPr lang="en-US" altLang="en-US"/>
              <a:pPr/>
              <a:t>17</a:t>
            </a:fld>
            <a:endParaRPr lang="en-US" altLang="en-US" dirty="0"/>
          </a:p>
        </p:txBody>
      </p:sp>
    </p:spTree>
    <p:extLst>
      <p:ext uri="{BB962C8B-B14F-4D97-AF65-F5344CB8AC3E}">
        <p14:creationId xmlns:p14="http://schemas.microsoft.com/office/powerpoint/2010/main" val="170207114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170</a:t>
            </a:fld>
            <a:endParaRPr lang="en-US" altLang="en-US" dirty="0"/>
          </a:p>
        </p:txBody>
      </p:sp>
    </p:spTree>
    <p:extLst>
      <p:ext uri="{BB962C8B-B14F-4D97-AF65-F5344CB8AC3E}">
        <p14:creationId xmlns:p14="http://schemas.microsoft.com/office/powerpoint/2010/main" val="278926778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171</a:t>
            </a:fld>
            <a:endParaRPr lang="en-US" altLang="en-US" dirty="0"/>
          </a:p>
        </p:txBody>
      </p:sp>
    </p:spTree>
    <p:extLst>
      <p:ext uri="{BB962C8B-B14F-4D97-AF65-F5344CB8AC3E}">
        <p14:creationId xmlns:p14="http://schemas.microsoft.com/office/powerpoint/2010/main" val="163095722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172</a:t>
            </a:fld>
            <a:endParaRPr lang="en-US" altLang="en-US" dirty="0"/>
          </a:p>
        </p:txBody>
      </p:sp>
    </p:spTree>
    <p:extLst>
      <p:ext uri="{BB962C8B-B14F-4D97-AF65-F5344CB8AC3E}">
        <p14:creationId xmlns:p14="http://schemas.microsoft.com/office/powerpoint/2010/main" val="76484124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173</a:t>
            </a:fld>
            <a:endParaRPr lang="en-US" altLang="en-US" dirty="0"/>
          </a:p>
        </p:txBody>
      </p:sp>
    </p:spTree>
    <p:extLst>
      <p:ext uri="{BB962C8B-B14F-4D97-AF65-F5344CB8AC3E}">
        <p14:creationId xmlns:p14="http://schemas.microsoft.com/office/powerpoint/2010/main" val="182381599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174</a:t>
            </a:fld>
            <a:endParaRPr lang="en-US" altLang="en-US" dirty="0"/>
          </a:p>
        </p:txBody>
      </p:sp>
    </p:spTree>
    <p:extLst>
      <p:ext uri="{BB962C8B-B14F-4D97-AF65-F5344CB8AC3E}">
        <p14:creationId xmlns:p14="http://schemas.microsoft.com/office/powerpoint/2010/main" val="84010577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175</a:t>
            </a:fld>
            <a:endParaRPr lang="en-US" altLang="en-US" dirty="0"/>
          </a:p>
        </p:txBody>
      </p:sp>
    </p:spTree>
    <p:extLst>
      <p:ext uri="{BB962C8B-B14F-4D97-AF65-F5344CB8AC3E}">
        <p14:creationId xmlns:p14="http://schemas.microsoft.com/office/powerpoint/2010/main" val="299579684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96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50B4909-1C85-46C3-BA59-957F3B225E1A}" type="slidenum">
              <a:rPr lang="en-US" altLang="en-US"/>
              <a:pPr/>
              <a:t>176</a:t>
            </a:fld>
            <a:endParaRPr lang="en-US" altLang="en-US" dirty="0"/>
          </a:p>
        </p:txBody>
      </p:sp>
    </p:spTree>
    <p:extLst>
      <p:ext uri="{BB962C8B-B14F-4D97-AF65-F5344CB8AC3E}">
        <p14:creationId xmlns:p14="http://schemas.microsoft.com/office/powerpoint/2010/main" val="339957928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177</a:t>
            </a:fld>
            <a:endParaRPr lang="en-US" altLang="en-US" dirty="0"/>
          </a:p>
        </p:txBody>
      </p:sp>
    </p:spTree>
    <p:extLst>
      <p:ext uri="{BB962C8B-B14F-4D97-AF65-F5344CB8AC3E}">
        <p14:creationId xmlns:p14="http://schemas.microsoft.com/office/powerpoint/2010/main" val="334001161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178</a:t>
            </a:fld>
            <a:endParaRPr lang="en-US" altLang="en-US" dirty="0"/>
          </a:p>
        </p:txBody>
      </p:sp>
    </p:spTree>
    <p:extLst>
      <p:ext uri="{BB962C8B-B14F-4D97-AF65-F5344CB8AC3E}">
        <p14:creationId xmlns:p14="http://schemas.microsoft.com/office/powerpoint/2010/main" val="262130002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179</a:t>
            </a:fld>
            <a:endParaRPr lang="en-US" altLang="en-US" dirty="0"/>
          </a:p>
        </p:txBody>
      </p:sp>
    </p:spTree>
    <p:extLst>
      <p:ext uri="{BB962C8B-B14F-4D97-AF65-F5344CB8AC3E}">
        <p14:creationId xmlns:p14="http://schemas.microsoft.com/office/powerpoint/2010/main" val="169872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D177BDF-DC6A-41D7-90C7-72BE2933096D}" type="slidenum">
              <a:rPr lang="en-US" altLang="en-US"/>
              <a:pPr/>
              <a:t>18</a:t>
            </a:fld>
            <a:endParaRPr lang="en-US" altLang="en-US" dirty="0"/>
          </a:p>
        </p:txBody>
      </p:sp>
    </p:spTree>
    <p:extLst>
      <p:ext uri="{BB962C8B-B14F-4D97-AF65-F5344CB8AC3E}">
        <p14:creationId xmlns:p14="http://schemas.microsoft.com/office/powerpoint/2010/main" val="19751032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180</a:t>
            </a:fld>
            <a:endParaRPr lang="en-US" altLang="en-US" dirty="0"/>
          </a:p>
        </p:txBody>
      </p:sp>
    </p:spTree>
    <p:extLst>
      <p:ext uri="{BB962C8B-B14F-4D97-AF65-F5344CB8AC3E}">
        <p14:creationId xmlns:p14="http://schemas.microsoft.com/office/powerpoint/2010/main" val="41331946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2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93A49BA-1483-4091-B2D1-6B7CE2141D0B}" type="slidenum">
              <a:rPr lang="en-US" altLang="en-US"/>
              <a:pPr/>
              <a:t>181</a:t>
            </a:fld>
            <a:endParaRPr lang="en-US" altLang="en-US" dirty="0"/>
          </a:p>
        </p:txBody>
      </p:sp>
    </p:spTree>
    <p:extLst>
      <p:ext uri="{BB962C8B-B14F-4D97-AF65-F5344CB8AC3E}">
        <p14:creationId xmlns:p14="http://schemas.microsoft.com/office/powerpoint/2010/main" val="25896213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4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C14466-34BD-41B8-A6DB-1775C604FEBF}" type="slidenum">
              <a:rPr lang="en-US" altLang="en-US"/>
              <a:pPr/>
              <a:t>182</a:t>
            </a:fld>
            <a:endParaRPr lang="en-US" altLang="en-US" dirty="0"/>
          </a:p>
        </p:txBody>
      </p:sp>
    </p:spTree>
    <p:extLst>
      <p:ext uri="{BB962C8B-B14F-4D97-AF65-F5344CB8AC3E}">
        <p14:creationId xmlns:p14="http://schemas.microsoft.com/office/powerpoint/2010/main" val="14267868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183</a:t>
            </a:fld>
            <a:endParaRPr lang="en-US" altLang="en-US" dirty="0"/>
          </a:p>
        </p:txBody>
      </p:sp>
    </p:spTree>
    <p:extLst>
      <p:ext uri="{BB962C8B-B14F-4D97-AF65-F5344CB8AC3E}">
        <p14:creationId xmlns:p14="http://schemas.microsoft.com/office/powerpoint/2010/main" val="140553876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7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20A052-2158-4BC2-861C-FDA794CEDBE4}" type="slidenum">
              <a:rPr lang="en-US" altLang="en-US"/>
              <a:pPr/>
              <a:t>184</a:t>
            </a:fld>
            <a:endParaRPr lang="en-US" altLang="en-US" dirty="0"/>
          </a:p>
        </p:txBody>
      </p:sp>
    </p:spTree>
    <p:extLst>
      <p:ext uri="{BB962C8B-B14F-4D97-AF65-F5344CB8AC3E}">
        <p14:creationId xmlns:p14="http://schemas.microsoft.com/office/powerpoint/2010/main" val="6570319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185</a:t>
            </a:fld>
            <a:endParaRPr lang="en-US" altLang="en-US" dirty="0"/>
          </a:p>
        </p:txBody>
      </p:sp>
    </p:spTree>
    <p:extLst>
      <p:ext uri="{BB962C8B-B14F-4D97-AF65-F5344CB8AC3E}">
        <p14:creationId xmlns:p14="http://schemas.microsoft.com/office/powerpoint/2010/main" val="349562211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186</a:t>
            </a:fld>
            <a:endParaRPr lang="en-US" altLang="en-US" dirty="0"/>
          </a:p>
        </p:txBody>
      </p:sp>
    </p:spTree>
    <p:extLst>
      <p:ext uri="{BB962C8B-B14F-4D97-AF65-F5344CB8AC3E}">
        <p14:creationId xmlns:p14="http://schemas.microsoft.com/office/powerpoint/2010/main" val="272146222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1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DC9803A-5C88-4C90-BD26-E0EBC5FEFA5F}" type="slidenum">
              <a:rPr lang="en-US" altLang="en-US"/>
              <a:pPr/>
              <a:t>187</a:t>
            </a:fld>
            <a:endParaRPr lang="en-US" altLang="en-US" dirty="0"/>
          </a:p>
        </p:txBody>
      </p:sp>
    </p:spTree>
    <p:extLst>
      <p:ext uri="{BB962C8B-B14F-4D97-AF65-F5344CB8AC3E}">
        <p14:creationId xmlns:p14="http://schemas.microsoft.com/office/powerpoint/2010/main" val="131182374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3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3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6500B5D-0E26-4B2B-894A-AB87D4B66BA2}" type="slidenum">
              <a:rPr lang="en-US" altLang="en-US"/>
              <a:pPr/>
              <a:t>188</a:t>
            </a:fld>
            <a:endParaRPr lang="en-US" altLang="en-US" dirty="0"/>
          </a:p>
        </p:txBody>
      </p:sp>
    </p:spTree>
    <p:extLst>
      <p:ext uri="{BB962C8B-B14F-4D97-AF65-F5344CB8AC3E}">
        <p14:creationId xmlns:p14="http://schemas.microsoft.com/office/powerpoint/2010/main" val="215297192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189</a:t>
            </a:fld>
            <a:endParaRPr lang="en-US" altLang="en-US" dirty="0"/>
          </a:p>
        </p:txBody>
      </p:sp>
    </p:spTree>
    <p:extLst>
      <p:ext uri="{BB962C8B-B14F-4D97-AF65-F5344CB8AC3E}">
        <p14:creationId xmlns:p14="http://schemas.microsoft.com/office/powerpoint/2010/main" val="110570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AF41D9B-BCEA-4065-9A00-A5CB4DA7A7EE}" type="slidenum">
              <a:rPr lang="en-US" altLang="en-US"/>
              <a:pPr/>
              <a:t>19</a:t>
            </a:fld>
            <a:endParaRPr lang="en-US" altLang="en-US" dirty="0"/>
          </a:p>
        </p:txBody>
      </p:sp>
    </p:spTree>
    <p:extLst>
      <p:ext uri="{BB962C8B-B14F-4D97-AF65-F5344CB8AC3E}">
        <p14:creationId xmlns:p14="http://schemas.microsoft.com/office/powerpoint/2010/main" val="74664069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190</a:t>
            </a:fld>
            <a:endParaRPr lang="en-US" altLang="en-US" dirty="0"/>
          </a:p>
        </p:txBody>
      </p:sp>
    </p:spTree>
    <p:extLst>
      <p:ext uri="{BB962C8B-B14F-4D97-AF65-F5344CB8AC3E}">
        <p14:creationId xmlns:p14="http://schemas.microsoft.com/office/powerpoint/2010/main" val="148975968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7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535651-A26C-4907-B643-360F9DB3FB88}" type="slidenum">
              <a:rPr lang="en-US" altLang="en-US"/>
              <a:pPr/>
              <a:t>191</a:t>
            </a:fld>
            <a:endParaRPr lang="en-US" altLang="en-US" dirty="0"/>
          </a:p>
        </p:txBody>
      </p:sp>
    </p:spTree>
    <p:extLst>
      <p:ext uri="{BB962C8B-B14F-4D97-AF65-F5344CB8AC3E}">
        <p14:creationId xmlns:p14="http://schemas.microsoft.com/office/powerpoint/2010/main" val="224902189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4C136CD-1B0B-4C0D-AF41-77136443E2C7}" type="slidenum">
              <a:rPr lang="en-US" altLang="en-US"/>
              <a:pPr/>
              <a:t>192</a:t>
            </a:fld>
            <a:endParaRPr lang="en-US" altLang="en-US" dirty="0"/>
          </a:p>
        </p:txBody>
      </p:sp>
    </p:spTree>
    <p:extLst>
      <p:ext uri="{BB962C8B-B14F-4D97-AF65-F5344CB8AC3E}">
        <p14:creationId xmlns:p14="http://schemas.microsoft.com/office/powerpoint/2010/main" val="210115091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21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467875A-2741-40A4-B818-DE1B6D0B6298}" type="slidenum">
              <a:rPr lang="en-US" altLang="en-US"/>
              <a:pPr/>
              <a:t>193</a:t>
            </a:fld>
            <a:endParaRPr lang="en-US" altLang="en-US" dirty="0"/>
          </a:p>
        </p:txBody>
      </p:sp>
    </p:spTree>
    <p:extLst>
      <p:ext uri="{BB962C8B-B14F-4D97-AF65-F5344CB8AC3E}">
        <p14:creationId xmlns:p14="http://schemas.microsoft.com/office/powerpoint/2010/main" val="155503143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194</a:t>
            </a:fld>
            <a:endParaRPr lang="en-US" altLang="en-US" dirty="0"/>
          </a:p>
        </p:txBody>
      </p:sp>
    </p:spTree>
    <p:extLst>
      <p:ext uri="{BB962C8B-B14F-4D97-AF65-F5344CB8AC3E}">
        <p14:creationId xmlns:p14="http://schemas.microsoft.com/office/powerpoint/2010/main" val="6281260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195</a:t>
            </a:fld>
            <a:endParaRPr lang="en-US" altLang="en-US" dirty="0"/>
          </a:p>
        </p:txBody>
      </p:sp>
    </p:spTree>
    <p:extLst>
      <p:ext uri="{BB962C8B-B14F-4D97-AF65-F5344CB8AC3E}">
        <p14:creationId xmlns:p14="http://schemas.microsoft.com/office/powerpoint/2010/main" val="269737555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7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ABA802-0A84-496A-8E4E-BB2BE640F808}" type="slidenum">
              <a:rPr lang="en-US" altLang="en-US"/>
              <a:pPr/>
              <a:t>196</a:t>
            </a:fld>
            <a:endParaRPr lang="en-US" altLang="en-US" dirty="0"/>
          </a:p>
        </p:txBody>
      </p:sp>
    </p:spTree>
    <p:extLst>
      <p:ext uri="{BB962C8B-B14F-4D97-AF65-F5344CB8AC3E}">
        <p14:creationId xmlns:p14="http://schemas.microsoft.com/office/powerpoint/2010/main" val="198026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3D3F6-B8BD-413B-AC1B-3CA7EECDEDE8}" type="slidenum">
              <a:rPr lang="en-US" altLang="en-US" smtClean="0"/>
              <a:pPr/>
              <a:t>2</a:t>
            </a:fld>
            <a:endParaRPr lang="en-US" altLang="en-US" dirty="0"/>
          </a:p>
        </p:txBody>
      </p:sp>
    </p:spTree>
    <p:extLst>
      <p:ext uri="{BB962C8B-B14F-4D97-AF65-F5344CB8AC3E}">
        <p14:creationId xmlns:p14="http://schemas.microsoft.com/office/powerpoint/2010/main" val="2714804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36C02BB-1544-4B96-AB00-C4C3AA09D1BC}" type="slidenum">
              <a:rPr lang="en-US" altLang="en-US"/>
              <a:pPr/>
              <a:t>20</a:t>
            </a:fld>
            <a:endParaRPr lang="en-US" altLang="en-US" dirty="0"/>
          </a:p>
        </p:txBody>
      </p:sp>
    </p:spTree>
    <p:extLst>
      <p:ext uri="{BB962C8B-B14F-4D97-AF65-F5344CB8AC3E}">
        <p14:creationId xmlns:p14="http://schemas.microsoft.com/office/powerpoint/2010/main" val="54198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290B869-D7DB-4031-B80F-34E0663A819F}" type="slidenum">
              <a:rPr lang="en-US" altLang="en-US"/>
              <a:pPr/>
              <a:t>21</a:t>
            </a:fld>
            <a:endParaRPr lang="en-US" altLang="en-US" dirty="0"/>
          </a:p>
        </p:txBody>
      </p:sp>
    </p:spTree>
    <p:extLst>
      <p:ext uri="{BB962C8B-B14F-4D97-AF65-F5344CB8AC3E}">
        <p14:creationId xmlns:p14="http://schemas.microsoft.com/office/powerpoint/2010/main" val="157680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E950453-4709-443F-A6C3-830E17F5B8BF}" type="slidenum">
              <a:rPr lang="en-US" altLang="en-US"/>
              <a:pPr/>
              <a:t>22</a:t>
            </a:fld>
            <a:endParaRPr lang="en-US" altLang="en-US" dirty="0"/>
          </a:p>
        </p:txBody>
      </p:sp>
    </p:spTree>
    <p:extLst>
      <p:ext uri="{BB962C8B-B14F-4D97-AF65-F5344CB8AC3E}">
        <p14:creationId xmlns:p14="http://schemas.microsoft.com/office/powerpoint/2010/main" val="2780283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102E963-3FF5-48BB-B2D4-A1C18E505EF3}" type="slidenum">
              <a:rPr lang="en-US" altLang="en-US"/>
              <a:pPr/>
              <a:t>23</a:t>
            </a:fld>
            <a:endParaRPr lang="en-US" altLang="en-US" dirty="0"/>
          </a:p>
        </p:txBody>
      </p:sp>
    </p:spTree>
    <p:extLst>
      <p:ext uri="{BB962C8B-B14F-4D97-AF65-F5344CB8AC3E}">
        <p14:creationId xmlns:p14="http://schemas.microsoft.com/office/powerpoint/2010/main" val="2419007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9B07FFF-A03B-4C96-9E40-B9C7D9988FF9}" type="slidenum">
              <a:rPr lang="en-US" altLang="en-US"/>
              <a:pPr/>
              <a:t>24</a:t>
            </a:fld>
            <a:endParaRPr lang="en-US" altLang="en-US" dirty="0"/>
          </a:p>
        </p:txBody>
      </p:sp>
    </p:spTree>
    <p:extLst>
      <p:ext uri="{BB962C8B-B14F-4D97-AF65-F5344CB8AC3E}">
        <p14:creationId xmlns:p14="http://schemas.microsoft.com/office/powerpoint/2010/main" val="1273043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3135607-EECC-47F6-AE48-0824635891C0}" type="slidenum">
              <a:rPr lang="en-US" altLang="en-US"/>
              <a:pPr/>
              <a:t>25</a:t>
            </a:fld>
            <a:endParaRPr lang="en-US" altLang="en-US" dirty="0"/>
          </a:p>
        </p:txBody>
      </p:sp>
    </p:spTree>
    <p:extLst>
      <p:ext uri="{BB962C8B-B14F-4D97-AF65-F5344CB8AC3E}">
        <p14:creationId xmlns:p14="http://schemas.microsoft.com/office/powerpoint/2010/main" val="1432146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8707D18-29B2-4090-A1FE-CEE06DE3338C}" type="slidenum">
              <a:rPr lang="en-US" altLang="en-US"/>
              <a:pPr/>
              <a:t>26</a:t>
            </a:fld>
            <a:endParaRPr lang="en-US" altLang="en-US" dirty="0"/>
          </a:p>
        </p:txBody>
      </p:sp>
    </p:spTree>
    <p:extLst>
      <p:ext uri="{BB962C8B-B14F-4D97-AF65-F5344CB8AC3E}">
        <p14:creationId xmlns:p14="http://schemas.microsoft.com/office/powerpoint/2010/main" val="716730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50CA2B9-601C-49E3-8BE4-8E2E12FFD53D}" type="slidenum">
              <a:rPr lang="en-US" altLang="en-US"/>
              <a:pPr/>
              <a:t>27</a:t>
            </a:fld>
            <a:endParaRPr lang="en-US" altLang="en-US" dirty="0"/>
          </a:p>
        </p:txBody>
      </p:sp>
    </p:spTree>
    <p:extLst>
      <p:ext uri="{BB962C8B-B14F-4D97-AF65-F5344CB8AC3E}">
        <p14:creationId xmlns:p14="http://schemas.microsoft.com/office/powerpoint/2010/main" val="333975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48EB1C1-34A1-4BAA-B082-4559FDF4435D}" type="slidenum">
              <a:rPr lang="en-US" altLang="en-US"/>
              <a:pPr/>
              <a:t>28</a:t>
            </a:fld>
            <a:endParaRPr lang="en-US" altLang="en-US" dirty="0"/>
          </a:p>
        </p:txBody>
      </p:sp>
    </p:spTree>
    <p:extLst>
      <p:ext uri="{BB962C8B-B14F-4D97-AF65-F5344CB8AC3E}">
        <p14:creationId xmlns:p14="http://schemas.microsoft.com/office/powerpoint/2010/main" val="1820838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03411F2-1B6E-48C1-9AEB-7B7A1309F6C6}" type="slidenum">
              <a:rPr lang="en-US" altLang="en-US"/>
              <a:pPr/>
              <a:t>29</a:t>
            </a:fld>
            <a:endParaRPr lang="en-US" altLang="en-US" dirty="0"/>
          </a:p>
        </p:txBody>
      </p:sp>
    </p:spTree>
    <p:extLst>
      <p:ext uri="{BB962C8B-B14F-4D97-AF65-F5344CB8AC3E}">
        <p14:creationId xmlns:p14="http://schemas.microsoft.com/office/powerpoint/2010/main" val="386864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3D3F6-B8BD-413B-AC1B-3CA7EECDEDE8}" type="slidenum">
              <a:rPr lang="en-US" altLang="en-US" smtClean="0"/>
              <a:pPr/>
              <a:t>3</a:t>
            </a:fld>
            <a:endParaRPr lang="en-US" altLang="en-US" dirty="0"/>
          </a:p>
        </p:txBody>
      </p:sp>
    </p:spTree>
    <p:extLst>
      <p:ext uri="{BB962C8B-B14F-4D97-AF65-F5344CB8AC3E}">
        <p14:creationId xmlns:p14="http://schemas.microsoft.com/office/powerpoint/2010/main" val="857450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EFA0D7F-8D4D-4B2F-8477-6F4579E28127}" type="slidenum">
              <a:rPr lang="en-US" altLang="en-US"/>
              <a:pPr/>
              <a:t>30</a:t>
            </a:fld>
            <a:endParaRPr lang="en-US" altLang="en-US" dirty="0"/>
          </a:p>
        </p:txBody>
      </p:sp>
    </p:spTree>
    <p:extLst>
      <p:ext uri="{BB962C8B-B14F-4D97-AF65-F5344CB8AC3E}">
        <p14:creationId xmlns:p14="http://schemas.microsoft.com/office/powerpoint/2010/main" val="115996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9E5156-0736-480D-9A98-AC445BA9FE0E}" type="slidenum">
              <a:rPr lang="en-US" altLang="en-US"/>
              <a:pPr/>
              <a:t>31</a:t>
            </a:fld>
            <a:endParaRPr lang="en-US" altLang="en-US" dirty="0"/>
          </a:p>
        </p:txBody>
      </p:sp>
    </p:spTree>
    <p:extLst>
      <p:ext uri="{BB962C8B-B14F-4D97-AF65-F5344CB8AC3E}">
        <p14:creationId xmlns:p14="http://schemas.microsoft.com/office/powerpoint/2010/main" val="305534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5563E07-5C6C-4D4F-90DE-6F3A51D44DC8}" type="slidenum">
              <a:rPr lang="en-US" altLang="en-US"/>
              <a:pPr/>
              <a:t>32</a:t>
            </a:fld>
            <a:endParaRPr lang="en-US" altLang="en-US" dirty="0"/>
          </a:p>
        </p:txBody>
      </p:sp>
    </p:spTree>
    <p:extLst>
      <p:ext uri="{BB962C8B-B14F-4D97-AF65-F5344CB8AC3E}">
        <p14:creationId xmlns:p14="http://schemas.microsoft.com/office/powerpoint/2010/main" val="3144177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5186B1B-9643-42F3-B040-4ECE5BE9C08E}" type="slidenum">
              <a:rPr lang="en-US" altLang="en-US"/>
              <a:pPr/>
              <a:t>33</a:t>
            </a:fld>
            <a:endParaRPr lang="en-US" altLang="en-US" dirty="0"/>
          </a:p>
        </p:txBody>
      </p:sp>
    </p:spTree>
    <p:extLst>
      <p:ext uri="{BB962C8B-B14F-4D97-AF65-F5344CB8AC3E}">
        <p14:creationId xmlns:p14="http://schemas.microsoft.com/office/powerpoint/2010/main" val="3350737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6A81ECC-DA24-4630-A27F-117991BADE03}" type="slidenum">
              <a:rPr lang="en-US" altLang="en-US"/>
              <a:pPr/>
              <a:t>34</a:t>
            </a:fld>
            <a:endParaRPr lang="en-US" altLang="en-US" dirty="0"/>
          </a:p>
        </p:txBody>
      </p:sp>
    </p:spTree>
    <p:extLst>
      <p:ext uri="{BB962C8B-B14F-4D97-AF65-F5344CB8AC3E}">
        <p14:creationId xmlns:p14="http://schemas.microsoft.com/office/powerpoint/2010/main" val="3163490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FDFFF3-F975-4206-B15B-5F98676DEFFE}" type="slidenum">
              <a:rPr lang="en-US" altLang="en-US"/>
              <a:pPr/>
              <a:t>35</a:t>
            </a:fld>
            <a:endParaRPr lang="en-US" altLang="en-US" dirty="0"/>
          </a:p>
        </p:txBody>
      </p:sp>
    </p:spTree>
    <p:extLst>
      <p:ext uri="{BB962C8B-B14F-4D97-AF65-F5344CB8AC3E}">
        <p14:creationId xmlns:p14="http://schemas.microsoft.com/office/powerpoint/2010/main" val="1781248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0FA40D2-D79E-4A29-8747-D9DA0E5C977C}" type="slidenum">
              <a:rPr lang="en-US" altLang="en-US"/>
              <a:pPr/>
              <a:t>36</a:t>
            </a:fld>
            <a:endParaRPr lang="en-US" altLang="en-US" dirty="0"/>
          </a:p>
        </p:txBody>
      </p:sp>
    </p:spTree>
    <p:extLst>
      <p:ext uri="{BB962C8B-B14F-4D97-AF65-F5344CB8AC3E}">
        <p14:creationId xmlns:p14="http://schemas.microsoft.com/office/powerpoint/2010/main" val="3541618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940AD0B-BCE1-4E44-A995-0C76100B3D35}" type="slidenum">
              <a:rPr lang="en-US" altLang="en-US"/>
              <a:pPr/>
              <a:t>37</a:t>
            </a:fld>
            <a:endParaRPr lang="en-US" altLang="en-US" dirty="0"/>
          </a:p>
        </p:txBody>
      </p:sp>
    </p:spTree>
    <p:extLst>
      <p:ext uri="{BB962C8B-B14F-4D97-AF65-F5344CB8AC3E}">
        <p14:creationId xmlns:p14="http://schemas.microsoft.com/office/powerpoint/2010/main" val="4171946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F2C0FA4-8890-4725-85AE-DDC495FDD1D4}" type="slidenum">
              <a:rPr lang="en-US" altLang="en-US"/>
              <a:pPr/>
              <a:t>38</a:t>
            </a:fld>
            <a:endParaRPr lang="en-US" altLang="en-US" dirty="0"/>
          </a:p>
        </p:txBody>
      </p:sp>
    </p:spTree>
    <p:extLst>
      <p:ext uri="{BB962C8B-B14F-4D97-AF65-F5344CB8AC3E}">
        <p14:creationId xmlns:p14="http://schemas.microsoft.com/office/powerpoint/2010/main" val="2544185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33B6081-D37D-4B68-82BF-7B5BC2535C2C}" type="slidenum">
              <a:rPr lang="en-US" altLang="en-US"/>
              <a:pPr/>
              <a:t>39</a:t>
            </a:fld>
            <a:endParaRPr lang="en-US" altLang="en-US" dirty="0"/>
          </a:p>
        </p:txBody>
      </p:sp>
    </p:spTree>
    <p:extLst>
      <p:ext uri="{BB962C8B-B14F-4D97-AF65-F5344CB8AC3E}">
        <p14:creationId xmlns:p14="http://schemas.microsoft.com/office/powerpoint/2010/main" val="218451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28FCDF-FAA5-4A33-8201-62E561368910}" type="slidenum">
              <a:rPr lang="en-US" altLang="en-US"/>
              <a:pPr/>
              <a:t>4</a:t>
            </a:fld>
            <a:endParaRPr lang="en-US" altLang="en-US" dirty="0"/>
          </a:p>
        </p:txBody>
      </p:sp>
    </p:spTree>
    <p:extLst>
      <p:ext uri="{BB962C8B-B14F-4D97-AF65-F5344CB8AC3E}">
        <p14:creationId xmlns:p14="http://schemas.microsoft.com/office/powerpoint/2010/main" val="2354906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6602DD9-2A2B-4291-8E43-BC01AA962EF0}" type="slidenum">
              <a:rPr lang="en-US" altLang="en-US"/>
              <a:pPr/>
              <a:t>40</a:t>
            </a:fld>
            <a:endParaRPr lang="en-US" altLang="en-US" dirty="0"/>
          </a:p>
        </p:txBody>
      </p:sp>
    </p:spTree>
    <p:extLst>
      <p:ext uri="{BB962C8B-B14F-4D97-AF65-F5344CB8AC3E}">
        <p14:creationId xmlns:p14="http://schemas.microsoft.com/office/powerpoint/2010/main" val="3811493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A14B823-2F77-4408-B335-2750ABE98A68}" type="slidenum">
              <a:rPr lang="en-US" altLang="en-US"/>
              <a:pPr/>
              <a:t>41</a:t>
            </a:fld>
            <a:endParaRPr lang="en-US" altLang="en-US" dirty="0"/>
          </a:p>
        </p:txBody>
      </p:sp>
    </p:spTree>
    <p:extLst>
      <p:ext uri="{BB962C8B-B14F-4D97-AF65-F5344CB8AC3E}">
        <p14:creationId xmlns:p14="http://schemas.microsoft.com/office/powerpoint/2010/main" val="556693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7CC7A7-0702-42E0-BE44-BFB305197520}" type="slidenum">
              <a:rPr lang="en-US" altLang="en-US"/>
              <a:pPr/>
              <a:t>42</a:t>
            </a:fld>
            <a:endParaRPr lang="en-US" altLang="en-US" dirty="0"/>
          </a:p>
        </p:txBody>
      </p:sp>
    </p:spTree>
    <p:extLst>
      <p:ext uri="{BB962C8B-B14F-4D97-AF65-F5344CB8AC3E}">
        <p14:creationId xmlns:p14="http://schemas.microsoft.com/office/powerpoint/2010/main" val="2055352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A792FED-A1B4-4C30-A1F8-405E554D5526}" type="slidenum">
              <a:rPr lang="en-US" altLang="en-US"/>
              <a:pPr/>
              <a:t>43</a:t>
            </a:fld>
            <a:endParaRPr lang="en-US" altLang="en-US" dirty="0"/>
          </a:p>
        </p:txBody>
      </p:sp>
    </p:spTree>
    <p:extLst>
      <p:ext uri="{BB962C8B-B14F-4D97-AF65-F5344CB8AC3E}">
        <p14:creationId xmlns:p14="http://schemas.microsoft.com/office/powerpoint/2010/main" val="1107902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6518D6-8D70-4748-9EB0-F125F4F62718}" type="slidenum">
              <a:rPr lang="en-US" altLang="en-US"/>
              <a:pPr/>
              <a:t>44</a:t>
            </a:fld>
            <a:endParaRPr lang="en-US" altLang="en-US" dirty="0"/>
          </a:p>
        </p:txBody>
      </p:sp>
    </p:spTree>
    <p:extLst>
      <p:ext uri="{BB962C8B-B14F-4D97-AF65-F5344CB8AC3E}">
        <p14:creationId xmlns:p14="http://schemas.microsoft.com/office/powerpoint/2010/main" val="822983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79B115D-E550-4488-94E4-7B4A032AB71C}" type="slidenum">
              <a:rPr lang="en-US" altLang="en-US"/>
              <a:pPr/>
              <a:t>45</a:t>
            </a:fld>
            <a:endParaRPr lang="en-US" altLang="en-US" dirty="0"/>
          </a:p>
        </p:txBody>
      </p:sp>
    </p:spTree>
    <p:extLst>
      <p:ext uri="{BB962C8B-B14F-4D97-AF65-F5344CB8AC3E}">
        <p14:creationId xmlns:p14="http://schemas.microsoft.com/office/powerpoint/2010/main" val="764195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1F64DF9-3D59-4A2F-9BF4-0ABC16FF2B7A}" type="slidenum">
              <a:rPr lang="en-US" altLang="en-US"/>
              <a:pPr/>
              <a:t>46</a:t>
            </a:fld>
            <a:endParaRPr lang="en-US" altLang="en-US" dirty="0"/>
          </a:p>
        </p:txBody>
      </p:sp>
    </p:spTree>
    <p:extLst>
      <p:ext uri="{BB962C8B-B14F-4D97-AF65-F5344CB8AC3E}">
        <p14:creationId xmlns:p14="http://schemas.microsoft.com/office/powerpoint/2010/main" val="963087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602BFDA-DCA4-47E9-B141-DC305BBB02C1}" type="slidenum">
              <a:rPr lang="en-US" altLang="en-US"/>
              <a:pPr/>
              <a:t>47</a:t>
            </a:fld>
            <a:endParaRPr lang="en-US" altLang="en-US" dirty="0"/>
          </a:p>
        </p:txBody>
      </p:sp>
    </p:spTree>
    <p:extLst>
      <p:ext uri="{BB962C8B-B14F-4D97-AF65-F5344CB8AC3E}">
        <p14:creationId xmlns:p14="http://schemas.microsoft.com/office/powerpoint/2010/main" val="1905652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C6F2F8-7B9E-49EA-85A8-7BB4ABD3D25E}" type="slidenum">
              <a:rPr lang="en-US" altLang="en-US"/>
              <a:pPr/>
              <a:t>48</a:t>
            </a:fld>
            <a:endParaRPr lang="en-US" altLang="en-US" dirty="0"/>
          </a:p>
        </p:txBody>
      </p:sp>
    </p:spTree>
    <p:extLst>
      <p:ext uri="{BB962C8B-B14F-4D97-AF65-F5344CB8AC3E}">
        <p14:creationId xmlns:p14="http://schemas.microsoft.com/office/powerpoint/2010/main" val="19530876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937A53D-7804-4B73-98CC-D42A75C97D55}" type="slidenum">
              <a:rPr lang="en-US" altLang="en-US"/>
              <a:pPr/>
              <a:t>49</a:t>
            </a:fld>
            <a:endParaRPr lang="en-US" altLang="en-US" dirty="0"/>
          </a:p>
        </p:txBody>
      </p:sp>
    </p:spTree>
    <p:extLst>
      <p:ext uri="{BB962C8B-B14F-4D97-AF65-F5344CB8AC3E}">
        <p14:creationId xmlns:p14="http://schemas.microsoft.com/office/powerpoint/2010/main" val="13015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5DE2975-FC52-414E-A777-7F3E4D1A38A0}" type="slidenum">
              <a:rPr lang="en-US" altLang="en-US"/>
              <a:pPr/>
              <a:t>5</a:t>
            </a:fld>
            <a:endParaRPr lang="en-US" altLang="en-US" dirty="0"/>
          </a:p>
        </p:txBody>
      </p:sp>
    </p:spTree>
    <p:extLst>
      <p:ext uri="{BB962C8B-B14F-4D97-AF65-F5344CB8AC3E}">
        <p14:creationId xmlns:p14="http://schemas.microsoft.com/office/powerpoint/2010/main" val="1093600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0CEEE2-17D2-4EE1-8781-9B8AF6973E34}" type="slidenum">
              <a:rPr lang="en-US" altLang="en-US"/>
              <a:pPr/>
              <a:t>50</a:t>
            </a:fld>
            <a:endParaRPr lang="en-US" altLang="en-US" dirty="0"/>
          </a:p>
        </p:txBody>
      </p:sp>
    </p:spTree>
    <p:extLst>
      <p:ext uri="{BB962C8B-B14F-4D97-AF65-F5344CB8AC3E}">
        <p14:creationId xmlns:p14="http://schemas.microsoft.com/office/powerpoint/2010/main" val="2479831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6CA5E99-2EB6-4DE0-B58C-E9BDD78830ED}" type="slidenum">
              <a:rPr lang="en-US" altLang="en-US"/>
              <a:pPr/>
              <a:t>51</a:t>
            </a:fld>
            <a:endParaRPr lang="en-US" altLang="en-US" dirty="0"/>
          </a:p>
        </p:txBody>
      </p:sp>
    </p:spTree>
    <p:extLst>
      <p:ext uri="{BB962C8B-B14F-4D97-AF65-F5344CB8AC3E}">
        <p14:creationId xmlns:p14="http://schemas.microsoft.com/office/powerpoint/2010/main" val="1140068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98BD4C3-9526-43B3-A972-A8F240B17835}" type="slidenum">
              <a:rPr lang="en-US" altLang="en-US"/>
              <a:pPr/>
              <a:t>52</a:t>
            </a:fld>
            <a:endParaRPr lang="en-US" altLang="en-US" dirty="0"/>
          </a:p>
        </p:txBody>
      </p:sp>
    </p:spTree>
    <p:extLst>
      <p:ext uri="{BB962C8B-B14F-4D97-AF65-F5344CB8AC3E}">
        <p14:creationId xmlns:p14="http://schemas.microsoft.com/office/powerpoint/2010/main" val="2680455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87672DB-67D3-4C98-80CA-C622BB67C091}" type="slidenum">
              <a:rPr lang="en-US" altLang="en-US"/>
              <a:pPr/>
              <a:t>53</a:t>
            </a:fld>
            <a:endParaRPr lang="en-US" altLang="en-US" dirty="0"/>
          </a:p>
        </p:txBody>
      </p:sp>
    </p:spTree>
    <p:extLst>
      <p:ext uri="{BB962C8B-B14F-4D97-AF65-F5344CB8AC3E}">
        <p14:creationId xmlns:p14="http://schemas.microsoft.com/office/powerpoint/2010/main" val="1851101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9B085DB-24D1-499E-AD0F-7536044BF27C}" type="slidenum">
              <a:rPr lang="en-US" altLang="en-US"/>
              <a:pPr/>
              <a:t>54</a:t>
            </a:fld>
            <a:endParaRPr lang="en-US" altLang="en-US" dirty="0"/>
          </a:p>
        </p:txBody>
      </p:sp>
    </p:spTree>
    <p:extLst>
      <p:ext uri="{BB962C8B-B14F-4D97-AF65-F5344CB8AC3E}">
        <p14:creationId xmlns:p14="http://schemas.microsoft.com/office/powerpoint/2010/main" val="24474954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6B62BA4-E17C-4AA2-B9EF-6EFDF7DBA5CB}" type="slidenum">
              <a:rPr lang="en-US" altLang="en-US"/>
              <a:pPr/>
              <a:t>55</a:t>
            </a:fld>
            <a:endParaRPr lang="en-US" altLang="en-US" dirty="0"/>
          </a:p>
        </p:txBody>
      </p:sp>
    </p:spTree>
    <p:extLst>
      <p:ext uri="{BB962C8B-B14F-4D97-AF65-F5344CB8AC3E}">
        <p14:creationId xmlns:p14="http://schemas.microsoft.com/office/powerpoint/2010/main" val="3903943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689741A-3058-4E32-B9D9-FB0B41F4C81E}" type="slidenum">
              <a:rPr lang="en-US" altLang="en-US"/>
              <a:pPr/>
              <a:t>56</a:t>
            </a:fld>
            <a:endParaRPr lang="en-US" altLang="en-US" dirty="0"/>
          </a:p>
        </p:txBody>
      </p:sp>
    </p:spTree>
    <p:extLst>
      <p:ext uri="{BB962C8B-B14F-4D97-AF65-F5344CB8AC3E}">
        <p14:creationId xmlns:p14="http://schemas.microsoft.com/office/powerpoint/2010/main" val="3810466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7E40722-3231-4DFE-B19F-1A8D97F35FDC}" type="slidenum">
              <a:rPr lang="en-US" altLang="en-US"/>
              <a:pPr/>
              <a:t>57</a:t>
            </a:fld>
            <a:endParaRPr lang="en-US" altLang="en-US" dirty="0"/>
          </a:p>
        </p:txBody>
      </p:sp>
    </p:spTree>
    <p:extLst>
      <p:ext uri="{BB962C8B-B14F-4D97-AF65-F5344CB8AC3E}">
        <p14:creationId xmlns:p14="http://schemas.microsoft.com/office/powerpoint/2010/main" val="8494377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513A54-F835-43FF-937C-8F8047D527BA}" type="slidenum">
              <a:rPr lang="en-US" altLang="en-US"/>
              <a:pPr/>
              <a:t>58</a:t>
            </a:fld>
            <a:endParaRPr lang="en-US" altLang="en-US" dirty="0"/>
          </a:p>
        </p:txBody>
      </p:sp>
    </p:spTree>
    <p:extLst>
      <p:ext uri="{BB962C8B-B14F-4D97-AF65-F5344CB8AC3E}">
        <p14:creationId xmlns:p14="http://schemas.microsoft.com/office/powerpoint/2010/main" val="3393987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C9123F-061E-4CB1-9F8E-C07B45BF0E53}" type="slidenum">
              <a:rPr lang="en-US" altLang="en-US"/>
              <a:pPr/>
              <a:t>59</a:t>
            </a:fld>
            <a:endParaRPr lang="en-US" altLang="en-US" dirty="0"/>
          </a:p>
        </p:txBody>
      </p:sp>
    </p:spTree>
    <p:extLst>
      <p:ext uri="{BB962C8B-B14F-4D97-AF65-F5344CB8AC3E}">
        <p14:creationId xmlns:p14="http://schemas.microsoft.com/office/powerpoint/2010/main" val="40627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B31EC2D-A781-4CCF-A6E9-FD813411A4A8}" type="slidenum">
              <a:rPr lang="en-US" altLang="en-US"/>
              <a:pPr/>
              <a:t>6</a:t>
            </a:fld>
            <a:endParaRPr lang="en-US" altLang="en-US" dirty="0"/>
          </a:p>
        </p:txBody>
      </p:sp>
    </p:spTree>
    <p:extLst>
      <p:ext uri="{BB962C8B-B14F-4D97-AF65-F5344CB8AC3E}">
        <p14:creationId xmlns:p14="http://schemas.microsoft.com/office/powerpoint/2010/main" val="2212686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BFC56F-3478-4A35-B6B2-4C5815CE10ED}" type="slidenum">
              <a:rPr lang="en-US" altLang="en-US"/>
              <a:pPr/>
              <a:t>60</a:t>
            </a:fld>
            <a:endParaRPr lang="en-US" altLang="en-US" dirty="0"/>
          </a:p>
        </p:txBody>
      </p:sp>
    </p:spTree>
    <p:extLst>
      <p:ext uri="{BB962C8B-B14F-4D97-AF65-F5344CB8AC3E}">
        <p14:creationId xmlns:p14="http://schemas.microsoft.com/office/powerpoint/2010/main" val="2347105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2FCB26-7A65-4686-BC19-1F8982A8E23E}" type="slidenum">
              <a:rPr lang="en-US" altLang="en-US"/>
              <a:pPr/>
              <a:t>61</a:t>
            </a:fld>
            <a:endParaRPr lang="en-US" altLang="en-US" dirty="0"/>
          </a:p>
        </p:txBody>
      </p:sp>
    </p:spTree>
    <p:extLst>
      <p:ext uri="{BB962C8B-B14F-4D97-AF65-F5344CB8AC3E}">
        <p14:creationId xmlns:p14="http://schemas.microsoft.com/office/powerpoint/2010/main" val="31785260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BE09D7-8171-40CB-93A4-240BC46F6C72}" type="slidenum">
              <a:rPr lang="en-US" altLang="en-US"/>
              <a:pPr/>
              <a:t>62</a:t>
            </a:fld>
            <a:endParaRPr lang="en-US" altLang="en-US" dirty="0"/>
          </a:p>
        </p:txBody>
      </p:sp>
    </p:spTree>
    <p:extLst>
      <p:ext uri="{BB962C8B-B14F-4D97-AF65-F5344CB8AC3E}">
        <p14:creationId xmlns:p14="http://schemas.microsoft.com/office/powerpoint/2010/main" val="12916438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E561F33-3F91-4541-BFF0-8AE5C5EE7637}" type="slidenum">
              <a:rPr lang="en-US" altLang="en-US"/>
              <a:pPr/>
              <a:t>63</a:t>
            </a:fld>
            <a:endParaRPr lang="en-US" altLang="en-US" dirty="0"/>
          </a:p>
        </p:txBody>
      </p:sp>
    </p:spTree>
    <p:extLst>
      <p:ext uri="{BB962C8B-B14F-4D97-AF65-F5344CB8AC3E}">
        <p14:creationId xmlns:p14="http://schemas.microsoft.com/office/powerpoint/2010/main" val="1192968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11E4A7-11E6-49A2-907B-4BC5B0BBA642}" type="slidenum">
              <a:rPr lang="en-US" altLang="en-US"/>
              <a:pPr/>
              <a:t>64</a:t>
            </a:fld>
            <a:endParaRPr lang="en-US" altLang="en-US" dirty="0"/>
          </a:p>
        </p:txBody>
      </p:sp>
    </p:spTree>
    <p:extLst>
      <p:ext uri="{BB962C8B-B14F-4D97-AF65-F5344CB8AC3E}">
        <p14:creationId xmlns:p14="http://schemas.microsoft.com/office/powerpoint/2010/main" val="3595359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DC054A-61BE-4918-B7AB-1BABEBD97ED1}" type="slidenum">
              <a:rPr lang="en-US" altLang="en-US"/>
              <a:pPr/>
              <a:t>65</a:t>
            </a:fld>
            <a:endParaRPr lang="en-US" altLang="en-US" dirty="0"/>
          </a:p>
        </p:txBody>
      </p:sp>
    </p:spTree>
    <p:extLst>
      <p:ext uri="{BB962C8B-B14F-4D97-AF65-F5344CB8AC3E}">
        <p14:creationId xmlns:p14="http://schemas.microsoft.com/office/powerpoint/2010/main" val="16280412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C5809A-CCD1-4665-95AD-411C6C423CD9}" type="slidenum">
              <a:rPr lang="en-US" altLang="en-US"/>
              <a:pPr/>
              <a:t>66</a:t>
            </a:fld>
            <a:endParaRPr lang="en-US" altLang="en-US" dirty="0"/>
          </a:p>
        </p:txBody>
      </p:sp>
    </p:spTree>
    <p:extLst>
      <p:ext uri="{BB962C8B-B14F-4D97-AF65-F5344CB8AC3E}">
        <p14:creationId xmlns:p14="http://schemas.microsoft.com/office/powerpoint/2010/main" val="35795829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BC737FB-7724-4787-9681-D19B86B7DAA6}" type="slidenum">
              <a:rPr lang="en-US" altLang="en-US"/>
              <a:pPr/>
              <a:t>67</a:t>
            </a:fld>
            <a:endParaRPr lang="en-US" altLang="en-US" dirty="0"/>
          </a:p>
        </p:txBody>
      </p:sp>
    </p:spTree>
    <p:extLst>
      <p:ext uri="{BB962C8B-B14F-4D97-AF65-F5344CB8AC3E}">
        <p14:creationId xmlns:p14="http://schemas.microsoft.com/office/powerpoint/2010/main" val="16817316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335659B-4A10-4D78-A6EB-2FB2C2D3E8AE}" type="slidenum">
              <a:rPr lang="en-US" altLang="en-US"/>
              <a:pPr/>
              <a:t>68</a:t>
            </a:fld>
            <a:endParaRPr lang="en-US" altLang="en-US" dirty="0"/>
          </a:p>
        </p:txBody>
      </p:sp>
    </p:spTree>
    <p:extLst>
      <p:ext uri="{BB962C8B-B14F-4D97-AF65-F5344CB8AC3E}">
        <p14:creationId xmlns:p14="http://schemas.microsoft.com/office/powerpoint/2010/main" val="7170894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E1E538E-22CE-40E1-B192-B5D86EFB9E44}" type="slidenum">
              <a:rPr lang="en-US" altLang="en-US"/>
              <a:pPr/>
              <a:t>69</a:t>
            </a:fld>
            <a:endParaRPr lang="en-US" altLang="en-US" dirty="0"/>
          </a:p>
        </p:txBody>
      </p:sp>
    </p:spTree>
    <p:extLst>
      <p:ext uri="{BB962C8B-B14F-4D97-AF65-F5344CB8AC3E}">
        <p14:creationId xmlns:p14="http://schemas.microsoft.com/office/powerpoint/2010/main" val="290103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C79D288-F19D-42FA-ACA4-ACE6CCB5DD22}" type="slidenum">
              <a:rPr lang="en-US" altLang="en-US"/>
              <a:pPr/>
              <a:t>7</a:t>
            </a:fld>
            <a:endParaRPr lang="en-US" altLang="en-US" dirty="0"/>
          </a:p>
        </p:txBody>
      </p:sp>
    </p:spTree>
    <p:extLst>
      <p:ext uri="{BB962C8B-B14F-4D97-AF65-F5344CB8AC3E}">
        <p14:creationId xmlns:p14="http://schemas.microsoft.com/office/powerpoint/2010/main" val="39168571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D005D1A-03B5-4C6A-A7E3-2E8F8E35E32F}" type="slidenum">
              <a:rPr lang="en-US" altLang="en-US"/>
              <a:pPr/>
              <a:t>70</a:t>
            </a:fld>
            <a:endParaRPr lang="en-US" altLang="en-US" dirty="0"/>
          </a:p>
        </p:txBody>
      </p:sp>
    </p:spTree>
    <p:extLst>
      <p:ext uri="{BB962C8B-B14F-4D97-AF65-F5344CB8AC3E}">
        <p14:creationId xmlns:p14="http://schemas.microsoft.com/office/powerpoint/2010/main" val="35724671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2992AF6-18F8-4B09-B7E0-6A2A7FD8525B}" type="slidenum">
              <a:rPr lang="en-US" altLang="en-US"/>
              <a:pPr/>
              <a:t>71</a:t>
            </a:fld>
            <a:endParaRPr lang="en-US" altLang="en-US" dirty="0"/>
          </a:p>
        </p:txBody>
      </p:sp>
    </p:spTree>
    <p:extLst>
      <p:ext uri="{BB962C8B-B14F-4D97-AF65-F5344CB8AC3E}">
        <p14:creationId xmlns:p14="http://schemas.microsoft.com/office/powerpoint/2010/main" val="6660018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9D107D2-9457-4C0E-9AA7-AA11F07CA729}" type="slidenum">
              <a:rPr lang="en-US" altLang="en-US"/>
              <a:pPr/>
              <a:t>72</a:t>
            </a:fld>
            <a:endParaRPr lang="en-US" altLang="en-US" dirty="0"/>
          </a:p>
        </p:txBody>
      </p:sp>
    </p:spTree>
    <p:extLst>
      <p:ext uri="{BB962C8B-B14F-4D97-AF65-F5344CB8AC3E}">
        <p14:creationId xmlns:p14="http://schemas.microsoft.com/office/powerpoint/2010/main" val="765609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956558-2FB8-4DEE-AD80-143D3F9742E7}" type="slidenum">
              <a:rPr lang="en-US" altLang="en-US"/>
              <a:pPr/>
              <a:t>73</a:t>
            </a:fld>
            <a:endParaRPr lang="en-US" altLang="en-US" dirty="0"/>
          </a:p>
        </p:txBody>
      </p:sp>
    </p:spTree>
    <p:extLst>
      <p:ext uri="{BB962C8B-B14F-4D97-AF65-F5344CB8AC3E}">
        <p14:creationId xmlns:p14="http://schemas.microsoft.com/office/powerpoint/2010/main" val="11410362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BDA7B9-5975-4206-AF5F-F0F19685346E}" type="slidenum">
              <a:rPr lang="en-US" altLang="en-US"/>
              <a:pPr/>
              <a:t>74</a:t>
            </a:fld>
            <a:endParaRPr lang="en-US" altLang="en-US" dirty="0"/>
          </a:p>
        </p:txBody>
      </p:sp>
    </p:spTree>
    <p:extLst>
      <p:ext uri="{BB962C8B-B14F-4D97-AF65-F5344CB8AC3E}">
        <p14:creationId xmlns:p14="http://schemas.microsoft.com/office/powerpoint/2010/main" val="1632163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916648-260B-4795-A684-7AE9F5AAFD13}" type="slidenum">
              <a:rPr lang="en-US" altLang="en-US"/>
              <a:pPr/>
              <a:t>75</a:t>
            </a:fld>
            <a:endParaRPr lang="en-US" altLang="en-US" dirty="0"/>
          </a:p>
        </p:txBody>
      </p:sp>
    </p:spTree>
    <p:extLst>
      <p:ext uri="{BB962C8B-B14F-4D97-AF65-F5344CB8AC3E}">
        <p14:creationId xmlns:p14="http://schemas.microsoft.com/office/powerpoint/2010/main" val="29080775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DFC6D86-1002-4D67-A5A1-C8AD694D2822}" type="slidenum">
              <a:rPr lang="en-US" altLang="en-US"/>
              <a:pPr/>
              <a:t>76</a:t>
            </a:fld>
            <a:endParaRPr lang="en-US" altLang="en-US" dirty="0"/>
          </a:p>
        </p:txBody>
      </p:sp>
    </p:spTree>
    <p:extLst>
      <p:ext uri="{BB962C8B-B14F-4D97-AF65-F5344CB8AC3E}">
        <p14:creationId xmlns:p14="http://schemas.microsoft.com/office/powerpoint/2010/main" val="20920892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0D59290-83E5-49FC-B3ED-AC2ABA943004}" type="slidenum">
              <a:rPr lang="en-US" altLang="en-US"/>
              <a:pPr/>
              <a:t>77</a:t>
            </a:fld>
            <a:endParaRPr lang="en-US" altLang="en-US" dirty="0"/>
          </a:p>
        </p:txBody>
      </p:sp>
    </p:spTree>
    <p:extLst>
      <p:ext uri="{BB962C8B-B14F-4D97-AF65-F5344CB8AC3E}">
        <p14:creationId xmlns:p14="http://schemas.microsoft.com/office/powerpoint/2010/main" val="31410032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301C7A1-102B-4CDC-B41E-F4BDA9DAEE1C}" type="slidenum">
              <a:rPr lang="en-US" altLang="en-US"/>
              <a:pPr/>
              <a:t>78</a:t>
            </a:fld>
            <a:endParaRPr lang="en-US" altLang="en-US" dirty="0"/>
          </a:p>
        </p:txBody>
      </p:sp>
    </p:spTree>
    <p:extLst>
      <p:ext uri="{BB962C8B-B14F-4D97-AF65-F5344CB8AC3E}">
        <p14:creationId xmlns:p14="http://schemas.microsoft.com/office/powerpoint/2010/main" val="28868817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32D3116-1A57-4528-964F-17CC6E967AA7}" type="slidenum">
              <a:rPr lang="en-US" altLang="en-US"/>
              <a:pPr/>
              <a:t>79</a:t>
            </a:fld>
            <a:endParaRPr lang="en-US" altLang="en-US" dirty="0"/>
          </a:p>
        </p:txBody>
      </p:sp>
    </p:spTree>
    <p:extLst>
      <p:ext uri="{BB962C8B-B14F-4D97-AF65-F5344CB8AC3E}">
        <p14:creationId xmlns:p14="http://schemas.microsoft.com/office/powerpoint/2010/main" val="20953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8520E7B-2949-4754-886B-36D01A7B6148}" type="slidenum">
              <a:rPr lang="en-US" altLang="en-US"/>
              <a:pPr/>
              <a:t>8</a:t>
            </a:fld>
            <a:endParaRPr lang="en-US" altLang="en-US" dirty="0"/>
          </a:p>
        </p:txBody>
      </p:sp>
    </p:spTree>
    <p:extLst>
      <p:ext uri="{BB962C8B-B14F-4D97-AF65-F5344CB8AC3E}">
        <p14:creationId xmlns:p14="http://schemas.microsoft.com/office/powerpoint/2010/main" val="21297440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8C8F911-91EC-45BD-A30A-BE8D53E4D013}" type="slidenum">
              <a:rPr lang="en-US" altLang="en-US"/>
              <a:pPr/>
              <a:t>80</a:t>
            </a:fld>
            <a:endParaRPr lang="en-US" altLang="en-US" dirty="0"/>
          </a:p>
        </p:txBody>
      </p:sp>
    </p:spTree>
    <p:extLst>
      <p:ext uri="{BB962C8B-B14F-4D97-AF65-F5344CB8AC3E}">
        <p14:creationId xmlns:p14="http://schemas.microsoft.com/office/powerpoint/2010/main" val="432405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BD7B7E3-68B4-4337-A646-D6854F6C756C}" type="slidenum">
              <a:rPr lang="en-US" altLang="en-US"/>
              <a:pPr/>
              <a:t>81</a:t>
            </a:fld>
            <a:endParaRPr lang="en-US" altLang="en-US" dirty="0"/>
          </a:p>
        </p:txBody>
      </p:sp>
    </p:spTree>
    <p:extLst>
      <p:ext uri="{BB962C8B-B14F-4D97-AF65-F5344CB8AC3E}">
        <p14:creationId xmlns:p14="http://schemas.microsoft.com/office/powerpoint/2010/main" val="24280521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8D8E567-BA67-4FCA-9600-212004D693FF}" type="slidenum">
              <a:rPr lang="en-US" altLang="en-US"/>
              <a:pPr/>
              <a:t>82</a:t>
            </a:fld>
            <a:endParaRPr lang="en-US" altLang="en-US" dirty="0"/>
          </a:p>
        </p:txBody>
      </p:sp>
    </p:spTree>
    <p:extLst>
      <p:ext uri="{BB962C8B-B14F-4D97-AF65-F5344CB8AC3E}">
        <p14:creationId xmlns:p14="http://schemas.microsoft.com/office/powerpoint/2010/main" val="9624391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0F277B6-A7C6-4F90-9BE4-ED6C13926B0C}" type="slidenum">
              <a:rPr lang="en-US" altLang="en-US"/>
              <a:pPr/>
              <a:t>83</a:t>
            </a:fld>
            <a:endParaRPr lang="en-US" altLang="en-US" dirty="0"/>
          </a:p>
        </p:txBody>
      </p:sp>
    </p:spTree>
    <p:extLst>
      <p:ext uri="{BB962C8B-B14F-4D97-AF65-F5344CB8AC3E}">
        <p14:creationId xmlns:p14="http://schemas.microsoft.com/office/powerpoint/2010/main" val="3066328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4ED9361-6C8A-4CFF-B99E-E124B30B7015}" type="slidenum">
              <a:rPr lang="en-US" altLang="en-US"/>
              <a:pPr/>
              <a:t>84</a:t>
            </a:fld>
            <a:endParaRPr lang="en-US" altLang="en-US" dirty="0"/>
          </a:p>
        </p:txBody>
      </p:sp>
    </p:spTree>
    <p:extLst>
      <p:ext uri="{BB962C8B-B14F-4D97-AF65-F5344CB8AC3E}">
        <p14:creationId xmlns:p14="http://schemas.microsoft.com/office/powerpoint/2010/main" val="17753722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B013C5C-9FEB-4C6C-8D35-303BA7A19C68}" type="slidenum">
              <a:rPr lang="en-US" altLang="en-US"/>
              <a:pPr/>
              <a:t>85</a:t>
            </a:fld>
            <a:endParaRPr lang="en-US" altLang="en-US" dirty="0"/>
          </a:p>
        </p:txBody>
      </p:sp>
    </p:spTree>
    <p:extLst>
      <p:ext uri="{BB962C8B-B14F-4D97-AF65-F5344CB8AC3E}">
        <p14:creationId xmlns:p14="http://schemas.microsoft.com/office/powerpoint/2010/main" val="33818617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2350949-59A3-480C-AF5E-2324FA524BF6}" type="slidenum">
              <a:rPr lang="en-US" altLang="en-US"/>
              <a:pPr/>
              <a:t>86</a:t>
            </a:fld>
            <a:endParaRPr lang="en-US" altLang="en-US" dirty="0"/>
          </a:p>
        </p:txBody>
      </p:sp>
    </p:spTree>
    <p:extLst>
      <p:ext uri="{BB962C8B-B14F-4D97-AF65-F5344CB8AC3E}">
        <p14:creationId xmlns:p14="http://schemas.microsoft.com/office/powerpoint/2010/main" val="34079373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DD36826-CB71-4E2B-80BF-1C91D2ACA692}" type="slidenum">
              <a:rPr lang="en-US" altLang="en-US"/>
              <a:pPr/>
              <a:t>87</a:t>
            </a:fld>
            <a:endParaRPr lang="en-US" altLang="en-US" dirty="0"/>
          </a:p>
        </p:txBody>
      </p:sp>
    </p:spTree>
    <p:extLst>
      <p:ext uri="{BB962C8B-B14F-4D97-AF65-F5344CB8AC3E}">
        <p14:creationId xmlns:p14="http://schemas.microsoft.com/office/powerpoint/2010/main" val="38970816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DCF2D0A-FE0B-4A9C-9592-DC06CF653937}" type="slidenum">
              <a:rPr lang="en-US" altLang="en-US"/>
              <a:pPr/>
              <a:t>88</a:t>
            </a:fld>
            <a:endParaRPr lang="en-US" altLang="en-US" dirty="0"/>
          </a:p>
        </p:txBody>
      </p:sp>
    </p:spTree>
    <p:extLst>
      <p:ext uri="{BB962C8B-B14F-4D97-AF65-F5344CB8AC3E}">
        <p14:creationId xmlns:p14="http://schemas.microsoft.com/office/powerpoint/2010/main" val="28262914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AD0A46-4D50-4C32-A80E-64A2A2295A90}" type="slidenum">
              <a:rPr lang="en-US" altLang="en-US"/>
              <a:pPr/>
              <a:t>89</a:t>
            </a:fld>
            <a:endParaRPr lang="en-US" altLang="en-US" dirty="0"/>
          </a:p>
        </p:txBody>
      </p:sp>
    </p:spTree>
    <p:extLst>
      <p:ext uri="{BB962C8B-B14F-4D97-AF65-F5344CB8AC3E}">
        <p14:creationId xmlns:p14="http://schemas.microsoft.com/office/powerpoint/2010/main" val="81384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8FF366F-135B-4056-B2CC-58CE7E2107FA}" type="slidenum">
              <a:rPr lang="en-US" altLang="en-US"/>
              <a:pPr/>
              <a:t>9</a:t>
            </a:fld>
            <a:endParaRPr lang="en-US" altLang="en-US" dirty="0"/>
          </a:p>
        </p:txBody>
      </p:sp>
    </p:spTree>
    <p:extLst>
      <p:ext uri="{BB962C8B-B14F-4D97-AF65-F5344CB8AC3E}">
        <p14:creationId xmlns:p14="http://schemas.microsoft.com/office/powerpoint/2010/main" val="38513869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2B5562A-24F4-4D6C-A770-6F96DB3A4E4A}" type="slidenum">
              <a:rPr lang="en-US" altLang="en-US"/>
              <a:pPr/>
              <a:t>90</a:t>
            </a:fld>
            <a:endParaRPr lang="en-US" altLang="en-US" dirty="0"/>
          </a:p>
        </p:txBody>
      </p:sp>
    </p:spTree>
    <p:extLst>
      <p:ext uri="{BB962C8B-B14F-4D97-AF65-F5344CB8AC3E}">
        <p14:creationId xmlns:p14="http://schemas.microsoft.com/office/powerpoint/2010/main" val="32669497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FF98DD4-1A21-444C-880A-03266D0D46DE}" type="slidenum">
              <a:rPr lang="en-US" altLang="en-US"/>
              <a:pPr/>
              <a:t>91</a:t>
            </a:fld>
            <a:endParaRPr lang="en-US" altLang="en-US" dirty="0"/>
          </a:p>
        </p:txBody>
      </p:sp>
    </p:spTree>
    <p:extLst>
      <p:ext uri="{BB962C8B-B14F-4D97-AF65-F5344CB8AC3E}">
        <p14:creationId xmlns:p14="http://schemas.microsoft.com/office/powerpoint/2010/main" val="6084531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CC5448F-248E-4E90-AB3C-ABE2E580A7E3}" type="slidenum">
              <a:rPr lang="en-US" altLang="en-US"/>
              <a:pPr/>
              <a:t>92</a:t>
            </a:fld>
            <a:endParaRPr lang="en-US" altLang="en-US" dirty="0"/>
          </a:p>
        </p:txBody>
      </p:sp>
    </p:spTree>
    <p:extLst>
      <p:ext uri="{BB962C8B-B14F-4D97-AF65-F5344CB8AC3E}">
        <p14:creationId xmlns:p14="http://schemas.microsoft.com/office/powerpoint/2010/main" val="22736125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B462F1-09AA-4A49-AECF-88444314AA5A}" type="slidenum">
              <a:rPr lang="en-US" altLang="en-US"/>
              <a:pPr/>
              <a:t>93</a:t>
            </a:fld>
            <a:endParaRPr lang="en-US" altLang="en-US" dirty="0"/>
          </a:p>
        </p:txBody>
      </p:sp>
    </p:spTree>
    <p:extLst>
      <p:ext uri="{BB962C8B-B14F-4D97-AF65-F5344CB8AC3E}">
        <p14:creationId xmlns:p14="http://schemas.microsoft.com/office/powerpoint/2010/main" val="14980121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E4695B-4D1F-4E9C-83E3-8CEE7E85F959}" type="slidenum">
              <a:rPr lang="en-US" altLang="en-US"/>
              <a:pPr/>
              <a:t>94</a:t>
            </a:fld>
            <a:endParaRPr lang="en-US" altLang="en-US" dirty="0"/>
          </a:p>
        </p:txBody>
      </p:sp>
    </p:spTree>
    <p:extLst>
      <p:ext uri="{BB962C8B-B14F-4D97-AF65-F5344CB8AC3E}">
        <p14:creationId xmlns:p14="http://schemas.microsoft.com/office/powerpoint/2010/main" val="40483524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9487F3-07EF-4741-BF1A-D5191E062D55}" type="slidenum">
              <a:rPr lang="en-US" altLang="en-US"/>
              <a:pPr/>
              <a:t>95</a:t>
            </a:fld>
            <a:endParaRPr lang="en-US" altLang="en-US" dirty="0"/>
          </a:p>
        </p:txBody>
      </p:sp>
    </p:spTree>
    <p:extLst>
      <p:ext uri="{BB962C8B-B14F-4D97-AF65-F5344CB8AC3E}">
        <p14:creationId xmlns:p14="http://schemas.microsoft.com/office/powerpoint/2010/main" val="34032409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5097FE7-031C-4DBD-8039-2E6DA97B127E}" type="slidenum">
              <a:rPr lang="en-US" altLang="en-US"/>
              <a:pPr/>
              <a:t>96</a:t>
            </a:fld>
            <a:endParaRPr lang="en-US" altLang="en-US" dirty="0"/>
          </a:p>
        </p:txBody>
      </p:sp>
    </p:spTree>
    <p:extLst>
      <p:ext uri="{BB962C8B-B14F-4D97-AF65-F5344CB8AC3E}">
        <p14:creationId xmlns:p14="http://schemas.microsoft.com/office/powerpoint/2010/main" val="24764833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F4A4B1-CECB-4BA9-818F-E4BD4C357B7A}" type="slidenum">
              <a:rPr lang="en-US" altLang="en-US"/>
              <a:pPr/>
              <a:t>97</a:t>
            </a:fld>
            <a:endParaRPr lang="en-US" altLang="en-US" dirty="0"/>
          </a:p>
        </p:txBody>
      </p:sp>
    </p:spTree>
    <p:extLst>
      <p:ext uri="{BB962C8B-B14F-4D97-AF65-F5344CB8AC3E}">
        <p14:creationId xmlns:p14="http://schemas.microsoft.com/office/powerpoint/2010/main" val="41532787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5D49B64-FBD8-4CEB-AA00-DBF7D51E58B4}" type="slidenum">
              <a:rPr lang="en-US" altLang="en-US"/>
              <a:pPr/>
              <a:t>98</a:t>
            </a:fld>
            <a:endParaRPr lang="en-US" altLang="en-US" dirty="0"/>
          </a:p>
        </p:txBody>
      </p:sp>
    </p:spTree>
    <p:extLst>
      <p:ext uri="{BB962C8B-B14F-4D97-AF65-F5344CB8AC3E}">
        <p14:creationId xmlns:p14="http://schemas.microsoft.com/office/powerpoint/2010/main" val="32243031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91233ED-3924-4010-AF4F-8EAF3569497D}" type="slidenum">
              <a:rPr lang="en-US" altLang="en-US"/>
              <a:pPr/>
              <a:t>99</a:t>
            </a:fld>
            <a:endParaRPr lang="en-US" altLang="en-US" dirty="0"/>
          </a:p>
        </p:txBody>
      </p:sp>
    </p:spTree>
    <p:extLst>
      <p:ext uri="{BB962C8B-B14F-4D97-AF65-F5344CB8AC3E}">
        <p14:creationId xmlns:p14="http://schemas.microsoft.com/office/powerpoint/2010/main" val="68166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360733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2B4C01-606A-47C7-A1BF-A11FB01C512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825" y="6547103"/>
            <a:ext cx="865775" cy="310897"/>
          </a:xfrm>
          <a:prstGeom prst="rect">
            <a:avLst/>
          </a:prstGeom>
        </p:spPr>
      </p:pic>
      <p:sp>
        <p:nvSpPr>
          <p:cNvPr id="8" name="Title 1">
            <a:extLst>
              <a:ext uri="{FF2B5EF4-FFF2-40B4-BE49-F238E27FC236}">
                <a16:creationId xmlns:a16="http://schemas.microsoft.com/office/drawing/2014/main" id="{86217F9E-5FFD-4537-9AFA-05A10A1C48BA}"/>
              </a:ext>
            </a:extLst>
          </p:cNvPr>
          <p:cNvSpPr>
            <a:spLocks noGrp="1"/>
          </p:cNvSpPr>
          <p:nvPr>
            <p:ph type="title"/>
          </p:nvPr>
        </p:nvSpPr>
        <p:spPr>
          <a:xfrm>
            <a:off x="470019" y="-2346"/>
            <a:ext cx="8229600" cy="120730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1236AAAB-F426-4DCD-8343-E84ED90AEEC7}"/>
              </a:ext>
            </a:extLst>
          </p:cNvPr>
          <p:cNvSpPr>
            <a:spLocks noGrp="1"/>
          </p:cNvSpPr>
          <p:nvPr>
            <p:ph idx="1"/>
          </p:nvPr>
        </p:nvSpPr>
        <p:spPr>
          <a:xfrm>
            <a:off x="470018" y="1253330"/>
            <a:ext cx="8229599" cy="5293773"/>
          </a:xfrm>
        </p:spPr>
        <p:txBody>
          <a:bodyPr>
            <a:noAutofit/>
          </a:bodyPr>
          <a:lstStyle>
            <a:lvl1pPr>
              <a:lnSpc>
                <a:spcPct val="100000"/>
              </a:lnSpc>
              <a:spcBef>
                <a:spcPts val="0"/>
              </a:spcBef>
              <a:defRPr sz="3200">
                <a:latin typeface="Arial" panose="020B0604020202020204" pitchFamily="34" charset="0"/>
                <a:cs typeface="Arial" panose="020B0604020202020204" pitchFamily="34" charset="0"/>
              </a:defRPr>
            </a:lvl1pPr>
            <a:lvl2pPr marL="685800" indent="-228600">
              <a:lnSpc>
                <a:spcPct val="100000"/>
              </a:lnSpc>
              <a:spcBef>
                <a:spcPts val="0"/>
              </a:spcBef>
              <a:buFont typeface="Arial" panose="020B0604020202020204" pitchFamily="34" charset="0"/>
              <a:buChar char="−"/>
              <a:defRPr sz="2800">
                <a:latin typeface="Arial" panose="020B0604020202020204" pitchFamily="34" charset="0"/>
                <a:cs typeface="Arial" panose="020B0604020202020204" pitchFamily="34" charset="0"/>
              </a:defRPr>
            </a:lvl2pPr>
            <a:lvl3pPr>
              <a:lnSpc>
                <a:spcPct val="100000"/>
              </a:lnSpc>
              <a:spcBef>
                <a:spcPts val="0"/>
              </a:spcBef>
              <a:defRPr sz="2600">
                <a:latin typeface="Arial" panose="020B0604020202020204" pitchFamily="34" charset="0"/>
                <a:cs typeface="Arial" panose="020B0604020202020204" pitchFamily="34" charset="0"/>
              </a:defRPr>
            </a:lvl3pPr>
            <a:lvl4pPr marL="1600200" indent="-228600">
              <a:lnSpc>
                <a:spcPct val="100000"/>
              </a:lnSpc>
              <a:spcBef>
                <a:spcPts val="0"/>
              </a:spcBef>
              <a:buFont typeface="Arial" panose="020B0604020202020204" pitchFamily="34" charset="0"/>
              <a:buChar char="−"/>
              <a:defRPr sz="2400">
                <a:latin typeface="Arial" panose="020B0604020202020204" pitchFamily="34" charset="0"/>
                <a:cs typeface="Arial" panose="020B0604020202020204" pitchFamily="34" charset="0"/>
              </a:defRPr>
            </a:lvl4pPr>
            <a:lvl5pPr>
              <a:lnSpc>
                <a:spcPct val="100000"/>
              </a:lnSpc>
              <a:spcBef>
                <a:spcPts val="0"/>
              </a:spcBef>
              <a:defRPr sz="2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16C228E0-E016-407C-95D2-DB5BA927AC99}"/>
              </a:ext>
            </a:extLst>
          </p:cNvPr>
          <p:cNvSpPr txBox="1"/>
          <p:nvPr userDrawn="1"/>
        </p:nvSpPr>
        <p:spPr>
          <a:xfrm>
            <a:off x="6990460" y="6547103"/>
            <a:ext cx="1709157" cy="307777"/>
          </a:xfrm>
          <a:prstGeom prst="rect">
            <a:avLst/>
          </a:prstGeom>
          <a:noFill/>
        </p:spPr>
        <p:txBody>
          <a:bodyPr wrap="square" rtlCol="0">
            <a:spAutoFit/>
          </a:bodyPr>
          <a:lstStyle/>
          <a:p>
            <a:pPr algn="r"/>
            <a:fld id="{08C58360-7E0F-43A3-B29F-F2B4CB06C34C}" type="slidenum">
              <a:rPr lang="en-US" sz="1400" smtClean="0"/>
              <a:pPr algn="r"/>
              <a:t>‹#›</a:t>
            </a:fld>
            <a:endParaRPr lang="en-US" sz="1400" dirty="0"/>
          </a:p>
        </p:txBody>
      </p:sp>
    </p:spTree>
    <p:extLst>
      <p:ext uri="{BB962C8B-B14F-4D97-AF65-F5344CB8AC3E}">
        <p14:creationId xmlns:p14="http://schemas.microsoft.com/office/powerpoint/2010/main" val="276992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64203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256440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198199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9014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337947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21552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11491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44BF4-F603-410B-BD6A-116EBB8E2C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225" y="0"/>
            <a:ext cx="865775" cy="310897"/>
          </a:xfrm>
          <a:prstGeom prst="rect">
            <a:avLst/>
          </a:prstGeom>
        </p:spPr>
      </p:pic>
    </p:spTree>
    <p:extLst>
      <p:ext uri="{BB962C8B-B14F-4D97-AF65-F5344CB8AC3E}">
        <p14:creationId xmlns:p14="http://schemas.microsoft.com/office/powerpoint/2010/main" val="259784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C4BF-EADF-4089-9633-106172B2018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3F54D4-F2BC-4FDA-9BAE-F70DC4F142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FAED5-473A-46F6-9152-B8B26713712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D210-8D80-49B9-B98C-B47C8EC69341}" type="datetimeFigureOut">
              <a:rPr lang="en-US" smtClean="0"/>
              <a:t>7/17/2021</a:t>
            </a:fld>
            <a:endParaRPr lang="en-US"/>
          </a:p>
        </p:txBody>
      </p:sp>
      <p:sp>
        <p:nvSpPr>
          <p:cNvPr id="5" name="Footer Placeholder 4">
            <a:extLst>
              <a:ext uri="{FF2B5EF4-FFF2-40B4-BE49-F238E27FC236}">
                <a16:creationId xmlns:a16="http://schemas.microsoft.com/office/drawing/2014/main" id="{5C8FADF7-1763-4B17-8EE7-1D416CD76C8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5725F4-B903-455C-A1F4-CC3DF112EC0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51BD4-95C9-4CAD-8798-AF9FD2F1902A}" type="slidenum">
              <a:rPr lang="en-US" smtClean="0"/>
              <a:t>‹#›</a:t>
            </a:fld>
            <a:endParaRPr lang="en-US"/>
          </a:p>
        </p:txBody>
      </p:sp>
    </p:spTree>
    <p:extLst>
      <p:ext uri="{BB962C8B-B14F-4D97-AF65-F5344CB8AC3E}">
        <p14:creationId xmlns:p14="http://schemas.microsoft.com/office/powerpoint/2010/main" val="666797541"/>
      </p:ext>
    </p:extLst>
  </p:cSld>
  <p:clrMap bg1="lt1" tx1="dk1" bg2="lt2" tx2="dk2" accent1="accent1" accent2="accent2" accent3="accent3" accent4="accent4" accent5="accent5" accent6="accent6" hlink="hlink" folHlink="folHlink"/>
  <p:sldLayoutIdLst>
    <p:sldLayoutId id="2147483825"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2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2.xml"/><Relationship Id="rId1" Type="http://schemas.openxmlformats.org/officeDocument/2006/relationships/slideLayout" Target="../slideLayouts/slideLayout10.xml"/><Relationship Id="rId4" Type="http://schemas.openxmlformats.org/officeDocument/2006/relationships/slide" Target="slide1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2.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3.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0.xml"/><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7.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9.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51.xml"/><Relationship Id="rId1" Type="http://schemas.openxmlformats.org/officeDocument/2006/relationships/slideLayout" Target="../slideLayouts/slideLayout10.xml"/><Relationship Id="rId4" Type="http://schemas.openxmlformats.org/officeDocument/2006/relationships/slide" Target="slide158.xml"/></Relationships>
</file>

<file path=ppt/slides/_rels/slide1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3.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4.xm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5.xml"/><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6.xml"/><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8.xml"/><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8.xml"/><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0.xml"/><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5.xml"/><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1.xml"/><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3.xml"/><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0.xml"/></Relationships>
</file>

<file path=ppt/slides/_rels/slide18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6.xml"/><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0.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0.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0.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0.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7.xml"/><Relationship Id="rId7" Type="http://schemas.openxmlformats.org/officeDocument/2006/relationships/slide" Target="slide101.xml"/><Relationship Id="rId12" Type="http://schemas.openxmlformats.org/officeDocument/2006/relationships/slide" Target="slide17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slide" Target="slide59.xml"/><Relationship Id="rId11" Type="http://schemas.openxmlformats.org/officeDocument/2006/relationships/slide" Target="slide151.xml"/><Relationship Id="rId5" Type="http://schemas.openxmlformats.org/officeDocument/2006/relationships/slide" Target="slide44.xml"/><Relationship Id="rId10" Type="http://schemas.openxmlformats.org/officeDocument/2006/relationships/slide" Target="slide150.xml"/><Relationship Id="rId4" Type="http://schemas.openxmlformats.org/officeDocument/2006/relationships/slide" Target="slide27.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7.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B22C76-AA1D-49C3-B86E-920066D8423A}"/>
              </a:ext>
            </a:extLst>
          </p:cNvPr>
          <p:cNvSpPr>
            <a:spLocks noGrp="1"/>
          </p:cNvSpPr>
          <p:nvPr>
            <p:ph type="title" idx="4294967295"/>
          </p:nvPr>
        </p:nvSpPr>
        <p:spPr>
          <a:xfrm>
            <a:off x="0" y="-457200"/>
            <a:ext cx="9144000" cy="4572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Meat Science and Food 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Legislation</a:t>
            </a:r>
          </a:p>
        </p:txBody>
      </p:sp>
      <p:sp>
        <p:nvSpPr>
          <p:cNvPr id="38915" name="Content Placeholder 2"/>
          <p:cNvSpPr>
            <a:spLocks noGrp="1"/>
          </p:cNvSpPr>
          <p:nvPr>
            <p:ph idx="1"/>
          </p:nvPr>
        </p:nvSpPr>
        <p:spPr/>
        <p:txBody>
          <a:bodyPr/>
          <a:lstStyle/>
          <a:p>
            <a:r>
              <a:rPr lang="en-US" altLang="en-US" dirty="0"/>
              <a:t>Includes:</a:t>
            </a:r>
          </a:p>
          <a:p>
            <a:pPr lvl="1"/>
            <a:r>
              <a:rPr lang="en-US" altLang="en-US" dirty="0"/>
              <a:t>Meat Inspection Act, 1906</a:t>
            </a:r>
          </a:p>
          <a:p>
            <a:pPr lvl="1"/>
            <a:r>
              <a:rPr lang="en-US" altLang="en-US" dirty="0"/>
              <a:t>Pure Food and Drug Act, 1906</a:t>
            </a:r>
          </a:p>
          <a:p>
            <a:pPr lvl="1"/>
            <a:r>
              <a:rPr lang="en-US" altLang="en-US" dirty="0"/>
              <a:t>Packers and Stockyards Act, 1921</a:t>
            </a:r>
          </a:p>
          <a:p>
            <a:pPr lvl="1"/>
            <a:r>
              <a:rPr lang="en-US" altLang="en-US" dirty="0"/>
              <a:t>Humane Slaughter Act, 1958</a:t>
            </a:r>
          </a:p>
          <a:p>
            <a:pPr lvl="1"/>
            <a:r>
              <a:rPr lang="en-US" altLang="en-US" dirty="0"/>
              <a:t>Wholesome Meat Act, 1967</a:t>
            </a:r>
          </a:p>
          <a:p>
            <a:pPr lvl="1"/>
            <a:r>
              <a:rPr lang="en-US" altLang="en-US" dirty="0"/>
              <a:t>Humane Methods of Slaughter Act, 1978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Grades</a:t>
            </a:r>
          </a:p>
        </p:txBody>
      </p:sp>
      <p:sp>
        <p:nvSpPr>
          <p:cNvPr id="235524" name="Content Placeholder 3"/>
          <p:cNvSpPr>
            <a:spLocks noGrp="1"/>
          </p:cNvSpPr>
          <p:nvPr>
            <p:ph idx="1"/>
          </p:nvPr>
        </p:nvSpPr>
        <p:spPr/>
        <p:txBody>
          <a:bodyPr/>
          <a:lstStyle/>
          <a:p>
            <a:r>
              <a:rPr lang="en-US" altLang="en-US" dirty="0"/>
              <a:t>Are stamped on the carcasses by a USDA Grader</a:t>
            </a:r>
          </a:p>
          <a:p>
            <a:r>
              <a:rPr lang="en-US" altLang="en-US" dirty="0"/>
              <a:t>Are an important marketing tool</a:t>
            </a:r>
          </a:p>
          <a:p>
            <a:pPr lvl="1"/>
            <a:r>
              <a:rPr lang="en-US" altLang="en-US" dirty="0"/>
              <a:t>more than 90 percent of the lambs slaughtered in the U.S. grade USDA Choice or higher</a:t>
            </a:r>
          </a:p>
          <a:p>
            <a:pPr lvl="1"/>
            <a:r>
              <a:rPr lang="en-US" altLang="en-US" dirty="0"/>
              <a:t>most of the beef in U.S. grocery stores is USDA  Select with some USDA Choice, Prime and branded programs</a:t>
            </a:r>
          </a:p>
        </p:txBody>
      </p:sp>
      <p:pic>
        <p:nvPicPr>
          <p:cNvPr id="235525" name="Picture 4" descr="Links to Main Menu">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8F780-CCF5-4F7B-8BE0-6C8119336991}"/>
              </a:ext>
            </a:extLst>
          </p:cNvPr>
          <p:cNvSpPr>
            <a:spLocks noGrp="1"/>
          </p:cNvSpPr>
          <p:nvPr>
            <p:ph type="title" idx="4294967295"/>
          </p:nvPr>
        </p:nvSpPr>
        <p:spPr>
          <a:xfrm>
            <a:off x="-1" y="-457200"/>
            <a:ext cx="9144001" cy="4572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Meat Storage and Handling</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SUBCHAPTERS</a:t>
            </a:r>
          </a:p>
        </p:txBody>
      </p:sp>
      <p:sp>
        <p:nvSpPr>
          <p:cNvPr id="6" name="Content Placeholder 5"/>
          <p:cNvSpPr>
            <a:spLocks noGrp="1"/>
          </p:cNvSpPr>
          <p:nvPr>
            <p:ph idx="1"/>
          </p:nvPr>
        </p:nvSpPr>
        <p:spPr/>
        <p:txBody>
          <a:bodyPr/>
          <a:lstStyle/>
          <a:p>
            <a:pPr marL="1833562" indent="0">
              <a:spcAft>
                <a:spcPts val="2000"/>
              </a:spcAft>
              <a:buNone/>
            </a:pPr>
            <a:r>
              <a:rPr lang="en-US" dirty="0"/>
              <a:t>Meat Storage</a:t>
            </a:r>
          </a:p>
          <a:p>
            <a:pPr marL="1833562" indent="0">
              <a:spcAft>
                <a:spcPts val="2000"/>
              </a:spcAft>
              <a:buNone/>
            </a:pPr>
            <a:r>
              <a:rPr lang="en-US" dirty="0"/>
              <a:t>Meat Handling</a:t>
            </a:r>
          </a:p>
        </p:txBody>
      </p:sp>
      <p:sp>
        <p:nvSpPr>
          <p:cNvPr id="7" name="Oval 6" descr="Button links to Meat Storage sub-segment">
            <a:hlinkClick r:id="rId3" action="ppaction://hlinksldjump"/>
          </p:cNvPr>
          <p:cNvSpPr/>
          <p:nvPr/>
        </p:nvSpPr>
        <p:spPr>
          <a:xfrm>
            <a:off x="1746726" y="1300766"/>
            <a:ext cx="539274" cy="491649"/>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Button links to the Meat Handling sub-section">
            <a:hlinkClick r:id="rId4" action="ppaction://hlinksldjump"/>
          </p:cNvPr>
          <p:cNvSpPr/>
          <p:nvPr/>
        </p:nvSpPr>
        <p:spPr>
          <a:xfrm>
            <a:off x="1746726" y="2057400"/>
            <a:ext cx="539274" cy="491649"/>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Refrigerator Storage Times</a:t>
            </a:r>
          </a:p>
        </p:txBody>
      </p:sp>
      <p:sp>
        <p:nvSpPr>
          <p:cNvPr id="245763" name="Content Placeholder 2"/>
          <p:cNvSpPr>
            <a:spLocks noGrp="1"/>
          </p:cNvSpPr>
          <p:nvPr>
            <p:ph idx="1"/>
          </p:nvPr>
        </p:nvSpPr>
        <p:spPr/>
        <p:txBody>
          <a:bodyPr/>
          <a:lstStyle/>
          <a:p>
            <a:r>
              <a:rPr lang="en-US" altLang="en-US" dirty="0"/>
              <a:t>Are affected by temperature</a:t>
            </a:r>
          </a:p>
          <a:p>
            <a:pPr lvl="1"/>
            <a:r>
              <a:rPr lang="en-US" altLang="en-US" dirty="0"/>
              <a:t>lower temperatures increase storage time</a:t>
            </a:r>
          </a:p>
          <a:p>
            <a:r>
              <a:rPr lang="en-US" altLang="en-US" dirty="0"/>
              <a:t>Are designed to provide the consumer with a safe product which has retained its quality</a:t>
            </a:r>
          </a:p>
          <a:p>
            <a:r>
              <a:rPr lang="en-US" altLang="en-US" dirty="0"/>
              <a:t>Limit bacterial growth on meat’s surface and within ground products</a:t>
            </a:r>
          </a:p>
        </p:txBody>
      </p:sp>
      <p:sp>
        <p:nvSpPr>
          <p:cNvPr id="245765" name="TextBox 4"/>
          <p:cNvSpPr txBox="1">
            <a:spLocks noChangeArrowheads="1"/>
          </p:cNvSpPr>
          <p:nvPr/>
        </p:nvSpPr>
        <p:spPr bwMode="auto">
          <a:xfrm>
            <a:off x="457200" y="5537537"/>
            <a:ext cx="8229600" cy="1015663"/>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Bacteria will still grow at refrigeration temperatures (40º to 33ºF; 4º to 0ºC), but much slower than at room temperature (72ºF, 22ºC).</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Refrigerator Storage Times</a:t>
            </a:r>
          </a:p>
        </p:txBody>
      </p:sp>
      <p:graphicFrame>
        <p:nvGraphicFramePr>
          <p:cNvPr id="8" name="Content Placeholder 7">
            <a:extLst>
              <a:ext uri="{FF2B5EF4-FFF2-40B4-BE49-F238E27FC236}">
                <a16:creationId xmlns:a16="http://schemas.microsoft.com/office/drawing/2014/main" id="{4D49E316-D668-4D08-B1FD-975B12C5AC12}"/>
              </a:ext>
            </a:extLst>
          </p:cNvPr>
          <p:cNvGraphicFramePr>
            <a:graphicFrameLocks noGrp="1"/>
          </p:cNvGraphicFramePr>
          <p:nvPr>
            <p:ph idx="1"/>
            <p:extLst>
              <p:ext uri="{D42A27DB-BD31-4B8C-83A1-F6EECF244321}">
                <p14:modId xmlns:p14="http://schemas.microsoft.com/office/powerpoint/2010/main" val="118323240"/>
              </p:ext>
            </p:extLst>
          </p:nvPr>
        </p:nvGraphicFramePr>
        <p:xfrm>
          <a:off x="469900" y="1303020"/>
          <a:ext cx="8229600" cy="4640580"/>
        </p:xfrm>
        <a:graphic>
          <a:graphicData uri="http://schemas.openxmlformats.org/drawingml/2006/table">
            <a:tbl>
              <a:tblPr firstRow="1" bandRow="1">
                <a:tableStyleId>{073A0DAA-6AF3-43AB-8588-CEC1D06C72B9}</a:tableStyleId>
              </a:tblPr>
              <a:tblGrid>
                <a:gridCol w="5513033">
                  <a:extLst>
                    <a:ext uri="{9D8B030D-6E8A-4147-A177-3AD203B41FA5}">
                      <a16:colId xmlns:a16="http://schemas.microsoft.com/office/drawing/2014/main" val="4040266404"/>
                    </a:ext>
                  </a:extLst>
                </a:gridCol>
                <a:gridCol w="2716567">
                  <a:extLst>
                    <a:ext uri="{9D8B030D-6E8A-4147-A177-3AD203B41FA5}">
                      <a16:colId xmlns:a16="http://schemas.microsoft.com/office/drawing/2014/main" val="1544929303"/>
                    </a:ext>
                  </a:extLst>
                </a:gridCol>
              </a:tblGrid>
              <a:tr h="438150">
                <a:tc gridSpan="2">
                  <a:txBody>
                    <a:bodyPr/>
                    <a:lstStyle/>
                    <a:p>
                      <a:pPr algn="ctr"/>
                      <a:r>
                        <a:rPr lang="en-US" sz="2000" dirty="0">
                          <a:latin typeface="Arial" panose="020B0604020202020204" pitchFamily="34" charset="0"/>
                          <a:cs typeface="Arial" panose="020B0604020202020204" pitchFamily="34" charset="0"/>
                        </a:rPr>
                        <a:t>Beef, Lamb, Pork &amp; Veal</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8205684"/>
                  </a:ext>
                </a:extLst>
              </a:tr>
              <a:tr h="438150">
                <a:tc>
                  <a:txBody>
                    <a:bodyPr/>
                    <a:lstStyle/>
                    <a:p>
                      <a:pPr algn="ctr"/>
                      <a:r>
                        <a:rPr lang="en-US" sz="2000" dirty="0">
                          <a:latin typeface="Arial" panose="020B0604020202020204" pitchFamily="34" charset="0"/>
                          <a:cs typeface="Arial" panose="020B0604020202020204" pitchFamily="34" charset="0"/>
                        </a:rPr>
                        <a:t>Type or Description</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Refrigerate (40</a:t>
                      </a:r>
                      <a:r>
                        <a:rPr lang="en-US" altLang="en-US" sz="2000" dirty="0">
                          <a:latin typeface="Arial" panose="020B0604020202020204" pitchFamily="34" charset="0"/>
                          <a:cs typeface="Arial" panose="020B0604020202020204" pitchFamily="34" charset="0"/>
                        </a:rPr>
                        <a:t>º F)</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059827"/>
                  </a:ext>
                </a:extLst>
              </a:tr>
              <a:tr h="438150">
                <a:tc>
                  <a:txBody>
                    <a:bodyPr/>
                    <a:lstStyle/>
                    <a:p>
                      <a:r>
                        <a:rPr lang="en-US" sz="2000" dirty="0">
                          <a:latin typeface="Arial" panose="020B0604020202020204" pitchFamily="34" charset="0"/>
                          <a:cs typeface="Arial" panose="020B0604020202020204" pitchFamily="34" charset="0"/>
                        </a:rPr>
                        <a:t>Ground, hamburger, stew meat, variety meats (tongue, liver, heart, kidney, chitterlings)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1-2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338976"/>
                  </a:ext>
                </a:extLst>
              </a:tr>
              <a:tr h="438150">
                <a:tc>
                  <a:txBody>
                    <a:bodyPr/>
                    <a:lstStyle/>
                    <a:p>
                      <a:r>
                        <a:rPr lang="en-US" sz="2000" dirty="0">
                          <a:latin typeface="Arial" panose="020B0604020202020204" pitchFamily="34" charset="0"/>
                          <a:cs typeface="Arial" panose="020B0604020202020204" pitchFamily="34" charset="0"/>
                        </a:rPr>
                        <a:t>Chops, roasts, steaks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3-5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987003"/>
                  </a:ext>
                </a:extLst>
              </a:tr>
              <a:tr h="438150">
                <a:tc>
                  <a:txBody>
                    <a:bodyPr/>
                    <a:lstStyle/>
                    <a:p>
                      <a:r>
                        <a:rPr lang="en-US" sz="2000" dirty="0">
                          <a:latin typeface="Arial" panose="020B0604020202020204" pitchFamily="34" charset="0"/>
                          <a:cs typeface="Arial" panose="020B0604020202020204" pitchFamily="34" charset="0"/>
                        </a:rPr>
                        <a:t>Chops, pre-stuffed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 day</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60324"/>
                  </a:ext>
                </a:extLst>
              </a:tr>
              <a:tr h="438150">
                <a:tc>
                  <a:txBody>
                    <a:bodyPr/>
                    <a:lstStyle/>
                    <a:p>
                      <a:r>
                        <a:rPr lang="en-US" sz="2000" dirty="0">
                          <a:latin typeface="Arial" panose="020B0604020202020204" pitchFamily="34" charset="0"/>
                          <a:cs typeface="Arial" panose="020B0604020202020204" pitchFamily="34" charset="0"/>
                        </a:rPr>
                        <a:t>Corned Beef (in pouch, with pickling juices)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5-7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424705"/>
                  </a:ext>
                </a:extLst>
              </a:tr>
              <a:tr h="438150">
                <a:tc>
                  <a:txBody>
                    <a:bodyPr/>
                    <a:lstStyle/>
                    <a:p>
                      <a:r>
                        <a:rPr lang="en-US" sz="2000" dirty="0">
                          <a:latin typeface="Arial" panose="020B0604020202020204" pitchFamily="34" charset="0"/>
                          <a:cs typeface="Arial" panose="020B0604020202020204" pitchFamily="34" charset="0"/>
                        </a:rPr>
                        <a:t>Bacon</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7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536422"/>
                  </a:ext>
                </a:extLst>
              </a:tr>
              <a:tr h="438150">
                <a:tc>
                  <a:txBody>
                    <a:bodyPr/>
                    <a:lstStyle/>
                    <a:p>
                      <a:r>
                        <a:rPr lang="en-US" sz="2000" dirty="0">
                          <a:latin typeface="Arial" panose="020B0604020202020204" pitchFamily="34" charset="0"/>
                          <a:cs typeface="Arial" panose="020B0604020202020204" pitchFamily="34" charset="0"/>
                        </a:rPr>
                        <a:t>Ham (Fully Cooked)</a:t>
                      </a:r>
                    </a:p>
                    <a:p>
                      <a:r>
                        <a:rPr lang="en-US" sz="2000" dirty="0">
                          <a:latin typeface="Arial" panose="020B0604020202020204" pitchFamily="34" charset="0"/>
                          <a:cs typeface="Arial" panose="020B0604020202020204" pitchFamily="34" charset="0"/>
                        </a:rPr>
                        <a:t>Slices</a:t>
                      </a:r>
                    </a:p>
                    <a:p>
                      <a:r>
                        <a:rPr lang="en-US" sz="2000" dirty="0">
                          <a:latin typeface="Arial" panose="020B0604020202020204" pitchFamily="34" charset="0"/>
                          <a:cs typeface="Arial" panose="020B0604020202020204" pitchFamily="34" charset="0"/>
                        </a:rPr>
                        <a:t>Half</a:t>
                      </a:r>
                    </a:p>
                    <a:p>
                      <a:r>
                        <a:rPr lang="en-US" sz="2000" dirty="0">
                          <a:latin typeface="Arial" panose="020B0604020202020204" pitchFamily="34" charset="0"/>
                          <a:cs typeface="Arial" panose="020B0604020202020204" pitchFamily="34" charset="0"/>
                        </a:rPr>
                        <a:t>Whole</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3-4 days</a:t>
                      </a:r>
                    </a:p>
                    <a:p>
                      <a:pPr algn="ctr"/>
                      <a:r>
                        <a:rPr lang="en-US" sz="2000" dirty="0">
                          <a:latin typeface="Arial" panose="020B0604020202020204" pitchFamily="34" charset="0"/>
                          <a:cs typeface="Arial" panose="020B0604020202020204" pitchFamily="34" charset="0"/>
                        </a:rPr>
                        <a:t>3-5 days</a:t>
                      </a:r>
                    </a:p>
                    <a:p>
                      <a:pPr algn="ctr"/>
                      <a:r>
                        <a:rPr lang="en-US" sz="2000" dirty="0">
                          <a:latin typeface="Arial" panose="020B0604020202020204" pitchFamily="34" charset="0"/>
                          <a:cs typeface="Arial" panose="020B0604020202020204" pitchFamily="34" charset="0"/>
                        </a:rPr>
                        <a:t>7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775937"/>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Refrigerator Storage Times</a:t>
            </a:r>
          </a:p>
        </p:txBody>
      </p:sp>
      <p:graphicFrame>
        <p:nvGraphicFramePr>
          <p:cNvPr id="8" name="Content Placeholder 7">
            <a:extLst>
              <a:ext uri="{FF2B5EF4-FFF2-40B4-BE49-F238E27FC236}">
                <a16:creationId xmlns:a16="http://schemas.microsoft.com/office/drawing/2014/main" id="{22A97467-BF44-465A-948D-3B0EACA5C587}"/>
              </a:ext>
            </a:extLst>
          </p:cNvPr>
          <p:cNvGraphicFramePr>
            <a:graphicFrameLocks/>
          </p:cNvGraphicFramePr>
          <p:nvPr>
            <p:extLst>
              <p:ext uri="{D42A27DB-BD31-4B8C-83A1-F6EECF244321}">
                <p14:modId xmlns:p14="http://schemas.microsoft.com/office/powerpoint/2010/main" val="1166816066"/>
              </p:ext>
            </p:extLst>
          </p:nvPr>
        </p:nvGraphicFramePr>
        <p:xfrm>
          <a:off x="457201" y="1295400"/>
          <a:ext cx="8229600" cy="4640580"/>
        </p:xfrm>
        <a:graphic>
          <a:graphicData uri="http://schemas.openxmlformats.org/drawingml/2006/table">
            <a:tbl>
              <a:tblPr firstRow="1" bandRow="1">
                <a:tableStyleId>{073A0DAA-6AF3-43AB-8588-CEC1D06C72B9}</a:tableStyleId>
              </a:tblPr>
              <a:tblGrid>
                <a:gridCol w="5513033">
                  <a:extLst>
                    <a:ext uri="{9D8B030D-6E8A-4147-A177-3AD203B41FA5}">
                      <a16:colId xmlns:a16="http://schemas.microsoft.com/office/drawing/2014/main" val="4040266404"/>
                    </a:ext>
                  </a:extLst>
                </a:gridCol>
                <a:gridCol w="2716567">
                  <a:extLst>
                    <a:ext uri="{9D8B030D-6E8A-4147-A177-3AD203B41FA5}">
                      <a16:colId xmlns:a16="http://schemas.microsoft.com/office/drawing/2014/main" val="1544929303"/>
                    </a:ext>
                  </a:extLst>
                </a:gridCol>
              </a:tblGrid>
              <a:tr h="438150">
                <a:tc gridSpan="2">
                  <a:txBody>
                    <a:bodyPr/>
                    <a:lstStyle/>
                    <a:p>
                      <a:pPr algn="ctr"/>
                      <a:r>
                        <a:rPr lang="en-US" sz="2000" dirty="0">
                          <a:latin typeface="Arial" panose="020B0604020202020204" pitchFamily="34" charset="0"/>
                          <a:cs typeface="Arial" panose="020B0604020202020204" pitchFamily="34" charset="0"/>
                        </a:rPr>
                        <a:t>Sausages &amp; Lunch Meats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8205684"/>
                  </a:ext>
                </a:extLst>
              </a:tr>
              <a:tr h="438150">
                <a:tc>
                  <a:txBody>
                    <a:bodyPr/>
                    <a:lstStyle/>
                    <a:p>
                      <a:pPr algn="ctr"/>
                      <a:r>
                        <a:rPr lang="en-US" sz="2000" dirty="0">
                          <a:latin typeface="Arial" panose="020B0604020202020204" pitchFamily="34" charset="0"/>
                          <a:cs typeface="Arial" panose="020B0604020202020204" pitchFamily="34" charset="0"/>
                        </a:rPr>
                        <a:t>Type or Description</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Refrigerate (40</a:t>
                      </a:r>
                      <a:r>
                        <a:rPr lang="en-US" altLang="en-US" sz="2000" dirty="0">
                          <a:latin typeface="Arial" panose="020B0604020202020204" pitchFamily="34" charset="0"/>
                          <a:cs typeface="Arial" panose="020B0604020202020204" pitchFamily="34" charset="0"/>
                        </a:rPr>
                        <a:t>º F)</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059827"/>
                  </a:ext>
                </a:extLst>
              </a:tr>
              <a:tr h="438150">
                <a:tc>
                  <a:txBody>
                    <a:bodyPr/>
                    <a:lstStyle/>
                    <a:p>
                      <a:r>
                        <a:rPr lang="en-US" sz="2000" dirty="0">
                          <a:latin typeface="Arial" panose="020B0604020202020204" pitchFamily="34" charset="0"/>
                          <a:cs typeface="Arial" panose="020B0604020202020204" pitchFamily="34" charset="0"/>
                        </a:rPr>
                        <a:t>Hard Sausage (Jerky sticks, Pepperoni)</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2-3 weeks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338976"/>
                  </a:ext>
                </a:extLst>
              </a:tr>
              <a:tr h="438150">
                <a:tc>
                  <a:txBody>
                    <a:bodyPr/>
                    <a:lstStyle/>
                    <a:p>
                      <a:r>
                        <a:rPr lang="en-US" sz="2000" dirty="0">
                          <a:latin typeface="Arial" panose="020B0604020202020204" pitchFamily="34" charset="0"/>
                          <a:cs typeface="Arial" panose="020B0604020202020204" pitchFamily="34" charset="0"/>
                        </a:rPr>
                        <a:t>Raw Sausage (Beef, Chicken, Pork, Turkey)</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1-2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987003"/>
                  </a:ext>
                </a:extLst>
              </a:tr>
              <a:tr h="438150">
                <a:tc>
                  <a:txBody>
                    <a:bodyPr/>
                    <a:lstStyle/>
                    <a:p>
                      <a:r>
                        <a:rPr lang="en-US" sz="2000" dirty="0">
                          <a:latin typeface="Arial" panose="020B0604020202020204" pitchFamily="34" charset="0"/>
                          <a:cs typeface="Arial" panose="020B0604020202020204" pitchFamily="34" charset="0"/>
                        </a:rPr>
                        <a:t>Smoked Sausage (Breakfast Links, Patties)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7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60324"/>
                  </a:ext>
                </a:extLst>
              </a:tr>
              <a:tr h="438150">
                <a:tc>
                  <a:txBody>
                    <a:bodyPr/>
                    <a:lstStyle/>
                    <a:p>
                      <a:r>
                        <a:rPr lang="en-US" sz="2000" dirty="0">
                          <a:latin typeface="Arial" panose="020B0604020202020204" pitchFamily="34" charset="0"/>
                          <a:cs typeface="Arial" panose="020B0604020202020204" pitchFamily="34" charset="0"/>
                        </a:rPr>
                        <a:t>Lunch Meat (Deli-Sliced/Store-Prepared)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3-5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424705"/>
                  </a:ext>
                </a:extLst>
              </a:tr>
              <a:tr h="438150">
                <a:tc>
                  <a:txBody>
                    <a:bodyPr/>
                    <a:lstStyle/>
                    <a:p>
                      <a:r>
                        <a:rPr lang="en-US" sz="2000" dirty="0">
                          <a:latin typeface="Arial" panose="020B0604020202020204" pitchFamily="34" charset="0"/>
                          <a:cs typeface="Arial" panose="020B0604020202020204" pitchFamily="34" charset="0"/>
                        </a:rPr>
                        <a:t>Hotdogs </a:t>
                      </a:r>
                    </a:p>
                    <a:p>
                      <a:r>
                        <a:rPr lang="en-US" sz="2000" dirty="0">
                          <a:latin typeface="Arial" panose="020B0604020202020204" pitchFamily="34" charset="0"/>
                          <a:cs typeface="Arial" panose="020B0604020202020204" pitchFamily="34" charset="0"/>
                        </a:rPr>
                        <a:t>Opened</a:t>
                      </a:r>
                    </a:p>
                    <a:p>
                      <a:r>
                        <a:rPr lang="en-US" sz="2000" dirty="0">
                          <a:latin typeface="Arial" panose="020B0604020202020204" pitchFamily="34" charset="0"/>
                          <a:cs typeface="Arial" panose="020B0604020202020204" pitchFamily="34" charset="0"/>
                        </a:rPr>
                        <a:t>Unopened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 week</a:t>
                      </a:r>
                    </a:p>
                    <a:p>
                      <a:pPr algn="ctr"/>
                      <a:r>
                        <a:rPr lang="en-US" sz="2000" dirty="0">
                          <a:latin typeface="Arial" panose="020B0604020202020204" pitchFamily="34" charset="0"/>
                          <a:cs typeface="Arial" panose="020B0604020202020204" pitchFamily="34" charset="0"/>
                        </a:rPr>
                        <a:t>2 weeks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536422"/>
                  </a:ext>
                </a:extLst>
              </a:tr>
              <a:tr h="438150">
                <a:tc>
                  <a:txBody>
                    <a:bodyPr/>
                    <a:lstStyle/>
                    <a:p>
                      <a:r>
                        <a:rPr lang="en-US" sz="2000" dirty="0">
                          <a:latin typeface="Arial" panose="020B0604020202020204" pitchFamily="34" charset="0"/>
                          <a:cs typeface="Arial" panose="020B0604020202020204" pitchFamily="34" charset="0"/>
                        </a:rPr>
                        <a:t>Summer Sausage Labeled “Keep Refrigerated”</a:t>
                      </a:r>
                    </a:p>
                    <a:p>
                      <a:r>
                        <a:rPr lang="en-US" sz="2000" dirty="0">
                          <a:latin typeface="Arial" panose="020B0604020202020204" pitchFamily="34" charset="0"/>
                          <a:cs typeface="Arial" panose="020B0604020202020204" pitchFamily="34" charset="0"/>
                        </a:rPr>
                        <a:t>Opened</a:t>
                      </a:r>
                    </a:p>
                    <a:p>
                      <a:r>
                        <a:rPr lang="en-US" sz="2000" dirty="0">
                          <a:latin typeface="Arial" panose="020B0604020202020204" pitchFamily="34" charset="0"/>
                          <a:cs typeface="Arial" panose="020B0604020202020204" pitchFamily="34" charset="0"/>
                        </a:rPr>
                        <a:t>Unopened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3 weeks</a:t>
                      </a:r>
                    </a:p>
                    <a:p>
                      <a:pPr algn="ctr"/>
                      <a:r>
                        <a:rPr lang="en-US" sz="2000" dirty="0">
                          <a:latin typeface="Arial" panose="020B0604020202020204" pitchFamily="34" charset="0"/>
                          <a:cs typeface="Arial" panose="020B0604020202020204" pitchFamily="34" charset="0"/>
                        </a:rPr>
                        <a:t>3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775937"/>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Freezer Storage</a:t>
            </a:r>
          </a:p>
        </p:txBody>
      </p:sp>
      <p:sp>
        <p:nvSpPr>
          <p:cNvPr id="251907" name="Content Placeholder 2"/>
          <p:cNvSpPr>
            <a:spLocks noGrp="1"/>
          </p:cNvSpPr>
          <p:nvPr>
            <p:ph idx="1"/>
          </p:nvPr>
        </p:nvSpPr>
        <p:spPr/>
        <p:txBody>
          <a:bodyPr/>
          <a:lstStyle/>
          <a:p>
            <a:r>
              <a:rPr lang="en-US" altLang="en-US" dirty="0"/>
              <a:t>Should be at or below 0ºF (-18ºC)</a:t>
            </a:r>
          </a:p>
          <a:p>
            <a:r>
              <a:rPr lang="en-US" altLang="en-US" dirty="0"/>
              <a:t>Long term</a:t>
            </a:r>
          </a:p>
          <a:p>
            <a:pPr lvl="1"/>
            <a:r>
              <a:rPr lang="en-US" altLang="en-US" dirty="0"/>
              <a:t>should be in a deep-freeze type freezer or in a unit which separates the freezer from the refrigerator</a:t>
            </a:r>
          </a:p>
          <a:p>
            <a:r>
              <a:rPr lang="en-US" altLang="en-US" dirty="0"/>
              <a:t>Short term</a:t>
            </a:r>
          </a:p>
          <a:p>
            <a:pPr lvl="1"/>
            <a:r>
              <a:rPr lang="en-US" altLang="en-US" dirty="0"/>
              <a:t>single door freezer/refrigerators should only be used for short-term storage of previously frozen meats</a:t>
            </a:r>
          </a:p>
        </p:txBody>
      </p:sp>
      <p:sp>
        <p:nvSpPr>
          <p:cNvPr id="251909" name="TextBox 4"/>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If repackaging meat before freezer storage, choose a moisture-proof wrap, such as freezer storage bags, heavyweight plastic wrap, aluminum foil or freezer paper coated with plastic.</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Freezer Storage</a:t>
            </a:r>
          </a:p>
        </p:txBody>
      </p:sp>
      <p:sp>
        <p:nvSpPr>
          <p:cNvPr id="253955" name="Content Placeholder 2"/>
          <p:cNvSpPr>
            <a:spLocks noGrp="1"/>
          </p:cNvSpPr>
          <p:nvPr>
            <p:ph idx="1"/>
          </p:nvPr>
        </p:nvSpPr>
        <p:spPr/>
        <p:txBody>
          <a:bodyPr/>
          <a:lstStyle/>
          <a:p>
            <a:r>
              <a:rPr lang="en-US" altLang="en-US" dirty="0"/>
              <a:t>Keeps meat safe to eat as long as the meat has remained frozen</a:t>
            </a:r>
          </a:p>
          <a:p>
            <a:r>
              <a:rPr lang="en-US" altLang="en-US" dirty="0"/>
              <a:t>Can cause the quality of meat to deteriorate</a:t>
            </a:r>
          </a:p>
          <a:p>
            <a:r>
              <a:rPr lang="en-US" altLang="en-US" dirty="0"/>
              <a:t>May result in freezer burn or oxidative changes in the meat</a:t>
            </a:r>
          </a:p>
        </p:txBody>
      </p:sp>
      <p:sp>
        <p:nvSpPr>
          <p:cNvPr id="253957" name="TextBox 4"/>
          <p:cNvSpPr txBox="1">
            <a:spLocks noChangeArrowheads="1"/>
          </p:cNvSpPr>
          <p:nvPr/>
        </p:nvSpPr>
        <p:spPr bwMode="auto">
          <a:xfrm>
            <a:off x="457200" y="5845314"/>
            <a:ext cx="8229600"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Rancidity is the result of oxidative changes in fat found in foods and can result in undesirable off-flavors, aromas and textures.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Freezer Burn</a:t>
            </a:r>
          </a:p>
        </p:txBody>
      </p:sp>
      <p:sp>
        <p:nvSpPr>
          <p:cNvPr id="3" name="Content Placeholder 2"/>
          <p:cNvSpPr>
            <a:spLocks noGrp="1"/>
          </p:cNvSpPr>
          <p:nvPr>
            <p:ph idx="1"/>
          </p:nvPr>
        </p:nvSpPr>
        <p:spPr/>
        <p:txBody>
          <a:bodyPr/>
          <a:lstStyle/>
          <a:p>
            <a:r>
              <a:rPr lang="en-US" dirty="0"/>
              <a:t>Is the dehydration of the surface tissues of a food</a:t>
            </a:r>
          </a:p>
          <a:p>
            <a:r>
              <a:rPr lang="en-US" dirty="0"/>
              <a:t>Can be caused by:</a:t>
            </a:r>
          </a:p>
          <a:p>
            <a:pPr lvl="1"/>
            <a:r>
              <a:rPr lang="en-US" dirty="0"/>
              <a:t>improperly wrapping foods </a:t>
            </a:r>
          </a:p>
          <a:p>
            <a:pPr lvl="1"/>
            <a:r>
              <a:rPr lang="en-US" dirty="0"/>
              <a:t>punctures in the packaging which allow freezer air to come in contact with the food</a:t>
            </a:r>
          </a:p>
          <a:p>
            <a:r>
              <a:rPr lang="en-US" dirty="0"/>
              <a:t>Compromises palatability</a:t>
            </a:r>
          </a:p>
          <a:p>
            <a:pPr lvl="1"/>
            <a:r>
              <a:rPr lang="en-US" dirty="0"/>
              <a:t>toughens food</a:t>
            </a:r>
          </a:p>
          <a:p>
            <a:pPr lvl="1"/>
            <a:r>
              <a:rPr lang="en-US" dirty="0"/>
              <a:t>results in rancid or tasteless cooked food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Freezer Storage Times</a:t>
            </a:r>
          </a:p>
        </p:txBody>
      </p:sp>
      <p:graphicFrame>
        <p:nvGraphicFramePr>
          <p:cNvPr id="8" name="Content Placeholder 7">
            <a:extLst>
              <a:ext uri="{FF2B5EF4-FFF2-40B4-BE49-F238E27FC236}">
                <a16:creationId xmlns:a16="http://schemas.microsoft.com/office/drawing/2014/main" id="{8A940CAC-9C15-4209-81A2-EFB88F29A258}"/>
              </a:ext>
            </a:extLst>
          </p:cNvPr>
          <p:cNvGraphicFramePr>
            <a:graphicFrameLocks noGrp="1"/>
          </p:cNvGraphicFramePr>
          <p:nvPr>
            <p:ph idx="1"/>
            <p:extLst>
              <p:ext uri="{D42A27DB-BD31-4B8C-83A1-F6EECF244321}">
                <p14:modId xmlns:p14="http://schemas.microsoft.com/office/powerpoint/2010/main" val="3761496055"/>
              </p:ext>
            </p:extLst>
          </p:nvPr>
        </p:nvGraphicFramePr>
        <p:xfrm>
          <a:off x="469900" y="1295400"/>
          <a:ext cx="8229600" cy="4640580"/>
        </p:xfrm>
        <a:graphic>
          <a:graphicData uri="http://schemas.openxmlformats.org/drawingml/2006/table">
            <a:tbl>
              <a:tblPr firstRow="1" bandRow="1">
                <a:tableStyleId>{073A0DAA-6AF3-43AB-8588-CEC1D06C72B9}</a:tableStyleId>
              </a:tblPr>
              <a:tblGrid>
                <a:gridCol w="5513033">
                  <a:extLst>
                    <a:ext uri="{9D8B030D-6E8A-4147-A177-3AD203B41FA5}">
                      <a16:colId xmlns:a16="http://schemas.microsoft.com/office/drawing/2014/main" val="4040266404"/>
                    </a:ext>
                  </a:extLst>
                </a:gridCol>
                <a:gridCol w="2716567">
                  <a:extLst>
                    <a:ext uri="{9D8B030D-6E8A-4147-A177-3AD203B41FA5}">
                      <a16:colId xmlns:a16="http://schemas.microsoft.com/office/drawing/2014/main" val="1544929303"/>
                    </a:ext>
                  </a:extLst>
                </a:gridCol>
              </a:tblGrid>
              <a:tr h="438150">
                <a:tc gridSpan="2">
                  <a:txBody>
                    <a:bodyPr/>
                    <a:lstStyle/>
                    <a:p>
                      <a:pPr algn="ctr"/>
                      <a:r>
                        <a:rPr lang="en-US" sz="2000" dirty="0">
                          <a:latin typeface="Arial" panose="020B0604020202020204" pitchFamily="34" charset="0"/>
                          <a:cs typeface="Arial" panose="020B0604020202020204" pitchFamily="34" charset="0"/>
                        </a:rPr>
                        <a:t>Beef, Lamb, Pork &amp; Veal</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8205684"/>
                  </a:ext>
                </a:extLst>
              </a:tr>
              <a:tr h="438150">
                <a:tc>
                  <a:txBody>
                    <a:bodyPr/>
                    <a:lstStyle/>
                    <a:p>
                      <a:pPr algn="ctr"/>
                      <a:r>
                        <a:rPr lang="en-US" sz="2000" dirty="0">
                          <a:latin typeface="Arial" panose="020B0604020202020204" pitchFamily="34" charset="0"/>
                          <a:cs typeface="Arial" panose="020B0604020202020204" pitchFamily="34" charset="0"/>
                        </a:rPr>
                        <a:t>Type or Description</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Freezer (0</a:t>
                      </a:r>
                      <a:r>
                        <a:rPr lang="en-US" altLang="en-US" sz="2000" dirty="0">
                          <a:latin typeface="Arial" panose="020B0604020202020204" pitchFamily="34" charset="0"/>
                          <a:cs typeface="Arial" panose="020B0604020202020204" pitchFamily="34" charset="0"/>
                        </a:rPr>
                        <a:t>º F)</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059827"/>
                  </a:ext>
                </a:extLst>
              </a:tr>
              <a:tr h="438150">
                <a:tc>
                  <a:txBody>
                    <a:bodyPr/>
                    <a:lstStyle/>
                    <a:p>
                      <a:r>
                        <a:rPr lang="en-US" sz="2000" dirty="0">
                          <a:latin typeface="Arial" panose="020B0604020202020204" pitchFamily="34" charset="0"/>
                          <a:cs typeface="Arial" panose="020B0604020202020204" pitchFamily="34" charset="0"/>
                        </a:rPr>
                        <a:t>Ground, hamburger, stew meat, variety meats (tongue, liver, heart, kidney, chitterlings)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3-4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338976"/>
                  </a:ext>
                </a:extLst>
              </a:tr>
              <a:tr h="438150">
                <a:tc>
                  <a:txBody>
                    <a:bodyPr/>
                    <a:lstStyle/>
                    <a:p>
                      <a:r>
                        <a:rPr lang="en-US" sz="2000" dirty="0">
                          <a:latin typeface="Arial" panose="020B0604020202020204" pitchFamily="34" charset="0"/>
                          <a:cs typeface="Arial" panose="020B0604020202020204" pitchFamily="34" charset="0"/>
                        </a:rPr>
                        <a:t>Chops, roasts, steaks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4-12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987003"/>
                  </a:ext>
                </a:extLst>
              </a:tr>
              <a:tr h="438150">
                <a:tc>
                  <a:txBody>
                    <a:bodyPr/>
                    <a:lstStyle/>
                    <a:p>
                      <a:r>
                        <a:rPr lang="en-US" sz="2000" dirty="0">
                          <a:latin typeface="Arial" panose="020B0604020202020204" pitchFamily="34" charset="0"/>
                          <a:cs typeface="Arial" panose="020B0604020202020204" pitchFamily="34" charset="0"/>
                        </a:rPr>
                        <a:t>Chops, pre-stuffed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do not freeze well</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60324"/>
                  </a:ext>
                </a:extLst>
              </a:tr>
              <a:tr h="438150">
                <a:tc>
                  <a:txBody>
                    <a:bodyPr/>
                    <a:lstStyle/>
                    <a:p>
                      <a:r>
                        <a:rPr lang="en-US" sz="2000" dirty="0">
                          <a:latin typeface="Arial" panose="020B0604020202020204" pitchFamily="34" charset="0"/>
                          <a:cs typeface="Arial" panose="020B0604020202020204" pitchFamily="34" charset="0"/>
                        </a:rPr>
                        <a:t>Corned Beef (in pouch, with pickling juices)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Drained, 1 month</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424705"/>
                  </a:ext>
                </a:extLst>
              </a:tr>
              <a:tr h="438150">
                <a:tc>
                  <a:txBody>
                    <a:bodyPr/>
                    <a:lstStyle/>
                    <a:p>
                      <a:r>
                        <a:rPr lang="en-US" sz="2000" dirty="0">
                          <a:latin typeface="Arial" panose="020B0604020202020204" pitchFamily="34" charset="0"/>
                          <a:cs typeface="Arial" panose="020B0604020202020204" pitchFamily="34" charset="0"/>
                        </a:rPr>
                        <a:t>Bacon</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 month</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536422"/>
                  </a:ext>
                </a:extLst>
              </a:tr>
              <a:tr h="438150">
                <a:tc>
                  <a:txBody>
                    <a:bodyPr/>
                    <a:lstStyle/>
                    <a:p>
                      <a:r>
                        <a:rPr lang="en-US" sz="2000" dirty="0">
                          <a:latin typeface="Arial" panose="020B0604020202020204" pitchFamily="34" charset="0"/>
                          <a:cs typeface="Arial" panose="020B0604020202020204" pitchFamily="34" charset="0"/>
                        </a:rPr>
                        <a:t>Ham (Fully Cooked)</a:t>
                      </a:r>
                    </a:p>
                    <a:p>
                      <a:r>
                        <a:rPr lang="en-US" sz="2000" dirty="0">
                          <a:latin typeface="Arial" panose="020B0604020202020204" pitchFamily="34" charset="0"/>
                          <a:cs typeface="Arial" panose="020B0604020202020204" pitchFamily="34" charset="0"/>
                        </a:rPr>
                        <a:t>Slices</a:t>
                      </a:r>
                    </a:p>
                    <a:p>
                      <a:r>
                        <a:rPr lang="en-US" sz="2000" dirty="0">
                          <a:latin typeface="Arial" panose="020B0604020202020204" pitchFamily="34" charset="0"/>
                          <a:cs typeface="Arial" panose="020B0604020202020204" pitchFamily="34" charset="0"/>
                        </a:rPr>
                        <a:t>Half</a:t>
                      </a:r>
                    </a:p>
                    <a:p>
                      <a:r>
                        <a:rPr lang="en-US" sz="2000" dirty="0">
                          <a:latin typeface="Arial" panose="020B0604020202020204" pitchFamily="34" charset="0"/>
                          <a:cs typeface="Arial" panose="020B0604020202020204" pitchFamily="34" charset="0"/>
                        </a:rPr>
                        <a:t>Whole</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1-2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77593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Meat Inspection Act</a:t>
            </a:r>
          </a:p>
        </p:txBody>
      </p:sp>
      <p:sp>
        <p:nvSpPr>
          <p:cNvPr id="40963" name="Content Placeholder 2"/>
          <p:cNvSpPr>
            <a:spLocks noGrp="1"/>
          </p:cNvSpPr>
          <p:nvPr>
            <p:ph idx="1"/>
          </p:nvPr>
        </p:nvSpPr>
        <p:spPr/>
        <p:txBody>
          <a:bodyPr/>
          <a:lstStyle/>
          <a:p>
            <a:r>
              <a:rPr lang="en-US" altLang="en-US" dirty="0"/>
              <a:t>Was enacted on June 30, 1906, to prevent the adulteration and misbranding of meat products</a:t>
            </a:r>
          </a:p>
          <a:p>
            <a:r>
              <a:rPr lang="en-US" altLang="en-US" dirty="0"/>
              <a:t>Was prompted by the publishing of </a:t>
            </a:r>
            <a:r>
              <a:rPr lang="en-US" altLang="en-US" i="1" dirty="0"/>
              <a:t>The Jungle</a:t>
            </a:r>
            <a:r>
              <a:rPr lang="en-US" altLang="en-US" dirty="0"/>
              <a:t> by Upton Sinclair</a:t>
            </a:r>
          </a:p>
          <a:p>
            <a:pPr lvl="1"/>
            <a:r>
              <a:rPr lang="en-US" altLang="en-US" dirty="0"/>
              <a:t>exposed the conditions of immigrants working in the U.S.</a:t>
            </a:r>
          </a:p>
          <a:p>
            <a:pPr lvl="1"/>
            <a:r>
              <a:rPr lang="en-US" altLang="en-US" dirty="0"/>
              <a:t>brought attention to conditions in meat processing plants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Freezer Storage Times</a:t>
            </a:r>
          </a:p>
        </p:txBody>
      </p:sp>
      <p:graphicFrame>
        <p:nvGraphicFramePr>
          <p:cNvPr id="8" name="Content Placeholder 7">
            <a:extLst>
              <a:ext uri="{FF2B5EF4-FFF2-40B4-BE49-F238E27FC236}">
                <a16:creationId xmlns:a16="http://schemas.microsoft.com/office/drawing/2014/main" id="{17C15198-8434-4984-8D82-7A2EA87A2F45}"/>
              </a:ext>
            </a:extLst>
          </p:cNvPr>
          <p:cNvGraphicFramePr>
            <a:graphicFrameLocks/>
          </p:cNvGraphicFramePr>
          <p:nvPr>
            <p:extLst>
              <p:ext uri="{D42A27DB-BD31-4B8C-83A1-F6EECF244321}">
                <p14:modId xmlns:p14="http://schemas.microsoft.com/office/powerpoint/2010/main" val="3551677838"/>
              </p:ext>
            </p:extLst>
          </p:nvPr>
        </p:nvGraphicFramePr>
        <p:xfrm>
          <a:off x="457200" y="1295400"/>
          <a:ext cx="8229600" cy="4640580"/>
        </p:xfrm>
        <a:graphic>
          <a:graphicData uri="http://schemas.openxmlformats.org/drawingml/2006/table">
            <a:tbl>
              <a:tblPr firstRow="1" bandRow="1">
                <a:tableStyleId>{073A0DAA-6AF3-43AB-8588-CEC1D06C72B9}</a:tableStyleId>
              </a:tblPr>
              <a:tblGrid>
                <a:gridCol w="5513033">
                  <a:extLst>
                    <a:ext uri="{9D8B030D-6E8A-4147-A177-3AD203B41FA5}">
                      <a16:colId xmlns:a16="http://schemas.microsoft.com/office/drawing/2014/main" val="4040266404"/>
                    </a:ext>
                  </a:extLst>
                </a:gridCol>
                <a:gridCol w="2716567">
                  <a:extLst>
                    <a:ext uri="{9D8B030D-6E8A-4147-A177-3AD203B41FA5}">
                      <a16:colId xmlns:a16="http://schemas.microsoft.com/office/drawing/2014/main" val="1544929303"/>
                    </a:ext>
                  </a:extLst>
                </a:gridCol>
              </a:tblGrid>
              <a:tr h="438150">
                <a:tc gridSpan="2">
                  <a:txBody>
                    <a:bodyPr/>
                    <a:lstStyle/>
                    <a:p>
                      <a:pPr algn="ctr"/>
                      <a:r>
                        <a:rPr lang="en-US" sz="2000" dirty="0">
                          <a:latin typeface="Arial" panose="020B0604020202020204" pitchFamily="34" charset="0"/>
                          <a:cs typeface="Arial" panose="020B0604020202020204" pitchFamily="34" charset="0"/>
                        </a:rPr>
                        <a:t>Sausages &amp; Lunch Meats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8205684"/>
                  </a:ext>
                </a:extLst>
              </a:tr>
              <a:tr h="438150">
                <a:tc>
                  <a:txBody>
                    <a:bodyPr/>
                    <a:lstStyle/>
                    <a:p>
                      <a:pPr algn="ctr"/>
                      <a:r>
                        <a:rPr lang="en-US" sz="2000" dirty="0">
                          <a:latin typeface="Arial" panose="020B0604020202020204" pitchFamily="34" charset="0"/>
                          <a:cs typeface="Arial" panose="020B0604020202020204" pitchFamily="34" charset="0"/>
                        </a:rPr>
                        <a:t>Type or Description</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Refrigerate (40</a:t>
                      </a:r>
                      <a:r>
                        <a:rPr lang="en-US" altLang="en-US" sz="2000" dirty="0">
                          <a:latin typeface="Arial" panose="020B0604020202020204" pitchFamily="34" charset="0"/>
                          <a:cs typeface="Arial" panose="020B0604020202020204" pitchFamily="34" charset="0"/>
                        </a:rPr>
                        <a:t>º F)</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059827"/>
                  </a:ext>
                </a:extLst>
              </a:tr>
              <a:tr h="438150">
                <a:tc>
                  <a:txBody>
                    <a:bodyPr/>
                    <a:lstStyle/>
                    <a:p>
                      <a:r>
                        <a:rPr lang="en-US" sz="2000" dirty="0">
                          <a:latin typeface="Arial" panose="020B0604020202020204" pitchFamily="34" charset="0"/>
                          <a:cs typeface="Arial" panose="020B0604020202020204" pitchFamily="34" charset="0"/>
                        </a:rPr>
                        <a:t>Hard Sausage (Jerky sticks, Pepperoni)</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1-2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338976"/>
                  </a:ext>
                </a:extLst>
              </a:tr>
              <a:tr h="438150">
                <a:tc>
                  <a:txBody>
                    <a:bodyPr/>
                    <a:lstStyle/>
                    <a:p>
                      <a:r>
                        <a:rPr lang="en-US" sz="2000" dirty="0">
                          <a:latin typeface="Arial" panose="020B0604020202020204" pitchFamily="34" charset="0"/>
                          <a:cs typeface="Arial" panose="020B0604020202020204" pitchFamily="34" charset="0"/>
                        </a:rPr>
                        <a:t>Raw Sausage (Beef, Chicken, Pork, Turkey)</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1-2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987003"/>
                  </a:ext>
                </a:extLst>
              </a:tr>
              <a:tr h="438150">
                <a:tc>
                  <a:txBody>
                    <a:bodyPr/>
                    <a:lstStyle/>
                    <a:p>
                      <a:r>
                        <a:rPr lang="en-US" sz="2000" dirty="0">
                          <a:latin typeface="Arial" panose="020B0604020202020204" pitchFamily="34" charset="0"/>
                          <a:cs typeface="Arial" panose="020B0604020202020204" pitchFamily="34" charset="0"/>
                        </a:rPr>
                        <a:t>Smoked Sausage (Breakfast Links, Patties)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1-2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60324"/>
                  </a:ext>
                </a:extLst>
              </a:tr>
              <a:tr h="438150">
                <a:tc>
                  <a:txBody>
                    <a:bodyPr/>
                    <a:lstStyle/>
                    <a:p>
                      <a:r>
                        <a:rPr lang="en-US" sz="2000" dirty="0">
                          <a:latin typeface="Arial" panose="020B0604020202020204" pitchFamily="34" charset="0"/>
                          <a:cs typeface="Arial" panose="020B0604020202020204" pitchFamily="34" charset="0"/>
                        </a:rPr>
                        <a:t>Lunch Meat (Deli-Sliced/Store-Prepared)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3-5 days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424705"/>
                  </a:ext>
                </a:extLst>
              </a:tr>
              <a:tr h="438150">
                <a:tc>
                  <a:txBody>
                    <a:bodyPr/>
                    <a:lstStyle/>
                    <a:p>
                      <a:r>
                        <a:rPr lang="en-US" sz="2000" dirty="0">
                          <a:latin typeface="Arial" panose="020B0604020202020204" pitchFamily="34" charset="0"/>
                          <a:cs typeface="Arial" panose="020B0604020202020204" pitchFamily="34" charset="0"/>
                        </a:rPr>
                        <a:t>Hotdogs </a:t>
                      </a:r>
                    </a:p>
                    <a:p>
                      <a:r>
                        <a:rPr lang="en-US" sz="2000" dirty="0">
                          <a:latin typeface="Arial" panose="020B0604020202020204" pitchFamily="34" charset="0"/>
                          <a:cs typeface="Arial" panose="020B0604020202020204" pitchFamily="34" charset="0"/>
                        </a:rPr>
                        <a:t>Opened</a:t>
                      </a:r>
                    </a:p>
                    <a:p>
                      <a:r>
                        <a:rPr lang="en-US" sz="2000" dirty="0">
                          <a:latin typeface="Arial" panose="020B0604020202020204" pitchFamily="34" charset="0"/>
                          <a:cs typeface="Arial" panose="020B0604020202020204" pitchFamily="34" charset="0"/>
                        </a:rPr>
                        <a:t>Unopened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1-2 months</a:t>
                      </a:r>
                    </a:p>
                    <a:p>
                      <a:pPr algn="ctr"/>
                      <a:r>
                        <a:rPr lang="en-US" sz="2000" dirty="0">
                          <a:latin typeface="Arial" panose="020B0604020202020204" pitchFamily="34" charset="0"/>
                          <a:cs typeface="Arial" panose="020B0604020202020204" pitchFamily="34" charset="0"/>
                        </a:rPr>
                        <a:t>1-2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536422"/>
                  </a:ext>
                </a:extLst>
              </a:tr>
              <a:tr h="438150">
                <a:tc>
                  <a:txBody>
                    <a:bodyPr/>
                    <a:lstStyle/>
                    <a:p>
                      <a:r>
                        <a:rPr lang="en-US" sz="2000" dirty="0">
                          <a:latin typeface="Arial" panose="020B0604020202020204" pitchFamily="34" charset="0"/>
                          <a:cs typeface="Arial" panose="020B0604020202020204" pitchFamily="34" charset="0"/>
                        </a:rPr>
                        <a:t>Summer Sausage Labeled “Keep Refrigerated”</a:t>
                      </a:r>
                    </a:p>
                    <a:p>
                      <a:r>
                        <a:rPr lang="en-US" sz="2000" dirty="0">
                          <a:latin typeface="Arial" panose="020B0604020202020204" pitchFamily="34" charset="0"/>
                          <a:cs typeface="Arial" panose="020B0604020202020204" pitchFamily="34" charset="0"/>
                        </a:rPr>
                        <a:t>Opened</a:t>
                      </a:r>
                    </a:p>
                    <a:p>
                      <a:r>
                        <a:rPr lang="en-US" sz="2000" dirty="0">
                          <a:latin typeface="Arial" panose="020B0604020202020204" pitchFamily="34" charset="0"/>
                          <a:cs typeface="Arial" panose="020B0604020202020204" pitchFamily="34" charset="0"/>
                        </a:rPr>
                        <a:t>Unopened</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1-2 months</a:t>
                      </a:r>
                    </a:p>
                    <a:p>
                      <a:pPr algn="ctr"/>
                      <a:r>
                        <a:rPr lang="en-US" sz="2000" dirty="0">
                          <a:latin typeface="Arial" panose="020B0604020202020204" pitchFamily="34" charset="0"/>
                          <a:cs typeface="Arial" panose="020B0604020202020204" pitchFamily="34" charset="0"/>
                        </a:rPr>
                        <a:t>1-2 months</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775937"/>
                  </a:ext>
                </a:extLst>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Variables of Home Freezer Storage</a:t>
            </a:r>
          </a:p>
        </p:txBody>
      </p:sp>
      <p:sp>
        <p:nvSpPr>
          <p:cNvPr id="3" name="Content Placeholder 2"/>
          <p:cNvSpPr>
            <a:spLocks noGrp="1"/>
          </p:cNvSpPr>
          <p:nvPr>
            <p:ph idx="1"/>
          </p:nvPr>
        </p:nvSpPr>
        <p:spPr>
          <a:xfrm>
            <a:off x="470018" y="1253330"/>
            <a:ext cx="8445382" cy="5293773"/>
          </a:xfrm>
        </p:spPr>
        <p:txBody>
          <a:bodyPr/>
          <a:lstStyle/>
          <a:p>
            <a:r>
              <a:rPr lang="en-US" sz="3100" dirty="0"/>
              <a:t>Include:</a:t>
            </a:r>
          </a:p>
          <a:p>
            <a:pPr lvl="1"/>
            <a:r>
              <a:rPr lang="en-US" sz="2700" dirty="0"/>
              <a:t>condition of the meat when frozen</a:t>
            </a:r>
          </a:p>
          <a:p>
            <a:pPr lvl="2"/>
            <a:r>
              <a:rPr lang="en-US" sz="2500" dirty="0"/>
              <a:t>how long was the meat refrigerated before freezing</a:t>
            </a:r>
          </a:p>
          <a:p>
            <a:pPr lvl="1"/>
            <a:r>
              <a:rPr lang="en-US" sz="2700" dirty="0"/>
              <a:t>wrapping material and method</a:t>
            </a:r>
          </a:p>
          <a:p>
            <a:pPr lvl="2"/>
            <a:r>
              <a:rPr lang="en-US" sz="2500" dirty="0"/>
              <a:t>was an air- and moisture-proof wrapping material used</a:t>
            </a:r>
          </a:p>
          <a:p>
            <a:pPr lvl="1"/>
            <a:r>
              <a:rPr lang="en-US" sz="2700" dirty="0"/>
              <a:t>rate of freezing</a:t>
            </a:r>
          </a:p>
          <a:p>
            <a:pPr lvl="2"/>
            <a:r>
              <a:rPr lang="en-US" sz="2500" dirty="0"/>
              <a:t>thin cuts or packages of meat will freeze faster than thick cuts or packages</a:t>
            </a:r>
          </a:p>
          <a:p>
            <a:pPr lvl="1"/>
            <a:r>
              <a:rPr lang="en-US" sz="2700" dirty="0"/>
              <a:t>temperature of freezer</a:t>
            </a:r>
          </a:p>
          <a:p>
            <a:pPr lvl="2"/>
            <a:r>
              <a:rPr lang="en-US" sz="2500" dirty="0"/>
              <a:t>meat will retain its quality best and freeze quickest if stored in a very cold freezer (&lt;-10ºF, -23ºC)</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After a Power Outage</a:t>
            </a:r>
          </a:p>
        </p:txBody>
      </p:sp>
      <p:sp>
        <p:nvSpPr>
          <p:cNvPr id="264195" name="Content Placeholder 2"/>
          <p:cNvSpPr>
            <a:spLocks noGrp="1"/>
          </p:cNvSpPr>
          <p:nvPr>
            <p:ph idx="1"/>
          </p:nvPr>
        </p:nvSpPr>
        <p:spPr/>
        <p:txBody>
          <a:bodyPr/>
          <a:lstStyle/>
          <a:p>
            <a:r>
              <a:rPr lang="en-US" altLang="en-US" dirty="0"/>
              <a:t>Meat in the refrigerator is safe for six to eight hours, unless meat temperature rises above 40ºF (4ºC) for more than two hours</a:t>
            </a:r>
          </a:p>
        </p:txBody>
      </p:sp>
      <p:sp>
        <p:nvSpPr>
          <p:cNvPr id="264197" name="TextBox 4"/>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When power fails, do NOT continuously open refrigerator door to check the temperature.</a:t>
            </a:r>
          </a:p>
        </p:txBody>
      </p:sp>
      <p:sp>
        <p:nvSpPr>
          <p:cNvPr id="264199" name="TextBox 6">
            <a:extLst>
              <a:ext uri="{C183D7F6-B498-43B3-948B-1728B52AA6E4}">
                <adec:decorative xmlns:adec="http://schemas.microsoft.com/office/drawing/2017/decorative" val="1"/>
              </a:ext>
            </a:extLst>
          </p:cNvPr>
          <p:cNvSpPr txBox="1">
            <a:spLocks noChangeArrowheads="1"/>
          </p:cNvSpPr>
          <p:nvPr/>
        </p:nvSpPr>
        <p:spPr bwMode="auto">
          <a:xfrm>
            <a:off x="5867400" y="6488113"/>
            <a:ext cx="23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http://www.fsis.usda.gov,  2011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Re-Freezing Meat</a:t>
            </a:r>
          </a:p>
        </p:txBody>
      </p:sp>
      <p:sp>
        <p:nvSpPr>
          <p:cNvPr id="266243" name="Content Placeholder 2"/>
          <p:cNvSpPr>
            <a:spLocks noGrp="1"/>
          </p:cNvSpPr>
          <p:nvPr>
            <p:ph idx="1"/>
          </p:nvPr>
        </p:nvSpPr>
        <p:spPr/>
        <p:txBody>
          <a:bodyPr/>
          <a:lstStyle/>
          <a:p>
            <a:r>
              <a:rPr lang="en-US" altLang="en-US" dirty="0"/>
              <a:t>Can cause some deterioration of quality</a:t>
            </a:r>
          </a:p>
          <a:p>
            <a:pPr lvl="1"/>
            <a:r>
              <a:rPr lang="en-US" altLang="en-US" dirty="0"/>
              <a:t>meat could lose juiciness</a:t>
            </a:r>
          </a:p>
        </p:txBody>
      </p:sp>
      <p:sp>
        <p:nvSpPr>
          <p:cNvPr id="266246" name="TextBox 5"/>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Safety Second: Raw meat which has been at room temperature for more than two hours should not be consumed or re-frozen.</a:t>
            </a:r>
          </a:p>
        </p:txBody>
      </p:sp>
      <p:pic>
        <p:nvPicPr>
          <p:cNvPr id="266245" name="Picture 5" descr="Image of three frozen hamburger patties.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3265488"/>
            <a:ext cx="40068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Safe Handling Instructions</a:t>
            </a:r>
          </a:p>
        </p:txBody>
      </p:sp>
      <p:sp>
        <p:nvSpPr>
          <p:cNvPr id="268291" name="Content Placeholder 2"/>
          <p:cNvSpPr>
            <a:spLocks noGrp="1"/>
          </p:cNvSpPr>
          <p:nvPr>
            <p:ph idx="1"/>
          </p:nvPr>
        </p:nvSpPr>
        <p:spPr/>
        <p:txBody>
          <a:bodyPr/>
          <a:lstStyle/>
          <a:p>
            <a:r>
              <a:rPr lang="en-US" altLang="en-US" dirty="0"/>
              <a:t>Are required by the USDA on all labels of raw meat and poultry products</a:t>
            </a:r>
          </a:p>
          <a:p>
            <a:r>
              <a:rPr lang="en-US" altLang="en-US" dirty="0"/>
              <a:t>Can be found on all meat and poultry products packaged at federally inspected plants and retail establishments (e.g., grocery stores)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Safe Handling Instructions</a:t>
            </a:r>
          </a:p>
        </p:txBody>
      </p:sp>
      <p:sp>
        <p:nvSpPr>
          <p:cNvPr id="270340" name="Content Placeholder 6"/>
          <p:cNvSpPr>
            <a:spLocks noGrp="1"/>
          </p:cNvSpPr>
          <p:nvPr>
            <p:ph idx="1"/>
          </p:nvPr>
        </p:nvSpPr>
        <p:spPr/>
        <p:txBody>
          <a:bodyPr/>
          <a:lstStyle/>
          <a:p>
            <a:r>
              <a:rPr lang="en-US" altLang="en-US" dirty="0"/>
              <a:t>Are the same on all types of raw meat and poultry</a:t>
            </a:r>
          </a:p>
          <a:p>
            <a:r>
              <a:rPr lang="en-US" altLang="en-US" dirty="0"/>
              <a:t>Are regulated by FSIS</a:t>
            </a:r>
          </a:p>
        </p:txBody>
      </p:sp>
      <p:pic>
        <p:nvPicPr>
          <p:cNvPr id="270341" name="Picture 5" descr="Image of a Safe Handling Instruction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82" y="3101226"/>
            <a:ext cx="4563269" cy="34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 Safety Tips at Home</a:t>
            </a:r>
          </a:p>
        </p:txBody>
      </p:sp>
      <p:sp>
        <p:nvSpPr>
          <p:cNvPr id="3" name="Content Placeholder 2"/>
          <p:cNvSpPr>
            <a:spLocks noGrp="1"/>
          </p:cNvSpPr>
          <p:nvPr>
            <p:ph idx="1"/>
          </p:nvPr>
        </p:nvSpPr>
        <p:spPr/>
        <p:txBody>
          <a:bodyPr/>
          <a:lstStyle/>
          <a:p>
            <a:r>
              <a:rPr lang="en-US" dirty="0"/>
              <a:t>Based on the Safe Handling Instructions include the following:</a:t>
            </a:r>
          </a:p>
          <a:p>
            <a:pPr lvl="1"/>
            <a:r>
              <a:rPr lang="en-US" dirty="0"/>
              <a:t>BEFORE handling raw meat, poultry or seafood, cooked foods or foods which will be eaten without cooking, WASH HANDS</a:t>
            </a:r>
          </a:p>
          <a:p>
            <a:pPr lvl="1"/>
            <a:r>
              <a:rPr lang="en-US" dirty="0"/>
              <a:t>use CLEAN utensils and work surfaces</a:t>
            </a:r>
          </a:p>
          <a:p>
            <a:pPr lvl="1"/>
            <a:r>
              <a:rPr lang="en-US" dirty="0"/>
              <a:t>AFTER handling raw meat, poultry or seafood, wash hands and work surfaces with hot, soapy water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Cross-Contamination</a:t>
            </a:r>
          </a:p>
        </p:txBody>
      </p:sp>
      <p:sp>
        <p:nvSpPr>
          <p:cNvPr id="274435" name="Content Placeholder 2"/>
          <p:cNvSpPr>
            <a:spLocks noGrp="1"/>
          </p:cNvSpPr>
          <p:nvPr>
            <p:ph idx="1"/>
          </p:nvPr>
        </p:nvSpPr>
        <p:spPr/>
        <p:txBody>
          <a:bodyPr/>
          <a:lstStyle/>
          <a:p>
            <a:r>
              <a:rPr lang="en-US" altLang="en-US" dirty="0"/>
              <a:t>Is the spread of harmful, pathogenic bacteria from one surface to another, one surface to a person, or person-to-person</a:t>
            </a:r>
          </a:p>
          <a:p>
            <a:r>
              <a:rPr lang="en-US" altLang="en-US" dirty="0"/>
              <a:t>Can be caused by raw products such as meat, poultry, seafood or vegetables</a:t>
            </a:r>
          </a:p>
        </p:txBody>
      </p:sp>
      <p:sp>
        <p:nvSpPr>
          <p:cNvPr id="274437" name="TextBox 4"/>
          <p:cNvSpPr txBox="1">
            <a:spLocks noChangeArrowheads="1"/>
          </p:cNvSpPr>
          <p:nvPr/>
        </p:nvSpPr>
        <p:spPr bwMode="auto">
          <a:xfrm>
            <a:off x="457200" y="5537537"/>
            <a:ext cx="8229600" cy="1015663"/>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Pathogenic bacteria cause illnesses. Commonly known foodborne pathogenic bacteria includes: </a:t>
            </a:r>
            <a:r>
              <a:rPr lang="en-US" altLang="en-US" sz="2000" i="1" dirty="0">
                <a:latin typeface="Arial" charset="0"/>
              </a:rPr>
              <a:t>Escherichia coli </a:t>
            </a:r>
            <a:r>
              <a:rPr lang="en-US" altLang="en-US" sz="2000" dirty="0">
                <a:latin typeface="Arial" charset="0"/>
              </a:rPr>
              <a:t>0157:H7,  </a:t>
            </a:r>
            <a:r>
              <a:rPr lang="en-US" altLang="en-US" sz="2000" i="1" dirty="0">
                <a:latin typeface="Arial" charset="0"/>
              </a:rPr>
              <a:t>Campylobacter jejuni </a:t>
            </a:r>
            <a:r>
              <a:rPr lang="en-US" altLang="en-US" sz="2000" dirty="0">
                <a:latin typeface="Arial" charset="0"/>
              </a:rPr>
              <a:t>and S</a:t>
            </a:r>
            <a:r>
              <a:rPr lang="en-US" altLang="en-US" sz="2000" i="1" dirty="0">
                <a:latin typeface="Arial" charset="0"/>
              </a:rPr>
              <a:t>almonella spp.</a:t>
            </a:r>
            <a:endParaRPr lang="en-US" altLang="en-US" sz="2000" dirty="0">
              <a:latin typeface="Arial"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Defrosting Meat</a:t>
            </a:r>
          </a:p>
        </p:txBody>
      </p:sp>
      <p:sp>
        <p:nvSpPr>
          <p:cNvPr id="3" name="Content Placeholder 2"/>
          <p:cNvSpPr>
            <a:spLocks noGrp="1"/>
          </p:cNvSpPr>
          <p:nvPr>
            <p:ph idx="1"/>
          </p:nvPr>
        </p:nvSpPr>
        <p:spPr/>
        <p:txBody>
          <a:bodyPr/>
          <a:lstStyle/>
          <a:p>
            <a:r>
              <a:rPr lang="en-US" dirty="0"/>
              <a:t>Should be completed in one of three ways:</a:t>
            </a:r>
          </a:p>
          <a:p>
            <a:pPr lvl="1"/>
            <a:r>
              <a:rPr lang="en-US" dirty="0"/>
              <a:t>in a refrigerator</a:t>
            </a:r>
          </a:p>
          <a:p>
            <a:pPr lvl="1"/>
            <a:r>
              <a:rPr lang="en-US" dirty="0"/>
              <a:t>in cold water</a:t>
            </a:r>
          </a:p>
          <a:p>
            <a:pPr lvl="1"/>
            <a:r>
              <a:rPr lang="en-US" dirty="0"/>
              <a:t>in a microwave oven</a:t>
            </a:r>
          </a:p>
          <a:p>
            <a:r>
              <a:rPr lang="en-US" dirty="0"/>
              <a:t>Can be achieved quickest in a microwave oven</a:t>
            </a:r>
          </a:p>
        </p:txBody>
      </p:sp>
      <p:pic>
        <p:nvPicPr>
          <p:cNvPr id="276485" name="Picture 4" descr="Image of a silver and black microwav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4191026"/>
            <a:ext cx="3657600" cy="241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Defrosting Meat</a:t>
            </a:r>
          </a:p>
        </p:txBody>
      </p:sp>
      <p:sp>
        <p:nvSpPr>
          <p:cNvPr id="278531" name="Content Placeholder 2"/>
          <p:cNvSpPr>
            <a:spLocks noGrp="1"/>
          </p:cNvSpPr>
          <p:nvPr>
            <p:ph idx="1"/>
          </p:nvPr>
        </p:nvSpPr>
        <p:spPr/>
        <p:txBody>
          <a:bodyPr/>
          <a:lstStyle/>
          <a:p>
            <a:r>
              <a:rPr lang="en-US" altLang="en-US" dirty="0"/>
              <a:t>Will cause ice crystals within the meat to melt</a:t>
            </a:r>
          </a:p>
          <a:p>
            <a:pPr lvl="1"/>
            <a:r>
              <a:rPr lang="en-US" altLang="en-US" dirty="0"/>
              <a:t>liquid is released from the ice which can result in breaking emulsions and a loss of juiciness</a:t>
            </a:r>
          </a:p>
          <a:p>
            <a:r>
              <a:rPr lang="en-US" altLang="en-US" dirty="0"/>
              <a:t>Can reveal a change in the original texture of the meat due to ice crystal formation during freezing</a:t>
            </a:r>
          </a:p>
        </p:txBody>
      </p:sp>
      <p:sp>
        <p:nvSpPr>
          <p:cNvPr id="278533" name="TextBox 4"/>
          <p:cNvSpPr txBox="1">
            <a:spLocks noChangeArrowheads="1"/>
          </p:cNvSpPr>
          <p:nvPr/>
        </p:nvSpPr>
        <p:spPr bwMode="auto">
          <a:xfrm>
            <a:off x="457200" y="5845314"/>
            <a:ext cx="8229600"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Microwave defrosting will result in the greatest loss of juiciness.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Meat Inspection Act</a:t>
            </a:r>
          </a:p>
        </p:txBody>
      </p:sp>
      <p:sp>
        <p:nvSpPr>
          <p:cNvPr id="43011" name="Content Placeholder 2"/>
          <p:cNvSpPr>
            <a:spLocks noGrp="1"/>
          </p:cNvSpPr>
          <p:nvPr>
            <p:ph idx="1"/>
          </p:nvPr>
        </p:nvSpPr>
        <p:spPr/>
        <p:txBody>
          <a:bodyPr/>
          <a:lstStyle/>
          <a:p>
            <a:r>
              <a:rPr lang="en-US" altLang="en-US" dirty="0"/>
              <a:t>Had four main impacts on the industry:</a:t>
            </a:r>
          </a:p>
          <a:p>
            <a:pPr lvl="1"/>
            <a:r>
              <a:rPr lang="en-US" altLang="en-US" dirty="0"/>
              <a:t>antemortem inspection of all livestock before slaughter</a:t>
            </a:r>
          </a:p>
          <a:p>
            <a:pPr lvl="1"/>
            <a:r>
              <a:rPr lang="en-US" altLang="en-US" dirty="0"/>
              <a:t>postmortem inspection of every carcass</a:t>
            </a:r>
          </a:p>
          <a:p>
            <a:pPr lvl="1"/>
            <a:r>
              <a:rPr lang="en-US" altLang="en-US" dirty="0"/>
              <a:t>sanitary conditions in all meat processing facilities</a:t>
            </a:r>
          </a:p>
          <a:p>
            <a:pPr lvl="1"/>
            <a:r>
              <a:rPr lang="en-US" altLang="en-US" dirty="0"/>
              <a:t>authorized the United States Department of Agriculture (USDA) to monitor and inspect all harvesting and processing operations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of Ground Beef</a:t>
            </a:r>
          </a:p>
        </p:txBody>
      </p:sp>
      <p:sp>
        <p:nvSpPr>
          <p:cNvPr id="3" name="Content Placeholder 2"/>
          <p:cNvSpPr>
            <a:spLocks noGrp="1"/>
          </p:cNvSpPr>
          <p:nvPr>
            <p:ph idx="1"/>
          </p:nvPr>
        </p:nvSpPr>
        <p:spPr/>
        <p:txBody>
          <a:bodyPr/>
          <a:lstStyle/>
          <a:p>
            <a:r>
              <a:rPr lang="en-US" dirty="0"/>
              <a:t>Includes:</a:t>
            </a:r>
          </a:p>
          <a:p>
            <a:pPr lvl="1"/>
            <a:r>
              <a:rPr lang="en-US" dirty="0"/>
              <a:t>choosing a clean, completely sealed, cold package at the store</a:t>
            </a:r>
          </a:p>
          <a:p>
            <a:pPr lvl="1"/>
            <a:r>
              <a:rPr lang="en-US" dirty="0"/>
              <a:t>placing the package in a plastic bag so the juices do not drip onto other food</a:t>
            </a:r>
          </a:p>
          <a:p>
            <a:pPr lvl="1"/>
            <a:r>
              <a:rPr lang="en-US" dirty="0"/>
              <a:t>refrigerating or freezing as soon as possible after leaving the store</a:t>
            </a:r>
          </a:p>
          <a:p>
            <a:pPr lvl="1"/>
            <a:r>
              <a:rPr lang="en-US" dirty="0"/>
              <a:t>storing on the bottom shelf of the refrigerator in a plastic bag</a:t>
            </a:r>
          </a:p>
          <a:p>
            <a:pPr lvl="1"/>
            <a:r>
              <a:rPr lang="en-US" dirty="0"/>
              <a:t>keeping refrigerated and using within two days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Cooking Frozen Meat</a:t>
            </a:r>
          </a:p>
        </p:txBody>
      </p:sp>
      <p:sp>
        <p:nvSpPr>
          <p:cNvPr id="3" name="Content Placeholder 2"/>
          <p:cNvSpPr>
            <a:spLocks noGrp="1"/>
          </p:cNvSpPr>
          <p:nvPr>
            <p:ph idx="1"/>
          </p:nvPr>
        </p:nvSpPr>
        <p:spPr/>
        <p:txBody>
          <a:bodyPr/>
          <a:lstStyle/>
          <a:p>
            <a:r>
              <a:rPr lang="en-US" dirty="0"/>
              <a:t>Can be satisfactorily achieved without defrosting</a:t>
            </a:r>
          </a:p>
          <a:p>
            <a:r>
              <a:rPr lang="en-US" dirty="0"/>
              <a:t>Will increase cooking time</a:t>
            </a:r>
          </a:p>
          <a:p>
            <a:r>
              <a:rPr lang="en-US" dirty="0"/>
              <a:t>Requires several modifications:</a:t>
            </a:r>
          </a:p>
          <a:p>
            <a:pPr lvl="1"/>
            <a:r>
              <a:rPr lang="en-US" dirty="0"/>
              <a:t>place meat farther from heat source</a:t>
            </a:r>
          </a:p>
          <a:p>
            <a:pPr lvl="1"/>
            <a:r>
              <a:rPr lang="en-US" dirty="0"/>
              <a:t>broil steaks and chops one and one-half to two-times longer</a:t>
            </a:r>
          </a:p>
          <a:p>
            <a:pPr lvl="1"/>
            <a:r>
              <a:rPr lang="en-US" dirty="0"/>
              <a:t>roasting time will increase one and one-third to one and one-half times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Leftovers</a:t>
            </a:r>
          </a:p>
        </p:txBody>
      </p:sp>
      <p:sp>
        <p:nvSpPr>
          <p:cNvPr id="284675" name="Content Placeholder 2"/>
          <p:cNvSpPr>
            <a:spLocks noGrp="1"/>
          </p:cNvSpPr>
          <p:nvPr>
            <p:ph idx="1"/>
          </p:nvPr>
        </p:nvSpPr>
        <p:spPr>
          <a:xfrm>
            <a:off x="470019" y="1253330"/>
            <a:ext cx="6006982" cy="5293773"/>
          </a:xfrm>
        </p:spPr>
        <p:txBody>
          <a:bodyPr/>
          <a:lstStyle/>
          <a:p>
            <a:r>
              <a:rPr lang="en-US" altLang="en-US" dirty="0"/>
              <a:t>Should be done as quickly as possible after cooking to cool food rapidly</a:t>
            </a:r>
          </a:p>
          <a:p>
            <a:r>
              <a:rPr lang="en-US" altLang="en-US" dirty="0"/>
              <a:t>Should have the ultimate goal of fast cooling to slow bacterial growth</a:t>
            </a:r>
          </a:p>
        </p:txBody>
      </p:sp>
      <p:pic>
        <p:nvPicPr>
          <p:cNvPr id="284677" name="Picture 3" descr="Image of a refrigerator open with nothing in i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371600"/>
            <a:ext cx="2286000" cy="344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Leftovers</a:t>
            </a:r>
          </a:p>
        </p:txBody>
      </p:sp>
      <p:sp>
        <p:nvSpPr>
          <p:cNvPr id="286723" name="Content Placeholder 2"/>
          <p:cNvSpPr>
            <a:spLocks noGrp="1"/>
          </p:cNvSpPr>
          <p:nvPr>
            <p:ph idx="1"/>
          </p:nvPr>
        </p:nvSpPr>
        <p:spPr/>
        <p:txBody>
          <a:bodyPr/>
          <a:lstStyle/>
          <a:p>
            <a:r>
              <a:rPr lang="en-US" altLang="en-US" dirty="0"/>
              <a:t>Includes:</a:t>
            </a:r>
          </a:p>
          <a:p>
            <a:pPr lvl="1"/>
            <a:r>
              <a:rPr lang="en-US" altLang="en-US" dirty="0"/>
              <a:t>dividing food into small, shallow containers</a:t>
            </a:r>
          </a:p>
          <a:p>
            <a:pPr lvl="1"/>
            <a:r>
              <a:rPr lang="en-US" altLang="en-US" dirty="0"/>
              <a:t>maintaining free air circulation around containers in refrigerators</a:t>
            </a:r>
          </a:p>
          <a:p>
            <a:pPr lvl="1"/>
            <a:r>
              <a:rPr lang="en-US" altLang="en-US" dirty="0"/>
              <a:t>avoiding placing large containers of food in refrigerators</a:t>
            </a:r>
          </a:p>
          <a:p>
            <a:pPr lvl="2"/>
            <a:r>
              <a:rPr lang="en-US" altLang="en-US" dirty="0"/>
              <a:t>large containers will cool slowly and unevenly as compared to a smaller container</a:t>
            </a:r>
          </a:p>
        </p:txBody>
      </p:sp>
      <p:sp>
        <p:nvSpPr>
          <p:cNvPr id="286725" name="TextBox 4"/>
          <p:cNvSpPr txBox="1">
            <a:spLocks noChangeArrowheads="1"/>
          </p:cNvSpPr>
          <p:nvPr/>
        </p:nvSpPr>
        <p:spPr bwMode="auto">
          <a:xfrm>
            <a:off x="457200" y="6153090"/>
            <a:ext cx="8229600" cy="400110"/>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Safety Second: Use cooked leftovers within four days.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Freezing Cooked Meat</a:t>
            </a:r>
          </a:p>
        </p:txBody>
      </p:sp>
      <p:sp>
        <p:nvSpPr>
          <p:cNvPr id="3" name="Content Placeholder 2"/>
          <p:cNvSpPr>
            <a:spLocks noGrp="1"/>
          </p:cNvSpPr>
          <p:nvPr>
            <p:ph idx="1"/>
          </p:nvPr>
        </p:nvSpPr>
        <p:spPr/>
        <p:txBody>
          <a:bodyPr/>
          <a:lstStyle/>
          <a:p>
            <a:r>
              <a:rPr lang="en-US" dirty="0"/>
              <a:t>Should be done quickly</a:t>
            </a:r>
          </a:p>
          <a:p>
            <a:r>
              <a:rPr lang="en-US" dirty="0"/>
              <a:t>Has steps which should be followed to maintain acceptable quality</a:t>
            </a:r>
          </a:p>
          <a:p>
            <a:pPr lvl="1"/>
            <a:r>
              <a:rPr lang="en-US" dirty="0"/>
              <a:t>after cooking, remove all bones</a:t>
            </a:r>
          </a:p>
          <a:p>
            <a:pPr lvl="1"/>
            <a:r>
              <a:rPr lang="en-US" dirty="0"/>
              <a:t>leave pieces of meat large</a:t>
            </a:r>
          </a:p>
          <a:p>
            <a:pPr lvl="1"/>
            <a:r>
              <a:rPr lang="en-US" dirty="0"/>
              <a:t>wrap tightly in moisture-proof material</a:t>
            </a:r>
          </a:p>
          <a:p>
            <a:pPr lvl="1"/>
            <a:r>
              <a:rPr lang="en-US" dirty="0"/>
              <a:t>seal and freeze quickly</a:t>
            </a:r>
          </a:p>
          <a:p>
            <a:pPr lvl="1"/>
            <a:r>
              <a:rPr lang="en-US" dirty="0"/>
              <a:t>temperature of freezer should be 0ºF (-4ºC) or lower</a:t>
            </a:r>
          </a:p>
        </p:txBody>
      </p:sp>
      <p:pic>
        <p:nvPicPr>
          <p:cNvPr id="288773" name="Picture 5" descr="Links to Main Menu">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6181253"/>
            <a:ext cx="914400" cy="6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BACA8-1930-40BF-8CCF-AD45809A624D}"/>
              </a:ext>
            </a:extLst>
          </p:cNvPr>
          <p:cNvSpPr>
            <a:spLocks noGrp="1"/>
          </p:cNvSpPr>
          <p:nvPr>
            <p:ph type="title" idx="4294967295"/>
          </p:nvPr>
        </p:nvSpPr>
        <p:spPr>
          <a:xfrm>
            <a:off x="0" y="-457200"/>
            <a:ext cx="9144000" cy="4572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Meat Cookery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Before Cooking Meat</a:t>
            </a:r>
          </a:p>
        </p:txBody>
      </p:sp>
      <p:sp>
        <p:nvSpPr>
          <p:cNvPr id="296964" name="Content Placeholder 3"/>
          <p:cNvSpPr>
            <a:spLocks noGrp="1"/>
          </p:cNvSpPr>
          <p:nvPr>
            <p:ph idx="1"/>
          </p:nvPr>
        </p:nvSpPr>
        <p:spPr/>
        <p:txBody>
          <a:bodyPr/>
          <a:lstStyle/>
          <a:p>
            <a:r>
              <a:rPr lang="en-US" altLang="en-US" dirty="0"/>
              <a:t>Remember, timetables are based on meat at refrigerator temperature</a:t>
            </a:r>
          </a:p>
          <a:p>
            <a:pPr lvl="1"/>
            <a:r>
              <a:rPr lang="en-US" altLang="en-US" dirty="0"/>
              <a:t>partially frozen meat will require a longer cooking time</a:t>
            </a:r>
          </a:p>
          <a:p>
            <a:r>
              <a:rPr lang="en-US" altLang="en-US" dirty="0"/>
              <a:t>Make sure meat has not reached room temperature</a:t>
            </a:r>
          </a:p>
          <a:p>
            <a:pPr lvl="1"/>
            <a:r>
              <a:rPr lang="en-US" altLang="en-US" dirty="0"/>
              <a:t>increases chances of harmful bacterial growth</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Cooking Temperatures</a:t>
            </a:r>
          </a:p>
        </p:txBody>
      </p:sp>
      <p:sp>
        <p:nvSpPr>
          <p:cNvPr id="4" name="Content Placeholder 3"/>
          <p:cNvSpPr>
            <a:spLocks noGrp="1"/>
          </p:cNvSpPr>
          <p:nvPr>
            <p:ph idx="1"/>
          </p:nvPr>
        </p:nvSpPr>
        <p:spPr/>
        <p:txBody>
          <a:bodyPr/>
          <a:lstStyle/>
          <a:p>
            <a:r>
              <a:rPr lang="en-US" dirty="0"/>
              <a:t>Should not be too high </a:t>
            </a:r>
          </a:p>
          <a:p>
            <a:r>
              <a:rPr lang="en-US" dirty="0"/>
              <a:t>Can increase shrinkage and cooking loss and decrease tenderness and juiciness if too high</a:t>
            </a:r>
          </a:p>
          <a:p>
            <a:r>
              <a:rPr lang="en-US" dirty="0"/>
              <a:t>When too high, can result in overcooking</a:t>
            </a:r>
          </a:p>
          <a:p>
            <a:pPr lvl="1"/>
            <a:r>
              <a:rPr lang="en-US" dirty="0"/>
              <a:t>increased cost per serving due to shrinkage and loss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Internal Temperature</a:t>
            </a:r>
          </a:p>
        </p:txBody>
      </p:sp>
      <p:sp>
        <p:nvSpPr>
          <p:cNvPr id="301060" name="Content Placeholder 3"/>
          <p:cNvSpPr>
            <a:spLocks noGrp="1"/>
          </p:cNvSpPr>
          <p:nvPr>
            <p:ph idx="1"/>
          </p:nvPr>
        </p:nvSpPr>
        <p:spPr/>
        <p:txBody>
          <a:bodyPr/>
          <a:lstStyle/>
          <a:p>
            <a:r>
              <a:rPr lang="en-US" altLang="en-US" dirty="0"/>
              <a:t>Is the temperature of meat in the center of the thickest portion of the cut</a:t>
            </a:r>
          </a:p>
          <a:p>
            <a:r>
              <a:rPr lang="en-US" altLang="en-US" dirty="0"/>
              <a:t>Should be monitored for food safety reasons</a:t>
            </a:r>
          </a:p>
          <a:p>
            <a:pPr lvl="1"/>
            <a:r>
              <a:rPr lang="en-US" altLang="en-US" dirty="0"/>
              <a:t>internal temperature of intact whole-muscle cuts is required because of parasites such as Trichinea</a:t>
            </a:r>
          </a:p>
          <a:p>
            <a:pPr lvl="1"/>
            <a:r>
              <a:rPr lang="en-US" altLang="en-US" dirty="0"/>
              <a:t>internal temperature required for food safety of ground products is higher than whole muscle products (e.g., ground beef versus ribeye steak)</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Internal Temperatures of Beef &amp; Lamb</a:t>
            </a:r>
          </a:p>
        </p:txBody>
      </p:sp>
      <p:sp>
        <p:nvSpPr>
          <p:cNvPr id="303108" name="Content Placeholder 3"/>
          <p:cNvSpPr>
            <a:spLocks noGrp="1"/>
          </p:cNvSpPr>
          <p:nvPr>
            <p:ph idx="1"/>
          </p:nvPr>
        </p:nvSpPr>
        <p:spPr/>
        <p:txBody>
          <a:bodyPr/>
          <a:lstStyle/>
          <a:p>
            <a:r>
              <a:rPr lang="en-US" altLang="en-US" dirty="0"/>
              <a:t>Include:</a:t>
            </a:r>
          </a:p>
        </p:txBody>
      </p:sp>
      <p:graphicFrame>
        <p:nvGraphicFramePr>
          <p:cNvPr id="5" name="Table 4"/>
          <p:cNvGraphicFramePr>
            <a:graphicFrameLocks noGrp="1"/>
          </p:cNvGraphicFramePr>
          <p:nvPr>
            <p:extLst>
              <p:ext uri="{D42A27DB-BD31-4B8C-83A1-F6EECF244321}">
                <p14:modId xmlns:p14="http://schemas.microsoft.com/office/powerpoint/2010/main" val="3690197970"/>
              </p:ext>
            </p:extLst>
          </p:nvPr>
        </p:nvGraphicFramePr>
        <p:xfrm>
          <a:off x="457200" y="1782960"/>
          <a:ext cx="8229600" cy="2560440"/>
        </p:xfrm>
        <a:graphic>
          <a:graphicData uri="http://schemas.openxmlformats.org/drawingml/2006/table">
            <a:tbl>
              <a:tblPr firstRow="1" bandRow="1">
                <a:tableStyleId>{073A0DAA-6AF3-43AB-8588-CEC1D06C72B9}</a:tableStyleId>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41312">
                <a:tc>
                  <a:txBody>
                    <a:bodyPr/>
                    <a:lstStyle/>
                    <a:p>
                      <a:pPr algn="ctr"/>
                      <a:r>
                        <a:rPr lang="en-US" sz="2200" dirty="0">
                          <a:latin typeface="Arial" pitchFamily="34" charset="0"/>
                          <a:cs typeface="Arial" pitchFamily="34" charset="0"/>
                        </a:rPr>
                        <a:t>Product</a:t>
                      </a: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itchFamily="34" charset="0"/>
                          <a:cs typeface="Arial" pitchFamily="34" charset="0"/>
                        </a:rPr>
                        <a:t>Minimum Internal Temperature</a:t>
                      </a: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200" dirty="0">
                          <a:latin typeface="Arial" pitchFamily="34" charset="0"/>
                          <a:cs typeface="Arial" pitchFamily="34" charset="0"/>
                        </a:rPr>
                        <a:t>Ground </a:t>
                      </a: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itchFamily="34" charset="0"/>
                          <a:cs typeface="Arial" pitchFamily="34" charset="0"/>
                        </a:rPr>
                        <a:t>160</a:t>
                      </a:r>
                      <a:r>
                        <a:rPr lang="en-US" sz="2200" dirty="0">
                          <a:latin typeface="Arial"/>
                          <a:cs typeface="Arial"/>
                        </a:rPr>
                        <a:t>ºF; 71ºC</a:t>
                      </a:r>
                      <a:endParaRPr lang="en-US" sz="22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274">
                <a:tc rowSpan="4">
                  <a:txBody>
                    <a:bodyPr/>
                    <a:lstStyle/>
                    <a:p>
                      <a:r>
                        <a:rPr lang="en-US" sz="2200" dirty="0">
                          <a:latin typeface="Arial" pitchFamily="34" charset="0"/>
                          <a:cs typeface="Arial" pitchFamily="34" charset="0"/>
                        </a:rPr>
                        <a:t>Roasts,</a:t>
                      </a:r>
                      <a:r>
                        <a:rPr lang="en-US" sz="2200" baseline="0" dirty="0">
                          <a:latin typeface="Arial" pitchFamily="34" charset="0"/>
                          <a:cs typeface="Arial" pitchFamily="34" charset="0"/>
                        </a:rPr>
                        <a:t> Steaks and Chops</a:t>
                      </a:r>
                      <a:endParaRPr lang="en-US" sz="22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itchFamily="34" charset="0"/>
                          <a:cs typeface="Arial" pitchFamily="34" charset="0"/>
                        </a:rPr>
                        <a:t>Rare: 125</a:t>
                      </a:r>
                      <a:r>
                        <a:rPr lang="en-US" sz="2200" dirty="0">
                          <a:latin typeface="Arial"/>
                          <a:cs typeface="Arial"/>
                        </a:rPr>
                        <a:t>ºF; 52ºC</a:t>
                      </a:r>
                      <a:endParaRPr lang="en-US" sz="22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7892">
                <a:tc vMerge="1">
                  <a:txBody>
                    <a:bodyPr/>
                    <a:lstStyle/>
                    <a:p>
                      <a:endParaRPr lang="en-US" sz="2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itchFamily="34" charset="0"/>
                          <a:cs typeface="Arial" pitchFamily="34" charset="0"/>
                        </a:rPr>
                        <a:t>Medium</a:t>
                      </a:r>
                      <a:r>
                        <a:rPr lang="en-US" sz="2200" baseline="0" dirty="0">
                          <a:latin typeface="Arial" pitchFamily="34" charset="0"/>
                          <a:cs typeface="Arial" pitchFamily="34" charset="0"/>
                        </a:rPr>
                        <a:t> Rare: 130</a:t>
                      </a:r>
                      <a:r>
                        <a:rPr lang="en-US" sz="2200" dirty="0">
                          <a:latin typeface="Arial"/>
                          <a:cs typeface="Arial"/>
                        </a:rPr>
                        <a:t>ºF; 54ºC</a:t>
                      </a:r>
                      <a:endParaRPr lang="en-US" sz="22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en-US" sz="2400" dirty="0">
                        <a:latin typeface="Arial" pitchFamily="34" charset="0"/>
                        <a:cs typeface="Arial" pitchFamily="34" charset="0"/>
                      </a:endParaRPr>
                    </a:p>
                  </a:txBody>
                  <a:tcPr/>
                </a:tc>
                <a:tc>
                  <a:txBody>
                    <a:bodyPr/>
                    <a:lstStyle/>
                    <a:p>
                      <a:r>
                        <a:rPr lang="en-US" sz="2200" dirty="0">
                          <a:latin typeface="Arial" pitchFamily="34" charset="0"/>
                          <a:cs typeface="Arial" pitchFamily="34" charset="0"/>
                        </a:rPr>
                        <a:t>Medium: 140</a:t>
                      </a:r>
                      <a:r>
                        <a:rPr lang="en-US" sz="2200" dirty="0">
                          <a:latin typeface="Arial"/>
                          <a:cs typeface="Arial"/>
                        </a:rPr>
                        <a:t>ºF; 60ºC</a:t>
                      </a:r>
                      <a:endParaRPr lang="en-US" sz="22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lang="en-US" sz="2400" dirty="0">
                        <a:latin typeface="Arial" pitchFamily="34" charset="0"/>
                        <a:cs typeface="Arial" pitchFamily="34" charset="0"/>
                      </a:endParaRPr>
                    </a:p>
                  </a:txBody>
                  <a:tcPr/>
                </a:tc>
                <a:tc>
                  <a:txBody>
                    <a:bodyPr/>
                    <a:lstStyle/>
                    <a:p>
                      <a:r>
                        <a:rPr lang="en-US" sz="2200" dirty="0">
                          <a:latin typeface="Arial" pitchFamily="34" charset="0"/>
                          <a:cs typeface="Arial" pitchFamily="34" charset="0"/>
                        </a:rPr>
                        <a:t>Well Done:</a:t>
                      </a:r>
                      <a:r>
                        <a:rPr lang="en-US" sz="2200" baseline="0" dirty="0">
                          <a:latin typeface="Arial" pitchFamily="34" charset="0"/>
                          <a:cs typeface="Arial" pitchFamily="34" charset="0"/>
                        </a:rPr>
                        <a:t> 160</a:t>
                      </a:r>
                      <a:r>
                        <a:rPr lang="en-US" sz="2200" dirty="0">
                          <a:latin typeface="Arial"/>
                          <a:cs typeface="Arial"/>
                        </a:rPr>
                        <a:t>ºF; 71ºC</a:t>
                      </a:r>
                      <a:endParaRPr lang="en-US" sz="22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3130" name="TextBox 7"/>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Remember, the USDA recommends a safe internal temperature of whole muscle products to be at least 145ºF (63ºC).</a:t>
            </a:r>
          </a:p>
        </p:txBody>
      </p:sp>
      <p:sp>
        <p:nvSpPr>
          <p:cNvPr id="303129" name="TextBox 6">
            <a:extLst>
              <a:ext uri="{C183D7F6-B498-43B3-948B-1728B52AA6E4}">
                <adec:decorative xmlns:adec="http://schemas.microsoft.com/office/drawing/2017/decorative" val="1"/>
              </a:ext>
            </a:extLst>
          </p:cNvPr>
          <p:cNvSpPr txBox="1">
            <a:spLocks noChangeArrowheads="1"/>
          </p:cNvSpPr>
          <p:nvPr/>
        </p:nvSpPr>
        <p:spPr bwMode="auto">
          <a:xfrm>
            <a:off x="6096000" y="6553200"/>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200" dirty="0">
                <a:latin typeface="Arial" charset="0"/>
              </a:rPr>
              <a:t>http://fsis.usda.gov, 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Pure Food &amp; Drug Act</a:t>
            </a:r>
          </a:p>
        </p:txBody>
      </p:sp>
      <p:sp>
        <p:nvSpPr>
          <p:cNvPr id="45059" name="Content Placeholder 2"/>
          <p:cNvSpPr>
            <a:spLocks noGrp="1"/>
          </p:cNvSpPr>
          <p:nvPr>
            <p:ph idx="1"/>
          </p:nvPr>
        </p:nvSpPr>
        <p:spPr/>
        <p:txBody>
          <a:bodyPr/>
          <a:lstStyle/>
          <a:p>
            <a:r>
              <a:rPr lang="en-US" altLang="en-US" dirty="0"/>
              <a:t>Was enacted the same day as the Meat Inspection Act</a:t>
            </a:r>
          </a:p>
          <a:p>
            <a:r>
              <a:rPr lang="en-US" altLang="en-US" dirty="0"/>
              <a:t>Provided for federal inspection of all meat products</a:t>
            </a:r>
          </a:p>
          <a:p>
            <a:r>
              <a:rPr lang="en-US" altLang="en-US" dirty="0"/>
              <a:t>Prohibits the sale, manufacture and transportation of adulterated food products</a:t>
            </a:r>
          </a:p>
          <a:p>
            <a:r>
              <a:rPr lang="en-US" altLang="en-US" dirty="0"/>
              <a:t>Paved the way for the creation of the Food and Drug Administration (FDA)</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Internal Temperatures of Pork</a:t>
            </a:r>
          </a:p>
        </p:txBody>
      </p:sp>
      <p:sp>
        <p:nvSpPr>
          <p:cNvPr id="4" name="Content Placeholder 3"/>
          <p:cNvSpPr>
            <a:spLocks noGrp="1"/>
          </p:cNvSpPr>
          <p:nvPr>
            <p:ph idx="1"/>
          </p:nvPr>
        </p:nvSpPr>
        <p:spPr/>
        <p:txBody>
          <a:bodyPr/>
          <a:lstStyle/>
          <a:p>
            <a:r>
              <a:rPr lang="en-US" dirty="0"/>
              <a:t>Must reach at least 145ºF (63ºC) to kill bacteria and the </a:t>
            </a:r>
            <a:r>
              <a:rPr lang="en-US" i="1" dirty="0"/>
              <a:t>Trichinella spiralis </a:t>
            </a:r>
            <a:r>
              <a:rPr lang="en-US" dirty="0"/>
              <a:t>parasite if present</a:t>
            </a:r>
          </a:p>
          <a:p>
            <a:pPr lvl="1"/>
            <a:r>
              <a:rPr lang="en-US" dirty="0"/>
              <a:t>incidence of trichinosis is extremely rare in the U.S.</a:t>
            </a:r>
          </a:p>
          <a:p>
            <a:r>
              <a:rPr lang="en-US" dirty="0"/>
              <a:t>Include:</a:t>
            </a:r>
          </a:p>
        </p:txBody>
      </p:sp>
      <p:graphicFrame>
        <p:nvGraphicFramePr>
          <p:cNvPr id="5" name="Table 4"/>
          <p:cNvGraphicFramePr>
            <a:graphicFrameLocks noGrp="1"/>
          </p:cNvGraphicFramePr>
          <p:nvPr>
            <p:extLst>
              <p:ext uri="{D42A27DB-BD31-4B8C-83A1-F6EECF244321}">
                <p14:modId xmlns:p14="http://schemas.microsoft.com/office/powerpoint/2010/main" val="2890309762"/>
              </p:ext>
            </p:extLst>
          </p:nvPr>
        </p:nvGraphicFramePr>
        <p:xfrm>
          <a:off x="470018" y="4172844"/>
          <a:ext cx="8229600" cy="1584872"/>
        </p:xfrm>
        <a:graphic>
          <a:graphicData uri="http://schemas.openxmlformats.org/drawingml/2006/table">
            <a:tbl>
              <a:tblPr firstRow="1" bandRow="1">
                <a:tableStyleId>{073A0DAA-6AF3-43AB-8588-CEC1D06C72B9}</a:tableStyleId>
              </a:tblPr>
              <a:tblGrid>
                <a:gridCol w="3733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0">
                <a:tc>
                  <a:txBody>
                    <a:bodyPr/>
                    <a:lstStyle/>
                    <a:p>
                      <a:pPr algn="ctr"/>
                      <a:r>
                        <a:rPr lang="en-US" sz="2000" dirty="0">
                          <a:latin typeface="Arial" pitchFamily="34" charset="0"/>
                          <a:cs typeface="Arial" pitchFamily="34" charset="0"/>
                        </a:rPr>
                        <a:t>Product</a:t>
                      </a: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itchFamily="34" charset="0"/>
                          <a:cs typeface="Arial" pitchFamily="34" charset="0"/>
                        </a:rPr>
                        <a:t>Minimum Internal Temperature</a:t>
                      </a: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000" dirty="0">
                          <a:latin typeface="Arial" pitchFamily="34" charset="0"/>
                          <a:cs typeface="Arial" pitchFamily="34" charset="0"/>
                        </a:rPr>
                        <a:t>Ground </a:t>
                      </a: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160ºF;</a:t>
                      </a:r>
                      <a:r>
                        <a:rPr lang="en-US" sz="2000" dirty="0">
                          <a:latin typeface="Arial"/>
                          <a:cs typeface="Arial"/>
                        </a:rPr>
                        <a:t> 71ºC</a:t>
                      </a:r>
                      <a:endParaRPr lang="en-US" sz="20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2000" dirty="0">
                          <a:latin typeface="Arial" pitchFamily="34" charset="0"/>
                          <a:cs typeface="Arial" pitchFamily="34" charset="0"/>
                        </a:rPr>
                        <a:t>Roasts,</a:t>
                      </a:r>
                      <a:r>
                        <a:rPr lang="en-US" sz="2000" baseline="0" dirty="0">
                          <a:latin typeface="Arial" pitchFamily="34" charset="0"/>
                          <a:cs typeface="Arial" pitchFamily="34" charset="0"/>
                        </a:rPr>
                        <a:t> Steaks and Chops</a:t>
                      </a:r>
                      <a:endParaRPr lang="en-US" sz="20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145ºF;</a:t>
                      </a:r>
                      <a:r>
                        <a:rPr lang="en-US" sz="2000" dirty="0">
                          <a:latin typeface="Arial"/>
                          <a:cs typeface="Arial"/>
                        </a:rPr>
                        <a:t> 63ºC</a:t>
                      </a:r>
                      <a:endParaRPr lang="en-US" sz="20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2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itchFamily="34" charset="0"/>
                          <a:cs typeface="Arial" pitchFamily="34" charset="0"/>
                        </a:rPr>
                        <a:t>Hams</a:t>
                      </a: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145ºF; 63</a:t>
                      </a:r>
                      <a:r>
                        <a:rPr lang="en-US" sz="2000" dirty="0">
                          <a:latin typeface="Arial"/>
                          <a:cs typeface="Arial"/>
                        </a:rPr>
                        <a:t>ºC</a:t>
                      </a:r>
                      <a:r>
                        <a:rPr lang="en-US" sz="2000" dirty="0">
                          <a:latin typeface="Arial" pitchFamily="34" charset="0"/>
                          <a:cs typeface="Arial" pitchFamily="34" charset="0"/>
                        </a:rPr>
                        <a:t> before</a:t>
                      </a:r>
                      <a:r>
                        <a:rPr lang="en-US" sz="2000" baseline="0" dirty="0">
                          <a:latin typeface="Arial" pitchFamily="34" charset="0"/>
                          <a:cs typeface="Arial" pitchFamily="34" charset="0"/>
                        </a:rPr>
                        <a:t> serving</a:t>
                      </a:r>
                      <a:endParaRPr lang="en-US" sz="20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5174" name="TextBox 5"/>
          <p:cNvSpPr txBox="1">
            <a:spLocks noChangeArrowheads="1"/>
          </p:cNvSpPr>
          <p:nvPr/>
        </p:nvSpPr>
        <p:spPr bwMode="auto">
          <a:xfrm>
            <a:off x="457200" y="5845314"/>
            <a:ext cx="8229600"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Let meat sit for at least three minutes after removing from heat to allow temperature to “rest” and prevent juice loss.</a:t>
            </a:r>
          </a:p>
        </p:txBody>
      </p:sp>
      <p:sp>
        <p:nvSpPr>
          <p:cNvPr id="305176" name="TextBox 7">
            <a:extLst>
              <a:ext uri="{C183D7F6-B498-43B3-948B-1728B52AA6E4}">
                <adec:decorative xmlns:adec="http://schemas.microsoft.com/office/drawing/2017/decorative" val="1"/>
              </a:ext>
            </a:extLst>
          </p:cNvPr>
          <p:cNvSpPr txBox="1">
            <a:spLocks noChangeArrowheads="1"/>
          </p:cNvSpPr>
          <p:nvPr/>
        </p:nvSpPr>
        <p:spPr bwMode="auto">
          <a:xfrm>
            <a:off x="6096000" y="65532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http://fsis.usda.gov, 2011.</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Browning of Meat</a:t>
            </a:r>
          </a:p>
        </p:txBody>
      </p:sp>
      <p:sp>
        <p:nvSpPr>
          <p:cNvPr id="307204" name="Content Placeholder 3"/>
          <p:cNvSpPr>
            <a:spLocks noGrp="1"/>
          </p:cNvSpPr>
          <p:nvPr>
            <p:ph idx="1"/>
          </p:nvPr>
        </p:nvSpPr>
        <p:spPr/>
        <p:txBody>
          <a:bodyPr/>
          <a:lstStyle/>
          <a:p>
            <a:r>
              <a:rPr lang="en-US" altLang="en-US"/>
              <a:t>Contributes to the final taste of cooked meat</a:t>
            </a:r>
          </a:p>
          <a:p>
            <a:r>
              <a:rPr lang="en-US" altLang="en-US"/>
              <a:t>Is affected by:</a:t>
            </a:r>
          </a:p>
          <a:p>
            <a:pPr lvl="1"/>
            <a:r>
              <a:rPr lang="en-US" altLang="en-US"/>
              <a:t>amount of fat in meat</a:t>
            </a:r>
          </a:p>
          <a:p>
            <a:pPr lvl="1"/>
            <a:r>
              <a:rPr lang="en-US" altLang="en-US"/>
              <a:t>dryness of meat and meat surface</a:t>
            </a:r>
          </a:p>
          <a:p>
            <a:pPr lvl="1"/>
            <a:r>
              <a:rPr lang="en-US" altLang="en-US"/>
              <a:t>distance of meat from heat source</a:t>
            </a:r>
          </a:p>
          <a:p>
            <a:pPr lvl="1"/>
            <a:r>
              <a:rPr lang="en-US" altLang="en-US"/>
              <a:t>cooking temperature</a:t>
            </a:r>
          </a:p>
          <a:p>
            <a:pPr lvl="1"/>
            <a:r>
              <a:rPr lang="en-US" altLang="en-US"/>
              <a:t>cooking time</a:t>
            </a:r>
            <a:endParaRPr lang="en-US"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Cooking Methods</a:t>
            </a:r>
          </a:p>
        </p:txBody>
      </p:sp>
      <p:sp>
        <p:nvSpPr>
          <p:cNvPr id="309252" name="Content Placeholder 3"/>
          <p:cNvSpPr>
            <a:spLocks noGrp="1"/>
          </p:cNvSpPr>
          <p:nvPr>
            <p:ph idx="1"/>
          </p:nvPr>
        </p:nvSpPr>
        <p:spPr/>
        <p:txBody>
          <a:bodyPr/>
          <a:lstStyle/>
          <a:p>
            <a:r>
              <a:rPr lang="en-US" altLang="en-US" dirty="0"/>
              <a:t>Differ based on the cut of meat</a:t>
            </a:r>
          </a:p>
          <a:p>
            <a:r>
              <a:rPr lang="en-US" altLang="en-US" dirty="0"/>
              <a:t>Include:</a:t>
            </a:r>
          </a:p>
          <a:p>
            <a:pPr lvl="1"/>
            <a:r>
              <a:rPr lang="en-US" altLang="en-US" dirty="0"/>
              <a:t>dry</a:t>
            </a:r>
          </a:p>
          <a:p>
            <a:pPr lvl="2"/>
            <a:r>
              <a:rPr lang="en-US" altLang="en-US" dirty="0"/>
              <a:t>used for more tender, higher quality cuts and ground products</a:t>
            </a:r>
          </a:p>
          <a:p>
            <a:pPr lvl="1"/>
            <a:r>
              <a:rPr lang="en-US" altLang="en-US" dirty="0"/>
              <a:t>moist</a:t>
            </a:r>
          </a:p>
          <a:p>
            <a:pPr lvl="2"/>
            <a:r>
              <a:rPr lang="en-US" altLang="en-US" dirty="0"/>
              <a:t>used for less tender cuts or those with large amounts of connective tissue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Dry Cooking Methods</a:t>
            </a:r>
          </a:p>
        </p:txBody>
      </p:sp>
      <p:sp>
        <p:nvSpPr>
          <p:cNvPr id="4" name="Content Placeholder 3"/>
          <p:cNvSpPr>
            <a:spLocks noGrp="1"/>
          </p:cNvSpPr>
          <p:nvPr>
            <p:ph idx="1"/>
          </p:nvPr>
        </p:nvSpPr>
        <p:spPr/>
        <p:txBody>
          <a:bodyPr/>
          <a:lstStyle/>
          <a:p>
            <a:r>
              <a:rPr lang="en-US" dirty="0"/>
              <a:t>Include:</a:t>
            </a:r>
          </a:p>
          <a:p>
            <a:pPr lvl="1"/>
            <a:r>
              <a:rPr lang="en-US" dirty="0"/>
              <a:t>broiling</a:t>
            </a:r>
          </a:p>
          <a:p>
            <a:pPr lvl="1"/>
            <a:r>
              <a:rPr lang="en-US" dirty="0"/>
              <a:t>convection oven cooking</a:t>
            </a:r>
          </a:p>
          <a:p>
            <a:pPr lvl="1"/>
            <a:r>
              <a:rPr lang="en-US" dirty="0"/>
              <a:t>deep fat frying</a:t>
            </a:r>
          </a:p>
          <a:p>
            <a:pPr lvl="1"/>
            <a:r>
              <a:rPr lang="en-US" dirty="0"/>
              <a:t>grilling</a:t>
            </a:r>
          </a:p>
          <a:p>
            <a:pPr lvl="1"/>
            <a:r>
              <a:rPr lang="en-US" dirty="0"/>
              <a:t>pan broiling</a:t>
            </a:r>
          </a:p>
          <a:p>
            <a:pPr lvl="1"/>
            <a:r>
              <a:rPr lang="en-US" dirty="0"/>
              <a:t>pan frying</a:t>
            </a:r>
          </a:p>
          <a:p>
            <a:pPr lvl="1"/>
            <a:r>
              <a:rPr lang="en-US" dirty="0"/>
              <a:t>roasting</a:t>
            </a:r>
          </a:p>
          <a:p>
            <a:pPr lvl="1"/>
            <a:r>
              <a:rPr lang="en-US" dirty="0"/>
              <a:t>smoking</a:t>
            </a:r>
          </a:p>
          <a:p>
            <a:pPr lvl="1"/>
            <a:r>
              <a:rPr lang="en-US" dirty="0"/>
              <a:t>stir frying</a:t>
            </a:r>
          </a:p>
        </p:txBody>
      </p:sp>
      <p:pic>
        <p:nvPicPr>
          <p:cNvPr id="311301" name="Picture 4" descr="Image of cubed stake cooking.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0" y="3276600"/>
            <a:ext cx="4661017" cy="269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Broiling</a:t>
            </a:r>
          </a:p>
        </p:txBody>
      </p:sp>
      <p:sp>
        <p:nvSpPr>
          <p:cNvPr id="313348" name="Content Placeholder 3"/>
          <p:cNvSpPr>
            <a:spLocks noGrp="1"/>
          </p:cNvSpPr>
          <p:nvPr>
            <p:ph idx="1"/>
          </p:nvPr>
        </p:nvSpPr>
        <p:spPr/>
        <p:txBody>
          <a:bodyPr/>
          <a:lstStyle/>
          <a:p>
            <a:r>
              <a:rPr lang="en-US" altLang="en-US" dirty="0"/>
              <a:t>Is recommended for tender steaks and chops at least three quarters to one inch in thickness</a:t>
            </a:r>
          </a:p>
          <a:p>
            <a:r>
              <a:rPr lang="en-US" altLang="en-US" dirty="0"/>
              <a:t>Uses heat from gas flames or electric coils in an oven</a:t>
            </a:r>
          </a:p>
        </p:txBody>
      </p:sp>
      <p:pic>
        <p:nvPicPr>
          <p:cNvPr id="313349" name="Picture 3" descr="Image of stakes cooking on tinfoil in the ove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3733800"/>
            <a:ext cx="4724400" cy="265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Broiling</a:t>
            </a:r>
          </a:p>
        </p:txBody>
      </p:sp>
      <p:sp>
        <p:nvSpPr>
          <p:cNvPr id="315396" name="Content Placeholder 3"/>
          <p:cNvSpPr>
            <a:spLocks noGrp="1"/>
          </p:cNvSpPr>
          <p:nvPr>
            <p:ph idx="1"/>
          </p:nvPr>
        </p:nvSpPr>
        <p:spPr/>
        <p:txBody>
          <a:bodyPr/>
          <a:lstStyle/>
          <a:p>
            <a:r>
              <a:rPr lang="en-US" altLang="en-US" dirty="0"/>
              <a:t>Heats only the top surface of the meat</a:t>
            </a:r>
          </a:p>
          <a:p>
            <a:pPr lvl="1"/>
            <a:r>
              <a:rPr lang="en-US" altLang="en-US" dirty="0"/>
              <a:t>should be turned once for even cooking</a:t>
            </a:r>
          </a:p>
          <a:p>
            <a:r>
              <a:rPr lang="en-US" altLang="en-US" dirty="0"/>
              <a:t>Can result in excessive splattering and smoking, reduce by:</a:t>
            </a:r>
          </a:p>
          <a:p>
            <a:pPr lvl="1"/>
            <a:r>
              <a:rPr lang="en-US" altLang="en-US" dirty="0"/>
              <a:t>trimming excess fat</a:t>
            </a:r>
          </a:p>
          <a:p>
            <a:pPr lvl="1"/>
            <a:r>
              <a:rPr lang="en-US" altLang="en-US" dirty="0"/>
              <a:t>placing meat on rack in broiling pan</a:t>
            </a:r>
          </a:p>
          <a:p>
            <a:pPr lvl="1"/>
            <a:r>
              <a:rPr lang="en-US" altLang="en-US" dirty="0"/>
              <a:t>moving meat farther away from heat source</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Convection Oven Cooking</a:t>
            </a:r>
          </a:p>
        </p:txBody>
      </p:sp>
      <p:sp>
        <p:nvSpPr>
          <p:cNvPr id="4" name="Content Placeholder 3"/>
          <p:cNvSpPr>
            <a:spLocks noGrp="1"/>
          </p:cNvSpPr>
          <p:nvPr>
            <p:ph idx="1"/>
          </p:nvPr>
        </p:nvSpPr>
        <p:spPr/>
        <p:txBody>
          <a:bodyPr/>
          <a:lstStyle/>
          <a:p>
            <a:r>
              <a:rPr lang="en-US" dirty="0"/>
              <a:t>Is recommended for tender cuts of beef, pork and lamb</a:t>
            </a:r>
          </a:p>
          <a:p>
            <a:r>
              <a:rPr lang="en-US" dirty="0"/>
              <a:t>Uses heated air circulated around the meat by a fan</a:t>
            </a:r>
          </a:p>
          <a:p>
            <a:r>
              <a:rPr lang="en-US" dirty="0"/>
              <a:t>Enables heated air to come in contact with all meat surfaces</a:t>
            </a:r>
          </a:p>
          <a:p>
            <a:pPr lvl="1"/>
            <a:r>
              <a:rPr lang="en-US" dirty="0"/>
              <a:t>meat cooks evenly in less time compared to oven roasting</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Deep Fat Frying</a:t>
            </a:r>
          </a:p>
        </p:txBody>
      </p:sp>
      <p:sp>
        <p:nvSpPr>
          <p:cNvPr id="319492" name="Content Placeholder 3"/>
          <p:cNvSpPr>
            <a:spLocks noGrp="1"/>
          </p:cNvSpPr>
          <p:nvPr>
            <p:ph idx="1"/>
          </p:nvPr>
        </p:nvSpPr>
        <p:spPr>
          <a:xfrm>
            <a:off x="470019" y="1253330"/>
            <a:ext cx="5854582" cy="5293773"/>
          </a:xfrm>
        </p:spPr>
        <p:txBody>
          <a:bodyPr/>
          <a:lstStyle/>
          <a:p>
            <a:r>
              <a:rPr lang="en-US" altLang="en-US" dirty="0"/>
              <a:t>Immerses meat completely in hot fat</a:t>
            </a:r>
          </a:p>
          <a:p>
            <a:r>
              <a:rPr lang="en-US" altLang="en-US" dirty="0"/>
              <a:t>Is best completed when fat is between 350ºF and 360ºF (176ºC and 182ºC)</a:t>
            </a:r>
          </a:p>
          <a:p>
            <a:r>
              <a:rPr lang="en-US" altLang="en-US" dirty="0"/>
              <a:t>Requires the use of a thermometer to monitor fat temperature</a:t>
            </a:r>
          </a:p>
        </p:txBody>
      </p:sp>
      <p:pic>
        <p:nvPicPr>
          <p:cNvPr id="319493" name="Picture 4" descr="Image of a silver pot of boiling water.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9159" y="1524000"/>
            <a:ext cx="26042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Grilling</a:t>
            </a:r>
          </a:p>
        </p:txBody>
      </p:sp>
      <p:sp>
        <p:nvSpPr>
          <p:cNvPr id="321540" name="Content Placeholder 3"/>
          <p:cNvSpPr>
            <a:spLocks noGrp="1"/>
          </p:cNvSpPr>
          <p:nvPr>
            <p:ph idx="1"/>
          </p:nvPr>
        </p:nvSpPr>
        <p:spPr/>
        <p:txBody>
          <a:bodyPr/>
          <a:lstStyle/>
          <a:p>
            <a:r>
              <a:rPr lang="en-US" altLang="en-US" dirty="0"/>
              <a:t>Is recommended for steaks, chops and ground meat patties</a:t>
            </a:r>
          </a:p>
          <a:p>
            <a:r>
              <a:rPr lang="en-US" altLang="en-US" dirty="0"/>
              <a:t>Can be accomplished using hot coals, gas or infrared flames</a:t>
            </a:r>
          </a:p>
          <a:p>
            <a:r>
              <a:rPr lang="en-US" altLang="en-US" dirty="0"/>
              <a:t>Is similar to broiling</a:t>
            </a:r>
          </a:p>
          <a:p>
            <a:pPr lvl="1"/>
            <a:r>
              <a:rPr lang="en-US" altLang="en-US" dirty="0"/>
              <a:t>heat source is from</a:t>
            </a:r>
            <a:br>
              <a:rPr lang="en-US" altLang="en-US" dirty="0"/>
            </a:br>
            <a:r>
              <a:rPr lang="en-US" altLang="en-US" dirty="0"/>
              <a:t>one direction</a:t>
            </a:r>
          </a:p>
        </p:txBody>
      </p:sp>
      <p:sp>
        <p:nvSpPr>
          <p:cNvPr id="321541" name="TextBox 5"/>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Safety Second: Never use the same platter to carry raw and cooked meat without cleaning.</a:t>
            </a:r>
          </a:p>
        </p:txBody>
      </p:sp>
      <p:pic>
        <p:nvPicPr>
          <p:cNvPr id="321543" name="Picture 2" descr="Image of steaks on a grill with seasoning on them.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3064574"/>
            <a:ext cx="3806825" cy="252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 Broiling</a:t>
            </a:r>
          </a:p>
        </p:txBody>
      </p:sp>
      <p:sp>
        <p:nvSpPr>
          <p:cNvPr id="323588" name="Content Placeholder 3"/>
          <p:cNvSpPr>
            <a:spLocks noGrp="1"/>
          </p:cNvSpPr>
          <p:nvPr>
            <p:ph idx="1"/>
          </p:nvPr>
        </p:nvSpPr>
        <p:spPr/>
        <p:txBody>
          <a:bodyPr/>
          <a:lstStyle/>
          <a:p>
            <a:r>
              <a:rPr lang="en-US" altLang="en-US" dirty="0"/>
              <a:t>Is recommended for ground meat patties, steaks and chops less than one inch thick</a:t>
            </a:r>
          </a:p>
          <a:p>
            <a:r>
              <a:rPr lang="en-US" altLang="en-US" dirty="0"/>
              <a:t>Uses a heat source below the pan</a:t>
            </a:r>
          </a:p>
          <a:p>
            <a:r>
              <a:rPr lang="en-US" altLang="en-US" dirty="0"/>
              <a:t>Is accomplished by placing meat in a heavy, preheated non-stick skillet and cooking uncovered, turning only once</a:t>
            </a:r>
          </a:p>
        </p:txBody>
      </p:sp>
      <p:pic>
        <p:nvPicPr>
          <p:cNvPr id="323589" name="Picture 3" descr="Image of steaks with charred marks and tomatoes on a grill.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0538" y="4495800"/>
            <a:ext cx="30845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Packers &amp; Stockyards Act</a:t>
            </a:r>
          </a:p>
        </p:txBody>
      </p:sp>
      <p:sp>
        <p:nvSpPr>
          <p:cNvPr id="47107" name="Content Placeholder 2"/>
          <p:cNvSpPr>
            <a:spLocks noGrp="1"/>
          </p:cNvSpPr>
          <p:nvPr>
            <p:ph idx="1"/>
          </p:nvPr>
        </p:nvSpPr>
        <p:spPr/>
        <p:txBody>
          <a:bodyPr/>
          <a:lstStyle/>
          <a:p>
            <a:r>
              <a:rPr lang="en-US" altLang="en-US" dirty="0"/>
              <a:t>Was enacted on June 15, 1921</a:t>
            </a:r>
          </a:p>
          <a:p>
            <a:r>
              <a:rPr lang="en-US" altLang="en-US" dirty="0"/>
              <a:t>Gave the Secretary of Agriculture and the USDA authorization to regulate livestock marketing and meat packing</a:t>
            </a:r>
          </a:p>
          <a:p>
            <a:pPr lvl="1"/>
            <a:r>
              <a:rPr lang="en-US" altLang="en-US" dirty="0"/>
              <a:t>monitoring of scales and brands</a:t>
            </a:r>
          </a:p>
          <a:p>
            <a:r>
              <a:rPr lang="en-US" altLang="en-US" dirty="0"/>
              <a:t>Has been amended five times:</a:t>
            </a:r>
          </a:p>
          <a:p>
            <a:pPr lvl="1"/>
            <a:r>
              <a:rPr lang="en-US" altLang="en-US" dirty="0"/>
              <a:t>1958, 1976, 1987, 2000 and 2002</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 Frying</a:t>
            </a:r>
          </a:p>
        </p:txBody>
      </p:sp>
      <p:sp>
        <p:nvSpPr>
          <p:cNvPr id="325636" name="Content Placeholder 3"/>
          <p:cNvSpPr>
            <a:spLocks noGrp="1"/>
          </p:cNvSpPr>
          <p:nvPr>
            <p:ph idx="1"/>
          </p:nvPr>
        </p:nvSpPr>
        <p:spPr/>
        <p:txBody>
          <a:bodyPr/>
          <a:lstStyle/>
          <a:p>
            <a:r>
              <a:rPr lang="en-US" altLang="en-US" dirty="0"/>
              <a:t>Is recommended for thinner sliced meats</a:t>
            </a:r>
          </a:p>
          <a:p>
            <a:r>
              <a:rPr lang="en-US" altLang="en-US" dirty="0"/>
              <a:t>Browns both sides of the meat</a:t>
            </a:r>
          </a:p>
          <a:p>
            <a:r>
              <a:rPr lang="en-US" altLang="en-US" dirty="0"/>
              <a:t>Uses a small amount of fat in a skillet at moderate temperature</a:t>
            </a:r>
          </a:p>
          <a:p>
            <a:pPr lvl="1"/>
            <a:r>
              <a:rPr lang="en-US" altLang="en-US" dirty="0"/>
              <a:t>turn meat occasionally</a:t>
            </a:r>
          </a:p>
        </p:txBody>
      </p:sp>
      <p:pic>
        <p:nvPicPr>
          <p:cNvPr id="325637" name="Picture 3" descr="Image of meat frying in a cast iron skillet.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00350" y="4038600"/>
            <a:ext cx="35433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Roasting</a:t>
            </a:r>
          </a:p>
        </p:txBody>
      </p:sp>
      <p:sp>
        <p:nvSpPr>
          <p:cNvPr id="327684" name="Content Placeholder 3"/>
          <p:cNvSpPr>
            <a:spLocks noGrp="1"/>
          </p:cNvSpPr>
          <p:nvPr>
            <p:ph idx="1"/>
          </p:nvPr>
        </p:nvSpPr>
        <p:spPr/>
        <p:txBody>
          <a:bodyPr/>
          <a:lstStyle/>
          <a:p>
            <a:r>
              <a:rPr lang="en-US" altLang="en-US" dirty="0"/>
              <a:t>Is recommended for large cuts of meat</a:t>
            </a:r>
          </a:p>
          <a:p>
            <a:r>
              <a:rPr lang="en-US" altLang="en-US" dirty="0"/>
              <a:t>Should be conducted in shallow roasting pan, without covering the meat</a:t>
            </a:r>
          </a:p>
          <a:p>
            <a:r>
              <a:rPr lang="en-US" altLang="en-US" dirty="0"/>
              <a:t>Is usually completed in the oven or oven-type appliance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Roasting</a:t>
            </a:r>
          </a:p>
        </p:txBody>
      </p:sp>
      <p:sp>
        <p:nvSpPr>
          <p:cNvPr id="329732" name="Content Placeholder 3"/>
          <p:cNvSpPr>
            <a:spLocks noGrp="1"/>
          </p:cNvSpPr>
          <p:nvPr>
            <p:ph idx="1"/>
          </p:nvPr>
        </p:nvSpPr>
        <p:spPr/>
        <p:txBody>
          <a:bodyPr/>
          <a:lstStyle/>
          <a:p>
            <a:r>
              <a:rPr lang="en-US" altLang="en-US" dirty="0"/>
              <a:t>Uses lower temperatures to cook meat</a:t>
            </a:r>
          </a:p>
          <a:p>
            <a:r>
              <a:rPr lang="en-US" altLang="en-US" dirty="0"/>
              <a:t>Enables the meat to be held in the oven for up to four hours before eating</a:t>
            </a:r>
          </a:p>
          <a:p>
            <a:pPr lvl="1"/>
            <a:r>
              <a:rPr lang="en-US" altLang="en-US" dirty="0"/>
              <a:t>less than two hours once cooked through will yield optimum eating quality</a:t>
            </a:r>
          </a:p>
        </p:txBody>
      </p:sp>
      <p:sp>
        <p:nvSpPr>
          <p:cNvPr id="329733" name="TextBox 4"/>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Use a meat thermometer to check the internal temperature and remove from oven 5ºF to 10ºF (-15ºC and -12ºC) below desired temperature to allow meat time to sit.</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Smoking Meats</a:t>
            </a:r>
          </a:p>
        </p:txBody>
      </p:sp>
      <p:sp>
        <p:nvSpPr>
          <p:cNvPr id="331780" name="Content Placeholder 3"/>
          <p:cNvSpPr>
            <a:spLocks noGrp="1"/>
          </p:cNvSpPr>
          <p:nvPr>
            <p:ph idx="1"/>
          </p:nvPr>
        </p:nvSpPr>
        <p:spPr/>
        <p:txBody>
          <a:bodyPr/>
          <a:lstStyle/>
          <a:p>
            <a:r>
              <a:rPr lang="en-US" altLang="en-US" dirty="0"/>
              <a:t>Uses a smoker or covered grill and fragrant woods and spices</a:t>
            </a:r>
          </a:p>
          <a:p>
            <a:r>
              <a:rPr lang="en-US" altLang="en-US" dirty="0"/>
              <a:t>Is accomplished at lower temperatures</a:t>
            </a:r>
          </a:p>
          <a:p>
            <a:pPr lvl="1"/>
            <a:r>
              <a:rPr lang="en-US" altLang="en-US" dirty="0"/>
              <a:t>225ºF to 350ºF (107ºC to 176ºC)</a:t>
            </a:r>
          </a:p>
          <a:p>
            <a:r>
              <a:rPr lang="en-US" altLang="en-US" dirty="0"/>
              <a:t>Uses two thermometers</a:t>
            </a:r>
          </a:p>
          <a:p>
            <a:pPr lvl="1"/>
            <a:r>
              <a:rPr lang="en-US" altLang="en-US" dirty="0"/>
              <a:t>one to measure air temperature of smoker</a:t>
            </a:r>
          </a:p>
          <a:p>
            <a:pPr lvl="1"/>
            <a:r>
              <a:rPr lang="en-US" altLang="en-US" dirty="0"/>
              <a:t>one to measure internal temperature of meat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Stir Frying</a:t>
            </a:r>
          </a:p>
        </p:txBody>
      </p:sp>
      <p:sp>
        <p:nvSpPr>
          <p:cNvPr id="333828" name="Content Placeholder 3"/>
          <p:cNvSpPr>
            <a:spLocks noGrp="1"/>
          </p:cNvSpPr>
          <p:nvPr>
            <p:ph idx="1"/>
          </p:nvPr>
        </p:nvSpPr>
        <p:spPr/>
        <p:txBody>
          <a:bodyPr/>
          <a:lstStyle/>
          <a:p>
            <a:r>
              <a:rPr lang="en-US" altLang="en-US" dirty="0"/>
              <a:t>Is recommended for thinly sliced meats</a:t>
            </a:r>
          </a:p>
          <a:p>
            <a:r>
              <a:rPr lang="en-US" altLang="en-US" dirty="0"/>
              <a:t>Uses only a small amount of fat in a very hot skillet</a:t>
            </a:r>
          </a:p>
          <a:p>
            <a:r>
              <a:rPr lang="en-US" altLang="en-US" dirty="0"/>
              <a:t>Combines meat with large amount of vegetables stirred constantly</a:t>
            </a:r>
          </a:p>
        </p:txBody>
      </p:sp>
      <p:pic>
        <p:nvPicPr>
          <p:cNvPr id="333829" name="Picture 2" descr="Image of stir fry vegetables in a pa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0013" y="4343400"/>
            <a:ext cx="38639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Microwave Cooking</a:t>
            </a:r>
          </a:p>
        </p:txBody>
      </p:sp>
      <p:sp>
        <p:nvSpPr>
          <p:cNvPr id="335876" name="Content Placeholder 3"/>
          <p:cNvSpPr>
            <a:spLocks noGrp="1"/>
          </p:cNvSpPr>
          <p:nvPr>
            <p:ph idx="1"/>
          </p:nvPr>
        </p:nvSpPr>
        <p:spPr/>
        <p:txBody>
          <a:bodyPr/>
          <a:lstStyle/>
          <a:p>
            <a:r>
              <a:rPr lang="en-US" altLang="en-US" dirty="0"/>
              <a:t>Can be used for fresh, whole muscle or ground cuts of beef, lamb and pork as well as processed meat products</a:t>
            </a:r>
          </a:p>
          <a:p>
            <a:r>
              <a:rPr lang="en-US" altLang="en-US" dirty="0"/>
              <a:t>Is quick and easy, though may result in different cooked texture in comparison to other cooking methods</a:t>
            </a:r>
          </a:p>
        </p:txBody>
      </p:sp>
      <p:sp>
        <p:nvSpPr>
          <p:cNvPr id="335877" name="TextBox 4"/>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Browning of microwave-cooked meats can be increased by brushing the surface of the meat with a mixture of browning sauce and water.</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Microwave Cooking</a:t>
            </a:r>
          </a:p>
        </p:txBody>
      </p:sp>
      <p:sp>
        <p:nvSpPr>
          <p:cNvPr id="337924" name="Content Placeholder 3"/>
          <p:cNvSpPr>
            <a:spLocks noGrp="1"/>
          </p:cNvSpPr>
          <p:nvPr>
            <p:ph idx="1"/>
          </p:nvPr>
        </p:nvSpPr>
        <p:spPr/>
        <p:txBody>
          <a:bodyPr/>
          <a:lstStyle/>
          <a:p>
            <a:r>
              <a:rPr lang="en-US" altLang="en-US" dirty="0"/>
              <a:t>Methods:</a:t>
            </a:r>
          </a:p>
          <a:p>
            <a:pPr lvl="1"/>
            <a:r>
              <a:rPr lang="en-US" altLang="en-US" dirty="0"/>
              <a:t>bacon</a:t>
            </a:r>
          </a:p>
          <a:p>
            <a:pPr lvl="2"/>
            <a:r>
              <a:rPr lang="en-US" altLang="en-US" dirty="0"/>
              <a:t>four slices on a paper towel in a glass dish</a:t>
            </a:r>
          </a:p>
          <a:p>
            <a:pPr lvl="2"/>
            <a:r>
              <a:rPr lang="en-US" altLang="en-US" dirty="0"/>
              <a:t>microwave on high power for four to </a:t>
            </a:r>
            <a:r>
              <a:rPr lang="en-US" altLang="en-US"/>
              <a:t>five minutes</a:t>
            </a:r>
            <a:endParaRPr lang="en-US" altLang="en-US" dirty="0"/>
          </a:p>
          <a:p>
            <a:pPr lvl="1"/>
            <a:r>
              <a:rPr lang="en-US" altLang="en-US" dirty="0"/>
              <a:t>pre-cooked sausages, such as frankfurters</a:t>
            </a:r>
          </a:p>
          <a:p>
            <a:pPr lvl="2"/>
            <a:r>
              <a:rPr lang="en-US" altLang="en-US" dirty="0"/>
              <a:t>pierce casings to vent steam and prevent casing from splitting</a:t>
            </a:r>
          </a:p>
          <a:p>
            <a:pPr lvl="2"/>
            <a:r>
              <a:rPr lang="en-US" altLang="en-US" dirty="0"/>
              <a:t>refer to manufacturer’s directions, usually 30 to 60 seconds and to an internal temperature of 160ºF (71ºC)</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Moist Cooking Methods</a:t>
            </a:r>
          </a:p>
        </p:txBody>
      </p:sp>
      <p:sp>
        <p:nvSpPr>
          <p:cNvPr id="339972" name="Content Placeholder 3"/>
          <p:cNvSpPr>
            <a:spLocks noGrp="1"/>
          </p:cNvSpPr>
          <p:nvPr>
            <p:ph idx="1"/>
          </p:nvPr>
        </p:nvSpPr>
        <p:spPr/>
        <p:txBody>
          <a:bodyPr/>
          <a:lstStyle/>
          <a:p>
            <a:r>
              <a:rPr lang="en-US" altLang="en-US" dirty="0"/>
              <a:t>Involve adding liquid to the container in which the meat is cooked, or allowing the meat to cook in its own juices</a:t>
            </a:r>
          </a:p>
          <a:p>
            <a:r>
              <a:rPr lang="en-US" altLang="en-US" dirty="0"/>
              <a:t>Include:</a:t>
            </a:r>
          </a:p>
          <a:p>
            <a:pPr lvl="1"/>
            <a:r>
              <a:rPr lang="en-US" altLang="en-US" dirty="0"/>
              <a:t>braising</a:t>
            </a:r>
          </a:p>
          <a:p>
            <a:pPr lvl="1"/>
            <a:r>
              <a:rPr lang="en-US" altLang="en-US" dirty="0"/>
              <a:t>stewing</a:t>
            </a:r>
          </a:p>
        </p:txBody>
      </p:sp>
      <p:pic>
        <p:nvPicPr>
          <p:cNvPr id="339973" name="Picture 2" descr="Image of vegetables and meat cooking.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3077871"/>
            <a:ext cx="262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Braising</a:t>
            </a:r>
          </a:p>
        </p:txBody>
      </p:sp>
      <p:sp>
        <p:nvSpPr>
          <p:cNvPr id="342020" name="Content Placeholder 3"/>
          <p:cNvSpPr>
            <a:spLocks noGrp="1"/>
          </p:cNvSpPr>
          <p:nvPr>
            <p:ph idx="1"/>
          </p:nvPr>
        </p:nvSpPr>
        <p:spPr/>
        <p:txBody>
          <a:bodyPr/>
          <a:lstStyle/>
          <a:p>
            <a:r>
              <a:rPr lang="en-US" altLang="en-US" dirty="0"/>
              <a:t>Is recommended for less tender cuts of meat high in connective tissue content</a:t>
            </a:r>
          </a:p>
          <a:p>
            <a:r>
              <a:rPr lang="en-US" altLang="en-US" dirty="0"/>
              <a:t>Is commonly referred to as “pot roasting”</a:t>
            </a:r>
          </a:p>
          <a:p>
            <a:r>
              <a:rPr lang="en-US" altLang="en-US" dirty="0"/>
              <a:t>Involves adding a small amount of liquid to the cooking container and covering the container</a:t>
            </a:r>
          </a:p>
          <a:p>
            <a:pPr lvl="1"/>
            <a:r>
              <a:rPr lang="en-US" altLang="en-US" dirty="0"/>
              <a:t>meat is cooked until “fork tender”</a:t>
            </a:r>
          </a:p>
        </p:txBody>
      </p:sp>
      <p:pic>
        <p:nvPicPr>
          <p:cNvPr id="342021" name="Picture 2" descr="Image of a brown pot with a lid.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9625" y="4922450"/>
            <a:ext cx="2444750" cy="169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Stewing</a:t>
            </a:r>
          </a:p>
        </p:txBody>
      </p:sp>
      <p:sp>
        <p:nvSpPr>
          <p:cNvPr id="344068" name="Content Placeholder 3"/>
          <p:cNvSpPr>
            <a:spLocks noGrp="1"/>
          </p:cNvSpPr>
          <p:nvPr>
            <p:ph idx="1"/>
          </p:nvPr>
        </p:nvSpPr>
        <p:spPr/>
        <p:txBody>
          <a:bodyPr/>
          <a:lstStyle/>
          <a:p>
            <a:r>
              <a:rPr lang="en-US" altLang="en-US" dirty="0"/>
              <a:t>Is recommended for smaller pieces of less tender cuts of meat </a:t>
            </a:r>
          </a:p>
          <a:p>
            <a:r>
              <a:rPr lang="en-US" altLang="en-US" dirty="0"/>
              <a:t>Involves completely covering the meat with liquid and cooking extensively </a:t>
            </a:r>
          </a:p>
          <a:p>
            <a:pPr lvl="1"/>
            <a:r>
              <a:rPr lang="en-US" altLang="en-US" dirty="0"/>
              <a:t>usually with vegetables</a:t>
            </a:r>
          </a:p>
        </p:txBody>
      </p:sp>
      <p:pic>
        <p:nvPicPr>
          <p:cNvPr id="344069" name="Picture 2" descr="Image of vegetables and meat is a stew.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5100" y="4015577"/>
            <a:ext cx="3733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70" name="Picture 5" descr="Links to Main Menu">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15200" y="6178252"/>
            <a:ext cx="914400" cy="67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Humane Slaughter Act</a:t>
            </a:r>
          </a:p>
        </p:txBody>
      </p:sp>
      <p:sp>
        <p:nvSpPr>
          <p:cNvPr id="49154" name="Content Placeholder 2"/>
          <p:cNvSpPr>
            <a:spLocks noGrp="1"/>
          </p:cNvSpPr>
          <p:nvPr>
            <p:ph idx="1"/>
          </p:nvPr>
        </p:nvSpPr>
        <p:spPr/>
        <p:txBody>
          <a:bodyPr/>
          <a:lstStyle/>
          <a:p>
            <a:r>
              <a:rPr lang="en-US" altLang="en-US" dirty="0"/>
              <a:t>Was originally passed in 1958</a:t>
            </a:r>
          </a:p>
          <a:p>
            <a:r>
              <a:rPr lang="en-US" altLang="en-US" dirty="0"/>
              <a:t>Was required for animals whose meat would be sold to federal agencies</a:t>
            </a:r>
          </a:p>
          <a:p>
            <a:r>
              <a:rPr lang="en-US" altLang="en-US" dirty="0"/>
              <a:t>Applied to only cattle, horses, mules, sheep and swine</a:t>
            </a:r>
          </a:p>
          <a:p>
            <a:r>
              <a:rPr lang="en-US" altLang="en-US" dirty="0"/>
              <a:t>Has been amended and the law, now enforced by the Food Safety and Inspection Service (FSIS), was passed in 1978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75F37-4B7A-4CCE-9C36-0916FCDDC1B9}"/>
              </a:ext>
            </a:extLst>
          </p:cNvPr>
          <p:cNvSpPr>
            <a:spLocks noGrp="1"/>
          </p:cNvSpPr>
          <p:nvPr>
            <p:ph type="title" idx="4294967295"/>
          </p:nvPr>
        </p:nvSpPr>
        <p:spPr>
          <a:xfrm>
            <a:off x="0" y="-533400"/>
            <a:ext cx="9144000" cy="5334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Processed Meats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SUBCHAPTERS</a:t>
            </a:r>
          </a:p>
        </p:txBody>
      </p:sp>
      <p:sp>
        <p:nvSpPr>
          <p:cNvPr id="5" name="Content Placeholder 5"/>
          <p:cNvSpPr>
            <a:spLocks noGrp="1"/>
          </p:cNvSpPr>
          <p:nvPr>
            <p:ph idx="1"/>
          </p:nvPr>
        </p:nvSpPr>
        <p:spPr/>
        <p:txBody>
          <a:bodyPr/>
          <a:lstStyle/>
          <a:p>
            <a:pPr marL="1833562" indent="0">
              <a:spcAft>
                <a:spcPts val="2000"/>
              </a:spcAft>
              <a:buNone/>
            </a:pPr>
            <a:r>
              <a:rPr lang="en-US" dirty="0"/>
              <a:t>Processed Meats</a:t>
            </a:r>
          </a:p>
          <a:p>
            <a:pPr marL="1833562" indent="0">
              <a:spcAft>
                <a:spcPts val="2000"/>
              </a:spcAft>
              <a:buNone/>
            </a:pPr>
            <a:r>
              <a:rPr lang="en-US" dirty="0"/>
              <a:t>Additives		</a:t>
            </a:r>
          </a:p>
        </p:txBody>
      </p:sp>
      <p:sp>
        <p:nvSpPr>
          <p:cNvPr id="8" name="Oval 7" descr="Button links to the Processed Meats sub-segment">
            <a:hlinkClick r:id="rId3" action="ppaction://hlinksldjump"/>
          </p:cNvPr>
          <p:cNvSpPr/>
          <p:nvPr/>
        </p:nvSpPr>
        <p:spPr>
          <a:xfrm>
            <a:off x="1798637" y="1274596"/>
            <a:ext cx="487363" cy="541655"/>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Button links to the Additives sub-segment">
            <a:hlinkClick r:id="rId4" action="ppaction://hlinksldjump"/>
          </p:cNvPr>
          <p:cNvSpPr/>
          <p:nvPr/>
        </p:nvSpPr>
        <p:spPr>
          <a:xfrm>
            <a:off x="1798636" y="2013099"/>
            <a:ext cx="487363" cy="541655"/>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Processed Meats</a:t>
            </a:r>
          </a:p>
        </p:txBody>
      </p:sp>
      <p:sp>
        <p:nvSpPr>
          <p:cNvPr id="357380" name="Content Placeholder 3"/>
          <p:cNvSpPr>
            <a:spLocks noGrp="1"/>
          </p:cNvSpPr>
          <p:nvPr>
            <p:ph idx="1"/>
          </p:nvPr>
        </p:nvSpPr>
        <p:spPr/>
        <p:txBody>
          <a:bodyPr/>
          <a:lstStyle/>
          <a:p>
            <a:r>
              <a:rPr lang="en-US" altLang="en-US" dirty="0"/>
              <a:t>Is a broad term used to identify chemically altered meat through cooking, curing, drying, or a combination </a:t>
            </a:r>
          </a:p>
          <a:p>
            <a:r>
              <a:rPr lang="en-US" altLang="en-US" dirty="0"/>
              <a:t>Can have added seasonings</a:t>
            </a:r>
          </a:p>
        </p:txBody>
      </p:sp>
      <p:pic>
        <p:nvPicPr>
          <p:cNvPr id="357381" name="Picture 2" descr="Image of various sausages in a meat cas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00" y="346221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Processed Meats</a:t>
            </a:r>
          </a:p>
        </p:txBody>
      </p:sp>
      <p:sp>
        <p:nvSpPr>
          <p:cNvPr id="4" name="Content Placeholder 3" descr="Images of hot dogs in a warmer. "/>
          <p:cNvSpPr>
            <a:spLocks noGrp="1"/>
          </p:cNvSpPr>
          <p:nvPr>
            <p:ph idx="1"/>
          </p:nvPr>
        </p:nvSpPr>
        <p:spPr/>
        <p:txBody>
          <a:bodyPr/>
          <a:lstStyle/>
          <a:p>
            <a:r>
              <a:rPr lang="en-US" dirty="0"/>
              <a:t>Can require additional cooking or re-heating before consuming</a:t>
            </a:r>
          </a:p>
          <a:p>
            <a:r>
              <a:rPr lang="en-US" dirty="0"/>
              <a:t>Includes:</a:t>
            </a:r>
          </a:p>
          <a:p>
            <a:pPr lvl="1"/>
            <a:r>
              <a:rPr lang="en-US" dirty="0"/>
              <a:t>fresh and dried sausages</a:t>
            </a:r>
          </a:p>
          <a:p>
            <a:pPr lvl="1"/>
            <a:r>
              <a:rPr lang="en-US" dirty="0"/>
              <a:t>cold cuts</a:t>
            </a:r>
          </a:p>
          <a:p>
            <a:pPr lvl="1"/>
            <a:r>
              <a:rPr lang="en-US" dirty="0"/>
              <a:t>hams</a:t>
            </a:r>
          </a:p>
          <a:p>
            <a:pPr lvl="1"/>
            <a:r>
              <a:rPr lang="en-US" dirty="0"/>
              <a:t>bacon</a:t>
            </a:r>
          </a:p>
          <a:p>
            <a:pPr lvl="1"/>
            <a:r>
              <a:rPr lang="en-US" dirty="0"/>
              <a:t>frankfurters</a:t>
            </a:r>
          </a:p>
          <a:p>
            <a:pPr lvl="1"/>
            <a:r>
              <a:rPr lang="en-US" dirty="0"/>
              <a:t>canned meat products</a:t>
            </a:r>
          </a:p>
        </p:txBody>
      </p:sp>
      <p:pic>
        <p:nvPicPr>
          <p:cNvPr id="359429" name="Picture 2" descr="Image of frankfurters in a water ba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12004" y="1940720"/>
            <a:ext cx="24876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Processed Meats</a:t>
            </a:r>
          </a:p>
        </p:txBody>
      </p:sp>
      <p:sp>
        <p:nvSpPr>
          <p:cNvPr id="4" name="Content Placeholder 3"/>
          <p:cNvSpPr>
            <a:spLocks noGrp="1"/>
          </p:cNvSpPr>
          <p:nvPr>
            <p:ph idx="1"/>
          </p:nvPr>
        </p:nvSpPr>
        <p:spPr/>
        <p:txBody>
          <a:bodyPr/>
          <a:lstStyle/>
          <a:p>
            <a:r>
              <a:rPr lang="en-US" dirty="0"/>
              <a:t>Must have all ingredients listed on the label</a:t>
            </a:r>
          </a:p>
          <a:p>
            <a:pPr lvl="1"/>
            <a:r>
              <a:rPr lang="en-US" dirty="0"/>
              <a:t>ingredients are listed on the label in order of decreasing weight</a:t>
            </a:r>
          </a:p>
          <a:p>
            <a:pPr lvl="1"/>
            <a:r>
              <a:rPr lang="en-US" dirty="0"/>
              <a:t>the label and all ingredients must be approved by FSIS </a:t>
            </a:r>
          </a:p>
          <a:p>
            <a:r>
              <a:rPr lang="en-US" dirty="0"/>
              <a:t>Are inspected by FSIS</a:t>
            </a:r>
          </a:p>
        </p:txBody>
      </p:sp>
      <p:pic>
        <p:nvPicPr>
          <p:cNvPr id="361477" name="Picture 4" descr="Image of sliced ham on a plat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3460898"/>
            <a:ext cx="2984617" cy="251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Cold Cuts</a:t>
            </a:r>
          </a:p>
        </p:txBody>
      </p:sp>
      <p:sp>
        <p:nvSpPr>
          <p:cNvPr id="363524" name="Content Placeholder 3"/>
          <p:cNvSpPr>
            <a:spLocks noGrp="1"/>
          </p:cNvSpPr>
          <p:nvPr>
            <p:ph idx="1"/>
          </p:nvPr>
        </p:nvSpPr>
        <p:spPr/>
        <p:txBody>
          <a:bodyPr/>
          <a:lstStyle/>
          <a:p>
            <a:r>
              <a:rPr lang="en-US" altLang="en-US" dirty="0"/>
              <a:t>Are also known as luncheon meats</a:t>
            </a:r>
          </a:p>
          <a:p>
            <a:r>
              <a:rPr lang="en-US" altLang="en-US" dirty="0"/>
              <a:t>Contain only skeletal meats unless stated on the label</a:t>
            </a:r>
          </a:p>
          <a:p>
            <a:r>
              <a:rPr lang="en-US" altLang="en-US" dirty="0"/>
              <a:t>With variety meats, such as heart, liver or other meat sources, must be listed on the label</a:t>
            </a:r>
          </a:p>
          <a:p>
            <a:pPr lvl="1"/>
            <a:r>
              <a:rPr lang="en-US" altLang="en-US" dirty="0"/>
              <a:t>“with meat by-products”</a:t>
            </a:r>
          </a:p>
          <a:p>
            <a:pPr lvl="1"/>
            <a:r>
              <a:rPr lang="en-US" altLang="en-US" dirty="0"/>
              <a:t>“with variety meats”</a:t>
            </a:r>
          </a:p>
        </p:txBody>
      </p:sp>
      <p:pic>
        <p:nvPicPr>
          <p:cNvPr id="363525" name="Picture 2" descr="Image of sliced cold cuts in a meat cas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3962399"/>
            <a:ext cx="3365617" cy="25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Frankfurters</a:t>
            </a:r>
          </a:p>
        </p:txBody>
      </p:sp>
      <p:sp>
        <p:nvSpPr>
          <p:cNvPr id="365572" name="Content Placeholder 3"/>
          <p:cNvSpPr>
            <a:spLocks noGrp="1"/>
          </p:cNvSpPr>
          <p:nvPr>
            <p:ph idx="1"/>
          </p:nvPr>
        </p:nvSpPr>
        <p:spPr/>
        <p:txBody>
          <a:bodyPr/>
          <a:lstStyle/>
          <a:p>
            <a:r>
              <a:rPr lang="en-US" altLang="en-US" dirty="0"/>
              <a:t>Have ingredients which are monitored by FSIS</a:t>
            </a:r>
          </a:p>
          <a:p>
            <a:pPr lvl="1"/>
            <a:r>
              <a:rPr lang="en-US" altLang="en-US" dirty="0"/>
              <a:t>finished product should not contain more than 30 percent fat</a:t>
            </a:r>
          </a:p>
          <a:p>
            <a:pPr lvl="1"/>
            <a:r>
              <a:rPr lang="en-US" altLang="en-US" dirty="0"/>
              <a:t>product should contain no more than 40 percent of a combination of fat and added water</a:t>
            </a:r>
          </a:p>
        </p:txBody>
      </p:sp>
      <p:pic>
        <p:nvPicPr>
          <p:cNvPr id="365573" name="Picture 3" descr="Image of a hotdog with a fork over it.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9723" y="4572000"/>
            <a:ext cx="27701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Skeletal Meat</a:t>
            </a:r>
          </a:p>
        </p:txBody>
      </p:sp>
      <p:sp>
        <p:nvSpPr>
          <p:cNvPr id="9" name="Content Placeholder 8">
            <a:extLst>
              <a:ext uri="{FF2B5EF4-FFF2-40B4-BE49-F238E27FC236}">
                <a16:creationId xmlns:a16="http://schemas.microsoft.com/office/drawing/2014/main" id="{74AF0B96-8DEE-453C-86AA-3871D4C09280}"/>
              </a:ext>
            </a:extLst>
          </p:cNvPr>
          <p:cNvSpPr>
            <a:spLocks noGrp="1"/>
          </p:cNvSpPr>
          <p:nvPr>
            <p:ph idx="1"/>
          </p:nvPr>
        </p:nvSpPr>
        <p:spPr/>
        <p:txBody>
          <a:bodyPr/>
          <a:lstStyle/>
          <a:p>
            <a:r>
              <a:rPr lang="en-US" dirty="0"/>
              <a:t>Is defined by the USDA as the edible muscle tissue of an animal attached to the bone</a:t>
            </a:r>
          </a:p>
          <a:p>
            <a:pPr lvl="1"/>
            <a:r>
              <a:rPr lang="en-US" dirty="0"/>
              <a:t>examples:</a:t>
            </a:r>
          </a:p>
          <a:p>
            <a:pPr lvl="2"/>
            <a:r>
              <a:rPr lang="en-US" dirty="0"/>
              <a:t>shoulder</a:t>
            </a:r>
          </a:p>
          <a:p>
            <a:pPr lvl="2"/>
            <a:r>
              <a:rPr lang="en-US" dirty="0"/>
              <a:t>brisket</a:t>
            </a:r>
          </a:p>
          <a:p>
            <a:pPr lvl="2"/>
            <a:r>
              <a:rPr lang="en-US" dirty="0"/>
              <a:t>rack</a:t>
            </a:r>
          </a:p>
          <a:p>
            <a:pPr lvl="2"/>
            <a:r>
              <a:rPr lang="en-US" dirty="0"/>
              <a:t>pork belly</a:t>
            </a:r>
          </a:p>
          <a:p>
            <a:r>
              <a:rPr lang="en-US" dirty="0"/>
              <a:t>Is used to make most processed meat products such as cold cuts and sausages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 Additives</a:t>
            </a:r>
          </a:p>
        </p:txBody>
      </p:sp>
      <p:sp>
        <p:nvSpPr>
          <p:cNvPr id="369668" name="Content Placeholder 3"/>
          <p:cNvSpPr>
            <a:spLocks noGrp="1"/>
          </p:cNvSpPr>
          <p:nvPr>
            <p:ph idx="1"/>
          </p:nvPr>
        </p:nvSpPr>
        <p:spPr/>
        <p:txBody>
          <a:bodyPr/>
          <a:lstStyle/>
          <a:p>
            <a:r>
              <a:rPr lang="en-US" altLang="en-US" dirty="0"/>
              <a:t>Are legally defined as, “any substance with the intended use of which results or may reasonably be expected to result— directly or indirectly— in it becoming a component or otherwise affecting the characteristics of any food”</a:t>
            </a:r>
          </a:p>
        </p:txBody>
      </p:sp>
      <p:pic>
        <p:nvPicPr>
          <p:cNvPr id="369669" name="Picture 4" descr="Image of measuring cups with various colored of liquid in the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4230101"/>
            <a:ext cx="50482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 Additives</a:t>
            </a:r>
          </a:p>
        </p:txBody>
      </p:sp>
      <p:sp>
        <p:nvSpPr>
          <p:cNvPr id="371716" name="Content Placeholder 3"/>
          <p:cNvSpPr>
            <a:spLocks noGrp="1"/>
          </p:cNvSpPr>
          <p:nvPr>
            <p:ph idx="1"/>
          </p:nvPr>
        </p:nvSpPr>
        <p:spPr/>
        <p:txBody>
          <a:bodyPr/>
          <a:lstStyle/>
          <a:p>
            <a:r>
              <a:rPr lang="en-US" altLang="en-US" dirty="0"/>
              <a:t>Perform specific functions including flavoring, coloring, preserving, extending and/or improving, or maintaining a food’s natural appeal</a:t>
            </a:r>
          </a:p>
          <a:p>
            <a:r>
              <a:rPr lang="en-US" altLang="en-US" dirty="0"/>
              <a:t>Include naturally occurring ingredients such as sugar, and synthetic ingredients such as color additives</a:t>
            </a:r>
          </a:p>
        </p:txBody>
      </p:sp>
      <p:sp>
        <p:nvSpPr>
          <p:cNvPr id="371717" name="TextBox 4"/>
          <p:cNvSpPr txBox="1">
            <a:spLocks noChangeArrowheads="1"/>
          </p:cNvSpPr>
          <p:nvPr/>
        </p:nvSpPr>
        <p:spPr bwMode="auto">
          <a:xfrm>
            <a:off x="457200" y="5845314"/>
            <a:ext cx="8229600"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Salt was one of the first food additives and has been used for millenniums to change the taste of and preserve foods.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Wholesome Meat Act</a:t>
            </a:r>
          </a:p>
        </p:txBody>
      </p:sp>
      <p:sp>
        <p:nvSpPr>
          <p:cNvPr id="51203" name="Content Placeholder 2"/>
          <p:cNvSpPr>
            <a:spLocks noGrp="1"/>
          </p:cNvSpPr>
          <p:nvPr>
            <p:ph idx="1"/>
          </p:nvPr>
        </p:nvSpPr>
        <p:spPr/>
        <p:txBody>
          <a:bodyPr/>
          <a:lstStyle/>
          <a:p>
            <a:r>
              <a:rPr lang="en-US" altLang="en-US" dirty="0"/>
              <a:t>Was the amendment to the Meat Inspection Act of 1906</a:t>
            </a:r>
          </a:p>
          <a:p>
            <a:r>
              <a:rPr lang="en-US" altLang="en-US" dirty="0"/>
              <a:t>Was passed in 1967</a:t>
            </a:r>
          </a:p>
          <a:p>
            <a:r>
              <a:rPr lang="en-US" altLang="en-US" dirty="0"/>
              <a:t>Requires state inspection of processing facilities to equal or exceed federal inspection standards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 Additives</a:t>
            </a:r>
          </a:p>
        </p:txBody>
      </p:sp>
      <p:sp>
        <p:nvSpPr>
          <p:cNvPr id="4" name="Content Placeholder 3"/>
          <p:cNvSpPr>
            <a:spLocks noGrp="1"/>
          </p:cNvSpPr>
          <p:nvPr>
            <p:ph idx="1"/>
          </p:nvPr>
        </p:nvSpPr>
        <p:spPr/>
        <p:txBody>
          <a:bodyPr/>
          <a:lstStyle/>
          <a:p>
            <a:r>
              <a:rPr lang="en-US" dirty="0"/>
              <a:t>Are used in processed meats to retard oxidation, for curing and flavoring, improving the product’s taste and look, as well as to discourage unwanted bacterial growth </a:t>
            </a:r>
          </a:p>
          <a:p>
            <a:r>
              <a:rPr lang="en-US" dirty="0"/>
              <a:t>Are added to processed meat products for flavor and preservation purposes</a:t>
            </a:r>
          </a:p>
          <a:p>
            <a:pPr lvl="1"/>
            <a:r>
              <a:rPr lang="en-US" dirty="0"/>
              <a:t>example: sodium chloride (NaCl) is added for flavor while sodium nitrite (NaNO</a:t>
            </a:r>
            <a:r>
              <a:rPr lang="en-US" baseline="-25000" dirty="0"/>
              <a:t>2</a:t>
            </a:r>
            <a:r>
              <a:rPr lang="en-US" dirty="0"/>
              <a:t>) is added to prevent the growth of </a:t>
            </a:r>
            <a:r>
              <a:rPr lang="en-US" i="1" dirty="0"/>
              <a:t>Clostridium botulinum</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Antioxidants</a:t>
            </a:r>
          </a:p>
        </p:txBody>
      </p:sp>
      <p:sp>
        <p:nvSpPr>
          <p:cNvPr id="4" name="Content Placeholder 3"/>
          <p:cNvSpPr>
            <a:spLocks noGrp="1"/>
          </p:cNvSpPr>
          <p:nvPr>
            <p:ph idx="1"/>
          </p:nvPr>
        </p:nvSpPr>
        <p:spPr/>
        <p:txBody>
          <a:bodyPr/>
          <a:lstStyle/>
          <a:p>
            <a:r>
              <a:rPr lang="en-US" dirty="0"/>
              <a:t>Are compounds which absorb oxygen, reducing or preventing the oxidation of food</a:t>
            </a:r>
          </a:p>
          <a:p>
            <a:r>
              <a:rPr lang="en-US" dirty="0"/>
              <a:t>Used to prevent rancidity</a:t>
            </a:r>
          </a:p>
          <a:p>
            <a:r>
              <a:rPr lang="en-US" dirty="0"/>
              <a:t>Commonly used in the U.S. are butylated hydroxyanisole (BHA) and butylated hydroxytoluene (BHT)</a:t>
            </a:r>
          </a:p>
          <a:p>
            <a:pPr lvl="1"/>
            <a:r>
              <a:rPr lang="en-US" dirty="0"/>
              <a:t>both must be listed on the ingredients label and used according to FSIS regulations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Antioxidants</a:t>
            </a:r>
          </a:p>
        </p:txBody>
      </p:sp>
      <p:sp>
        <p:nvSpPr>
          <p:cNvPr id="376836" name="Content Placeholder 3"/>
          <p:cNvSpPr>
            <a:spLocks noGrp="1"/>
          </p:cNvSpPr>
          <p:nvPr>
            <p:ph idx="1"/>
          </p:nvPr>
        </p:nvSpPr>
        <p:spPr/>
        <p:txBody>
          <a:bodyPr/>
          <a:lstStyle/>
          <a:p>
            <a:r>
              <a:rPr lang="en-US" altLang="en-US" dirty="0"/>
              <a:t>Are used in processed meat</a:t>
            </a:r>
          </a:p>
          <a:p>
            <a:pPr lvl="1"/>
            <a:r>
              <a:rPr lang="en-US" altLang="en-US" dirty="0"/>
              <a:t>Ascorbic Acid (vitamin C)</a:t>
            </a:r>
          </a:p>
          <a:p>
            <a:pPr lvl="2"/>
            <a:r>
              <a:rPr lang="en-US" altLang="en-US" dirty="0"/>
              <a:t>used as a curing accelerator in combination with other curing agents to fix color at a faster rate or preserve color during storage</a:t>
            </a:r>
          </a:p>
        </p:txBody>
      </p:sp>
      <p:pic>
        <p:nvPicPr>
          <p:cNvPr id="376837" name="Picture 2" descr="Image of a Antioxidant molecul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2313" y="3962400"/>
            <a:ext cx="26193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Curing Additives</a:t>
            </a:r>
          </a:p>
        </p:txBody>
      </p:sp>
      <p:sp>
        <p:nvSpPr>
          <p:cNvPr id="377860" name="Content Placeholder 3"/>
          <p:cNvSpPr>
            <a:spLocks noGrp="1"/>
          </p:cNvSpPr>
          <p:nvPr>
            <p:ph idx="1"/>
          </p:nvPr>
        </p:nvSpPr>
        <p:spPr/>
        <p:txBody>
          <a:bodyPr/>
          <a:lstStyle/>
          <a:p>
            <a:r>
              <a:rPr lang="en-US" altLang="en-US" dirty="0"/>
              <a:t>Are used for preserving meats</a:t>
            </a:r>
          </a:p>
          <a:p>
            <a:r>
              <a:rPr lang="en-US" altLang="en-US" dirty="0"/>
              <a:t>Stabilize texture and flavor</a:t>
            </a:r>
          </a:p>
          <a:p>
            <a:r>
              <a:rPr lang="en-US" altLang="en-US" dirty="0"/>
              <a:t>Fix colors in sausages and smoked meats</a:t>
            </a:r>
          </a:p>
          <a:p>
            <a:r>
              <a:rPr lang="en-US" altLang="en-US" dirty="0"/>
              <a:t>Are essential to manufacturing processed meats such as:</a:t>
            </a:r>
          </a:p>
          <a:p>
            <a:pPr lvl="1"/>
            <a:r>
              <a:rPr lang="en-US" altLang="en-US" dirty="0"/>
              <a:t>bacon</a:t>
            </a:r>
          </a:p>
          <a:p>
            <a:pPr lvl="1"/>
            <a:r>
              <a:rPr lang="en-US" altLang="en-US" dirty="0"/>
              <a:t>ham</a:t>
            </a:r>
          </a:p>
          <a:p>
            <a:pPr lvl="1"/>
            <a:r>
              <a:rPr lang="en-US" altLang="en-US" dirty="0"/>
              <a:t>sausages</a:t>
            </a:r>
          </a:p>
        </p:txBody>
      </p:sp>
      <p:pic>
        <p:nvPicPr>
          <p:cNvPr id="377861" name="Picture 2" descr="Image of a close up of a portion of baco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3657600"/>
            <a:ext cx="37719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Curing Additives</a:t>
            </a:r>
          </a:p>
        </p:txBody>
      </p:sp>
      <p:sp>
        <p:nvSpPr>
          <p:cNvPr id="378884" name="Content Placeholder 3"/>
          <p:cNvSpPr>
            <a:spLocks noGrp="1"/>
          </p:cNvSpPr>
          <p:nvPr>
            <p:ph idx="1"/>
          </p:nvPr>
        </p:nvSpPr>
        <p:spPr/>
        <p:txBody>
          <a:bodyPr/>
          <a:lstStyle/>
          <a:p>
            <a:r>
              <a:rPr lang="en-US" altLang="en-US" dirty="0"/>
              <a:t>Include sodium nitrite and potassium nitrate</a:t>
            </a:r>
          </a:p>
          <a:p>
            <a:pPr lvl="1"/>
            <a:r>
              <a:rPr lang="en-US" altLang="en-US" dirty="0"/>
              <a:t>contribute to the characteristic flavor and texture of bacon, ham and sausage products</a:t>
            </a:r>
          </a:p>
          <a:p>
            <a:pPr lvl="1"/>
            <a:r>
              <a:rPr lang="en-US" altLang="en-US" dirty="0"/>
              <a:t>correct and preserve meat color</a:t>
            </a:r>
          </a:p>
          <a:p>
            <a:pPr lvl="1"/>
            <a:r>
              <a:rPr lang="en-US" altLang="en-US" dirty="0"/>
              <a:t>can be toxic at high levels and their use is highly regulated in cured products</a:t>
            </a:r>
          </a:p>
          <a:p>
            <a:pPr lvl="1"/>
            <a:r>
              <a:rPr lang="en-US" altLang="en-US" dirty="0"/>
              <a:t>inhibit the growth of Clostridium botulinum, which could result in fatal food poisoning if consumed</a:t>
            </a:r>
          </a:p>
        </p:txBody>
      </p:sp>
      <p:sp>
        <p:nvSpPr>
          <p:cNvPr id="378885" name="TextBox 4"/>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The American Meat Institute petitioned FSIS to allow processors to reduce nitrate levels from 120ppm to 100ppm in bacon.</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Flavorings</a:t>
            </a:r>
          </a:p>
        </p:txBody>
      </p:sp>
      <p:sp>
        <p:nvSpPr>
          <p:cNvPr id="379908" name="Content Placeholder 3"/>
          <p:cNvSpPr>
            <a:spLocks noGrp="1"/>
          </p:cNvSpPr>
          <p:nvPr>
            <p:ph idx="1"/>
          </p:nvPr>
        </p:nvSpPr>
        <p:spPr/>
        <p:txBody>
          <a:bodyPr/>
          <a:lstStyle/>
          <a:p>
            <a:r>
              <a:rPr lang="en-US" altLang="en-US" dirty="0"/>
              <a:t>Contribute to, or are responsible for, the taste of a product</a:t>
            </a:r>
          </a:p>
          <a:p>
            <a:r>
              <a:rPr lang="en-US" altLang="en-US" dirty="0"/>
              <a:t>Are seasonings used in a food such as natural spices, essential oils, oleoresins, extracts and synthetic flavorings</a:t>
            </a:r>
          </a:p>
          <a:p>
            <a:r>
              <a:rPr lang="en-US" altLang="en-US" dirty="0"/>
              <a:t>Are divided into two types:</a:t>
            </a:r>
          </a:p>
          <a:p>
            <a:pPr lvl="1"/>
            <a:r>
              <a:rPr lang="en-US" altLang="en-US" dirty="0"/>
              <a:t>natural</a:t>
            </a:r>
          </a:p>
          <a:p>
            <a:pPr lvl="1"/>
            <a:r>
              <a:rPr lang="en-US" altLang="en-US" dirty="0"/>
              <a:t>synthetic</a:t>
            </a:r>
          </a:p>
        </p:txBody>
      </p:sp>
      <p:pic>
        <p:nvPicPr>
          <p:cNvPr id="379909" name="Picture 3" descr="Image of herbs, oil, garlic, salt, and pepper with a knif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5495" y="3581400"/>
            <a:ext cx="1868487" cy="28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Natural Flavors</a:t>
            </a:r>
          </a:p>
        </p:txBody>
      </p:sp>
      <p:sp>
        <p:nvSpPr>
          <p:cNvPr id="4" name="Content Placeholder 3"/>
          <p:cNvSpPr>
            <a:spLocks noGrp="1"/>
          </p:cNvSpPr>
          <p:nvPr>
            <p:ph idx="1"/>
          </p:nvPr>
        </p:nvSpPr>
        <p:spPr/>
        <p:txBody>
          <a:bodyPr/>
          <a:lstStyle/>
          <a:p>
            <a:r>
              <a:rPr lang="en-US" dirty="0"/>
              <a:t>Are naturally occurring whole or ground spices </a:t>
            </a:r>
          </a:p>
          <a:p>
            <a:r>
              <a:rPr lang="en-US" dirty="0"/>
              <a:t>Are listed on the label as spice or flavoring</a:t>
            </a:r>
          </a:p>
          <a:p>
            <a:r>
              <a:rPr lang="en-US" dirty="0"/>
              <a:t>Include powdered vegetable products such as:</a:t>
            </a:r>
          </a:p>
          <a:p>
            <a:pPr lvl="1"/>
            <a:r>
              <a:rPr lang="en-US" dirty="0"/>
              <a:t>garlic</a:t>
            </a:r>
          </a:p>
          <a:p>
            <a:pPr lvl="1"/>
            <a:r>
              <a:rPr lang="en-US" dirty="0"/>
              <a:t>celery</a:t>
            </a:r>
          </a:p>
          <a:p>
            <a:pPr lvl="1"/>
            <a:r>
              <a:rPr lang="en-US" dirty="0"/>
              <a:t>onion</a:t>
            </a:r>
          </a:p>
          <a:p>
            <a:pPr lvl="1"/>
            <a:r>
              <a:rPr lang="en-US" dirty="0"/>
              <a:t>parsley</a:t>
            </a:r>
          </a:p>
        </p:txBody>
      </p:sp>
      <p:pic>
        <p:nvPicPr>
          <p:cNvPr id="380933" name="Picture 4" descr="Image of bottles of spices.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3733800"/>
            <a:ext cx="369093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Natural Flavors</a:t>
            </a:r>
          </a:p>
        </p:txBody>
      </p:sp>
      <p:sp>
        <p:nvSpPr>
          <p:cNvPr id="4" name="Content Placeholder 3"/>
          <p:cNvSpPr>
            <a:spLocks noGrp="1"/>
          </p:cNvSpPr>
          <p:nvPr>
            <p:ph idx="1"/>
          </p:nvPr>
        </p:nvSpPr>
        <p:spPr/>
        <p:txBody>
          <a:bodyPr/>
          <a:lstStyle/>
          <a:p>
            <a:r>
              <a:rPr lang="en-US" dirty="0"/>
              <a:t>Such as salt or sodium chloride, and sucrose sugars are also food additives and must be listed on the label</a:t>
            </a:r>
          </a:p>
          <a:p>
            <a:pPr lvl="1"/>
            <a:r>
              <a:rPr lang="en-US" dirty="0"/>
              <a:t>sodium chloride is used in the manufacturing of almost all cured products and provides characteristic flavors and texture to processed meats</a:t>
            </a:r>
          </a:p>
          <a:p>
            <a:pPr lvl="1"/>
            <a:r>
              <a:rPr lang="en-US" dirty="0"/>
              <a:t>sucrose is used to develop or enhance flavor of a processed meat product</a:t>
            </a:r>
          </a:p>
          <a:p>
            <a:pPr lvl="2"/>
            <a:r>
              <a:rPr lang="en-US" dirty="0"/>
              <a:t>dextrose or corn syrup</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Synthetic Flavoring</a:t>
            </a:r>
          </a:p>
        </p:txBody>
      </p:sp>
      <p:sp>
        <p:nvSpPr>
          <p:cNvPr id="382980" name="Content Placeholder 3"/>
          <p:cNvSpPr>
            <a:spLocks noGrp="1"/>
          </p:cNvSpPr>
          <p:nvPr>
            <p:ph idx="1"/>
          </p:nvPr>
        </p:nvSpPr>
        <p:spPr/>
        <p:txBody>
          <a:bodyPr/>
          <a:lstStyle/>
          <a:p>
            <a:r>
              <a:rPr lang="en-US" altLang="en-US" dirty="0"/>
              <a:t>Is any flavoring not an extract or naturally occurring flavor</a:t>
            </a:r>
          </a:p>
          <a:p>
            <a:r>
              <a:rPr lang="en-US" altLang="en-US" dirty="0"/>
              <a:t>Must be listed on the label as artificial flavoring</a:t>
            </a:r>
          </a:p>
          <a:p>
            <a:r>
              <a:rPr lang="en-US" altLang="en-US" dirty="0"/>
              <a:t>Examples include:</a:t>
            </a:r>
          </a:p>
          <a:p>
            <a:pPr lvl="1"/>
            <a:r>
              <a:rPr lang="en-US" altLang="en-US" dirty="0"/>
              <a:t>artificial sweeteners</a:t>
            </a:r>
          </a:p>
          <a:p>
            <a:pPr lvl="1"/>
            <a:r>
              <a:rPr lang="en-US" altLang="en-US" dirty="0"/>
              <a:t>some smoke flavorings</a:t>
            </a:r>
          </a:p>
        </p:txBody>
      </p:sp>
      <p:pic>
        <p:nvPicPr>
          <p:cNvPr id="382981" name="Picture 2" descr="Image of a pile of beef jerky. ">
            <a:hlinkClick r:id="" action="ppaction://noaction"/>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39556" y="3124200"/>
            <a:ext cx="3597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Meat Tenderizers</a:t>
            </a:r>
          </a:p>
        </p:txBody>
      </p:sp>
      <p:sp>
        <p:nvSpPr>
          <p:cNvPr id="384004" name="Content Placeholder 3"/>
          <p:cNvSpPr>
            <a:spLocks noGrp="1"/>
          </p:cNvSpPr>
          <p:nvPr>
            <p:ph idx="1"/>
          </p:nvPr>
        </p:nvSpPr>
        <p:spPr/>
        <p:txBody>
          <a:bodyPr/>
          <a:lstStyle/>
          <a:p>
            <a:r>
              <a:rPr lang="en-US" altLang="en-US" dirty="0"/>
              <a:t>Are added to a meat product before cooking</a:t>
            </a:r>
          </a:p>
          <a:p>
            <a:r>
              <a:rPr lang="en-US" altLang="en-US" dirty="0"/>
              <a:t>Must be listed on the label</a:t>
            </a:r>
          </a:p>
          <a:p>
            <a:r>
              <a:rPr lang="en-US" altLang="en-US" dirty="0"/>
              <a:t>Include plant enzymes:</a:t>
            </a:r>
          </a:p>
          <a:p>
            <a:pPr lvl="1"/>
            <a:r>
              <a:rPr lang="en-US" altLang="en-US" dirty="0"/>
              <a:t>papain</a:t>
            </a:r>
          </a:p>
          <a:p>
            <a:pPr lvl="2"/>
            <a:r>
              <a:rPr lang="en-US" altLang="en-US" dirty="0"/>
              <a:t>used to tenderize natural smoked sausage casings</a:t>
            </a:r>
          </a:p>
          <a:p>
            <a:pPr lvl="1"/>
            <a:r>
              <a:rPr lang="en-US" altLang="en-US" dirty="0"/>
              <a:t>bromelain</a:t>
            </a:r>
          </a:p>
          <a:p>
            <a:pPr lvl="1"/>
            <a:r>
              <a:rPr lang="en-US" altLang="en-US" dirty="0"/>
              <a:t>ficin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Wholesome Meat Act</a:t>
            </a:r>
          </a:p>
        </p:txBody>
      </p:sp>
      <p:sp>
        <p:nvSpPr>
          <p:cNvPr id="53251" name="Content Placeholder 2"/>
          <p:cNvSpPr>
            <a:spLocks noGrp="1"/>
          </p:cNvSpPr>
          <p:nvPr>
            <p:ph idx="1"/>
          </p:nvPr>
        </p:nvSpPr>
        <p:spPr/>
        <p:txBody>
          <a:bodyPr/>
          <a:lstStyle/>
          <a:p>
            <a:r>
              <a:rPr lang="en-US" altLang="en-US" dirty="0"/>
              <a:t>Requires a federal, USDA or state inspection mark</a:t>
            </a:r>
          </a:p>
          <a:p>
            <a:pPr lvl="1"/>
            <a:r>
              <a:rPr lang="en-US" altLang="en-US" dirty="0"/>
              <a:t>mark can be found on the can, package and/or primal cuts of meat</a:t>
            </a:r>
          </a:p>
          <a:p>
            <a:r>
              <a:rPr lang="en-US" altLang="en-US" dirty="0"/>
              <a:t>Assures meat is from healthy animals, harvested and processed under sanitary conditions</a:t>
            </a:r>
          </a:p>
        </p:txBody>
      </p:sp>
      <p:sp>
        <p:nvSpPr>
          <p:cNvPr id="53253" name="TextBox 6"/>
          <p:cNvSpPr txBox="1">
            <a:spLocks noChangeArrowheads="1"/>
          </p:cNvSpPr>
          <p:nvPr/>
        </p:nvSpPr>
        <p:spPr bwMode="auto">
          <a:xfrm>
            <a:off x="457200" y="5845314"/>
            <a:ext cx="8229600"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The federal or state inspection mark indicates wholesomeness and safety, not quality.</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Potassium Sorbate</a:t>
            </a:r>
          </a:p>
        </p:txBody>
      </p:sp>
      <p:sp>
        <p:nvSpPr>
          <p:cNvPr id="385028" name="Content Placeholder 3"/>
          <p:cNvSpPr>
            <a:spLocks noGrp="1"/>
          </p:cNvSpPr>
          <p:nvPr>
            <p:ph idx="1"/>
          </p:nvPr>
        </p:nvSpPr>
        <p:spPr/>
        <p:txBody>
          <a:bodyPr/>
          <a:lstStyle/>
          <a:p>
            <a:r>
              <a:rPr lang="en-US" altLang="en-US" dirty="0"/>
              <a:t>Is used to retard mold growth on the outside of dried sausages</a:t>
            </a:r>
          </a:p>
          <a:p>
            <a:pPr lvl="1"/>
            <a:r>
              <a:rPr lang="en-US" altLang="en-US" dirty="0"/>
              <a:t>pepperoni</a:t>
            </a:r>
          </a:p>
          <a:p>
            <a:pPr lvl="1"/>
            <a:r>
              <a:rPr lang="en-US" altLang="en-US" dirty="0"/>
              <a:t>salami</a:t>
            </a:r>
          </a:p>
        </p:txBody>
      </p:sp>
      <p:pic>
        <p:nvPicPr>
          <p:cNvPr id="385029" name="Picture 2" descr="Image of a plie sausage in a basket with white powder on the outsid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28194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Starter Cultures</a:t>
            </a:r>
          </a:p>
        </p:txBody>
      </p:sp>
      <p:sp>
        <p:nvSpPr>
          <p:cNvPr id="4" name="Content Placeholder 3"/>
          <p:cNvSpPr>
            <a:spLocks noGrp="1"/>
          </p:cNvSpPr>
          <p:nvPr>
            <p:ph idx="1"/>
          </p:nvPr>
        </p:nvSpPr>
        <p:spPr/>
        <p:txBody>
          <a:bodyPr/>
          <a:lstStyle/>
          <a:p>
            <a:r>
              <a:rPr lang="en-US" dirty="0"/>
              <a:t>Are bacteria used for fermentation to create flavor and impart certain properties in processed meats</a:t>
            </a:r>
          </a:p>
          <a:p>
            <a:pPr lvl="1"/>
            <a:r>
              <a:rPr lang="en-US" dirty="0"/>
              <a:t>tangy flavor</a:t>
            </a:r>
          </a:p>
          <a:p>
            <a:pPr lvl="1"/>
            <a:r>
              <a:rPr lang="en-US" dirty="0"/>
              <a:t>reduce pH, thus reducing the rate of harmful bacterial growth</a:t>
            </a:r>
          </a:p>
          <a:p>
            <a:r>
              <a:rPr lang="en-US" dirty="0"/>
              <a:t>Do not contain harmful bacteria</a:t>
            </a:r>
          </a:p>
          <a:p>
            <a:r>
              <a:rPr lang="en-US" dirty="0"/>
              <a:t>Stop growing after a certain pH or temperature is reached during processing</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Processed Meat Additives</a:t>
            </a:r>
          </a:p>
        </p:txBody>
      </p:sp>
      <p:sp>
        <p:nvSpPr>
          <p:cNvPr id="4" name="Content Placeholder 3"/>
          <p:cNvSpPr>
            <a:spLocks noGrp="1"/>
          </p:cNvSpPr>
          <p:nvPr>
            <p:ph idx="1"/>
          </p:nvPr>
        </p:nvSpPr>
        <p:spPr/>
        <p:txBody>
          <a:bodyPr/>
          <a:lstStyle/>
          <a:p>
            <a:r>
              <a:rPr lang="en-US" dirty="0"/>
              <a:t>Include:</a:t>
            </a:r>
          </a:p>
          <a:p>
            <a:pPr lvl="1"/>
            <a:r>
              <a:rPr lang="en-US" dirty="0"/>
              <a:t>isolated soy proteins</a:t>
            </a:r>
          </a:p>
          <a:p>
            <a:pPr lvl="2"/>
            <a:r>
              <a:rPr lang="en-US" dirty="0"/>
              <a:t>extracted proteins from soybeans; aid in binding lean and fat for improved product texture</a:t>
            </a:r>
          </a:p>
          <a:p>
            <a:pPr lvl="1"/>
            <a:r>
              <a:rPr lang="en-US" dirty="0"/>
              <a:t>lecithin</a:t>
            </a:r>
          </a:p>
          <a:p>
            <a:pPr lvl="2"/>
            <a:r>
              <a:rPr lang="en-US" dirty="0"/>
              <a:t>found naturally in soybeans, corn and eggs; aids in maintaining an emulsion in mixes</a:t>
            </a:r>
          </a:p>
          <a:p>
            <a:pPr lvl="1"/>
            <a:r>
              <a:rPr lang="en-US" dirty="0"/>
              <a:t>mono and di-glycerides</a:t>
            </a:r>
          </a:p>
          <a:p>
            <a:pPr lvl="2"/>
            <a:r>
              <a:rPr lang="en-US" dirty="0"/>
              <a:t>derived from fats; serve to keep ingredients and seasonings evenly distributed throughout a mix</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Other Processed Meats Additives</a:t>
            </a:r>
          </a:p>
        </p:txBody>
      </p:sp>
      <p:sp>
        <p:nvSpPr>
          <p:cNvPr id="4" name="Content Placeholder 3"/>
          <p:cNvSpPr>
            <a:spLocks noGrp="1"/>
          </p:cNvSpPr>
          <p:nvPr>
            <p:ph idx="1"/>
          </p:nvPr>
        </p:nvSpPr>
        <p:spPr/>
        <p:txBody>
          <a:bodyPr/>
          <a:lstStyle/>
          <a:p>
            <a:r>
              <a:rPr lang="en-US" dirty="0"/>
              <a:t>Include:</a:t>
            </a:r>
          </a:p>
          <a:p>
            <a:pPr lvl="1"/>
            <a:r>
              <a:rPr lang="en-US" dirty="0"/>
              <a:t>phosphates</a:t>
            </a:r>
          </a:p>
          <a:p>
            <a:pPr lvl="2"/>
            <a:r>
              <a:rPr lang="en-US" dirty="0"/>
              <a:t>increase water holding capacity to reduce free juices during processing, resulting in a juicier final product; commonly sodium phosphate (Na</a:t>
            </a:r>
            <a:r>
              <a:rPr lang="en-US" baseline="-25000" dirty="0"/>
              <a:t>3</a:t>
            </a:r>
            <a:r>
              <a:rPr lang="en-US" dirty="0"/>
              <a:t>PO</a:t>
            </a:r>
            <a:r>
              <a:rPr lang="en-US" baseline="-25000" dirty="0"/>
              <a:t>4</a:t>
            </a:r>
            <a:r>
              <a:rPr lang="en-US" dirty="0"/>
              <a:t>)</a:t>
            </a:r>
          </a:p>
          <a:p>
            <a:pPr lvl="1"/>
            <a:r>
              <a:rPr lang="en-US" dirty="0"/>
              <a:t>water (H</a:t>
            </a:r>
            <a:r>
              <a:rPr lang="en-US" baseline="-25000" dirty="0"/>
              <a:t>2</a:t>
            </a:r>
            <a:r>
              <a:rPr lang="en-US" dirty="0"/>
              <a:t>O)</a:t>
            </a:r>
          </a:p>
          <a:p>
            <a:pPr lvl="2"/>
            <a:r>
              <a:rPr lang="en-US" dirty="0"/>
              <a:t>used to dissolve curing ingredients, facilitate mixing and give products a characteristic texture and appearance; cannot exceed 10 percent of product by weight</a:t>
            </a:r>
          </a:p>
        </p:txBody>
      </p:sp>
      <p:pic>
        <p:nvPicPr>
          <p:cNvPr id="388101" name="Picture 4" descr="Links to Main Menu">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6186487"/>
            <a:ext cx="9144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497839-374D-4A53-9BB3-F1F7E58A7DF7}"/>
              </a:ext>
            </a:extLst>
          </p:cNvPr>
          <p:cNvSpPr>
            <a:spLocks noGrp="1"/>
          </p:cNvSpPr>
          <p:nvPr>
            <p:ph type="title" idx="4294967295"/>
          </p:nvPr>
        </p:nvSpPr>
        <p:spPr>
          <a:xfrm>
            <a:off x="0" y="-457200"/>
            <a:ext cx="9144000" cy="4572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Food Safety</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 Safety</a:t>
            </a:r>
          </a:p>
        </p:txBody>
      </p:sp>
      <p:sp>
        <p:nvSpPr>
          <p:cNvPr id="394244" name="Content Placeholder 3"/>
          <p:cNvSpPr>
            <a:spLocks noGrp="1"/>
          </p:cNvSpPr>
          <p:nvPr>
            <p:ph idx="1"/>
          </p:nvPr>
        </p:nvSpPr>
        <p:spPr/>
        <p:txBody>
          <a:bodyPr/>
          <a:lstStyle/>
          <a:p>
            <a:r>
              <a:rPr lang="en-US" altLang="en-US" dirty="0"/>
              <a:t>Is the responsibility of producers, processors and the consumer</a:t>
            </a:r>
          </a:p>
          <a:p>
            <a:r>
              <a:rPr lang="en-US" altLang="en-US" dirty="0"/>
              <a:t>Can be managed to reduce the incidence of foodborne illness and infection</a:t>
            </a:r>
          </a:p>
        </p:txBody>
      </p:sp>
      <p:pic>
        <p:nvPicPr>
          <p:cNvPr id="394245" name="Picture 4" descr="Image of a croissant, sausage, egg, and chesse breakfast sandwich.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22629" y="3499103"/>
            <a:ext cx="4524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HACCP</a:t>
            </a:r>
          </a:p>
        </p:txBody>
      </p:sp>
      <p:sp>
        <p:nvSpPr>
          <p:cNvPr id="6" name="Content Placeholder 5">
            <a:extLst>
              <a:ext uri="{FF2B5EF4-FFF2-40B4-BE49-F238E27FC236}">
                <a16:creationId xmlns:a16="http://schemas.microsoft.com/office/drawing/2014/main" id="{5A1D386E-80FB-4715-8F04-863F549709EA}"/>
              </a:ext>
            </a:extLst>
          </p:cNvPr>
          <p:cNvSpPr>
            <a:spLocks noGrp="1"/>
          </p:cNvSpPr>
          <p:nvPr>
            <p:ph idx="1"/>
          </p:nvPr>
        </p:nvSpPr>
        <p:spPr>
          <a:xfrm>
            <a:off x="470018" y="1253330"/>
            <a:ext cx="8445382" cy="5293773"/>
          </a:xfrm>
        </p:spPr>
        <p:txBody>
          <a:bodyPr/>
          <a:lstStyle/>
          <a:p>
            <a:r>
              <a:rPr lang="en-US" dirty="0"/>
              <a:t>Stands for Hazard Analysis Critical Control Points</a:t>
            </a:r>
          </a:p>
          <a:p>
            <a:r>
              <a:rPr lang="en-US" dirty="0"/>
              <a:t>Is a program adopted by most commercial food processors to control hazards in food processing</a:t>
            </a:r>
          </a:p>
          <a:p>
            <a:r>
              <a:rPr lang="en-US" dirty="0"/>
              <a:t>Identifies critical points where contamination occurs in a product and presents solutions</a:t>
            </a:r>
          </a:p>
          <a:p>
            <a:pPr lvl="1"/>
            <a:r>
              <a:rPr lang="en-US" dirty="0"/>
              <a:t>example:</a:t>
            </a:r>
          </a:p>
          <a:p>
            <a:pPr lvl="2"/>
            <a:r>
              <a:rPr lang="en-US" dirty="0"/>
              <a:t>Problem: shipping dock can allow for entry of rodents</a:t>
            </a:r>
          </a:p>
          <a:p>
            <a:pPr lvl="2"/>
            <a:r>
              <a:rPr lang="en-US" dirty="0"/>
              <a:t>Solution: install closed container rodent traps and seal door properly</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HACCP</a:t>
            </a:r>
          </a:p>
        </p:txBody>
      </p:sp>
      <p:sp>
        <p:nvSpPr>
          <p:cNvPr id="4" name="Content Placeholder 3"/>
          <p:cNvSpPr>
            <a:spLocks noGrp="1"/>
          </p:cNvSpPr>
          <p:nvPr>
            <p:ph idx="1"/>
          </p:nvPr>
        </p:nvSpPr>
        <p:spPr/>
        <p:txBody>
          <a:bodyPr/>
          <a:lstStyle/>
          <a:p>
            <a:r>
              <a:rPr lang="en-US" dirty="0"/>
              <a:t>Is composed of seven principles:</a:t>
            </a:r>
          </a:p>
          <a:p>
            <a:pPr lvl="1"/>
            <a:r>
              <a:rPr lang="en-US" dirty="0"/>
              <a:t>conduct a hazard analysis</a:t>
            </a:r>
          </a:p>
          <a:p>
            <a:pPr lvl="1"/>
            <a:r>
              <a:rPr lang="en-US" dirty="0"/>
              <a:t>identify critical control points (CCPs)</a:t>
            </a:r>
          </a:p>
          <a:p>
            <a:pPr lvl="1"/>
            <a:r>
              <a:rPr lang="en-US" dirty="0"/>
              <a:t>establish critical control point monitoring requirements</a:t>
            </a:r>
          </a:p>
          <a:p>
            <a:pPr lvl="1"/>
            <a:r>
              <a:rPr lang="en-US" dirty="0"/>
              <a:t>establish critical limits for each critical control point</a:t>
            </a:r>
          </a:p>
          <a:p>
            <a:pPr lvl="1"/>
            <a:r>
              <a:rPr lang="en-US" dirty="0"/>
              <a:t>establish corrective actions</a:t>
            </a:r>
          </a:p>
          <a:p>
            <a:pPr lvl="1"/>
            <a:r>
              <a:rPr lang="en-US" dirty="0"/>
              <a:t>establish record keeping procedures</a:t>
            </a:r>
          </a:p>
          <a:p>
            <a:pPr lvl="1"/>
            <a:r>
              <a:rPr lang="en-US" dirty="0"/>
              <a:t>establish procedures for verifying the HACCP system is working as intended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Ways to Minimize Foodborne Bacteria</a:t>
            </a:r>
          </a:p>
        </p:txBody>
      </p:sp>
      <p:sp>
        <p:nvSpPr>
          <p:cNvPr id="398340" name="Content Placeholder 3"/>
          <p:cNvSpPr>
            <a:spLocks noGrp="1"/>
          </p:cNvSpPr>
          <p:nvPr>
            <p:ph idx="1"/>
          </p:nvPr>
        </p:nvSpPr>
        <p:spPr/>
        <p:txBody>
          <a:bodyPr/>
          <a:lstStyle/>
          <a:p>
            <a:r>
              <a:rPr lang="en-US" altLang="en-US" dirty="0"/>
              <a:t>Include:</a:t>
            </a:r>
          </a:p>
          <a:p>
            <a:pPr lvl="1"/>
            <a:r>
              <a:rPr lang="en-US" altLang="en-US" dirty="0"/>
              <a:t>cooking</a:t>
            </a:r>
          </a:p>
          <a:p>
            <a:pPr lvl="1"/>
            <a:r>
              <a:rPr lang="en-US" altLang="en-US" dirty="0"/>
              <a:t>pasteurization</a:t>
            </a:r>
          </a:p>
          <a:p>
            <a:pPr lvl="1"/>
            <a:r>
              <a:rPr lang="en-US" altLang="en-US" dirty="0"/>
              <a:t>canning</a:t>
            </a:r>
          </a:p>
          <a:p>
            <a:pPr lvl="1"/>
            <a:r>
              <a:rPr lang="en-US" altLang="en-US" dirty="0"/>
              <a:t>freezing</a:t>
            </a:r>
          </a:p>
          <a:p>
            <a:pPr lvl="1"/>
            <a:r>
              <a:rPr lang="en-US" altLang="en-US" dirty="0"/>
              <a:t>irradiation</a:t>
            </a:r>
          </a:p>
          <a:p>
            <a:pPr lvl="1"/>
            <a:r>
              <a:rPr lang="en-US" altLang="en-US" dirty="0">
                <a:latin typeface="Arial" charset="0"/>
              </a:rPr>
              <a:t>proper storage temperatures</a:t>
            </a:r>
          </a:p>
          <a:p>
            <a:pPr lvl="1"/>
            <a:r>
              <a:rPr lang="en-US" altLang="en-US" dirty="0">
                <a:latin typeface="Arial" charset="0"/>
              </a:rPr>
              <a:t>high pressure treatment</a:t>
            </a:r>
          </a:p>
          <a:p>
            <a:pPr lvl="1"/>
            <a:r>
              <a:rPr lang="en-US" altLang="en-US" dirty="0">
                <a:latin typeface="Arial" charset="0"/>
              </a:rPr>
              <a:t>acidification</a:t>
            </a:r>
            <a:endParaRPr lang="en-US" altLang="en-US" dirty="0"/>
          </a:p>
        </p:txBody>
      </p:sp>
      <p:sp>
        <p:nvSpPr>
          <p:cNvPr id="398341" name="TextBox 4"/>
          <p:cNvSpPr txBox="1">
            <a:spLocks noChangeArrowheads="1"/>
          </p:cNvSpPr>
          <p:nvPr/>
        </p:nvSpPr>
        <p:spPr bwMode="auto">
          <a:xfrm>
            <a:off x="457200" y="5537537"/>
            <a:ext cx="8229600" cy="1015663"/>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The minimum </a:t>
            </a:r>
            <a:r>
              <a:rPr lang="en-US" altLang="en-US" sz="2000" u="sng" dirty="0">
                <a:latin typeface="Arial" charset="0"/>
              </a:rPr>
              <a:t>internal</a:t>
            </a:r>
            <a:r>
              <a:rPr lang="en-US" altLang="en-US" sz="2000" dirty="0">
                <a:latin typeface="Arial" charset="0"/>
              </a:rPr>
              <a:t> temperature for ground meat products is 160ºF (71ºC). Whole muscle product </a:t>
            </a:r>
            <a:r>
              <a:rPr lang="en-US" altLang="en-US" sz="2000" u="sng" dirty="0">
                <a:latin typeface="Arial" charset="0"/>
              </a:rPr>
              <a:t>surfaces</a:t>
            </a:r>
            <a:r>
              <a:rPr lang="en-US" altLang="en-US" sz="2000" dirty="0">
                <a:latin typeface="Arial" charset="0"/>
              </a:rPr>
              <a:t> should be cooked to 160ºF (71ºC).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Irradiation</a:t>
            </a:r>
          </a:p>
        </p:txBody>
      </p:sp>
      <p:sp>
        <p:nvSpPr>
          <p:cNvPr id="399364" name="Content Placeholder 3"/>
          <p:cNvSpPr>
            <a:spLocks noGrp="1"/>
          </p:cNvSpPr>
          <p:nvPr>
            <p:ph idx="1"/>
          </p:nvPr>
        </p:nvSpPr>
        <p:spPr/>
        <p:txBody>
          <a:bodyPr/>
          <a:lstStyle/>
          <a:p>
            <a:r>
              <a:rPr lang="en-US" altLang="en-US" dirty="0"/>
              <a:t>Destroys pathogenic and spoilage bacteria in food </a:t>
            </a:r>
          </a:p>
          <a:p>
            <a:r>
              <a:rPr lang="en-US" altLang="en-US" dirty="0"/>
              <a:t>Does not alter the freshness, nutritional content, physical or chemical composition, aroma, or taste of a food</a:t>
            </a:r>
          </a:p>
          <a:p>
            <a:r>
              <a:rPr lang="en-US" altLang="en-US" dirty="0"/>
              <a:t>Can be performed on fresh meats, processed meats and spices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Uniform Retail Meat Identity Standards</a:t>
            </a:r>
          </a:p>
        </p:txBody>
      </p:sp>
      <p:sp>
        <p:nvSpPr>
          <p:cNvPr id="55299" name="Content Placeholder 2"/>
          <p:cNvSpPr>
            <a:spLocks noGrp="1"/>
          </p:cNvSpPr>
          <p:nvPr>
            <p:ph idx="1"/>
          </p:nvPr>
        </p:nvSpPr>
        <p:spPr/>
        <p:txBody>
          <a:bodyPr/>
          <a:lstStyle/>
          <a:p>
            <a:r>
              <a:rPr lang="en-US" altLang="en-US" dirty="0"/>
              <a:t>Was implemented by the meats industry in 1973</a:t>
            </a:r>
          </a:p>
          <a:p>
            <a:r>
              <a:rPr lang="en-US" altLang="en-US" dirty="0"/>
              <a:t>Established a single, specific name for each basic retail cut</a:t>
            </a:r>
          </a:p>
          <a:p>
            <a:r>
              <a:rPr lang="en-US" altLang="en-US" dirty="0"/>
              <a:t>Increased the amount of information found on the label of a meat package</a:t>
            </a:r>
          </a:p>
          <a:p>
            <a:r>
              <a:rPr lang="en-US" altLang="en-US" dirty="0"/>
              <a:t>Is a voluntary program</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Irradiation</a:t>
            </a:r>
          </a:p>
        </p:txBody>
      </p:sp>
      <p:sp>
        <p:nvSpPr>
          <p:cNvPr id="4" name="Content Placeholder 3"/>
          <p:cNvSpPr>
            <a:spLocks noGrp="1"/>
          </p:cNvSpPr>
          <p:nvPr>
            <p:ph idx="1"/>
          </p:nvPr>
        </p:nvSpPr>
        <p:spPr/>
        <p:txBody>
          <a:bodyPr/>
          <a:lstStyle/>
          <a:p>
            <a:r>
              <a:rPr lang="en-US" dirty="0"/>
              <a:t>Involves exposing food to a source of ionizing energy</a:t>
            </a:r>
          </a:p>
          <a:p>
            <a:pPr lvl="1"/>
            <a:r>
              <a:rPr lang="en-US" dirty="0"/>
              <a:t>gamma rays</a:t>
            </a:r>
          </a:p>
          <a:p>
            <a:pPr lvl="1"/>
            <a:r>
              <a:rPr lang="en-US" dirty="0"/>
              <a:t>machine generated electrons</a:t>
            </a:r>
          </a:p>
          <a:p>
            <a:pPr lvl="1"/>
            <a:r>
              <a:rPr lang="en-US" dirty="0"/>
              <a:t>x-rays</a:t>
            </a:r>
          </a:p>
          <a:p>
            <a:r>
              <a:rPr lang="en-US" dirty="0"/>
              <a:t>Does NOT result in radioactive food</a:t>
            </a:r>
          </a:p>
          <a:p>
            <a:pPr lvl="1"/>
            <a:r>
              <a:rPr lang="en-US" dirty="0"/>
              <a:t>product never comes into contact with radioactive material and no residue results from process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 Storage Temperatures</a:t>
            </a:r>
          </a:p>
        </p:txBody>
      </p:sp>
      <p:sp>
        <p:nvSpPr>
          <p:cNvPr id="401412" name="Content Placeholder 3"/>
          <p:cNvSpPr>
            <a:spLocks noGrp="1"/>
          </p:cNvSpPr>
          <p:nvPr>
            <p:ph idx="1"/>
          </p:nvPr>
        </p:nvSpPr>
        <p:spPr/>
        <p:txBody>
          <a:bodyPr/>
          <a:lstStyle/>
          <a:p>
            <a:r>
              <a:rPr lang="en-US" altLang="en-US" dirty="0"/>
              <a:t>Should be followed to prevent exponential growth of bacteria</a:t>
            </a:r>
          </a:p>
          <a:p>
            <a:r>
              <a:rPr lang="en-US" altLang="en-US" dirty="0"/>
              <a:t>Include:</a:t>
            </a:r>
          </a:p>
          <a:p>
            <a:pPr lvl="1"/>
            <a:r>
              <a:rPr lang="en-US" altLang="en-US" dirty="0"/>
              <a:t>below 40ºF (4ºC) for cold products</a:t>
            </a:r>
          </a:p>
          <a:p>
            <a:pPr lvl="1"/>
            <a:r>
              <a:rPr lang="en-US" altLang="en-US" dirty="0"/>
              <a:t>above 140ºF (60ºC) for hot products</a:t>
            </a:r>
          </a:p>
        </p:txBody>
      </p:sp>
      <p:pic>
        <p:nvPicPr>
          <p:cNvPr id="9" name="Picture 8" descr="Image with a thermometer and the correct storage temperatures on it. ">
            <a:extLst>
              <a:ext uri="{FF2B5EF4-FFF2-40B4-BE49-F238E27FC236}">
                <a16:creationId xmlns:a16="http://schemas.microsoft.com/office/drawing/2014/main" id="{4DB3BE00-F913-48A2-B82E-C8F3D50AD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072" y="4191000"/>
            <a:ext cx="3883489" cy="2085013"/>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Temperature Danger Zone</a:t>
            </a:r>
          </a:p>
        </p:txBody>
      </p:sp>
      <p:sp>
        <p:nvSpPr>
          <p:cNvPr id="4" name="Content Placeholder 3"/>
          <p:cNvSpPr>
            <a:spLocks noGrp="1"/>
          </p:cNvSpPr>
          <p:nvPr>
            <p:ph idx="1"/>
          </p:nvPr>
        </p:nvSpPr>
        <p:spPr/>
        <p:txBody>
          <a:bodyPr/>
          <a:lstStyle/>
          <a:p>
            <a:r>
              <a:rPr lang="en-US" dirty="0"/>
              <a:t>Is between 40ºF (4ºC) and 140ºF (60ºC)</a:t>
            </a:r>
          </a:p>
          <a:p>
            <a:r>
              <a:rPr lang="en-US" dirty="0"/>
              <a:t>Is the range in which most foodborne pathogenic bacteria thrive</a:t>
            </a:r>
          </a:p>
          <a:p>
            <a:r>
              <a:rPr lang="en-US" dirty="0"/>
              <a:t>Can be avoided by:</a:t>
            </a:r>
          </a:p>
          <a:p>
            <a:pPr lvl="1"/>
            <a:r>
              <a:rPr lang="en-US" dirty="0"/>
              <a:t>properly cooking all foods</a:t>
            </a:r>
          </a:p>
          <a:p>
            <a:pPr lvl="1"/>
            <a:r>
              <a:rPr lang="en-US" dirty="0"/>
              <a:t>heating foods to the proper temperature before serving</a:t>
            </a:r>
          </a:p>
          <a:p>
            <a:pPr lvl="1"/>
            <a:r>
              <a:rPr lang="en-US" dirty="0"/>
              <a:t>quickly cooling all food products</a:t>
            </a:r>
          </a:p>
        </p:txBody>
      </p:sp>
      <p:sp>
        <p:nvSpPr>
          <p:cNvPr id="403461" name="TextBox 4"/>
          <p:cNvSpPr txBox="1">
            <a:spLocks noChangeArrowheads="1"/>
          </p:cNvSpPr>
          <p:nvPr/>
        </p:nvSpPr>
        <p:spPr bwMode="auto">
          <a:xfrm>
            <a:off x="483606"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Perishable food held for more than four hours should be discarded.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Foodborne Illness</a:t>
            </a:r>
          </a:p>
        </p:txBody>
      </p:sp>
      <p:sp>
        <p:nvSpPr>
          <p:cNvPr id="405509" name="Content Placeholder 3"/>
          <p:cNvSpPr>
            <a:spLocks noGrp="1"/>
          </p:cNvSpPr>
          <p:nvPr>
            <p:ph idx="1"/>
          </p:nvPr>
        </p:nvSpPr>
        <p:spPr/>
        <p:txBody>
          <a:bodyPr/>
          <a:lstStyle/>
          <a:p>
            <a:r>
              <a:rPr lang="en-US" altLang="en-US" dirty="0"/>
              <a:t>Is most commonly caused by mishandling food</a:t>
            </a:r>
          </a:p>
          <a:p>
            <a:pPr lvl="1"/>
            <a:r>
              <a:rPr lang="en-US" altLang="en-US" dirty="0"/>
              <a:t>temperature abuse</a:t>
            </a:r>
          </a:p>
          <a:p>
            <a:pPr lvl="1"/>
            <a:r>
              <a:rPr lang="en-US" altLang="en-US" dirty="0"/>
              <a:t>cross-contamination</a:t>
            </a:r>
          </a:p>
          <a:p>
            <a:pPr lvl="1"/>
            <a:r>
              <a:rPr lang="en-US" altLang="en-US" dirty="0"/>
              <a:t>improper procedures</a:t>
            </a:r>
          </a:p>
          <a:p>
            <a:pPr lvl="1"/>
            <a:r>
              <a:rPr lang="en-US" altLang="en-US" dirty="0"/>
              <a:t>contamination after cooking</a:t>
            </a:r>
          </a:p>
        </p:txBody>
      </p:sp>
      <p:pic>
        <p:nvPicPr>
          <p:cNvPr id="405508" name="Picture 2" descr="Image of a human thermometer and white pills. "/>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80" t="7847" r="11240" b="8447"/>
          <a:stretch/>
        </p:blipFill>
        <p:spPr bwMode="auto">
          <a:xfrm>
            <a:off x="2717916" y="4191000"/>
            <a:ext cx="373380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Vulnerable People</a:t>
            </a:r>
          </a:p>
        </p:txBody>
      </p:sp>
      <p:sp>
        <p:nvSpPr>
          <p:cNvPr id="4" name="Content Placeholder 3"/>
          <p:cNvSpPr>
            <a:spLocks noGrp="1"/>
          </p:cNvSpPr>
          <p:nvPr>
            <p:ph idx="1"/>
          </p:nvPr>
        </p:nvSpPr>
        <p:spPr/>
        <p:txBody>
          <a:bodyPr/>
          <a:lstStyle/>
          <a:p>
            <a:r>
              <a:rPr lang="en-US" dirty="0"/>
              <a:t>Include:</a:t>
            </a:r>
          </a:p>
          <a:p>
            <a:pPr lvl="1"/>
            <a:r>
              <a:rPr lang="en-US" dirty="0"/>
              <a:t>senior citizens</a:t>
            </a:r>
          </a:p>
          <a:p>
            <a:pPr lvl="1"/>
            <a:r>
              <a:rPr lang="en-US" dirty="0"/>
              <a:t>pregnant women</a:t>
            </a:r>
          </a:p>
          <a:p>
            <a:pPr lvl="1"/>
            <a:r>
              <a:rPr lang="en-US" dirty="0"/>
              <a:t>young children</a:t>
            </a:r>
          </a:p>
          <a:p>
            <a:pPr lvl="1"/>
            <a:r>
              <a:rPr lang="en-US" dirty="0"/>
              <a:t>individuals with compromised immune systems</a:t>
            </a:r>
          </a:p>
          <a:p>
            <a:pPr lvl="2"/>
            <a:r>
              <a:rPr lang="en-US" dirty="0"/>
              <a:t>cancer</a:t>
            </a:r>
          </a:p>
          <a:p>
            <a:pPr lvl="2"/>
            <a:r>
              <a:rPr lang="en-US" dirty="0"/>
              <a:t>diabetes</a:t>
            </a:r>
          </a:p>
          <a:p>
            <a:pPr lvl="2"/>
            <a:r>
              <a:rPr lang="en-US" dirty="0"/>
              <a:t>liver disease</a:t>
            </a:r>
          </a:p>
          <a:p>
            <a:pPr lvl="2"/>
            <a:r>
              <a:rPr lang="en-US" dirty="0"/>
              <a:t>AIDS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Foodborne Illness</a:t>
            </a:r>
          </a:p>
        </p:txBody>
      </p:sp>
      <p:sp>
        <p:nvSpPr>
          <p:cNvPr id="408580" name="Content Placeholder 3"/>
          <p:cNvSpPr>
            <a:spLocks noGrp="1"/>
          </p:cNvSpPr>
          <p:nvPr>
            <p:ph idx="1"/>
          </p:nvPr>
        </p:nvSpPr>
        <p:spPr/>
        <p:txBody>
          <a:bodyPr/>
          <a:lstStyle/>
          <a:p>
            <a:r>
              <a:rPr lang="en-US" altLang="en-US" dirty="0"/>
              <a:t>Can be a food infection or food intoxication</a:t>
            </a:r>
          </a:p>
          <a:p>
            <a:pPr lvl="1"/>
            <a:r>
              <a:rPr lang="en-US" altLang="en-US" dirty="0"/>
              <a:t>food infection: pathogenic bacteria was in a food product consumed and made the consumer sick after eating</a:t>
            </a:r>
          </a:p>
          <a:p>
            <a:pPr lvl="2"/>
            <a:r>
              <a:rPr lang="en-US" altLang="en-US" i="1" dirty="0"/>
              <a:t>Salmonella spp.</a:t>
            </a:r>
          </a:p>
          <a:p>
            <a:pPr lvl="1"/>
            <a:r>
              <a:rPr lang="en-US" altLang="en-US" dirty="0"/>
              <a:t>food intoxication: pathogenic bacteria grew in the food, produced a toxin and made the consumer sick after eating</a:t>
            </a:r>
          </a:p>
          <a:p>
            <a:pPr lvl="2"/>
            <a:r>
              <a:rPr lang="en-US" altLang="en-US" i="1" dirty="0"/>
              <a:t>Clostridium botulinum</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Bacterial Counts</a:t>
            </a:r>
          </a:p>
        </p:txBody>
      </p:sp>
      <p:sp>
        <p:nvSpPr>
          <p:cNvPr id="409604" name="Content Placeholder 3"/>
          <p:cNvSpPr>
            <a:spLocks noGrp="1"/>
          </p:cNvSpPr>
          <p:nvPr>
            <p:ph idx="1"/>
          </p:nvPr>
        </p:nvSpPr>
        <p:spPr/>
        <p:txBody>
          <a:bodyPr/>
          <a:lstStyle/>
          <a:p>
            <a:r>
              <a:rPr lang="en-US" altLang="en-US" dirty="0"/>
              <a:t>Which cause illness differ for each bacteria</a:t>
            </a:r>
          </a:p>
          <a:p>
            <a:pPr lvl="1"/>
            <a:r>
              <a:rPr lang="en-US" altLang="en-US" dirty="0"/>
              <a:t>some bacteria require higher numbers to be consumed to make an individual ill</a:t>
            </a:r>
          </a:p>
          <a:p>
            <a:pPr lvl="1"/>
            <a:r>
              <a:rPr lang="en-US" altLang="en-US" dirty="0"/>
              <a:t>the more bacteria consumed, the more likely a person is to get sick</a:t>
            </a:r>
          </a:p>
        </p:txBody>
      </p:sp>
      <p:pic>
        <p:nvPicPr>
          <p:cNvPr id="409605" name="Picture 3" descr="Image of a up close picture of bacteria.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39219" y="3900216"/>
            <a:ext cx="3865562" cy="257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Foodborne Bacteria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3768074"/>
              </p:ext>
            </p:extLst>
          </p:nvPr>
        </p:nvGraphicFramePr>
        <p:xfrm>
          <a:off x="469900" y="1295400"/>
          <a:ext cx="8229600" cy="4816271"/>
        </p:xfrm>
        <a:graphic>
          <a:graphicData uri="http://schemas.openxmlformats.org/drawingml/2006/table">
            <a:tbl>
              <a:tblPr firstRow="1" bandRow="1">
                <a:tableStyleId>{D7AC3CCA-C797-4891-BE02-D94E43425B78}</a:tableStyleId>
              </a:tblPr>
              <a:tblGrid>
                <a:gridCol w="2289976">
                  <a:extLst>
                    <a:ext uri="{9D8B030D-6E8A-4147-A177-3AD203B41FA5}">
                      <a16:colId xmlns:a16="http://schemas.microsoft.com/office/drawing/2014/main" val="20000"/>
                    </a:ext>
                  </a:extLst>
                </a:gridCol>
                <a:gridCol w="5939624">
                  <a:extLst>
                    <a:ext uri="{9D8B030D-6E8A-4147-A177-3AD203B41FA5}">
                      <a16:colId xmlns:a16="http://schemas.microsoft.com/office/drawing/2014/main" val="20001"/>
                    </a:ext>
                  </a:extLst>
                </a:gridCol>
              </a:tblGrid>
              <a:tr h="396286">
                <a:tc>
                  <a:txBody>
                    <a:bodyPr/>
                    <a:lstStyle/>
                    <a:p>
                      <a:pPr>
                        <a:buFontTx/>
                        <a:buNone/>
                      </a:pPr>
                      <a:r>
                        <a:rPr lang="en-US" sz="2000" b="1" dirty="0">
                          <a:solidFill>
                            <a:schemeClr val="bg1"/>
                          </a:solidFill>
                          <a:latin typeface="Arial" pitchFamily="34" charset="0"/>
                          <a:cs typeface="Arial" pitchFamily="34" charset="0"/>
                        </a:rPr>
                        <a:t>Illness</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b="0" dirty="0">
                          <a:latin typeface="Arial" pitchFamily="34" charset="0"/>
                          <a:cs typeface="Arial" pitchFamily="34" charset="0"/>
                        </a:rPr>
                        <a:t>Botulism, food intoxication</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286">
                <a:tc>
                  <a:txBody>
                    <a:bodyPr/>
                    <a:lstStyle/>
                    <a:p>
                      <a:pPr>
                        <a:buFontTx/>
                        <a:buNone/>
                      </a:pPr>
                      <a:r>
                        <a:rPr lang="en-US" sz="2000" b="1" dirty="0">
                          <a:solidFill>
                            <a:schemeClr val="bg1"/>
                          </a:solidFill>
                          <a:latin typeface="Arial" pitchFamily="34" charset="0"/>
                          <a:cs typeface="Arial" pitchFamily="34" charset="0"/>
                        </a:rPr>
                        <a:t>Causative Agent</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i="0" dirty="0">
                          <a:latin typeface="Arial" pitchFamily="34" charset="0"/>
                          <a:cs typeface="Arial" pitchFamily="34" charset="0"/>
                        </a:rPr>
                        <a:t>Toxins produced by </a:t>
                      </a:r>
                      <a:r>
                        <a:rPr lang="en-US" sz="2000" i="1" dirty="0">
                          <a:latin typeface="Arial" pitchFamily="34" charset="0"/>
                          <a:cs typeface="Arial" pitchFamily="34" charset="0"/>
                        </a:rPr>
                        <a:t>Clostridium</a:t>
                      </a:r>
                      <a:r>
                        <a:rPr lang="en-US" sz="2000" i="1" baseline="0" dirty="0">
                          <a:latin typeface="Arial" pitchFamily="34" charset="0"/>
                          <a:cs typeface="Arial" pitchFamily="34" charset="0"/>
                        </a:rPr>
                        <a:t> botulinum</a:t>
                      </a:r>
                      <a:endParaRPr lang="en-US" sz="2000" i="1" dirty="0">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10840">
                <a:tc>
                  <a:txBody>
                    <a:bodyPr/>
                    <a:lstStyle/>
                    <a:p>
                      <a:pPr>
                        <a:buFontTx/>
                        <a:buNone/>
                      </a:pPr>
                      <a:r>
                        <a:rPr lang="en-US" sz="2000" b="1" dirty="0">
                          <a:solidFill>
                            <a:schemeClr val="bg1"/>
                          </a:solidFill>
                          <a:latin typeface="Arial" pitchFamily="34" charset="0"/>
                          <a:cs typeface="Arial" pitchFamily="34" charset="0"/>
                        </a:rPr>
                        <a:t>Symptoms</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000" dirty="0">
                          <a:latin typeface="Arial" pitchFamily="34" charset="0"/>
                          <a:cs typeface="Arial" pitchFamily="34" charset="0"/>
                        </a:rPr>
                        <a:t>Nausea; vomiting; fatigue; dizziness; headache; dryness of skin; constipation</a:t>
                      </a:r>
                      <a:r>
                        <a:rPr lang="en-US" sz="2000" baseline="0" dirty="0">
                          <a:latin typeface="Arial" pitchFamily="34" charset="0"/>
                          <a:cs typeface="Arial" pitchFamily="34" charset="0"/>
                        </a:rPr>
                        <a:t>; i</a:t>
                      </a:r>
                      <a:r>
                        <a:rPr lang="en-US" sz="2000" dirty="0">
                          <a:latin typeface="Arial" pitchFamily="34" charset="0"/>
                          <a:cs typeface="Arial" pitchFamily="34" charset="0"/>
                        </a:rPr>
                        <a:t>mpaired</a:t>
                      </a:r>
                      <a:r>
                        <a:rPr lang="en-US" sz="2000" baseline="0" dirty="0">
                          <a:latin typeface="Arial" pitchFamily="34" charset="0"/>
                          <a:cs typeface="Arial" pitchFamily="34" charset="0"/>
                        </a:rPr>
                        <a:t> swallowing, speaking, respiration and coordination; double vision</a:t>
                      </a:r>
                    </a:p>
                    <a:p>
                      <a:pPr marL="0" indent="0">
                        <a:buSzPct val="90000"/>
                        <a:buFontTx/>
                        <a:buNone/>
                      </a:pPr>
                      <a:r>
                        <a:rPr lang="en-US" sz="2000" b="1" u="sng" baseline="0" dirty="0">
                          <a:latin typeface="Arial" pitchFamily="34" charset="0"/>
                          <a:cs typeface="Arial" pitchFamily="34" charset="0"/>
                        </a:rPr>
                        <a:t>Ten percent of cases are fatal</a:t>
                      </a:r>
                      <a:endParaRPr lang="en-US" sz="2000" b="1" u="sng" dirty="0">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286">
                <a:tc>
                  <a:txBody>
                    <a:bodyPr/>
                    <a:lstStyle/>
                    <a:p>
                      <a:pPr>
                        <a:buFontTx/>
                        <a:buNone/>
                      </a:pPr>
                      <a:r>
                        <a:rPr lang="en-US" sz="2000" b="1" dirty="0">
                          <a:solidFill>
                            <a:schemeClr val="bg1"/>
                          </a:solidFill>
                          <a:latin typeface="Arial" pitchFamily="34" charset="0"/>
                          <a:cs typeface="Arial" pitchFamily="34" charset="0"/>
                        </a:rPr>
                        <a:t>Time of Onset</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a:latin typeface="Arial" pitchFamily="34" charset="0"/>
                          <a:cs typeface="Arial" pitchFamily="34" charset="0"/>
                        </a:rPr>
                        <a:t>12 to 72 hours after consumption</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137">
                <a:tc>
                  <a:txBody>
                    <a:bodyPr/>
                    <a:lstStyle/>
                    <a:p>
                      <a:pPr>
                        <a:buFontTx/>
                        <a:buNone/>
                      </a:pPr>
                      <a:r>
                        <a:rPr lang="en-US" sz="2000" b="1" dirty="0">
                          <a:solidFill>
                            <a:schemeClr val="bg1"/>
                          </a:solidFill>
                          <a:latin typeface="Arial" pitchFamily="34" charset="0"/>
                          <a:cs typeface="Arial" pitchFamily="34" charset="0"/>
                        </a:rPr>
                        <a:t>Meat Usually</a:t>
                      </a:r>
                      <a:r>
                        <a:rPr lang="en-US" sz="2000" b="1" baseline="0" dirty="0">
                          <a:solidFill>
                            <a:schemeClr val="bg1"/>
                          </a:solidFill>
                          <a:latin typeface="Arial" pitchFamily="34" charset="0"/>
                          <a:cs typeface="Arial" pitchFamily="34" charset="0"/>
                        </a:rPr>
                        <a:t> Involved</a:t>
                      </a:r>
                      <a:endParaRPr lang="en-US" sz="2000" b="1" dirty="0">
                        <a:solidFill>
                          <a:schemeClr val="bg1"/>
                        </a:solidFill>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a:latin typeface="Arial" pitchFamily="34" charset="0"/>
                          <a:cs typeface="Arial" pitchFamily="34" charset="0"/>
                        </a:rPr>
                        <a:t>Canned meats and seafood; smoked and processed</a:t>
                      </a:r>
                      <a:r>
                        <a:rPr lang="en-US" sz="2000" baseline="0" dirty="0">
                          <a:latin typeface="Arial" pitchFamily="34" charset="0"/>
                          <a:cs typeface="Arial" pitchFamily="34" charset="0"/>
                        </a:rPr>
                        <a:t> meats and seafood</a:t>
                      </a:r>
                      <a:endParaRPr lang="en-US" sz="2000" dirty="0">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0840">
                <a:tc>
                  <a:txBody>
                    <a:bodyPr/>
                    <a:lstStyle/>
                    <a:p>
                      <a:pPr>
                        <a:buFontTx/>
                        <a:buNone/>
                      </a:pPr>
                      <a:r>
                        <a:rPr lang="en-US" sz="2000" b="1" dirty="0">
                          <a:solidFill>
                            <a:schemeClr val="bg1"/>
                          </a:solidFill>
                          <a:latin typeface="Arial" pitchFamily="34" charset="0"/>
                          <a:cs typeface="Arial" pitchFamily="34" charset="0"/>
                        </a:rPr>
                        <a:t>Preventative Measures</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a:latin typeface="Arial" pitchFamily="34" charset="0"/>
                          <a:cs typeface="Arial" pitchFamily="34" charset="0"/>
                        </a:rPr>
                        <a:t>Canning</a:t>
                      </a:r>
                      <a:r>
                        <a:rPr lang="en-US" sz="2000" baseline="0" dirty="0">
                          <a:latin typeface="Arial" pitchFamily="34" charset="0"/>
                          <a:cs typeface="Arial" pitchFamily="34" charset="0"/>
                        </a:rPr>
                        <a:t> at 176</a:t>
                      </a:r>
                      <a:r>
                        <a:rPr lang="en-US" sz="2000" baseline="0" dirty="0">
                          <a:latin typeface="Arial"/>
                          <a:cs typeface="Arial"/>
                        </a:rPr>
                        <a:t>ºF (80</a:t>
                      </a:r>
                      <a:r>
                        <a:rPr lang="en-US" sz="2000" dirty="0">
                          <a:latin typeface="Arial"/>
                          <a:cs typeface="Arial"/>
                        </a:rPr>
                        <a:t>ºC)</a:t>
                      </a:r>
                      <a:r>
                        <a:rPr lang="en-US" sz="2000" baseline="0" dirty="0">
                          <a:latin typeface="Arial"/>
                          <a:cs typeface="Arial"/>
                        </a:rPr>
                        <a:t> for ten minutes; proper </a:t>
                      </a:r>
                      <a:r>
                        <a:rPr lang="en-US" sz="2000" dirty="0">
                          <a:latin typeface="Arial" pitchFamily="34" charset="0"/>
                          <a:cs typeface="Arial" pitchFamily="34" charset="0"/>
                        </a:rPr>
                        <a:t>smoking and processing</a:t>
                      </a:r>
                      <a:r>
                        <a:rPr lang="en-US" sz="2000" baseline="0" dirty="0">
                          <a:latin typeface="Arial" pitchFamily="34" charset="0"/>
                          <a:cs typeface="Arial" pitchFamily="34" charset="0"/>
                        </a:rPr>
                        <a:t> procedures; use of nitrites; proper cooking and refrigeration temperatures; sanitation</a:t>
                      </a:r>
                      <a:endParaRPr lang="en-US" sz="2000" dirty="0">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Foodborne Bacteria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6070916"/>
              </p:ext>
            </p:extLst>
          </p:nvPr>
        </p:nvGraphicFramePr>
        <p:xfrm>
          <a:off x="469900" y="1295400"/>
          <a:ext cx="8229600" cy="4816200"/>
        </p:xfrm>
        <a:graphic>
          <a:graphicData uri="http://schemas.openxmlformats.org/drawingml/2006/table">
            <a:tbl>
              <a:tblPr firstRow="1" bandRow="1">
                <a:tableStyleId>{D7AC3CCA-C797-4891-BE02-D94E43425B78}</a:tableStyleId>
              </a:tblPr>
              <a:tblGrid>
                <a:gridCol w="2289976">
                  <a:extLst>
                    <a:ext uri="{9D8B030D-6E8A-4147-A177-3AD203B41FA5}">
                      <a16:colId xmlns:a16="http://schemas.microsoft.com/office/drawing/2014/main" val="20000"/>
                    </a:ext>
                  </a:extLst>
                </a:gridCol>
                <a:gridCol w="5939624">
                  <a:extLst>
                    <a:ext uri="{9D8B030D-6E8A-4147-A177-3AD203B41FA5}">
                      <a16:colId xmlns:a16="http://schemas.microsoft.com/office/drawing/2014/main" val="20001"/>
                    </a:ext>
                  </a:extLst>
                </a:gridCol>
              </a:tblGrid>
              <a:tr h="396291">
                <a:tc>
                  <a:txBody>
                    <a:bodyPr/>
                    <a:lstStyle/>
                    <a:p>
                      <a:pPr>
                        <a:buFontTx/>
                        <a:buNone/>
                      </a:pPr>
                      <a:r>
                        <a:rPr lang="en-US" sz="2000" b="1" dirty="0">
                          <a:solidFill>
                            <a:schemeClr val="bg1"/>
                          </a:solidFill>
                          <a:latin typeface="Arial" pitchFamily="34" charset="0"/>
                          <a:cs typeface="Arial" pitchFamily="34" charset="0"/>
                        </a:rPr>
                        <a:t>Illness</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b="0" i="1" dirty="0">
                          <a:latin typeface="Arial" pitchFamily="34" charset="0"/>
                          <a:cs typeface="Arial" pitchFamily="34" charset="0"/>
                        </a:rPr>
                        <a:t>Staphylococcal</a:t>
                      </a:r>
                      <a:r>
                        <a:rPr lang="en-US" sz="2000" b="0" baseline="0" dirty="0">
                          <a:latin typeface="Arial" pitchFamily="34" charset="0"/>
                          <a:cs typeface="Arial" pitchFamily="34" charset="0"/>
                        </a:rPr>
                        <a:t> food infection</a:t>
                      </a:r>
                      <a:endParaRPr lang="en-US" sz="2000" b="0" dirty="0">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291">
                <a:tc>
                  <a:txBody>
                    <a:bodyPr/>
                    <a:lstStyle/>
                    <a:p>
                      <a:pPr>
                        <a:buFontTx/>
                        <a:buNone/>
                      </a:pPr>
                      <a:r>
                        <a:rPr lang="en-US" sz="2000" b="1" dirty="0">
                          <a:solidFill>
                            <a:schemeClr val="bg1"/>
                          </a:solidFill>
                          <a:latin typeface="Arial" pitchFamily="34" charset="0"/>
                          <a:cs typeface="Arial" pitchFamily="34" charset="0"/>
                        </a:rPr>
                        <a:t>Causative Agent</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i="0" dirty="0">
                          <a:latin typeface="Arial" pitchFamily="34" charset="0"/>
                          <a:cs typeface="Arial" pitchFamily="34" charset="0"/>
                        </a:rPr>
                        <a:t>Enterotoxin produced</a:t>
                      </a:r>
                      <a:r>
                        <a:rPr lang="en-US" sz="2000" i="0" baseline="0" dirty="0">
                          <a:latin typeface="Arial" pitchFamily="34" charset="0"/>
                          <a:cs typeface="Arial" pitchFamily="34" charset="0"/>
                        </a:rPr>
                        <a:t> by </a:t>
                      </a:r>
                      <a:r>
                        <a:rPr lang="en-US" sz="2000" i="1" baseline="0" dirty="0">
                          <a:latin typeface="Arial" pitchFamily="34" charset="0"/>
                          <a:cs typeface="Arial" pitchFamily="34" charset="0"/>
                        </a:rPr>
                        <a:t>Staphylococcal aureus</a:t>
                      </a:r>
                      <a:endParaRPr lang="en-US" sz="2000" i="1" dirty="0">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1146">
                <a:tc>
                  <a:txBody>
                    <a:bodyPr/>
                    <a:lstStyle/>
                    <a:p>
                      <a:pPr>
                        <a:buFontTx/>
                        <a:buNone/>
                      </a:pPr>
                      <a:r>
                        <a:rPr lang="en-US" sz="2000" b="1" dirty="0">
                          <a:solidFill>
                            <a:schemeClr val="bg1"/>
                          </a:solidFill>
                          <a:latin typeface="Arial" pitchFamily="34" charset="0"/>
                          <a:cs typeface="Arial" pitchFamily="34" charset="0"/>
                        </a:rPr>
                        <a:t>Symptoms</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000" dirty="0">
                          <a:latin typeface="Arial" pitchFamily="34" charset="0"/>
                          <a:cs typeface="Arial" pitchFamily="34" charset="0"/>
                        </a:rPr>
                        <a:t>Nausea; vomiting; abdominal</a:t>
                      </a:r>
                      <a:r>
                        <a:rPr lang="en-US" sz="2000" baseline="0" dirty="0">
                          <a:latin typeface="Arial" pitchFamily="34" charset="0"/>
                          <a:cs typeface="Arial" pitchFamily="34" charset="0"/>
                        </a:rPr>
                        <a:t> pain due to inflammation of the lining of the stomach and intestines</a:t>
                      </a:r>
                      <a:endParaRPr lang="en-US" sz="2000" b="1" u="sng" dirty="0">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291">
                <a:tc>
                  <a:txBody>
                    <a:bodyPr/>
                    <a:lstStyle/>
                    <a:p>
                      <a:pPr>
                        <a:buFontTx/>
                        <a:buNone/>
                      </a:pPr>
                      <a:r>
                        <a:rPr lang="en-US" sz="2000" b="1" dirty="0">
                          <a:solidFill>
                            <a:schemeClr val="bg1"/>
                          </a:solidFill>
                          <a:latin typeface="Arial" pitchFamily="34" charset="0"/>
                          <a:cs typeface="Arial" pitchFamily="34" charset="0"/>
                        </a:rPr>
                        <a:t>Time of Onset</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a:latin typeface="Arial" pitchFamily="34" charset="0"/>
                          <a:cs typeface="Arial" pitchFamily="34" charset="0"/>
                        </a:rPr>
                        <a:t>12 to 48 hours after consumption</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06001">
                <a:tc>
                  <a:txBody>
                    <a:bodyPr/>
                    <a:lstStyle/>
                    <a:p>
                      <a:pPr>
                        <a:buFontTx/>
                        <a:buNone/>
                      </a:pPr>
                      <a:r>
                        <a:rPr lang="en-US" sz="2000" b="1" dirty="0">
                          <a:solidFill>
                            <a:schemeClr val="bg1"/>
                          </a:solidFill>
                          <a:latin typeface="Arial" pitchFamily="34" charset="0"/>
                          <a:cs typeface="Arial" pitchFamily="34" charset="0"/>
                        </a:rPr>
                        <a:t>Meat Usually</a:t>
                      </a:r>
                      <a:r>
                        <a:rPr lang="en-US" sz="2000" b="1" baseline="0" dirty="0">
                          <a:solidFill>
                            <a:schemeClr val="bg1"/>
                          </a:solidFill>
                          <a:latin typeface="Arial" pitchFamily="34" charset="0"/>
                          <a:cs typeface="Arial" pitchFamily="34" charset="0"/>
                        </a:rPr>
                        <a:t> Involved</a:t>
                      </a:r>
                      <a:endParaRPr lang="en-US" sz="2000" b="1" dirty="0">
                        <a:solidFill>
                          <a:schemeClr val="bg1"/>
                        </a:solidFill>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000" dirty="0">
                          <a:solidFill>
                            <a:schemeClr val="tx1"/>
                          </a:solidFill>
                          <a:latin typeface="Arial" pitchFamily="34" charset="0"/>
                          <a:cs typeface="Arial" pitchFamily="34" charset="0"/>
                        </a:rPr>
                        <a:t>Foods prepared by hand which require no additional cooking, such as salads</a:t>
                      </a:r>
                      <a:r>
                        <a:rPr lang="en-US" sz="2000" baseline="0" dirty="0">
                          <a:solidFill>
                            <a:schemeClr val="tx1"/>
                          </a:solidFill>
                          <a:latin typeface="Arial" pitchFamily="34" charset="0"/>
                          <a:cs typeface="Arial" pitchFamily="34" charset="0"/>
                        </a:rPr>
                        <a:t> and sandwiches; milk and dairy products; meat, poultry and eggs</a:t>
                      </a:r>
                      <a:endParaRPr lang="en-US" sz="2000" dirty="0">
                        <a:solidFill>
                          <a:schemeClr val="tx1"/>
                        </a:solidFill>
                        <a:latin typeface="Arial" pitchFamily="34" charset="0"/>
                        <a:cs typeface="Arial" pitchFamily="34" charset="0"/>
                      </a:endParaRP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0855">
                <a:tc>
                  <a:txBody>
                    <a:bodyPr/>
                    <a:lstStyle/>
                    <a:p>
                      <a:pPr>
                        <a:buFontTx/>
                        <a:buNone/>
                      </a:pPr>
                      <a:r>
                        <a:rPr lang="en-US" sz="2000" b="1" dirty="0">
                          <a:solidFill>
                            <a:schemeClr val="bg1"/>
                          </a:solidFill>
                          <a:latin typeface="Arial" pitchFamily="34" charset="0"/>
                          <a:cs typeface="Arial" pitchFamily="34" charset="0"/>
                        </a:rPr>
                        <a:t>Preventative Measures</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000" dirty="0">
                          <a:solidFill>
                            <a:schemeClr val="tx1"/>
                          </a:solidFill>
                          <a:latin typeface="Arial" pitchFamily="34" charset="0"/>
                          <a:cs typeface="Arial" pitchFamily="34" charset="0"/>
                        </a:rPr>
                        <a:t>Wash hands properly before handling and preparing foods; do not prepare foods when ill; do not prepare foods with an exposed sore on the hands or wrists; keep the kitchen sanitary</a:t>
                      </a:r>
                    </a:p>
                  </a:txBody>
                  <a:tcPr marL="85874" marR="8587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Foodborne Bacteria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5083627"/>
              </p:ext>
            </p:extLst>
          </p:nvPr>
        </p:nvGraphicFramePr>
        <p:xfrm>
          <a:off x="469900" y="1295400"/>
          <a:ext cx="8229600" cy="4069580"/>
        </p:xfrm>
        <a:graphic>
          <a:graphicData uri="http://schemas.openxmlformats.org/drawingml/2006/table">
            <a:tbl>
              <a:tblPr firstRow="1" bandRow="1">
                <a:tableStyleId>{D7AC3CCA-C797-4891-BE02-D94E43425B78}</a:tableStyleId>
              </a:tblPr>
              <a:tblGrid>
                <a:gridCol w="2289976">
                  <a:extLst>
                    <a:ext uri="{9D8B030D-6E8A-4147-A177-3AD203B41FA5}">
                      <a16:colId xmlns:a16="http://schemas.microsoft.com/office/drawing/2014/main" val="20000"/>
                    </a:ext>
                  </a:extLst>
                </a:gridCol>
                <a:gridCol w="5939624">
                  <a:extLst>
                    <a:ext uri="{9D8B030D-6E8A-4147-A177-3AD203B41FA5}">
                      <a16:colId xmlns:a16="http://schemas.microsoft.com/office/drawing/2014/main" val="20001"/>
                    </a:ext>
                  </a:extLst>
                </a:gridCol>
              </a:tblGrid>
              <a:tr h="411541">
                <a:tc>
                  <a:txBody>
                    <a:bodyPr/>
                    <a:lstStyle/>
                    <a:p>
                      <a:pPr>
                        <a:buFontTx/>
                        <a:buNone/>
                      </a:pPr>
                      <a:r>
                        <a:rPr lang="en-US" sz="2100" b="1" dirty="0">
                          <a:solidFill>
                            <a:schemeClr val="bg1"/>
                          </a:solidFill>
                          <a:latin typeface="Arial" pitchFamily="34" charset="0"/>
                          <a:cs typeface="Arial" pitchFamily="34" charset="0"/>
                        </a:rPr>
                        <a:t>Illness</a:t>
                      </a: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1" baseline="0" dirty="0">
                          <a:latin typeface="Arial" pitchFamily="34" charset="0"/>
                          <a:cs typeface="Arial" pitchFamily="34" charset="0"/>
                        </a:rPr>
                        <a:t>Perfringens</a:t>
                      </a:r>
                      <a:r>
                        <a:rPr lang="en-US" sz="2100" b="0" baseline="0" dirty="0">
                          <a:latin typeface="Arial" pitchFamily="34" charset="0"/>
                          <a:cs typeface="Arial" pitchFamily="34" charset="0"/>
                        </a:rPr>
                        <a:t> food infection</a:t>
                      </a:r>
                      <a:endParaRPr lang="en-US" sz="2100" b="0" dirty="0">
                        <a:latin typeface="Arial" pitchFamily="34" charset="0"/>
                        <a:cs typeface="Arial" pitchFamily="34" charset="0"/>
                      </a:endParaRP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541">
                <a:tc>
                  <a:txBody>
                    <a:bodyPr/>
                    <a:lstStyle/>
                    <a:p>
                      <a:pPr>
                        <a:buFontTx/>
                        <a:buNone/>
                      </a:pPr>
                      <a:r>
                        <a:rPr lang="en-US" sz="2100" b="1" dirty="0">
                          <a:solidFill>
                            <a:schemeClr val="bg1"/>
                          </a:solidFill>
                          <a:latin typeface="Arial" pitchFamily="34" charset="0"/>
                          <a:cs typeface="Arial" pitchFamily="34" charset="0"/>
                        </a:rPr>
                        <a:t>Causative Agent</a:t>
                      </a: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a:latin typeface="Arial" pitchFamily="34" charset="0"/>
                          <a:cs typeface="Arial" pitchFamily="34" charset="0"/>
                        </a:rPr>
                        <a:t>Clostridium perfringens</a:t>
                      </a:r>
                      <a:endParaRPr lang="en-US" sz="2100" i="1" dirty="0">
                        <a:latin typeface="Arial" pitchFamily="34" charset="0"/>
                        <a:cs typeface="Arial" pitchFamily="34" charset="0"/>
                      </a:endParaRP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1648">
                <a:tc>
                  <a:txBody>
                    <a:bodyPr/>
                    <a:lstStyle/>
                    <a:p>
                      <a:pPr>
                        <a:buFontTx/>
                        <a:buNone/>
                      </a:pPr>
                      <a:r>
                        <a:rPr lang="en-US" sz="2100" b="1" dirty="0">
                          <a:solidFill>
                            <a:schemeClr val="bg1"/>
                          </a:solidFill>
                          <a:latin typeface="Arial" pitchFamily="34" charset="0"/>
                          <a:cs typeface="Arial" pitchFamily="34" charset="0"/>
                        </a:rPr>
                        <a:t>Symptoms</a:t>
                      </a: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a:latin typeface="Arial" pitchFamily="34" charset="0"/>
                          <a:cs typeface="Arial" pitchFamily="34" charset="0"/>
                        </a:rPr>
                        <a:t>Nausea; occasional vomiting; abdominal</a:t>
                      </a:r>
                      <a:r>
                        <a:rPr lang="en-US" sz="2100" baseline="0" dirty="0">
                          <a:latin typeface="Arial" pitchFamily="34" charset="0"/>
                          <a:cs typeface="Arial" pitchFamily="34" charset="0"/>
                        </a:rPr>
                        <a:t> pain; diarrhea</a:t>
                      </a:r>
                      <a:endParaRPr lang="en-US" sz="2100" b="1" u="sng" dirty="0">
                        <a:latin typeface="Arial" pitchFamily="34" charset="0"/>
                        <a:cs typeface="Arial" pitchFamily="34" charset="0"/>
                      </a:endParaRP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1541">
                <a:tc>
                  <a:txBody>
                    <a:bodyPr/>
                    <a:lstStyle/>
                    <a:p>
                      <a:pPr>
                        <a:buFontTx/>
                        <a:buNone/>
                      </a:pPr>
                      <a:r>
                        <a:rPr lang="en-US" sz="2100" b="1" dirty="0">
                          <a:solidFill>
                            <a:schemeClr val="bg1"/>
                          </a:solidFill>
                          <a:latin typeface="Arial" pitchFamily="34" charset="0"/>
                          <a:cs typeface="Arial" pitchFamily="34" charset="0"/>
                        </a:rPr>
                        <a:t>Time of Onset</a:t>
                      </a: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8 to 24 hours after consumption</a:t>
                      </a: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1648">
                <a:tc>
                  <a:txBody>
                    <a:bodyPr/>
                    <a:lstStyle/>
                    <a:p>
                      <a:pPr>
                        <a:buFontTx/>
                        <a:buNone/>
                      </a:pPr>
                      <a:r>
                        <a:rPr lang="en-US" sz="2100" b="1" dirty="0">
                          <a:solidFill>
                            <a:schemeClr val="bg1"/>
                          </a:solidFill>
                          <a:latin typeface="Arial" pitchFamily="34" charset="0"/>
                          <a:cs typeface="Arial" pitchFamily="34" charset="0"/>
                        </a:rPr>
                        <a:t>Meat Usually</a:t>
                      </a:r>
                      <a:r>
                        <a:rPr lang="en-US" sz="2100" b="1" baseline="0" dirty="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Cooked meat, poultry</a:t>
                      </a:r>
                      <a:r>
                        <a:rPr lang="en-US" sz="2100" baseline="0" dirty="0">
                          <a:latin typeface="Arial" pitchFamily="34" charset="0"/>
                          <a:cs typeface="Arial" pitchFamily="34" charset="0"/>
                        </a:rPr>
                        <a:t> and fish held at non-refrigerated temperatures for long periods of time</a:t>
                      </a:r>
                      <a:endParaRPr lang="en-US" sz="2100" dirty="0">
                        <a:latin typeface="Arial" pitchFamily="34" charset="0"/>
                        <a:cs typeface="Arial" pitchFamily="34" charset="0"/>
                      </a:endParaRP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1755">
                <a:tc>
                  <a:txBody>
                    <a:bodyPr/>
                    <a:lstStyle/>
                    <a:p>
                      <a:pPr>
                        <a:buFontTx/>
                        <a:buNone/>
                      </a:pPr>
                      <a:r>
                        <a:rPr lang="en-US" sz="2100" b="1" dirty="0">
                          <a:solidFill>
                            <a:schemeClr val="bg1"/>
                          </a:solidFill>
                          <a:latin typeface="Arial" pitchFamily="34" charset="0"/>
                          <a:cs typeface="Arial" pitchFamily="34" charset="0"/>
                        </a:rPr>
                        <a:t>Preventative Measures</a:t>
                      </a: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Prompt refrigeration</a:t>
                      </a:r>
                      <a:r>
                        <a:rPr lang="en-US" sz="2100" baseline="0" dirty="0">
                          <a:latin typeface="Arial" pitchFamily="34" charset="0"/>
                          <a:cs typeface="Arial" pitchFamily="34" charset="0"/>
                        </a:rPr>
                        <a:t> of unconsumed cooked meat, gravy and fish; maintenance of refrigeration equipment; sanitation</a:t>
                      </a:r>
                      <a:endParaRPr lang="en-US" sz="2100" dirty="0">
                        <a:latin typeface="Arial" pitchFamily="34" charset="0"/>
                        <a:cs typeface="Arial" pitchFamily="34" charset="0"/>
                      </a:endParaRPr>
                    </a:p>
                  </a:txBody>
                  <a:tcPr marL="85874" marR="8587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Humane Methods of Slaughter Act</a:t>
            </a:r>
          </a:p>
        </p:txBody>
      </p:sp>
      <p:sp>
        <p:nvSpPr>
          <p:cNvPr id="57347" name="Content Placeholder 2"/>
          <p:cNvSpPr>
            <a:spLocks noGrp="1"/>
          </p:cNvSpPr>
          <p:nvPr>
            <p:ph idx="1"/>
          </p:nvPr>
        </p:nvSpPr>
        <p:spPr/>
        <p:txBody>
          <a:bodyPr/>
          <a:lstStyle/>
          <a:p>
            <a:r>
              <a:rPr lang="en-US" altLang="en-US" dirty="0"/>
              <a:t>Amended the Humane Slaughter Act</a:t>
            </a:r>
          </a:p>
          <a:p>
            <a:r>
              <a:rPr lang="en-US" altLang="en-US" dirty="0"/>
              <a:t>Was passed in 1978</a:t>
            </a:r>
          </a:p>
          <a:p>
            <a:r>
              <a:rPr lang="en-US" altLang="en-US" dirty="0"/>
              <a:t>Clearly outlines handling, stunning and harvesting procedures</a:t>
            </a:r>
          </a:p>
          <a:p>
            <a:r>
              <a:rPr lang="en-US" altLang="en-US" dirty="0"/>
              <a:t>Lists the approved stunning methods</a:t>
            </a:r>
          </a:p>
          <a:p>
            <a:pPr lvl="1"/>
            <a:r>
              <a:rPr lang="en-US" altLang="en-US" dirty="0"/>
              <a:t>captive bolt stunner</a:t>
            </a:r>
          </a:p>
          <a:p>
            <a:pPr lvl="1"/>
            <a:r>
              <a:rPr lang="en-US" altLang="en-US" dirty="0"/>
              <a:t>electric shock</a:t>
            </a:r>
          </a:p>
          <a:p>
            <a:pPr lvl="1"/>
            <a:r>
              <a:rPr lang="en-US" altLang="en-US" dirty="0"/>
              <a:t>carbon dioxide gas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Foodborne Bacteria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4110663"/>
              </p:ext>
            </p:extLst>
          </p:nvPr>
        </p:nvGraphicFramePr>
        <p:xfrm>
          <a:off x="469900" y="1295400"/>
          <a:ext cx="8229600" cy="4389438"/>
        </p:xfrm>
        <a:graphic>
          <a:graphicData uri="http://schemas.openxmlformats.org/drawingml/2006/table">
            <a:tbl>
              <a:tblPr firstRow="1" bandRow="1">
                <a:tableStyleId>{D7AC3CCA-C797-4891-BE02-D94E43425B78}</a:tableStyleId>
              </a:tblPr>
              <a:tblGrid>
                <a:gridCol w="2289976">
                  <a:extLst>
                    <a:ext uri="{9D8B030D-6E8A-4147-A177-3AD203B41FA5}">
                      <a16:colId xmlns:a16="http://schemas.microsoft.com/office/drawing/2014/main" val="20000"/>
                    </a:ext>
                  </a:extLst>
                </a:gridCol>
                <a:gridCol w="5939624">
                  <a:extLst>
                    <a:ext uri="{9D8B030D-6E8A-4147-A177-3AD203B41FA5}">
                      <a16:colId xmlns:a16="http://schemas.microsoft.com/office/drawing/2014/main" val="20001"/>
                    </a:ext>
                  </a:extLst>
                </a:gridCol>
              </a:tblGrid>
              <a:tr h="411498">
                <a:tc>
                  <a:txBody>
                    <a:bodyPr/>
                    <a:lstStyle/>
                    <a:p>
                      <a:pPr>
                        <a:buFontTx/>
                        <a:buNone/>
                      </a:pPr>
                      <a:r>
                        <a:rPr lang="en-US" sz="2100" b="1" dirty="0">
                          <a:solidFill>
                            <a:schemeClr val="bg1"/>
                          </a:solidFill>
                          <a:latin typeface="Arial" pitchFamily="34" charset="0"/>
                          <a:cs typeface="Arial" pitchFamily="34" charset="0"/>
                        </a:rPr>
                        <a:t>Illness</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a:latin typeface="Arial" pitchFamily="34" charset="0"/>
                          <a:cs typeface="Arial" pitchFamily="34" charset="0"/>
                        </a:rPr>
                        <a:t>Salmonellosis, food infection</a:t>
                      </a:r>
                      <a:endParaRPr lang="en-US" sz="2100" b="0" i="0"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1573">
                <a:tc>
                  <a:txBody>
                    <a:bodyPr/>
                    <a:lstStyle/>
                    <a:p>
                      <a:pPr>
                        <a:buFontTx/>
                        <a:buNone/>
                      </a:pPr>
                      <a:r>
                        <a:rPr lang="en-US" sz="2100" b="1" dirty="0">
                          <a:solidFill>
                            <a:schemeClr val="bg1"/>
                          </a:solidFill>
                          <a:latin typeface="Arial" pitchFamily="34" charset="0"/>
                          <a:cs typeface="Arial" pitchFamily="34" charset="0"/>
                        </a:rPr>
                        <a:t>Causative Agent</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a:latin typeface="Arial" pitchFamily="34" charset="0"/>
                          <a:cs typeface="Arial" pitchFamily="34" charset="0"/>
                        </a:rPr>
                        <a:t>Salmonella spp.</a:t>
                      </a:r>
                      <a:r>
                        <a:rPr lang="en-US" sz="2100" i="0" baseline="0" dirty="0">
                          <a:latin typeface="Arial" pitchFamily="34" charset="0"/>
                          <a:cs typeface="Arial" pitchFamily="34" charset="0"/>
                        </a:rPr>
                        <a:t>, over 1,200 species of </a:t>
                      </a:r>
                      <a:r>
                        <a:rPr lang="en-US" sz="2100" i="1" baseline="0" dirty="0">
                          <a:latin typeface="Arial" pitchFamily="34" charset="0"/>
                          <a:cs typeface="Arial" pitchFamily="34" charset="0"/>
                        </a:rPr>
                        <a:t>Salmonella </a:t>
                      </a:r>
                      <a:r>
                        <a:rPr lang="en-US" sz="2100" i="0" baseline="0" dirty="0">
                          <a:latin typeface="Arial" pitchFamily="34" charset="0"/>
                          <a:cs typeface="Arial" pitchFamily="34" charset="0"/>
                        </a:rPr>
                        <a:t>cause illness when ingested</a:t>
                      </a:r>
                      <a:endParaRPr lang="en-US" sz="2100" i="1"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1573">
                <a:tc>
                  <a:txBody>
                    <a:bodyPr/>
                    <a:lstStyle/>
                    <a:p>
                      <a:pPr>
                        <a:buFontTx/>
                        <a:buNone/>
                      </a:pPr>
                      <a:r>
                        <a:rPr lang="en-US" sz="2100" b="1" dirty="0">
                          <a:solidFill>
                            <a:schemeClr val="bg1"/>
                          </a:solidFill>
                          <a:latin typeface="Arial" pitchFamily="34" charset="0"/>
                          <a:cs typeface="Arial" pitchFamily="34" charset="0"/>
                        </a:rPr>
                        <a:t>Symptoms</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a:latin typeface="Arial" pitchFamily="34" charset="0"/>
                          <a:cs typeface="Arial" pitchFamily="34" charset="0"/>
                        </a:rPr>
                        <a:t>Nausea; vomiting; abdominal</a:t>
                      </a:r>
                      <a:r>
                        <a:rPr lang="en-US" sz="2100" baseline="0" dirty="0">
                          <a:latin typeface="Arial" pitchFamily="34" charset="0"/>
                          <a:cs typeface="Arial" pitchFamily="34" charset="0"/>
                        </a:rPr>
                        <a:t> pain; diarrhea; fever; possible chills and headache</a:t>
                      </a:r>
                      <a:endParaRPr lang="en-US" sz="2100" b="1" u="sng"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1498">
                <a:tc>
                  <a:txBody>
                    <a:bodyPr/>
                    <a:lstStyle/>
                    <a:p>
                      <a:pPr>
                        <a:buFontTx/>
                        <a:buNone/>
                      </a:pPr>
                      <a:r>
                        <a:rPr lang="en-US" sz="2100" b="1" dirty="0">
                          <a:solidFill>
                            <a:schemeClr val="bg1"/>
                          </a:solidFill>
                          <a:latin typeface="Arial" pitchFamily="34" charset="0"/>
                          <a:cs typeface="Arial" pitchFamily="34" charset="0"/>
                        </a:rPr>
                        <a:t>Time of Onset</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12 to 24 hours after consumption</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51648">
                <a:tc>
                  <a:txBody>
                    <a:bodyPr/>
                    <a:lstStyle/>
                    <a:p>
                      <a:pPr>
                        <a:buFontTx/>
                        <a:buNone/>
                      </a:pPr>
                      <a:r>
                        <a:rPr lang="en-US" sz="2100" b="1" dirty="0">
                          <a:solidFill>
                            <a:schemeClr val="bg1"/>
                          </a:solidFill>
                          <a:latin typeface="Arial" pitchFamily="34" charset="0"/>
                          <a:cs typeface="Arial" pitchFamily="34" charset="0"/>
                        </a:rPr>
                        <a:t>Meat Usually</a:t>
                      </a:r>
                      <a:r>
                        <a:rPr lang="en-US" sz="2100" b="1" baseline="0" dirty="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Insufficiently cooked or re-heated</a:t>
                      </a:r>
                      <a:r>
                        <a:rPr lang="en-US" sz="2100" baseline="0" dirty="0">
                          <a:latin typeface="Arial" pitchFamily="34" charset="0"/>
                          <a:cs typeface="Arial" pitchFamily="34" charset="0"/>
                        </a:rPr>
                        <a:t> meat, poultry and eggs; products kept unrefrigerated for long periods of time</a:t>
                      </a:r>
                      <a:endParaRPr lang="en-US" sz="2100"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1648">
                <a:tc>
                  <a:txBody>
                    <a:bodyPr/>
                    <a:lstStyle/>
                    <a:p>
                      <a:pPr>
                        <a:buFontTx/>
                        <a:buNone/>
                      </a:pPr>
                      <a:r>
                        <a:rPr lang="en-US" sz="2100" b="1" dirty="0">
                          <a:solidFill>
                            <a:schemeClr val="bg1"/>
                          </a:solidFill>
                          <a:latin typeface="Arial" pitchFamily="34" charset="0"/>
                          <a:cs typeface="Arial" pitchFamily="34" charset="0"/>
                        </a:rPr>
                        <a:t>Preventative Measures</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Properly</a:t>
                      </a:r>
                      <a:r>
                        <a:rPr lang="en-US" sz="2100" baseline="0" dirty="0">
                          <a:latin typeface="Arial" pitchFamily="34" charset="0"/>
                          <a:cs typeface="Arial" pitchFamily="34" charset="0"/>
                        </a:rPr>
                        <a:t> cooking food products; proper refrigeration and packaging; cleanliness of food handlers; sanitation of equipment</a:t>
                      </a:r>
                      <a:endParaRPr lang="en-US" sz="2100"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Foodborne Bacteria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2701655"/>
              </p:ext>
            </p:extLst>
          </p:nvPr>
        </p:nvGraphicFramePr>
        <p:xfrm>
          <a:off x="469900" y="1295520"/>
          <a:ext cx="8229600" cy="5029080"/>
        </p:xfrm>
        <a:graphic>
          <a:graphicData uri="http://schemas.openxmlformats.org/drawingml/2006/table">
            <a:tbl>
              <a:tblPr firstRow="1" bandRow="1">
                <a:tableStyleId>{D7AC3CCA-C797-4891-BE02-D94E43425B78}</a:tableStyleId>
              </a:tblPr>
              <a:tblGrid>
                <a:gridCol w="2289976">
                  <a:extLst>
                    <a:ext uri="{9D8B030D-6E8A-4147-A177-3AD203B41FA5}">
                      <a16:colId xmlns:a16="http://schemas.microsoft.com/office/drawing/2014/main" val="20000"/>
                    </a:ext>
                  </a:extLst>
                </a:gridCol>
                <a:gridCol w="5939624">
                  <a:extLst>
                    <a:ext uri="{9D8B030D-6E8A-4147-A177-3AD203B41FA5}">
                      <a16:colId xmlns:a16="http://schemas.microsoft.com/office/drawing/2014/main" val="20001"/>
                    </a:ext>
                  </a:extLst>
                </a:gridCol>
              </a:tblGrid>
              <a:tr h="411442">
                <a:tc>
                  <a:txBody>
                    <a:bodyPr/>
                    <a:lstStyle/>
                    <a:p>
                      <a:pPr>
                        <a:buFontTx/>
                        <a:buNone/>
                      </a:pPr>
                      <a:r>
                        <a:rPr lang="en-US" sz="2100" b="1" dirty="0">
                          <a:solidFill>
                            <a:schemeClr val="bg1"/>
                          </a:solidFill>
                          <a:latin typeface="Arial" pitchFamily="34" charset="0"/>
                          <a:cs typeface="Arial" pitchFamily="34" charset="0"/>
                        </a:rPr>
                        <a:t>Illness</a:t>
                      </a: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a:latin typeface="Arial" pitchFamily="34" charset="0"/>
                          <a:cs typeface="Arial" pitchFamily="34" charset="0"/>
                        </a:rPr>
                        <a:t>Listeriosis, food infection</a:t>
                      </a:r>
                      <a:endParaRPr lang="en-US" sz="2100" b="0" i="0" dirty="0">
                        <a:latin typeface="Arial" pitchFamily="34" charset="0"/>
                        <a:cs typeface="Arial" pitchFamily="34" charset="0"/>
                      </a:endParaRP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442">
                <a:tc>
                  <a:txBody>
                    <a:bodyPr/>
                    <a:lstStyle/>
                    <a:p>
                      <a:pPr>
                        <a:buFontTx/>
                        <a:buNone/>
                      </a:pPr>
                      <a:r>
                        <a:rPr lang="en-US" sz="2100" b="1" dirty="0">
                          <a:solidFill>
                            <a:schemeClr val="bg1"/>
                          </a:solidFill>
                          <a:latin typeface="Arial" pitchFamily="34" charset="0"/>
                          <a:cs typeface="Arial" pitchFamily="34" charset="0"/>
                        </a:rPr>
                        <a:t>Causative Agent</a:t>
                      </a: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a:latin typeface="Arial" pitchFamily="34" charset="0"/>
                          <a:cs typeface="Arial" pitchFamily="34" charset="0"/>
                        </a:rPr>
                        <a:t>Listeria monocytogenes</a:t>
                      </a:r>
                      <a:endParaRPr lang="en-US" sz="2100" i="1" dirty="0">
                        <a:latin typeface="Arial" pitchFamily="34" charset="0"/>
                        <a:cs typeface="Arial" pitchFamily="34" charset="0"/>
                      </a:endParaRP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1486">
                <a:tc>
                  <a:txBody>
                    <a:bodyPr/>
                    <a:lstStyle/>
                    <a:p>
                      <a:pPr>
                        <a:buFontTx/>
                        <a:buNone/>
                      </a:pPr>
                      <a:r>
                        <a:rPr lang="en-US" sz="2100" b="1" dirty="0">
                          <a:solidFill>
                            <a:schemeClr val="bg1"/>
                          </a:solidFill>
                          <a:latin typeface="Arial" pitchFamily="34" charset="0"/>
                          <a:cs typeface="Arial" pitchFamily="34" charset="0"/>
                        </a:rPr>
                        <a:t>Symptoms</a:t>
                      </a: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a:latin typeface="Arial" pitchFamily="34" charset="0"/>
                          <a:cs typeface="Arial" pitchFamily="34" charset="0"/>
                        </a:rPr>
                        <a:t>Fever;</a:t>
                      </a:r>
                      <a:r>
                        <a:rPr lang="en-US" sz="2100" baseline="0" dirty="0">
                          <a:latin typeface="Arial" pitchFamily="34" charset="0"/>
                          <a:cs typeface="Arial" pitchFamily="34" charset="0"/>
                        </a:rPr>
                        <a:t> headache; n</a:t>
                      </a:r>
                      <a:r>
                        <a:rPr lang="en-US" sz="2100" dirty="0">
                          <a:latin typeface="Arial" pitchFamily="34" charset="0"/>
                          <a:cs typeface="Arial" pitchFamily="34" charset="0"/>
                        </a:rPr>
                        <a:t>ausea; vomiting; monocytosis, meningitis;</a:t>
                      </a:r>
                      <a:r>
                        <a:rPr lang="en-US" sz="2100" baseline="0" dirty="0">
                          <a:latin typeface="Arial" pitchFamily="34" charset="0"/>
                          <a:cs typeface="Arial" pitchFamily="34" charset="0"/>
                        </a:rPr>
                        <a:t> septicemia; miscarriage; localized external and internal lesions; pharyngitis</a:t>
                      </a:r>
                      <a:endParaRPr lang="en-US" sz="2100" b="1" u="sng" dirty="0">
                        <a:latin typeface="Arial" pitchFamily="34" charset="0"/>
                        <a:cs typeface="Arial" pitchFamily="34" charset="0"/>
                      </a:endParaRP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1464">
                <a:tc>
                  <a:txBody>
                    <a:bodyPr/>
                    <a:lstStyle/>
                    <a:p>
                      <a:pPr>
                        <a:buFontTx/>
                        <a:buNone/>
                      </a:pPr>
                      <a:r>
                        <a:rPr lang="en-US" sz="2100" b="1" dirty="0">
                          <a:solidFill>
                            <a:schemeClr val="bg1"/>
                          </a:solidFill>
                          <a:latin typeface="Arial" pitchFamily="34" charset="0"/>
                          <a:cs typeface="Arial" pitchFamily="34" charset="0"/>
                        </a:rPr>
                        <a:t>Time of Onset</a:t>
                      </a: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Unknown, approximately</a:t>
                      </a:r>
                      <a:r>
                        <a:rPr lang="en-US" sz="2100" baseline="0" dirty="0">
                          <a:latin typeface="Arial" pitchFamily="34" charset="0"/>
                          <a:cs typeface="Arial" pitchFamily="34" charset="0"/>
                        </a:rPr>
                        <a:t> four days to three weeks after</a:t>
                      </a:r>
                      <a:r>
                        <a:rPr lang="en-US" sz="2100" dirty="0">
                          <a:latin typeface="Arial" pitchFamily="34" charset="0"/>
                          <a:cs typeface="Arial" pitchFamily="34" charset="0"/>
                        </a:rPr>
                        <a:t> consumption</a:t>
                      </a: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1464">
                <a:tc>
                  <a:txBody>
                    <a:bodyPr/>
                    <a:lstStyle/>
                    <a:p>
                      <a:pPr>
                        <a:buFontTx/>
                        <a:buNone/>
                      </a:pPr>
                      <a:r>
                        <a:rPr lang="en-US" sz="2100" b="1" dirty="0">
                          <a:solidFill>
                            <a:schemeClr val="bg1"/>
                          </a:solidFill>
                          <a:latin typeface="Arial" pitchFamily="34" charset="0"/>
                          <a:cs typeface="Arial" pitchFamily="34" charset="0"/>
                        </a:rPr>
                        <a:t>Meat Usually</a:t>
                      </a:r>
                      <a:r>
                        <a:rPr lang="en-US" sz="2100" b="1" baseline="0" dirty="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Eggs;</a:t>
                      </a:r>
                      <a:r>
                        <a:rPr lang="en-US" sz="2100" baseline="0" dirty="0">
                          <a:latin typeface="Arial" pitchFamily="34" charset="0"/>
                          <a:cs typeface="Arial" pitchFamily="34" charset="0"/>
                        </a:rPr>
                        <a:t> processed meats; fresh meats and poultry products; raw and smoked fish</a:t>
                      </a:r>
                      <a:endParaRPr lang="en-US" sz="2100" dirty="0">
                        <a:latin typeface="Arial" pitchFamily="34" charset="0"/>
                        <a:cs typeface="Arial" pitchFamily="34" charset="0"/>
                      </a:endParaRP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1464">
                <a:tc>
                  <a:txBody>
                    <a:bodyPr/>
                    <a:lstStyle/>
                    <a:p>
                      <a:pPr>
                        <a:buFontTx/>
                        <a:buNone/>
                      </a:pPr>
                      <a:r>
                        <a:rPr lang="en-US" sz="2100" b="1" dirty="0">
                          <a:solidFill>
                            <a:schemeClr val="bg1"/>
                          </a:solidFill>
                          <a:latin typeface="Arial" pitchFamily="34" charset="0"/>
                          <a:cs typeface="Arial" pitchFamily="34" charset="0"/>
                        </a:rPr>
                        <a:t>Preventative Measures</a:t>
                      </a: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Proper hygiene practices</a:t>
                      </a:r>
                      <a:r>
                        <a:rPr lang="en-US" sz="2100" baseline="0" dirty="0">
                          <a:latin typeface="Arial" pitchFamily="34" charset="0"/>
                          <a:cs typeface="Arial" pitchFamily="34" charset="0"/>
                        </a:rPr>
                        <a:t>; sanitation of equipment and facilitie</a:t>
                      </a:r>
                      <a:r>
                        <a:rPr lang="en-US" sz="2100" baseline="0" dirty="0">
                          <a:solidFill>
                            <a:schemeClr val="tx1"/>
                          </a:solidFill>
                          <a:latin typeface="Arial" pitchFamily="34" charset="0"/>
                          <a:cs typeface="Arial" pitchFamily="34" charset="0"/>
                        </a:rPr>
                        <a:t>s; heat products immediately before consumption, even cold-cuts and other ready-to-eat meats</a:t>
                      </a:r>
                      <a:endParaRPr lang="en-US" sz="2100" dirty="0">
                        <a:solidFill>
                          <a:schemeClr val="tx1"/>
                        </a:solidFill>
                        <a:latin typeface="Arial" pitchFamily="34" charset="0"/>
                        <a:cs typeface="Arial" pitchFamily="34" charset="0"/>
                      </a:endParaRPr>
                    </a:p>
                  </a:txBody>
                  <a:tcPr marL="85874" marR="8587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Foodborne Bacteria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5322348"/>
              </p:ext>
            </p:extLst>
          </p:nvPr>
        </p:nvGraphicFramePr>
        <p:xfrm>
          <a:off x="469900" y="1295400"/>
          <a:ext cx="8229600" cy="4114800"/>
        </p:xfrm>
        <a:graphic>
          <a:graphicData uri="http://schemas.openxmlformats.org/drawingml/2006/table">
            <a:tbl>
              <a:tblPr firstRow="1" bandRow="1">
                <a:tableStyleId>{D7AC3CCA-C797-4891-BE02-D94E43425B78}</a:tableStyleId>
              </a:tblPr>
              <a:tblGrid>
                <a:gridCol w="2289976">
                  <a:extLst>
                    <a:ext uri="{9D8B030D-6E8A-4147-A177-3AD203B41FA5}">
                      <a16:colId xmlns:a16="http://schemas.microsoft.com/office/drawing/2014/main" val="20000"/>
                    </a:ext>
                  </a:extLst>
                </a:gridCol>
                <a:gridCol w="5939624">
                  <a:extLst>
                    <a:ext uri="{9D8B030D-6E8A-4147-A177-3AD203B41FA5}">
                      <a16:colId xmlns:a16="http://schemas.microsoft.com/office/drawing/2014/main" val="20001"/>
                    </a:ext>
                  </a:extLst>
                </a:gridCol>
              </a:tblGrid>
              <a:tr h="370840">
                <a:tc>
                  <a:txBody>
                    <a:bodyPr/>
                    <a:lstStyle/>
                    <a:p>
                      <a:pPr>
                        <a:buFontTx/>
                        <a:buNone/>
                      </a:pPr>
                      <a:r>
                        <a:rPr lang="en-US" sz="2100" b="1" dirty="0">
                          <a:solidFill>
                            <a:schemeClr val="bg1"/>
                          </a:solidFill>
                          <a:latin typeface="Arial" pitchFamily="34" charset="0"/>
                          <a:cs typeface="Arial" pitchFamily="34" charset="0"/>
                        </a:rPr>
                        <a:t>Illness</a:t>
                      </a: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a:latin typeface="Arial" pitchFamily="34" charset="0"/>
                          <a:cs typeface="Arial" pitchFamily="34" charset="0"/>
                        </a:rPr>
                        <a:t>Trichinosis, food infection</a:t>
                      </a:r>
                      <a:endParaRPr lang="en-US" sz="2100" b="0" i="0" dirty="0">
                        <a:latin typeface="Arial" pitchFamily="34" charset="0"/>
                        <a:cs typeface="Arial" pitchFamily="34" charset="0"/>
                      </a:endParaRP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480">
                <a:tc>
                  <a:txBody>
                    <a:bodyPr/>
                    <a:lstStyle/>
                    <a:p>
                      <a:pPr>
                        <a:buFontTx/>
                        <a:buNone/>
                      </a:pPr>
                      <a:r>
                        <a:rPr lang="en-US" sz="2100" b="1" dirty="0">
                          <a:solidFill>
                            <a:schemeClr val="bg1"/>
                          </a:solidFill>
                          <a:latin typeface="Arial" pitchFamily="34" charset="0"/>
                          <a:cs typeface="Arial" pitchFamily="34" charset="0"/>
                        </a:rPr>
                        <a:t>Causative Agent</a:t>
                      </a: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a:latin typeface="Arial" pitchFamily="34" charset="0"/>
                          <a:cs typeface="Arial" pitchFamily="34" charset="0"/>
                        </a:rPr>
                        <a:t>Trichinella spiralis, </a:t>
                      </a:r>
                      <a:r>
                        <a:rPr lang="en-US" sz="2100" i="0" baseline="0" dirty="0">
                          <a:latin typeface="Arial" pitchFamily="34" charset="0"/>
                          <a:cs typeface="Arial" pitchFamily="34" charset="0"/>
                        </a:rPr>
                        <a:t>a nematode worm</a:t>
                      </a:r>
                      <a:endParaRPr lang="en-US" sz="2100" i="1" dirty="0">
                        <a:latin typeface="Arial" pitchFamily="34" charset="0"/>
                        <a:cs typeface="Arial" pitchFamily="34" charset="0"/>
                      </a:endParaRP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buFontTx/>
                        <a:buNone/>
                      </a:pPr>
                      <a:r>
                        <a:rPr lang="en-US" sz="2100" b="1" dirty="0">
                          <a:solidFill>
                            <a:schemeClr val="bg1"/>
                          </a:solidFill>
                          <a:latin typeface="Arial" pitchFamily="34" charset="0"/>
                          <a:cs typeface="Arial" pitchFamily="34" charset="0"/>
                        </a:rPr>
                        <a:t>Symptoms</a:t>
                      </a: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a:latin typeface="Arial" pitchFamily="34" charset="0"/>
                          <a:cs typeface="Arial" pitchFamily="34" charset="0"/>
                        </a:rPr>
                        <a:t>Nausea; vomiting; diarrhea; profuse sweating; fever; muscle soreness</a:t>
                      </a:r>
                      <a:endParaRPr lang="en-US" sz="2100" b="1" u="sng" dirty="0">
                        <a:latin typeface="Arial" pitchFamily="34" charset="0"/>
                        <a:cs typeface="Arial" pitchFamily="34" charset="0"/>
                      </a:endParaRP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buFontTx/>
                        <a:buNone/>
                      </a:pPr>
                      <a:r>
                        <a:rPr lang="en-US" sz="2100" b="1" dirty="0">
                          <a:solidFill>
                            <a:schemeClr val="bg1"/>
                          </a:solidFill>
                          <a:latin typeface="Arial" pitchFamily="34" charset="0"/>
                          <a:cs typeface="Arial" pitchFamily="34" charset="0"/>
                        </a:rPr>
                        <a:t>Time of Onset</a:t>
                      </a: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2 to 28 days</a:t>
                      </a: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buFontTx/>
                        <a:buNone/>
                      </a:pPr>
                      <a:r>
                        <a:rPr lang="en-US" sz="2100" b="1" dirty="0">
                          <a:solidFill>
                            <a:schemeClr val="bg1"/>
                          </a:solidFill>
                          <a:latin typeface="Arial" pitchFamily="34" charset="0"/>
                          <a:cs typeface="Arial" pitchFamily="34" charset="0"/>
                        </a:rPr>
                        <a:t>Meat Usually</a:t>
                      </a:r>
                      <a:r>
                        <a:rPr lang="en-US" sz="2100" b="1" baseline="0" dirty="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Improperly cooked pork and products containing pork</a:t>
                      </a: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buFontTx/>
                        <a:buNone/>
                      </a:pPr>
                      <a:r>
                        <a:rPr lang="en-US" sz="2100" b="1" dirty="0">
                          <a:solidFill>
                            <a:schemeClr val="bg1"/>
                          </a:solidFill>
                          <a:latin typeface="Arial" pitchFamily="34" charset="0"/>
                          <a:cs typeface="Arial" pitchFamily="34" charset="0"/>
                        </a:rPr>
                        <a:t>Preventative Measures</a:t>
                      </a: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Cooking</a:t>
                      </a:r>
                      <a:r>
                        <a:rPr lang="en-US" sz="2100" baseline="0" dirty="0">
                          <a:latin typeface="Arial" pitchFamily="34" charset="0"/>
                          <a:cs typeface="Arial" pitchFamily="34" charset="0"/>
                        </a:rPr>
                        <a:t> pork to at least 137</a:t>
                      </a:r>
                      <a:r>
                        <a:rPr lang="en-US" sz="2100" baseline="0" dirty="0">
                          <a:latin typeface="Arial"/>
                          <a:cs typeface="Arial"/>
                        </a:rPr>
                        <a:t>ºF (58</a:t>
                      </a:r>
                      <a:r>
                        <a:rPr lang="en-US" sz="2100" dirty="0">
                          <a:latin typeface="Arial"/>
                          <a:cs typeface="Arial"/>
                        </a:rPr>
                        <a:t>ºC</a:t>
                      </a:r>
                      <a:r>
                        <a:rPr lang="en-US" sz="2400" dirty="0">
                          <a:latin typeface="Arial"/>
                          <a:cs typeface="Arial"/>
                        </a:rPr>
                        <a:t>)</a:t>
                      </a:r>
                      <a:r>
                        <a:rPr lang="en-US" sz="2100" baseline="0" dirty="0">
                          <a:latin typeface="Arial"/>
                          <a:cs typeface="Arial"/>
                        </a:rPr>
                        <a:t>; freezing and storage of uncooked pork at 9ºF (-12</a:t>
                      </a:r>
                      <a:r>
                        <a:rPr lang="en-US" sz="2100" dirty="0">
                          <a:latin typeface="Arial"/>
                          <a:cs typeface="Arial"/>
                        </a:rPr>
                        <a:t>ºC)</a:t>
                      </a:r>
                      <a:r>
                        <a:rPr lang="en-US" sz="2100" baseline="0" dirty="0">
                          <a:latin typeface="Arial"/>
                          <a:cs typeface="Arial"/>
                        </a:rPr>
                        <a:t> or lower for a minimum of 20 days; avoid feeding swine raw garbage</a:t>
                      </a:r>
                      <a:endParaRPr lang="en-US" sz="2100" dirty="0">
                        <a:latin typeface="Arial" pitchFamily="34" charset="0"/>
                        <a:cs typeface="Arial" pitchFamily="34" charset="0"/>
                      </a:endParaRPr>
                    </a:p>
                  </a:txBody>
                  <a:tcPr marL="85874" marR="85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Foodborne Bacteria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2019686"/>
              </p:ext>
            </p:extLst>
          </p:nvPr>
        </p:nvGraphicFramePr>
        <p:xfrm>
          <a:off x="469900" y="1295400"/>
          <a:ext cx="8229600" cy="4389437"/>
        </p:xfrm>
        <a:graphic>
          <a:graphicData uri="http://schemas.openxmlformats.org/drawingml/2006/table">
            <a:tbl>
              <a:tblPr firstRow="1" bandRow="1">
                <a:tableStyleId>{D7AC3CCA-C797-4891-BE02-D94E43425B78}</a:tableStyleId>
              </a:tblPr>
              <a:tblGrid>
                <a:gridCol w="2289976">
                  <a:extLst>
                    <a:ext uri="{9D8B030D-6E8A-4147-A177-3AD203B41FA5}">
                      <a16:colId xmlns:a16="http://schemas.microsoft.com/office/drawing/2014/main" val="20000"/>
                    </a:ext>
                  </a:extLst>
                </a:gridCol>
                <a:gridCol w="5939624">
                  <a:extLst>
                    <a:ext uri="{9D8B030D-6E8A-4147-A177-3AD203B41FA5}">
                      <a16:colId xmlns:a16="http://schemas.microsoft.com/office/drawing/2014/main" val="20001"/>
                    </a:ext>
                  </a:extLst>
                </a:gridCol>
              </a:tblGrid>
              <a:tr h="411498">
                <a:tc>
                  <a:txBody>
                    <a:bodyPr/>
                    <a:lstStyle/>
                    <a:p>
                      <a:pPr>
                        <a:buFontTx/>
                        <a:buNone/>
                      </a:pPr>
                      <a:r>
                        <a:rPr lang="en-US" sz="2100" b="1" dirty="0">
                          <a:solidFill>
                            <a:schemeClr val="bg1"/>
                          </a:solidFill>
                          <a:latin typeface="Arial" pitchFamily="34" charset="0"/>
                          <a:cs typeface="Arial" pitchFamily="34" charset="0"/>
                        </a:rPr>
                        <a:t>Illness</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1" baseline="0" dirty="0">
                          <a:latin typeface="Arial" pitchFamily="34" charset="0"/>
                          <a:cs typeface="Arial" pitchFamily="34" charset="0"/>
                        </a:rPr>
                        <a:t>E. coli, E. coli</a:t>
                      </a:r>
                      <a:r>
                        <a:rPr lang="en-US" sz="2100" b="0" i="0" baseline="0" dirty="0">
                          <a:latin typeface="Arial" pitchFamily="34" charset="0"/>
                          <a:cs typeface="Arial" pitchFamily="34" charset="0"/>
                        </a:rPr>
                        <a:t> O157:H7; food infection</a:t>
                      </a:r>
                      <a:endParaRPr lang="en-US" sz="2100" b="0" i="1"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498">
                <a:tc>
                  <a:txBody>
                    <a:bodyPr/>
                    <a:lstStyle/>
                    <a:p>
                      <a:pPr>
                        <a:buFontTx/>
                        <a:buNone/>
                      </a:pPr>
                      <a:r>
                        <a:rPr lang="en-US" sz="2100" b="1" dirty="0">
                          <a:solidFill>
                            <a:schemeClr val="bg1"/>
                          </a:solidFill>
                          <a:latin typeface="Arial" pitchFamily="34" charset="0"/>
                          <a:cs typeface="Arial" pitchFamily="34" charset="0"/>
                        </a:rPr>
                        <a:t>Causative Agent</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a:latin typeface="Arial" pitchFamily="34" charset="0"/>
                          <a:cs typeface="Arial" pitchFamily="34" charset="0"/>
                        </a:rPr>
                        <a:t>Escherichia coli</a:t>
                      </a:r>
                      <a:endParaRPr lang="en-US" sz="2100" i="1"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1648">
                <a:tc>
                  <a:txBody>
                    <a:bodyPr/>
                    <a:lstStyle/>
                    <a:p>
                      <a:pPr>
                        <a:buFontTx/>
                        <a:buNone/>
                      </a:pPr>
                      <a:r>
                        <a:rPr lang="en-US" sz="2100" b="1" dirty="0">
                          <a:solidFill>
                            <a:schemeClr val="bg1"/>
                          </a:solidFill>
                          <a:latin typeface="Arial" pitchFamily="34" charset="0"/>
                          <a:cs typeface="Arial" pitchFamily="34" charset="0"/>
                        </a:rPr>
                        <a:t>Symptoms</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a:latin typeface="Arial" pitchFamily="34" charset="0"/>
                          <a:cs typeface="Arial" pitchFamily="34" charset="0"/>
                        </a:rPr>
                        <a:t>Severe abdominal cramps; bloody diarrhea;</a:t>
                      </a:r>
                      <a:r>
                        <a:rPr lang="en-US" sz="2100" baseline="0" dirty="0">
                          <a:latin typeface="Arial" pitchFamily="34" charset="0"/>
                          <a:cs typeface="Arial" pitchFamily="34" charset="0"/>
                        </a:rPr>
                        <a:t> n</a:t>
                      </a:r>
                      <a:r>
                        <a:rPr lang="en-US" sz="2100" dirty="0">
                          <a:latin typeface="Arial" pitchFamily="34" charset="0"/>
                          <a:cs typeface="Arial" pitchFamily="34" charset="0"/>
                        </a:rPr>
                        <a:t>ausea; vomiting; diarrhea; possible complications from hemolytic uremic syndrome</a:t>
                      </a:r>
                      <a:endParaRPr lang="en-US" sz="2100" b="1" u="sng"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1498">
                <a:tc>
                  <a:txBody>
                    <a:bodyPr/>
                    <a:lstStyle/>
                    <a:p>
                      <a:pPr>
                        <a:buFontTx/>
                        <a:buNone/>
                      </a:pPr>
                      <a:r>
                        <a:rPr lang="en-US" sz="2100" b="1" dirty="0">
                          <a:solidFill>
                            <a:schemeClr val="bg1"/>
                          </a:solidFill>
                          <a:latin typeface="Arial" pitchFamily="34" charset="0"/>
                          <a:cs typeface="Arial" pitchFamily="34" charset="0"/>
                        </a:rPr>
                        <a:t>Time of Onset</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3 to 4 days</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1573">
                <a:tc>
                  <a:txBody>
                    <a:bodyPr/>
                    <a:lstStyle/>
                    <a:p>
                      <a:pPr>
                        <a:buFontTx/>
                        <a:buNone/>
                      </a:pPr>
                      <a:r>
                        <a:rPr lang="en-US" sz="2100" b="1" dirty="0">
                          <a:solidFill>
                            <a:schemeClr val="bg1"/>
                          </a:solidFill>
                          <a:latin typeface="Arial" pitchFamily="34" charset="0"/>
                          <a:cs typeface="Arial" pitchFamily="34" charset="0"/>
                        </a:rPr>
                        <a:t>Meat Usually</a:t>
                      </a:r>
                      <a:r>
                        <a:rPr lang="en-US" sz="2100" b="1" baseline="0" dirty="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Raw and</a:t>
                      </a:r>
                      <a:r>
                        <a:rPr lang="en-US" sz="2100" baseline="0" dirty="0">
                          <a:latin typeface="Arial" pitchFamily="34" charset="0"/>
                          <a:cs typeface="Arial" pitchFamily="34" charset="0"/>
                        </a:rPr>
                        <a:t> undercooked meat</a:t>
                      </a:r>
                      <a:endParaRPr lang="en-US" sz="2100"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71722">
                <a:tc>
                  <a:txBody>
                    <a:bodyPr/>
                    <a:lstStyle/>
                    <a:p>
                      <a:pPr>
                        <a:buFontTx/>
                        <a:buNone/>
                      </a:pPr>
                      <a:r>
                        <a:rPr lang="en-US" sz="2100" b="1" dirty="0">
                          <a:solidFill>
                            <a:schemeClr val="bg1"/>
                          </a:solidFill>
                          <a:latin typeface="Arial" pitchFamily="34" charset="0"/>
                          <a:cs typeface="Arial" pitchFamily="34" charset="0"/>
                        </a:rPr>
                        <a:t>Preventative Measures</a:t>
                      </a: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a:latin typeface="Arial" pitchFamily="34" charset="0"/>
                          <a:cs typeface="Arial" pitchFamily="34" charset="0"/>
                        </a:rPr>
                        <a:t>Cooking all ground meat to an</a:t>
                      </a:r>
                      <a:r>
                        <a:rPr lang="en-US" sz="2100" baseline="0" dirty="0">
                          <a:latin typeface="Arial" pitchFamily="34" charset="0"/>
                          <a:cs typeface="Arial" pitchFamily="34" charset="0"/>
                        </a:rPr>
                        <a:t> internal temperature of 160</a:t>
                      </a:r>
                      <a:r>
                        <a:rPr lang="en-US" sz="2100" baseline="0" dirty="0">
                          <a:latin typeface="Arial"/>
                          <a:cs typeface="Arial"/>
                        </a:rPr>
                        <a:t>ºF (71</a:t>
                      </a:r>
                      <a:r>
                        <a:rPr lang="en-US" sz="2100" dirty="0">
                          <a:latin typeface="Arial"/>
                          <a:cs typeface="Arial"/>
                        </a:rPr>
                        <a:t>ºC)</a:t>
                      </a:r>
                      <a:r>
                        <a:rPr lang="en-US" sz="2100" baseline="0" dirty="0">
                          <a:latin typeface="Arial"/>
                          <a:cs typeface="Arial"/>
                        </a:rPr>
                        <a:t>; cooking all exposed surfaces of whole muscle products to an external temperature of 160ºF (71</a:t>
                      </a:r>
                      <a:r>
                        <a:rPr lang="en-US" sz="2100" dirty="0">
                          <a:latin typeface="Arial"/>
                          <a:cs typeface="Arial"/>
                        </a:rPr>
                        <a:t>ºC)</a:t>
                      </a:r>
                      <a:endParaRPr lang="en-US" sz="2100" dirty="0">
                        <a:latin typeface="Arial" pitchFamily="34" charset="0"/>
                        <a:cs typeface="Arial" pitchFamily="34" charset="0"/>
                      </a:endParaRPr>
                    </a:p>
                  </a:txBody>
                  <a:tcPr marL="85874" marR="8587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33155" name="Content Placeholder 2"/>
          <p:cNvSpPr>
            <a:spLocks noGrp="1"/>
          </p:cNvSpPr>
          <p:nvPr>
            <p:ph idx="1"/>
          </p:nvPr>
        </p:nvSpPr>
        <p:spPr/>
        <p:txBody>
          <a:bodyPr/>
          <a:lstStyle/>
          <a:p>
            <a:r>
              <a:rPr lang="en-US" altLang="en-US" sz="2000" dirty="0"/>
              <a:t>“Lessons on Meat.” National Livestock and Meat Board, Beef Promotion and Research Board, and National Pork Board. 1991.</a:t>
            </a:r>
          </a:p>
          <a:p>
            <a:r>
              <a:rPr lang="en-US" altLang="en-US" sz="2000" dirty="0"/>
              <a:t>Savell J.W., Smith G.C. (2009). Meat Science Laboratory Manual. </a:t>
            </a:r>
            <a:br>
              <a:rPr lang="en-US" altLang="en-US" sz="2000" dirty="0"/>
            </a:br>
            <a:r>
              <a:rPr lang="en-US" altLang="en-US" sz="2000" dirty="0"/>
              <a:t>(8 ed.). American Press. </a:t>
            </a:r>
          </a:p>
          <a:p>
            <a:r>
              <a:rPr lang="en-US" altLang="en-US" sz="2000" dirty="0"/>
              <a:t>Romans, J. R., Costello, W. J., Carlson, W. C., Greaser, M. L., &amp; Jones, K. W. (2000). The Meat We Eat. (14 ed.). Prentice Hall.</a:t>
            </a:r>
          </a:p>
          <a:p>
            <a:r>
              <a:rPr lang="en-US" altLang="en-US" sz="2000" dirty="0"/>
              <a:t>“The Guide to Identifying Meat Cuts. Cattlemen’s Beef Board and National Cattlemen’s Beef Association. 2009.</a:t>
            </a:r>
          </a:p>
          <a:p>
            <a:r>
              <a:rPr lang="en-US" altLang="en-US" sz="2000" dirty="0"/>
              <a:t>“The Seven HACCP Principles.” Food Safety and Inspection Service. (1998). Retrieved 2011 from: http://www.fsis.usa.gov/oa/background/keyhaccp.html </a:t>
            </a:r>
          </a:p>
          <a:p>
            <a:r>
              <a:rPr lang="en-US" altLang="en-US" sz="2000" dirty="0"/>
              <a:t>United States Department of Agriculture. USDA. Retrieved 2011: </a:t>
            </a:r>
            <a:br>
              <a:rPr lang="en-US" altLang="en-US" sz="2000" dirty="0"/>
            </a:br>
            <a:r>
              <a:rPr lang="en-US" altLang="en-US" sz="2000" dirty="0"/>
              <a:t>http:// www.usda.gov </a:t>
            </a:r>
          </a:p>
          <a:p>
            <a:r>
              <a:rPr lang="en-US" altLang="en-US" sz="2000" dirty="0"/>
              <a:t>“Yellow pages- answers to predictable questions consumers ask about meat and poultry.” American Meat Institute Foundation, Washington, D.C. 1994.</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Reviewers</a:t>
            </a:r>
          </a:p>
        </p:txBody>
      </p:sp>
      <p:sp>
        <p:nvSpPr>
          <p:cNvPr id="3" name="Content Placeholder 2"/>
          <p:cNvSpPr>
            <a:spLocks noGrp="1"/>
          </p:cNvSpPr>
          <p:nvPr>
            <p:ph idx="1"/>
          </p:nvPr>
        </p:nvSpPr>
        <p:spPr>
          <a:xfrm>
            <a:off x="470018" y="1253330"/>
            <a:ext cx="8521582" cy="5293773"/>
          </a:xfrm>
        </p:spPr>
        <p:txBody>
          <a:bodyPr/>
          <a:lstStyle/>
          <a:p>
            <a:r>
              <a:rPr lang="en-US" sz="1600" dirty="0"/>
              <a:t>2012</a:t>
            </a:r>
          </a:p>
          <a:p>
            <a:pPr lvl="1"/>
            <a:r>
              <a:rPr lang="en-US" sz="1600" dirty="0"/>
              <a:t>Chairman Randy Harp, Ph.D., Tarleton State University, Professor of Animal Sciences</a:t>
            </a:r>
          </a:p>
          <a:p>
            <a:pPr lvl="1"/>
            <a:r>
              <a:rPr lang="en-US" sz="1600" dirty="0"/>
              <a:t>Co-</a:t>
            </a:r>
            <a:r>
              <a:rPr lang="en-US" sz="1600" dirty="0" err="1"/>
              <a:t>Chariman</a:t>
            </a:r>
            <a:r>
              <a:rPr lang="en-US" sz="1600" dirty="0"/>
              <a:t> Jodie Pitcock, USDA Market Reporter, USDA Livestock &amp; Grain Market News</a:t>
            </a:r>
          </a:p>
          <a:p>
            <a:pPr lvl="1"/>
            <a:r>
              <a:rPr lang="en-US" sz="1600" dirty="0"/>
              <a:t>William Benjy Mikel, Ph.D., Associate Vice President, International Programs. Executive Director, International Institute. Director, Food Science Institute. Mississippi State University</a:t>
            </a:r>
          </a:p>
          <a:p>
            <a:pPr lvl="1"/>
            <a:r>
              <a:rPr lang="en-US" altLang="en-US" sz="1600" dirty="0"/>
              <a:t>Rudy S. Tarpley, Ph.D., Associate Professor &amp; Head, Agricultural &amp; Consumer Sciences, Tarleton State University</a:t>
            </a:r>
          </a:p>
          <a:p>
            <a:pPr lvl="1"/>
            <a:r>
              <a:rPr lang="en-US" altLang="en-US" sz="1600" dirty="0"/>
              <a:t>Renée Gebault-King, Ph.D. Candidate, Soil Science, Renewable Resources Department, University of Wyoming</a:t>
            </a:r>
          </a:p>
          <a:p>
            <a:pPr lvl="1"/>
            <a:r>
              <a:rPr lang="en-US" altLang="en-US" sz="1600" dirty="0"/>
              <a:t>David Bishop, Turks Meat Market</a:t>
            </a:r>
          </a:p>
          <a:p>
            <a:r>
              <a:rPr lang="en-US" altLang="en-US" sz="1600" dirty="0"/>
              <a:t>2019</a:t>
            </a:r>
          </a:p>
          <a:p>
            <a:pPr lvl="1"/>
            <a:r>
              <a:rPr lang="en-US" altLang="en-US" sz="1600" dirty="0"/>
              <a:t>Chairman Wendy </a:t>
            </a:r>
            <a:r>
              <a:rPr lang="en-US" altLang="en-US" sz="1600" dirty="0" err="1"/>
              <a:t>Woerner</a:t>
            </a:r>
            <a:r>
              <a:rPr lang="en-US" altLang="en-US" sz="1600" dirty="0"/>
              <a:t>, National FFA Meats Evaluation &amp; Technology CDE</a:t>
            </a:r>
          </a:p>
          <a:p>
            <a:pPr lvl="1"/>
            <a:r>
              <a:rPr lang="en-US" altLang="en-US" sz="1600" dirty="0"/>
              <a:t>Dale </a:t>
            </a:r>
            <a:r>
              <a:rPr lang="en-US" altLang="en-US" sz="1600" dirty="0" err="1"/>
              <a:t>Woerner</a:t>
            </a:r>
            <a:r>
              <a:rPr lang="en-US" altLang="en-US" sz="1600" dirty="0"/>
              <a:t>, Ph.D., Texas Tech University, Associate Professor, Cargill Endowed Professor in Sustainable Meat Science</a:t>
            </a:r>
          </a:p>
          <a:p>
            <a:pPr lvl="1"/>
            <a:r>
              <a:rPr lang="en-US" altLang="en-US" sz="1600" dirty="0"/>
              <a:t>Stacy M. </a:t>
            </a:r>
            <a:r>
              <a:rPr lang="en-US" altLang="en-US" sz="1600" dirty="0" err="1"/>
              <a:t>Scramlin</a:t>
            </a:r>
            <a:r>
              <a:rPr lang="en-US" altLang="en-US" sz="1600" dirty="0"/>
              <a:t> </a:t>
            </a:r>
            <a:r>
              <a:rPr lang="en-US" altLang="en-US" sz="1600" dirty="0" err="1"/>
              <a:t>Zuelly</a:t>
            </a:r>
            <a:r>
              <a:rPr lang="en-US" altLang="en-US" sz="1600" dirty="0"/>
              <a:t>, Ph.D., Purdue University, Assistant Professor of Meat Science</a:t>
            </a:r>
          </a:p>
          <a:p>
            <a:pPr lvl="1"/>
            <a:r>
              <a:rPr lang="en-US" altLang="en-US" sz="1600" dirty="0"/>
              <a:t>Jacob Nelson, Oklahoma State University, Meat Processing Specialist</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5" name="Content Placeholder 4"/>
          <p:cNvSpPr>
            <a:spLocks noGrp="1"/>
          </p:cNvSpPr>
          <p:nvPr>
            <p:ph idx="1"/>
          </p:nvPr>
        </p:nvSpPr>
        <p:spPr/>
        <p:txBody>
          <a:bodyPr numCol="2"/>
          <a:lstStyle/>
          <a:p>
            <a:pPr marL="0" indent="0">
              <a:buNone/>
            </a:pPr>
            <a:r>
              <a:rPr lang="en-US" sz="2000" b="1" dirty="0"/>
              <a:t>Production Coordinators</a:t>
            </a:r>
          </a:p>
          <a:p>
            <a:pPr marL="0" indent="0">
              <a:buNone/>
            </a:pPr>
            <a:r>
              <a:rPr lang="en-US" sz="2000" dirty="0"/>
              <a:t>Olivia Mitchell, Kelly Adams</a:t>
            </a:r>
            <a:br>
              <a:rPr lang="en-US" sz="2000" dirty="0"/>
            </a:br>
            <a:endParaRPr lang="en-US" sz="2000" dirty="0"/>
          </a:p>
          <a:p>
            <a:pPr marL="0" indent="0">
              <a:buNone/>
            </a:pPr>
            <a:r>
              <a:rPr lang="en-US" sz="2000" b="1" dirty="0"/>
              <a:t>Graphic Designers</a:t>
            </a:r>
          </a:p>
          <a:p>
            <a:pPr marL="0" indent="0">
              <a:buNone/>
            </a:pPr>
            <a:r>
              <a:rPr lang="en-US" sz="2000" dirty="0"/>
              <a:t>Daniel Johnson, Melody Rowell</a:t>
            </a:r>
          </a:p>
          <a:p>
            <a:pPr marL="0" indent="0">
              <a:buNone/>
            </a:pPr>
            <a:endParaRPr lang="en-US" sz="2000" dirty="0"/>
          </a:p>
          <a:p>
            <a:pPr marL="0" indent="0">
              <a:buNone/>
            </a:pPr>
            <a:r>
              <a:rPr lang="en-US" sz="2000" b="1" dirty="0"/>
              <a:t>Director of Brand Management</a:t>
            </a:r>
          </a:p>
          <a:p>
            <a:pPr marL="0" indent="0">
              <a:buNone/>
            </a:pPr>
            <a:r>
              <a:rPr lang="en-US" sz="2000" dirty="0"/>
              <a:t>Megan O’Quinn</a:t>
            </a:r>
          </a:p>
          <a:p>
            <a:pPr marL="0" indent="0">
              <a:buNone/>
            </a:pPr>
            <a:endParaRPr lang="en-US" sz="2000" dirty="0"/>
          </a:p>
          <a:p>
            <a:pPr marL="0" indent="0">
              <a:buNone/>
            </a:pPr>
            <a:r>
              <a:rPr lang="en-US" sz="2000" b="1" dirty="0"/>
              <a:t>Production Manager</a:t>
            </a:r>
          </a:p>
          <a:p>
            <a:pPr marL="0" indent="0">
              <a:buNone/>
            </a:pPr>
            <a:r>
              <a:rPr lang="en-US" sz="2000" dirty="0"/>
              <a:t>Maggie Bigham</a:t>
            </a:r>
          </a:p>
          <a:p>
            <a:pPr marL="0" indent="0">
              <a:buNone/>
            </a:pPr>
            <a:endParaRPr lang="en-US" sz="2000" dirty="0"/>
          </a:p>
          <a:p>
            <a:pPr marL="0" indent="0">
              <a:buNone/>
            </a:pPr>
            <a:r>
              <a:rPr lang="en-US" sz="2000" b="1" dirty="0"/>
              <a:t>Quality Control Director</a:t>
            </a:r>
          </a:p>
          <a:p>
            <a:pPr marL="0" indent="0">
              <a:buNone/>
            </a:pPr>
            <a:r>
              <a:rPr lang="en-US" sz="2000" dirty="0"/>
              <a:t>Angela Dehls</a:t>
            </a:r>
          </a:p>
          <a:p>
            <a:pPr marL="0" indent="0">
              <a:buNone/>
            </a:pPr>
            <a:endParaRPr lang="en-US" sz="2000" dirty="0"/>
          </a:p>
          <a:p>
            <a:pPr marL="0" indent="0">
              <a:buNone/>
            </a:pPr>
            <a:r>
              <a:rPr lang="en-US" sz="2000" b="1" dirty="0"/>
              <a:t>V.P. of Brand Manager</a:t>
            </a:r>
          </a:p>
          <a:p>
            <a:pPr marL="0" indent="0">
              <a:buNone/>
            </a:pPr>
            <a:r>
              <a:rPr lang="en-US" sz="2000" dirty="0"/>
              <a:t>Clayton Franklin</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lgn="r">
              <a:buNone/>
            </a:pPr>
            <a:r>
              <a:rPr lang="en-US" altLang="en-US" sz="2000" b="1" dirty="0"/>
              <a:t>Executive Producer</a:t>
            </a:r>
          </a:p>
          <a:p>
            <a:pPr marL="0" indent="0" algn="r">
              <a:buNone/>
            </a:pPr>
            <a:r>
              <a:rPr lang="en-US" altLang="en-US" sz="2000" dirty="0"/>
              <a:t>Gordon W. Davis, Ph.D.</a:t>
            </a:r>
          </a:p>
          <a:p>
            <a:pPr marL="0" indent="0">
              <a:buNone/>
            </a:pPr>
            <a:endParaRPr lang="en-US" altLang="en-US" sz="2000" dirty="0"/>
          </a:p>
          <a:p>
            <a:pPr marL="0" indent="0">
              <a:buNone/>
            </a:pPr>
            <a:endParaRPr lang="en-US" sz="2000" dirty="0"/>
          </a:p>
          <a:p>
            <a:pPr marL="0" indent="0">
              <a:buNone/>
            </a:pPr>
            <a:endParaRPr lang="en-US" sz="2000" dirty="0"/>
          </a:p>
          <a:p>
            <a:pPr marL="0" indent="0">
              <a:buNone/>
            </a:pPr>
            <a:endParaRPr lang="en-US" sz="2000" dirty="0"/>
          </a:p>
        </p:txBody>
      </p:sp>
      <p:sp>
        <p:nvSpPr>
          <p:cNvPr id="436230" name="Text Box 7"/>
          <p:cNvSpPr txBox="1">
            <a:spLocks noChangeArrowheads="1"/>
          </p:cNvSpPr>
          <p:nvPr/>
        </p:nvSpPr>
        <p:spPr bwMode="auto">
          <a:xfrm>
            <a:off x="3242932" y="6096000"/>
            <a:ext cx="266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latin typeface="Arial" charset="0"/>
              </a:rPr>
              <a:t>© MMXIX</a:t>
            </a:r>
          </a:p>
          <a:p>
            <a:pPr algn="ctr" eaLnBrk="1" hangingPunct="1">
              <a:spcBef>
                <a:spcPct val="0"/>
              </a:spcBef>
              <a:buFontTx/>
              <a:buNone/>
            </a:pPr>
            <a:r>
              <a:rPr lang="en-US" altLang="en-US" sz="2000" dirty="0">
                <a:latin typeface="Arial" charset="0"/>
              </a:rPr>
              <a:t>CEV Multimedia, Ltd.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WARNING</a:t>
            </a:r>
          </a:p>
        </p:txBody>
      </p:sp>
      <p:sp>
        <p:nvSpPr>
          <p:cNvPr id="25603" name="Content Placeholder 2"/>
          <p:cNvSpPr>
            <a:spLocks noGrp="1"/>
          </p:cNvSpPr>
          <p:nvPr>
            <p:ph idx="1"/>
          </p:nvPr>
        </p:nvSpPr>
        <p:spPr/>
        <p:txBody>
          <a:bodyPr/>
          <a:lstStyle/>
          <a:p>
            <a:pPr marL="0" indent="0" algn="ctr">
              <a:buNone/>
            </a:pPr>
            <a:r>
              <a:rPr lang="en-US" altLang="en-US" sz="2600" i="1" dirty="0"/>
              <a:t>The unauthorized reproduction or distribution of this copyrighted work is illegal. Criminal copyright infringement, including infringement without monetary gain, is investigated by the FBI and is punishable by up to five years in federal prison and a fine of $250,000.</a:t>
            </a:r>
          </a:p>
          <a:p>
            <a:pPr marL="0" indent="0" algn="ctr">
              <a:buNone/>
            </a:pPr>
            <a:endParaRPr lang="en-US" altLang="en-US" sz="2600" i="1" dirty="0"/>
          </a:p>
          <a:p>
            <a:pPr marL="0" indent="0" algn="ctr">
              <a:buNone/>
            </a:pPr>
            <a:r>
              <a:rPr lang="en-US" altLang="en-US" sz="2600" i="1" dirty="0"/>
              <a:t>While we encourage the printing of this copyrighted work for student use, distributing these materials outside of your campus is a violation of U.S. copyright laws. If the unlawful distribution of these materials is discovered, legal action will be taken against those responsible.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Humane Methods of Slaughter Act</a:t>
            </a:r>
          </a:p>
        </p:txBody>
      </p:sp>
      <p:sp>
        <p:nvSpPr>
          <p:cNvPr id="59395" name="Content Placeholder 2"/>
          <p:cNvSpPr>
            <a:spLocks noGrp="1"/>
          </p:cNvSpPr>
          <p:nvPr>
            <p:ph idx="1"/>
          </p:nvPr>
        </p:nvSpPr>
        <p:spPr/>
        <p:txBody>
          <a:bodyPr/>
          <a:lstStyle/>
          <a:p>
            <a:r>
              <a:rPr lang="en-US" altLang="en-US" dirty="0"/>
              <a:t>Allows exceptions for ritual slaughtering practices</a:t>
            </a:r>
          </a:p>
          <a:p>
            <a:pPr lvl="1"/>
            <a:r>
              <a:rPr lang="en-US" altLang="en-US" dirty="0"/>
              <a:t>Halal: method of slaughter, meat processing and handling according to Islamic dietary laws in accordance with the Quran</a:t>
            </a:r>
          </a:p>
          <a:p>
            <a:pPr lvl="1"/>
            <a:r>
              <a:rPr lang="en-US" altLang="en-US" dirty="0"/>
              <a:t>Kosher: method of slaughter, meat processing and handling according to the Jewish dietary laws in accordance with the Torah</a:t>
            </a:r>
          </a:p>
        </p:txBody>
      </p:sp>
      <p:sp>
        <p:nvSpPr>
          <p:cNvPr id="59397" name="TextBox 4"/>
          <p:cNvSpPr txBox="1">
            <a:spLocks noChangeArrowheads="1"/>
          </p:cNvSpPr>
          <p:nvPr/>
        </p:nvSpPr>
        <p:spPr bwMode="auto">
          <a:xfrm>
            <a:off x="457200" y="5845314"/>
            <a:ext cx="8229600"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Halal is Arabic for “permitted” or “lawful.” Kosher is Hebrew for “properly prepared.”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The Hazard Analysis Critical Control Point Approach to Food Safety</a:t>
            </a:r>
          </a:p>
        </p:txBody>
      </p:sp>
      <p:sp>
        <p:nvSpPr>
          <p:cNvPr id="3" name="Content Placeholder 2"/>
          <p:cNvSpPr>
            <a:spLocks noGrp="1"/>
          </p:cNvSpPr>
          <p:nvPr>
            <p:ph idx="1"/>
          </p:nvPr>
        </p:nvSpPr>
        <p:spPr/>
        <p:txBody>
          <a:bodyPr/>
          <a:lstStyle/>
          <a:p>
            <a:r>
              <a:rPr lang="en-US" dirty="0"/>
              <a:t>Is most commonly referred to as HACCP</a:t>
            </a:r>
          </a:p>
          <a:p>
            <a:r>
              <a:rPr lang="en-US" dirty="0"/>
              <a:t>Was first implemented in the 1950s by the Pillsbury Company</a:t>
            </a:r>
            <a:r>
              <a:rPr lang="en-US" baseline="30000" dirty="0"/>
              <a:t>®</a:t>
            </a:r>
            <a:r>
              <a:rPr lang="en-US" dirty="0"/>
              <a:t> in the manufacturing of food for NASA astronauts</a:t>
            </a:r>
          </a:p>
          <a:p>
            <a:r>
              <a:rPr lang="en-US" dirty="0"/>
              <a:t>Is a process of identifying possible sources of food adulteration during processing</a:t>
            </a:r>
          </a:p>
          <a:p>
            <a:r>
              <a:rPr lang="en-US" dirty="0"/>
              <a:t>Must be in place in all federal and state inspected meat and food processing facilities in the 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Nutritional Labeling &amp; Education Act</a:t>
            </a:r>
          </a:p>
        </p:txBody>
      </p:sp>
      <p:sp>
        <p:nvSpPr>
          <p:cNvPr id="63491" name="Content Placeholder 2"/>
          <p:cNvSpPr>
            <a:spLocks noGrp="1"/>
          </p:cNvSpPr>
          <p:nvPr>
            <p:ph idx="1"/>
          </p:nvPr>
        </p:nvSpPr>
        <p:spPr/>
        <p:txBody>
          <a:bodyPr/>
          <a:lstStyle/>
          <a:p>
            <a:r>
              <a:rPr lang="en-US" altLang="en-US" dirty="0"/>
              <a:t>Was passed in 1990</a:t>
            </a:r>
          </a:p>
          <a:p>
            <a:r>
              <a:rPr lang="en-US" altLang="en-US" dirty="0"/>
              <a:t>Required nutritional information labels on all food products except single ingredient foods, such as fresh meat</a:t>
            </a:r>
          </a:p>
          <a:p>
            <a:pPr lvl="1"/>
            <a:r>
              <a:rPr lang="en-US" altLang="en-US" dirty="0"/>
              <a:t>nutritional labels were voluntary until 1990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Nutritional Labeling &amp; Education Act</a:t>
            </a:r>
          </a:p>
        </p:txBody>
      </p:sp>
      <p:sp>
        <p:nvSpPr>
          <p:cNvPr id="3" name="Content Placeholder 2"/>
          <p:cNvSpPr>
            <a:spLocks noGrp="1"/>
          </p:cNvSpPr>
          <p:nvPr>
            <p:ph idx="1"/>
          </p:nvPr>
        </p:nvSpPr>
        <p:spPr/>
        <p:txBody>
          <a:bodyPr/>
          <a:lstStyle/>
          <a:p>
            <a:r>
              <a:rPr lang="en-US" dirty="0"/>
              <a:t>Requires the following information on a nutritional label:</a:t>
            </a:r>
          </a:p>
          <a:p>
            <a:pPr lvl="1"/>
            <a:r>
              <a:rPr lang="en-US" dirty="0"/>
              <a:t>serving size</a:t>
            </a:r>
          </a:p>
          <a:p>
            <a:pPr lvl="1"/>
            <a:r>
              <a:rPr lang="en-US" dirty="0"/>
              <a:t>number of servings per container</a:t>
            </a:r>
          </a:p>
          <a:p>
            <a:pPr lvl="1"/>
            <a:r>
              <a:rPr lang="en-US" dirty="0"/>
              <a:t>number of calories per serving</a:t>
            </a:r>
          </a:p>
          <a:p>
            <a:pPr lvl="1"/>
            <a:r>
              <a:rPr lang="en-US" dirty="0"/>
              <a:t>number of calories from total fat and saturated fat</a:t>
            </a:r>
          </a:p>
          <a:p>
            <a:pPr lvl="1"/>
            <a:r>
              <a:rPr lang="en-US" dirty="0"/>
              <a:t>amount of total fat, saturated fat, cholesterol, sodium, total carbohydrates, complex carbohydrates, sugars, total proteins and dietary fiber per serving</a:t>
            </a:r>
          </a:p>
          <a:p>
            <a:pPr lvl="1"/>
            <a:r>
              <a:rPr lang="en-US" dirty="0"/>
              <a:t>vitamins, minerals or other nutrients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Nutritional Labeling &amp; Education Act</a:t>
            </a:r>
          </a:p>
        </p:txBody>
      </p:sp>
      <p:sp>
        <p:nvSpPr>
          <p:cNvPr id="67587" name="Content Placeholder 2"/>
          <p:cNvSpPr>
            <a:spLocks noGrp="1"/>
          </p:cNvSpPr>
          <p:nvPr>
            <p:ph idx="1"/>
          </p:nvPr>
        </p:nvSpPr>
        <p:spPr/>
        <p:txBody>
          <a:bodyPr/>
          <a:lstStyle/>
          <a:p>
            <a:r>
              <a:rPr lang="en-US" altLang="en-US" dirty="0"/>
              <a:t>Was amended to require the nutritional labeling of single ingredient meat products in 2011</a:t>
            </a:r>
          </a:p>
          <a:p>
            <a:pPr lvl="1"/>
            <a:r>
              <a:rPr lang="en-US" altLang="en-US" dirty="0"/>
              <a:t>labeling began in January 2012</a:t>
            </a:r>
          </a:p>
        </p:txBody>
      </p:sp>
      <p:pic>
        <p:nvPicPr>
          <p:cNvPr id="67589" name="Picture 2" descr="Image of an oval stak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8437" y="3832224"/>
            <a:ext cx="366712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Important Dates in Meat Science &amp; Food Safety</a:t>
            </a:r>
          </a:p>
        </p:txBody>
      </p:sp>
      <p:sp>
        <p:nvSpPr>
          <p:cNvPr id="3" name="Content Placeholder 2"/>
          <p:cNvSpPr>
            <a:spLocks noGrp="1"/>
          </p:cNvSpPr>
          <p:nvPr>
            <p:ph idx="1"/>
          </p:nvPr>
        </p:nvSpPr>
        <p:spPr/>
        <p:txBody>
          <a:bodyPr/>
          <a:lstStyle/>
          <a:p>
            <a:r>
              <a:rPr lang="en-US" sz="3100" dirty="0"/>
              <a:t>1993: The first </a:t>
            </a:r>
            <a:r>
              <a:rPr lang="en-US" sz="3100" i="1" dirty="0"/>
              <a:t>Escherichia coli </a:t>
            </a:r>
            <a:r>
              <a:rPr lang="en-US" sz="3100" dirty="0"/>
              <a:t>0157:H7 outbreak is traced to ground beef from the major fast food chain Jack in the Box</a:t>
            </a:r>
            <a:r>
              <a:rPr lang="en-US" sz="3100" baseline="30000" dirty="0"/>
              <a:t>®</a:t>
            </a:r>
            <a:r>
              <a:rPr lang="en-US" sz="3100" dirty="0"/>
              <a:t>; the USDA requires meat processors to test for this pathogen and considers it an adulterant in ground beef</a:t>
            </a:r>
          </a:p>
          <a:p>
            <a:r>
              <a:rPr lang="en-US" sz="3100" dirty="0"/>
              <a:t>1994: FSIS releases the Safe Food Handling label; required on all raw meat products</a:t>
            </a:r>
          </a:p>
          <a:p>
            <a:r>
              <a:rPr lang="en-US" sz="3100" dirty="0"/>
              <a:t>1997: The FDA Modernization Act implements the broadest changes to the foods industry since 1938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Important Dates in Meat Science &amp; Food Safety</a:t>
            </a:r>
          </a:p>
        </p:txBody>
      </p:sp>
      <p:sp>
        <p:nvSpPr>
          <p:cNvPr id="71683" name="Content Placeholder 2"/>
          <p:cNvSpPr>
            <a:spLocks noGrp="1"/>
          </p:cNvSpPr>
          <p:nvPr>
            <p:ph idx="1"/>
          </p:nvPr>
        </p:nvSpPr>
        <p:spPr/>
        <p:txBody>
          <a:bodyPr/>
          <a:lstStyle/>
          <a:p>
            <a:r>
              <a:rPr lang="en-US" altLang="en-US" dirty="0"/>
              <a:t>2002: The FDA requires nutritional labels to include trans-fat content</a:t>
            </a:r>
          </a:p>
          <a:p>
            <a:r>
              <a:rPr lang="en-US" altLang="en-US" dirty="0"/>
              <a:t>2011: The USDA announces plans to require mandatory testing for six more serogroups of </a:t>
            </a:r>
            <a:r>
              <a:rPr lang="en-US" altLang="en-US" i="1" dirty="0"/>
              <a:t>E. coli </a:t>
            </a:r>
            <a:r>
              <a:rPr lang="en-US" altLang="en-US" dirty="0"/>
              <a:t>in addition to 0157:H7 including: O26, O103, O45, O111, O121, and O145</a:t>
            </a:r>
          </a:p>
        </p:txBody>
      </p:sp>
      <p:sp>
        <p:nvSpPr>
          <p:cNvPr id="71686" name="TextBox 6"/>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FSIS is constantly updating its food safety protocols and posts this information online.</a:t>
            </a:r>
          </a:p>
        </p:txBody>
      </p:sp>
      <p:pic>
        <p:nvPicPr>
          <p:cNvPr id="71685" name="Picture 5" descr="Links to Main Menu">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6188074"/>
            <a:ext cx="914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A50B-83FA-46A3-BDD1-184FB4CFBF12}"/>
              </a:ext>
            </a:extLst>
          </p:cNvPr>
          <p:cNvSpPr>
            <a:spLocks noGrp="1"/>
          </p:cNvSpPr>
          <p:nvPr>
            <p:ph type="title" idx="4294967295"/>
          </p:nvPr>
        </p:nvSpPr>
        <p:spPr>
          <a:xfrm>
            <a:off x="0" y="-457200"/>
            <a:ext cx="9144000" cy="4572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Animal Care and Handling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Live Animal Care</a:t>
            </a:r>
          </a:p>
        </p:txBody>
      </p:sp>
      <p:sp>
        <p:nvSpPr>
          <p:cNvPr id="4" name="Content Placeholder 3"/>
          <p:cNvSpPr>
            <a:spLocks noGrp="1"/>
          </p:cNvSpPr>
          <p:nvPr>
            <p:ph idx="1"/>
          </p:nvPr>
        </p:nvSpPr>
        <p:spPr/>
        <p:txBody>
          <a:bodyPr/>
          <a:lstStyle/>
          <a:p>
            <a:r>
              <a:rPr lang="en-US" dirty="0"/>
              <a:t>Has a significant impact on cutability and meat quality</a:t>
            </a:r>
          </a:p>
          <a:p>
            <a:r>
              <a:rPr lang="en-US" dirty="0"/>
              <a:t>Is important from farm to processor</a:t>
            </a:r>
          </a:p>
          <a:p>
            <a:r>
              <a:rPr lang="en-US" dirty="0"/>
              <a:t>Includes factors such as:</a:t>
            </a:r>
          </a:p>
          <a:p>
            <a:pPr lvl="1"/>
            <a:r>
              <a:rPr lang="en-US" dirty="0"/>
              <a:t>growth hormone implants</a:t>
            </a:r>
          </a:p>
          <a:p>
            <a:pPr lvl="1"/>
            <a:r>
              <a:rPr lang="en-US" dirty="0"/>
              <a:t>antibiotics</a:t>
            </a:r>
          </a:p>
          <a:p>
            <a:pPr lvl="1"/>
            <a:r>
              <a:rPr lang="en-US" dirty="0"/>
              <a:t>water and feed</a:t>
            </a:r>
          </a:p>
          <a:p>
            <a:pPr lvl="1"/>
            <a:r>
              <a:rPr lang="en-US" dirty="0"/>
              <a:t>illness</a:t>
            </a:r>
          </a:p>
          <a:p>
            <a:pPr lvl="1"/>
            <a:r>
              <a:rPr lang="en-US" dirty="0"/>
              <a:t>handling practices</a:t>
            </a:r>
          </a:p>
          <a:p>
            <a:pPr lvl="1"/>
            <a:r>
              <a:rPr lang="en-US" dirty="0"/>
              <a:t>weather</a:t>
            </a:r>
          </a:p>
        </p:txBody>
      </p:sp>
      <p:pic>
        <p:nvPicPr>
          <p:cNvPr id="79877" name="Picture 5" descr="Image of a spot pig in straw looking at the camera and a few white piglets around it. "/>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3017945"/>
            <a:ext cx="2910893" cy="345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Growth-Promoting Implants</a:t>
            </a:r>
          </a:p>
        </p:txBody>
      </p:sp>
      <p:sp>
        <p:nvSpPr>
          <p:cNvPr id="81924" name="Content Placeholder 3"/>
          <p:cNvSpPr>
            <a:spLocks noGrp="1"/>
          </p:cNvSpPr>
          <p:nvPr>
            <p:ph idx="1"/>
          </p:nvPr>
        </p:nvSpPr>
        <p:spPr/>
        <p:txBody>
          <a:bodyPr/>
          <a:lstStyle/>
          <a:p>
            <a:r>
              <a:rPr lang="en-US" altLang="en-US" dirty="0"/>
              <a:t>Are used in cattle and sheep to increase rate of growth and weight gain</a:t>
            </a:r>
          </a:p>
          <a:p>
            <a:pPr lvl="1"/>
            <a:r>
              <a:rPr lang="en-US" altLang="en-US" dirty="0"/>
              <a:t>increase feed efficiency</a:t>
            </a:r>
          </a:p>
          <a:p>
            <a:pPr lvl="1"/>
            <a:r>
              <a:rPr lang="en-US" altLang="en-US" dirty="0"/>
              <a:t>aid in muscle growth and influence carcass traits</a:t>
            </a:r>
          </a:p>
        </p:txBody>
      </p:sp>
      <p:pic>
        <p:nvPicPr>
          <p:cNvPr id="81925" name="Picture 2" descr="Image of a herd of black cows with yellow ear tags grazing on green grass.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3581400"/>
            <a:ext cx="4232275" cy="285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155D-58B7-4EFF-9D12-F2DC742195DB}"/>
              </a:ext>
            </a:extLst>
          </p:cNvPr>
          <p:cNvSpPr>
            <a:spLocks noGrp="1"/>
          </p:cNvSpPr>
          <p:nvPr>
            <p:ph type="title"/>
          </p:nvPr>
        </p:nvSpPr>
        <p:spPr/>
        <p:txBody>
          <a:bodyPr/>
          <a:lstStyle/>
          <a:p>
            <a:r>
              <a:rPr lang="en-US" dirty="0"/>
              <a:t>Slides with Revisions (2019)</a:t>
            </a:r>
          </a:p>
        </p:txBody>
      </p:sp>
      <p:sp>
        <p:nvSpPr>
          <p:cNvPr id="3" name="Content Placeholder 2">
            <a:extLst>
              <a:ext uri="{FF2B5EF4-FFF2-40B4-BE49-F238E27FC236}">
                <a16:creationId xmlns:a16="http://schemas.microsoft.com/office/drawing/2014/main" id="{30DC1723-2307-4EE6-AE87-7EF428F26B0B}"/>
              </a:ext>
            </a:extLst>
          </p:cNvPr>
          <p:cNvSpPr>
            <a:spLocks noGrp="1"/>
          </p:cNvSpPr>
          <p:nvPr>
            <p:ph idx="1"/>
          </p:nvPr>
        </p:nvSpPr>
        <p:spPr/>
        <p:txBody>
          <a:bodyPr/>
          <a:lstStyle/>
          <a:p>
            <a:r>
              <a:rPr lang="en-US" dirty="0"/>
              <a:t>Include:</a:t>
            </a:r>
          </a:p>
          <a:p>
            <a:pPr lvl="1"/>
            <a:r>
              <a:rPr lang="en-US" dirty="0"/>
              <a:t>17, 22, 24, 32, 39, 48, 49, 65, 68, 69, 75, 77, 80, 86, 98, 99, 104, 105, 108, 109, 110, 112, 127, 128, 156, 163, 164, 173, 177, 181, 182, 188 and 191</a:t>
            </a:r>
          </a:p>
        </p:txBody>
      </p:sp>
    </p:spTree>
    <p:extLst>
      <p:ext uri="{BB962C8B-B14F-4D97-AF65-F5344CB8AC3E}">
        <p14:creationId xmlns:p14="http://schemas.microsoft.com/office/powerpoint/2010/main" val="343873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p:txBody>
          <a:bodyPr/>
          <a:lstStyle/>
          <a:p>
            <a:r>
              <a:rPr lang="en-US" dirty="0"/>
              <a:t>Growth-Promoting Implants</a:t>
            </a:r>
          </a:p>
        </p:txBody>
      </p:sp>
      <p:sp>
        <p:nvSpPr>
          <p:cNvPr id="4" name="Content Placeholder 3"/>
          <p:cNvSpPr>
            <a:spLocks noGrp="1"/>
          </p:cNvSpPr>
          <p:nvPr>
            <p:ph idx="1"/>
          </p:nvPr>
        </p:nvSpPr>
        <p:spPr/>
        <p:txBody>
          <a:bodyPr/>
          <a:lstStyle/>
          <a:p>
            <a:r>
              <a:rPr lang="en-US" dirty="0"/>
              <a:t>Contain either natural or </a:t>
            </a:r>
            <a:br>
              <a:rPr lang="en-US" dirty="0"/>
            </a:br>
            <a:r>
              <a:rPr lang="en-US" dirty="0"/>
              <a:t>synthetic hormones</a:t>
            </a:r>
          </a:p>
          <a:p>
            <a:pPr lvl="1"/>
            <a:r>
              <a:rPr lang="en-US" dirty="0"/>
              <a:t>natural hormones are </a:t>
            </a:r>
            <a:br>
              <a:rPr lang="en-US" dirty="0"/>
            </a:br>
            <a:r>
              <a:rPr lang="en-US" dirty="0"/>
              <a:t>gender-based hormones</a:t>
            </a:r>
          </a:p>
          <a:p>
            <a:pPr lvl="2"/>
            <a:r>
              <a:rPr lang="en-US" dirty="0"/>
              <a:t>estradiol</a:t>
            </a:r>
          </a:p>
          <a:p>
            <a:pPr lvl="2"/>
            <a:r>
              <a:rPr lang="en-US" dirty="0"/>
              <a:t>progesterone</a:t>
            </a:r>
          </a:p>
          <a:p>
            <a:pPr lvl="2"/>
            <a:r>
              <a:rPr lang="en-US" dirty="0"/>
              <a:t>testosterone</a:t>
            </a:r>
          </a:p>
          <a:p>
            <a:pPr lvl="1"/>
            <a:r>
              <a:rPr lang="en-US" dirty="0"/>
              <a:t>synthetic hormones are based on natural hormones but modified in a lab</a:t>
            </a:r>
          </a:p>
          <a:p>
            <a:pPr lvl="2"/>
            <a:r>
              <a:rPr lang="en-US" dirty="0"/>
              <a:t>zeranal</a:t>
            </a:r>
          </a:p>
          <a:p>
            <a:pPr lvl="2"/>
            <a:r>
              <a:rPr lang="en-US" dirty="0"/>
              <a:t>trenbolone acetate</a:t>
            </a:r>
          </a:p>
        </p:txBody>
      </p:sp>
      <p:pic>
        <p:nvPicPr>
          <p:cNvPr id="83972" name="Picture 2" descr="Image of the head of a tan cow with yellow ear tags and green grass.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1371600"/>
            <a:ext cx="279776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Growth-Promoting Implants</a:t>
            </a:r>
          </a:p>
        </p:txBody>
      </p:sp>
      <p:sp>
        <p:nvSpPr>
          <p:cNvPr id="4" name="Content Placeholder 3"/>
          <p:cNvSpPr>
            <a:spLocks noGrp="1"/>
          </p:cNvSpPr>
          <p:nvPr>
            <p:ph idx="1"/>
          </p:nvPr>
        </p:nvSpPr>
        <p:spPr/>
        <p:txBody>
          <a:bodyPr/>
          <a:lstStyle/>
          <a:p>
            <a:r>
              <a:rPr lang="en-US" dirty="0"/>
              <a:t>Are placed in the ear of cattle or sheep</a:t>
            </a:r>
          </a:p>
          <a:p>
            <a:r>
              <a:rPr lang="en-US" dirty="0"/>
              <a:t>Must be approved by the FDA for use</a:t>
            </a:r>
          </a:p>
          <a:p>
            <a:pPr lvl="1"/>
            <a:r>
              <a:rPr lang="en-US" dirty="0"/>
              <a:t>determine use</a:t>
            </a:r>
          </a:p>
          <a:p>
            <a:pPr lvl="1"/>
            <a:r>
              <a:rPr lang="en-US" dirty="0"/>
              <a:t>establish limits</a:t>
            </a:r>
          </a:p>
          <a:p>
            <a:pPr lvl="1"/>
            <a:r>
              <a:rPr lang="en-US" dirty="0"/>
              <a:t>create tolerance levels</a:t>
            </a:r>
          </a:p>
          <a:p>
            <a:pPr lvl="1"/>
            <a:r>
              <a:rPr lang="en-US" dirty="0"/>
              <a:t>establish and enforce withdrawal period</a:t>
            </a:r>
          </a:p>
          <a:p>
            <a:r>
              <a:rPr lang="en-US" dirty="0"/>
              <a:t>Are NOT approved for use in swine or poultry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Beta-agonists </a:t>
            </a:r>
          </a:p>
        </p:txBody>
      </p:sp>
      <p:sp>
        <p:nvSpPr>
          <p:cNvPr id="4" name="Content Placeholder 3"/>
          <p:cNvSpPr>
            <a:spLocks noGrp="1"/>
          </p:cNvSpPr>
          <p:nvPr>
            <p:ph idx="1"/>
          </p:nvPr>
        </p:nvSpPr>
        <p:spPr/>
        <p:txBody>
          <a:bodyPr/>
          <a:lstStyle/>
          <a:p>
            <a:r>
              <a:rPr lang="en-US" dirty="0"/>
              <a:t>Are synthetic chemicals which shift nutrients away from fat production to the promotions of lean muscle growth</a:t>
            </a:r>
          </a:p>
          <a:p>
            <a:r>
              <a:rPr lang="en-US" dirty="0"/>
              <a:t>Allowed in the United States are:</a:t>
            </a:r>
          </a:p>
          <a:p>
            <a:pPr lvl="1"/>
            <a:r>
              <a:rPr lang="en-US" dirty="0"/>
              <a:t>ractopamine hydrochloride</a:t>
            </a:r>
          </a:p>
          <a:p>
            <a:pPr lvl="1"/>
            <a:r>
              <a:rPr lang="en-US" dirty="0"/>
              <a:t>zilpaterol hydrochloride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Antibiotics</a:t>
            </a:r>
          </a:p>
        </p:txBody>
      </p:sp>
      <p:sp>
        <p:nvSpPr>
          <p:cNvPr id="4" name="Content Placeholder 3"/>
          <p:cNvSpPr>
            <a:spLocks noGrp="1"/>
          </p:cNvSpPr>
          <p:nvPr>
            <p:ph idx="1"/>
          </p:nvPr>
        </p:nvSpPr>
        <p:spPr/>
        <p:txBody>
          <a:bodyPr/>
          <a:lstStyle/>
          <a:p>
            <a:r>
              <a:rPr lang="en-US" dirty="0"/>
              <a:t>Are used to prevent and treat illness in livestock animals</a:t>
            </a:r>
          </a:p>
          <a:p>
            <a:r>
              <a:rPr lang="en-US" dirty="0"/>
              <a:t>Help maintain a steady supply of meat from healthy animals</a:t>
            </a:r>
          </a:p>
          <a:p>
            <a:r>
              <a:rPr lang="en-US" dirty="0"/>
              <a:t>Can be used in two manners:</a:t>
            </a:r>
          </a:p>
          <a:p>
            <a:pPr lvl="1"/>
            <a:r>
              <a:rPr lang="en-US" dirty="0"/>
              <a:t>administered in small, preventative doses through feed and water; known as sub-therapeutic use</a:t>
            </a:r>
          </a:p>
          <a:p>
            <a:pPr lvl="1"/>
            <a:r>
              <a:rPr lang="en-US" dirty="0"/>
              <a:t>administered in larger doses to treat illness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Antibiotics</a:t>
            </a:r>
          </a:p>
        </p:txBody>
      </p:sp>
      <p:sp>
        <p:nvSpPr>
          <p:cNvPr id="4" name="Content Placeholder 3"/>
          <p:cNvSpPr>
            <a:spLocks noGrp="1"/>
          </p:cNvSpPr>
          <p:nvPr>
            <p:ph idx="1"/>
          </p:nvPr>
        </p:nvSpPr>
        <p:spPr/>
        <p:txBody>
          <a:bodyPr/>
          <a:lstStyle/>
          <a:p>
            <a:r>
              <a:rPr lang="en-US" dirty="0"/>
              <a:t>Must be approved for the intended use by the FDA before administered to livestock</a:t>
            </a:r>
          </a:p>
          <a:p>
            <a:r>
              <a:rPr lang="en-US" dirty="0"/>
              <a:t>Have withdrawal periods which are set by the FDA and must be followed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Withdrawal Period</a:t>
            </a:r>
          </a:p>
        </p:txBody>
      </p:sp>
      <p:sp>
        <p:nvSpPr>
          <p:cNvPr id="4" name="Content Placeholder 3"/>
          <p:cNvSpPr>
            <a:spLocks noGrp="1"/>
          </p:cNvSpPr>
          <p:nvPr>
            <p:ph idx="1"/>
          </p:nvPr>
        </p:nvSpPr>
        <p:spPr/>
        <p:txBody>
          <a:bodyPr/>
          <a:lstStyle/>
          <a:p>
            <a:r>
              <a:rPr lang="en-US" dirty="0"/>
              <a:t>Is the prescribed period of time the meat animal must not have received the compound or drug immediately preceding harvest </a:t>
            </a:r>
          </a:p>
          <a:p>
            <a:r>
              <a:rPr lang="en-US" dirty="0"/>
              <a:t>Will allow ample time for the drug or hormone to pass through the animal’s system</a:t>
            </a:r>
          </a:p>
          <a:p>
            <a:r>
              <a:rPr lang="en-US" dirty="0"/>
              <a:t>Are set by the FDA and monitored through testing by FSIS</a:t>
            </a:r>
          </a:p>
        </p:txBody>
      </p:sp>
      <p:sp>
        <p:nvSpPr>
          <p:cNvPr id="94213" name="TextBox 4"/>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Safety Second: FSIS collects approximately 1.5 million samples per year from meat products to test for hormone and antibiotic residues.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Residue Levels</a:t>
            </a:r>
          </a:p>
        </p:txBody>
      </p:sp>
      <p:sp>
        <p:nvSpPr>
          <p:cNvPr id="4" name="Content Placeholder 3"/>
          <p:cNvSpPr>
            <a:spLocks noGrp="1"/>
          </p:cNvSpPr>
          <p:nvPr>
            <p:ph idx="1"/>
          </p:nvPr>
        </p:nvSpPr>
        <p:spPr/>
        <p:txBody>
          <a:bodyPr/>
          <a:lstStyle/>
          <a:p>
            <a:r>
              <a:rPr lang="en-US" dirty="0"/>
              <a:t>Are the amounts of a drug, antibiotic or hormone left behind in a product after the withdrawal period has passed</a:t>
            </a:r>
          </a:p>
          <a:p>
            <a:r>
              <a:rPr lang="en-US" dirty="0"/>
              <a:t>Are monitored by the USDA, FSIS, FDA and Environmental Protection Agency (EPA)</a:t>
            </a:r>
          </a:p>
          <a:p>
            <a:r>
              <a:rPr lang="en-US" dirty="0"/>
              <a:t>Related to antibiotics and other drugs can be reduced below violative levels by veterinarians abiding by rules set by the FDA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Water</a:t>
            </a:r>
          </a:p>
        </p:txBody>
      </p:sp>
      <p:sp>
        <p:nvSpPr>
          <p:cNvPr id="4" name="Content Placeholder 3"/>
          <p:cNvSpPr>
            <a:spLocks noGrp="1"/>
          </p:cNvSpPr>
          <p:nvPr>
            <p:ph idx="1"/>
          </p:nvPr>
        </p:nvSpPr>
        <p:spPr/>
        <p:txBody>
          <a:bodyPr/>
          <a:lstStyle/>
          <a:p>
            <a:r>
              <a:rPr lang="en-US" dirty="0"/>
              <a:t>Is essential to all life processes</a:t>
            </a:r>
          </a:p>
          <a:p>
            <a:r>
              <a:rPr lang="en-US" dirty="0"/>
              <a:t>Must be provided to livestock throughout the life cycle until the point of harvest</a:t>
            </a:r>
          </a:p>
          <a:p>
            <a:r>
              <a:rPr lang="en-US" dirty="0"/>
              <a:t>Aids in ease of hide removal and evisceration</a:t>
            </a:r>
          </a:p>
        </p:txBody>
      </p:sp>
      <p:pic>
        <p:nvPicPr>
          <p:cNvPr id="98309" name="Picture 4" descr="Image of a green field with white sheep scattered in it, a stream with a sheep drinking out of it, and green trees.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3734445"/>
            <a:ext cx="4724400" cy="281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Feed &amp; Feedstuffs</a:t>
            </a:r>
          </a:p>
        </p:txBody>
      </p:sp>
      <p:sp>
        <p:nvSpPr>
          <p:cNvPr id="4" name="Content Placeholder 3"/>
          <p:cNvSpPr>
            <a:spLocks noGrp="1"/>
          </p:cNvSpPr>
          <p:nvPr>
            <p:ph idx="1"/>
          </p:nvPr>
        </p:nvSpPr>
        <p:spPr/>
        <p:txBody>
          <a:bodyPr/>
          <a:lstStyle/>
          <a:p>
            <a:r>
              <a:rPr lang="en-US" dirty="0"/>
              <a:t>Provide all essential and non-essential nutrients</a:t>
            </a:r>
          </a:p>
          <a:p>
            <a:r>
              <a:rPr lang="en-US" dirty="0"/>
              <a:t>Provide the source of energy for the animal to perform life processes, growth and development</a:t>
            </a:r>
          </a:p>
          <a:p>
            <a:r>
              <a:rPr lang="en-US" dirty="0"/>
              <a:t>Are withheld from animals 12 hours prior to slaughter to aid in evisceration and reduce the likelihood of microbial contamination from visceral punctures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Illness in Livestock</a:t>
            </a:r>
          </a:p>
        </p:txBody>
      </p:sp>
      <p:sp>
        <p:nvSpPr>
          <p:cNvPr id="102404" name="Content Placeholder 3"/>
          <p:cNvSpPr>
            <a:spLocks noGrp="1"/>
          </p:cNvSpPr>
          <p:nvPr>
            <p:ph idx="1"/>
          </p:nvPr>
        </p:nvSpPr>
        <p:spPr/>
        <p:txBody>
          <a:bodyPr/>
          <a:lstStyle/>
          <a:p>
            <a:r>
              <a:rPr lang="en-US" altLang="en-US" dirty="0"/>
              <a:t>Should be addressed immediately</a:t>
            </a:r>
          </a:p>
          <a:p>
            <a:r>
              <a:rPr lang="en-US" altLang="en-US" dirty="0"/>
              <a:t>Will prevent an animal from being harvested or cause its carcass to be condemned</a:t>
            </a:r>
          </a:p>
          <a:p>
            <a:r>
              <a:rPr lang="en-US" altLang="en-US" dirty="0"/>
              <a:t>Can sometimes be treated with antibiotics depending on the cause of the illness</a:t>
            </a:r>
          </a:p>
        </p:txBody>
      </p:sp>
      <p:sp>
        <p:nvSpPr>
          <p:cNvPr id="102405" name="TextBox 4"/>
          <p:cNvSpPr txBox="1">
            <a:spLocks noChangeArrowheads="1"/>
          </p:cNvSpPr>
          <p:nvPr/>
        </p:nvSpPr>
        <p:spPr bwMode="auto">
          <a:xfrm>
            <a:off x="457200" y="5537537"/>
            <a:ext cx="8229600" cy="1015663"/>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Safety Second: It is vital to read the label of any drug given to an animal as it may delay the time of harvest due to mandatory withdrawal periods.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26627" name="Content Placeholder 2"/>
          <p:cNvSpPr>
            <a:spLocks noGrp="1"/>
          </p:cNvSpPr>
          <p:nvPr>
            <p:ph idx="1"/>
          </p:nvPr>
        </p:nvSpPr>
        <p:spPr/>
        <p:txBody>
          <a:bodyPr/>
          <a:lstStyle/>
          <a:p>
            <a:r>
              <a:rPr lang="en-US" altLang="en-US" dirty="0"/>
              <a:t>To explore legislation and history in relation to the meats industry.</a:t>
            </a:r>
          </a:p>
          <a:p>
            <a:r>
              <a:rPr lang="en-US" altLang="en-US" dirty="0"/>
              <a:t>To study animal care and handling techniques.</a:t>
            </a:r>
          </a:p>
          <a:p>
            <a:r>
              <a:rPr lang="en-US" altLang="en-US" dirty="0"/>
              <a:t>To identify the nutritional content and benefits of meat.</a:t>
            </a:r>
          </a:p>
          <a:p>
            <a:r>
              <a:rPr lang="en-US" altLang="en-US" dirty="0"/>
              <a:t>To consider consumer options when purchasing meat.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Illness in Livestock</a:t>
            </a:r>
          </a:p>
        </p:txBody>
      </p:sp>
      <p:sp>
        <p:nvSpPr>
          <p:cNvPr id="4" name="Content Placeholder 3"/>
          <p:cNvSpPr>
            <a:spLocks noGrp="1"/>
          </p:cNvSpPr>
          <p:nvPr>
            <p:ph idx="1"/>
          </p:nvPr>
        </p:nvSpPr>
        <p:spPr/>
        <p:txBody>
          <a:bodyPr/>
          <a:lstStyle/>
          <a:p>
            <a:r>
              <a:rPr lang="en-US" dirty="0"/>
              <a:t>Should result in the ill animals being separated from other healthy animals</a:t>
            </a:r>
          </a:p>
          <a:p>
            <a:r>
              <a:rPr lang="en-US" dirty="0"/>
              <a:t>Due to regulations concerning Bovine Spongiform Encephalopathy (BSE), non-ambulatory or “downer” cattle cannot be harvested for human or animal consumption</a:t>
            </a:r>
          </a:p>
          <a:p>
            <a:r>
              <a:rPr lang="en-US" dirty="0"/>
              <a:t>Is monitored by veterinarians who are employed by producers, processors and the federal government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Handling Procedures</a:t>
            </a:r>
          </a:p>
        </p:txBody>
      </p:sp>
      <p:sp>
        <p:nvSpPr>
          <p:cNvPr id="4" name="Content Placeholder 3"/>
          <p:cNvSpPr>
            <a:spLocks noGrp="1"/>
          </p:cNvSpPr>
          <p:nvPr>
            <p:ph idx="1"/>
          </p:nvPr>
        </p:nvSpPr>
        <p:spPr>
          <a:xfrm>
            <a:off x="470018" y="1253330"/>
            <a:ext cx="8521582" cy="5293773"/>
          </a:xfrm>
        </p:spPr>
        <p:txBody>
          <a:bodyPr/>
          <a:lstStyle/>
          <a:p>
            <a:r>
              <a:rPr lang="en-US" sz="2800" dirty="0"/>
              <a:t>May influence red meat yield due to bruising and meat quality</a:t>
            </a:r>
          </a:p>
          <a:p>
            <a:r>
              <a:rPr lang="en-US" sz="2800" dirty="0"/>
              <a:t>Should aim to prevent injury and stress to the animal</a:t>
            </a:r>
          </a:p>
          <a:p>
            <a:r>
              <a:rPr lang="en-US" sz="2800" dirty="0"/>
              <a:t>Include:</a:t>
            </a:r>
          </a:p>
          <a:p>
            <a:pPr lvl="1"/>
            <a:r>
              <a:rPr lang="en-US" sz="2400" dirty="0"/>
              <a:t>not shipping horned cattle in confined spaces to prevent bruising</a:t>
            </a:r>
          </a:p>
          <a:p>
            <a:pPr lvl="1"/>
            <a:r>
              <a:rPr lang="en-US" sz="2400" dirty="0"/>
              <a:t>properly using sorting sticks to prevent bruising and lesions</a:t>
            </a:r>
          </a:p>
          <a:p>
            <a:pPr lvl="1"/>
            <a:r>
              <a:rPr lang="en-US" sz="2400" dirty="0"/>
              <a:t>designing working facilities to minimize stress and injury</a:t>
            </a:r>
          </a:p>
          <a:p>
            <a:pPr lvl="1"/>
            <a:r>
              <a:rPr lang="en-US" sz="2400" dirty="0"/>
              <a:t>avoiding short-term stress in swine immediately prior to slaughter to prevent meat quality issues</a:t>
            </a:r>
          </a:p>
          <a:p>
            <a:pPr lvl="1"/>
            <a:r>
              <a:rPr lang="en-US" sz="2400" dirty="0"/>
              <a:t>preventing long-term stress in all livestock to prevent degradation of meat quality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Adverse Weather Conditions</a:t>
            </a:r>
          </a:p>
        </p:txBody>
      </p:sp>
      <p:sp>
        <p:nvSpPr>
          <p:cNvPr id="4" name="Content Placeholder 3"/>
          <p:cNvSpPr>
            <a:spLocks noGrp="1"/>
          </p:cNvSpPr>
          <p:nvPr>
            <p:ph idx="1"/>
          </p:nvPr>
        </p:nvSpPr>
        <p:spPr/>
        <p:txBody>
          <a:bodyPr/>
          <a:lstStyle/>
          <a:p>
            <a:r>
              <a:rPr lang="en-US" dirty="0"/>
              <a:t>Can increase the incidence of illness in animals due to rapid changes</a:t>
            </a:r>
          </a:p>
          <a:p>
            <a:pPr lvl="1"/>
            <a:r>
              <a:rPr lang="en-US" dirty="0"/>
              <a:t>hot to cold</a:t>
            </a:r>
          </a:p>
          <a:p>
            <a:pPr lvl="1"/>
            <a:r>
              <a:rPr lang="en-US" dirty="0"/>
              <a:t>dry to wet</a:t>
            </a:r>
          </a:p>
          <a:p>
            <a:r>
              <a:rPr lang="en-US" dirty="0"/>
              <a:t>Should be monitored during high stress situations in an animal’s life</a:t>
            </a:r>
          </a:p>
          <a:p>
            <a:pPr lvl="1"/>
            <a:r>
              <a:rPr lang="en-US" dirty="0"/>
              <a:t>calving, farrowing and lambing</a:t>
            </a:r>
          </a:p>
          <a:p>
            <a:pPr lvl="1"/>
            <a:r>
              <a:rPr lang="en-US" dirty="0"/>
              <a:t>weaning</a:t>
            </a:r>
          </a:p>
          <a:p>
            <a:pPr lvl="1"/>
            <a:r>
              <a:rPr lang="en-US" dirty="0"/>
              <a:t>shipping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Adverse Weather Conditions</a:t>
            </a:r>
          </a:p>
        </p:txBody>
      </p:sp>
      <p:sp>
        <p:nvSpPr>
          <p:cNvPr id="4" name="Content Placeholder 3"/>
          <p:cNvSpPr>
            <a:spLocks noGrp="1"/>
          </p:cNvSpPr>
          <p:nvPr>
            <p:ph idx="1"/>
          </p:nvPr>
        </p:nvSpPr>
        <p:spPr/>
        <p:txBody>
          <a:bodyPr/>
          <a:lstStyle/>
          <a:p>
            <a:r>
              <a:rPr lang="en-US" dirty="0"/>
              <a:t>Can effect rate of gain</a:t>
            </a:r>
          </a:p>
          <a:p>
            <a:pPr lvl="1"/>
            <a:r>
              <a:rPr lang="en-US" dirty="0"/>
              <a:t>in exceptionally hot weather, animals will consume less feed, reducing gain</a:t>
            </a:r>
          </a:p>
          <a:p>
            <a:pPr lvl="1"/>
            <a:r>
              <a:rPr lang="en-US" dirty="0"/>
              <a:t>in exceptionally cold weather, animals will consume more feed, utilizing the energy to maintain body temperature, not add weight</a:t>
            </a:r>
          </a:p>
          <a:p>
            <a:r>
              <a:rPr lang="en-US" dirty="0"/>
              <a:t>Are out of the producer’s and processor’s control, but its effects can be mediated through proper handling and monitoring procedures</a:t>
            </a:r>
          </a:p>
        </p:txBody>
      </p:sp>
      <p:pic>
        <p:nvPicPr>
          <p:cNvPr id="110597" name="Picture 4" descr="Links to Main Menu">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BFB6F-E644-4B7D-915D-7D20C7629A16}"/>
              </a:ext>
            </a:extLst>
          </p:cNvPr>
          <p:cNvSpPr>
            <a:spLocks noGrp="1"/>
          </p:cNvSpPr>
          <p:nvPr>
            <p:ph type="title" idx="4294967295"/>
          </p:nvPr>
        </p:nvSpPr>
        <p:spPr>
          <a:xfrm>
            <a:off x="0" y="-381000"/>
            <a:ext cx="9144000" cy="3810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Meat Nutrition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Meat in the Diet</a:t>
            </a:r>
          </a:p>
        </p:txBody>
      </p:sp>
      <p:sp>
        <p:nvSpPr>
          <p:cNvPr id="6" name="Content Placeholder 5"/>
          <p:cNvSpPr>
            <a:spLocks noGrp="1"/>
          </p:cNvSpPr>
          <p:nvPr>
            <p:ph idx="1"/>
          </p:nvPr>
        </p:nvSpPr>
        <p:spPr/>
        <p:txBody>
          <a:bodyPr/>
          <a:lstStyle/>
          <a:p>
            <a:r>
              <a:rPr lang="en-US" dirty="0"/>
              <a:t>Is important as it is a source of complete protein</a:t>
            </a:r>
          </a:p>
          <a:p>
            <a:pPr lvl="1"/>
            <a:r>
              <a:rPr lang="en-US" dirty="0"/>
              <a:t>contains all nine essential amino acids</a:t>
            </a:r>
          </a:p>
          <a:p>
            <a:r>
              <a:rPr lang="en-US" dirty="0"/>
              <a:t>Provides significant amounts of essential and non-essential micronutrients</a:t>
            </a:r>
          </a:p>
          <a:p>
            <a:r>
              <a:rPr lang="en-US" dirty="0"/>
              <a:t>Is measured in cooked ounces</a:t>
            </a:r>
          </a:p>
          <a:p>
            <a:pPr lvl="1"/>
            <a:r>
              <a:rPr lang="en-US" dirty="0"/>
              <a:t>the daily recommendation of protein in the diet differs by age and sex and is measured in protein ounce equivalents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Components of Meat</a:t>
            </a:r>
          </a:p>
        </p:txBody>
      </p:sp>
      <p:sp>
        <p:nvSpPr>
          <p:cNvPr id="4" name="Content Placeholder 3"/>
          <p:cNvSpPr>
            <a:spLocks noGrp="1"/>
          </p:cNvSpPr>
          <p:nvPr>
            <p:ph idx="1"/>
          </p:nvPr>
        </p:nvSpPr>
        <p:spPr/>
        <p:txBody>
          <a:bodyPr/>
          <a:lstStyle/>
          <a:p>
            <a:r>
              <a:rPr lang="en-US" dirty="0"/>
              <a:t>Are essential to good health</a:t>
            </a:r>
          </a:p>
          <a:p>
            <a:r>
              <a:rPr lang="en-US" dirty="0"/>
              <a:t>Include:</a:t>
            </a:r>
          </a:p>
          <a:p>
            <a:pPr lvl="1"/>
            <a:r>
              <a:rPr lang="en-US" dirty="0"/>
              <a:t>protein</a:t>
            </a:r>
          </a:p>
          <a:p>
            <a:pPr lvl="1"/>
            <a:r>
              <a:rPr lang="en-US" dirty="0"/>
              <a:t>fat</a:t>
            </a:r>
          </a:p>
          <a:p>
            <a:pPr lvl="1"/>
            <a:r>
              <a:rPr lang="en-US" dirty="0"/>
              <a:t>fat-soluble vitamins</a:t>
            </a:r>
          </a:p>
          <a:p>
            <a:pPr lvl="1"/>
            <a:r>
              <a:rPr lang="en-US" dirty="0"/>
              <a:t>B-vitamins</a:t>
            </a:r>
          </a:p>
          <a:p>
            <a:pPr lvl="1"/>
            <a:r>
              <a:rPr lang="en-US" dirty="0"/>
              <a:t>iron</a:t>
            </a:r>
          </a:p>
          <a:p>
            <a:pPr lvl="1"/>
            <a:r>
              <a:rPr lang="en-US" dirty="0"/>
              <a:t>essential minerals</a:t>
            </a:r>
          </a:p>
          <a:p>
            <a:pPr lvl="1"/>
            <a:r>
              <a:rPr lang="en-US" dirty="0"/>
              <a:t>water</a:t>
            </a:r>
          </a:p>
        </p:txBody>
      </p:sp>
      <p:pic>
        <p:nvPicPr>
          <p:cNvPr id="120837" name="Picture 3" descr="Image of a pile of cubed stake. "/>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053"/>
          <a:stretch/>
        </p:blipFill>
        <p:spPr bwMode="auto">
          <a:xfrm>
            <a:off x="5562600" y="2590801"/>
            <a:ext cx="2563812" cy="3429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Protein</a:t>
            </a:r>
          </a:p>
        </p:txBody>
      </p:sp>
      <p:sp>
        <p:nvSpPr>
          <p:cNvPr id="4" name="Content Placeholder 3"/>
          <p:cNvSpPr>
            <a:spLocks noGrp="1"/>
          </p:cNvSpPr>
          <p:nvPr>
            <p:ph idx="1"/>
          </p:nvPr>
        </p:nvSpPr>
        <p:spPr/>
        <p:txBody>
          <a:bodyPr/>
          <a:lstStyle/>
          <a:p>
            <a:r>
              <a:rPr lang="en-US" dirty="0"/>
              <a:t>Is responsible for body structure and chemical reactions essential to life</a:t>
            </a:r>
          </a:p>
          <a:p>
            <a:pPr lvl="1"/>
            <a:r>
              <a:rPr lang="en-US" dirty="0"/>
              <a:t>aid in the repair and maintenance of body cells</a:t>
            </a:r>
          </a:p>
          <a:p>
            <a:r>
              <a:rPr lang="en-US" dirty="0"/>
              <a:t>Strengthens the body’s immune system against infections and disease</a:t>
            </a:r>
          </a:p>
          <a:p>
            <a:r>
              <a:rPr lang="en-US" dirty="0"/>
              <a:t>Maintains blood neutrality</a:t>
            </a:r>
          </a:p>
          <a:p>
            <a:pPr lvl="1"/>
            <a:r>
              <a:rPr lang="en-US" dirty="0"/>
              <a:t>pH 7.35 to 7.45</a:t>
            </a:r>
          </a:p>
          <a:p>
            <a:r>
              <a:rPr lang="en-US" dirty="0"/>
              <a:t>Is most readily absorbed from natural sources such as meat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Protein</a:t>
            </a:r>
          </a:p>
        </p:txBody>
      </p:sp>
      <p:sp>
        <p:nvSpPr>
          <p:cNvPr id="124932" name="Content Placeholder 3"/>
          <p:cNvSpPr>
            <a:spLocks noGrp="1"/>
          </p:cNvSpPr>
          <p:nvPr>
            <p:ph idx="1"/>
          </p:nvPr>
        </p:nvSpPr>
        <p:spPr>
          <a:xfrm>
            <a:off x="470018" y="1253330"/>
            <a:ext cx="8229599" cy="5293773"/>
          </a:xfrm>
        </p:spPr>
        <p:txBody>
          <a:bodyPr/>
          <a:lstStyle/>
          <a:p>
            <a:r>
              <a:rPr lang="en-US" altLang="en-US" dirty="0"/>
              <a:t>Found in meat contain the essential amino acids:</a:t>
            </a:r>
          </a:p>
          <a:p>
            <a:pPr lvl="1" fontAlgn="auto">
              <a:spcAft>
                <a:spcPts val="0"/>
              </a:spcAft>
            </a:pPr>
            <a:r>
              <a:rPr lang="en-US" altLang="en-US" dirty="0"/>
              <a:t>Histidine, Isoleucine, Leucine, Lysine, Methionine, </a:t>
            </a:r>
            <a:r>
              <a:rPr lang="en-US" altLang="en-US" dirty="0">
                <a:latin typeface="Arial" charset="0"/>
              </a:rPr>
              <a:t>Phenylalanine, Threonine, Tryptophan, Valine, Arginine</a:t>
            </a:r>
          </a:p>
          <a:p>
            <a:pPr lvl="1" fontAlgn="auto">
              <a:spcAft>
                <a:spcPts val="0"/>
              </a:spcAft>
            </a:pPr>
            <a:endParaRPr lang="en-US" altLang="en-US" dirty="0"/>
          </a:p>
          <a:p>
            <a:pPr lvl="1" fontAlgn="auto">
              <a:spcAft>
                <a:spcPts val="0"/>
              </a:spcAft>
            </a:pPr>
            <a:endParaRPr lang="en-US" altLang="en-US" dirty="0"/>
          </a:p>
          <a:p>
            <a:endParaRPr lang="en-US" altLang="en-US" dirty="0"/>
          </a:p>
        </p:txBody>
      </p:sp>
      <p:sp>
        <p:nvSpPr>
          <p:cNvPr id="124934" name="TextBox 8"/>
          <p:cNvSpPr txBox="1">
            <a:spLocks noChangeArrowheads="1"/>
          </p:cNvSpPr>
          <p:nvPr/>
        </p:nvSpPr>
        <p:spPr bwMode="auto">
          <a:xfrm>
            <a:off x="457200" y="5523480"/>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Our bodies cannot synthesize essential amino acids so they must be consumed from dietary sources. Arginine is an essential amino acid for children, but not adults.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Protein</a:t>
            </a:r>
          </a:p>
        </p:txBody>
      </p:sp>
      <p:sp>
        <p:nvSpPr>
          <p:cNvPr id="126980" name="Content Placeholder 3"/>
          <p:cNvSpPr>
            <a:spLocks noGrp="1"/>
          </p:cNvSpPr>
          <p:nvPr>
            <p:ph idx="1"/>
          </p:nvPr>
        </p:nvSpPr>
        <p:spPr/>
        <p:txBody>
          <a:bodyPr/>
          <a:lstStyle/>
          <a:p>
            <a:r>
              <a:rPr lang="en-US" altLang="en-US" dirty="0"/>
              <a:t>Aids in the regulation of the water balance in the body</a:t>
            </a:r>
          </a:p>
          <a:p>
            <a:pPr lvl="1"/>
            <a:r>
              <a:rPr lang="en-US" altLang="en-US" dirty="0"/>
              <a:t>the human body is 60 percent water (H</a:t>
            </a:r>
            <a:r>
              <a:rPr lang="en-US" altLang="en-US" baseline="-25000" dirty="0"/>
              <a:t>2</a:t>
            </a:r>
            <a:r>
              <a:rPr lang="en-US" altLang="en-US" dirty="0"/>
              <a:t>O)</a:t>
            </a:r>
          </a:p>
          <a:p>
            <a:r>
              <a:rPr lang="en-US" altLang="en-US" dirty="0"/>
              <a:t>Can be obtained from all meat and poultry products</a:t>
            </a:r>
          </a:p>
          <a:p>
            <a:pPr lvl="1"/>
            <a:r>
              <a:rPr lang="en-US" altLang="en-US" dirty="0"/>
              <a:t>a cooked ounce of meat or poultry contains an average of seven grams of protein</a:t>
            </a:r>
          </a:p>
        </p:txBody>
      </p:sp>
      <p:sp>
        <p:nvSpPr>
          <p:cNvPr id="126981" name="TextBox 4"/>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How many grams of protein are in a six-ounce lamb rib chop?</a:t>
            </a:r>
          </a:p>
          <a:p>
            <a:pPr algn="ctr" eaLnBrk="1" hangingPunct="1">
              <a:spcBef>
                <a:spcPct val="0"/>
              </a:spcBef>
              <a:buFontTx/>
              <a:buNone/>
            </a:pPr>
            <a:r>
              <a:rPr lang="en-US" altLang="en-US" sz="2000" dirty="0">
                <a:latin typeface="Arial" panose="020B0604020202020204" pitchFamily="34" charset="0"/>
                <a:cs typeface="Arial" panose="020B0604020202020204" pitchFamily="34" charset="0"/>
              </a:rPr>
              <a:t>(6 ounces x 7 grams/ounce)= 42 grams of protein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28675" name="Content Placeholder 2"/>
          <p:cNvSpPr>
            <a:spLocks noGrp="1"/>
          </p:cNvSpPr>
          <p:nvPr>
            <p:ph idx="1"/>
          </p:nvPr>
        </p:nvSpPr>
        <p:spPr/>
        <p:txBody>
          <a:bodyPr/>
          <a:lstStyle/>
          <a:p>
            <a:r>
              <a:rPr lang="en-US" altLang="en-US" dirty="0"/>
              <a:t>To describe meat storage and handling practices.</a:t>
            </a:r>
          </a:p>
          <a:p>
            <a:r>
              <a:rPr lang="en-US" altLang="en-US" dirty="0"/>
              <a:t>To understand meat cooking methods.</a:t>
            </a:r>
          </a:p>
          <a:p>
            <a:r>
              <a:rPr lang="en-US" altLang="en-US" dirty="0"/>
              <a:t>To study meat additives and processed meats.</a:t>
            </a:r>
          </a:p>
          <a:p>
            <a:r>
              <a:rPr lang="en-US" altLang="en-US" dirty="0"/>
              <a:t>To analyze food safety practices and causes of foodborne illnesses.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Fat</a:t>
            </a:r>
          </a:p>
        </p:txBody>
      </p:sp>
      <p:sp>
        <p:nvSpPr>
          <p:cNvPr id="129028" name="Content Placeholder 3"/>
          <p:cNvSpPr>
            <a:spLocks noGrp="1"/>
          </p:cNvSpPr>
          <p:nvPr>
            <p:ph idx="1"/>
          </p:nvPr>
        </p:nvSpPr>
        <p:spPr/>
        <p:txBody>
          <a:bodyPr/>
          <a:lstStyle/>
          <a:p>
            <a:r>
              <a:rPr lang="en-US" altLang="en-US" dirty="0"/>
              <a:t>Is essential for the absorption of fat-soluble vitamins A, D, E and K</a:t>
            </a:r>
          </a:p>
          <a:p>
            <a:r>
              <a:rPr lang="en-US" altLang="en-US" dirty="0"/>
              <a:t>Contain the most energy per gram</a:t>
            </a:r>
          </a:p>
          <a:p>
            <a:pPr lvl="1"/>
            <a:r>
              <a:rPr lang="en-US" altLang="en-US" dirty="0"/>
              <a:t> 9kcal/gram</a:t>
            </a:r>
          </a:p>
          <a:p>
            <a:r>
              <a:rPr lang="en-US" altLang="en-US" dirty="0"/>
              <a:t>Are made up of triglycerides, found in three natural forms:</a:t>
            </a:r>
          </a:p>
          <a:p>
            <a:pPr lvl="1"/>
            <a:r>
              <a:rPr lang="en-US" altLang="en-US" dirty="0"/>
              <a:t>monounsaturated</a:t>
            </a:r>
          </a:p>
          <a:p>
            <a:pPr lvl="1"/>
            <a:r>
              <a:rPr lang="en-US" altLang="en-US" dirty="0"/>
              <a:t>polyunsaturated</a:t>
            </a:r>
          </a:p>
          <a:p>
            <a:pPr lvl="1"/>
            <a:r>
              <a:rPr lang="en-US" altLang="en-US" dirty="0"/>
              <a:t>saturated</a:t>
            </a:r>
          </a:p>
        </p:txBody>
      </p:sp>
      <p:sp>
        <p:nvSpPr>
          <p:cNvPr id="129029" name="TextBox 4"/>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Saturated fats contain only single bonds between carbon atoms; unsaturated fats contain one or more double bonds between carbon atoms.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Fat</a:t>
            </a:r>
          </a:p>
        </p:txBody>
      </p:sp>
      <p:sp>
        <p:nvSpPr>
          <p:cNvPr id="4" name="Content Placeholder 3"/>
          <p:cNvSpPr>
            <a:spLocks noGrp="1"/>
          </p:cNvSpPr>
          <p:nvPr>
            <p:ph idx="1"/>
          </p:nvPr>
        </p:nvSpPr>
        <p:spPr/>
        <p:txBody>
          <a:bodyPr/>
          <a:lstStyle/>
          <a:p>
            <a:r>
              <a:rPr lang="en-US" dirty="0"/>
              <a:t>In a serving of lean meat, is less than the fat in an eight-ounce glass of whole milk</a:t>
            </a:r>
          </a:p>
          <a:p>
            <a:pPr lvl="1"/>
            <a:r>
              <a:rPr lang="en-US" dirty="0"/>
              <a:t>serving size of lean meat is three and a half ounces</a:t>
            </a:r>
          </a:p>
          <a:p>
            <a:r>
              <a:rPr lang="en-US" dirty="0"/>
              <a:t>Found in beef, pork and veal, is less than 50 percent saturated</a:t>
            </a:r>
          </a:p>
          <a:p>
            <a:pPr lvl="1"/>
            <a:r>
              <a:rPr lang="en-US" dirty="0"/>
              <a:t>saturated fats are typically viewed as “bad” fats</a:t>
            </a:r>
          </a:p>
          <a:p>
            <a:r>
              <a:rPr lang="en-US" dirty="0"/>
              <a:t>Also contains cholesterol</a:t>
            </a:r>
          </a:p>
        </p:txBody>
      </p:sp>
      <p:sp>
        <p:nvSpPr>
          <p:cNvPr id="131077" name="TextBox 4"/>
          <p:cNvSpPr txBox="1">
            <a:spLocks noChangeArrowheads="1"/>
          </p:cNvSpPr>
          <p:nvPr/>
        </p:nvSpPr>
        <p:spPr bwMode="auto">
          <a:xfrm>
            <a:off x="457200" y="5845314"/>
            <a:ext cx="8229600"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Less than 30 percent of a person’s daily caloric intake should be from fats.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Cholesterol</a:t>
            </a:r>
          </a:p>
        </p:txBody>
      </p:sp>
      <p:sp>
        <p:nvSpPr>
          <p:cNvPr id="4" name="Content Placeholder 3"/>
          <p:cNvSpPr>
            <a:spLocks noGrp="1"/>
          </p:cNvSpPr>
          <p:nvPr>
            <p:ph idx="1"/>
          </p:nvPr>
        </p:nvSpPr>
        <p:spPr/>
        <p:txBody>
          <a:bodyPr/>
          <a:lstStyle/>
          <a:p>
            <a:r>
              <a:rPr lang="en-US" dirty="0"/>
              <a:t>Is a sterol</a:t>
            </a:r>
          </a:p>
          <a:p>
            <a:pPr lvl="1"/>
            <a:r>
              <a:rPr lang="en-US" dirty="0"/>
              <a:t>waxy alcohol found in animal tissues and products</a:t>
            </a:r>
          </a:p>
          <a:p>
            <a:r>
              <a:rPr lang="en-US" dirty="0"/>
              <a:t>Is used to:</a:t>
            </a:r>
          </a:p>
          <a:p>
            <a:pPr lvl="1"/>
            <a:r>
              <a:rPr lang="en-US" dirty="0"/>
              <a:t>synthesize vitamin D</a:t>
            </a:r>
          </a:p>
          <a:p>
            <a:pPr lvl="1"/>
            <a:r>
              <a:rPr lang="en-US" dirty="0"/>
              <a:t>create hormones</a:t>
            </a:r>
          </a:p>
          <a:p>
            <a:pPr lvl="1"/>
            <a:r>
              <a:rPr lang="en-US" dirty="0"/>
              <a:t>form bile salts to aid in digestion of fats</a:t>
            </a:r>
          </a:p>
          <a:p>
            <a:r>
              <a:rPr lang="en-US" dirty="0"/>
              <a:t>Coats nervous system tissues, facilitating nerve impulse transmission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Cholesterol</a:t>
            </a:r>
          </a:p>
        </p:txBody>
      </p:sp>
      <p:sp>
        <p:nvSpPr>
          <p:cNvPr id="135172" name="Content Placeholder 3"/>
          <p:cNvSpPr>
            <a:spLocks noGrp="1"/>
          </p:cNvSpPr>
          <p:nvPr>
            <p:ph idx="1"/>
          </p:nvPr>
        </p:nvSpPr>
        <p:spPr/>
        <p:txBody>
          <a:bodyPr/>
          <a:lstStyle/>
          <a:p>
            <a:r>
              <a:rPr lang="en-US" altLang="en-US" dirty="0"/>
              <a:t>Can be obtained from dietary sources or produced by the body</a:t>
            </a:r>
          </a:p>
          <a:p>
            <a:pPr lvl="1"/>
            <a:r>
              <a:rPr lang="en-US" altLang="en-US" dirty="0"/>
              <a:t>liver may produce two to three times more cholesterol than a person consumes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 Vitamins</a:t>
            </a:r>
          </a:p>
        </p:txBody>
      </p:sp>
      <p:sp>
        <p:nvSpPr>
          <p:cNvPr id="137220" name="Content Placeholder 3"/>
          <p:cNvSpPr>
            <a:spLocks noGrp="1"/>
          </p:cNvSpPr>
          <p:nvPr>
            <p:ph idx="1"/>
          </p:nvPr>
        </p:nvSpPr>
        <p:spPr/>
        <p:txBody>
          <a:bodyPr/>
          <a:lstStyle/>
          <a:p>
            <a:r>
              <a:rPr lang="en-US" altLang="en-US" dirty="0"/>
              <a:t>Are water soluble vitamins</a:t>
            </a:r>
          </a:p>
          <a:p>
            <a:r>
              <a:rPr lang="en-US" altLang="en-US" dirty="0"/>
              <a:t>Aid the body in obtaining energy from food</a:t>
            </a:r>
          </a:p>
          <a:p>
            <a:r>
              <a:rPr lang="en-US" altLang="en-US" dirty="0"/>
              <a:t>Help to build red blood cells</a:t>
            </a:r>
          </a:p>
          <a:p>
            <a:r>
              <a:rPr lang="en-US" altLang="en-US" dirty="0"/>
              <a:t>Found in meat and organ meats, include:</a:t>
            </a:r>
          </a:p>
          <a:p>
            <a:pPr lvl="1"/>
            <a:r>
              <a:rPr lang="en-US" altLang="en-US" dirty="0"/>
              <a:t>thiamine (B1)</a:t>
            </a:r>
          </a:p>
          <a:p>
            <a:pPr lvl="1"/>
            <a:r>
              <a:rPr lang="en-US" altLang="en-US" dirty="0"/>
              <a:t>riboflavin (B2)</a:t>
            </a:r>
          </a:p>
          <a:p>
            <a:pPr lvl="1"/>
            <a:r>
              <a:rPr lang="en-US" altLang="en-US" dirty="0"/>
              <a:t>niacin (B3)</a:t>
            </a:r>
          </a:p>
          <a:p>
            <a:pPr lvl="1"/>
            <a:r>
              <a:rPr lang="en-US" altLang="en-US" dirty="0"/>
              <a:t>B6</a:t>
            </a:r>
          </a:p>
          <a:p>
            <a:pPr lvl="1"/>
            <a:r>
              <a:rPr lang="en-US" altLang="en-US" dirty="0">
                <a:latin typeface="Arial" charset="0"/>
              </a:rPr>
              <a:t>biotin (B7)</a:t>
            </a:r>
          </a:p>
          <a:p>
            <a:pPr lvl="1"/>
            <a:r>
              <a:rPr lang="en-US" altLang="en-US" dirty="0">
                <a:latin typeface="Arial" charset="0"/>
              </a:rPr>
              <a:t>B12</a:t>
            </a:r>
          </a:p>
          <a:p>
            <a:pPr lvl="1"/>
            <a:r>
              <a:rPr lang="en-US" altLang="en-US" dirty="0">
                <a:latin typeface="Arial" charset="0"/>
              </a:rPr>
              <a:t>folic acid</a:t>
            </a:r>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Essential Minerals</a:t>
            </a:r>
          </a:p>
        </p:txBody>
      </p:sp>
      <p:sp>
        <p:nvSpPr>
          <p:cNvPr id="139268" name="Content Placeholder 3"/>
          <p:cNvSpPr>
            <a:spLocks noGrp="1"/>
          </p:cNvSpPr>
          <p:nvPr>
            <p:ph idx="1"/>
          </p:nvPr>
        </p:nvSpPr>
        <p:spPr/>
        <p:txBody>
          <a:bodyPr/>
          <a:lstStyle/>
          <a:p>
            <a:r>
              <a:rPr lang="en-US" altLang="en-US" dirty="0"/>
              <a:t>Must be obtained from dietary sources</a:t>
            </a:r>
          </a:p>
          <a:p>
            <a:r>
              <a:rPr lang="en-US" altLang="en-US" dirty="0"/>
              <a:t>Aid in the regulation of body processes</a:t>
            </a:r>
          </a:p>
          <a:p>
            <a:r>
              <a:rPr lang="en-US" altLang="en-US" dirty="0"/>
              <a:t>Found in meat include:</a:t>
            </a:r>
          </a:p>
          <a:p>
            <a:pPr lvl="1" fontAlgn="auto">
              <a:spcAft>
                <a:spcPts val="0"/>
              </a:spcAft>
            </a:pPr>
            <a:r>
              <a:rPr lang="en-US" altLang="en-US" dirty="0"/>
              <a:t>Copper, Iron, Magnesium, Manganese, Phosphorus, Potassium, Selenium, Zinc</a:t>
            </a:r>
          </a:p>
          <a:p>
            <a:pPr lvl="1" fontAlgn="auto">
              <a:spcAft>
                <a:spcPts val="0"/>
              </a:spcAft>
            </a:pPr>
            <a:endParaRPr lang="en-US" altLang="en-US" dirty="0"/>
          </a:p>
          <a:p>
            <a:endParaRPr lang="en-US" altLang="en-US" dirty="0"/>
          </a:p>
        </p:txBody>
      </p:sp>
      <p:sp>
        <p:nvSpPr>
          <p:cNvPr id="139270" name="TextBox 7"/>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Vegetarians are challenged in maintaining sufficient levels of amino acids, vitamins, calcium, iron and zinc. Many vegetarians must include nutritional supplements in their diet.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Iron from Meat</a:t>
            </a:r>
          </a:p>
        </p:txBody>
      </p:sp>
      <p:sp>
        <p:nvSpPr>
          <p:cNvPr id="141316" name="Content Placeholder 3"/>
          <p:cNvSpPr>
            <a:spLocks noGrp="1"/>
          </p:cNvSpPr>
          <p:nvPr>
            <p:ph idx="1"/>
          </p:nvPr>
        </p:nvSpPr>
        <p:spPr/>
        <p:txBody>
          <a:bodyPr/>
          <a:lstStyle/>
          <a:p>
            <a:r>
              <a:rPr lang="en-US" altLang="en-US" dirty="0"/>
              <a:t>Is the best food source of heme iron</a:t>
            </a:r>
          </a:p>
          <a:p>
            <a:pPr lvl="1"/>
            <a:r>
              <a:rPr lang="en-US" altLang="en-US" dirty="0"/>
              <a:t>heme iron is the most readily absorbed form of iron</a:t>
            </a:r>
          </a:p>
          <a:p>
            <a:r>
              <a:rPr lang="en-US" altLang="en-US" dirty="0"/>
              <a:t>Is essential for:</a:t>
            </a:r>
          </a:p>
          <a:p>
            <a:pPr lvl="1"/>
            <a:r>
              <a:rPr lang="en-US" altLang="en-US" dirty="0"/>
              <a:t>formation of red blood cells</a:t>
            </a:r>
          </a:p>
          <a:p>
            <a:pPr lvl="1"/>
            <a:r>
              <a:rPr lang="en-US" altLang="en-US" dirty="0"/>
              <a:t>enhancing the absorption of non-heme iron</a:t>
            </a:r>
          </a:p>
        </p:txBody>
      </p:sp>
      <p:sp>
        <p:nvSpPr>
          <p:cNvPr id="141317" name="TextBox 5"/>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The human body absorbs one to 14 times more heme iron than non-heme iron. A person with low blood iron levels is considered iron deficient anemic.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Ounce for Ounce</a:t>
            </a:r>
          </a:p>
        </p:txBody>
      </p:sp>
      <p:sp>
        <p:nvSpPr>
          <p:cNvPr id="143364" name="Content Placeholder 3"/>
          <p:cNvSpPr>
            <a:spLocks noGrp="1"/>
          </p:cNvSpPr>
          <p:nvPr>
            <p:ph idx="1"/>
          </p:nvPr>
        </p:nvSpPr>
        <p:spPr/>
        <p:txBody>
          <a:bodyPr/>
          <a:lstStyle/>
          <a:p>
            <a:r>
              <a:rPr lang="en-US" altLang="en-US" dirty="0"/>
              <a:t>Lean meat contains less calories than some fruits and vegetables</a:t>
            </a:r>
          </a:p>
          <a:p>
            <a:r>
              <a:rPr lang="en-US" altLang="en-US" dirty="0"/>
              <a:t>Lean meat contains less fat than:</a:t>
            </a:r>
          </a:p>
          <a:p>
            <a:pPr lvl="1"/>
            <a:r>
              <a:rPr lang="en-US" altLang="en-US" dirty="0"/>
              <a:t>peanut butter</a:t>
            </a:r>
          </a:p>
          <a:p>
            <a:pPr lvl="1"/>
            <a:r>
              <a:rPr lang="en-US" altLang="en-US" dirty="0"/>
              <a:t>cheddar, Swiss and American cheeses</a:t>
            </a:r>
          </a:p>
        </p:txBody>
      </p:sp>
      <p:pic>
        <p:nvPicPr>
          <p:cNvPr id="143365" name="Picture 4" descr="Image of a Tenderloin. "/>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8888" y="4543425"/>
            <a:ext cx="40862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Ounces of Lean Meat</a:t>
            </a:r>
          </a:p>
        </p:txBody>
      </p:sp>
      <p:sp>
        <p:nvSpPr>
          <p:cNvPr id="145412" name="Content Placeholder 3"/>
          <p:cNvSpPr>
            <a:spLocks noGrp="1"/>
          </p:cNvSpPr>
          <p:nvPr>
            <p:ph idx="1"/>
          </p:nvPr>
        </p:nvSpPr>
        <p:spPr/>
        <p:txBody>
          <a:bodyPr/>
          <a:lstStyle/>
          <a:p>
            <a:r>
              <a:rPr lang="en-US" altLang="en-US" dirty="0"/>
              <a:t>Contains less than 200 calories</a:t>
            </a:r>
          </a:p>
          <a:p>
            <a:r>
              <a:rPr lang="en-US" altLang="en-US" dirty="0"/>
              <a:t>Can contain many of one’s daily nutrients:</a:t>
            </a:r>
          </a:p>
          <a:p>
            <a:pPr lvl="1"/>
            <a:r>
              <a:rPr lang="en-US" altLang="en-US" dirty="0"/>
              <a:t>beef: more than half of the protein required for females over 14</a:t>
            </a:r>
          </a:p>
          <a:p>
            <a:pPr lvl="1"/>
            <a:r>
              <a:rPr lang="en-US" altLang="en-US" dirty="0"/>
              <a:t>pork: 39 percent of the Recommended Daily Allowance (RDA) for zinc</a:t>
            </a:r>
          </a:p>
          <a:p>
            <a:pPr lvl="1"/>
            <a:r>
              <a:rPr lang="en-US" altLang="en-US" dirty="0"/>
              <a:t>lamb: 74 percent of the RDA for Vitamin B12</a:t>
            </a:r>
          </a:p>
        </p:txBody>
      </p:sp>
      <p:pic>
        <p:nvPicPr>
          <p:cNvPr id="145413" name="Picture 4" descr="Links to Main Menu">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6172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0A4D2-B483-4245-A77F-0C24239FE9CD}"/>
              </a:ext>
            </a:extLst>
          </p:cNvPr>
          <p:cNvSpPr>
            <a:spLocks noGrp="1"/>
          </p:cNvSpPr>
          <p:nvPr>
            <p:ph type="title" idx="4294967295"/>
          </p:nvPr>
        </p:nvSpPr>
        <p:spPr>
          <a:xfrm>
            <a:off x="0" y="-381000"/>
            <a:ext cx="9144000" cy="3810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Purchasing Meat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Menu</a:t>
            </a:r>
          </a:p>
        </p:txBody>
      </p:sp>
      <p:sp>
        <p:nvSpPr>
          <p:cNvPr id="30722" name="Content Placeholder 2"/>
          <p:cNvSpPr>
            <a:spLocks noGrp="1"/>
          </p:cNvSpPr>
          <p:nvPr>
            <p:ph idx="1"/>
          </p:nvPr>
        </p:nvSpPr>
        <p:spPr/>
        <p:txBody>
          <a:bodyPr/>
          <a:lstStyle/>
          <a:p>
            <a:pPr marL="1833562" indent="0">
              <a:buNone/>
            </a:pPr>
            <a:r>
              <a:rPr lang="en-US" altLang="en-US" sz="3000" dirty="0"/>
              <a:t>Legislation &amp; History</a:t>
            </a:r>
          </a:p>
          <a:p>
            <a:pPr marL="1833562" indent="0">
              <a:buNone/>
            </a:pPr>
            <a:r>
              <a:rPr lang="en-US" altLang="en-US" sz="3000" dirty="0"/>
              <a:t>Animal Care &amp; Handling</a:t>
            </a:r>
          </a:p>
          <a:p>
            <a:pPr marL="1833562" indent="0">
              <a:buNone/>
            </a:pPr>
            <a:r>
              <a:rPr lang="en-US" altLang="en-US" sz="3000" dirty="0"/>
              <a:t>Meat Nutrition</a:t>
            </a:r>
          </a:p>
          <a:p>
            <a:pPr marL="1833562" indent="0">
              <a:buNone/>
            </a:pPr>
            <a:r>
              <a:rPr lang="en-US" altLang="en-US" sz="3000" dirty="0"/>
              <a:t>Purchasing Meat</a:t>
            </a:r>
          </a:p>
          <a:p>
            <a:pPr marL="1833562" indent="0">
              <a:buNone/>
            </a:pPr>
            <a:r>
              <a:rPr lang="en-US" sz="3000" dirty="0"/>
              <a:t>Meat Storage &amp; Handling</a:t>
            </a:r>
          </a:p>
          <a:p>
            <a:pPr marL="2290762" lvl="1" indent="0">
              <a:buNone/>
            </a:pPr>
            <a:r>
              <a:rPr lang="en-US" sz="2600" dirty="0"/>
              <a:t>Meat Storage</a:t>
            </a:r>
          </a:p>
          <a:p>
            <a:pPr marL="2290762" lvl="1" indent="0">
              <a:buNone/>
            </a:pPr>
            <a:r>
              <a:rPr lang="en-US" sz="2600" dirty="0"/>
              <a:t>Meat Handling</a:t>
            </a:r>
          </a:p>
          <a:p>
            <a:pPr marL="1833562" indent="0">
              <a:buNone/>
            </a:pPr>
            <a:r>
              <a:rPr lang="en-US" sz="3000" dirty="0"/>
              <a:t>Meat Cookery</a:t>
            </a:r>
          </a:p>
          <a:p>
            <a:pPr marL="1833562" indent="0">
              <a:buNone/>
            </a:pPr>
            <a:r>
              <a:rPr lang="en-US" sz="3000" dirty="0"/>
              <a:t>Processed Meats</a:t>
            </a:r>
          </a:p>
          <a:p>
            <a:pPr marL="2290762" lvl="1" indent="0">
              <a:buNone/>
            </a:pPr>
            <a:r>
              <a:rPr lang="en-US" sz="2600" dirty="0"/>
              <a:t>Processed Meats</a:t>
            </a:r>
          </a:p>
          <a:p>
            <a:pPr marL="2290762" lvl="1" indent="0">
              <a:buNone/>
            </a:pPr>
            <a:r>
              <a:rPr lang="en-US" sz="2600" dirty="0"/>
              <a:t>Additives</a:t>
            </a:r>
          </a:p>
          <a:p>
            <a:pPr marL="1833562" indent="0">
              <a:buNone/>
            </a:pPr>
            <a:r>
              <a:rPr lang="en-US" sz="3000" dirty="0"/>
              <a:t>Food Safety</a:t>
            </a:r>
            <a:endParaRPr lang="en-US" altLang="en-US" dirty="0"/>
          </a:p>
        </p:txBody>
      </p:sp>
      <p:sp>
        <p:nvSpPr>
          <p:cNvPr id="3" name="Oval 2" descr="Button links to Legislation and History segment">
            <a:hlinkClick r:id="rId3" action="ppaction://hlinksldjump"/>
          </p:cNvPr>
          <p:cNvSpPr/>
          <p:nvPr/>
        </p:nvSpPr>
        <p:spPr>
          <a:xfrm>
            <a:off x="1517803" y="1326083"/>
            <a:ext cx="757564" cy="415884"/>
          </a:xfrm>
          <a:prstGeom prst="ellipse">
            <a:avLst/>
          </a:prstGeom>
          <a:solidFill>
            <a:srgbClr val="4BB6B3"/>
          </a:solidFill>
          <a:ln>
            <a:solidFill>
              <a:srgbClr val="275957"/>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descr="Button links to Animal Care and Handling segment">
            <a:hlinkClick r:id="rId4" action="ppaction://hlinksldjump"/>
          </p:cNvPr>
          <p:cNvSpPr/>
          <p:nvPr/>
        </p:nvSpPr>
        <p:spPr>
          <a:xfrm>
            <a:off x="1517803" y="1783866"/>
            <a:ext cx="757564" cy="415884"/>
          </a:xfrm>
          <a:prstGeom prst="ellipse">
            <a:avLst/>
          </a:prstGeom>
          <a:solidFill>
            <a:srgbClr val="511FEC"/>
          </a:solidFill>
          <a:ln>
            <a:solidFill>
              <a:srgbClr val="29107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descr="Button links to Meat Nutrition segment">
            <a:hlinkClick r:id="rId5" action="ppaction://hlinksldjump"/>
          </p:cNvPr>
          <p:cNvSpPr/>
          <p:nvPr/>
        </p:nvSpPr>
        <p:spPr>
          <a:xfrm>
            <a:off x="1528436" y="2241699"/>
            <a:ext cx="757564" cy="415884"/>
          </a:xfrm>
          <a:prstGeom prst="ellipse">
            <a:avLst/>
          </a:prstGeom>
          <a:solidFill>
            <a:srgbClr val="D87D30"/>
          </a:solidFill>
          <a:ln>
            <a:solidFill>
              <a:srgbClr val="77492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descr="Button links to Purchasing Meat segment">
            <a:hlinkClick r:id="rId6" action="ppaction://hlinksldjump"/>
          </p:cNvPr>
          <p:cNvSpPr/>
          <p:nvPr/>
        </p:nvSpPr>
        <p:spPr>
          <a:xfrm>
            <a:off x="1528436" y="2698899"/>
            <a:ext cx="757564" cy="415884"/>
          </a:xfrm>
          <a:prstGeom prst="ellipse">
            <a:avLst/>
          </a:prstGeom>
          <a:solidFill>
            <a:srgbClr val="EC20AE"/>
          </a:solidFill>
          <a:ln>
            <a:solidFill>
              <a:srgbClr val="751759"/>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descr="Button links to Meat Storage and Handling segment">
            <a:hlinkClick r:id="rId7" action="ppaction://hlinksldjump"/>
          </p:cNvPr>
          <p:cNvSpPr/>
          <p:nvPr/>
        </p:nvSpPr>
        <p:spPr>
          <a:xfrm>
            <a:off x="1517803" y="3156099"/>
            <a:ext cx="757564" cy="415884"/>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descr="Button links to Meat Storage sub-segment">
            <a:hlinkClick r:id="rId8" action="ppaction://hlinksldjump"/>
          </p:cNvPr>
          <p:cNvSpPr/>
          <p:nvPr/>
        </p:nvSpPr>
        <p:spPr>
          <a:xfrm>
            <a:off x="2362200" y="3603882"/>
            <a:ext cx="346710" cy="346710"/>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descr="Button links to Meat Handling sub-segment">
            <a:hlinkClick r:id="rId8" action="ppaction://hlinksldjump"/>
          </p:cNvPr>
          <p:cNvSpPr/>
          <p:nvPr/>
        </p:nvSpPr>
        <p:spPr>
          <a:xfrm>
            <a:off x="2362200" y="4013156"/>
            <a:ext cx="346710" cy="346710"/>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descr="Button links to Meat Cookery segment">
            <a:hlinkClick r:id="rId9" action="ppaction://hlinksldjump"/>
          </p:cNvPr>
          <p:cNvSpPr/>
          <p:nvPr/>
        </p:nvSpPr>
        <p:spPr>
          <a:xfrm>
            <a:off x="1528436" y="4398334"/>
            <a:ext cx="757564" cy="415884"/>
          </a:xfrm>
          <a:prstGeom prst="ellipse">
            <a:avLst/>
          </a:prstGeom>
          <a:solidFill>
            <a:srgbClr val="43DB36"/>
          </a:solidFill>
          <a:ln>
            <a:solidFill>
              <a:srgbClr val="1C5616"/>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descr="Button links to Processed Meats segment">
            <a:hlinkClick r:id="rId10" action="ppaction://hlinksldjump"/>
          </p:cNvPr>
          <p:cNvSpPr/>
          <p:nvPr/>
        </p:nvSpPr>
        <p:spPr>
          <a:xfrm>
            <a:off x="1524000" y="4856527"/>
            <a:ext cx="757564" cy="415884"/>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descr="Button links to Processed Meats sub-segment">
            <a:hlinkClick r:id="rId11" action="ppaction://hlinksldjump"/>
          </p:cNvPr>
          <p:cNvSpPr/>
          <p:nvPr/>
        </p:nvSpPr>
        <p:spPr>
          <a:xfrm>
            <a:off x="2362200" y="5326316"/>
            <a:ext cx="346710" cy="346710"/>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descr="Button links to Additives sub-segment">
            <a:hlinkClick r:id="rId11" action="ppaction://hlinksldjump"/>
          </p:cNvPr>
          <p:cNvSpPr/>
          <p:nvPr/>
        </p:nvSpPr>
        <p:spPr>
          <a:xfrm>
            <a:off x="2362200" y="5727132"/>
            <a:ext cx="346710" cy="346710"/>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descr="Button links to Food Safety segment">
            <a:hlinkClick r:id="rId12" action="ppaction://hlinksldjump"/>
          </p:cNvPr>
          <p:cNvSpPr/>
          <p:nvPr/>
        </p:nvSpPr>
        <p:spPr>
          <a:xfrm>
            <a:off x="1515140" y="6109953"/>
            <a:ext cx="757564" cy="415884"/>
          </a:xfrm>
          <a:prstGeom prst="ellipse">
            <a:avLst/>
          </a:prstGeom>
          <a:solidFill>
            <a:srgbClr val="EDDC21"/>
          </a:solidFill>
          <a:ln>
            <a:solidFill>
              <a:srgbClr val="8B832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Muscles</a:t>
            </a:r>
          </a:p>
        </p:txBody>
      </p:sp>
      <p:sp>
        <p:nvSpPr>
          <p:cNvPr id="4" name="Content Placeholder 3"/>
          <p:cNvSpPr>
            <a:spLocks noGrp="1"/>
          </p:cNvSpPr>
          <p:nvPr>
            <p:ph idx="1"/>
          </p:nvPr>
        </p:nvSpPr>
        <p:spPr>
          <a:xfrm>
            <a:off x="470018" y="1253330"/>
            <a:ext cx="8521582" cy="5293773"/>
          </a:xfrm>
        </p:spPr>
        <p:txBody>
          <a:bodyPr/>
          <a:lstStyle/>
          <a:p>
            <a:r>
              <a:rPr lang="en-US" dirty="0"/>
              <a:t>Are comprised of thousands of basic muscle contractile units known as sarcomeres</a:t>
            </a:r>
          </a:p>
          <a:p>
            <a:r>
              <a:rPr lang="en-US" dirty="0"/>
              <a:t>Consist of two primary contractile proteins, myosin and actin</a:t>
            </a:r>
          </a:p>
          <a:p>
            <a:pPr lvl="1"/>
            <a:r>
              <a:rPr lang="en-US" dirty="0"/>
              <a:t>myosin is the thick myofilament in the sarcomere</a:t>
            </a:r>
          </a:p>
          <a:p>
            <a:pPr lvl="1"/>
            <a:r>
              <a:rPr lang="en-US" dirty="0"/>
              <a:t>actin is the thin myofilament in the sarcomere</a:t>
            </a:r>
          </a:p>
          <a:p>
            <a:r>
              <a:rPr lang="en-US" dirty="0"/>
              <a:t>Are converted to meat postmortem</a:t>
            </a:r>
          </a:p>
          <a:p>
            <a:pPr lvl="1"/>
            <a:r>
              <a:rPr lang="en-US" dirty="0"/>
              <a:t>meat varies in tenderness based on the muscle it is from</a:t>
            </a:r>
          </a:p>
        </p:txBody>
      </p:sp>
      <p:sp>
        <p:nvSpPr>
          <p:cNvPr id="153605" name="TextBox 5"/>
          <p:cNvSpPr txBox="1">
            <a:spLocks noChangeArrowheads="1"/>
          </p:cNvSpPr>
          <p:nvPr/>
        </p:nvSpPr>
        <p:spPr bwMode="auto">
          <a:xfrm>
            <a:off x="467833" y="5845314"/>
            <a:ext cx="8210739"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As a general guide, tenderness decreases the farther away from the center of the carcass the cut of meat is from.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Sarcomere</a:t>
            </a:r>
          </a:p>
        </p:txBody>
      </p:sp>
      <p:pic>
        <p:nvPicPr>
          <p:cNvPr id="11" name="Picture 10" descr="Illustration of a muscle being dissected down to the muscle bundle, the muscle fiber and all the way tot the sarcomere. ">
            <a:extLst>
              <a:ext uri="{FF2B5EF4-FFF2-40B4-BE49-F238E27FC236}">
                <a16:creationId xmlns:a16="http://schemas.microsoft.com/office/drawing/2014/main" id="{BCCD3FED-85D9-4B03-AF86-71C0D37CE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01" y="1371600"/>
            <a:ext cx="7730398" cy="517595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Primal Cuts</a:t>
            </a:r>
          </a:p>
        </p:txBody>
      </p:sp>
      <p:sp>
        <p:nvSpPr>
          <p:cNvPr id="157700" name="Content Placeholder 3"/>
          <p:cNvSpPr>
            <a:spLocks noGrp="1"/>
          </p:cNvSpPr>
          <p:nvPr>
            <p:ph idx="1"/>
          </p:nvPr>
        </p:nvSpPr>
        <p:spPr/>
        <p:txBody>
          <a:bodyPr/>
          <a:lstStyle/>
          <a:p>
            <a:r>
              <a:rPr lang="en-US" altLang="en-US" dirty="0"/>
              <a:t>Are the large pieces into which a carcass is divided</a:t>
            </a:r>
          </a:p>
          <a:p>
            <a:r>
              <a:rPr lang="en-US" altLang="en-US" dirty="0"/>
              <a:t>Break down into sub-primal cuts, then retail cuts</a:t>
            </a:r>
          </a:p>
          <a:p>
            <a:r>
              <a:rPr lang="en-US" altLang="en-US" dirty="0"/>
              <a:t>Are known by different names for each species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Primal Cuts: Beef</a:t>
            </a:r>
          </a:p>
        </p:txBody>
      </p:sp>
      <p:pic>
        <p:nvPicPr>
          <p:cNvPr id="8" name="Picture 7" descr="Image of the primal cuts of beef, including chuck, rib, loin, round, brisket, plate and flank. ">
            <a:extLst>
              <a:ext uri="{FF2B5EF4-FFF2-40B4-BE49-F238E27FC236}">
                <a16:creationId xmlns:a16="http://schemas.microsoft.com/office/drawing/2014/main" id="{A6FF6647-57D7-416D-AC71-5A07478AA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 y="2209800"/>
            <a:ext cx="7827264" cy="2743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Primal Cuts: Pork</a:t>
            </a:r>
          </a:p>
        </p:txBody>
      </p:sp>
      <p:pic>
        <p:nvPicPr>
          <p:cNvPr id="8" name="Picture 7" descr="Image of the primal cuts of pork, including the shoulder, loin, spareribs, side/belly and ham/leg. ">
            <a:extLst>
              <a:ext uri="{FF2B5EF4-FFF2-40B4-BE49-F238E27FC236}">
                <a16:creationId xmlns:a16="http://schemas.microsoft.com/office/drawing/2014/main" id="{10804834-6B08-4323-B25A-D243EBD29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91" y="2133600"/>
            <a:ext cx="7229856" cy="288950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Primal Cuts: Lamb</a:t>
            </a:r>
          </a:p>
        </p:txBody>
      </p:sp>
      <p:pic>
        <p:nvPicPr>
          <p:cNvPr id="8" name="Picture 7" descr="Image of the primal cuts of lamb, including leg, loin, rib/rack, breast and shoulder. ">
            <a:extLst>
              <a:ext uri="{FF2B5EF4-FFF2-40B4-BE49-F238E27FC236}">
                <a16:creationId xmlns:a16="http://schemas.microsoft.com/office/drawing/2014/main" id="{5827905A-5FBD-4AE4-B6B9-4FB9F3917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19" y="1981200"/>
            <a:ext cx="8230749" cy="431542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Sub-Primal Cuts</a:t>
            </a:r>
          </a:p>
        </p:txBody>
      </p:sp>
      <p:sp>
        <p:nvSpPr>
          <p:cNvPr id="165892" name="Content Placeholder 3"/>
          <p:cNvSpPr>
            <a:spLocks noGrp="1"/>
          </p:cNvSpPr>
          <p:nvPr>
            <p:ph idx="1"/>
          </p:nvPr>
        </p:nvSpPr>
        <p:spPr/>
        <p:txBody>
          <a:bodyPr/>
          <a:lstStyle/>
          <a:p>
            <a:r>
              <a:rPr lang="en-US" altLang="en-US" dirty="0"/>
              <a:t>Are smaller portions of primal cuts</a:t>
            </a:r>
          </a:p>
          <a:p>
            <a:pPr lvl="1"/>
            <a:r>
              <a:rPr lang="en-US" altLang="en-US" dirty="0"/>
              <a:t>example: chuck roll from the chuck in beef</a:t>
            </a:r>
          </a:p>
          <a:p>
            <a:r>
              <a:rPr lang="en-US" altLang="en-US" dirty="0"/>
              <a:t>Can be cut into roast, steaks and other smaller portions to be purchased at retail establishments</a:t>
            </a:r>
          </a:p>
        </p:txBody>
      </p:sp>
      <p:pic>
        <p:nvPicPr>
          <p:cNvPr id="165893" name="Picture 2" descr="Image of a roast with seasoning on it and green herb on top of it.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0" y="3733800"/>
            <a:ext cx="4200525" cy="262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Retail Cuts</a:t>
            </a:r>
          </a:p>
        </p:txBody>
      </p:sp>
      <p:sp>
        <p:nvSpPr>
          <p:cNvPr id="4" name="Content Placeholder 3"/>
          <p:cNvSpPr>
            <a:spLocks noGrp="1"/>
          </p:cNvSpPr>
          <p:nvPr>
            <p:ph idx="1"/>
          </p:nvPr>
        </p:nvSpPr>
        <p:spPr/>
        <p:txBody>
          <a:bodyPr/>
          <a:lstStyle/>
          <a:p>
            <a:r>
              <a:rPr lang="en-US" dirty="0"/>
              <a:t>Are the portions of meat sold in retail establishments, such as grocery stores</a:t>
            </a:r>
          </a:p>
          <a:p>
            <a:r>
              <a:rPr lang="en-US" dirty="0"/>
              <a:t>Are labeled on a uniform basis according to the Uniform Retail Meat Identity Standards</a:t>
            </a:r>
          </a:p>
          <a:p>
            <a:pPr lvl="1"/>
            <a:r>
              <a:rPr lang="en-US" dirty="0"/>
              <a:t>a pork sirloin chop in California is the same cut as a pork sirloin chop in Maine</a:t>
            </a:r>
          </a:p>
        </p:txBody>
      </p:sp>
      <p:pic>
        <p:nvPicPr>
          <p:cNvPr id="167941" name="Picture 2" descr="Image of two pork chops.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00786" y="4499770"/>
            <a:ext cx="354242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Ground Beef vs. Hamburger</a:t>
            </a:r>
          </a:p>
        </p:txBody>
      </p:sp>
      <p:graphicFrame>
        <p:nvGraphicFramePr>
          <p:cNvPr id="5" name="Content Placeholder 4" descr="Image of a chart that ground beef - shall NOT contain more than 30 percent fat, and Hamburger = may contain added beef fat up to 30 percent of the total on the other side. "/>
          <p:cNvGraphicFramePr>
            <a:graphicFrameLocks noGrp="1"/>
          </p:cNvGraphicFramePr>
          <p:nvPr>
            <p:ph idx="1"/>
            <p:extLst>
              <p:ext uri="{D42A27DB-BD31-4B8C-83A1-F6EECF244321}">
                <p14:modId xmlns:p14="http://schemas.microsoft.com/office/powerpoint/2010/main" val="4089311415"/>
              </p:ext>
            </p:extLst>
          </p:nvPr>
        </p:nvGraphicFramePr>
        <p:xfrm>
          <a:off x="469900" y="1295400"/>
          <a:ext cx="8229600" cy="1402080"/>
        </p:xfrm>
        <a:graphic>
          <a:graphicData uri="http://schemas.openxmlformats.org/drawingml/2006/table">
            <a:tbl>
              <a:tblPr firstRow="1" bandRow="1">
                <a:tableStyleId>{793D81CF-94F2-401A-BA57-92F5A7B2D0C5}</a:tableStyleId>
              </a:tblPr>
              <a:tblGrid>
                <a:gridCol w="4157220">
                  <a:extLst>
                    <a:ext uri="{9D8B030D-6E8A-4147-A177-3AD203B41FA5}">
                      <a16:colId xmlns:a16="http://schemas.microsoft.com/office/drawing/2014/main" val="20000"/>
                    </a:ext>
                  </a:extLst>
                </a:gridCol>
                <a:gridCol w="4072380">
                  <a:extLst>
                    <a:ext uri="{9D8B030D-6E8A-4147-A177-3AD203B41FA5}">
                      <a16:colId xmlns:a16="http://schemas.microsoft.com/office/drawing/2014/main" val="20001"/>
                    </a:ext>
                  </a:extLst>
                </a:gridCol>
              </a:tblGrid>
              <a:tr h="370840">
                <a:tc>
                  <a:txBody>
                    <a:bodyPr/>
                    <a:lstStyle/>
                    <a:p>
                      <a:pPr algn="ctr"/>
                      <a:r>
                        <a:rPr lang="en-US" sz="2200" dirty="0">
                          <a:solidFill>
                            <a:schemeClr val="bg1"/>
                          </a:solidFill>
                          <a:latin typeface="Arial" panose="020B0604020202020204" pitchFamily="34" charset="0"/>
                          <a:cs typeface="Arial" panose="020B0604020202020204" pitchFamily="34" charset="0"/>
                        </a:rPr>
                        <a:t>Ground</a:t>
                      </a:r>
                      <a:r>
                        <a:rPr lang="en-US" sz="2200" baseline="0" dirty="0">
                          <a:solidFill>
                            <a:schemeClr val="bg1"/>
                          </a:solidFill>
                          <a:latin typeface="Arial" panose="020B0604020202020204" pitchFamily="34" charset="0"/>
                          <a:cs typeface="Arial" panose="020B0604020202020204" pitchFamily="34" charset="0"/>
                        </a:rPr>
                        <a:t> Beef</a:t>
                      </a:r>
                      <a:endParaRPr lang="en-US" sz="2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bg1"/>
                          </a:solidFill>
                          <a:latin typeface="Arial" panose="020B0604020202020204" pitchFamily="34" charset="0"/>
                          <a:cs typeface="Arial" panose="020B0604020202020204" pitchFamily="34" charset="0"/>
                        </a:rPr>
                        <a:t>Hamburger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Shall</a:t>
                      </a:r>
                      <a:r>
                        <a:rPr lang="en-US" sz="2000" baseline="0" dirty="0">
                          <a:solidFill>
                            <a:schemeClr val="tx1"/>
                          </a:solidFill>
                          <a:latin typeface="Arial" panose="020B0604020202020204" pitchFamily="34" charset="0"/>
                          <a:cs typeface="Arial" panose="020B0604020202020204" pitchFamily="34" charset="0"/>
                        </a:rPr>
                        <a:t> NOT contain more than 30 percent fat</a:t>
                      </a:r>
                      <a:endParaRPr lang="en-US" sz="200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Arial" panose="020B0604020202020204" pitchFamily="34" charset="0"/>
                          <a:cs typeface="Arial" panose="020B0604020202020204" pitchFamily="34" charset="0"/>
                        </a:rPr>
                        <a:t>May contain added</a:t>
                      </a:r>
                      <a:r>
                        <a:rPr lang="en-US" sz="2000" baseline="0" dirty="0">
                          <a:solidFill>
                            <a:schemeClr val="tx1"/>
                          </a:solidFill>
                          <a:latin typeface="Arial" panose="020B0604020202020204" pitchFamily="34" charset="0"/>
                          <a:cs typeface="Arial" panose="020B0604020202020204" pitchFamily="34" charset="0"/>
                        </a:rPr>
                        <a:t> beef fat, up to 30 percent of the total</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0005" name="TextBox 5" descr="Image of box with the words Meat Moment: According to USDA regulations, if ground beef or hamburger contains more than 30 percent fat, it is considered “adulterated” and the establishment selling the product is subject to fines.&#10;"/>
          <p:cNvSpPr txBox="1">
            <a:spLocks noChangeArrowheads="1"/>
          </p:cNvSpPr>
          <p:nvPr/>
        </p:nvSpPr>
        <p:spPr bwMode="auto">
          <a:xfrm>
            <a:off x="457200" y="5229761"/>
            <a:ext cx="8229600" cy="1323439"/>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According to USDA regulations, if ground beef or hamburger contains more than 30 percent fat, it is considered “adulterated” and the establishment selling the product is subject to fines.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Regulatory Standards for Hams</a:t>
            </a:r>
          </a:p>
        </p:txBody>
      </p:sp>
      <p:graphicFrame>
        <p:nvGraphicFramePr>
          <p:cNvPr id="6" name="Content Placeholder 7" descr="Image of a Chart that says regulation at the top then Ham- 20.5% or more PFF, Ham with Natural juices 18.5% PFF. Hamm Water Added 17.0% PFF, Ham and Water Product Less than 17.0% PFF. and Country-cured Ham Dry-cured; Must shrink at least 18%: at least 4% salt. ">
            <a:extLst>
              <a:ext uri="{FF2B5EF4-FFF2-40B4-BE49-F238E27FC236}">
                <a16:creationId xmlns:a16="http://schemas.microsoft.com/office/drawing/2014/main" id="{0B725271-89B9-4457-9EB5-5AA83F7C2ADE}"/>
              </a:ext>
            </a:extLst>
          </p:cNvPr>
          <p:cNvGraphicFramePr>
            <a:graphicFrameLocks noGrp="1"/>
          </p:cNvGraphicFramePr>
          <p:nvPr>
            <p:ph idx="1"/>
            <p:extLst>
              <p:ext uri="{D42A27DB-BD31-4B8C-83A1-F6EECF244321}">
                <p14:modId xmlns:p14="http://schemas.microsoft.com/office/powerpoint/2010/main" val="4147304058"/>
              </p:ext>
            </p:extLst>
          </p:nvPr>
        </p:nvGraphicFramePr>
        <p:xfrm>
          <a:off x="469900" y="1289148"/>
          <a:ext cx="8229600" cy="2749452"/>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4040266404"/>
                    </a:ext>
                  </a:extLst>
                </a:gridCol>
                <a:gridCol w="4114800">
                  <a:extLst>
                    <a:ext uri="{9D8B030D-6E8A-4147-A177-3AD203B41FA5}">
                      <a16:colId xmlns:a16="http://schemas.microsoft.com/office/drawing/2014/main" val="1544929303"/>
                    </a:ext>
                  </a:extLst>
                </a:gridCol>
              </a:tblGrid>
              <a:tr h="363290">
                <a:tc gridSpan="2">
                  <a:txBody>
                    <a:bodyPr/>
                    <a:lstStyle/>
                    <a:p>
                      <a:pPr algn="ctr"/>
                      <a:r>
                        <a:rPr lang="en-US" sz="2200" dirty="0">
                          <a:solidFill>
                            <a:schemeClr val="bg1"/>
                          </a:solidFill>
                          <a:latin typeface="Arial" panose="020B0604020202020204" pitchFamily="34" charset="0"/>
                          <a:cs typeface="Arial" panose="020B0604020202020204" pitchFamily="34" charset="0"/>
                        </a:rPr>
                        <a:t>Regulations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8205684"/>
                  </a:ext>
                </a:extLst>
              </a:tr>
              <a:tr h="405423">
                <a:tc>
                  <a:txBody>
                    <a:bodyPr/>
                    <a:lstStyle/>
                    <a:p>
                      <a:r>
                        <a:rPr lang="en-US" sz="2000" dirty="0">
                          <a:solidFill>
                            <a:schemeClr val="tx1"/>
                          </a:solidFill>
                          <a:latin typeface="Arial" panose="020B0604020202020204" pitchFamily="34" charset="0"/>
                          <a:cs typeface="Arial" panose="020B0604020202020204" pitchFamily="34" charset="0"/>
                        </a:rPr>
                        <a:t>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Arial" panose="020B0604020202020204" pitchFamily="34" charset="0"/>
                          <a:cs typeface="Arial" panose="020B0604020202020204" pitchFamily="34" charset="0"/>
                        </a:rPr>
                        <a:t>20.5% or more PFF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338976"/>
                  </a:ext>
                </a:extLst>
              </a:tr>
              <a:tr h="405423">
                <a:tc>
                  <a:txBody>
                    <a:bodyPr/>
                    <a:lstStyle/>
                    <a:p>
                      <a:r>
                        <a:rPr lang="en-US" sz="2000" dirty="0">
                          <a:solidFill>
                            <a:schemeClr val="tx1"/>
                          </a:solidFill>
                          <a:latin typeface="Arial" panose="020B0604020202020204" pitchFamily="34" charset="0"/>
                          <a:cs typeface="Arial" panose="020B0604020202020204" pitchFamily="34" charset="0"/>
                        </a:rPr>
                        <a:t>Ham with Natural Juices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Arial" panose="020B0604020202020204" pitchFamily="34" charset="0"/>
                          <a:cs typeface="Arial" panose="020B0604020202020204" pitchFamily="34" charset="0"/>
                        </a:rPr>
                        <a:t>18.5% PFF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987003"/>
                  </a:ext>
                </a:extLst>
              </a:tr>
              <a:tr h="405423">
                <a:tc>
                  <a:txBody>
                    <a:bodyPr/>
                    <a:lstStyle/>
                    <a:p>
                      <a:r>
                        <a:rPr lang="en-US" sz="2000" dirty="0">
                          <a:solidFill>
                            <a:schemeClr val="tx1"/>
                          </a:solidFill>
                          <a:latin typeface="Arial" panose="020B0604020202020204" pitchFamily="34" charset="0"/>
                          <a:cs typeface="Arial" panose="020B0604020202020204" pitchFamily="34" charset="0"/>
                        </a:rPr>
                        <a:t>Ham Water Added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Arial" panose="020B0604020202020204" pitchFamily="34" charset="0"/>
                          <a:cs typeface="Arial" panose="020B0604020202020204" pitchFamily="34" charset="0"/>
                        </a:rPr>
                        <a:t>17.0% PFF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60324"/>
                  </a:ext>
                </a:extLst>
              </a:tr>
              <a:tr h="405423">
                <a:tc>
                  <a:txBody>
                    <a:bodyPr/>
                    <a:lstStyle/>
                    <a:p>
                      <a:r>
                        <a:rPr lang="en-US" sz="2000" dirty="0">
                          <a:solidFill>
                            <a:schemeClr val="tx1"/>
                          </a:solidFill>
                          <a:latin typeface="Arial" panose="020B0604020202020204" pitchFamily="34" charset="0"/>
                          <a:cs typeface="Arial" panose="020B0604020202020204" pitchFamily="34" charset="0"/>
                        </a:rPr>
                        <a:t>Ham &amp; Water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Arial" panose="020B0604020202020204" pitchFamily="34" charset="0"/>
                          <a:cs typeface="Arial" panose="020B0604020202020204" pitchFamily="34" charset="0"/>
                        </a:rPr>
                        <a:t>&lt;17.0% PFF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424705"/>
                  </a:ext>
                </a:extLst>
              </a:tr>
              <a:tr h="405423">
                <a:tc>
                  <a:txBody>
                    <a:bodyPr/>
                    <a:lstStyle/>
                    <a:p>
                      <a:r>
                        <a:rPr lang="en-US" sz="2000" dirty="0">
                          <a:solidFill>
                            <a:schemeClr val="tx1"/>
                          </a:solidFill>
                          <a:latin typeface="Arial" panose="020B0604020202020204" pitchFamily="34" charset="0"/>
                          <a:cs typeface="Arial" panose="020B0604020202020204" pitchFamily="34" charset="0"/>
                        </a:rPr>
                        <a:t>Country-Cured 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Arial" panose="020B0604020202020204" pitchFamily="34" charset="0"/>
                          <a:cs typeface="Arial" panose="020B0604020202020204" pitchFamily="34" charset="0"/>
                        </a:rPr>
                        <a:t>Dry-cured; Must shrink at least 18%; At least 4% salt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536422"/>
                  </a:ext>
                </a:extLst>
              </a:tr>
            </a:tbl>
          </a:graphicData>
        </a:graphic>
      </p:graphicFrame>
      <p:sp>
        <p:nvSpPr>
          <p:cNvPr id="7" name="TextBox 4" descr="Image of box with the words Meat Moment: PFF stands for Protein Fat-Free. PFF refers to the meat protein content expressed as a percentage of non-fat portion of the finished product. PFF reflects the presence of added ingredients, including water, and relates labeling claims to the percent of meat protein in the product on a fat-free basis. &#10;">
            <a:extLst>
              <a:ext uri="{FF2B5EF4-FFF2-40B4-BE49-F238E27FC236}">
                <a16:creationId xmlns:a16="http://schemas.microsoft.com/office/drawing/2014/main" id="{E590EAEA-71E9-46F1-9EBD-3E9B1750D445}"/>
              </a:ext>
            </a:extLst>
          </p:cNvPr>
          <p:cNvSpPr txBox="1">
            <a:spLocks noChangeArrowheads="1"/>
          </p:cNvSpPr>
          <p:nvPr/>
        </p:nvSpPr>
        <p:spPr bwMode="auto">
          <a:xfrm>
            <a:off x="457201" y="4921984"/>
            <a:ext cx="8229600" cy="163121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Meat Moment: PFF stands for Protein Fat-Free. PFF refers to the meat protein content expressed as a percentage of non-fat portion of the finished product. PFF reflects the presence of added ingredients, including water, and relates labeling claims to the percent of meat protein in the product on a fat-free basis.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FCF40-AAD5-421F-820F-1C19ED5271DF}"/>
              </a:ext>
            </a:extLst>
          </p:cNvPr>
          <p:cNvSpPr>
            <a:spLocks noGrp="1"/>
          </p:cNvSpPr>
          <p:nvPr>
            <p:ph type="title" idx="4294967295"/>
          </p:nvPr>
        </p:nvSpPr>
        <p:spPr>
          <a:xfrm>
            <a:off x="0" y="-457200"/>
            <a:ext cx="9144000" cy="457200"/>
          </a:xfrm>
        </p:spPr>
        <p:txBody>
          <a:bodyPr vert="horz" lIns="91440" tIns="45720" rIns="91440" bIns="45720" rtlCol="0" anchor="b">
            <a:normAutofit/>
          </a:bodyPr>
          <a:lstStyle/>
          <a:p>
            <a:pPr algn="ctr"/>
            <a:r>
              <a:rPr lang="en-US" sz="2000" dirty="0">
                <a:latin typeface="Arial" panose="020B0604020202020204" pitchFamily="34" charset="0"/>
                <a:cs typeface="Arial" panose="020B0604020202020204" pitchFamily="34" charset="0"/>
              </a:rPr>
              <a:t>Legislation and History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Retail Packaging</a:t>
            </a:r>
          </a:p>
        </p:txBody>
      </p:sp>
      <p:sp>
        <p:nvSpPr>
          <p:cNvPr id="174084" name="Content Placeholder 3"/>
          <p:cNvSpPr>
            <a:spLocks noGrp="1"/>
          </p:cNvSpPr>
          <p:nvPr>
            <p:ph idx="1"/>
          </p:nvPr>
        </p:nvSpPr>
        <p:spPr/>
        <p:txBody>
          <a:bodyPr/>
          <a:lstStyle/>
          <a:p>
            <a:r>
              <a:rPr lang="en-US" altLang="en-US" dirty="0"/>
              <a:t>Has three common methods:</a:t>
            </a:r>
          </a:p>
          <a:p>
            <a:pPr lvl="1"/>
            <a:r>
              <a:rPr lang="en-US" altLang="en-US" dirty="0"/>
              <a:t>overwrap</a:t>
            </a:r>
          </a:p>
          <a:p>
            <a:pPr lvl="1"/>
            <a:r>
              <a:rPr lang="en-US" altLang="en-US" dirty="0"/>
              <a:t>modified atmosphere packaging</a:t>
            </a:r>
          </a:p>
          <a:p>
            <a:pPr lvl="1"/>
            <a:r>
              <a:rPr lang="en-US" altLang="en-US" dirty="0"/>
              <a:t>vacuum packaging</a:t>
            </a:r>
          </a:p>
        </p:txBody>
      </p:sp>
      <p:sp>
        <p:nvSpPr>
          <p:cNvPr id="174085" name="TextBox 4" descr="Image of black box with words Meat Moment: The meat and poultry industries produce more than 92 billion pounds of product in the United States alone, equaling almost 300 pounds per U.S. citizen.&#10;"/>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The meat and poultry industries produce more than 92 billion pounds of product in the United States alone, equaling almost 300 pounds per U.S. citizen.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Overwrap</a:t>
            </a:r>
          </a:p>
        </p:txBody>
      </p:sp>
      <p:sp>
        <p:nvSpPr>
          <p:cNvPr id="176132" name="Content Placeholder 3"/>
          <p:cNvSpPr>
            <a:spLocks noGrp="1"/>
          </p:cNvSpPr>
          <p:nvPr>
            <p:ph idx="1"/>
          </p:nvPr>
        </p:nvSpPr>
        <p:spPr/>
        <p:txBody>
          <a:bodyPr/>
          <a:lstStyle/>
          <a:p>
            <a:r>
              <a:rPr lang="en-US" altLang="en-US" dirty="0"/>
              <a:t>Is usually done in the retail establishment</a:t>
            </a:r>
          </a:p>
          <a:p>
            <a:r>
              <a:rPr lang="en-US" altLang="en-US" dirty="0"/>
              <a:t>Is a plastic wrapping over the product and tray</a:t>
            </a:r>
          </a:p>
        </p:txBody>
      </p:sp>
      <p:pic>
        <p:nvPicPr>
          <p:cNvPr id="176133" name="Picture 4" descr="Image of lady in a blue shirt and cap behind the counter handing a package of meat to someone.  "/>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5488" y="3267075"/>
            <a:ext cx="50149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Modified Atmosphere Packaging</a:t>
            </a:r>
          </a:p>
        </p:txBody>
      </p:sp>
      <p:sp>
        <p:nvSpPr>
          <p:cNvPr id="178180" name="Content Placeholder 3"/>
          <p:cNvSpPr>
            <a:spLocks noGrp="1"/>
          </p:cNvSpPr>
          <p:nvPr>
            <p:ph idx="1"/>
          </p:nvPr>
        </p:nvSpPr>
        <p:spPr/>
        <p:txBody>
          <a:bodyPr/>
          <a:lstStyle/>
          <a:p>
            <a:r>
              <a:rPr lang="en-US" altLang="en-US" dirty="0"/>
              <a:t>Is the packaging of meat in a tray with a mix of gases different from the normal composition of our atmosphere</a:t>
            </a:r>
          </a:p>
          <a:p>
            <a:r>
              <a:rPr lang="en-US" altLang="en-US" dirty="0"/>
              <a:t>Uses mixes of carbon dioxide, oxygen and other inert gases</a:t>
            </a:r>
          </a:p>
          <a:p>
            <a:pPr lvl="1"/>
            <a:r>
              <a:rPr lang="en-US" altLang="en-US" dirty="0"/>
              <a:t>common mix is 80 percent oxygen and 20 percent carbon dioxide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Vacuum Packaging</a:t>
            </a:r>
          </a:p>
        </p:txBody>
      </p:sp>
      <p:sp>
        <p:nvSpPr>
          <p:cNvPr id="4" name="Content Placeholder 3"/>
          <p:cNvSpPr>
            <a:spLocks noGrp="1"/>
          </p:cNvSpPr>
          <p:nvPr>
            <p:ph idx="1"/>
          </p:nvPr>
        </p:nvSpPr>
        <p:spPr/>
        <p:txBody>
          <a:bodyPr/>
          <a:lstStyle/>
          <a:p>
            <a:r>
              <a:rPr lang="en-US" dirty="0"/>
              <a:t>Eliminates almost all air from the package</a:t>
            </a:r>
          </a:p>
          <a:p>
            <a:r>
              <a:rPr lang="en-US" dirty="0"/>
              <a:t>Causes fresh meat to appear dark until exposed to air</a:t>
            </a:r>
          </a:p>
          <a:p>
            <a:r>
              <a:rPr lang="en-US" dirty="0"/>
              <a:t>Results in a distinct odor after opening which quickly dissipates</a:t>
            </a:r>
          </a:p>
          <a:p>
            <a:r>
              <a:rPr lang="en-US" dirty="0"/>
              <a:t>Has two main advantages:</a:t>
            </a:r>
          </a:p>
          <a:p>
            <a:pPr lvl="1"/>
            <a:r>
              <a:rPr lang="en-US" dirty="0"/>
              <a:t>increases length of time meat can be kept</a:t>
            </a:r>
          </a:p>
          <a:p>
            <a:pPr lvl="1"/>
            <a:r>
              <a:rPr lang="en-US" dirty="0"/>
              <a:t>decreases shrinkage of meat due to moisture loss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Labeling</a:t>
            </a:r>
          </a:p>
        </p:txBody>
      </p:sp>
      <p:sp>
        <p:nvSpPr>
          <p:cNvPr id="4" name="Content Placeholder 3"/>
          <p:cNvSpPr>
            <a:spLocks noGrp="1"/>
          </p:cNvSpPr>
          <p:nvPr>
            <p:ph idx="1"/>
          </p:nvPr>
        </p:nvSpPr>
        <p:spPr/>
        <p:txBody>
          <a:bodyPr/>
          <a:lstStyle/>
          <a:p>
            <a:r>
              <a:rPr lang="en-US" dirty="0"/>
              <a:t>Is required on all meat products by the FSIS</a:t>
            </a:r>
          </a:p>
          <a:p>
            <a:r>
              <a:rPr lang="en-US" dirty="0"/>
              <a:t>Requirements include:</a:t>
            </a:r>
          </a:p>
          <a:p>
            <a:pPr lvl="1"/>
            <a:r>
              <a:rPr lang="en-US" dirty="0"/>
              <a:t>product name</a:t>
            </a:r>
          </a:p>
          <a:p>
            <a:pPr lvl="1"/>
            <a:r>
              <a:rPr lang="en-US" dirty="0"/>
              <a:t>inspection mark</a:t>
            </a:r>
          </a:p>
          <a:p>
            <a:pPr lvl="1"/>
            <a:r>
              <a:rPr lang="en-US" dirty="0"/>
              <a:t>establishment number</a:t>
            </a:r>
          </a:p>
          <a:p>
            <a:pPr lvl="1"/>
            <a:r>
              <a:rPr lang="en-US" dirty="0"/>
              <a:t>name and address of producer or distributor</a:t>
            </a:r>
          </a:p>
          <a:p>
            <a:pPr lvl="1"/>
            <a:r>
              <a:rPr lang="en-US" dirty="0"/>
              <a:t>net weight statement</a:t>
            </a:r>
          </a:p>
          <a:p>
            <a:pPr lvl="1"/>
            <a:r>
              <a:rPr lang="en-US" dirty="0"/>
              <a:t>ingredient list</a:t>
            </a:r>
          </a:p>
          <a:p>
            <a:pPr lvl="1"/>
            <a:r>
              <a:rPr lang="en-US" dirty="0"/>
              <a:t>handling instructions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 Weight</a:t>
            </a:r>
          </a:p>
        </p:txBody>
      </p:sp>
      <p:sp>
        <p:nvSpPr>
          <p:cNvPr id="184324" name="Content Placeholder 3"/>
          <p:cNvSpPr>
            <a:spLocks noGrp="1"/>
          </p:cNvSpPr>
          <p:nvPr>
            <p:ph idx="1"/>
          </p:nvPr>
        </p:nvSpPr>
        <p:spPr/>
        <p:txBody>
          <a:bodyPr/>
          <a:lstStyle/>
          <a:p>
            <a:r>
              <a:rPr lang="en-US" altLang="en-US" dirty="0"/>
              <a:t>Is the total weight of the food product, minus the weight of the packaging materials</a:t>
            </a:r>
          </a:p>
          <a:p>
            <a:pPr lvl="1"/>
            <a:r>
              <a:rPr lang="en-US" altLang="en-US" dirty="0"/>
              <a:t>example: </a:t>
            </a:r>
          </a:p>
          <a:p>
            <a:pPr lvl="2"/>
            <a:r>
              <a:rPr lang="en-US" altLang="en-US" dirty="0"/>
              <a:t>A package of two lambchops weighs 11 ounces. The packaging weighs 3 ounces. What is the net weight of the product?</a:t>
            </a:r>
          </a:p>
          <a:p>
            <a:pPr lvl="3"/>
            <a:r>
              <a:rPr lang="en-US" altLang="en-US" dirty="0"/>
              <a:t>answer: 11 oz. – 3 oz. = 8 oz. net weight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 Weight</a:t>
            </a:r>
          </a:p>
        </p:txBody>
      </p:sp>
      <p:sp>
        <p:nvSpPr>
          <p:cNvPr id="186372" name="Content Placeholder 3"/>
          <p:cNvSpPr>
            <a:spLocks noGrp="1"/>
          </p:cNvSpPr>
          <p:nvPr>
            <p:ph idx="1"/>
          </p:nvPr>
        </p:nvSpPr>
        <p:spPr/>
        <p:txBody>
          <a:bodyPr/>
          <a:lstStyle/>
          <a:p>
            <a:r>
              <a:rPr lang="en-US" altLang="en-US" dirty="0"/>
              <a:t>May change from packaging to counter due to moisture loss during processing and shipping</a:t>
            </a:r>
          </a:p>
        </p:txBody>
      </p:sp>
      <p:sp>
        <p:nvSpPr>
          <p:cNvPr id="186373" name="TextBox 4" descr="Image of a black box with the words Meat Moment: To calculate the cost per serving of meat, divide the cost per pound of the meat bought by the number of servings you expect per pound.&#10;"/>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To calculate the cost per serving of meat, divide the cost per pound of the meat bought by the number of servings you expect per pound.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Product Date</a:t>
            </a:r>
          </a:p>
        </p:txBody>
      </p:sp>
      <p:sp>
        <p:nvSpPr>
          <p:cNvPr id="4" name="Content Placeholder 3"/>
          <p:cNvSpPr>
            <a:spLocks noGrp="1"/>
          </p:cNvSpPr>
          <p:nvPr>
            <p:ph idx="1"/>
          </p:nvPr>
        </p:nvSpPr>
        <p:spPr/>
        <p:txBody>
          <a:bodyPr/>
          <a:lstStyle/>
          <a:p>
            <a:r>
              <a:rPr lang="en-US" dirty="0"/>
              <a:t>Can be worded in several ways</a:t>
            </a:r>
          </a:p>
          <a:p>
            <a:pPr lvl="1"/>
            <a:r>
              <a:rPr lang="en-US" dirty="0"/>
              <a:t>“Best if Used By”─ should be used by this date for best taste and texture</a:t>
            </a:r>
          </a:p>
          <a:p>
            <a:pPr lvl="1"/>
            <a:r>
              <a:rPr lang="en-US" dirty="0"/>
              <a:t>“Use By”─ denotes date by which product should be used and still be considered safe</a:t>
            </a:r>
          </a:p>
          <a:p>
            <a:pPr lvl="1"/>
            <a:r>
              <a:rPr lang="en-US" dirty="0"/>
              <a:t>“Sell by Date”─ food product should be sold by this date; consumer has a reasonable time after purchase for use</a:t>
            </a:r>
          </a:p>
        </p:txBody>
      </p:sp>
      <p:sp>
        <p:nvSpPr>
          <p:cNvPr id="188421" name="TextBox 4" descr="Image of a black box with the words Meat Moment: “Use By” labels may also include “Or Freeze By.” Consumers MUST pay attention to this date, especially with MAP packaged products due to the delay in spoiled appearances.&#10; "/>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“Use By” labels may also include “Or Freeze By.” Consumers MUST pay attention to this date, especially with MAP packaged products due to the delay in spoiled appearances.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Differentiated Products</a:t>
            </a:r>
          </a:p>
        </p:txBody>
      </p:sp>
      <p:sp>
        <p:nvSpPr>
          <p:cNvPr id="190468" name="Content Placeholder 3"/>
          <p:cNvSpPr>
            <a:spLocks noGrp="1"/>
          </p:cNvSpPr>
          <p:nvPr>
            <p:ph idx="1"/>
          </p:nvPr>
        </p:nvSpPr>
        <p:spPr/>
        <p:txBody>
          <a:bodyPr/>
          <a:lstStyle/>
          <a:p>
            <a:r>
              <a:rPr lang="en-US" altLang="en-US" dirty="0"/>
              <a:t>Can be a type of marketing, treatment or program monitored by the USDA</a:t>
            </a:r>
          </a:p>
          <a:p>
            <a:r>
              <a:rPr lang="en-US" altLang="en-US" dirty="0"/>
              <a:t>Examples:</a:t>
            </a:r>
          </a:p>
          <a:p>
            <a:pPr lvl="1"/>
            <a:r>
              <a:rPr lang="en-US" altLang="en-US" dirty="0"/>
              <a:t>branded programs</a:t>
            </a:r>
          </a:p>
          <a:p>
            <a:pPr lvl="1"/>
            <a:r>
              <a:rPr lang="en-US" altLang="en-US" dirty="0"/>
              <a:t>aged</a:t>
            </a:r>
          </a:p>
          <a:p>
            <a:pPr lvl="1"/>
            <a:r>
              <a:rPr lang="en-US" altLang="en-US" dirty="0"/>
              <a:t>organic</a:t>
            </a:r>
          </a:p>
        </p:txBody>
      </p:sp>
      <p:pic>
        <p:nvPicPr>
          <p:cNvPr id="190469" name="Picture 2" descr="Image of steaks on a wooden cutting block.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5200" y="3657600"/>
            <a:ext cx="4386762" cy="293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Branded Programs</a:t>
            </a:r>
          </a:p>
        </p:txBody>
      </p:sp>
      <p:sp>
        <p:nvSpPr>
          <p:cNvPr id="192516" name="Content Placeholder 3"/>
          <p:cNvSpPr>
            <a:spLocks noGrp="1"/>
          </p:cNvSpPr>
          <p:nvPr>
            <p:ph idx="1"/>
          </p:nvPr>
        </p:nvSpPr>
        <p:spPr/>
        <p:txBody>
          <a:bodyPr/>
          <a:lstStyle/>
          <a:p>
            <a:r>
              <a:rPr lang="en-US" altLang="en-US" dirty="0"/>
              <a:t>Have standards for qualification</a:t>
            </a:r>
          </a:p>
          <a:p>
            <a:r>
              <a:rPr lang="en-US" altLang="en-US" dirty="0"/>
              <a:t>Place a premium price on their product</a:t>
            </a:r>
          </a:p>
          <a:p>
            <a:r>
              <a:rPr lang="en-US" altLang="en-US" dirty="0"/>
              <a:t>Are viewed as a luxury item with guaranteed quality</a:t>
            </a:r>
          </a:p>
          <a:p>
            <a:r>
              <a:rPr lang="en-US" altLang="en-US" dirty="0"/>
              <a:t>Examples:</a:t>
            </a:r>
          </a:p>
          <a:p>
            <a:pPr lvl="1"/>
            <a:r>
              <a:rPr lang="en-US" altLang="en-US" dirty="0"/>
              <a:t>Certified Angus Beef</a:t>
            </a:r>
            <a:r>
              <a:rPr lang="en-US" altLang="en-US" baseline="30000" dirty="0"/>
              <a:t>®</a:t>
            </a:r>
          </a:p>
          <a:p>
            <a:pPr lvl="1"/>
            <a:r>
              <a:rPr lang="en-US" altLang="en-US" dirty="0"/>
              <a:t>Nolan Ryan’s Guaranteed Tender Beef</a:t>
            </a:r>
          </a:p>
          <a:p>
            <a:pPr lvl="1"/>
            <a:r>
              <a:rPr lang="en-US" altLang="en-US" i="1" dirty="0"/>
              <a:t>Chairman’s Reserve</a:t>
            </a:r>
            <a:r>
              <a:rPr lang="en-US" altLang="en-US" baseline="30000" dirty="0"/>
              <a:t>®</a:t>
            </a:r>
            <a:r>
              <a:rPr lang="en-US" altLang="en-US" dirty="0"/>
              <a:t>  Premium Pork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Meats Industry</a:t>
            </a:r>
          </a:p>
        </p:txBody>
      </p:sp>
      <p:sp>
        <p:nvSpPr>
          <p:cNvPr id="34819" name="Content Placeholder 2"/>
          <p:cNvSpPr>
            <a:spLocks noGrp="1"/>
          </p:cNvSpPr>
          <p:nvPr>
            <p:ph idx="1"/>
          </p:nvPr>
        </p:nvSpPr>
        <p:spPr/>
        <p:txBody>
          <a:bodyPr/>
          <a:lstStyle/>
          <a:p>
            <a:r>
              <a:rPr lang="en-US" altLang="en-US" dirty="0"/>
              <a:t>Has a long history in the United States</a:t>
            </a:r>
          </a:p>
          <a:p>
            <a:pPr lvl="1"/>
            <a:r>
              <a:rPr lang="en-US" altLang="en-US" dirty="0"/>
              <a:t>the first longhorn cattle were brought to the Americas by the Spaniards in the 1490s</a:t>
            </a:r>
          </a:p>
          <a:p>
            <a:r>
              <a:rPr lang="en-US" altLang="en-US" dirty="0"/>
              <a:t>Is constantly increasing its knowledge related to food safety </a:t>
            </a:r>
          </a:p>
          <a:p>
            <a:r>
              <a:rPr lang="en-US" altLang="en-US" dirty="0"/>
              <a:t>Is regulated on a federal level by legislative action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Aging of Meat</a:t>
            </a:r>
          </a:p>
        </p:txBody>
      </p:sp>
      <p:sp>
        <p:nvSpPr>
          <p:cNvPr id="3" name="Content Placeholder 2"/>
          <p:cNvSpPr>
            <a:spLocks noGrp="1"/>
          </p:cNvSpPr>
          <p:nvPr>
            <p:ph idx="1"/>
          </p:nvPr>
        </p:nvSpPr>
        <p:spPr/>
        <p:txBody>
          <a:bodyPr/>
          <a:lstStyle/>
          <a:p>
            <a:r>
              <a:rPr lang="en-US" dirty="0"/>
              <a:t>Develops additional tenderness and flavor</a:t>
            </a:r>
          </a:p>
          <a:p>
            <a:r>
              <a:rPr lang="en-US" dirty="0"/>
              <a:t>Requires strict control of factors such as:</a:t>
            </a:r>
          </a:p>
          <a:p>
            <a:pPr lvl="1"/>
            <a:r>
              <a:rPr lang="en-US" dirty="0"/>
              <a:t>temperature</a:t>
            </a:r>
          </a:p>
          <a:p>
            <a:pPr lvl="2"/>
            <a:r>
              <a:rPr lang="en-US" dirty="0"/>
              <a:t>to control microbial growth and rate of tenderization</a:t>
            </a:r>
          </a:p>
          <a:p>
            <a:pPr lvl="1"/>
            <a:r>
              <a:rPr lang="en-US" dirty="0"/>
              <a:t>humidity</a:t>
            </a:r>
          </a:p>
          <a:p>
            <a:pPr lvl="2"/>
            <a:r>
              <a:rPr lang="en-US" dirty="0"/>
              <a:t>to control dehydration</a:t>
            </a:r>
          </a:p>
        </p:txBody>
      </p:sp>
      <p:sp>
        <p:nvSpPr>
          <p:cNvPr id="194565" name="TextBox 4" descr="Image of a black box with the words Meat Moment: Beef is the most commonly aged meat. Pork and lamb are harvested at a much younger age, resulting in meat which is naturally more tender.&#10; "/>
          <p:cNvSpPr txBox="1">
            <a:spLocks noChangeArrowheads="1"/>
          </p:cNvSpPr>
          <p:nvPr/>
        </p:nvSpPr>
        <p:spPr bwMode="auto">
          <a:xfrm>
            <a:off x="457200" y="5537537"/>
            <a:ext cx="8229600" cy="1015663"/>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Beef is the most commonly aged meat. Pork and lamb are harvested at a much younger age, resulting in meat which is naturally more tender.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Aging Methods</a:t>
            </a:r>
          </a:p>
        </p:txBody>
      </p:sp>
      <p:sp>
        <p:nvSpPr>
          <p:cNvPr id="3" name="Content Placeholder 2"/>
          <p:cNvSpPr>
            <a:spLocks noGrp="1"/>
          </p:cNvSpPr>
          <p:nvPr>
            <p:ph idx="1"/>
          </p:nvPr>
        </p:nvSpPr>
        <p:spPr>
          <a:xfrm>
            <a:off x="470019" y="1253330"/>
            <a:ext cx="5397381" cy="5293773"/>
          </a:xfrm>
        </p:spPr>
        <p:txBody>
          <a:bodyPr/>
          <a:lstStyle/>
          <a:p>
            <a:r>
              <a:rPr lang="en-US" dirty="0"/>
              <a:t>Include:</a:t>
            </a:r>
          </a:p>
          <a:p>
            <a:pPr lvl="1"/>
            <a:r>
              <a:rPr lang="en-US" dirty="0"/>
              <a:t>dry aging</a:t>
            </a:r>
          </a:p>
          <a:p>
            <a:pPr lvl="2"/>
            <a:r>
              <a:rPr lang="en-US" dirty="0"/>
              <a:t>meat is held for ten days to six weeks at 34º to 38ºF (1º to 3ºC) in a humidity-controlled cooler</a:t>
            </a:r>
          </a:p>
          <a:p>
            <a:pPr lvl="1"/>
            <a:r>
              <a:rPr lang="en-US" dirty="0"/>
              <a:t>wet aging</a:t>
            </a:r>
          </a:p>
          <a:p>
            <a:pPr lvl="2"/>
            <a:r>
              <a:rPr lang="en-US" dirty="0"/>
              <a:t>meat is vacuum packaged in moisture-proof vapor film, then refrigerated for various time periods based on cut and presence of bones</a:t>
            </a:r>
          </a:p>
        </p:txBody>
      </p:sp>
      <p:pic>
        <p:nvPicPr>
          <p:cNvPr id="196613" name="Picture 4" descr="Image of meat aging in a cooler on racks.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2133600"/>
            <a:ext cx="2805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Certified Organic</a:t>
            </a:r>
          </a:p>
        </p:txBody>
      </p:sp>
      <p:sp>
        <p:nvSpPr>
          <p:cNvPr id="198660" name="Content Placeholder 3"/>
          <p:cNvSpPr>
            <a:spLocks noGrp="1"/>
          </p:cNvSpPr>
          <p:nvPr>
            <p:ph idx="1"/>
          </p:nvPr>
        </p:nvSpPr>
        <p:spPr/>
        <p:txBody>
          <a:bodyPr/>
          <a:lstStyle/>
          <a:p>
            <a:r>
              <a:rPr lang="en-US" altLang="en-US" dirty="0"/>
              <a:t>Is monitored by the USDA’s National Organic Program (NOP)</a:t>
            </a:r>
          </a:p>
          <a:p>
            <a:r>
              <a:rPr lang="en-US" altLang="en-US" dirty="0"/>
              <a:t>Has specific rules to obtain organic status</a:t>
            </a:r>
          </a:p>
        </p:txBody>
      </p:sp>
      <p:pic>
        <p:nvPicPr>
          <p:cNvPr id="198661" name="Picture 2" descr="Image of a circle stamp with green, brown and white coloring that reads USDA organic.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6425" y="3536950"/>
            <a:ext cx="28511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Organic Meat</a:t>
            </a:r>
          </a:p>
        </p:txBody>
      </p:sp>
      <p:sp>
        <p:nvSpPr>
          <p:cNvPr id="200708" name="Content Placeholder 3"/>
          <p:cNvSpPr>
            <a:spLocks noGrp="1"/>
          </p:cNvSpPr>
          <p:nvPr>
            <p:ph idx="1"/>
          </p:nvPr>
        </p:nvSpPr>
        <p:spPr/>
        <p:txBody>
          <a:bodyPr/>
          <a:lstStyle/>
          <a:p>
            <a:r>
              <a:rPr lang="en-US" altLang="en-US" dirty="0"/>
              <a:t>Originates from animals which have only consumed certified organic feed and feedstuffs, forages and pasture</a:t>
            </a:r>
          </a:p>
          <a:p>
            <a:r>
              <a:rPr lang="en-US" altLang="en-US" dirty="0"/>
              <a:t>Is from animals which have not received antibiotics</a:t>
            </a:r>
          </a:p>
          <a:p>
            <a:pPr lvl="1"/>
            <a:r>
              <a:rPr lang="en-US" altLang="en-US" dirty="0"/>
              <a:t>antibiotics can be used to treat disease; however, the animal will lose its organic status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Organic Meat</a:t>
            </a:r>
          </a:p>
        </p:txBody>
      </p:sp>
      <p:sp>
        <p:nvSpPr>
          <p:cNvPr id="202756" name="Content Placeholder 3"/>
          <p:cNvSpPr>
            <a:spLocks noGrp="1"/>
          </p:cNvSpPr>
          <p:nvPr>
            <p:ph idx="1"/>
          </p:nvPr>
        </p:nvSpPr>
        <p:spPr/>
        <p:txBody>
          <a:bodyPr/>
          <a:lstStyle/>
          <a:p>
            <a:r>
              <a:rPr lang="en-US" altLang="en-US" dirty="0"/>
              <a:t>Can be from animals which have received vaccines but no growth-promoting agents</a:t>
            </a:r>
          </a:p>
          <a:p>
            <a:pPr lvl="1"/>
            <a:r>
              <a:rPr lang="en-US" altLang="en-US" dirty="0"/>
              <a:t>NOP rules dictate which vaccines allow an animal to keep its organic status</a:t>
            </a:r>
          </a:p>
          <a:p>
            <a:r>
              <a:rPr lang="en-US" altLang="en-US" dirty="0"/>
              <a:t>Is processed in a facility approved for organic meat processing</a:t>
            </a:r>
          </a:p>
          <a:p>
            <a:r>
              <a:rPr lang="en-US" altLang="en-US" dirty="0"/>
              <a:t>Receives a higher than market price at retail</a:t>
            </a:r>
          </a:p>
        </p:txBody>
      </p:sp>
      <p:sp>
        <p:nvSpPr>
          <p:cNvPr id="202757" name="TextBox 6"/>
          <p:cNvSpPr txBox="1">
            <a:spLocks noChangeArrowheads="1"/>
          </p:cNvSpPr>
          <p:nvPr/>
        </p:nvSpPr>
        <p:spPr bwMode="auto">
          <a:xfrm>
            <a:off x="457200" y="5845314"/>
            <a:ext cx="8229600" cy="707886"/>
          </a:xfrm>
          <a:prstGeom prst="rect">
            <a:avLst/>
          </a:prstGeom>
          <a:noFill/>
          <a:ln w="9525">
            <a:solidFill>
              <a:srgbClr val="000000"/>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Safety Second: ALL food safety procedures and practices supersede organic regulations.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Natural</a:t>
            </a:r>
          </a:p>
        </p:txBody>
      </p:sp>
      <p:sp>
        <p:nvSpPr>
          <p:cNvPr id="4" name="Content Placeholder 3"/>
          <p:cNvSpPr>
            <a:spLocks noGrp="1"/>
          </p:cNvSpPr>
          <p:nvPr>
            <p:ph idx="1"/>
          </p:nvPr>
        </p:nvSpPr>
        <p:spPr/>
        <p:txBody>
          <a:bodyPr/>
          <a:lstStyle/>
          <a:p>
            <a:r>
              <a:rPr lang="en-US" dirty="0"/>
              <a:t>Is a labeling term monitored by the FSIS</a:t>
            </a:r>
          </a:p>
          <a:p>
            <a:pPr lvl="1"/>
            <a:r>
              <a:rPr lang="en-US" i="1" dirty="0"/>
              <a:t>“A product containing no artificial ingredient or added color and is only minimally processed. Minimal processing means that the product was processed in a manner that does not fundamentally alter the product. The label must include a statement explaining the meaning of the term natural (such as "no artificial ingredients; minimally processed").”- </a:t>
            </a:r>
            <a:r>
              <a:rPr lang="en-US" dirty="0"/>
              <a:t>Meat and Poultry Labeling Terms, FSIS, 2011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Maturity Classes</a:t>
            </a:r>
          </a:p>
        </p:txBody>
      </p:sp>
      <p:sp>
        <p:nvSpPr>
          <p:cNvPr id="206852" name="Content Placeholder 3"/>
          <p:cNvSpPr>
            <a:spLocks noGrp="1"/>
          </p:cNvSpPr>
          <p:nvPr>
            <p:ph idx="1"/>
          </p:nvPr>
        </p:nvSpPr>
        <p:spPr/>
        <p:txBody>
          <a:bodyPr/>
          <a:lstStyle/>
          <a:p>
            <a:r>
              <a:rPr lang="en-US" altLang="en-US" dirty="0"/>
              <a:t>Divide meat into categories based on age</a:t>
            </a:r>
          </a:p>
          <a:p>
            <a:r>
              <a:rPr lang="en-US" altLang="en-US" dirty="0"/>
              <a:t>Applies mainly for red meat animals (i.e., cattle and sheep)</a:t>
            </a:r>
          </a:p>
          <a:p>
            <a:r>
              <a:rPr lang="en-US" altLang="en-US" dirty="0"/>
              <a:t>Are not used for pork; most hogs in the United States are harvested at approximately the same age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Beef Maturity Classifications</a:t>
            </a:r>
          </a:p>
        </p:txBody>
      </p:sp>
      <p:graphicFrame>
        <p:nvGraphicFramePr>
          <p:cNvPr id="6" name="Table 5"/>
          <p:cNvGraphicFramePr>
            <a:graphicFrameLocks noGrp="1"/>
          </p:cNvGraphicFramePr>
          <p:nvPr>
            <p:extLst>
              <p:ext uri="{D42A27DB-BD31-4B8C-83A1-F6EECF244321}">
                <p14:modId xmlns:p14="http://schemas.microsoft.com/office/powerpoint/2010/main" val="662872372"/>
              </p:ext>
            </p:extLst>
          </p:nvPr>
        </p:nvGraphicFramePr>
        <p:xfrm>
          <a:off x="446567" y="1295400"/>
          <a:ext cx="8253052" cy="4480962"/>
        </p:xfrm>
        <a:graphic>
          <a:graphicData uri="http://schemas.openxmlformats.org/drawingml/2006/table">
            <a:tbl>
              <a:tblPr firstRow="1" bandRow="1">
                <a:tableStyleId>{073A0DAA-6AF3-43AB-8588-CEC1D06C72B9}</a:tableStyleId>
              </a:tblPr>
              <a:tblGrid>
                <a:gridCol w="1309755">
                  <a:extLst>
                    <a:ext uri="{9D8B030D-6E8A-4147-A177-3AD203B41FA5}">
                      <a16:colId xmlns:a16="http://schemas.microsoft.com/office/drawing/2014/main" val="20000"/>
                    </a:ext>
                  </a:extLst>
                </a:gridCol>
                <a:gridCol w="1569217">
                  <a:extLst>
                    <a:ext uri="{9D8B030D-6E8A-4147-A177-3AD203B41FA5}">
                      <a16:colId xmlns:a16="http://schemas.microsoft.com/office/drawing/2014/main" val="20001"/>
                    </a:ext>
                  </a:extLst>
                </a:gridCol>
                <a:gridCol w="1842542">
                  <a:extLst>
                    <a:ext uri="{9D8B030D-6E8A-4147-A177-3AD203B41FA5}">
                      <a16:colId xmlns:a16="http://schemas.microsoft.com/office/drawing/2014/main" val="20002"/>
                    </a:ext>
                  </a:extLst>
                </a:gridCol>
                <a:gridCol w="1842542">
                  <a:extLst>
                    <a:ext uri="{9D8B030D-6E8A-4147-A177-3AD203B41FA5}">
                      <a16:colId xmlns:a16="http://schemas.microsoft.com/office/drawing/2014/main" val="20003"/>
                    </a:ext>
                  </a:extLst>
                </a:gridCol>
                <a:gridCol w="1688996">
                  <a:extLst>
                    <a:ext uri="{9D8B030D-6E8A-4147-A177-3AD203B41FA5}">
                      <a16:colId xmlns:a16="http://schemas.microsoft.com/office/drawing/2014/main" val="20004"/>
                    </a:ext>
                  </a:extLst>
                </a:gridCol>
              </a:tblGrid>
              <a:tr h="426778">
                <a:tc>
                  <a:txBody>
                    <a:bodyPr/>
                    <a:lstStyle/>
                    <a:p>
                      <a:pPr algn="ctr"/>
                      <a:r>
                        <a:rPr lang="en-US" sz="2000" dirty="0">
                          <a:latin typeface="Arial" panose="020B0604020202020204" pitchFamily="34" charset="0"/>
                          <a:cs typeface="Arial" panose="020B0604020202020204" pitchFamily="34" charset="0"/>
                        </a:rPr>
                        <a:t>Bob</a:t>
                      </a:r>
                      <a:r>
                        <a:rPr lang="en-US" sz="2000" baseline="0" dirty="0">
                          <a:latin typeface="Arial" panose="020B0604020202020204" pitchFamily="34" charset="0"/>
                          <a:cs typeface="Arial" panose="020B0604020202020204" pitchFamily="34" charset="0"/>
                        </a:rPr>
                        <a:t> Veal</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Veal</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Baby Beef</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Short-Fed</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Long-Fed</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623">
                <a:tc rowSpan="2">
                  <a:txBody>
                    <a:bodyPr/>
                    <a:lstStyle/>
                    <a:p>
                      <a:r>
                        <a:rPr lang="en-US" sz="2000" dirty="0">
                          <a:latin typeface="Arial" panose="020B0604020202020204" pitchFamily="34" charset="0"/>
                          <a:cs typeface="Arial" panose="020B0604020202020204" pitchFamily="34" charset="0"/>
                        </a:rPr>
                        <a:t>From</a:t>
                      </a:r>
                      <a:r>
                        <a:rPr lang="en-US" sz="2000" baseline="0" dirty="0">
                          <a:latin typeface="Arial" panose="020B0604020202020204" pitchFamily="34" charset="0"/>
                          <a:cs typeface="Arial" panose="020B0604020202020204" pitchFamily="34" charset="0"/>
                        </a:rPr>
                        <a:t> calves under </a:t>
                      </a:r>
                      <a:br>
                        <a:rPr lang="en-US" sz="2000" baseline="0" dirty="0">
                          <a:latin typeface="Arial" panose="020B0604020202020204" pitchFamily="34" charset="0"/>
                          <a:cs typeface="Arial" panose="020B0604020202020204" pitchFamily="34" charset="0"/>
                        </a:rPr>
                      </a:br>
                      <a:r>
                        <a:rPr lang="en-US" sz="2000" baseline="0" dirty="0">
                          <a:latin typeface="Arial" panose="020B0604020202020204" pitchFamily="34" charset="0"/>
                          <a:cs typeface="Arial" panose="020B0604020202020204" pitchFamily="34" charset="0"/>
                        </a:rPr>
                        <a:t>150 lb.</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From calves under one year</a:t>
                      </a:r>
                      <a:r>
                        <a:rPr lang="en-US" sz="2000" baseline="0" dirty="0">
                          <a:latin typeface="Arial" panose="020B0604020202020204" pitchFamily="34" charset="0"/>
                          <a:cs typeface="Arial" panose="020B0604020202020204" pitchFamily="34" charset="0"/>
                        </a:rPr>
                        <a:t> of age</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From cattle</a:t>
                      </a:r>
                      <a:r>
                        <a:rPr lang="en-US" sz="2000" baseline="0" dirty="0">
                          <a:latin typeface="Arial" panose="020B0604020202020204" pitchFamily="34" charset="0"/>
                          <a:cs typeface="Arial" panose="020B0604020202020204" pitchFamily="34" charset="0"/>
                        </a:rPr>
                        <a:t> with a live weight of &lt;700 lb.; also known as calf</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Cattle fed in a</a:t>
                      </a:r>
                      <a:r>
                        <a:rPr lang="en-US" sz="2000" baseline="0" dirty="0">
                          <a:latin typeface="Arial" panose="020B0604020202020204" pitchFamily="34" charset="0"/>
                          <a:cs typeface="Arial" panose="020B0604020202020204" pitchFamily="34" charset="0"/>
                        </a:rPr>
                        <a:t> f</a:t>
                      </a:r>
                      <a:r>
                        <a:rPr lang="en-US" sz="2000" dirty="0">
                          <a:latin typeface="Arial" panose="020B0604020202020204" pitchFamily="34" charset="0"/>
                          <a:cs typeface="Arial" panose="020B0604020202020204" pitchFamily="34" charset="0"/>
                        </a:rPr>
                        <a:t>eedlot</a:t>
                      </a:r>
                      <a:r>
                        <a:rPr lang="en-US" sz="2000" baseline="0" dirty="0">
                          <a:latin typeface="Arial" panose="020B0604020202020204" pitchFamily="34" charset="0"/>
                          <a:cs typeface="Arial" panose="020B0604020202020204" pitchFamily="34" charset="0"/>
                        </a:rPr>
                        <a:t> from 90 to 130 days, 750-850 lb., live weight</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Cattle fed in a feedlot for</a:t>
                      </a:r>
                      <a:r>
                        <a:rPr lang="en-US" sz="2000" baseline="0" dirty="0">
                          <a:latin typeface="Arial" panose="020B0604020202020204" pitchFamily="34" charset="0"/>
                          <a:cs typeface="Arial" panose="020B0604020202020204" pitchFamily="34" charset="0"/>
                        </a:rPr>
                        <a:t> more than 130 days</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38732">
                <a:tc vMerge="1">
                  <a:txBody>
                    <a:bodyPr/>
                    <a:lstStyle/>
                    <a:p>
                      <a:endParaRPr lang="en-US" sz="2400" dirty="0"/>
                    </a:p>
                  </a:txBody>
                  <a:tcPr/>
                </a:tc>
                <a:tc>
                  <a:txBody>
                    <a:bodyPr/>
                    <a:lstStyle/>
                    <a:p>
                      <a:r>
                        <a:rPr lang="en-US" sz="2000" dirty="0">
                          <a:latin typeface="Arial" panose="020B0604020202020204" pitchFamily="34" charset="0"/>
                          <a:cs typeface="Arial" panose="020B0604020202020204" pitchFamily="34" charset="0"/>
                        </a:rPr>
                        <a:t>Desired for</a:t>
                      </a:r>
                      <a:r>
                        <a:rPr lang="en-US" sz="2000" baseline="0" dirty="0">
                          <a:latin typeface="Arial" panose="020B0604020202020204" pitchFamily="34" charset="0"/>
                          <a:cs typeface="Arial" panose="020B0604020202020204" pitchFamily="34" charset="0"/>
                        </a:rPr>
                        <a:t> tenderness, flavor and pale color</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Strictly fed milk and grass;</a:t>
                      </a:r>
                      <a:r>
                        <a:rPr lang="en-US" sz="2000" baseline="0" dirty="0">
                          <a:latin typeface="Arial" panose="020B0604020202020204" pitchFamily="34" charset="0"/>
                          <a:cs typeface="Arial" panose="020B0604020202020204" pitchFamily="34" charset="0"/>
                        </a:rPr>
                        <a:t> have yellow fat color due to carotene in grass</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Good</a:t>
                      </a:r>
                      <a:r>
                        <a:rPr lang="en-US" sz="2000" baseline="0" dirty="0">
                          <a:latin typeface="Arial" panose="020B0604020202020204" pitchFamily="34" charset="0"/>
                          <a:cs typeface="Arial" panose="020B0604020202020204" pitchFamily="34" charset="0"/>
                        </a:rPr>
                        <a:t> cutability with little to no excess fat</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Lower cutability and higher chances of carrying</a:t>
                      </a:r>
                      <a:r>
                        <a:rPr lang="en-US" sz="2000" baseline="0" dirty="0">
                          <a:latin typeface="Arial" panose="020B0604020202020204" pitchFamily="34" charset="0"/>
                          <a:cs typeface="Arial" panose="020B0604020202020204" pitchFamily="34" charset="0"/>
                        </a:rPr>
                        <a:t> excessive fat</a:t>
                      </a:r>
                      <a:endParaRPr lang="en-US" sz="2000" dirty="0">
                        <a:latin typeface="Arial" panose="020B0604020202020204" pitchFamily="34" charset="0"/>
                        <a:cs typeface="Arial" panose="020B0604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Lamb Age Classes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5727599"/>
              </p:ext>
            </p:extLst>
          </p:nvPr>
        </p:nvGraphicFramePr>
        <p:xfrm>
          <a:off x="469900" y="1295400"/>
          <a:ext cx="8229600" cy="1828848"/>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901">
                <a:tc>
                  <a:txBody>
                    <a:bodyPr/>
                    <a:lstStyle/>
                    <a:p>
                      <a:pPr algn="ctr"/>
                      <a:r>
                        <a:rPr lang="en-US" sz="2200" dirty="0">
                          <a:latin typeface="Arial" panose="020B0604020202020204" pitchFamily="34" charset="0"/>
                          <a:cs typeface="Arial" panose="020B0604020202020204" pitchFamily="34" charset="0"/>
                        </a:rPr>
                        <a:t>Lamb</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anose="020B0604020202020204" pitchFamily="34" charset="0"/>
                          <a:cs typeface="Arial" panose="020B0604020202020204" pitchFamily="34" charset="0"/>
                        </a:rPr>
                        <a:t>Mutton</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186">
                <a:tc>
                  <a:txBody>
                    <a:bodyPr/>
                    <a:lstStyle/>
                    <a:p>
                      <a:r>
                        <a:rPr lang="en-US" sz="2000" dirty="0">
                          <a:latin typeface="Arial" panose="020B0604020202020204" pitchFamily="34" charset="0"/>
                          <a:cs typeface="Arial" panose="020B0604020202020204" pitchFamily="34" charset="0"/>
                        </a:rPr>
                        <a:t>Meat from a young sheep </a:t>
                      </a:r>
                      <a:r>
                        <a:rPr lang="en-US" sz="2000" u="sng" dirty="0">
                          <a:latin typeface="Arial" panose="020B0604020202020204" pitchFamily="34" charset="0"/>
                          <a:cs typeface="Arial" panose="020B0604020202020204" pitchFamily="34" charset="0"/>
                        </a:rPr>
                        <a:t>less than</a:t>
                      </a:r>
                      <a:r>
                        <a:rPr lang="en-US" sz="2000" dirty="0">
                          <a:latin typeface="Arial" panose="020B0604020202020204" pitchFamily="34" charset="0"/>
                          <a:cs typeface="Arial" panose="020B0604020202020204" pitchFamily="34" charset="0"/>
                        </a:rPr>
                        <a:t> one</a:t>
                      </a:r>
                      <a:r>
                        <a:rPr lang="en-US" sz="2000" baseline="0" dirty="0">
                          <a:latin typeface="Arial" panose="020B0604020202020204" pitchFamily="34" charset="0"/>
                          <a:cs typeface="Arial" panose="020B0604020202020204" pitchFamily="34" charset="0"/>
                        </a:rPr>
                        <a:t> year of age</a:t>
                      </a:r>
                      <a:endParaRPr lang="en-US" sz="2000" dirty="0">
                        <a:latin typeface="Arial" panose="020B0604020202020204" pitchFamily="34" charset="0"/>
                        <a:cs typeface="Arial" panose="020B0604020202020204" pitchFamily="34"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Meat</a:t>
                      </a:r>
                      <a:r>
                        <a:rPr lang="en-US" sz="2000" baseline="0" dirty="0">
                          <a:latin typeface="Arial" panose="020B0604020202020204" pitchFamily="34" charset="0"/>
                          <a:cs typeface="Arial" panose="020B0604020202020204" pitchFamily="34" charset="0"/>
                        </a:rPr>
                        <a:t> from a sheep </a:t>
                      </a:r>
                      <a:r>
                        <a:rPr lang="en-US" sz="2000" u="sng" baseline="0" dirty="0">
                          <a:latin typeface="Arial" panose="020B0604020202020204" pitchFamily="34" charset="0"/>
                          <a:cs typeface="Arial" panose="020B0604020202020204" pitchFamily="34" charset="0"/>
                        </a:rPr>
                        <a:t>more than</a:t>
                      </a:r>
                      <a:r>
                        <a:rPr lang="en-US" sz="2000" baseline="0" dirty="0">
                          <a:latin typeface="Arial" panose="020B0604020202020204" pitchFamily="34" charset="0"/>
                          <a:cs typeface="Arial" panose="020B0604020202020204" pitchFamily="34" charset="0"/>
                        </a:rPr>
                        <a:t> one year of age</a:t>
                      </a:r>
                      <a:endParaRPr lang="en-US" sz="2000" dirty="0">
                        <a:latin typeface="Arial" panose="020B0604020202020204" pitchFamily="34" charset="0"/>
                        <a:cs typeface="Arial" panose="020B0604020202020204" pitchFamily="34"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2000" dirty="0">
                          <a:latin typeface="Arial" panose="020B0604020202020204" pitchFamily="34" charset="0"/>
                          <a:cs typeface="Arial" panose="020B0604020202020204" pitchFamily="34" charset="0"/>
                        </a:rPr>
                        <a:t>Tender and mild in flavor</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anose="020B0604020202020204" pitchFamily="34" charset="0"/>
                          <a:cs typeface="Arial" panose="020B0604020202020204" pitchFamily="34" charset="0"/>
                        </a:rPr>
                        <a:t>More intense flavor; preferred in some cultures over</a:t>
                      </a:r>
                      <a:r>
                        <a:rPr lang="en-US" sz="2000" baseline="0" dirty="0">
                          <a:latin typeface="Arial" panose="020B0604020202020204" pitchFamily="34" charset="0"/>
                          <a:cs typeface="Arial" panose="020B0604020202020204" pitchFamily="34" charset="0"/>
                        </a:rPr>
                        <a:t> lamb</a:t>
                      </a:r>
                      <a:endParaRPr lang="en-US" sz="2000" dirty="0">
                        <a:latin typeface="Arial" panose="020B0604020202020204" pitchFamily="34" charset="0"/>
                        <a:cs typeface="Arial" panose="020B0604020202020204" pitchFamily="34"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10962" name="Picture 2" descr="Image of a baby sheep and a mother sheep in a fenced pasture.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2700" y="36576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Yield Grades</a:t>
            </a:r>
          </a:p>
        </p:txBody>
      </p:sp>
      <p:sp>
        <p:nvSpPr>
          <p:cNvPr id="212996" name="Content Placeholder 3"/>
          <p:cNvSpPr>
            <a:spLocks noGrp="1"/>
          </p:cNvSpPr>
          <p:nvPr>
            <p:ph idx="1"/>
          </p:nvPr>
        </p:nvSpPr>
        <p:spPr/>
        <p:txBody>
          <a:bodyPr/>
          <a:lstStyle/>
          <a:p>
            <a:r>
              <a:rPr lang="en-US" altLang="en-US" dirty="0"/>
              <a:t>Are the numerical measurement of the percentage boneless, closely trimmed retail cuts (%BCTRC) of a carcass</a:t>
            </a:r>
          </a:p>
          <a:p>
            <a:pPr lvl="1"/>
            <a:r>
              <a:rPr lang="en-US" altLang="en-US" dirty="0"/>
              <a:t>cutability</a:t>
            </a:r>
          </a:p>
          <a:p>
            <a:r>
              <a:rPr lang="en-US" altLang="en-US" dirty="0"/>
              <a:t>For beef and lamb are represented by numbers 1 to 5</a:t>
            </a:r>
          </a:p>
        </p:txBody>
      </p:sp>
      <p:graphicFrame>
        <p:nvGraphicFramePr>
          <p:cNvPr id="8" name="Table 7"/>
          <p:cNvGraphicFramePr>
            <a:graphicFrameLocks noGrp="1"/>
          </p:cNvGraphicFramePr>
          <p:nvPr>
            <p:extLst>
              <p:ext uri="{D42A27DB-BD31-4B8C-83A1-F6EECF244321}">
                <p14:modId xmlns:p14="http://schemas.microsoft.com/office/powerpoint/2010/main" val="769628498"/>
              </p:ext>
            </p:extLst>
          </p:nvPr>
        </p:nvGraphicFramePr>
        <p:xfrm>
          <a:off x="4191000" y="4038600"/>
          <a:ext cx="3657600" cy="2560320"/>
        </p:xfrm>
        <a:graphic>
          <a:graphicData uri="http://schemas.openxmlformats.org/drawingml/2006/table">
            <a:tbl>
              <a:tblPr firstRow="1" bandRow="1">
                <a:tableStyleId>{5202B0CA-FC54-4496-8BCA-5EF66A818D29}</a:tableStyleId>
              </a:tblPr>
              <a:tblGrid>
                <a:gridCol w="1963118">
                  <a:extLst>
                    <a:ext uri="{9D8B030D-6E8A-4147-A177-3AD203B41FA5}">
                      <a16:colId xmlns:a16="http://schemas.microsoft.com/office/drawing/2014/main" val="20000"/>
                    </a:ext>
                  </a:extLst>
                </a:gridCol>
                <a:gridCol w="1694482">
                  <a:extLst>
                    <a:ext uri="{9D8B030D-6E8A-4147-A177-3AD203B41FA5}">
                      <a16:colId xmlns:a16="http://schemas.microsoft.com/office/drawing/2014/main" val="20001"/>
                    </a:ext>
                  </a:extLst>
                </a:gridCol>
              </a:tblGrid>
              <a:tr h="370840">
                <a:tc>
                  <a:txBody>
                    <a:bodyPr/>
                    <a:lstStyle/>
                    <a:p>
                      <a:pPr algn="ctr"/>
                      <a:r>
                        <a:rPr lang="en-US" sz="2200" dirty="0">
                          <a:latin typeface="Arial" pitchFamily="34" charset="0"/>
                          <a:cs typeface="Arial" pitchFamily="34" charset="0"/>
                        </a:rPr>
                        <a:t>Yield 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itchFamily="34" charset="0"/>
                          <a:cs typeface="Arial" pitchFamily="34" charset="0"/>
                        </a:rPr>
                        <a:t>%BCTRC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2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a:buNone/>
                      </a:pPr>
                      <a:r>
                        <a:rPr lang="en-US" sz="2200" baseline="0" dirty="0">
                          <a:latin typeface="Arial" pitchFamily="34" charset="0"/>
                          <a:cs typeface="Arial" pitchFamily="34" charset="0"/>
                        </a:rPr>
                        <a:t>&gt; 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1320">
                <a:tc>
                  <a:txBody>
                    <a:bodyPr/>
                    <a:lstStyle/>
                    <a:p>
                      <a:r>
                        <a:rPr lang="en-US" sz="22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itchFamily="34" charset="0"/>
                          <a:cs typeface="Arial" pitchFamily="34" charset="0"/>
                        </a:rPr>
                        <a:t>52.3-50.0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US" sz="2200" dirty="0">
                          <a:latin typeface="Arial" pitchFamily="34" charset="0"/>
                          <a:cs typeface="Arial"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itchFamily="34" charset="0"/>
                          <a:cs typeface="Arial" pitchFamily="34" charset="0"/>
                        </a:rPr>
                        <a:t>50.0-47.7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200" dirty="0">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itchFamily="34" charset="0"/>
                          <a:cs typeface="Arial" pitchFamily="34" charset="0"/>
                        </a:rPr>
                        <a:t>47.7-45.4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200" dirty="0">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itchFamily="34" charset="0"/>
                          <a:cs typeface="Arial" pitchFamily="34" charset="0"/>
                        </a:rPr>
                        <a:t>&lt; 45.4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6867" name="Content Placeholder 2"/>
          <p:cNvSpPr>
            <a:spLocks noGrp="1"/>
          </p:cNvSpPr>
          <p:nvPr>
            <p:ph idx="1"/>
          </p:nvPr>
        </p:nvSpPr>
        <p:spPr/>
        <p:txBody>
          <a:bodyPr/>
          <a:lstStyle/>
          <a:p>
            <a:r>
              <a:rPr lang="en-US" altLang="en-US" dirty="0"/>
              <a:t>Implemented the federal and state regulation of antemortem and postmortem inspection of meat animals</a:t>
            </a:r>
          </a:p>
          <a:p>
            <a:r>
              <a:rPr lang="en-US" altLang="en-US" dirty="0"/>
              <a:t>Established approved harvesting procedures of animals, with some exceptions allowed for religious slaughter</a:t>
            </a:r>
          </a:p>
          <a:p>
            <a:r>
              <a:rPr lang="en-US" altLang="en-US" dirty="0"/>
              <a:t>Sets critical levels for bacteria and illness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Grading</a:t>
            </a:r>
          </a:p>
        </p:txBody>
      </p:sp>
      <p:sp>
        <p:nvSpPr>
          <p:cNvPr id="4" name="Content Placeholder 3"/>
          <p:cNvSpPr>
            <a:spLocks noGrp="1"/>
          </p:cNvSpPr>
          <p:nvPr>
            <p:ph idx="1"/>
          </p:nvPr>
        </p:nvSpPr>
        <p:spPr/>
        <p:txBody>
          <a:bodyPr/>
          <a:lstStyle/>
          <a:p>
            <a:r>
              <a:rPr lang="en-US" dirty="0"/>
              <a:t>Is most commonly discussed in relation to beef</a:t>
            </a:r>
          </a:p>
          <a:p>
            <a:r>
              <a:rPr lang="en-US" dirty="0"/>
              <a:t>Is a voluntary practice, paid for by the producer and processor</a:t>
            </a:r>
          </a:p>
          <a:p>
            <a:r>
              <a:rPr lang="en-US" dirty="0"/>
              <a:t>Is performed by the USDA Agricultural Marketing Service</a:t>
            </a:r>
          </a:p>
          <a:p>
            <a:r>
              <a:rPr lang="en-US" dirty="0"/>
              <a:t>Serves as a predictor of palatability</a:t>
            </a:r>
          </a:p>
          <a:p>
            <a:pPr lvl="1"/>
            <a:r>
              <a:rPr lang="en-US" dirty="0"/>
              <a:t>tenderness, juiciness and flavor of the cooked product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Grades</a:t>
            </a:r>
          </a:p>
        </p:txBody>
      </p:sp>
      <p:sp>
        <p:nvSpPr>
          <p:cNvPr id="217092" name="Content Placeholder 3"/>
          <p:cNvSpPr>
            <a:spLocks noGrp="1"/>
          </p:cNvSpPr>
          <p:nvPr>
            <p:ph idx="1"/>
          </p:nvPr>
        </p:nvSpPr>
        <p:spPr/>
        <p:txBody>
          <a:bodyPr/>
          <a:lstStyle/>
          <a:p>
            <a:r>
              <a:rPr lang="en-US" altLang="en-US" dirty="0"/>
              <a:t>In beef, factors evaluated include:</a:t>
            </a:r>
          </a:p>
          <a:p>
            <a:pPr lvl="1"/>
            <a:r>
              <a:rPr lang="en-US" altLang="en-US" dirty="0"/>
              <a:t>physiological age of the carcass known as carcass maturity score (A, B, C, D, E)</a:t>
            </a:r>
          </a:p>
          <a:p>
            <a:pPr lvl="2"/>
            <a:r>
              <a:rPr lang="en-US" altLang="en-US" dirty="0"/>
              <a:t>physiological age is an estimate of the actual chronological age </a:t>
            </a:r>
          </a:p>
          <a:p>
            <a:pPr lvl="1"/>
            <a:r>
              <a:rPr lang="en-US" altLang="en-US" dirty="0"/>
              <a:t>marbling</a:t>
            </a:r>
          </a:p>
          <a:p>
            <a:pPr lvl="2"/>
            <a:r>
              <a:rPr lang="en-US" altLang="en-US" dirty="0"/>
              <a:t>small flecks of fat within the ribeye muscle</a:t>
            </a:r>
          </a:p>
          <a:p>
            <a:pPr lvl="1"/>
            <a:r>
              <a:rPr lang="en-US" altLang="en-US" dirty="0"/>
              <a:t>color, firmness and texture of lean color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Carcass Maturity Score</a:t>
            </a:r>
          </a:p>
        </p:txBody>
      </p:sp>
      <p:sp>
        <p:nvSpPr>
          <p:cNvPr id="219140" name="Content Placeholder 5"/>
          <p:cNvSpPr>
            <a:spLocks noGrp="1"/>
          </p:cNvSpPr>
          <p:nvPr>
            <p:ph idx="1"/>
          </p:nvPr>
        </p:nvSpPr>
        <p:spPr/>
        <p:txBody>
          <a:bodyPr/>
          <a:lstStyle/>
          <a:p>
            <a:r>
              <a:rPr lang="en-US" altLang="en-US" dirty="0"/>
              <a:t>Is determined by examining the amount of ossification in the cartilaginous buttons on the sacral and lumbar vertebrae</a:t>
            </a:r>
          </a:p>
          <a:p>
            <a:r>
              <a:rPr lang="en-US" altLang="en-US" dirty="0"/>
              <a:t>Divides carcasses into five maturity groups</a:t>
            </a:r>
          </a:p>
        </p:txBody>
      </p:sp>
      <p:graphicFrame>
        <p:nvGraphicFramePr>
          <p:cNvPr id="7" name="Table 6"/>
          <p:cNvGraphicFramePr>
            <a:graphicFrameLocks noGrp="1"/>
          </p:cNvGraphicFramePr>
          <p:nvPr>
            <p:extLst>
              <p:ext uri="{D42A27DB-BD31-4B8C-83A1-F6EECF244321}">
                <p14:modId xmlns:p14="http://schemas.microsoft.com/office/powerpoint/2010/main" val="4055096881"/>
              </p:ext>
            </p:extLst>
          </p:nvPr>
        </p:nvGraphicFramePr>
        <p:xfrm>
          <a:off x="3581400" y="3810000"/>
          <a:ext cx="5382080" cy="2682156"/>
        </p:xfrm>
        <a:graphic>
          <a:graphicData uri="http://schemas.openxmlformats.org/drawingml/2006/table">
            <a:tbl>
              <a:tblPr firstRow="1" bandRow="1">
                <a:tableStyleId>{073A0DAA-6AF3-43AB-8588-CEC1D06C72B9}</a:tableStyleId>
              </a:tblPr>
              <a:tblGrid>
                <a:gridCol w="1295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410280">
                  <a:extLst>
                    <a:ext uri="{9D8B030D-6E8A-4147-A177-3AD203B41FA5}">
                      <a16:colId xmlns:a16="http://schemas.microsoft.com/office/drawing/2014/main" val="20002"/>
                    </a:ext>
                  </a:extLst>
                </a:gridCol>
              </a:tblGrid>
              <a:tr h="640061">
                <a:tc>
                  <a:txBody>
                    <a:bodyPr/>
                    <a:lstStyle/>
                    <a:p>
                      <a:pPr algn="ctr"/>
                      <a:r>
                        <a:rPr lang="en-US" sz="2000" dirty="0">
                          <a:latin typeface="Arial" pitchFamily="34" charset="0"/>
                          <a:cs typeface="Arial" pitchFamily="34" charset="0"/>
                        </a:rPr>
                        <a:t>Carcass Maturity</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itchFamily="34" charset="0"/>
                          <a:cs typeface="Arial" pitchFamily="34" charset="0"/>
                        </a:rPr>
                        <a:t>Percent Ossification</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Approximate Live</a:t>
                      </a:r>
                      <a:r>
                        <a:rPr lang="en-US" sz="2000" baseline="0" dirty="0">
                          <a:latin typeface="Arial" panose="020B0604020202020204" pitchFamily="34" charset="0"/>
                          <a:cs typeface="Arial" panose="020B0604020202020204" pitchFamily="34" charset="0"/>
                        </a:rPr>
                        <a:t> Age (Months)</a:t>
                      </a:r>
                      <a:endParaRPr lang="en-US" sz="2000" dirty="0">
                        <a:latin typeface="Arial" pitchFamily="34" charset="0"/>
                        <a:cs typeface="Arial" pitchFamily="34" charset="0"/>
                      </a:endParaRP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780">
                <a:tc>
                  <a:txBody>
                    <a:bodyPr/>
                    <a:lstStyle/>
                    <a:p>
                      <a:r>
                        <a:rPr lang="en-US" sz="2000" dirty="0">
                          <a:solidFill>
                            <a:schemeClr val="tx1"/>
                          </a:solidFill>
                          <a:latin typeface="Arial" pitchFamily="34" charset="0"/>
                          <a:cs typeface="Arial" pitchFamily="34" charset="0"/>
                        </a:rPr>
                        <a:t>A</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Arial" pitchFamily="34" charset="0"/>
                          <a:cs typeface="Arial" pitchFamily="34" charset="0"/>
                        </a:rPr>
                        <a:t>0-5</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9-30</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780">
                <a:tc>
                  <a:txBody>
                    <a:bodyPr/>
                    <a:lstStyle/>
                    <a:p>
                      <a:r>
                        <a:rPr lang="en-US" sz="2000" dirty="0">
                          <a:solidFill>
                            <a:schemeClr val="tx1"/>
                          </a:solidFill>
                          <a:latin typeface="Arial" pitchFamily="34" charset="0"/>
                          <a:cs typeface="Arial" pitchFamily="34" charset="0"/>
                        </a:rPr>
                        <a:t>B</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Arial" pitchFamily="34" charset="0"/>
                          <a:cs typeface="Arial" pitchFamily="34" charset="0"/>
                        </a:rPr>
                        <a:t>5-35</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30-42</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80">
                <a:tc>
                  <a:txBody>
                    <a:bodyPr/>
                    <a:lstStyle/>
                    <a:p>
                      <a:r>
                        <a:rPr lang="en-US" sz="2000" dirty="0">
                          <a:latin typeface="Arial" pitchFamily="34" charset="0"/>
                          <a:cs typeface="Arial" pitchFamily="34" charset="0"/>
                        </a:rPr>
                        <a:t>C</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35-70</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42-72</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780">
                <a:tc>
                  <a:txBody>
                    <a:bodyPr/>
                    <a:lstStyle/>
                    <a:p>
                      <a:r>
                        <a:rPr lang="en-US" sz="2000" dirty="0">
                          <a:latin typeface="Arial" pitchFamily="34" charset="0"/>
                          <a:cs typeface="Arial" pitchFamily="34" charset="0"/>
                        </a:rPr>
                        <a:t>D</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70-90</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72-96</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80">
                <a:tc>
                  <a:txBody>
                    <a:bodyPr/>
                    <a:lstStyle/>
                    <a:p>
                      <a:r>
                        <a:rPr lang="en-US" sz="2000" dirty="0">
                          <a:latin typeface="Arial" pitchFamily="34" charset="0"/>
                          <a:cs typeface="Arial" pitchFamily="34" charset="0"/>
                        </a:rPr>
                        <a:t>E</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&gt; 90</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&gt; 96</a:t>
                      </a:r>
                    </a:p>
                  </a:txBody>
                  <a:tcPr marL="91436" marR="9143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19172" name="Picture 3" descr="Image a illistration of cartilage and bone. "/>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4114800"/>
            <a:ext cx="32654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71" name="TextBox 7">
            <a:extLst>
              <a:ext uri="{C183D7F6-B498-43B3-948B-1728B52AA6E4}">
                <adec:decorative xmlns:adec="http://schemas.microsoft.com/office/drawing/2017/decorative" val="1"/>
              </a:ext>
            </a:extLst>
          </p:cNvPr>
          <p:cNvSpPr txBox="1">
            <a:spLocks noChangeArrowheads="1"/>
          </p:cNvSpPr>
          <p:nvPr/>
        </p:nvSpPr>
        <p:spPr bwMode="auto">
          <a:xfrm>
            <a:off x="6781800" y="6536937"/>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http://meat.tamu.edu</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Lean Evaluation</a:t>
            </a:r>
          </a:p>
        </p:txBody>
      </p:sp>
      <p:sp>
        <p:nvSpPr>
          <p:cNvPr id="221188" name="Content Placeholder 3"/>
          <p:cNvSpPr>
            <a:spLocks noGrp="1"/>
          </p:cNvSpPr>
          <p:nvPr>
            <p:ph idx="1"/>
          </p:nvPr>
        </p:nvSpPr>
        <p:spPr/>
        <p:txBody>
          <a:bodyPr/>
          <a:lstStyle/>
          <a:p>
            <a:r>
              <a:rPr lang="en-US" altLang="en-US" dirty="0"/>
              <a:t>Includes:</a:t>
            </a:r>
          </a:p>
          <a:p>
            <a:pPr lvl="1"/>
            <a:r>
              <a:rPr lang="en-US" altLang="en-US" dirty="0"/>
              <a:t>degree of marbling</a:t>
            </a:r>
          </a:p>
          <a:p>
            <a:pPr lvl="1"/>
            <a:r>
              <a:rPr lang="en-US" altLang="en-US" dirty="0"/>
              <a:t>color</a:t>
            </a:r>
          </a:p>
          <a:p>
            <a:pPr lvl="2"/>
            <a:r>
              <a:rPr lang="en-US" altLang="en-US" dirty="0"/>
              <a:t>bright cherry red is ideal</a:t>
            </a:r>
          </a:p>
          <a:p>
            <a:pPr lvl="1"/>
            <a:r>
              <a:rPr lang="en-US" altLang="en-US" dirty="0"/>
              <a:t>firmness</a:t>
            </a:r>
          </a:p>
          <a:p>
            <a:pPr lvl="1"/>
            <a:r>
              <a:rPr lang="en-US" altLang="en-US" dirty="0"/>
              <a:t>texture</a:t>
            </a:r>
          </a:p>
        </p:txBody>
      </p:sp>
      <p:pic>
        <p:nvPicPr>
          <p:cNvPr id="221189" name="Picture 2" descr="Image of a steak.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524000"/>
            <a:ext cx="29003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Degrees of Marbling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9997680"/>
              </p:ext>
            </p:extLst>
          </p:nvPr>
        </p:nvGraphicFramePr>
        <p:xfrm>
          <a:off x="469900" y="1295400"/>
          <a:ext cx="8229600" cy="4078283"/>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753">
                <a:tc>
                  <a:txBody>
                    <a:bodyPr/>
                    <a:lstStyle/>
                    <a:p>
                      <a:pPr algn="ctr"/>
                      <a:r>
                        <a:rPr lang="en-US" sz="1800" dirty="0">
                          <a:latin typeface="Arial" pitchFamily="34" charset="0"/>
                          <a:cs typeface="Arial" pitchFamily="34" charset="0"/>
                        </a:rPr>
                        <a:t>Grade for “A” Maturity Beef</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itchFamily="34" charset="0"/>
                          <a:cs typeface="Arial" pitchFamily="34" charset="0"/>
                        </a:rPr>
                        <a:t>Marbling Score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753">
                <a:tc>
                  <a:txBody>
                    <a:bodyPr/>
                    <a:lstStyle/>
                    <a:p>
                      <a:r>
                        <a:rPr lang="en-US" sz="1800" dirty="0">
                          <a:latin typeface="Arial" pitchFamily="34" charset="0"/>
                          <a:cs typeface="Arial" pitchFamily="34" charset="0"/>
                        </a:rPr>
                        <a:t>Prime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Abundant</a:t>
                      </a:r>
                      <a:r>
                        <a:rPr lang="en-US" sz="1800" baseline="30000" dirty="0">
                          <a:latin typeface="Arial" pitchFamily="34" charset="0"/>
                          <a:cs typeface="Arial" pitchFamily="34" charset="0"/>
                        </a:rPr>
                        <a:t>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753">
                <a:tc>
                  <a:txBody>
                    <a:bodyPr/>
                    <a:lstStyle/>
                    <a:p>
                      <a:r>
                        <a:rPr lang="en-US" sz="1800" dirty="0">
                          <a:latin typeface="Arial" pitchFamily="34" charset="0"/>
                          <a:cs typeface="Arial" pitchFamily="34" charset="0"/>
                        </a:rPr>
                        <a:t>Prime º</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Moderately Abundant</a:t>
                      </a:r>
                      <a:r>
                        <a:rPr lang="en-US" sz="1800" baseline="30000" dirty="0">
                          <a:latin typeface="Arial" pitchFamily="34" charset="0"/>
                          <a:cs typeface="Arial" pitchFamily="34" charset="0"/>
                        </a:rPr>
                        <a:t>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53">
                <a:tc>
                  <a:txBody>
                    <a:bodyPr/>
                    <a:lstStyle/>
                    <a:p>
                      <a:r>
                        <a:rPr lang="en-US" sz="1800" dirty="0">
                          <a:latin typeface="Arial" pitchFamily="34" charset="0"/>
                          <a:cs typeface="Arial" pitchFamily="34" charset="0"/>
                        </a:rPr>
                        <a:t>Prime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Slightly Abundant</a:t>
                      </a:r>
                      <a:r>
                        <a:rPr lang="en-US" sz="1800" baseline="30000" dirty="0">
                          <a:latin typeface="Arial" pitchFamily="34" charset="0"/>
                          <a:cs typeface="Arial" pitchFamily="34" charset="0"/>
                        </a:rPr>
                        <a:t>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753">
                <a:tc>
                  <a:txBody>
                    <a:bodyPr/>
                    <a:lstStyle/>
                    <a:p>
                      <a:r>
                        <a:rPr lang="en-US" sz="1800" dirty="0">
                          <a:latin typeface="Arial" pitchFamily="34" charset="0"/>
                          <a:cs typeface="Arial" pitchFamily="34" charset="0"/>
                        </a:rPr>
                        <a:t>Choice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Moderate</a:t>
                      </a:r>
                      <a:r>
                        <a:rPr lang="en-US" sz="1800" baseline="30000" dirty="0">
                          <a:latin typeface="Arial" pitchFamily="34" charset="0"/>
                          <a:cs typeface="Arial" pitchFamily="34" charset="0"/>
                        </a:rPr>
                        <a:t>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53">
                <a:tc>
                  <a:txBody>
                    <a:bodyPr/>
                    <a:lstStyle/>
                    <a:p>
                      <a:r>
                        <a:rPr lang="en-US" sz="1800" dirty="0">
                          <a:latin typeface="Arial" pitchFamily="34" charset="0"/>
                          <a:cs typeface="Arial" pitchFamily="34" charset="0"/>
                        </a:rPr>
                        <a:t>Choiceº</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Modest</a:t>
                      </a:r>
                      <a:r>
                        <a:rPr lang="en-US" sz="1800" baseline="30000" dirty="0">
                          <a:latin typeface="Arial" pitchFamily="34" charset="0"/>
                          <a:cs typeface="Arial" pitchFamily="34" charset="0"/>
                        </a:rPr>
                        <a:t>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Choice–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Small</a:t>
                      </a:r>
                      <a:r>
                        <a:rPr lang="en-US" sz="1800" baseline="30000" dirty="0">
                          <a:latin typeface="Arial" pitchFamily="34" charset="0"/>
                          <a:cs typeface="Arial" pitchFamily="34" charset="0"/>
                        </a:rPr>
                        <a:t>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753">
                <a:tc>
                  <a:txBody>
                    <a:bodyPr/>
                    <a:lstStyle/>
                    <a:p>
                      <a:r>
                        <a:rPr lang="en-US" sz="1800" dirty="0">
                          <a:latin typeface="Arial" pitchFamily="34" charset="0"/>
                          <a:cs typeface="Arial" pitchFamily="34" charset="0"/>
                        </a:rPr>
                        <a:t>Select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Slight</a:t>
                      </a:r>
                      <a:r>
                        <a:rPr lang="en-US" sz="1800" baseline="30000" dirty="0">
                          <a:latin typeface="Arial" pitchFamily="34" charset="0"/>
                          <a:cs typeface="Arial" pitchFamily="34" charset="0"/>
                        </a:rPr>
                        <a:t>50-100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Select–</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Slight</a:t>
                      </a:r>
                      <a:r>
                        <a:rPr lang="en-US" sz="1800" baseline="30000" dirty="0">
                          <a:latin typeface="Arial" pitchFamily="34" charset="0"/>
                          <a:cs typeface="Arial" pitchFamily="34" charset="0"/>
                        </a:rPr>
                        <a:t>0-49</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753">
                <a:tc>
                  <a:txBody>
                    <a:bodyPr/>
                    <a:lstStyle/>
                    <a:p>
                      <a:r>
                        <a:rPr lang="en-US" sz="1800" dirty="0">
                          <a:latin typeface="Arial" pitchFamily="34" charset="0"/>
                          <a:cs typeface="Arial" pitchFamily="34" charset="0"/>
                        </a:rPr>
                        <a:t>Standard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Traces</a:t>
                      </a:r>
                      <a:r>
                        <a:rPr lang="en-US" sz="1800" baseline="30000" dirty="0">
                          <a:latin typeface="Arial" pitchFamily="34" charset="0"/>
                          <a:cs typeface="Arial" pitchFamily="34" charset="0"/>
                        </a:rPr>
                        <a:t>00-100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Standard–</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Practically Devoid</a:t>
                      </a:r>
                      <a:r>
                        <a:rPr lang="en-US" sz="1800" baseline="30000" dirty="0">
                          <a:latin typeface="Arial" pitchFamily="34" charset="0"/>
                          <a:cs typeface="Arial" pitchFamily="34" charset="0"/>
                        </a:rPr>
                        <a:t>0-100</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23274" name="TextBox 5">
            <a:extLst>
              <a:ext uri="{C183D7F6-B498-43B3-948B-1728B52AA6E4}">
                <adec:decorative xmlns:adec="http://schemas.microsoft.com/office/drawing/2017/decorative" val="1"/>
              </a:ext>
            </a:extLst>
          </p:cNvPr>
          <p:cNvSpPr txBox="1">
            <a:spLocks noChangeArrowheads="1"/>
          </p:cNvSpPr>
          <p:nvPr/>
        </p:nvSpPr>
        <p:spPr bwMode="auto">
          <a:xfrm>
            <a:off x="6781800" y="6553200"/>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http://meat.tamu.edu</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Grades</a:t>
            </a:r>
          </a:p>
        </p:txBody>
      </p:sp>
      <p:sp>
        <p:nvSpPr>
          <p:cNvPr id="225284" name="Content Placeholder 3"/>
          <p:cNvSpPr>
            <a:spLocks noGrp="1"/>
          </p:cNvSpPr>
          <p:nvPr>
            <p:ph idx="1"/>
          </p:nvPr>
        </p:nvSpPr>
        <p:spPr/>
        <p:txBody>
          <a:bodyPr/>
          <a:lstStyle/>
          <a:p>
            <a:r>
              <a:rPr lang="en-US" altLang="en-US" dirty="0"/>
              <a:t>In lamb, factors evaluated include:</a:t>
            </a:r>
          </a:p>
          <a:p>
            <a:pPr lvl="1"/>
            <a:r>
              <a:rPr lang="en-US" altLang="en-US" dirty="0"/>
              <a:t>physiological age of the carcass</a:t>
            </a:r>
          </a:p>
          <a:p>
            <a:pPr lvl="1"/>
            <a:r>
              <a:rPr lang="en-US" altLang="en-US" dirty="0"/>
              <a:t>flank fat streaking</a:t>
            </a:r>
          </a:p>
          <a:p>
            <a:pPr lvl="1"/>
            <a:r>
              <a:rPr lang="en-US" altLang="en-US" dirty="0"/>
              <a:t>lean and external fat color and firmness</a:t>
            </a:r>
          </a:p>
          <a:p>
            <a:pPr lvl="1"/>
            <a:r>
              <a:rPr lang="en-US" altLang="en-US" dirty="0"/>
              <a:t>conformation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Physiological Age of Lamb</a:t>
            </a:r>
          </a:p>
        </p:txBody>
      </p:sp>
      <p:sp>
        <p:nvSpPr>
          <p:cNvPr id="227332" name="Content Placeholder 3"/>
          <p:cNvSpPr>
            <a:spLocks noGrp="1"/>
          </p:cNvSpPr>
          <p:nvPr>
            <p:ph idx="1"/>
          </p:nvPr>
        </p:nvSpPr>
        <p:spPr/>
        <p:txBody>
          <a:bodyPr/>
          <a:lstStyle/>
          <a:p>
            <a:r>
              <a:rPr lang="en-US" altLang="en-US" dirty="0"/>
              <a:t>Is determined by evaluating the joints of the front shank joints and ribs</a:t>
            </a:r>
          </a:p>
          <a:p>
            <a:pPr lvl="1"/>
            <a:r>
              <a:rPr lang="en-US" altLang="en-US" dirty="0"/>
              <a:t>left is a break joint, right is a </a:t>
            </a:r>
            <a:br>
              <a:rPr lang="en-US" altLang="en-US" dirty="0"/>
            </a:br>
            <a:r>
              <a:rPr lang="en-US" altLang="en-US" dirty="0"/>
              <a:t>spool joint</a:t>
            </a:r>
          </a:p>
          <a:p>
            <a:pPr lvl="1"/>
            <a:r>
              <a:rPr lang="en-US" altLang="en-US" dirty="0"/>
              <a:t>ribs will be varying degrees of </a:t>
            </a:r>
            <a:br>
              <a:rPr lang="en-US" altLang="en-US" dirty="0"/>
            </a:br>
            <a:r>
              <a:rPr lang="en-US" altLang="en-US" dirty="0"/>
              <a:t>round and red or flat and white</a:t>
            </a:r>
          </a:p>
        </p:txBody>
      </p:sp>
      <p:graphicFrame>
        <p:nvGraphicFramePr>
          <p:cNvPr id="5" name="Table 4"/>
          <p:cNvGraphicFramePr>
            <a:graphicFrameLocks noGrp="1"/>
          </p:cNvGraphicFramePr>
          <p:nvPr>
            <p:extLst>
              <p:ext uri="{D42A27DB-BD31-4B8C-83A1-F6EECF244321}">
                <p14:modId xmlns:p14="http://schemas.microsoft.com/office/powerpoint/2010/main" val="3934981741"/>
              </p:ext>
            </p:extLst>
          </p:nvPr>
        </p:nvGraphicFramePr>
        <p:xfrm>
          <a:off x="533400" y="4572000"/>
          <a:ext cx="6324600" cy="1706720"/>
        </p:xfrm>
        <a:graphic>
          <a:graphicData uri="http://schemas.openxmlformats.org/drawingml/2006/table">
            <a:tbl>
              <a:tblPr firstRow="1" bandRow="1">
                <a:tableStyleId>{073A0DAA-6AF3-43AB-8588-CEC1D06C72B9}</a:tableStyleId>
              </a:tblPr>
              <a:tblGrid>
                <a:gridCol w="2286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681">
                <a:tc>
                  <a:txBody>
                    <a:bodyPr/>
                    <a:lstStyle/>
                    <a:p>
                      <a:pPr algn="ctr"/>
                      <a:r>
                        <a:rPr lang="en-US" sz="2200" dirty="0">
                          <a:latin typeface="Arial" panose="020B0604020202020204" pitchFamily="34" charset="0"/>
                          <a:cs typeface="Arial" panose="020B0604020202020204" pitchFamily="34" charset="0"/>
                        </a:rPr>
                        <a:t>Joints</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anose="020B0604020202020204" pitchFamily="34" charset="0"/>
                          <a:cs typeface="Arial" panose="020B0604020202020204" pitchFamily="34" charset="0"/>
                        </a:rPr>
                        <a:t>Age(Months)</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Arial" panose="020B0604020202020204" pitchFamily="34" charset="0"/>
                          <a:cs typeface="Arial" panose="020B0604020202020204" pitchFamily="34" charset="0"/>
                        </a:rPr>
                        <a:t>Classification</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81">
                <a:tc>
                  <a:txBody>
                    <a:bodyPr/>
                    <a:lstStyle/>
                    <a:p>
                      <a:r>
                        <a:rPr lang="en-US" sz="2200" dirty="0">
                          <a:latin typeface="Arial" panose="020B0604020202020204" pitchFamily="34" charset="0"/>
                          <a:cs typeface="Arial" panose="020B0604020202020204" pitchFamily="34" charset="0"/>
                        </a:rPr>
                        <a:t>2 break</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2-14</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Lamb</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81">
                <a:tc>
                  <a:txBody>
                    <a:bodyPr/>
                    <a:lstStyle/>
                    <a:p>
                      <a:r>
                        <a:rPr lang="en-US" sz="2200" dirty="0">
                          <a:latin typeface="Arial" panose="020B0604020202020204" pitchFamily="34" charset="0"/>
                          <a:cs typeface="Arial" panose="020B0604020202020204" pitchFamily="34" charset="0"/>
                        </a:rPr>
                        <a:t>1 break, 1 spool</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12-25</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Young Mutton</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681">
                <a:tc>
                  <a:txBody>
                    <a:bodyPr/>
                    <a:lstStyle/>
                    <a:p>
                      <a:r>
                        <a:rPr lang="en-US" sz="2200" dirty="0">
                          <a:latin typeface="Arial" panose="020B0604020202020204" pitchFamily="34" charset="0"/>
                          <a:cs typeface="Arial" panose="020B0604020202020204" pitchFamily="34" charset="0"/>
                        </a:rPr>
                        <a:t>2 spool</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Wingdings"/>
                        <a:buNone/>
                      </a:pPr>
                      <a:r>
                        <a:rPr lang="en-US" sz="2200" baseline="0" dirty="0">
                          <a:latin typeface="Arial" panose="020B0604020202020204" pitchFamily="34" charset="0"/>
                          <a:cs typeface="Arial" panose="020B0604020202020204" pitchFamily="34" charset="0"/>
                        </a:rPr>
                        <a:t>&gt; 25</a:t>
                      </a:r>
                      <a:endParaRPr lang="en-US" sz="2200" dirty="0">
                        <a:latin typeface="Arial" panose="020B0604020202020204" pitchFamily="34" charset="0"/>
                        <a:cs typeface="Arial" panose="020B0604020202020204" pitchFamily="34" charset="0"/>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Mutton</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27333" name="Picture 2" descr="Image of bones of a lamb. One with a break joint and one with a spool join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6425" y="2514600"/>
            <a:ext cx="1958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Fat Evaluation of Lamb</a:t>
            </a:r>
          </a:p>
        </p:txBody>
      </p:sp>
      <p:sp>
        <p:nvSpPr>
          <p:cNvPr id="229380" name="Content Placeholder 3"/>
          <p:cNvSpPr>
            <a:spLocks noGrp="1"/>
          </p:cNvSpPr>
          <p:nvPr>
            <p:ph idx="1"/>
          </p:nvPr>
        </p:nvSpPr>
        <p:spPr>
          <a:xfrm>
            <a:off x="470019" y="1253330"/>
            <a:ext cx="5625981" cy="5293773"/>
          </a:xfrm>
        </p:spPr>
        <p:txBody>
          <a:bodyPr/>
          <a:lstStyle/>
          <a:p>
            <a:r>
              <a:rPr lang="en-US" altLang="en-US" dirty="0"/>
              <a:t>Is examined at the flank, along with internal and external fat covering</a:t>
            </a:r>
          </a:p>
          <a:p>
            <a:pPr lvl="1"/>
            <a:r>
              <a:rPr lang="en-US" altLang="en-US" dirty="0"/>
              <a:t>internal and external fat is examined for color and firmness, not just amount</a:t>
            </a:r>
          </a:p>
        </p:txBody>
      </p:sp>
      <p:sp>
        <p:nvSpPr>
          <p:cNvPr id="229383" name="TextBox 6"/>
          <p:cNvSpPr txBox="1">
            <a:spLocks noChangeArrowheads="1"/>
          </p:cNvSpPr>
          <p:nvPr/>
        </p:nvSpPr>
        <p:spPr bwMode="auto">
          <a:xfrm>
            <a:off x="470018" y="5845314"/>
            <a:ext cx="8229599" cy="707886"/>
          </a:xfrm>
          <a:prstGeom prst="rect">
            <a:avLst/>
          </a:prstGeom>
          <a:noFill/>
          <a:ln>
            <a:solidFill>
              <a:schemeClr val="tx1"/>
            </a:solid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Meat Moment: Which lamb is fatter, the one on the right or left? How can you tell?</a:t>
            </a:r>
          </a:p>
        </p:txBody>
      </p:sp>
      <p:pic>
        <p:nvPicPr>
          <p:cNvPr id="229381" name="Picture 4" descr="Image of a lamb carcass hanging. "/>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1339916"/>
            <a:ext cx="9525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5" descr="Image of a lamb carcass hanging. "/>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0" y="1327216"/>
            <a:ext cx="9763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Conformation in Lamb</a:t>
            </a:r>
          </a:p>
        </p:txBody>
      </p:sp>
      <p:sp>
        <p:nvSpPr>
          <p:cNvPr id="231428" name="Content Placeholder 3"/>
          <p:cNvSpPr>
            <a:spLocks noGrp="1"/>
          </p:cNvSpPr>
          <p:nvPr>
            <p:ph idx="1"/>
          </p:nvPr>
        </p:nvSpPr>
        <p:spPr/>
        <p:txBody>
          <a:bodyPr/>
          <a:lstStyle/>
          <a:p>
            <a:r>
              <a:rPr lang="en-US" altLang="en-US" dirty="0"/>
              <a:t>Is an estimation of carcass composition, primarily carcass muscling and thickness relative to carcass length</a:t>
            </a:r>
          </a:p>
          <a:p>
            <a:pPr lvl="1"/>
            <a:r>
              <a:rPr lang="en-US" altLang="en-US" dirty="0"/>
              <a:t>the thicker and/or heavier muscled a carcass, the higher the conformation score</a:t>
            </a:r>
          </a:p>
        </p:txBody>
      </p:sp>
      <p:pic>
        <p:nvPicPr>
          <p:cNvPr id="231429" name="Picture 2" descr="Image of three illustrations of the hind saddle of a lamb carcasses in a line from heavy muscle to light muscled.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24150" y="4107942"/>
            <a:ext cx="3695700" cy="275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USDA Quality Grades</a:t>
            </a:r>
          </a:p>
        </p:txBody>
      </p:sp>
      <p:sp>
        <p:nvSpPr>
          <p:cNvPr id="233476" name="Content Placeholder 3"/>
          <p:cNvSpPr>
            <a:spLocks noGrp="1"/>
          </p:cNvSpPr>
          <p:nvPr>
            <p:ph idx="1"/>
          </p:nvPr>
        </p:nvSpPr>
        <p:spPr>
          <a:xfrm>
            <a:off x="470018" y="1253331"/>
            <a:ext cx="8229599" cy="4385470"/>
          </a:xfrm>
        </p:spPr>
        <p:txBody>
          <a:bodyPr numCol="2"/>
          <a:lstStyle/>
          <a:p>
            <a:r>
              <a:rPr lang="en-US" altLang="en-US" dirty="0"/>
              <a:t>For beef includes:</a:t>
            </a:r>
          </a:p>
          <a:p>
            <a:pPr lvl="1"/>
            <a:r>
              <a:rPr lang="en-US" altLang="en-US" dirty="0"/>
              <a:t>Prime</a:t>
            </a:r>
          </a:p>
          <a:p>
            <a:pPr lvl="1"/>
            <a:r>
              <a:rPr lang="en-US" altLang="en-US" dirty="0"/>
              <a:t>Choice</a:t>
            </a:r>
          </a:p>
          <a:p>
            <a:pPr lvl="1"/>
            <a:r>
              <a:rPr lang="en-US" altLang="en-US" dirty="0"/>
              <a:t>Select</a:t>
            </a:r>
          </a:p>
          <a:p>
            <a:pPr lvl="1"/>
            <a:r>
              <a:rPr lang="en-US" altLang="en-US" dirty="0"/>
              <a:t>Standard</a:t>
            </a:r>
          </a:p>
          <a:p>
            <a:pPr lvl="1"/>
            <a:r>
              <a:rPr lang="en-US" altLang="en-US" dirty="0"/>
              <a:t>Commercial</a:t>
            </a:r>
          </a:p>
          <a:p>
            <a:pPr lvl="1"/>
            <a:r>
              <a:rPr lang="en-US" altLang="en-US" dirty="0"/>
              <a:t>Utility</a:t>
            </a:r>
          </a:p>
          <a:p>
            <a:pPr lvl="1"/>
            <a:r>
              <a:rPr lang="en-US" altLang="en-US" dirty="0"/>
              <a:t>Cutter</a:t>
            </a:r>
          </a:p>
          <a:p>
            <a:pPr lvl="1"/>
            <a:r>
              <a:rPr lang="en-US" altLang="en-US" dirty="0"/>
              <a:t>Canner</a:t>
            </a:r>
          </a:p>
          <a:p>
            <a:r>
              <a:rPr lang="en-US" altLang="en-US" dirty="0">
                <a:latin typeface="Arial" charset="0"/>
              </a:rPr>
              <a:t>For lamb includes:</a:t>
            </a:r>
          </a:p>
          <a:p>
            <a:pPr lvl="1"/>
            <a:r>
              <a:rPr lang="en-US" altLang="en-US" dirty="0">
                <a:latin typeface="Arial" charset="0"/>
              </a:rPr>
              <a:t>Prime</a:t>
            </a:r>
          </a:p>
          <a:p>
            <a:pPr lvl="1"/>
            <a:r>
              <a:rPr lang="en-US" altLang="en-US" dirty="0">
                <a:latin typeface="Arial" charset="0"/>
              </a:rPr>
              <a:t>Choice</a:t>
            </a:r>
          </a:p>
          <a:p>
            <a:pPr lvl="1"/>
            <a:r>
              <a:rPr lang="en-US" altLang="en-US" dirty="0">
                <a:latin typeface="Arial" charset="0"/>
              </a:rPr>
              <a:t>Good</a:t>
            </a:r>
          </a:p>
          <a:p>
            <a:pPr lvl="1"/>
            <a:r>
              <a:rPr lang="en-US" altLang="en-US" dirty="0">
                <a:latin typeface="Arial" charset="0"/>
              </a:rPr>
              <a:t>Utility</a:t>
            </a:r>
          </a:p>
          <a:p>
            <a:pPr lvl="1"/>
            <a:r>
              <a:rPr lang="en-US" altLang="en-US" dirty="0">
                <a:latin typeface="Arial" charset="0"/>
              </a:rPr>
              <a:t>Cull</a:t>
            </a:r>
            <a:endParaRPr lang="en-US"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PASSING_SCORE" val="100.000000"/>
  <p:tag name="ISPRING_ULTRA_SCORM_COURSE_ID" val="E1123480-1DF4-4F10-8B54-9553D0BCFDD8"/>
  <p:tag name="ISPRING_FIRST_PUBLISH" val="1"/>
  <p:tag name="ISPRING_PRESENTER_PHOTO_0" val="png|iVBORw0KGgoAAAANSUhEUgAAAH4AAAA3CAYAAADKdP4sAAAAAXNSR0IArs4c6QAAAARnQU1BAACx&#10;jwv8YQUAAAAJcEhZcwAADsQAAA7EAZUrDhsAAB1NSURBVHhe7XwJVFRXtnZFqSoH1OCQqNFEbefZ&#10;gCII3Lq3oMABWw1EIwIK1MBQzMhMMckoIihQVRRFMVPMsyAqTpk7wXSS7nS/9dJ5/fdbr7vfn/5X&#10;p/O60yvp7H+fy5VGLRAQfJ3hW+tb995zzt733L332eecqlvFGy9UH7kLUlspv4xeJv5cN51/4Zak&#10;Lr1TFM1V/4jvK9I6KLuCN1zgwh1nyLspgZL3D0J6JxPKVU8Myqr5/ED9NoGs1NVMXioXSEuT+DLt&#10;Bb5MrRZI1eUCmbrcTKbR8qWay8gcgUybYCZV+wvkWjezoNJ9Qv+yNTyZZg6nzSSwvTW2cxRKNdNH&#10;f6RCy7A3DLy0SBCgPyCUFptuO5JBFY5mPmorVm6KYOZbuIfoNXm/YWLf0CazpBqKE3s8UjpFccTh&#10;qe0iSOuk4Vw3A6o+aitXPTaUBUKhQs/wFWUZfEXpLb6s9A94BEFQJQiCa0AQUgt8PJpmLbYhxHbK&#10;KuAHlANfpvkaA+V3fLn2Dl+uK0ae5gcYtuCdnhm6IY/Hl2t+xQ+tB36gYRpZAYKwRjCTlsh5AZfN&#10;sT9fCkLqQIB1Y1JZDXyF7luBvGQd190ngkCm2SjwL2PtY/J+IxnZAnxpSRon+ngkt9FXsq87QUo7&#10;DZm9YkhpE32qGqDMuGqTEPhp1/MV+mx8yH8nRuITB6Oz+dhJNBJx4MRJ5OSlqEM/pIsEBAkQUhZY&#10;+QuhTKtk7y3T3mOdIyP3mS5qQICBKJBrPuepBsz4floP4vihvppqf59Yj7bAgKlnDfWEwCxZy9p2&#10;zPtiXQBrjz/wvMtncaJjI6bLzkLVJvom744L5A5IoOi9Q8TxzVz1o/DKewGdq8a08pUwtA6EgeUg&#10;lGuml5hBhBGN5AF7SRewbBBTn+m2U80wzCx+6gxyX4FUc0+gxExGgmIskv4GYPD6aXcSuckCs8Zm&#10;gb/+H0SfyfuMoJAEh1Ttx4k+HqktjptSO+me5HZRRXI7nZd1TRKv6mBe5qofAI7I0+jo/56FxpgV&#10;oEOH4A0V2qfDEBz5Mk0j6cdshWZwbnAVzPEvnX4G6WGWv+7vvDMFS3DuthFiymX7YypIRpL0V6ru&#10;Zg03SQikxUZhaK1p/SOJthDK1B/weDA8HU4ZBArtpdlhdTBHaUCDaB810HgYcJ86jty1qbYPkxiA&#10;c/xc/9LBeWHVYB6km34GIiONgCm3mtwbDdw+O6wWZqPzZ6MdRmcpzA6uBFzI2hG5iYKvKN46K0D/&#10;7Wy0k2n994n3CakGssDjRMeH6AbHBWl9TqtVXdTOc70SOr6VEmHxA5EjlGsN5lGNaIgyMEdHmQeO&#10;g2w7HcwLqYB54bVgHlEPc9Fgc0MqYS4GD0tyHloD5uF1bD1pNy+0EsyVelb2AX1Yd9/xWDdoEVUL&#10;z4boH0uL0HJYGF4xaVogF0VUYd9wBPuWbscdx4uzA8u/NsdMMBefcSya4/NioNxmjThBCP1Kmohd&#10;TOn9J7Ws7WbJ1V2c2Pig6rCcE98s+nVKp/hrTO+Q9/p+SGwVGblqFpiuUs2jm4acoUTHP5bo7OBy&#10;mBeJjg6tBozY32BUGmfJS2P5Cs0JEplmQYX7CGfidgm3cUfNZFoFBlfmLIWuGdt/PCdQ93fziDqY&#10;F2WEeRE1GDwGVh9OLazjn1WWDS6NNcLzERVjMxKdho63CC772iJY/wRE+ci6f+Cisp/cX+invjgv&#10;quHR7PAIy2AuBuxMmdqFyI0bZ0p2YGb9lrW5Sb0c0c5zleXf4By/kZMcH+KaHfemXnGCpA4xJLbR&#10;kHFNAkkt9GtcNdk/7puPkW4RVmFyND1MC+TCKHQYjlpMU00zpTrJuFeZI+GnXS0IKHObFVB2EefY&#10;d+cF6b+ySOrGyC5lF3eLwwyDa1TNsCqmekyuSWwADJLf8dzyN/D8ClcTvU9CspNh+3ey2GJ2oP7z&#10;BeFVMD+4DKkfhWWwAO2BKfl9Vm6cwCzRsuBsAytvWi8h6o5pglk4BXNi40eckYlO73eGuGYGEtrE&#10;EN/CfB3dSq3iqnmYrt9ZEtsIi8PKkYYxuSQcj3EkMxg+nOlbSqaLqQMafXZ4jb9AoY4gly9EVQxu&#10;zWiHTar6Mbn1XCssCTP8htUxxcA5P3hhbBMsQtssJNPJKCT1FtENuMIveZUTHRs+xbvm48BZRKYa&#10;E/ruc1FUNTq//E88z0uLOMnxI9oo6kvpcYLYRhpUXU4Q00TjynAIM33U4ufQ6cvPVsOyqKoxuTyq&#10;EpYltsDcQH0Pz11lzqmYNqyOrRm0vtADlpnNY9I6rwteiKr8jMdzF3CiUwdKZTY/qOyTZXGNw9OK&#10;SWLdsjgcvUG6XxEZTnpUzFFoOpYmtIytkzCxlSwwJ/7patRdW5xC6T/Ft4ohpoGGtF4JCYAirpq3&#10;QKmrWJPaMZQ2Y8cgSamqFpin1A/yNqum3sAmsCGpftBJcw1EFzvHpFPJVcAgmR7HIwS+atdlCc3w&#10;YmwNrIyuHpUvoo1eSGrDlfdj9tnexZbPna2Dl2JrTeoZYhWsSmomo/7XPEsZn5McPyIaxaL4Dic4&#10;28hANDo+uUcCMfWUO1uJCpdFVny2Ka0F1ifWjclNKiOsiDMC71SBLSv7FLDzXNOgW/VdOFx6dUy6&#10;Vd2GtQm1n3Ji0wILpe76hvQOWBtfg6wdlRtSWsi081sc9aOueeYHarvXP0bX+oQ6WJPSBrPlJT/l&#10;xCaGiDo6OemKM0Qa0fHNYogyMn8/W0WtYCuPX1q/Jq7m2x3nmmFrasOo3JZqhB3ZnbAoWPcWK/eU&#10;YJPbNihvexe8a2+OSWnT62CV2fzF0rByzYsxVcU48ibEVUlNJRb+unDutqbhfXnnqgS0RVoTbE6u&#10;RxpNckuKETZm4gJVpjWtz6twz6rERtia1mhSfoj1sC2nG54LNwxwUhNHeC1zM65dAhH1DLBHI/0e&#10;V8WbiVuu7VkdsCenFayyWkblnuwW2JXXB3MU2gRO9KlAXNg9mDDwEYR3vQ0Rj2P3OxDe/zFEXEPi&#10;kZyPh6Rt9OufwYakunvcbUfFouCyMsuLV+Hlc02wawzuPt+Jab/mjzzL6AWc6DAWh+ivWOX3jqnD&#10;KrsVSBbmn75k8pPVxyLMKFkYWsN8EdngCBgAkNDtDOF1dAFXzcM9ovvegj6g8jvA/kL7qCTz6M7c&#10;buCdLnLlRJ8KjhuuDxo++R1ceueXUPD2L+HiW7+AfOSFNz+GvDceJCkjdaQNaUtkLr/7CRT97BMo&#10;Zvkr9rwIy4b0cbpQtmDwN+iI5lvcbUfH0fRlG1Ia/+JQ2AOYjUblvvNtsPfydZgXoE3hJIfgeclm&#10;WyaxdadJOUJbpH3JACyLMJRzUhNHSI3IObpVAmHodMJYHPGh1aLhOQP3iScZ9Q1wKb4CkqKeUXlQ&#10;0wcvZ3cA70S+NSf6VLAl2TgoUV8Hm5w2sMxohh2YHrekNLBbuA2J9Q+sQcg1Kd+S3MC2I+2JnCi/&#10;E1zwGY7gWsCjcgCkDXcgrOMtSLz6PmTd+ZANjpp//wM6q/3xjkcsVpbHi0tvg+OlLhAXjk4XTT9s&#10;Tmn4gmejeo4T5a2IqrjqrLtlsj0hg3TRXIVdGS1f8g5nL+fEJo6gKjorusMZQqoZCK8XA47+vwU0&#10;UEu5at6CoNJj+8tuwTH9NTiiuzoq3Stu4JapE3ju5y050aeDM8WDPJ9SwPkVWUQyzggWD/EMd2Q5&#10;op60J3JeD5GUYduZfiXs5/ALg/XwElk9K/XjcjzvJe9ZuCb6jCw6D2n74BAOClN0xbqDlW/gukif&#10;z8p5Xrazv4z2LLtmsj0hkXGtehOWhpcnsjKTRWAF81Z4kwSCqhiIaJaAsop+m6tiIZSXOh0x3MYF&#10;0i04VT0wKs/U3wYnHHm8ExedONGnAoFMPci+eGDi68knJV+qBjM/NczwLQGevBxm+paMz/EIi2Dd&#10;iQPld8EDbUNsd99+r1XegOMV14douA5e9Xdg7/mOv/FWBi7HRV+7Z9O7/6x/mNjeu/EtsM5u+y1v&#10;Rdhs7lYTR8Blaql/BfPXoBoxBFYyENnuTI45XPUQThZYulfchGBMff7Nr49KZdsbcKb1fTAPKj/L&#10;ST4VTMjxcu3Q2yuTYUQzCKSaCX3cOkuuefP52EbYmFQP9nntcAwzow8OkMDWNyAIqWi+CzKcVnyb&#10;yAg23MOp5isF2tLXeNsk5U13wbPpZyRDnORuMTkoDPThkEYJoPNZhuLI968SH+Sqh7Bd8dwrZf3/&#10;kzzwc4i+8u4DjEEmXH0PUm/cg9SBexBz7UNYE1v9QMaYbozb8fJS4ri/8v3UPTiSuybMwAo8arK4&#10;244PPmqbGYpy4PlgxsDpxgwzCJk2SCA44lxNtplkt5HU/x4Ed70H4V3vsGsLUwxFxt/8JVkUPrl9&#10;pQamIKTZGeQGBgKqxYCB8KWyzGUJVz2Mg+re9wre/xTO3fwAzt36AHLufsiuivNxlRzX9zM4gSmI&#10;bD0WhxpASN5K8S05wIlOO8bt+KF3+Kb1AxxTIC9QkHcNSR8wcIamDXbNUcSWLY+sZFfpJBMk9r/P&#10;2jbrzs8h5cYgJF17f5gZtz+EgM73YNaZy5P6Tv8B+OjoQf9aJ5CWMxBklIBUz9zlqh7ArvTGTO0n&#10;v4fKjz+Fio8+hWxc6XrifLU9tRHMA3TcIqmIfSjWwArd7+Z4pC/jxKcVE3T8ZzzZzyb+0eYTQCgv&#10;WSXw1/1NoNA90ifMJPAMyQbEfj7FsCS0HPZhEPg3vc5uP0vv/Ru7vSQDrOTj/wT7863sV9FPBP8i&#10;+5Vnypi/+5aLwacMHd/oDH5lDPs+2SM4nLs5qhcj7/o93P60wrxAdDa7+i3Cla/6oQfCazInKso+&#10;EvpeXstpmDZM2PHuDU/lO4SRIO/psW/lmurXCD5DsgGxK2aE5REVcKikF9JwCm3/7e8B7f8VT6xa&#10;w6mcPLw1zAlZrTOcLmXgjI4Bea0EMANIuOpHMFehbeYFVAPP85IJZz9EjGTW+f76z3H0+3AqnhzK&#10;AqGZv343P7AyFUdLKima+IjXPNURz8JHN48v1/4X6YPJvj1E7CebAYitMWhg76XrsDO9MZvT9mTw&#10;1DAaKTreS4uO1zuCt5b+88kaOwuu+lGcKlzNl+v+KgjQm+zso0Tn+2Pb4Goy+t8V+htks8KLVnLa&#10;xgdl1XziaKFcH4Sp0shXlP6G6BSebUfjqHtIkwk5XqqZlu/jxwO+tNjv/lw/EeLzk8z6B95a5XxO&#10;1RPhmZPF9Meny50AAwB8qyQkAG5ydaNihl+JF/ujh3G84vsAyQ8SyHvx8tL/wes3cVulEci00ei8&#10;M8jjfD/tqzN8dJ7kXXm+TJuOdZXY5nUcJb9nf0DA/sgCA4gEHbslqyajgp3vxu14sqqXqf+Gzh/A&#10;bHHjiamsHkB9E/gOHJ7BTPgB++MSU/0bjez7+2oZp+TJcOoytdajhPnmlFoMeAS/Gmc4paYf/Mx4&#10;FAikJfHsfKVAh5BRbaqzo5EscO4HAfurGXTm8F4Zz0eWB2E74nTi6If1TMbxhEQXMfxUMKoVdZYY&#10;WKOME0KZWiwIwmc19UymSO4jVf+cp1LN4FQ8GdyKRL6nq13Ao9QRvPQS8K3ZDyeLGJqrfizwAZSY&#10;Or9lH8JUh6ebk3X8VJIEqbSkhDXIBIDZopOVNaVzJLkPm4RS9ajrrgnjlUu0zkPv9Ln7JdFnx0vE&#10;Hxy/TPd6FLhMaA4x8yu2Fyj0H7Cjf5yLlinjd9jxKEt+//a1qe3dA0T9fL8Sdh3zRMjrlSzM6Rr6&#10;8mWPymX+T/OpZ91VT/gakrtKgHvUSL6//v+wCxeSmti51MSDTBWJwSJagC9X95EufNccT8CXlhQO&#10;be9GmSrJGsq/7BvysylOZPIgP3zM6nLYlN1NHcq76rCNK54ayLIW8HHVjkFwGx3/NWsUQuIQ4qjx&#10;zmn3SdqTACJzPNFB5v9/BtafcZ1wiywGya2/i44nb8MKZKV/Ync9j+jGYCBB4acefudxSpDfSj2L&#10;zj+S00PFZHdRr2X0iyf+Su4YEARq1/MDdFJ0EFmZf4Ar9D+zzidOux8Qwz+JHklSThZ12G5o6vgG&#10;Zf+IegYFcl0DHuOFCr3znIDLw18ZE+CK9zNBZDMn/xQZ3UEcX8V1Y8IQSDUhgkhcIJKAHqk3vJEE&#10;/pc8mWYx13RqkY8BkNUj8j7fz1RevOlYePEm46RSjf1z6MnAXFm2hB9QvhN3AfvJDy3RmaEY1XG4&#10;rUrGrVsKXidgdEeTrdwMaak3GuSwmb/GVhhQuhYf/pHXkh4Gto/kBxjyUd/TZXB1vkBWPPRC6mSg&#10;GjDDRXKgUKZTCqWaILRJKD5LGAZ/GC7oxr3QnjSUPS7C89eY0xeui69euMbcO99P6/DomnlnjA9z&#10;fsT3C+ev07Y5vbQup4/+bW4f/cecfuY6BkU8njtk9Ts+dvR9rwC8Z8hOx8vAvHBCS2957TJl98ol&#10;6pBbgcjD7aIo4EghFXU4T5TkeoFJO3ieynLJpbJdckQZTjlUiiSLinHMooLE2SIPJt1hv326/R77&#10;NPvVe1R7puTTt2mDqmrP/Kweyi3nCl2f20v/Fzr+HzlX6f/OvUrfzb4iKsTg8Mrpo3YWvDWxLeC/&#10;CiIqneb6VVErfCrEu3zLxS4+erHPaR2d4K1jir1KmTZPDf32KTXzmUcJ81fPUkfwrnSBM7X74Uz9&#10;AfCuOwieNQfAo2I/vKpzhmMlTuBawMCBPBqcc0TfOmVT3zhmOnzDIOkMCkTnHIBKd4B9qfZf26Q4&#10;fLE32f4/rJPs37RKsq95OcE+cXuCw7EtCQ6bXlJRE/9d4XTiXDvzfPYV+jAGwsWcK6K3s3tFf87p&#10;YwDLIPMK/f8yekQfZfaIWpEZmd20F7azS+uhf/K/kSFUDZR5VJvj8rBq8baQOrEIeTy4igkJrGZy&#10;AirpKv8K5rrCQH8sN9D/V24QQ1CDMwS3H4DQnkMQ2u0KyvZDIDe6gHeZI6DjP/copn9+spjpOlHE&#10;FLsVMfFuhSLfo5eYo0cvMk5HLlJ2RwuovQfyRdYsz9O2h7DsYC4l2p9rzzjl2Eucshz2O2Y7HGbS&#10;KXcqjfK0S6P8bVKoGGuVXY5Vop1hV7xd17Y4+zvb4u3e3hptd3tzlG3zxuh92euj7DzXhdE7lsks&#10;x/zjp6eGzC47i6xr9nuye2kfHP15Ob2ibjz/RRYGAAYB5PSLIfeamP3vnPQu+ivkf6Z104NpnXRP&#10;egdtSGujzqd00DHJ7bS/qoU6pWqljiS2ipxTOkRUYrton6qZ2pvY4bA7sRnZJbJObHGwiW9xtItv&#10;FIvimkTOsY30segGxi+6ThQd1cDkRhkZfaSR7oioY95E/jq0lv48rJb59myLBOJ79kNC/0FIuu4K&#10;iTdcIbbvEER27IegOieQGZi/yMrpX/nqmX6fMrr0tJ5OOFMm9vLS0RJPnaPVmTJms3e5ZKOPzmnr&#10;ab3Dbi8dQ3tqxT89pRV7eGkY+Um1KPhEMRPhViQ661bIRGAwhB4pZIJcL9Ay1/PU6f059ElM/Sdc&#10;cih35yz6mCSbOsIg6Wz6MGYCV1Gm6KBDBn1gH04DtqkOB3YnOhzdlWB3anu8nXJTzL6UjZF2F9dF&#10;2BSvDrfNfyliX+yKMJsTy4Jpy+WBu6d0BzYpqEA1I2eAWnphwNEq74b4lQsD4jBcGJ7HbFCZ2Uv3&#10;nOth3sropn/JOr+T/ktaBw1ZfRgYNyRw4Y4L5N/dD/mv74cLyLy7LpB7G3nLBbJvOkP2gDNkccwc&#10;2A9ZN4eYc/sA5N49CLlvHILsN1wh4/YhSL1+ABK6nOFsoyOg478Mq6X/I7SGfie4hmlXVtElgVVM&#10;UmCNWBZYKX4loMpRHFjhYBNY62gVVMPsCapzsA+oFbtg+avyCkeprEIc7mcQJ2D6T/YuZ5KQZ71K&#10;xf5eWvo1T62j86sah92vlTiuO1Xs9Jybce/kX3ZEuDe4z6RUlLmNyuY5axW1yjrVYdNuFbVzVzpl&#10;tT1RZG0ZK9q3KcbOcW2Y7SurwvZ5rQix8VkWuPfkEoWNs4Xf7i0L/HHx7e4+k1P3v4uCHpf5hbec&#10;VmfcEFmf7xcfwiA4nd0vDsvsEydn9DI5GVeYwrQuugQDoTS1XaRPaaMNyW10laqNqU1so+uTWkUN&#10;SS10U0KLqCW+mW5NaKFbYpuYhrgmui62UVQR0yTSRhvpvLN1VOJZIxMU3SD2imwSvxLVKD4UaRS7&#10;nG1mnCIbnSQRRvHByHrxK5FG5lRkPSMPrxOHh9cx8cF1TFpwrThdWcukYkDEB1SLghUVtKe8gj4g&#10;xZHtV+m0Wqb511jEWsos+dti7CzWKvesWBdqt2Zj+O71a4Jttq4MtLVa6m+1e5HCdsMiH9t5XPN/&#10;PahUvBlkvs+9Tr+U3ue0M/uqI5Xew7ie66ROpHdRp9M7GAUGgzK5TRSS3EaFJbczEaoOOpIwqUkU&#10;kdgmCk/C8sQWUXgCHhOaqbBYLI9roqJiGqjYGCOVGN1IJ0cRNtAJkQ3MWRIU6HzvMCNzNMzoSJE5&#10;X4mLuQBcA3Dd+s6CzPsrwvYuXBxnv2yZbN+L6PzlC7ypZ3nKtUKsnvo/PHoKeIZ8pqAaoMxVRslC&#10;VbPTc+nN9stw3l+h6nB8Mb6Jfim+VbLyLF7HYXms0W6Jqspl/uP+g+97DxxYrNOVLt9Zx/+IH/Ej&#10;fsQYsLS05L/88ss/4S7HBZQR7dmzxwePbnhJ3myZsWvXLhcrKytXjo7IDXv37l3ICiCw7Rzk8L9J&#10;2djY7Nq+ffvwDx0JsB97STvuchioayXeb747twLfvXv3+m3btk3643C8x4s7d+5cMrI/Pzjgwy9G&#10;g7Nv29437FjAtgFIFRrfBo8ylM9Bp2/HowHpRIjl9iQAsE08J0bkPLCO/e9cAjzvxbLhf5jasWPH&#10;Frz+gjiZKxoGtg3DINqGzvfFds9i0NhiW/Y3ByP7vHnz5gfejUA5U28DP0P0kT6izuF/pn5Y9nsP&#10;iqLM0RBaNIS/tbV1NJ7boSPFaGD237rISEaDrybnWPcitism5/eBZcTRzsgQrogF6jUjbdGg7C4A&#10;zy+gnqF/CEHgdSrKGokjuetQZBuS4BApw/rFpC947YEBcQzZgtfHkTZYtxHLSRDKkLFYdgr1Ex3s&#10;/+Lg8SheEwdHPv/883NxhO/A80QkaV+KfBkdv488G57G4TEQj0dR9IexuEMDzsEHbsXRuZREPZ6n&#10;If2wXEHq8TybBAd3TiMjyflIoFHXYXkXOiYKDRiF5x6kHHUo8VxCdOP5Az80wfIoLCOBdgQdMBuv&#10;iVNC8ZpkDfalVUzna9Ch4SjvgUFJskoMSfHYLgDvdRivDWTE4zlxZhKRwfbnkC5Yl48yz2PdcaIP&#10;y5LxuNjFxUWIbeuQ5FlCsBybWO3GOhLUlaQvRM/3HmjURfjgKu6SOCQYaY0MxXIyV7Nv6RCggzdj&#10;+XnukgUazB35GpaTgJihGnqblR01aPh1KB9FdBBnkLL7wPZpeO+deIzAulN4JI4gI1iCwcP+Wnjd&#10;unUv4HUgkce2W/A+4StWrJiN9b54/lOsY1/NxvMjeE5G6/1g88djER69SdCQdngdQ+oJuDYkS/mj&#10;7t3IWGznjeUaDPJ/rS96pgv4sGTEDxDDIpfi+aW1a9eSUeGMdb1kEcQ1ZYHlmcQRpBwdJsY2xMB7&#10;kYVYvoaQpE+S6rn2hchuopNVwAHLLpEUTJyM569j0Qw8kmxjj8zDkbcQjyTFZ+N9zuD5NqQKr1fi&#10;MRDv64ZHdpRjX17DNmyAYnkyCTKsSydOxKM9lpHASMXyTeQZ8foK13clMhcD1BLLF2Gbtoef93sL&#10;fHA+GuEYGUVogHB8ePaPgPDwE+Tw//jcB3EgyihwgUXSNOFiYmA8hqFTSAoOIPUj5nayUj/CCo8A&#10;MTyZWtDQJCscJmVksWVrazsPZWjsC0nDp7BsD15jht9mgdcOqMsNnbQTuR7l2L+Ew/JNZHFIzrGc&#10;tOEjRUQHHpX4bPO5gInEtmeQZL2wkughsngeie1I1iIL0B/uSp9ss9AA59ApO7iiH/FDABnVJNVy&#10;lz9w8Hj/H73jms9cQS8ZAAAAAElFTkSuQmCC"/>
  <p:tag name="ISPRING_COMPANY_LOGO" val="ISPRING_PRESENTER_PHOTO_0"/>
  <p:tag name="ISPRING_PRESENTATION_COURSE_TITLE" val="CEV70574_Meat_Science_and_Food_Safety_LOGO"/>
  <p:tag name="ISPRING_PLAYERS_CUSTOMIZATION_2" val="UEsDBBQAAgAIALJUk0/W9W53OQMAAFkJAAAdAAAAdW5pdmVyc2FsLW5vLXZpZGVvL3BsYXllci54bWylVclu2zAQPbtfIfBu0o6bNjEkB2kAo4emCOCm7c2gpbHEWiJVkorifH25SLLlJW3QgwxrOO9xljej8Oa5yIMnkIoJHqExHqEAeCwSxtMIPX6bD6/QzSwsc7oFGSSgYslKbXwfqM4itGfAhggFLIlQxZklpPmQi+ETS0CgoJRMSKa3EZqMzBXdhRPzYoBcRSjTupwSUtc1Zsr481SJvLLUCseiIKUEBVyDJD6aBjgt9duxRG9LUC3DPxCYpxC8D3tWrAesJ1jIlFyMRmPy8/7LIs6goEPGlaY8BjR7N3B1XNF4cy+SKgdlTIPQUy9Aa3urNQ1CPWXjKx4oGUfIny8LUIqmoHDOU0Rat5awhXtIa11Sniw5fWIptaksVePletVxqExIHVe6AW9guxJUJsvOvnMPyXG04TqnKvNkaj8Lx71hTRrOa2nfT4XhcqlWOVOZOdlH7Kwnwye9K8PCFdbJ8LGV4dzyoEDC74pJSNzr907xozEKbFRzGmsht3fm1IixEQHuhIO9cLB1xZ3CcXfJYkeBfPidk0saqzpGTaproLqS0FRpELoZ+UqldF2aaVlBSA6MHkl60JD4dH1nujaEmS7yy782xHod9OOXeqUdzv//u/HZ0LSFYDyB5zkzLhoKU2ANpvLWhnWZY3thF4+qVsVuaHqWneZNf0wKgaYyBTPUCdWU7OzkDBIkVcYjruQBdO/gHDZjaZabR58kODw9x1JQuTlJsHdwDpuLeHMC2ZnP4VZS1CY7VZWlGfPjuh2ft60gB73oy7AVX0iOl10YV0qLgr04Te8vQT118jXfCXhiUC96AzRsrLg0q6+b49uSdVP8cfT6fPfnsRdFO51rdLx67b/+vrWWB7sT2m1pDcvSWw7WKuiq9E7tlFVl3yWBNa1yfbcfT3+TO+RBvCeX+CmqH2aWRL1gLxBkYGUYoQ9XExTULLEf7/HElK0jMIIxW6x3uTOduW8teFsCjIl787+ulM3HoumqU8OZ1odNbx3Az+ono5lUioonB41z/ffUKjfr8VYC7TL7OL5GQQ5r83d8YbQsygi9v+iSvb68bqAupAd/q4/jDdJpot2Jhnipt0mEzb6Z/QFQSwMEFAACAAgAWI3VUA0c70A5BQAAMBQAACYAAAB1bml2ZXJzYWwtbm8tdmlkZW8vY29tbW9uX21lc3NhZ2VzLmxuZ61Y627bNhT+X6DvQAgosAFd2g5oMAyJA1piYiGy5Ip00m4YBFaibSKS6OriJPu1p9mD7Ul2SMmO3TaQlBSwAVPy+c6F37mQJ2d3WYo2oiilyk+td0dvLSTyWCUyX55ac3b+y28WKiueJzxVuTi1cmWhs9HLFycpz5c1Xwr4/fIFQieZKEtYliO9elgjmZxas3E0xvZlxIIIz2bReM5Y4EceHhPPGo15fHPypv37I9J2MJ1h/1PkBRdBNHYvrJGtsjXP75GnluqnX4+P7969P/55EAydYs87BEIG6f3bHkA+CwMvAjTiRT75yKyRL+6qYXLBnHmuT6xR+2OY9CwkV9ZoVoiNVHXZKTsPQ+KziHquQyKXRn7ATDw8wohjjT6pGq34RqBKoY0Ut6haCWBCJQuBylQm5kWs4EFeiy5lTjDFrh+FhLLQtZkb+NaIqqK4f21geV2tVAHqSpTIkn9ORWJ0AufM+3UhSlDNK+Akgk+1kvBPlXGZH3Wrvva9ADuGaFNCKb6AALOdU4B0AH8rqxW8S4R6DSpu81TxBC0KAYABRXy9TmXc/FPSdaEtnKX8vtOKEF+7/gUQPvBoRHxn+8QakTxBTsG1swNRQkxJCAAFL0XxBNnI8N2II5ymwxAm7sXEgy/TJkzkcpXCtxpqx4wAE2Yi75ICppIQeE7pdRA6OmigCnG05mV5q4rkgKX7+9kF7Pp2AIlgsz1wpjG2wMAPCfWvKERcdYOBldjwu80rcBUIGDFTEHRKZXVZQdpk61RUwlgrtSs8NpT6LBYK8isVfNNwH7SbZOukuYfnvj2JxmxXRj1e5/Gqpxwk53fzYz8baqDJPuc7bWrRonHwEaoLFMRgiERwCXXwcojEJ0IhyIR2yfj4yr3AZpeg7m2L0rboxVzXmPQe8TgGOc0mU1DhiQ4JlCazI+XRMDWUfJgDi13sPVJbG1Sgg1kt5UaAHUUiik5FUPht4uik+jB3/4jOsesR5zvU4/coVxXiyYbnsQCyxVzv6T28S2Ri3mnaG/1favk34lVb6l+1XcJ3yMdXQ+05aCyPZASvKpGtqy7VOmCt+U+xQqf4oyb0cf1p+qlNfBy6wY/ZmVJmddp0oGfvz86yoXvUacQzI9V/t360JbRpNQQGFt0cYcZI+0tNtNqxG+iOmIj+cq5/HpjRTfctaGxuvlD9pf2gBfAVeioGnUCMjeUURp0MulB/2Svw+sD8K90w+stfkzF1GXSda/G5lFWnZpPPvfurSeenN9a9mfWg2TCXeWCyD4DLdh4sUSozsD/pgTmfkm0EmhZx4Mm1qtPEpH8qb0ybgNjWmfh2Gl4UKjNPU15u6d+0qbPnWNE4FzZKZwPmqV0G996fvQR++i5RgkMYY2zs23r2sXW2pz2FIH10KDxGt6MT5FHGq3gF7Xih6jzpCdQcwxxyjgGs9ZkKXsSr//75tyfGV5Y0T1H79PdBIHqogzpKdmB/+qoS5V+DQbQnOwzanP3gbNsNNB8bItEoOD+HYW6x6JJgeHxosln0kWpPzFu5ngdo5kIC/JBTKW/6YqYyeHTUrRfC0vIFM4btyRRSkJqMU3UBc+cQhC3j7GAewqmuTV4bgGCGYLJKBSJ3XKfcENQpDi+hOJtzmjWa8uJGO86USgcZZ3ZQp1Q1zKmHu5C6SmU+yPTnNVbtMXNnEXYcczEEoYQz/00zRyRw6IzbG6JULXuD2RPsQ+f4Ck8kshoKGBKyu/jRFxvmEsFTXN/Q9agzpllv6zKUvmb9UPg23/bu3ao0d3snb/au+v4HUEsDBBQAAgAIAFiN1VDFTWnbpAAAAH4BAAA3AAAAdW5pdmVyc2FsLW5vLXZpZGVvL3BsYXliYWNrX2FuZF9uYXZpZ2F0aW9uX3NldHRpbmdzLnhtbHWQTQqDMBCF957CGxS6DoGuS4tQLzDiKIEkEzKj4O2bSLTF2uW87735U4wixo+sq7pWMAm9BKJoiROqy6fOlGHGmzcOxJBPsiAX3xnJCUsUmoiMXlZU7D/yNruxsOx9WA9guWxxIOeB1jjU17PASnLIw2zGVWuXgHqImAYcxOxDD53FOy4dQeyfu6Fc8BfnbLpscvigHnWI5IKoy5dUpXdtP38DUEsDBBQAAgAIAFiN1VDlaOhvrgQAAKIYAAAwAAAAdW5pdmVyc2FsLW5vLXZpZGVvL2ZsYXNoX3B1Ymxpc2hpbmdfc2V0dGluZ3MueG1s5Vndcto4FL7nKTTe6WVx6CZpkjFkKJgJU/4Wu9tmdnYywhZYG1lyLRlKr/Zp9sH2SfYIEQIJSUS2dPpzwYCPzvnO0fnTkfHOP6UMTUkuqeBVp1I+cBDhkYgpn1Sdd2Hr5YmDpMI8xkxwUnW4cNB5reRlxYhRmQREKWCVCGC4PMtU1UmUys5cdzablanMcr0qWKEAX5YjkbpZTiThiuRuxvAcvtQ8I9JZIlgAwCcVfClWK5UQ8gxSV8QFI4jGYDmnelOYtRiWieMathGOrie5KHjcEEzkKJ+Mqs4vFf/48PT4hsdANWlKuPaJrAFRk9UZjmOqrcAsoJ8JSgidJGBu5dWhg2Y0VknVgZ+uFvDc+zALcLN3rGEaApzA1RI/JQrHWGHzaBQq8knJG4IhxXOOUxqFsIK0A6pOM7wKOu2mf9Xrh35wdRF2O8aGHYRC/0O4g1DYDjv+Lvy28I1+d1DvXV69998E7dBOxcXlwB922r23V2G/3wnbg1spiMKGEz1308seREMUeURWTvZUUqQjjimDxL7jekkUlAbD+YSEokUh8mPMJHHQXxmZ/FZgRtUcsuEAKuiakKwuMxKpoQ511VF5QZxbOAMIhkH8V3l0dLpKo9cnG1t3jfbbbW210oO6yDCfd8REfGXTK0fHtyVwfPy48dvM9LBSOEqgWGA/C9s8d510w0Z138CRolOoRHJnl+OCsaDIMpGrmrZ6oXqduDLhARhvLPhG1PUzGgkWrxxG0hGJezglay0muKa8BZwVB40hPxm4sp8RjgLMoa1RBe6NVgCyGElF1aKdtZbc9ZxihgAP+i5B3eCeu6ME53IjIVeR1b0kqv3RE4rIP42zDelB1oBR0KLLworf5zFq5ngGbdiGfUC4DdsFJA7TyUNyKyNyLHfgRHXGbJjfi4LFaC4KxOg1+EQg6AhFCr8SgtZ7NRrnIl1Q4ThRSC5cOKVkRuJzG0WXoCItQFInPyPKaPhY0M9oRMYiB1yCp+BioFNp8Ms7AWdYyltQfGPjC9OB272m/+GF3iCOp5hHO4JDKZI0U3vBx3PEhbqRA3dEuIAI6qDENF6s2eyt/PwwrLoBxPkLRWMDX9K0YPhLwq8csga9x5DvR8sugX/SAmu1CZ4uCl0X7wIaSpxCSAwmLETQySlfnh4WgBHmSHA2RziCQULqtjGlopBAMQ3CQMvnW2jkIU0XTxM4dUBjHpPcCvKg8urXw6Pj1yenZ2X337//efmo0HLEGjCs1ZkZq/Hg3GcndWf6e0LokRnwCclHJsF7si2RpzrF43vmbp+ILcTbvdAf1hth+/d2eLkFYOH3+ye55+opY/vQsZi9vtWZI/Drw8YFGvrBu04YnNnkYk9A2asogWwe61uY1UCxrCcrfBhqrMrMD6zg+jZc/bc2XEMzWAzWhgorE+CgmJjGB0cFoymFpPsuyt6qjp7VMb6P2v3fFwZT/HuqXYLzKIG02Fsq/RwNdp8x+oHd/m1fpn/kG28X59f65hEKwayO1H6hGOXkq/aJzYwL/G77Tb/T/Ana8jfqQfO0eom68dbUc7e+09YrKeU0Bbfq68vqRXjt6PDAc7cvlUqAtvm/Qq30H1BLAwQUAAIACABYjdVQYKErBGQDAACqDAAAKgAAAHVuaXZlcnNhbC1uby12aWRlby9mbGFzaF9za2luX3NldHRpbmdzLnhtbJVX227iMBB971dE2ffSm9hdKURqKStV222rLeLdSQawcOzIdujy9+tbEhuShmIh4Zlz7BnP8VgkYodptAcuMKOz+CZOL6IoyWvOgcollBVBEiKKSpjFL/AR4fliFb0RdAAeTyyWEcbfQUpMN0JbGluEi1mc1VIyepkzKtWCl5TxEpE4/fbLfJKJQY6xmIrvXM4a5dBtc72Y3v2cnkNxe/yYPtze3Q4RclZWiB6e2YZdZijfbTiraTEa2vZQASeY7kY3IFjIJwnlF2IKKRUHIaAYTb1lEZQBaXa6Mp8zOd1Wn2d/RNtjgaWh3V/rMUSr0AbCQ/48I1UYtXpYle96fE6Q8E+Or20EHy7+eKfHIINVdfUVjVScbfSBhpzpQo9RDmGoUNdPR3WlxyhBJ6Q3GlWXILhQZWC8MAJZXOkxBHZnaQ7m0QO5n36TSPTd5oy86SIcdQ+tkIxAKnkNyaSZWZ/Yso/XWqrLBOkaEaEAvqkD6R71hmoRwDpjB/wLH5gWPspZOsiKkbqEuY3YR4aOjjCfP5jW4mNbmxcjh70z2lyPjB3yRZ3sCdIzdsh3XbBXSg4n8GOP5TSSeECunl4BXPRBBZQbKFLTwi3dzBqv3upZ33Th7e0MDaZkBaRGWktcgq5cMjE2G9PkJKiEoj3eIKkeqT8alx1MNiKZHDmc2vq1lUgsCfRJLmc1FyoY5V6Fyfd4LMU+HuJePsNaNujQ2FVFvxj+cejpuNjdau2x2Xkk1XOi7zII9TgCf6JrFkeOOYtNJPZtPiWViO+ALxkjwqPovYcYSEqUb0u1kzh3E8oknA1m9uYORNOeqC1sf/0St0ZfYWldZsAXSg8YGkGGNovb4s2WqK9cYfiAIiQMOC1TbtVyFOFW757BCQAQz7dN+e3EesqaSExgD8R5PYNJeCizRCj19+Wr1RVK0rMc6dEDeIJ0PajTVtBAA0cPYaXi6mdYz8Vog0kkyoRJLWgpY02/aZRaez7IGpyYgqWVv+8QVbmCE0W1ZO8ScelK1M1d+mgP9xSXpgcph2xl0+exHMJY5Q7GOB3hxNxFoF+udq02wR7PEEU32vSmj2I8x112qS5nuuYAfoc1xgvvDfgNh4whXry0kOBR6HFbtspRvZumYatWX1YymXgmW5u2Cuq3+o+S/gdQSwMEFAACAAgAWI3VUHuDd2yqBAAALBgAAC8AAAB1bml2ZXJzYWwtbm8tdmlkZW8vaHRtbF9wdWJsaXNoaW5nX3NldHRpbmdzLnhtbN1YX1PbOBB/51NofNPHxtCDFBgnTJqYIdP8u9i9lrm5YRRbiXXIks+Sk6ZP92nug/WTdGWFQCCAwhA69CETW9797Wp3f6u1vZOvKUNTkksqeM3Zq+w6iPBIxJRPas6n8PTtoYOkwjzGTHBSc7hw0El9x8uKEaMyCYhSICoRwHB5nKmakyiVHbvubDarUJnl+qlghQJ8WYlE6mY5kYQrkrsZw3P4U/OMSGeBYAEAv1TwhVp9ZwchzyB1RVwwgmgMnnOqN4XZmUqZ4xqpEY4uJ7koeNwUTOQon4xqzm97fnX/qHolY5BaNCVch0TWYVEvq2Mcx1Q7gVlAvxGUEDpJwNu9d/sOmtFYJTUHLl2t4Ll3YUpws3WsYZoCYsDVAj8lCsdYYXNrDCryVcmrBbMUzzlOaRTCE6T3X3Na4UXQabf8i14/9IOLs7DbMT5soBT6X8INlMJ22PE3kbeFb/a7g0bv/OKz/yFoh3Ymzs4H/rDT7n28CPv9TtgeXGtBFlaC6LmrUfYgG6LII7IMsqeSIh1xTBnU9a3QS6KAGQznExKKUwqZH2MmiYP+ycjkjwIzquZQDbtAoEtCsobMSKSGOtU1R+UFca7hDCA4Bvlf1tHB0bKM3h+ubN011q+3tdZLD2iRYT7viIl4Ydf3DqrXFKhWH3Z+nZseVgpHCZAF9lP65rk3l67EqG4bOFJ0Ckwkt3Y5LhgLiiwTuaprr0vTNxeXLtwD440FX8m6vkcjweJlwEg6InEPp1B7g1PuoDEUJIPY9TPCUYA5tDGqIJ7RUkMWI6moKtvX6UK6kVPMELQo6LMEdYM78Y0SnMuVClymUjePqP5XTygi/zbRNUv3igaMghXNAyt5n8eoleMZtF0b8QHhNmJnUClMVwvJrZzIsdxAEjUYsxH+LAoWo7koEKOXEBOBoAUUKVwlBN1szmici7RcZVgqJMsQTimZkfjExtA5mEgL0NTVzogyFv4t6Dc0ImORAy7BUwgxrFNp8CsbAWdYymtQfOXjG9Ny272W/+WN3iCOp5hHG4ID90iaqa3g4zniQl3pQTgiXEAGdVJiGpfPbPZWeXoalvSHPD9TNlbwJU0Lhp8TfhmQG9BbTPl2rGyS+Ec9sDab4GlJdE3eEhooTiElBhMeRNDkKV8cFxaAEeZIcDZHOILJQeq2MaWikLBiGoSBlk/30OhDmZZ3ExhkwWIek9wKcnfv3e/7B9X3h0fHFff7f/+/fVBpMVMNGNbmzFDVvHfQs9O6Ne49ovTA0PeI5gOj3x3dU5GnusTjO+6uH4Et1Nu90B82mmH7z3Z4vgagjPvdk9xz9Vixfsooh61bQ8bo500Zgd8YNs/Q0A8+dcLg2Kb6egKIrqIE6nesX7SsRogFg6zwYYyxIpYfWMH1baT6H22khmaUGNwYI6xcgKNhYlodHA6MphTK7FUQ3Yo5T+oRr4Ota98J6IN0NQTfElsJzqMECmFrxfOKm+jPS8svHOm1BJDrDiwUkJRqpRc6uX7ll9guzi/1y0QoBLM6M/uFYpSTF20Lq9UW+N32h36ntdWyo3Z19yq4/rzhM3fLr6Arnz09d+1H6R1YX/3CX9/5AVBLAwQUAAIACABYjdVQ0W4DBaABAABrBgAAKAAAAHVuaXZlcnNhbC1uby12aWRlby9odG1sX3NraW5fc2V0dGluZ3MuanONlM9vwiAUx+/+FQ27Lkaj6X7ctuiSJR6WzNuyA22ftZFCA7SzM/7vK2xVoDDlXco3n34f7xHeYRR1C6UoeowO+lvv3+y91kBpktdwa+skoJdKR4IUGayLEkhBATlIo5ANJgJO+vGM+JwR1a5J+658hWGI2MnMECufyD2+wgc2HvDLB+594nf/98go7Lcoo9VJLSWj45RRCVSOKeMl1gy6edHLrNGBWQP8ArrBKVim02U8f4hD5NnxPn6ezWcml7KywrRdsZyNE5zucs5qmoXyb9sKeHfpu5AdKYR8lVBeTmyTFQchIAtVc4IJToAYvhO9/kEt42FBDt0UopA9/TRVYdIVzmHQpeFpu4Z2XoNu3qkYchL2MuhEcAt8YLWYq7BAVtXVFRdYcZarjgzQeKnCixKGs4Lmf6knKrycOqyyDd24nhrjhPGsv73lRIXJnJuhS1wg65kx55ltPU+5DM0X32xwNOl93MLJuvLNBeITqU+8fqQ5k7Q/j3SHjdp/dJVjvgO+Zox0I7TLU0s9nqNPcyx4z5kGK3Ia1NgNGh1/AFBLAwQUAAIACABYjdVQiRErV2kAAABuAAAAJQAAAHVuaXZlcnNhbC1uby12aWRlby9sb2NhbF9zZXR0aW5ncy54bWyzsa/IzVEoSy0qzszPs1Uy1DNQUkjNS85PycxLt1UKDXHTtVBSKC5JzEtJzMnPS7VVystXUrC347LJyU9OzAlOLSkBKixWKMhJrEwtCknNBTJKUv0Sc4Eq/VLLFTKdXcMUAsCSSvp2XABQSwMEFAACAAgAWY3VUOFTtBquFwAAAScAACAAAAB1bml2ZXJzYWwtbm8tdmlkZW8vdW5pdmVyc2FsLnBuZ+1aeVSSadun0gZLy2qazBwZpzJzyXHBwo2wRnPNDQ03miE1AbMg3MVyKuct0TRzV+x1x4XcMByVlklSRNxxSytEci9JSVD8sJlm3jPnPd/5/vr+6g+W5/fcz7Xd131d1++c51/OTjZK21S3AQAAJdszp10BgC0wAGBzL3CrDOk6pHBY9rMJ72pjBajqVJuSXcgFwhxlK6qTtq/+JC+7Vrh8BoEHAHZf3fhsGgsAhQMAmmm2p2Hu4X5zL9nl2CkC6JXU3nxfeKmLZqbqjWKr3nOqz8+cd/yZ9G/l5JOPp/8VfFdXPuU7+f1fR3/lpBg0tNUM/VPqedbm3+TRE13Gu7fu0ug5XYBavxTZFrIgGRiDEyhO/ZYziHeXKcsiz30zYeOmJcgolelm0VhUuCA3TH2MKJlLbxE1L2wCAGad/LMmsidyqom74sZiRC+n2mUWR6U3uS0Zyq1NHIFmHgMCAO98DomaFGHQ9RVOyXbZffPjbVAq3wxXmym74DgucjAhzUsDVzUBgMf4e6vCYWxrVhLxQ8FXR4vE/bO1+R2WpwCAS45AVzsLSgBZ3n95/2bAZUxg/HdFqabuVsqAy5wb3xX1PbcHbgbMZyoXpjaGK8AAjy32xKW67tPXAAIeBVrddZ1+c1huE0A0OyFb4MocmDWSA7wa2HiuH/2HvI01aLBEcRPgEVjjzFFCfVbMLcA789V+5BXMfNt6Q9MO5iAcKB7iEJffvXl+J172W6vf/L71wALHxe4lii0zcrABsac9mK5PtSzxDpXFI1rIjuciY9f2xV5By8wa35D4MKR2a+oIDukX49QwGgwUd8s8fVdPjZl7vYf88Xfj1a8LYHYvQz5JoyKECqKflzvUcWEaWg80kYRs+bxM3fLURs4nQcja1j3zz2czLSaOWXXtJL77JR0ZJvnIhFoqmXobot0ZOqndBXJlC0TRbwshvkcJ5X9qn7z3WbuuXD8I8vFDCdRCySS+D3T6hRg8Z48U97C+Ax/z3F1R42Tlsdn1qYvVPddp8UZgzo8HKGk18FuaxDmXIhaV65ZtduxoW5A//Fj3mX3wEaGbNwNalwowSVRXsLHzpQWQNQCzIxWb+DQcUso6EOIkIFRHOzWY2wJNl5PUdA9PHDL+ltJR7i80PWjPE5e0l7pYp6a6ppcNBQIBEhPMSXrl6D6Nt8aeO2ElieILVzV/0kSGmRVrn4uRCsmx+2lpI2bwFq8wLPzRAUZP+nf9U/oD/JyFKREVB13ULVxUIz0xEwXsp+BneYYsaF01OLYSndt9jrVu0irQFLxTI1KDZdv+uIWt2uUd8d5mnBguNIs1yA1bwI1CpENNbvyWUXugeDpWUjv1AeMt288q1bgda3mdrlm9xjcECU8P1fWF7rbrORPgldWPDRvlGPScBrlBBrBQVglCLyIWey1qx31MqD47sipq3tZ33fwrBSv43tuUGp8x0LZKb2GDNnfSmb9iG16FYnOaqNQLk2tHr8/4YT7bpEcWV+7buT57nGGQmz6VCc1u4B9cXyzvLZYcJ4p2+nk5QZkzyFgenxgQwALpMNcGg1NH0/FWznGDDGlS7Mfr+PbmE4fPtbyHtgivixgf2sYzW1pofHwjf/ogDAM75DiGsnFs7SYjrtkaZWpaKL0zeH1xbiYM5e8NfvPQA8JQ89Tl1Me5kbR+lL9t3AauVOX1PXLqDPIJrJjVEWJWKBXpEfRjBCyiKus9X+pK0K1tB2fPMbSFNfM4KJy3dJRHGPaKrdC990NMac2lxAZtFlWeVL8y5DGZxDRyYoE78KGlNT4J9TlpeMRvtKjSz1veUEiXdkHX3+gcBEWQpwS3rlcc3w4L6khnrxxWGx6HzGvIwQHt1an1j02F1bHCpZ1NoF84RVX9BmmcqbTy+PwrhZqL+jNBH9JIyyhKS6KJVGfdo8jF8ZfM1shVr57qAhceYxhEyYmi+bKDVaer29gz2JJJbj2F/z211gFeuQdhudCLTXpdSYOPvFg1pebgq9w2+7A5ljXR2kxvarmhXsB9nkVfqSCjVcgyaXVOXoHQssj+RgyrrgExixL8LWWUiqWiR7kVtEmBaiJXmzpjys+q+BYzqUf1Hkt6YirAOXS1CD4Xgav2qnMIvG/BSZRKaXK6A8gGb2jx4CgpasD+RdlWS6GRvlKEtUENti8SoTnTD+xWaUVHDrCXf94/0P6IkcJTafCV6EUghTU+pJoLZkN+eumi+o4Ha6AUCc4JaAfIvfl857rYk3hFkb6T9z6BayJ6YIVNY9UZyJEE6f61ue+9+ppUqK8XVUGolZxL9EigHQ+xCVUJi3EocqmMUUO/4KJ91jPsrg170TqjIK53g/bm4SzSSDjwGrzeKZeLzTUex7Bx8hx3mtGtf7s/tc49O6n/bMLwAgmsPlJTk8uPhDC2fQNJMjitK2qul56DkOtRtv5IhWY4wpKrJ0jnLrWgMcR5x0l/cjKqXJIrqncqFvgwJZFaciSRyULtmgVXVqCvxWSD8717FEuGnJ6ZO62XMN6D/BS2BN1ifJDELrpOetbmTJ5YMGrOmqhI5yp8wzvjBu5dMnWMSbsTSY6AFBvPgfVhWiOcpszh8ROVNE8mXNLetNpxha+GlhB8IpCC3CkFhcy0a9WhikZ0/ZJb+bM6XLxJiGI+C9/5YQiSegoZz5qpSCd8zy176l51tgrGZoHN+DoRG0XMx0KuqGdQ78ALew/5myeMf672CHKqna9Zgbr3v6rq160obA04AWW2ngBjEmupWSbegaHmCvKZef54P5mjekkYulTFchE/15jANBmYzXCFJA7H5sUbyPkj6zsNZpLgLJBqrv1lO5X9OqxA770+rojizkAMkVJ1tphK+n5Aq08FwJwrXCSaN2zriar66/C4F+SQ+z9OBoKfs6wbE5TCiAMXT7VF7k1D/1Y/OxzZn6Mv8i3YtUQ8ygrIveKlunzF+DAz+ZYlVYg3rzIAJkqqdlV7zbvT9QU38lFVksUcZkRtcMXNfIPBhJEyjGsAN4K1CHm5eEjjoloQpK/QkrabiAaheiMdit53RKK2NHqApx+GHovPWnIoP5lCXmrUFqazryzDewNmLvil2fIzKEc5uKCeGQJ66GJJ65Lb0t4n7sREmD+CV02qHw2AJxYsk2cykhNNS9QC52YylpimddHaHOQAwnIfouWpH/xbe1nCwDtfZ1wjz3gx88ismTQRC2921Smq7D8DcNKZKjR6cB5baJRy79VdUXJ3HDqVWUzvM2Ql/3JlaCgShc8j4BUJahi2CCt9VKnCCQxeuUJXi7Jy7uTn/JAqqYlXdqeiRp0m/c0K3uuEM8/JKn/eITnSQTBr66IrvABoQORPZdgJY6arSQU6tVkk80LDSustAUpLFZDO6v46XYbi4SG/mGDtB/4Q3L3gAWIAKbTYHwQnMBaNRny3R8m8hReosF4lo0A2M4umIp0RlQb8rBhO2MHqzmjcyZorNIxZqUgQXcAQtZn3AKmYRkUHVrtsE9NGbPVK4INj+D/njC2N/thUnat9F9sGzwSODf/q1HwMoX8Qlmk5j8I0V2twmtTsiYlsqcNytY/mE3/F85A804aEdwnIYBYOPG2wXTm5uxSLh8Q4zrPqiUcuRnTylnJyn9E1LjbdEvzpc1HPo+IH3hJ0P0qbjaaBWJqx5ehmt6duN6uMK2u3mvX2nE5yjCBF9y3WWn/MUE7FnJg3IhHkf+kA2RymJFetXTDz1tC6PwfHMzx41Xrlm53giRCmH+vI24nIiRhdKk9WMtur3R87VMrnu9MsxpKGiS9rK1citqKJpMfw8xVkOGFh5qMsx2mrPpb6iOW+wJUx9F/dEVWQk5xo3Lx3R6u1KXQm7FrP1yX7qdYR2CzWYL5A50qtf+AMSSlCnlrdDb0wimxbSRgBMTZ7Xi+Ns+7Ue6JFZQrVfznzlGn4A7YtBnJEjj+If9nqkq42/vE3K4i08UgyqkrIhriX6vCqQZHf8mLaLJkxanj9tI02c0TWkHx6C48d6Ge6q7KNKUGWmJFqxW8w94trB8z6fEAUXXJr6GiYO5yXbW3SutX0Ps9HHZPmrc4Mx+7FobODcpgBjXHPT0BZZNU49PBAMwWvThrhSGfO4XxY3SkdHEIbxyvWfL1yidlew9MaCncoeJ/leYKzjFdjudBOCWdMk0RGnJ8TH/gFrpguY1H0OZ8RrwDaQhPSacT779RYve2pKlU9+i/jV2AotVe5pLvqB5frP0f71viB3yk4IvRHxr1CFEERuTEB3hHNakP7SRIdhAkzi4DCThbQvCVlwUmCXF65/88RTd44ZKcCrHo0LK4tXMqKSjl/XB3JLse3zWSFvSVcOFCfO0ulubX6J30a7RBAu6Lu8luLo3a15EkDUgwNbLcla1KYStmVe046s2Zwn2fb6xcwci47DE16clQpnOa9qRRtXsxvQpVvHqXPJN0XdlYnXNe4Lzi/Hx1QAIofQHoMsA3IXoTKHcGxGOkDCi/xlMhyxLxuLod1OC/Te+Bzk4i63xq1/4ThNlznmd/1+C05B+Ly7mxMO7annKVwyejjZGuDdW1y60PaLtlcUWJSClf4ur7Sok8lrgqhkMlVu/lizUHLz8PKZTnmUu6eGwvVuB1RIHm7v+LpuX+odFfCi1Lm8Jmu5vaYXXFOwkINrSclm5kGSn5pZ58hD54pSPgGGwOfyVBlzNfFN4YC22n4kGPgbVdLa+bE287lut0cxW8J1uZ0oAYY6e0QH6EYCv9b/FJ/k3ibx+busc3OEy1AWElEj3Kq3eCZt2dqzcqNiUv3Sw0+nM6aNGaBb6e6/GLciTCBCqmC/T+dKEJDk/bHhLe307kryALcmlPzraSyYWTEDhJDzPybbPxh8YSG1qYSK/aJFLfrxZMkw2Zi2KFN+cSpaBq2bVUu50ZxRZTWib5FhNNRwtA/eYp5BLCd8UH/l3bdrr6FUF2brYZed9+ldqV0Zw/92p2lCqZQkf0ftiHsylj9n3dkNE2yOC3bgbZTztNdv3JQ0hcw68jdd3dfWozSjH/ar8FdvZ3p6vt53nW+xIqJWIK8xN1TTn2c/Nht06Hr/N2xE6+cg0nqFvEMzeI+i4F/StbU0IIfPG59PjWy5Z/khI7Y4Irr/3QDCLMrK/9k4Vo2+MHoLcniE8xl3b+4HmA0a4M8erH/opu+lRskBtAQigNSoDqVqa7xFMsjf0CackeLjvn9n8hnYHz+/iJ3RlbMN6kbrepxpYLMDpu/ie3chLIcAPAwUCYM0HV743/d9zKqCqgEwgCAkzqf4HZbjbfx0FWZ5se+mf7p4CPx+UNXAYBr3spxsm+PG98BAPl7ZdoAF3+UGQLw2vUF/gJ/gb/AX+Av8Bf4C/wF/gJ/gb/AX+D/Fzjv0AaDG72zELsu6Z2tmSz8RPHC/jeKtwG/kyOKnpPNo2fHiWuvD5Il08/iocL78UjxxMLDLXRPeiA9jB5fGxVVEbLOYYR/7AthhNObM+aSgglrOD28YyA38o5MymV/hvhmiEM2ZPmICBea1ND0kRcCjX7LbTnxUlPAArPrc32FYJnOx3uLYNngkFkuxDHMOiVg5M17XHAgN5q0IeJH8toiyOHA8WUd0dVQKreD9ozfUbWiKnP01e0b+QIbYCO0FtMyWaGcijzZzuboH/J9s08yva+zho2PpSsAXqkrwDhJyldjA7jR7DaNt9nj4k54bJnOSKdlgGQrYPCAxtuVXXHznNksKgQiZ/EceRwiol6SReyfN8jLrP/2BDs0Uqk2ZgtglqT8YRUIEwWGsrk+h+S+pXBWJSFO6dBW7DgAEHVQzgJq1bWWKXPXczssSeGkwchxwOMxH1O5mJmQsQjGSGT4SiSto1nMPxuz8hq1Pi8CEfnIOUmsmrZc7vwwZ06mjG4HFD+9AyUfC7s91LIJsDyZovEWv75ydnyBpq4u5ayvxe5cn0CulkzhjJDShdiVmpUE6CoyhDHLfZMabO6x7AnOZuwTKce1SlbaxsVUUEb63cwpREAO0T6ic7HDg4/I0wurGgIj8feVU/dEY5+S5w4Azocc2xvX402qx0Y3FB7Ng4tpCV0dA/Q6NfzNh0OrzY/ilY3HZJrDoGuPmxJoRTUdJ9Z27w5wFShGTkiTCG27nmzI61b+EBW7zF1gRK7GOn+KFbvIqkskXV4YW6hR79y2q9+4BGlvZJrYfsErrYxaTrIYrSahB7yrDiCgvb3m3GWUT4D9QGVwXx2+gaAg+ibOFaXVBrbN3R03bam3EObLa1zuXxAIsCt6EaHliw6cNAhzI1zngJTxTe0cSs7gIvQGir2sBHh4PB0IQ52HiEBZ5UHq2Xz0xXJE1SQECW/3LKOkjZS2V/f96n6zjs/NqXHQZvUvu4GhjletDSk10ap8XW9W3wpHdc3d8UASXXukfCUdd1ajlJjI+dE3u5HKIlBaJccTe9xflVGRAXSHA1sc+nEgb1zCkF9/+FkQ6o+k0FsHWqlP5vjkZO1gfUoL4aCysYmkzEAt59+qrxBASnLRMHewcEDLBfy7gtmQtfw93exWmlQjehU9gBvWfeSOyuXpwPsTuC2tKHJwufZPWqwAb57phiVaAi+NGuJXpVWOaWX8hvnxR+xRoUGFO5VMQCMJwemQVyq8Znv+GpbuJjs8WXdu5GfeIOO3OHd8ikqSEgz8NIXyEJeIvtz7+ySh+Sz8oJlJCau1LmvcwL2vzngwKKuc8lXFtVpsp1sE+a4beD5k9NKY5zPL+Sh6ZWmxhcCDtAYedQO2gxGJb/rq2wzrVwfWWJL3xL7ldM7oo/Er4rLpoTP8/WQ9/O2NjKhXNnYLkqr8kQuoU85r24najtKja32lWdzqmuZtWgbbv/GvpGhUtZocVECd8n1wkb52SuJtMrwCaUkaaoSkU3K8SRf7Vu3pDcrGLRyLjJv59apUjO+Me9XrRbGeKCrR/MDec257n6pvRN4cAWw/lXHPN3HHt6p6WZ+yWv1A3Jvd62g/NiayxritGnt5582U0nZx0DUbhD6r79fTkS3bQnjvjzXEXoxlWZtBmaIrF18moPvFZfYJhrovUUC7s75wkQarbxGOEem3BurVz/anSyyYRdbHbTaKka1V18e7iTAtqJBIj+74nHkKOjxGDrn3mnpvk/q2b1yQucPib++adg6Pf6SusuYETZRW62g6VQ2vrRStZ5Qo7qtzGag0/ZA0L2hkKn9NcJwWkzTeZkiOEyuraAzFZKa5DWbar3ixwgddeGnDy6EzXR+/m7whbJEezNSD/lFfvpd7Pphf7BQ8mxTkx7VyBlOnxhdNe66W0NXT7Z33Y1bFY1hJfTTtHqrCJa4api55oesmcIWPtJvgHAhYuIB4893dKCUY62GOP3pMtqONe1MNQ0YHVC5gCrWENWvYgsngNiMzj7ypIZwgQ1bbzorNYLwt5gPYoT8qlKuGVuu15IeX2xn/5mRNFtUrf91/JqleEYYq+G2V0vtgLgmZZMdfU1lMY5xK4dbGOpPhaRsHi6qhlXb9Sk5D6Lq28WSMhefS/VYfwbYU1g8to0yNoclwMtOl2f6TPtW4n0PfB7L+PNyKMB5joMRpxfOjva1Rzg970lezhh69PPW6apJKmu0zxIxEVEQBYYLG39cONFSH6lvzXoyq1B3z3wheELD9prpbdP9ny1M0fpU8FCh/8GHLjsuR7bD4zc5o2uo/a/lZKeHRn5XFqkt4UO4leSO7cUBxFzXmSiPPvv2/dYy16X0tBi/fH/YH/bNv5KjFtaxULvgQjLX+e3t6fgcqXX5mYynqn9pkbk3LDOYsKwAe2vyHbg9Z63914m/goKy5+3TPMEStdUEoBu5soCiSvdHJp2jhTT4jnxe4ELkRA4+qkYJVqdht9Up1VedKAXqjL9+PmW5AOmQf/7N/+0iS7hAI8yD4HtlskXeSmHR6TxOSHiZYPdb11ivWp6KcueoC/t8mE359w1gkxnQLAPCKbiuNmMsNG8vslA0h4ZdSYv2iFppFxUayYSQve4LMVZc++PQa1+aNN7N+xJ2d9gfarX1kQvM23uN6GNZmBmcAYWVk6YeSnSGMteWrh2Wqmm1bbDtXmJHhH6N2SquXe6znumVPA2x/dDpdZXU+7n8AUEsDBBQAAgAIAFmN1VAhB7ysTAAAAGoAAAAkAAAAdW5pdmVyc2FsLW5vLXZpZGVvL3VuaXZlcnNhbC5wbmcueG1ss7GvyM1RKEstKs7Mz7NVMtQzULK34+WyKShKLctMLVeoAIoZ6RlAgJJCpa2SGRK3PDOlJMNWycLAEiGWkZqZnlECVGdgDhfUBxoJAFBLAQIAABQAAgAIALJUk0/W9W53OQMAAFkJAAAdAAAAAAAAAAEAAAAAAAAAAAB1bml2ZXJzYWwtbm8tdmlkZW8vcGxheWVyLnhtbFBLAQIAABQAAgAIAFiN1VANHO9AOQUAADAUAAAmAAAAAAAAAAEAAAAAAHQDAAB1bml2ZXJzYWwtbm8tdmlkZW8vY29tbW9uX21lc3NhZ2VzLmxuZ1BLAQIAABQAAgAIAFiN1VDFTWnbpAAAAH4BAAA3AAAAAAAAAAEAAAAAAPEIAAB1bml2ZXJzYWwtbm8tdmlkZW8vcGxheWJhY2tfYW5kX25hdmlnYXRpb25fc2V0dGluZ3MueG1sUEsBAgAAFAACAAgAWI3VUOVo6G+uBAAAohgAADAAAAAAAAAAAQAAAAAA6gkAAHVuaXZlcnNhbC1uby12aWRlby9mbGFzaF9wdWJsaXNoaW5nX3NldHRpbmdzLnhtbFBLAQIAABQAAgAIAFiN1VBgoSsEZAMAAKoMAAAqAAAAAAAAAAEAAAAAAOYOAAB1bml2ZXJzYWwtbm8tdmlkZW8vZmxhc2hfc2tpbl9zZXR0aW5ncy54bWxQSwECAAAUAAIACABYjdVQe4N3bKoEAAAsGAAALwAAAAAAAAABAAAAAACSEgAAdW5pdmVyc2FsLW5vLXZpZGVvL2h0bWxfcHVibGlzaGluZ19zZXR0aW5ncy54bWxQSwECAAAUAAIACABYjdVQ0W4DBaABAABrBgAAKAAAAAAAAAABAAAAAACJFwAAdW5pdmVyc2FsLW5vLXZpZGVvL2h0bWxfc2tpbl9zZXR0aW5ncy5qc1BLAQIAABQAAgAIAFiN1VCJEStXaQAAAG4AAAAlAAAAAAAAAAEAAAAAAG8ZAAB1bml2ZXJzYWwtbm8tdmlkZW8vbG9jYWxfc2V0dGluZ3MueG1sUEsBAgAAFAACAAgAWY3VUOFTtBquFwAAAScAACAAAAAAAAAAAAAAAAAAGxoAAHVuaXZlcnNhbC1uby12aWRlby91bml2ZXJzYWwucG5nUEsBAgAAFAACAAgAWY3VUCEHvKxMAAAAagAAACQAAAAAAAAAAQAAAAAABzIAAHVuaXZlcnNhbC1uby12aWRlby91bml2ZXJzYWwucG5nLnhtbFBLBQYAAAAACgAKAGADAACVMgAAAAA="/>
  <p:tag name="ISPRING_LMS_API_VERSION" val="SCORM 1.2"/>
  <p:tag name="ISPRING_ULTRA_SCORM_COURCE_TITLE" val="CEV70574_Meat_Science_and_Food_Safety_LOGO"/>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CURRENT_PLAYER_ID" val="universal-no-video"/>
  <p:tag name="ISPRING_PRESENTATION_TITLE" val="CEV70574_Meat_Science_and_Food_Safety_LOGO"/>
  <p:tag name="ISPRING_SCORM_ENDPOINT" val="&lt;endpoint&gt;&lt;enable&gt;0&lt;/enable&gt;&lt;lrs&gt;http://&lt;/lrs&gt;&lt;auth&gt;0&lt;/auth&gt;&lt;login&gt;&lt;/login&gt;&lt;password&gt;&lt;/password&gt;&lt;key&gt;&lt;/key&gt;&lt;name&gt;&lt;/name&gt;&lt;email&gt;&lt;/email&gt;&lt;/endpoint&gt;&#10;"/>
  <p:tag name="ISPRING_OUTPUT_FOLDER" val="[[&quot;\u0018{\uFFFD\uFFFD{4C164EFE-55ED-4573-8385-AFC332AEAD2A}&quot;,&quot;S:\\A Brand Management Lesson Plans\\CEV7s\\CEV70574 Meat Science &amp; Food Safety\\HTML5&quot;]]"/>
  <p:tag name="ISPRING_SCORM_RATE_QUIZZES"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6552</TotalTime>
  <Words>9639</Words>
  <Application>Microsoft Office PowerPoint</Application>
  <PresentationFormat>On-screen Show (4:3)</PresentationFormat>
  <Paragraphs>1523</Paragraphs>
  <Slides>196</Slides>
  <Notes>196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196</vt:i4>
      </vt:variant>
    </vt:vector>
  </HeadingPairs>
  <TitlesOfParts>
    <vt:vector size="201" baseType="lpstr">
      <vt:lpstr>Arial</vt:lpstr>
      <vt:lpstr>Calibri</vt:lpstr>
      <vt:lpstr>Calibri Light</vt:lpstr>
      <vt:lpstr>Wingdings</vt:lpstr>
      <vt:lpstr>Custom Design</vt:lpstr>
      <vt:lpstr>Meat Science and Food Safety</vt:lpstr>
      <vt:lpstr>COPYRIGHT WARNING</vt:lpstr>
      <vt:lpstr>Slides with Revisions (2019)</vt:lpstr>
      <vt:lpstr>Objectives</vt:lpstr>
      <vt:lpstr>Objectives</vt:lpstr>
      <vt:lpstr>Main Menu</vt:lpstr>
      <vt:lpstr>Legislation and History</vt:lpstr>
      <vt:lpstr>The Meats Industry</vt:lpstr>
      <vt:lpstr>Legislation</vt:lpstr>
      <vt:lpstr>Important Legislation</vt:lpstr>
      <vt:lpstr>The Meat Inspection Act</vt:lpstr>
      <vt:lpstr>The Meat Inspection Act</vt:lpstr>
      <vt:lpstr>The Pure Food &amp; Drug Act</vt:lpstr>
      <vt:lpstr>The Packers &amp; Stockyards Act</vt:lpstr>
      <vt:lpstr>The Humane Slaughter Act</vt:lpstr>
      <vt:lpstr>The Wholesome Meat Act</vt:lpstr>
      <vt:lpstr>The Wholesome Meat Act</vt:lpstr>
      <vt:lpstr>Uniform Retail Meat Identity Standards</vt:lpstr>
      <vt:lpstr>The Humane Methods of Slaughter Act</vt:lpstr>
      <vt:lpstr>The Humane Methods of Slaughter Act</vt:lpstr>
      <vt:lpstr>The Hazard Analysis Critical Control Point Approach to Food Safety</vt:lpstr>
      <vt:lpstr>The Nutritional Labeling &amp; Education Act</vt:lpstr>
      <vt:lpstr>The Nutritional Labeling &amp; Education Act</vt:lpstr>
      <vt:lpstr>The Nutritional Labeling &amp; Education Act</vt:lpstr>
      <vt:lpstr>Other Important Dates in Meat Science &amp; Food Safety</vt:lpstr>
      <vt:lpstr>Other Important Dates in Meat Science &amp; Food Safety</vt:lpstr>
      <vt:lpstr>Animal Care and Handling</vt:lpstr>
      <vt:lpstr>Live Animal Care</vt:lpstr>
      <vt:lpstr>Growth-Promoting Implants</vt:lpstr>
      <vt:lpstr>Growth-Promoting Implants</vt:lpstr>
      <vt:lpstr>Growth-Promoting Implants</vt:lpstr>
      <vt:lpstr>Beta-agonists </vt:lpstr>
      <vt:lpstr>Antibiotics</vt:lpstr>
      <vt:lpstr>Antibiotics</vt:lpstr>
      <vt:lpstr>Withdrawal Period</vt:lpstr>
      <vt:lpstr>Residue Levels</vt:lpstr>
      <vt:lpstr>Water</vt:lpstr>
      <vt:lpstr>Feed &amp; Feedstuffs</vt:lpstr>
      <vt:lpstr>Illness in Livestock</vt:lpstr>
      <vt:lpstr>Illness in Livestock</vt:lpstr>
      <vt:lpstr>Handling Procedures</vt:lpstr>
      <vt:lpstr>Adverse Weather Conditions</vt:lpstr>
      <vt:lpstr>Adverse Weather Conditions</vt:lpstr>
      <vt:lpstr>Meat Nutrition</vt:lpstr>
      <vt:lpstr>Meat in the Diet</vt:lpstr>
      <vt:lpstr>The Components of Meat</vt:lpstr>
      <vt:lpstr>Protein</vt:lpstr>
      <vt:lpstr>Protein</vt:lpstr>
      <vt:lpstr>Protein</vt:lpstr>
      <vt:lpstr>Fat</vt:lpstr>
      <vt:lpstr>Fat</vt:lpstr>
      <vt:lpstr>Cholesterol</vt:lpstr>
      <vt:lpstr>Cholesterol</vt:lpstr>
      <vt:lpstr>B Vitamins</vt:lpstr>
      <vt:lpstr>Essential Minerals</vt:lpstr>
      <vt:lpstr>Iron from Meat</vt:lpstr>
      <vt:lpstr>Ounce for Ounce</vt:lpstr>
      <vt:lpstr>Three Ounces of Lean Meat</vt:lpstr>
      <vt:lpstr>Purchasing Meat</vt:lpstr>
      <vt:lpstr>Muscles</vt:lpstr>
      <vt:lpstr>Sarcomere</vt:lpstr>
      <vt:lpstr>Primal Cuts</vt:lpstr>
      <vt:lpstr>Primal Cuts: Beef</vt:lpstr>
      <vt:lpstr>Primal Cuts: Pork</vt:lpstr>
      <vt:lpstr>Primal Cuts: Lamb</vt:lpstr>
      <vt:lpstr>Sub-Primal Cuts</vt:lpstr>
      <vt:lpstr>Retail Cuts</vt:lpstr>
      <vt:lpstr>Ground Beef vs. Hamburger</vt:lpstr>
      <vt:lpstr>Regulatory Standards for Hams</vt:lpstr>
      <vt:lpstr>Retail Packaging</vt:lpstr>
      <vt:lpstr>Overwrap</vt:lpstr>
      <vt:lpstr>Modified Atmosphere Packaging</vt:lpstr>
      <vt:lpstr>Vacuum Packaging</vt:lpstr>
      <vt:lpstr>Labeling</vt:lpstr>
      <vt:lpstr>Net Weight</vt:lpstr>
      <vt:lpstr>Net Weight</vt:lpstr>
      <vt:lpstr>Product Date</vt:lpstr>
      <vt:lpstr>Types of Differentiated Products</vt:lpstr>
      <vt:lpstr>Branded Programs</vt:lpstr>
      <vt:lpstr>Aging of Meat</vt:lpstr>
      <vt:lpstr>Aging Methods</vt:lpstr>
      <vt:lpstr>Certified Organic</vt:lpstr>
      <vt:lpstr>Organic Meat</vt:lpstr>
      <vt:lpstr>Organic Meat</vt:lpstr>
      <vt:lpstr>Natural</vt:lpstr>
      <vt:lpstr>Maturity Classes</vt:lpstr>
      <vt:lpstr>Beef Maturity Classifications</vt:lpstr>
      <vt:lpstr>Lamb Age Classes</vt:lpstr>
      <vt:lpstr>Yield Grades</vt:lpstr>
      <vt:lpstr>Quality Grading</vt:lpstr>
      <vt:lpstr>Quality Grades</vt:lpstr>
      <vt:lpstr>Carcass Maturity Score</vt:lpstr>
      <vt:lpstr>Lean Evaluation</vt:lpstr>
      <vt:lpstr>Degrees of Marbling</vt:lpstr>
      <vt:lpstr>Quality Grades</vt:lpstr>
      <vt:lpstr>Physiological Age of Lamb</vt:lpstr>
      <vt:lpstr>Fat Evaluation of Lamb</vt:lpstr>
      <vt:lpstr>Conformation in Lamb</vt:lpstr>
      <vt:lpstr>USDA Quality Grades</vt:lpstr>
      <vt:lpstr>Quality Grades</vt:lpstr>
      <vt:lpstr>Meat Storage and Handling</vt:lpstr>
      <vt:lpstr>SUBCHAPTERS</vt:lpstr>
      <vt:lpstr>Refrigerator Storage Times</vt:lpstr>
      <vt:lpstr>Refrigerator Storage Times</vt:lpstr>
      <vt:lpstr>Refrigerator Storage Times</vt:lpstr>
      <vt:lpstr>Freezer Storage</vt:lpstr>
      <vt:lpstr>Freezer Storage</vt:lpstr>
      <vt:lpstr>Freezer Burn</vt:lpstr>
      <vt:lpstr>Freezer Storage Times</vt:lpstr>
      <vt:lpstr>Freezer Storage Times</vt:lpstr>
      <vt:lpstr>Variables of Home Freezer Storage</vt:lpstr>
      <vt:lpstr>After a Power Outage</vt:lpstr>
      <vt:lpstr>Re-Freezing Meat</vt:lpstr>
      <vt:lpstr>Safe Handling Instructions</vt:lpstr>
      <vt:lpstr>Safe Handling Instructions</vt:lpstr>
      <vt:lpstr>Food Safety Tips at Home</vt:lpstr>
      <vt:lpstr>Cross-Contamination</vt:lpstr>
      <vt:lpstr>Defrosting Meat</vt:lpstr>
      <vt:lpstr>Defrosting Meat</vt:lpstr>
      <vt:lpstr>Handling of Ground Beef</vt:lpstr>
      <vt:lpstr>Cooking Frozen Meat</vt:lpstr>
      <vt:lpstr>Handling Leftovers</vt:lpstr>
      <vt:lpstr>Handling Leftovers</vt:lpstr>
      <vt:lpstr>Freezing Cooked Meat</vt:lpstr>
      <vt:lpstr>Meat Cookery</vt:lpstr>
      <vt:lpstr>Before Cooking Meat</vt:lpstr>
      <vt:lpstr>Cooking Temperatures</vt:lpstr>
      <vt:lpstr>Internal Temperature</vt:lpstr>
      <vt:lpstr>Internal Temperatures of Beef &amp; Lamb</vt:lpstr>
      <vt:lpstr>Internal Temperatures of Pork</vt:lpstr>
      <vt:lpstr>Browning of Meat</vt:lpstr>
      <vt:lpstr>Cooking Methods</vt:lpstr>
      <vt:lpstr>Dry Cooking Methods</vt:lpstr>
      <vt:lpstr>Broiling</vt:lpstr>
      <vt:lpstr>Broiling</vt:lpstr>
      <vt:lpstr>Convection Oven Cooking</vt:lpstr>
      <vt:lpstr>Deep Fat Frying</vt:lpstr>
      <vt:lpstr>Grilling</vt:lpstr>
      <vt:lpstr>Pan Broiling</vt:lpstr>
      <vt:lpstr>Pan Frying</vt:lpstr>
      <vt:lpstr>Roasting</vt:lpstr>
      <vt:lpstr>Roasting</vt:lpstr>
      <vt:lpstr>Smoking Meats</vt:lpstr>
      <vt:lpstr>Stir Frying</vt:lpstr>
      <vt:lpstr>Microwave Cooking</vt:lpstr>
      <vt:lpstr>Microwave Cooking</vt:lpstr>
      <vt:lpstr>Moist Cooking Methods</vt:lpstr>
      <vt:lpstr>Braising</vt:lpstr>
      <vt:lpstr>Stewing</vt:lpstr>
      <vt:lpstr>Processed Meats</vt:lpstr>
      <vt:lpstr>SUBCHAPTERS</vt:lpstr>
      <vt:lpstr>Processed Meats</vt:lpstr>
      <vt:lpstr>Processed Meats</vt:lpstr>
      <vt:lpstr>Processed Meats</vt:lpstr>
      <vt:lpstr>Cold Cuts</vt:lpstr>
      <vt:lpstr>Frankfurters</vt:lpstr>
      <vt:lpstr>Skeletal Meat</vt:lpstr>
      <vt:lpstr>Food Additives</vt:lpstr>
      <vt:lpstr>Food Additives</vt:lpstr>
      <vt:lpstr>Food Additives</vt:lpstr>
      <vt:lpstr>Antioxidants</vt:lpstr>
      <vt:lpstr>Antioxidants</vt:lpstr>
      <vt:lpstr>Curing Additives</vt:lpstr>
      <vt:lpstr>Curing Additives</vt:lpstr>
      <vt:lpstr>Flavorings</vt:lpstr>
      <vt:lpstr>Natural Flavors</vt:lpstr>
      <vt:lpstr>Natural Flavors</vt:lpstr>
      <vt:lpstr>Synthetic Flavoring</vt:lpstr>
      <vt:lpstr>Meat Tenderizers</vt:lpstr>
      <vt:lpstr>Potassium Sorbate</vt:lpstr>
      <vt:lpstr>Starter Cultures</vt:lpstr>
      <vt:lpstr>Other Processed Meat Additives</vt:lpstr>
      <vt:lpstr>Other Processed Meats Additives</vt:lpstr>
      <vt:lpstr>Food Safety</vt:lpstr>
      <vt:lpstr>Food Safety</vt:lpstr>
      <vt:lpstr>HACCP</vt:lpstr>
      <vt:lpstr>HACCP</vt:lpstr>
      <vt:lpstr>Ways to Minimize Foodborne Bacteria</vt:lpstr>
      <vt:lpstr>Irradiation</vt:lpstr>
      <vt:lpstr>Irradiation</vt:lpstr>
      <vt:lpstr>Proper Storage Temperatures</vt:lpstr>
      <vt:lpstr>The Temperature Danger Zone</vt:lpstr>
      <vt:lpstr>Foodborne Illness</vt:lpstr>
      <vt:lpstr>Vulnerable People</vt:lpstr>
      <vt:lpstr>Foodborne Illness</vt:lpstr>
      <vt:lpstr>Bacterial Counts</vt:lpstr>
      <vt:lpstr>Common Foodborne Bacteria</vt:lpstr>
      <vt:lpstr>Common Foodborne Bacteria</vt:lpstr>
      <vt:lpstr>Common Foodborne Bacteria</vt:lpstr>
      <vt:lpstr>Common Foodborne Bacteria</vt:lpstr>
      <vt:lpstr>Common Foodborne Bacteria</vt:lpstr>
      <vt:lpstr>Common Foodborne Bacteria</vt:lpstr>
      <vt:lpstr>Common Foodborne Bacteria</vt:lpstr>
      <vt:lpstr>Resources</vt:lpstr>
      <vt:lpstr>Reviewers</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CEV70574_Meat_Science_and_Food_Safety_LOGO</dc:title>
  <dc:creator>Olivia Mitchell</dc:creator>
  <cp:lastModifiedBy>Angela Dehls</cp:lastModifiedBy>
  <cp:revision>417</cp:revision>
  <cp:lastPrinted>2012-07-09T19:30:51Z</cp:lastPrinted>
  <dcterms:created xsi:type="dcterms:W3CDTF">2011-10-31T16:17:57Z</dcterms:created>
  <dcterms:modified xsi:type="dcterms:W3CDTF">2021-07-17T15:35:36Z</dcterms:modified>
</cp:coreProperties>
</file>