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504C-D37A-43F4-B3A9-E1AF8A7654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0AB35-33D6-4AA6-8FE0-453719D13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E2E8-219E-4D6E-9A17-904CF214BF1E}"/>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5" name="Footer Placeholder 4">
            <a:extLst>
              <a:ext uri="{FF2B5EF4-FFF2-40B4-BE49-F238E27FC236}">
                <a16:creationId xmlns:a16="http://schemas.microsoft.com/office/drawing/2014/main" id="{66989AD5-36F4-4BC2-A97E-0200D053F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80280-5203-4681-A43D-45B0BD293F84}"/>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11116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1787-9BC4-451E-8DE6-44D60ED3C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B456F-DA94-42AB-B86A-87B9D0918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491CA-09B2-4861-B8FA-E9FF6BB36CA2}"/>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5" name="Footer Placeholder 4">
            <a:extLst>
              <a:ext uri="{FF2B5EF4-FFF2-40B4-BE49-F238E27FC236}">
                <a16:creationId xmlns:a16="http://schemas.microsoft.com/office/drawing/2014/main" id="{CD507177-F591-4A8D-A3CE-951AA80D9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17D4F-BC90-4D72-AA49-F20BE70FC59D}"/>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231384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3E7CC-CBFA-42FC-BC2D-4A7C17C044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EE066E-25DB-4044-B10E-E8A54B883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AB9A4-6A88-48B0-9C49-2823AE43989D}"/>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5" name="Footer Placeholder 4">
            <a:extLst>
              <a:ext uri="{FF2B5EF4-FFF2-40B4-BE49-F238E27FC236}">
                <a16:creationId xmlns:a16="http://schemas.microsoft.com/office/drawing/2014/main" id="{BDF8CD46-06D9-44D9-B8B5-271EA3612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3958D-5A67-46B1-AC40-0AD4E2599524}"/>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283184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499C-D42C-4BD8-B9A9-9ACDAC4D3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E83FB-DF4F-4E8C-90BD-86872CB4C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849EA-E072-4101-9258-DB97B09EF93F}"/>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5" name="Footer Placeholder 4">
            <a:extLst>
              <a:ext uri="{FF2B5EF4-FFF2-40B4-BE49-F238E27FC236}">
                <a16:creationId xmlns:a16="http://schemas.microsoft.com/office/drawing/2014/main" id="{948F4E4F-9AEA-4293-B1CD-BDE50DA36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2EE40-8958-4E94-89CC-1B59686E5625}"/>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55328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2BB3-22FB-4C2C-9E13-7810009F3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3EB499-6CF2-463D-9A26-DEFC6CED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0D6CB-9B71-47A4-BBC2-B70EA4F935C9}"/>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5" name="Footer Placeholder 4">
            <a:extLst>
              <a:ext uri="{FF2B5EF4-FFF2-40B4-BE49-F238E27FC236}">
                <a16:creationId xmlns:a16="http://schemas.microsoft.com/office/drawing/2014/main" id="{BCD1D4D0-DB8E-497E-8496-65E8C2013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C4DA5-F4D2-4F78-B6DC-3C03E24A43FA}"/>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221917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7C1F-F2BF-4D4E-BD5D-23E0ED836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963C0-6AB9-49D9-826E-D3EEE78A8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F6F3B-C7FA-4EBC-B6AF-14A1D2BF0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CA07A4-B2E0-493F-A0BA-2695862CC9DB}"/>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6" name="Footer Placeholder 5">
            <a:extLst>
              <a:ext uri="{FF2B5EF4-FFF2-40B4-BE49-F238E27FC236}">
                <a16:creationId xmlns:a16="http://schemas.microsoft.com/office/drawing/2014/main" id="{30E7829F-D597-488B-A780-280E4DB45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377CF-C634-471B-8A21-4483C082FDB7}"/>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19959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3D1C-4B51-495A-AF42-9DD7D0C4C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6A548-DB32-4C60-92C5-E6182CDB1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248858-9903-4D8C-8D8A-E62A92143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043284-F2C7-4F0C-975A-FF5DDE3E8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20CFE-F389-4A7F-BD80-0396CDA8F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1FE651-1575-40B6-AF42-01729F429001}"/>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8" name="Footer Placeholder 7">
            <a:extLst>
              <a:ext uri="{FF2B5EF4-FFF2-40B4-BE49-F238E27FC236}">
                <a16:creationId xmlns:a16="http://schemas.microsoft.com/office/drawing/2014/main" id="{19FC0FA7-9738-4928-A236-07B2343C7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0F45C0-F8A4-4A4F-9545-46CECD24C853}"/>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64826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3758-8D71-42D0-A101-003ECA226E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4FA4B-79A3-4987-B570-FDB0324F5041}"/>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4" name="Footer Placeholder 3">
            <a:extLst>
              <a:ext uri="{FF2B5EF4-FFF2-40B4-BE49-F238E27FC236}">
                <a16:creationId xmlns:a16="http://schemas.microsoft.com/office/drawing/2014/main" id="{1A6230A1-54F7-4501-B012-785F621AA1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45F7D5-09BE-47C9-A3FA-C3AF63D77014}"/>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548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9B863-4FB9-499E-8960-4302707850AB}"/>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3" name="Footer Placeholder 2">
            <a:extLst>
              <a:ext uri="{FF2B5EF4-FFF2-40B4-BE49-F238E27FC236}">
                <a16:creationId xmlns:a16="http://schemas.microsoft.com/office/drawing/2014/main" id="{8073698C-209F-4D6D-B2D6-222FF10D2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069619-A07F-4B1B-B650-984C2E2E42B6}"/>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414064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4055-D680-4DD9-87CA-774CFA630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AA57BA-46A5-40A5-ACD2-A1904BCCA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1A529C-14D7-47DD-806F-AB0CB7E7F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BE0A7-99D9-4FE8-9958-1AC09C52E3FC}"/>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6" name="Footer Placeholder 5">
            <a:extLst>
              <a:ext uri="{FF2B5EF4-FFF2-40B4-BE49-F238E27FC236}">
                <a16:creationId xmlns:a16="http://schemas.microsoft.com/office/drawing/2014/main" id="{A88B3572-A9B9-4FFA-AB2D-DEF22A43D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C7E3A-F18D-48ED-B7D9-E22E15BA44CB}"/>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58340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9FA2-89C6-428B-953D-539EA5BDC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819F8D-2DAD-48AC-B8F1-69E0588624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B68668-345E-48C0-965F-2E4D3C85C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77100-2421-403D-B978-4A826B0CE6E9}"/>
              </a:ext>
            </a:extLst>
          </p:cNvPr>
          <p:cNvSpPr>
            <a:spLocks noGrp="1"/>
          </p:cNvSpPr>
          <p:nvPr>
            <p:ph type="dt" sz="half" idx="10"/>
          </p:nvPr>
        </p:nvSpPr>
        <p:spPr/>
        <p:txBody>
          <a:bodyPr/>
          <a:lstStyle/>
          <a:p>
            <a:fld id="{39622EF4-3244-4827-B83A-A6819E9E26F8}" type="datetimeFigureOut">
              <a:rPr lang="en-US" smtClean="0"/>
              <a:t>12/22/2020</a:t>
            </a:fld>
            <a:endParaRPr lang="en-US"/>
          </a:p>
        </p:txBody>
      </p:sp>
      <p:sp>
        <p:nvSpPr>
          <p:cNvPr id="6" name="Footer Placeholder 5">
            <a:extLst>
              <a:ext uri="{FF2B5EF4-FFF2-40B4-BE49-F238E27FC236}">
                <a16:creationId xmlns:a16="http://schemas.microsoft.com/office/drawing/2014/main" id="{7F542D02-7121-4E68-95D6-E15D9321C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B4C14-9034-4820-AC96-39D9E7D0E62D}"/>
              </a:ext>
            </a:extLst>
          </p:cNvPr>
          <p:cNvSpPr>
            <a:spLocks noGrp="1"/>
          </p:cNvSpPr>
          <p:nvPr>
            <p:ph type="sldNum" sz="quarter" idx="12"/>
          </p:nvPr>
        </p:nvSpPr>
        <p:spPr/>
        <p:txBody>
          <a:bodyPr/>
          <a:lstStyle/>
          <a:p>
            <a:fld id="{933B09E9-2BAA-4B90-A5CF-CB9802EF88F8}" type="slidenum">
              <a:rPr lang="en-US" smtClean="0"/>
              <a:t>‹#›</a:t>
            </a:fld>
            <a:endParaRPr lang="en-US"/>
          </a:p>
        </p:txBody>
      </p:sp>
    </p:spTree>
    <p:extLst>
      <p:ext uri="{BB962C8B-B14F-4D97-AF65-F5344CB8AC3E}">
        <p14:creationId xmlns:p14="http://schemas.microsoft.com/office/powerpoint/2010/main" val="320484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850AFC-A9DA-4738-8858-A6794ADD5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0A6FF-51C6-4781-9F8F-D7ABA22B4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2395E-250B-48C9-8F97-9FDF1869F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22EF4-3244-4827-B83A-A6819E9E26F8}" type="datetimeFigureOut">
              <a:rPr lang="en-US" smtClean="0"/>
              <a:t>12/22/2020</a:t>
            </a:fld>
            <a:endParaRPr lang="en-US"/>
          </a:p>
        </p:txBody>
      </p:sp>
      <p:sp>
        <p:nvSpPr>
          <p:cNvPr id="5" name="Footer Placeholder 4">
            <a:extLst>
              <a:ext uri="{FF2B5EF4-FFF2-40B4-BE49-F238E27FC236}">
                <a16:creationId xmlns:a16="http://schemas.microsoft.com/office/drawing/2014/main" id="{E4CF5B3A-4DAB-4EE9-85FC-2668ECC4B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BD7A0D-CF4D-40DF-9BD6-E5EB2FADE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B09E9-2BAA-4B90-A5CF-CB9802EF88F8}" type="slidenum">
              <a:rPr lang="en-US" smtClean="0"/>
              <a:t>‹#›</a:t>
            </a:fld>
            <a:endParaRPr lang="en-US"/>
          </a:p>
        </p:txBody>
      </p:sp>
    </p:spTree>
    <p:extLst>
      <p:ext uri="{BB962C8B-B14F-4D97-AF65-F5344CB8AC3E}">
        <p14:creationId xmlns:p14="http://schemas.microsoft.com/office/powerpoint/2010/main" val="143923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ntoshkhanal.com/Course/mind-mastery/"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1000ventures.com/business_guide/crosscuttings/learning.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mpowermentmomentsblog.com/2015/08/03/14-awesome-quotes-from-industry-experts-about-risk-taking/"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ei.com/2016/07/grit-the-power-of-passion-and-perseveranc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differencebetween.net/business/difference-between-a-manager-and-entrepreneur/"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urther.net/passionate-work/"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earlessmotivation.com/2017/09/27/this-is-not-how-you-get-motivated-3-things-you-must-avoid-motivation/"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quotesthoughtsrandom.wordpress.com/2016/01/06/vision-without-action-is-merely-a-dream-action-without-vision-is-merely-passing-time-but-vision-with-action-can-change-the-world-nelson-mandela/"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raintrainingtools.org/skills/never-lose-hope-my-heart-miracles-dwell-in-the-invisibl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lideserve.com/ivor-cross/the-ib-learner-profile"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pyblogger.com/creative-potentia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quotesgram.com/quotes-on-confidence-at-work/"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object&#10;&#10;Description automatically generated">
            <a:extLst>
              <a:ext uri="{FF2B5EF4-FFF2-40B4-BE49-F238E27FC236}">
                <a16:creationId xmlns:a16="http://schemas.microsoft.com/office/drawing/2014/main" id="{5BD9A8BD-0A6B-43B9-9C9C-CBA0D3CB19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222" r="1" b="1"/>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4E584-253A-493A-9264-29984EC8A6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6600" b="1" i="0" dirty="0">
                <a:solidFill>
                  <a:srgbClr val="FFFFFF"/>
                </a:solidFill>
                <a:effectLst/>
                <a:latin typeface="lato"/>
              </a:rPr>
              <a:t>Top 10 Traits of Successful </a:t>
            </a:r>
            <a:r>
              <a:rPr lang="en-US" sz="6600" b="1" dirty="0">
                <a:solidFill>
                  <a:srgbClr val="FFFFFF"/>
                </a:solidFill>
                <a:latin typeface="lato"/>
              </a:rPr>
              <a:t>E</a:t>
            </a:r>
            <a:r>
              <a:rPr lang="en-US" sz="6600" b="1" i="0" dirty="0">
                <a:solidFill>
                  <a:srgbClr val="FFFFFF"/>
                </a:solidFill>
                <a:effectLst/>
                <a:latin typeface="lato"/>
              </a:rPr>
              <a:t>ntrepreneurs</a:t>
            </a:r>
            <a:br>
              <a:rPr lang="en-US" sz="6600" b="1" i="0" dirty="0">
                <a:solidFill>
                  <a:srgbClr val="FFFFFF"/>
                </a:solidFill>
                <a:effectLst/>
                <a:latin typeface="lato"/>
              </a:rPr>
            </a:br>
            <a:endParaRPr lang="en-US" sz="6600" dirty="0">
              <a:solidFill>
                <a:srgbClr val="FFFFFF"/>
              </a:solidFill>
            </a:endParaRPr>
          </a:p>
        </p:txBody>
      </p:sp>
      <p:pic>
        <p:nvPicPr>
          <p:cNvPr id="8" name="Picture 7" descr="A picture containing background pattern&#10;&#10;Description automatically generated">
            <a:extLst>
              <a:ext uri="{FF2B5EF4-FFF2-40B4-BE49-F238E27FC236}">
                <a16:creationId xmlns:a16="http://schemas.microsoft.com/office/drawing/2014/main" id="{3FF82DBD-FDBD-463B-83CE-94998FD3191E}"/>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87683" y="5928507"/>
            <a:ext cx="931397" cy="82296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34178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Continuous Learners</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descr="Diagram&#10;&#10;Description automatically generated">
            <a:extLst>
              <a:ext uri="{FF2B5EF4-FFF2-40B4-BE49-F238E27FC236}">
                <a16:creationId xmlns:a16="http://schemas.microsoft.com/office/drawing/2014/main" id="{EF1460BB-106C-4512-A358-C76F6268F2E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 t="-2608" r="-601" b="-727"/>
          <a:stretch/>
        </p:blipFill>
        <p:spPr>
          <a:xfrm>
            <a:off x="838200" y="2386584"/>
            <a:ext cx="5664327" cy="4363677"/>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1700" b="0" i="0">
                <a:effectLst/>
                <a:latin typeface="lato"/>
              </a:rPr>
              <a:t>Entrepreneurs repeatedly fail – it’s part of the game. However, the winners always get back up. It’s important to be able to dust yourself off and try again with an attitude of continuous improvement. Successful entrepreneurs stay ahead of the game by keeping up with industry news, watching competitor behavior, upskilling, and networking with like-minded people. They are sponges for information that will help grow their business.</a:t>
            </a:r>
            <a:endParaRPr lang="en-US" sz="1700"/>
          </a:p>
        </p:txBody>
      </p:sp>
    </p:spTree>
    <p:extLst>
      <p:ext uri="{BB962C8B-B14F-4D97-AF65-F5344CB8AC3E}">
        <p14:creationId xmlns:p14="http://schemas.microsoft.com/office/powerpoint/2010/main" val="282087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Risk-Takers</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descr="Text&#10;&#10;Description automatically generated">
            <a:extLst>
              <a:ext uri="{FF2B5EF4-FFF2-40B4-BE49-F238E27FC236}">
                <a16:creationId xmlns:a16="http://schemas.microsoft.com/office/drawing/2014/main" id="{00651CA9-65BA-4037-854C-2C1B6CD0BC4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023" t="1" r="10810" b="-2616"/>
          <a:stretch/>
        </p:blipFill>
        <p:spPr>
          <a:xfrm>
            <a:off x="399495" y="2632187"/>
            <a:ext cx="6818049" cy="3756007"/>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2000" b="0" i="0" dirty="0">
                <a:effectLst/>
                <a:latin typeface="lato"/>
              </a:rPr>
              <a:t>There’s no avoiding risk-taking when you’re a fully-fledged entrepreneur. The factor that sorts the wheat from the chaff here is a person’s attitude towards risk… does taking risks scare you or are you able to take those leaps? Uncertainty should not be enough to prevent you from taking action – after all, you might just be treated to the reward!</a:t>
            </a:r>
            <a:endParaRPr lang="en-US" sz="2000" dirty="0"/>
          </a:p>
        </p:txBody>
      </p:sp>
    </p:spTree>
    <p:extLst>
      <p:ext uri="{BB962C8B-B14F-4D97-AF65-F5344CB8AC3E}">
        <p14:creationId xmlns:p14="http://schemas.microsoft.com/office/powerpoint/2010/main" val="120784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Gritty</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a:extLst>
              <a:ext uri="{FF2B5EF4-FFF2-40B4-BE49-F238E27FC236}">
                <a16:creationId xmlns:a16="http://schemas.microsoft.com/office/drawing/2014/main" id="{0B3B7499-48B5-4B2D-BECE-5C5250EF874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84"/>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2200" b="0" i="0">
                <a:effectLst/>
                <a:latin typeface="lato"/>
              </a:rPr>
              <a:t>When you combine passion and perseverance, what do you get? Grit. </a:t>
            </a:r>
            <a:endParaRPr lang="en-US" sz="2200"/>
          </a:p>
        </p:txBody>
      </p:sp>
    </p:spTree>
    <p:extLst>
      <p:ext uri="{BB962C8B-B14F-4D97-AF65-F5344CB8AC3E}">
        <p14:creationId xmlns:p14="http://schemas.microsoft.com/office/powerpoint/2010/main" val="183148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02FF1DF-3AE8-4C08-B86B-23B90DE6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8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6F842-D8A4-4C02-98A7-A1D99D4DC511}"/>
              </a:ext>
            </a:extLst>
          </p:cNvPr>
          <p:cNvSpPr>
            <a:spLocks noGrp="1"/>
          </p:cNvSpPr>
          <p:nvPr>
            <p:ph type="title"/>
          </p:nvPr>
        </p:nvSpPr>
        <p:spPr>
          <a:xfrm>
            <a:off x="838200" y="585216"/>
            <a:ext cx="10515600" cy="1325563"/>
          </a:xfrm>
        </p:spPr>
        <p:txBody>
          <a:bodyPr>
            <a:normAutofit/>
          </a:bodyPr>
          <a:lstStyle/>
          <a:p>
            <a:r>
              <a:rPr lang="en-US">
                <a:solidFill>
                  <a:schemeClr val="bg1"/>
                </a:solidFill>
              </a:rPr>
              <a:t>Do You Have What it Takes?</a:t>
            </a:r>
          </a:p>
        </p:txBody>
      </p:sp>
      <p:pic>
        <p:nvPicPr>
          <p:cNvPr id="5" name="Picture 4">
            <a:extLst>
              <a:ext uri="{FF2B5EF4-FFF2-40B4-BE49-F238E27FC236}">
                <a16:creationId xmlns:a16="http://schemas.microsoft.com/office/drawing/2014/main" id="{23ED60C3-1961-4977-BBE4-97F4874CEE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8"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F52B78BA-1CCD-4C8C-A576-0600DD14FADB}"/>
              </a:ext>
            </a:extLst>
          </p:cNvPr>
          <p:cNvSpPr>
            <a:spLocks noGrp="1"/>
          </p:cNvSpPr>
          <p:nvPr>
            <p:ph idx="1"/>
          </p:nvPr>
        </p:nvSpPr>
        <p:spPr>
          <a:xfrm>
            <a:off x="7546848" y="2516777"/>
            <a:ext cx="3803904" cy="3660185"/>
          </a:xfrm>
        </p:spPr>
        <p:txBody>
          <a:bodyPr anchor="ctr">
            <a:normAutofit/>
          </a:bodyPr>
          <a:lstStyle/>
          <a:p>
            <a:r>
              <a:rPr lang="en-US" sz="2200" b="0" i="0">
                <a:effectLst/>
                <a:latin typeface="lato"/>
              </a:rPr>
              <a:t>So, are you wondering if you have what it takes to be a successful entrepreneur? Would you like some confirmation that this lifestyle is for you? Here are 10 ways we’d describe a powerful business mogul’s personality, in a nutshell:</a:t>
            </a:r>
            <a:endParaRPr lang="en-US" sz="2200"/>
          </a:p>
        </p:txBody>
      </p:sp>
    </p:spTree>
    <p:extLst>
      <p:ext uri="{BB962C8B-B14F-4D97-AF65-F5344CB8AC3E}">
        <p14:creationId xmlns:p14="http://schemas.microsoft.com/office/powerpoint/2010/main" val="326230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b="0" i="0">
                <a:solidFill>
                  <a:schemeClr val="bg1"/>
                </a:solidFill>
                <a:effectLst/>
                <a:latin typeface="lato"/>
              </a:rPr>
              <a:t>Passionate</a:t>
            </a:r>
            <a:br>
              <a:rPr lang="en-US" b="0" i="0">
                <a:solidFill>
                  <a:schemeClr val="bg1"/>
                </a:solidFill>
                <a:effectLst/>
                <a:latin typeface="lato"/>
              </a:rPr>
            </a:br>
            <a:endParaRPr lang="en-US">
              <a:solidFill>
                <a:schemeClr val="bg1"/>
              </a:solidFill>
            </a:endParaRPr>
          </a:p>
        </p:txBody>
      </p:sp>
      <p:pic>
        <p:nvPicPr>
          <p:cNvPr id="5" name="Picture 4">
            <a:extLst>
              <a:ext uri="{FF2B5EF4-FFF2-40B4-BE49-F238E27FC236}">
                <a16:creationId xmlns:a16="http://schemas.microsoft.com/office/drawing/2014/main" id="{6955337A-25EB-43FA-A6D8-76CF6F1E59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944"/>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2000" b="0" i="0">
                <a:effectLst/>
                <a:latin typeface="lato"/>
              </a:rPr>
              <a:t>The most successful entrepreneurs are in it for the love, not just the money. They’re so passionate about the idea or solution they’ve created that they’re happy to work relentlessly on making it happen. It’s that unshakeable sense of purpose that stops them from quitting when things get really tough.</a:t>
            </a:r>
            <a:endParaRPr lang="en-US" sz="2000"/>
          </a:p>
        </p:txBody>
      </p:sp>
    </p:spTree>
    <p:extLst>
      <p:ext uri="{BB962C8B-B14F-4D97-AF65-F5344CB8AC3E}">
        <p14:creationId xmlns:p14="http://schemas.microsoft.com/office/powerpoint/2010/main" val="287461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dirty="0">
                <a:solidFill>
                  <a:schemeClr val="bg1"/>
                </a:solidFill>
                <a:effectLst/>
                <a:latin typeface="lato"/>
              </a:rPr>
              <a:t>Motivated and Determined</a:t>
            </a:r>
            <a:br>
              <a:rPr lang="en-US" sz="2800" b="0" i="0" dirty="0">
                <a:solidFill>
                  <a:schemeClr val="bg1"/>
                </a:solidFill>
                <a:effectLst/>
                <a:latin typeface="lato"/>
              </a:rPr>
            </a:br>
            <a:br>
              <a:rPr lang="en-US" sz="2800" b="0" i="0" dirty="0">
                <a:solidFill>
                  <a:schemeClr val="bg1"/>
                </a:solidFill>
                <a:effectLst/>
                <a:latin typeface="lato"/>
              </a:rPr>
            </a:br>
            <a:endParaRPr lang="en-US" sz="2800"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817B2B94-8F59-41C7-9EDC-37E0280153D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0977" b="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1700" b="0" i="0">
                <a:effectLst/>
                <a:latin typeface="lato"/>
              </a:rPr>
              <a:t>An unwavering motivation to get out of bed every day and work tirelessly towards your goal is a huge part of the recipe for business success. Entrepreneurs are dedicated and don’t need external motivation to keep them moving towards their goals. In fact, they use their energy and momentum to inspire others to work harder, and this commitment is what makes wild dreams become a reality.</a:t>
            </a:r>
            <a:endParaRPr lang="en-US" sz="1700"/>
          </a:p>
        </p:txBody>
      </p:sp>
    </p:spTree>
    <p:extLst>
      <p:ext uri="{BB962C8B-B14F-4D97-AF65-F5344CB8AC3E}">
        <p14:creationId xmlns:p14="http://schemas.microsoft.com/office/powerpoint/2010/main" val="252327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Visionaries</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descr="Diagram&#10;&#10;Description automatically generated">
            <a:extLst>
              <a:ext uri="{FF2B5EF4-FFF2-40B4-BE49-F238E27FC236}">
                <a16:creationId xmlns:a16="http://schemas.microsoft.com/office/drawing/2014/main" id="{03D0A7E7-C305-4BE1-808D-6BDFF375739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97" r="3" b="13538"/>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2000" b="0" i="0">
                <a:effectLst/>
                <a:latin typeface="lato"/>
              </a:rPr>
              <a:t>Would you call yourself an innovator? Are you always on the lookout for new ideas or opportunities? True entrepreneurs see things differently; they see abundant potential in every situation. Their minds are full of visions, ideas, and inspiration just waiting to be put into action. They have a clear picture of their business’ purpose, goals, and mission in mind.</a:t>
            </a:r>
            <a:endParaRPr lang="en-US" sz="2000"/>
          </a:p>
        </p:txBody>
      </p:sp>
    </p:spTree>
    <p:extLst>
      <p:ext uri="{BB962C8B-B14F-4D97-AF65-F5344CB8AC3E}">
        <p14:creationId xmlns:p14="http://schemas.microsoft.com/office/powerpoint/2010/main" val="294387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Optimists</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descr="Text&#10;&#10;Description automatically generated">
            <a:extLst>
              <a:ext uri="{FF2B5EF4-FFF2-40B4-BE49-F238E27FC236}">
                <a16:creationId xmlns:a16="http://schemas.microsoft.com/office/drawing/2014/main" id="{2920F369-8456-4261-8360-E50DA5546B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437" r="1374"/>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2000" b="0" i="0">
                <a:effectLst/>
                <a:latin typeface="lato"/>
              </a:rPr>
              <a:t>Successful entrepreneurs are the kind of people who see sunshine in every situation. They keep going through those early struggles despite feeling that their idea might never get off the ground. Their minds are just wired that way – always seeing the silver lining or golden opportunity ahead.</a:t>
            </a:r>
            <a:endParaRPr lang="en-US" sz="2000"/>
          </a:p>
        </p:txBody>
      </p:sp>
    </p:spTree>
    <p:extLst>
      <p:ext uri="{BB962C8B-B14F-4D97-AF65-F5344CB8AC3E}">
        <p14:creationId xmlns:p14="http://schemas.microsoft.com/office/powerpoint/2010/main" val="199948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Communicators</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C77F33CB-30DF-4F70-B6E7-653B9149B34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257" r="3" b="10489"/>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1700" b="0" i="0">
                <a:effectLst/>
                <a:latin typeface="lato"/>
              </a:rPr>
              <a:t>Communication skills are pivotal for an entrepreneur. They come in handy for networking, selling, collaborating, and even rallying the troops during team meetings. As a leader, you have to be able to promote yourself and your business to customers, suppliers, and staff. Everyone must be fully on board with your mission or the results you crave will never come.</a:t>
            </a:r>
            <a:endParaRPr lang="en-US" sz="1700"/>
          </a:p>
        </p:txBody>
      </p:sp>
    </p:spTree>
    <p:extLst>
      <p:ext uri="{BB962C8B-B14F-4D97-AF65-F5344CB8AC3E}">
        <p14:creationId xmlns:p14="http://schemas.microsoft.com/office/powerpoint/2010/main" val="51167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dirty="0">
                <a:solidFill>
                  <a:schemeClr val="bg1"/>
                </a:solidFill>
                <a:effectLst/>
                <a:latin typeface="lato"/>
              </a:rPr>
              <a:t>Creative and Adaptable</a:t>
            </a:r>
            <a:br>
              <a:rPr lang="en-US" sz="2800" b="0" i="0" dirty="0">
                <a:solidFill>
                  <a:schemeClr val="bg1"/>
                </a:solidFill>
                <a:effectLst/>
                <a:latin typeface="lato"/>
              </a:rPr>
            </a:br>
            <a:br>
              <a:rPr lang="en-US" sz="2800" b="0" i="0" dirty="0">
                <a:solidFill>
                  <a:schemeClr val="bg1"/>
                </a:solidFill>
                <a:effectLst/>
                <a:latin typeface="lato"/>
              </a:rPr>
            </a:br>
            <a:endParaRPr lang="en-US" sz="2800" dirty="0">
              <a:solidFill>
                <a:schemeClr val="bg1"/>
              </a:solidFill>
            </a:endParaRPr>
          </a:p>
        </p:txBody>
      </p:sp>
      <p:pic>
        <p:nvPicPr>
          <p:cNvPr id="5" name="Picture 4" descr="Graphical user interface, application&#10;&#10;Description automatically generated">
            <a:extLst>
              <a:ext uri="{FF2B5EF4-FFF2-40B4-BE49-F238E27FC236}">
                <a16:creationId xmlns:a16="http://schemas.microsoft.com/office/drawing/2014/main" id="{ADFA0C25-47C1-4E88-B9A2-BB0711FD4E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85" r="13600" b="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1900" b="0" i="0">
                <a:effectLst/>
                <a:latin typeface="lato"/>
              </a:rPr>
              <a:t>This one’s all about problem solving and flexibility. The ability to be open-minded and inquisitive when it comes to finding solutions is critical. This means looking at an issue from all angles, constantly digesting new information and then pivoting or adjusting your strategy accordingly. Savvy businessmen and women aren’t afraid to change tact or reflect on their blind spots.</a:t>
            </a:r>
            <a:endParaRPr lang="en-US" sz="1900"/>
          </a:p>
        </p:txBody>
      </p:sp>
    </p:spTree>
    <p:extLst>
      <p:ext uri="{BB962C8B-B14F-4D97-AF65-F5344CB8AC3E}">
        <p14:creationId xmlns:p14="http://schemas.microsoft.com/office/powerpoint/2010/main" val="376660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347BF-EE1F-44E3-B1EF-3CFF538564EC}"/>
              </a:ext>
            </a:extLst>
          </p:cNvPr>
          <p:cNvSpPr>
            <a:spLocks noGrp="1"/>
          </p:cNvSpPr>
          <p:nvPr>
            <p:ph type="title"/>
          </p:nvPr>
        </p:nvSpPr>
        <p:spPr>
          <a:xfrm>
            <a:off x="838200" y="585216"/>
            <a:ext cx="10515600" cy="1325563"/>
          </a:xfrm>
        </p:spPr>
        <p:txBody>
          <a:bodyPr>
            <a:normAutofit/>
          </a:bodyPr>
          <a:lstStyle/>
          <a:p>
            <a:r>
              <a:rPr lang="en-US" sz="2800" b="0" i="0">
                <a:solidFill>
                  <a:schemeClr val="bg1"/>
                </a:solidFill>
                <a:effectLst/>
                <a:latin typeface="lato"/>
              </a:rPr>
              <a:t>Confident and Decisive</a:t>
            </a:r>
            <a:br>
              <a:rPr lang="en-US" sz="2800" b="0" i="0">
                <a:solidFill>
                  <a:schemeClr val="bg1"/>
                </a:solidFill>
                <a:effectLst/>
                <a:latin typeface="lato"/>
              </a:rPr>
            </a:br>
            <a:br>
              <a:rPr lang="en-US" sz="2800" b="0" i="0">
                <a:solidFill>
                  <a:schemeClr val="bg1"/>
                </a:solidFill>
                <a:effectLst/>
                <a:latin typeface="lato"/>
              </a:rPr>
            </a:br>
            <a:endParaRPr lang="en-US" sz="2800">
              <a:solidFill>
                <a:schemeClr val="bg1"/>
              </a:solidFill>
            </a:endParaRPr>
          </a:p>
        </p:txBody>
      </p:sp>
      <p:pic>
        <p:nvPicPr>
          <p:cNvPr id="5" name="Picture 4" descr="Text&#10;&#10;Description automatically generated">
            <a:extLst>
              <a:ext uri="{FF2B5EF4-FFF2-40B4-BE49-F238E27FC236}">
                <a16:creationId xmlns:a16="http://schemas.microsoft.com/office/drawing/2014/main" id="{4BE75327-0D24-479C-89A7-C954D48350B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 t="24653" r="-448" b="10751"/>
          <a:stretch/>
        </p:blipFill>
        <p:spPr>
          <a:xfrm>
            <a:off x="838200" y="2482091"/>
            <a:ext cx="6264402" cy="4028438"/>
          </a:xfrm>
          <a:prstGeom prst="rect">
            <a:avLst/>
          </a:prstGeom>
        </p:spPr>
      </p:pic>
      <p:sp>
        <p:nvSpPr>
          <p:cNvPr id="3" name="Content Placeholder 2">
            <a:extLst>
              <a:ext uri="{FF2B5EF4-FFF2-40B4-BE49-F238E27FC236}">
                <a16:creationId xmlns:a16="http://schemas.microsoft.com/office/drawing/2014/main" id="{87B59E6F-C736-454A-9705-67CB06C31646}"/>
              </a:ext>
            </a:extLst>
          </p:cNvPr>
          <p:cNvSpPr>
            <a:spLocks noGrp="1"/>
          </p:cNvSpPr>
          <p:nvPr>
            <p:ph idx="1"/>
          </p:nvPr>
        </p:nvSpPr>
        <p:spPr>
          <a:xfrm>
            <a:off x="7546848" y="2516777"/>
            <a:ext cx="3803904" cy="3660185"/>
          </a:xfrm>
        </p:spPr>
        <p:txBody>
          <a:bodyPr anchor="ctr">
            <a:normAutofit/>
          </a:bodyPr>
          <a:lstStyle/>
          <a:p>
            <a:r>
              <a:rPr lang="en-US" sz="2000" b="0" i="0">
                <a:effectLst/>
                <a:latin typeface="lato"/>
              </a:rPr>
              <a:t>Successful entrepreneurs are making decisions numerous times each day. They take charge of any situation they’re faced with, maintaining belief in their abilities throughout all of the ups and downs. They don’t let doubt overcome them and they know they are inherently worthy of success.</a:t>
            </a:r>
            <a:endParaRPr lang="en-US" sz="2000"/>
          </a:p>
        </p:txBody>
      </p:sp>
    </p:spTree>
    <p:extLst>
      <p:ext uri="{BB962C8B-B14F-4D97-AF65-F5344CB8AC3E}">
        <p14:creationId xmlns:p14="http://schemas.microsoft.com/office/powerpoint/2010/main" val="2616627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678</Words>
  <Application>Microsoft Office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lato</vt:lpstr>
      <vt:lpstr>Office Theme</vt:lpstr>
      <vt:lpstr>Top 10 Traits of Successful Entrepreneurs </vt:lpstr>
      <vt:lpstr>Do You Have What it Takes?</vt:lpstr>
      <vt:lpstr>Passionate </vt:lpstr>
      <vt:lpstr>Motivated and Determined  </vt:lpstr>
      <vt:lpstr>Visionaries  </vt:lpstr>
      <vt:lpstr>Optimists  </vt:lpstr>
      <vt:lpstr>Communicators  </vt:lpstr>
      <vt:lpstr>Creative and Adaptable  </vt:lpstr>
      <vt:lpstr>Confident and Decisive  </vt:lpstr>
      <vt:lpstr>Continuous Learners  </vt:lpstr>
      <vt:lpstr>Risk-Takers  </vt:lpstr>
      <vt:lpstr>Gritty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Traits of Successful Entrepreneurs </dc:title>
  <dc:creator>darrel brooks</dc:creator>
  <cp:lastModifiedBy>darrel brooks</cp:lastModifiedBy>
  <cp:revision>3</cp:revision>
  <dcterms:created xsi:type="dcterms:W3CDTF">2020-12-23T06:10:10Z</dcterms:created>
  <dcterms:modified xsi:type="dcterms:W3CDTF">2020-12-23T06:12:03Z</dcterms:modified>
</cp:coreProperties>
</file>