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62" r:id="rId2"/>
  </p:sldMasterIdLst>
  <p:notesMasterIdLst>
    <p:notesMasterId r:id="rId198"/>
  </p:notesMasterIdLst>
  <p:handoutMasterIdLst>
    <p:handoutMasterId r:id="rId199"/>
  </p:handoutMasterIdLst>
  <p:sldIdLst>
    <p:sldId id="1077" r:id="rId3"/>
    <p:sldId id="499" r:id="rId4"/>
    <p:sldId id="1068" r:id="rId5"/>
    <p:sldId id="498" r:id="rId6"/>
    <p:sldId id="389" r:id="rId7"/>
    <p:sldId id="803" r:id="rId8"/>
    <p:sldId id="802" r:id="rId9"/>
    <p:sldId id="1051" r:id="rId10"/>
    <p:sldId id="1190" r:id="rId11"/>
    <p:sldId id="277" r:id="rId12"/>
    <p:sldId id="287" r:id="rId13"/>
    <p:sldId id="493" r:id="rId14"/>
    <p:sldId id="559" r:id="rId15"/>
    <p:sldId id="279" r:id="rId16"/>
    <p:sldId id="952" r:id="rId17"/>
    <p:sldId id="953" r:id="rId18"/>
    <p:sldId id="954" r:id="rId19"/>
    <p:sldId id="955" r:id="rId20"/>
    <p:sldId id="956" r:id="rId21"/>
    <p:sldId id="957" r:id="rId22"/>
    <p:sldId id="958" r:id="rId23"/>
    <p:sldId id="959" r:id="rId24"/>
    <p:sldId id="960" r:id="rId25"/>
    <p:sldId id="961" r:id="rId26"/>
    <p:sldId id="962" r:id="rId27"/>
    <p:sldId id="963" r:id="rId28"/>
    <p:sldId id="964" r:id="rId29"/>
    <p:sldId id="965" r:id="rId30"/>
    <p:sldId id="966" r:id="rId31"/>
    <p:sldId id="967" r:id="rId32"/>
    <p:sldId id="968" r:id="rId33"/>
    <p:sldId id="969" r:id="rId34"/>
    <p:sldId id="970" r:id="rId35"/>
    <p:sldId id="972" r:id="rId36"/>
    <p:sldId id="973" r:id="rId37"/>
    <p:sldId id="974" r:id="rId38"/>
    <p:sldId id="975" r:id="rId39"/>
    <p:sldId id="976" r:id="rId40"/>
    <p:sldId id="977" r:id="rId41"/>
    <p:sldId id="978" r:id="rId42"/>
    <p:sldId id="979" r:id="rId43"/>
    <p:sldId id="980" r:id="rId44"/>
    <p:sldId id="981" r:id="rId45"/>
    <p:sldId id="982" r:id="rId46"/>
    <p:sldId id="983" r:id="rId47"/>
    <p:sldId id="984" r:id="rId48"/>
    <p:sldId id="985" r:id="rId49"/>
    <p:sldId id="986" r:id="rId50"/>
    <p:sldId id="987" r:id="rId51"/>
    <p:sldId id="988" r:id="rId52"/>
    <p:sldId id="989" r:id="rId53"/>
    <p:sldId id="990" r:id="rId54"/>
    <p:sldId id="991" r:id="rId55"/>
    <p:sldId id="992" r:id="rId56"/>
    <p:sldId id="993" r:id="rId57"/>
    <p:sldId id="994" r:id="rId58"/>
    <p:sldId id="995" r:id="rId59"/>
    <p:sldId id="996" r:id="rId60"/>
    <p:sldId id="997" r:id="rId61"/>
    <p:sldId id="998" r:id="rId62"/>
    <p:sldId id="999" r:id="rId63"/>
    <p:sldId id="1000" r:id="rId64"/>
    <p:sldId id="1001" r:id="rId65"/>
    <p:sldId id="1002" r:id="rId66"/>
    <p:sldId id="1003" r:id="rId67"/>
    <p:sldId id="1004" r:id="rId68"/>
    <p:sldId id="1005" r:id="rId69"/>
    <p:sldId id="1006" r:id="rId70"/>
    <p:sldId id="1007" r:id="rId71"/>
    <p:sldId id="1008" r:id="rId72"/>
    <p:sldId id="1009" r:id="rId73"/>
    <p:sldId id="1010" r:id="rId74"/>
    <p:sldId id="1011" r:id="rId75"/>
    <p:sldId id="1012" r:id="rId76"/>
    <p:sldId id="1013" r:id="rId77"/>
    <p:sldId id="1014" r:id="rId78"/>
    <p:sldId id="1015" r:id="rId79"/>
    <p:sldId id="1016" r:id="rId80"/>
    <p:sldId id="1017" r:id="rId81"/>
    <p:sldId id="1018" r:id="rId82"/>
    <p:sldId id="1019" r:id="rId83"/>
    <p:sldId id="1020" r:id="rId84"/>
    <p:sldId id="1021" r:id="rId85"/>
    <p:sldId id="1022" r:id="rId86"/>
    <p:sldId id="1023" r:id="rId87"/>
    <p:sldId id="1024" r:id="rId88"/>
    <p:sldId id="1026" r:id="rId89"/>
    <p:sldId id="1027" r:id="rId90"/>
    <p:sldId id="1041" r:id="rId91"/>
    <p:sldId id="1042" r:id="rId92"/>
    <p:sldId id="1044" r:id="rId93"/>
    <p:sldId id="1045" r:id="rId94"/>
    <p:sldId id="1046" r:id="rId95"/>
    <p:sldId id="1047" r:id="rId96"/>
    <p:sldId id="1048" r:id="rId97"/>
    <p:sldId id="1049" r:id="rId98"/>
    <p:sldId id="1052" r:id="rId99"/>
    <p:sldId id="1053" r:id="rId100"/>
    <p:sldId id="1054" r:id="rId101"/>
    <p:sldId id="1055" r:id="rId102"/>
    <p:sldId id="1056" r:id="rId103"/>
    <p:sldId id="1060" r:id="rId104"/>
    <p:sldId id="1061" r:id="rId105"/>
    <p:sldId id="1062" r:id="rId106"/>
    <p:sldId id="1063" r:id="rId107"/>
    <p:sldId id="1064" r:id="rId108"/>
    <p:sldId id="1065" r:id="rId109"/>
    <p:sldId id="1066" r:id="rId110"/>
    <p:sldId id="1070" r:id="rId111"/>
    <p:sldId id="1071" r:id="rId112"/>
    <p:sldId id="1072" r:id="rId113"/>
    <p:sldId id="1073" r:id="rId114"/>
    <p:sldId id="1075" r:id="rId115"/>
    <p:sldId id="1074" r:id="rId116"/>
    <p:sldId id="1078" r:id="rId117"/>
    <p:sldId id="1079" r:id="rId118"/>
    <p:sldId id="1080" r:id="rId119"/>
    <p:sldId id="1081" r:id="rId120"/>
    <p:sldId id="1082" r:id="rId121"/>
    <p:sldId id="1083" r:id="rId122"/>
    <p:sldId id="1084" r:id="rId123"/>
    <p:sldId id="1086" r:id="rId124"/>
    <p:sldId id="1087" r:id="rId125"/>
    <p:sldId id="1088" r:id="rId126"/>
    <p:sldId id="1089" r:id="rId127"/>
    <p:sldId id="1090" r:id="rId128"/>
    <p:sldId id="1091" r:id="rId129"/>
    <p:sldId id="1092" r:id="rId130"/>
    <p:sldId id="1192" r:id="rId131"/>
    <p:sldId id="1193" r:id="rId132"/>
    <p:sldId id="1194" r:id="rId133"/>
    <p:sldId id="1195" r:id="rId134"/>
    <p:sldId id="1171" r:id="rId135"/>
    <p:sldId id="1170" r:id="rId136"/>
    <p:sldId id="1173" r:id="rId137"/>
    <p:sldId id="1174" r:id="rId138"/>
    <p:sldId id="1175" r:id="rId139"/>
    <p:sldId id="1176" r:id="rId140"/>
    <p:sldId id="1177" r:id="rId141"/>
    <p:sldId id="1186" r:id="rId142"/>
    <p:sldId id="1187" r:id="rId143"/>
    <p:sldId id="1182" r:id="rId144"/>
    <p:sldId id="1183" r:id="rId145"/>
    <p:sldId id="1184" r:id="rId146"/>
    <p:sldId id="1185" r:id="rId147"/>
    <p:sldId id="1188" r:id="rId148"/>
    <p:sldId id="1189" r:id="rId149"/>
    <p:sldId id="1191" r:id="rId150"/>
    <p:sldId id="1050" r:id="rId151"/>
    <p:sldId id="806" r:id="rId152"/>
    <p:sldId id="1094" r:id="rId153"/>
    <p:sldId id="1076" r:id="rId154"/>
    <p:sldId id="1124" r:id="rId155"/>
    <p:sldId id="1125" r:id="rId156"/>
    <p:sldId id="1126" r:id="rId157"/>
    <p:sldId id="1128" r:id="rId158"/>
    <p:sldId id="1129" r:id="rId159"/>
    <p:sldId id="1130" r:id="rId160"/>
    <p:sldId id="1131" r:id="rId161"/>
    <p:sldId id="1132" r:id="rId162"/>
    <p:sldId id="1134" r:id="rId163"/>
    <p:sldId id="1135" r:id="rId164"/>
    <p:sldId id="1136" r:id="rId165"/>
    <p:sldId id="1137" r:id="rId166"/>
    <p:sldId id="1138" r:id="rId167"/>
    <p:sldId id="1139" r:id="rId168"/>
    <p:sldId id="1141" r:id="rId169"/>
    <p:sldId id="1142" r:id="rId170"/>
    <p:sldId id="1143" r:id="rId171"/>
    <p:sldId id="1144" r:id="rId172"/>
    <p:sldId id="1145" r:id="rId173"/>
    <p:sldId id="1147" r:id="rId174"/>
    <p:sldId id="1148" r:id="rId175"/>
    <p:sldId id="1149" r:id="rId176"/>
    <p:sldId id="1150" r:id="rId177"/>
    <p:sldId id="1151" r:id="rId178"/>
    <p:sldId id="1152" r:id="rId179"/>
    <p:sldId id="1153" r:id="rId180"/>
    <p:sldId id="1154" r:id="rId181"/>
    <p:sldId id="1155" r:id="rId182"/>
    <p:sldId id="1156" r:id="rId183"/>
    <p:sldId id="1157" r:id="rId184"/>
    <p:sldId id="1158" r:id="rId185"/>
    <p:sldId id="1159" r:id="rId186"/>
    <p:sldId id="1160" r:id="rId187"/>
    <p:sldId id="1161" r:id="rId188"/>
    <p:sldId id="1162" r:id="rId189"/>
    <p:sldId id="1163" r:id="rId190"/>
    <p:sldId id="1164" r:id="rId191"/>
    <p:sldId id="1165" r:id="rId192"/>
    <p:sldId id="1166" r:id="rId193"/>
    <p:sldId id="1167" r:id="rId194"/>
    <p:sldId id="1168" r:id="rId195"/>
    <p:sldId id="1169" r:id="rId196"/>
    <p:sldId id="908" r:id="rId197"/>
  </p:sldIdLst>
  <p:sldSz cx="9144000" cy="6858000" type="screen4x3"/>
  <p:notesSz cx="9601200" cy="73152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CC"/>
    <a:srgbClr val="FF9999"/>
    <a:srgbClr val="CCCCFF"/>
    <a:srgbClr val="CC99FF"/>
    <a:srgbClr val="FF7C80"/>
    <a:srgbClr val="80008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9" autoAdjust="0"/>
    <p:restoredTop sz="94660"/>
  </p:normalViewPr>
  <p:slideViewPr>
    <p:cSldViewPr>
      <p:cViewPr varScale="1">
        <p:scale>
          <a:sx n="62" d="100"/>
          <a:sy n="62" d="100"/>
        </p:scale>
        <p:origin x="414" y="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Lst>
  </p:outlineViewPr>
  <p:notesTextViewPr>
    <p:cViewPr>
      <p:scale>
        <a:sx n="100" d="100"/>
        <a:sy n="100" d="100"/>
      </p:scale>
      <p:origin x="0" y="0"/>
    </p:cViewPr>
  </p:notesTextViewPr>
  <p:sorterViewPr>
    <p:cViewPr>
      <p:scale>
        <a:sx n="100" d="100"/>
        <a:sy n="100" d="100"/>
      </p:scale>
      <p:origin x="0" y="58770"/>
    </p:cViewPr>
  </p:sorterViewPr>
  <p:notesViewPr>
    <p:cSldViewPr>
      <p:cViewPr>
        <p:scale>
          <a:sx n="100" d="100"/>
          <a:sy n="100" d="100"/>
        </p:scale>
        <p:origin x="-96" y="176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slide" Target="slides/slide194.xml"/><Relationship Id="rId200"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1"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notesMaster" Target="notesMasters/notesMaster1.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s>
</file>

<file path=ppt/_rels/viewProps.xml.rels><?xml version="1.0" encoding="UTF-8" standalone="yes"?>
<Relationships xmlns="http://schemas.openxmlformats.org/package/2006/relationships"><Relationship Id="rId8" Type="http://schemas.openxmlformats.org/officeDocument/2006/relationships/slide" Target="slides/slide27.xml"/><Relationship Id="rId13" Type="http://schemas.openxmlformats.org/officeDocument/2006/relationships/slide" Target="slides/slide78.xml"/><Relationship Id="rId18" Type="http://schemas.openxmlformats.org/officeDocument/2006/relationships/slide" Target="slides/slide135.xml"/><Relationship Id="rId3" Type="http://schemas.openxmlformats.org/officeDocument/2006/relationships/slide" Target="slides/slide7.xml"/><Relationship Id="rId21" Type="http://schemas.openxmlformats.org/officeDocument/2006/relationships/slide" Target="slides/slide180.xml"/><Relationship Id="rId7" Type="http://schemas.openxmlformats.org/officeDocument/2006/relationships/slide" Target="slides/slide26.xml"/><Relationship Id="rId12" Type="http://schemas.openxmlformats.org/officeDocument/2006/relationships/slide" Target="slides/slide66.xml"/><Relationship Id="rId17" Type="http://schemas.openxmlformats.org/officeDocument/2006/relationships/slide" Target="slides/slide104.xml"/><Relationship Id="rId2" Type="http://schemas.openxmlformats.org/officeDocument/2006/relationships/slide" Target="slides/slide6.xml"/><Relationship Id="rId16" Type="http://schemas.openxmlformats.org/officeDocument/2006/relationships/slide" Target="slides/slide103.xml"/><Relationship Id="rId20" Type="http://schemas.openxmlformats.org/officeDocument/2006/relationships/slide" Target="slides/slide167.xml"/><Relationship Id="rId1" Type="http://schemas.openxmlformats.org/officeDocument/2006/relationships/slide" Target="slides/slide5.xml"/><Relationship Id="rId6" Type="http://schemas.openxmlformats.org/officeDocument/2006/relationships/slide" Target="slides/slide23.xml"/><Relationship Id="rId11" Type="http://schemas.openxmlformats.org/officeDocument/2006/relationships/slide" Target="slides/slide63.xml"/><Relationship Id="rId5" Type="http://schemas.openxmlformats.org/officeDocument/2006/relationships/slide" Target="slides/slide22.xml"/><Relationship Id="rId15" Type="http://schemas.openxmlformats.org/officeDocument/2006/relationships/slide" Target="slides/slide102.xml"/><Relationship Id="rId10" Type="http://schemas.openxmlformats.org/officeDocument/2006/relationships/slide" Target="slides/slide62.xml"/><Relationship Id="rId19" Type="http://schemas.openxmlformats.org/officeDocument/2006/relationships/slide" Target="slides/slide149.xml"/><Relationship Id="rId4" Type="http://schemas.openxmlformats.org/officeDocument/2006/relationships/slide" Target="slides/slide14.xml"/><Relationship Id="rId9" Type="http://schemas.openxmlformats.org/officeDocument/2006/relationships/slide" Target="slides/slide46.xml"/><Relationship Id="rId14" Type="http://schemas.openxmlformats.org/officeDocument/2006/relationships/slide" Target="slides/slide88.xml"/><Relationship Id="rId22" Type="http://schemas.openxmlformats.org/officeDocument/2006/relationships/slide" Target="slides/slide1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914401" y="228601"/>
            <a:ext cx="4114800" cy="32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ctr" anchorCtr="0" compatLnSpc="1">
            <a:prstTxWarp prst="textNoShape">
              <a:avLst/>
            </a:prstTxWarp>
          </a:bodyPr>
          <a:lstStyle>
            <a:lvl1pPr defTabSz="937997" eaLnBrk="1" hangingPunct="1">
              <a:defRPr sz="1400" i="1" dirty="0">
                <a:latin typeface="Arial" charset="0"/>
                <a:cs typeface="+mn-cs"/>
              </a:defRPr>
            </a:lvl1pPr>
          </a:lstStyle>
          <a:p>
            <a:pPr>
              <a:defRPr/>
            </a:pPr>
            <a:r>
              <a:rPr lang="en-US" sz="1200" dirty="0"/>
              <a:t>Long-Term Financial Planning</a:t>
            </a:r>
          </a:p>
        </p:txBody>
      </p:sp>
      <p:sp>
        <p:nvSpPr>
          <p:cNvPr id="4099" name="Rectangle 3"/>
          <p:cNvSpPr>
            <a:spLocks noGrp="1" noChangeArrowheads="1"/>
          </p:cNvSpPr>
          <p:nvPr>
            <p:ph type="dt" sz="quarter" idx="1"/>
          </p:nvPr>
        </p:nvSpPr>
        <p:spPr bwMode="auto">
          <a:xfrm>
            <a:off x="5334000" y="218095"/>
            <a:ext cx="3900488" cy="34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ctr" anchorCtr="0" compatLnSpc="1">
            <a:prstTxWarp prst="textNoShape">
              <a:avLst/>
            </a:prstTxWarp>
          </a:bodyPr>
          <a:lstStyle>
            <a:lvl1pPr algn="r" defTabSz="937997" eaLnBrk="1" hangingPunct="1">
              <a:defRPr sz="1400" i="1" dirty="0" smtClean="0">
                <a:latin typeface="Arial" charset="0"/>
                <a:cs typeface="+mn-cs"/>
              </a:defRPr>
            </a:lvl1pPr>
          </a:lstStyle>
          <a:p>
            <a:pPr>
              <a:defRPr/>
            </a:pPr>
            <a:endParaRPr lang="en-US" sz="1200" dirty="0"/>
          </a:p>
        </p:txBody>
      </p:sp>
      <p:sp>
        <p:nvSpPr>
          <p:cNvPr id="4101" name="Rectangle 5"/>
          <p:cNvSpPr>
            <a:spLocks noGrp="1" noChangeArrowheads="1"/>
          </p:cNvSpPr>
          <p:nvPr>
            <p:ph type="sldNum" sz="quarter" idx="3"/>
          </p:nvPr>
        </p:nvSpPr>
        <p:spPr bwMode="auto">
          <a:xfrm>
            <a:off x="5300662" y="6734629"/>
            <a:ext cx="3900488" cy="4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ctr" anchorCtr="0" compatLnSpc="1">
            <a:prstTxWarp prst="textNoShape">
              <a:avLst/>
            </a:prstTxWarp>
          </a:bodyPr>
          <a:lstStyle>
            <a:lvl1pPr algn="r" defTabSz="937997" eaLnBrk="1" hangingPunct="1">
              <a:defRPr sz="1400">
                <a:latin typeface="Arial" charset="0"/>
                <a:cs typeface="+mn-cs"/>
              </a:defRPr>
            </a:lvl1pPr>
          </a:lstStyle>
          <a:p>
            <a:pPr>
              <a:defRPr/>
            </a:pPr>
            <a:fld id="{BA932BF2-346D-4F71-B6A1-DF58884269DD}" type="slidenum">
              <a:rPr lang="en-US" sz="1200"/>
              <a:pPr>
                <a:defRPr/>
              </a:pPr>
              <a:t>‹#›</a:t>
            </a:fld>
            <a:endParaRPr lang="en-US" sz="1200" dirty="0"/>
          </a:p>
        </p:txBody>
      </p:sp>
      <p:pic>
        <p:nvPicPr>
          <p:cNvPr id="22016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2" y="228600"/>
            <a:ext cx="36394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7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726522"/>
            <a:ext cx="1447800" cy="45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243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160937" cy="36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t" anchorCtr="0" compatLnSpc="1">
            <a:prstTxWarp prst="textNoShape">
              <a:avLst/>
            </a:prstTxWarp>
          </a:bodyPr>
          <a:lstStyle>
            <a:lvl1pPr defTabSz="937997" eaLnBrk="1" hangingPunct="1">
              <a:defRPr sz="1300">
                <a:latin typeface="Tahoma" charset="0"/>
                <a:cs typeface="+mn-cs"/>
              </a:defRPr>
            </a:lvl1pPr>
          </a:lstStyle>
          <a:p>
            <a:pPr>
              <a:defRPr/>
            </a:pPr>
            <a:r>
              <a:rPr lang="en-US"/>
              <a:t>Long-Term Financial Planning</a:t>
            </a:r>
          </a:p>
        </p:txBody>
      </p:sp>
      <p:sp>
        <p:nvSpPr>
          <p:cNvPr id="2051" name="Rectangle 3"/>
          <p:cNvSpPr>
            <a:spLocks noGrp="1" noChangeArrowheads="1"/>
          </p:cNvSpPr>
          <p:nvPr>
            <p:ph type="dt" idx="1"/>
          </p:nvPr>
        </p:nvSpPr>
        <p:spPr bwMode="auto">
          <a:xfrm>
            <a:off x="5440267" y="0"/>
            <a:ext cx="4160936" cy="36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t" anchorCtr="0" compatLnSpc="1">
            <a:prstTxWarp prst="textNoShape">
              <a:avLst/>
            </a:prstTxWarp>
          </a:bodyPr>
          <a:lstStyle>
            <a:lvl1pPr algn="r" defTabSz="937997" eaLnBrk="1" hangingPunct="1">
              <a:defRPr sz="1300" smtClean="0">
                <a:latin typeface="Tahoma" charset="0"/>
                <a:cs typeface="+mn-cs"/>
              </a:defRPr>
            </a:lvl1pPr>
          </a:lstStyle>
          <a:p>
            <a:pPr>
              <a:defRPr/>
            </a:pPr>
            <a:endParaRPr lang="en-US"/>
          </a:p>
        </p:txBody>
      </p:sp>
      <p:sp>
        <p:nvSpPr>
          <p:cNvPr id="192516" name="Rectangle 4"/>
          <p:cNvSpPr>
            <a:spLocks noGrp="1" noRot="1" noChangeAspect="1" noChangeArrowheads="1" noTextEdit="1"/>
          </p:cNvSpPr>
          <p:nvPr>
            <p:ph type="sldImg" idx="2"/>
          </p:nvPr>
        </p:nvSpPr>
        <p:spPr bwMode="auto">
          <a:xfrm>
            <a:off x="2978150" y="550863"/>
            <a:ext cx="3649663" cy="2738437"/>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1279330" y="3473754"/>
            <a:ext cx="7042547" cy="329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 y="6948717"/>
            <a:ext cx="4160937" cy="3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b" anchorCtr="0" compatLnSpc="1">
            <a:prstTxWarp prst="textNoShape">
              <a:avLst/>
            </a:prstTxWarp>
          </a:bodyPr>
          <a:lstStyle>
            <a:lvl1pPr defTabSz="937997" eaLnBrk="1" hangingPunct="1">
              <a:defRPr sz="1300">
                <a:latin typeface="Tahoma" charset="0"/>
                <a:cs typeface="+mn-cs"/>
              </a:defRPr>
            </a:lvl1pPr>
          </a:lstStyle>
          <a:p>
            <a:pPr>
              <a:defRPr/>
            </a:pPr>
            <a:endParaRPr lang="en-US"/>
          </a:p>
        </p:txBody>
      </p:sp>
      <p:sp>
        <p:nvSpPr>
          <p:cNvPr id="2055" name="Rectangle 7"/>
          <p:cNvSpPr>
            <a:spLocks noGrp="1" noChangeArrowheads="1"/>
          </p:cNvSpPr>
          <p:nvPr>
            <p:ph type="sldNum" sz="quarter" idx="5"/>
          </p:nvPr>
        </p:nvSpPr>
        <p:spPr bwMode="auto">
          <a:xfrm>
            <a:off x="5440267" y="6948717"/>
            <a:ext cx="4160936" cy="36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412" tIns="47206" rIns="94412" bIns="47206" numCol="1" anchor="b" anchorCtr="0" compatLnSpc="1">
            <a:prstTxWarp prst="textNoShape">
              <a:avLst/>
            </a:prstTxWarp>
          </a:bodyPr>
          <a:lstStyle>
            <a:lvl1pPr algn="r" defTabSz="937997" eaLnBrk="1" hangingPunct="1">
              <a:defRPr sz="1300">
                <a:latin typeface="Tahoma" charset="0"/>
                <a:cs typeface="+mn-cs"/>
              </a:defRPr>
            </a:lvl1pPr>
          </a:lstStyle>
          <a:p>
            <a:pPr>
              <a:defRPr/>
            </a:pPr>
            <a:fld id="{1677F6CB-2471-449E-85EA-C4708CB11275}" type="slidenum">
              <a:rPr lang="en-US"/>
              <a:pPr>
                <a:defRPr/>
              </a:pPr>
              <a:t>‹#›</a:t>
            </a:fld>
            <a:endParaRPr lang="en-US"/>
          </a:p>
        </p:txBody>
      </p:sp>
    </p:spTree>
    <p:extLst>
      <p:ext uri="{BB962C8B-B14F-4D97-AF65-F5344CB8AC3E}">
        <p14:creationId xmlns:p14="http://schemas.microsoft.com/office/powerpoint/2010/main" val="4035906182"/>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353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354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D66DB2BE-4062-40D4-ACE7-7675ED026010}" type="slidenum">
              <a:rPr lang="en-US" sz="1300">
                <a:latin typeface="Tahoma" pitchFamily="34" charset="0"/>
              </a:rPr>
              <a:pPr eaLnBrk="1" hangingPunct="1">
                <a:defRPr/>
              </a:pPr>
              <a:t>1</a:t>
            </a:fld>
            <a:endParaRPr lang="en-US" sz="1300">
              <a:latin typeface="Tahoma" pitchFamily="34" charset="0"/>
            </a:endParaRP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xfrm>
            <a:off x="1279330" y="3473753"/>
            <a:ext cx="7042547" cy="3294743"/>
          </a:xfrm>
          <a:noFill/>
        </p:spPr>
        <p:txBody>
          <a:bodyPr lIns="94404" tIns="47203" rIns="94404" bIns="47203"/>
          <a:lstStyle/>
          <a:p>
            <a:endParaRPr lang="en-US">
              <a:latin typeface="Arial" pitchFamily="34" charset="0"/>
            </a:endParaRPr>
          </a:p>
        </p:txBody>
      </p:sp>
    </p:spTree>
    <p:extLst>
      <p:ext uri="{BB962C8B-B14F-4D97-AF65-F5344CB8AC3E}">
        <p14:creationId xmlns:p14="http://schemas.microsoft.com/office/powerpoint/2010/main" val="1845970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2755"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2756"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CD9D7180-F166-45D6-BDB7-B3C3FA671625}" type="slidenum">
              <a:rPr lang="en-US" sz="1300">
                <a:latin typeface="Tahoma" pitchFamily="34" charset="0"/>
              </a:rPr>
              <a:pPr eaLnBrk="1" hangingPunct="1">
                <a:defRPr/>
              </a:pPr>
              <a:t>26</a:t>
            </a:fld>
            <a:endParaRPr lang="en-US" sz="1300">
              <a:latin typeface="Tahoma" pitchFamily="34" charset="0"/>
            </a:endParaRPr>
          </a:p>
        </p:txBody>
      </p:sp>
      <p:sp>
        <p:nvSpPr>
          <p:cNvPr id="202757" name="Rectangle 2"/>
          <p:cNvSpPr>
            <a:spLocks noGrp="1" noRot="1" noChangeAspect="1" noChangeArrowheads="1" noTextEdit="1"/>
          </p:cNvSpPr>
          <p:nvPr>
            <p:ph type="sldImg"/>
          </p:nvPr>
        </p:nvSpPr>
        <p:spPr>
          <a:xfrm>
            <a:off x="2986088" y="555625"/>
            <a:ext cx="3638550" cy="2728913"/>
          </a:xfrm>
          <a:ln cap="flat">
            <a:solidFill>
              <a:schemeClr val="tx1"/>
            </a:solidFill>
          </a:ln>
        </p:spPr>
      </p:sp>
      <p:sp>
        <p:nvSpPr>
          <p:cNvPr id="202758" name="Rectangle 3"/>
          <p:cNvSpPr>
            <a:spLocks noGrp="1" noChangeArrowheads="1"/>
          </p:cNvSpPr>
          <p:nvPr>
            <p:ph type="body" idx="1"/>
          </p:nvPr>
        </p:nvSpPr>
        <p:spPr>
          <a:xfrm>
            <a:off x="1279330" y="3476171"/>
            <a:ext cx="7042547" cy="3291115"/>
          </a:xfrm>
          <a:noFill/>
        </p:spPr>
        <p:txBody>
          <a:bodyPr lIns="97802" tIns="48071" rIns="97802" bIns="48071"/>
          <a:lstStyle/>
          <a:p>
            <a:pPr defTabSz="939692"/>
            <a:endParaRPr lang="en-US">
              <a:latin typeface="Arial" pitchFamily="34" charset="0"/>
            </a:endParaRPr>
          </a:p>
        </p:txBody>
      </p:sp>
    </p:spTree>
    <p:extLst>
      <p:ext uri="{BB962C8B-B14F-4D97-AF65-F5344CB8AC3E}">
        <p14:creationId xmlns:p14="http://schemas.microsoft.com/office/powerpoint/2010/main" val="150227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377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378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860DE70C-9B93-49C6-A07C-E86AED4B3F2A}" type="slidenum">
              <a:rPr lang="en-US" sz="1300">
                <a:latin typeface="Tahoma" pitchFamily="34" charset="0"/>
              </a:rPr>
              <a:pPr eaLnBrk="1" hangingPunct="1">
                <a:defRPr/>
              </a:pPr>
              <a:t>30</a:t>
            </a:fld>
            <a:endParaRPr lang="en-US" sz="1300">
              <a:latin typeface="Tahoma" pitchFamily="34" charset="0"/>
            </a:endParaRPr>
          </a:p>
        </p:txBody>
      </p:sp>
      <p:sp>
        <p:nvSpPr>
          <p:cNvPr id="203781" name="Rectangle 2"/>
          <p:cNvSpPr>
            <a:spLocks noGrp="1" noRot="1" noChangeAspect="1" noChangeArrowheads="1" noTextEdit="1"/>
          </p:cNvSpPr>
          <p:nvPr>
            <p:ph type="sldImg"/>
          </p:nvPr>
        </p:nvSpPr>
        <p:spPr>
          <a:xfrm>
            <a:off x="2971800" y="547688"/>
            <a:ext cx="3657600" cy="2743200"/>
          </a:xfrm>
          <a:ln/>
        </p:spPr>
      </p:sp>
      <p:sp>
        <p:nvSpPr>
          <p:cNvPr id="203782" name="Rectangle 3"/>
          <p:cNvSpPr>
            <a:spLocks noGrp="1" noChangeArrowheads="1"/>
          </p:cNvSpPr>
          <p:nvPr>
            <p:ph type="body" idx="1"/>
          </p:nvPr>
        </p:nvSpPr>
        <p:spPr>
          <a:xfrm>
            <a:off x="1279330" y="3474963"/>
            <a:ext cx="7042547" cy="3292324"/>
          </a:xfrm>
          <a:noFill/>
        </p:spPr>
        <p:txBody>
          <a:bodyPr/>
          <a:lstStyle/>
          <a:p>
            <a:endParaRPr lang="en-US">
              <a:latin typeface="Arial" pitchFamily="34" charset="0"/>
            </a:endParaRPr>
          </a:p>
        </p:txBody>
      </p:sp>
    </p:spTree>
    <p:extLst>
      <p:ext uri="{BB962C8B-B14F-4D97-AF65-F5344CB8AC3E}">
        <p14:creationId xmlns:p14="http://schemas.microsoft.com/office/powerpoint/2010/main" val="3066931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4803"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4804"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F15B3ACC-78B5-45BA-AA88-1C402D0A1E54}" type="slidenum">
              <a:rPr lang="en-US" sz="1300">
                <a:latin typeface="Tahoma" pitchFamily="34" charset="0"/>
              </a:rPr>
              <a:pPr eaLnBrk="1" hangingPunct="1">
                <a:defRPr/>
              </a:pPr>
              <a:t>46</a:t>
            </a:fld>
            <a:endParaRPr lang="en-US" sz="1300">
              <a:latin typeface="Tahoma" pitchFamily="34" charset="0"/>
            </a:endParaRPr>
          </a:p>
        </p:txBody>
      </p:sp>
      <p:sp>
        <p:nvSpPr>
          <p:cNvPr id="204805" name="Rectangle 2"/>
          <p:cNvSpPr>
            <a:spLocks noGrp="1" noRot="1" noChangeAspect="1" noChangeArrowheads="1" noTextEdit="1"/>
          </p:cNvSpPr>
          <p:nvPr>
            <p:ph type="sldImg"/>
          </p:nvPr>
        </p:nvSpPr>
        <p:spPr>
          <a:xfrm>
            <a:off x="2981325" y="555625"/>
            <a:ext cx="3638550" cy="2728913"/>
          </a:xfrm>
          <a:ln cap="flat">
            <a:solidFill>
              <a:schemeClr val="tx1"/>
            </a:solidFill>
          </a:ln>
        </p:spPr>
      </p:sp>
      <p:sp>
        <p:nvSpPr>
          <p:cNvPr id="204806" name="Rectangle 3"/>
          <p:cNvSpPr>
            <a:spLocks noGrp="1" noChangeArrowheads="1"/>
          </p:cNvSpPr>
          <p:nvPr>
            <p:ph type="body" idx="1"/>
          </p:nvPr>
        </p:nvSpPr>
        <p:spPr>
          <a:xfrm>
            <a:off x="1277244" y="3476171"/>
            <a:ext cx="7046714" cy="3291115"/>
          </a:xfrm>
          <a:noFill/>
        </p:spPr>
        <p:txBody>
          <a:bodyPr lIns="97802" tIns="48071" rIns="97802" bIns="48071"/>
          <a:lstStyle/>
          <a:p>
            <a:pPr defTabSz="939692"/>
            <a:endParaRPr lang="en-US">
              <a:latin typeface="Arial" pitchFamily="34" charset="0"/>
            </a:endParaRPr>
          </a:p>
        </p:txBody>
      </p:sp>
    </p:spTree>
    <p:extLst>
      <p:ext uri="{BB962C8B-B14F-4D97-AF65-F5344CB8AC3E}">
        <p14:creationId xmlns:p14="http://schemas.microsoft.com/office/powerpoint/2010/main" val="3840747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5827"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5828"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F6BD4A18-CB15-48D9-B655-E6F881EA453E}" type="slidenum">
              <a:rPr lang="en-US" sz="1300">
                <a:latin typeface="Tahoma" pitchFamily="34" charset="0"/>
              </a:rPr>
              <a:pPr eaLnBrk="1" hangingPunct="1">
                <a:defRPr/>
              </a:pPr>
              <a:t>63</a:t>
            </a:fld>
            <a:endParaRPr lang="en-US" sz="1300">
              <a:latin typeface="Tahoma" pitchFamily="34" charset="0"/>
            </a:endParaRPr>
          </a:p>
        </p:txBody>
      </p:sp>
      <p:sp>
        <p:nvSpPr>
          <p:cNvPr id="205829" name="Rectangle 2"/>
          <p:cNvSpPr>
            <a:spLocks noGrp="1" noRot="1" noChangeAspect="1" noChangeArrowheads="1" noTextEdit="1"/>
          </p:cNvSpPr>
          <p:nvPr>
            <p:ph type="sldImg"/>
          </p:nvPr>
        </p:nvSpPr>
        <p:spPr>
          <a:xfrm>
            <a:off x="2981325" y="555625"/>
            <a:ext cx="3638550" cy="2728913"/>
          </a:xfrm>
          <a:ln cap="flat">
            <a:solidFill>
              <a:schemeClr val="tx1"/>
            </a:solidFill>
          </a:ln>
        </p:spPr>
      </p:sp>
      <p:sp>
        <p:nvSpPr>
          <p:cNvPr id="205830" name="Rectangle 3"/>
          <p:cNvSpPr>
            <a:spLocks noGrp="1" noChangeArrowheads="1"/>
          </p:cNvSpPr>
          <p:nvPr>
            <p:ph type="body" idx="1"/>
          </p:nvPr>
        </p:nvSpPr>
        <p:spPr>
          <a:xfrm>
            <a:off x="1277244" y="3476171"/>
            <a:ext cx="7046714" cy="3291115"/>
          </a:xfrm>
          <a:noFill/>
        </p:spPr>
        <p:txBody>
          <a:bodyPr lIns="97802" tIns="48071" rIns="97802" bIns="48071"/>
          <a:lstStyle/>
          <a:p>
            <a:pPr defTabSz="939692"/>
            <a:endParaRPr lang="en-US">
              <a:latin typeface="Arial" pitchFamily="34" charset="0"/>
            </a:endParaRPr>
          </a:p>
        </p:txBody>
      </p:sp>
    </p:spTree>
    <p:extLst>
      <p:ext uri="{BB962C8B-B14F-4D97-AF65-F5344CB8AC3E}">
        <p14:creationId xmlns:p14="http://schemas.microsoft.com/office/powerpoint/2010/main" val="3964207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6851"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6852"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53CAF5A9-3895-4330-BD87-BA55966A6556}" type="slidenum">
              <a:rPr lang="en-US" sz="1300">
                <a:latin typeface="Tahoma" pitchFamily="34" charset="0"/>
              </a:rPr>
              <a:pPr eaLnBrk="1" hangingPunct="1">
                <a:defRPr/>
              </a:pPr>
              <a:t>78</a:t>
            </a:fld>
            <a:endParaRPr lang="en-US" sz="1300">
              <a:latin typeface="Tahoma" pitchFamily="34" charset="0"/>
            </a:endParaRPr>
          </a:p>
        </p:txBody>
      </p:sp>
      <p:sp>
        <p:nvSpPr>
          <p:cNvPr id="206853" name="Rectangle 2"/>
          <p:cNvSpPr>
            <a:spLocks noGrp="1" noRot="1" noChangeAspect="1" noChangeArrowheads="1" noTextEdit="1"/>
          </p:cNvSpPr>
          <p:nvPr>
            <p:ph type="sldImg"/>
          </p:nvPr>
        </p:nvSpPr>
        <p:spPr>
          <a:xfrm>
            <a:off x="2981325" y="555625"/>
            <a:ext cx="3638550" cy="2728913"/>
          </a:xfrm>
          <a:ln cap="flat">
            <a:solidFill>
              <a:schemeClr val="tx1"/>
            </a:solidFill>
          </a:ln>
        </p:spPr>
      </p:sp>
      <p:sp>
        <p:nvSpPr>
          <p:cNvPr id="206854" name="Rectangle 3"/>
          <p:cNvSpPr>
            <a:spLocks noGrp="1" noChangeArrowheads="1"/>
          </p:cNvSpPr>
          <p:nvPr>
            <p:ph type="body" idx="1"/>
          </p:nvPr>
        </p:nvSpPr>
        <p:spPr>
          <a:xfrm>
            <a:off x="1277244" y="3476171"/>
            <a:ext cx="7046714" cy="3291115"/>
          </a:xfrm>
          <a:noFill/>
        </p:spPr>
        <p:txBody>
          <a:bodyPr lIns="97802" tIns="48071" rIns="97802" bIns="48071"/>
          <a:lstStyle/>
          <a:p>
            <a:pPr defTabSz="939692"/>
            <a:endParaRPr lang="en-US">
              <a:latin typeface="Arial" pitchFamily="34" charset="0"/>
            </a:endParaRPr>
          </a:p>
        </p:txBody>
      </p:sp>
    </p:spTree>
    <p:extLst>
      <p:ext uri="{BB962C8B-B14F-4D97-AF65-F5344CB8AC3E}">
        <p14:creationId xmlns:p14="http://schemas.microsoft.com/office/powerpoint/2010/main" val="4270212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7875"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7876"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92483681-8A00-4904-9E6A-1085A32973EA}" type="slidenum">
              <a:rPr lang="en-US" sz="1300">
                <a:latin typeface="Tahoma" pitchFamily="34" charset="0"/>
              </a:rPr>
              <a:pPr eaLnBrk="1" hangingPunct="1">
                <a:defRPr/>
              </a:pPr>
              <a:t>82</a:t>
            </a:fld>
            <a:endParaRPr lang="en-US" sz="1300">
              <a:latin typeface="Tahoma" pitchFamily="34" charset="0"/>
            </a:endParaRPr>
          </a:p>
        </p:txBody>
      </p:sp>
      <p:sp>
        <p:nvSpPr>
          <p:cNvPr id="207877" name="Rectangle 2"/>
          <p:cNvSpPr>
            <a:spLocks noGrp="1" noRot="1" noChangeAspect="1" noChangeArrowheads="1" noTextEdit="1"/>
          </p:cNvSpPr>
          <p:nvPr>
            <p:ph type="sldImg"/>
          </p:nvPr>
        </p:nvSpPr>
        <p:spPr>
          <a:xfrm>
            <a:off x="2986088" y="555625"/>
            <a:ext cx="3638550" cy="2730500"/>
          </a:xfrm>
          <a:ln cap="flat">
            <a:solidFill>
              <a:schemeClr val="tx1"/>
            </a:solidFill>
          </a:ln>
        </p:spPr>
      </p:sp>
      <p:sp>
        <p:nvSpPr>
          <p:cNvPr id="207878" name="Rectangle 3"/>
          <p:cNvSpPr>
            <a:spLocks noGrp="1" noChangeArrowheads="1"/>
          </p:cNvSpPr>
          <p:nvPr>
            <p:ph type="body" idx="1"/>
          </p:nvPr>
        </p:nvSpPr>
        <p:spPr>
          <a:xfrm>
            <a:off x="1277244" y="3474963"/>
            <a:ext cx="7046714" cy="3292324"/>
          </a:xfrm>
          <a:noFill/>
        </p:spPr>
        <p:txBody>
          <a:bodyPr lIns="96339" tIns="47353" rIns="96339" bIns="47353"/>
          <a:lstStyle/>
          <a:p>
            <a:pPr defTabSz="939692"/>
            <a:endParaRPr lang="en-US">
              <a:latin typeface="Arial" pitchFamily="34" charset="0"/>
            </a:endParaRPr>
          </a:p>
        </p:txBody>
      </p:sp>
    </p:spTree>
    <p:extLst>
      <p:ext uri="{BB962C8B-B14F-4D97-AF65-F5344CB8AC3E}">
        <p14:creationId xmlns:p14="http://schemas.microsoft.com/office/powerpoint/2010/main" val="216099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889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890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88CF8C68-292F-4369-BB24-216B4A5EC869}" type="slidenum">
              <a:rPr lang="en-US" sz="1300">
                <a:latin typeface="Tahoma" pitchFamily="34" charset="0"/>
              </a:rPr>
              <a:pPr eaLnBrk="1" hangingPunct="1">
                <a:defRPr/>
              </a:pPr>
              <a:t>89</a:t>
            </a:fld>
            <a:endParaRPr lang="en-US" sz="1300">
              <a:latin typeface="Tahoma" pitchFamily="34" charset="0"/>
            </a:endParaRPr>
          </a:p>
        </p:txBody>
      </p:sp>
      <p:sp>
        <p:nvSpPr>
          <p:cNvPr id="208901" name="Rectangle 2"/>
          <p:cNvSpPr>
            <a:spLocks noGrp="1" noRot="1" noChangeAspect="1" noChangeArrowheads="1" noTextEdit="1"/>
          </p:cNvSpPr>
          <p:nvPr>
            <p:ph type="sldImg"/>
          </p:nvPr>
        </p:nvSpPr>
        <p:spPr>
          <a:xfrm>
            <a:off x="2974975" y="550863"/>
            <a:ext cx="3656013" cy="2743200"/>
          </a:xfrm>
          <a:ln/>
        </p:spPr>
      </p:sp>
      <p:sp>
        <p:nvSpPr>
          <p:cNvPr id="208902" name="Rectangle 3"/>
          <p:cNvSpPr>
            <a:spLocks noGrp="1" noChangeArrowheads="1"/>
          </p:cNvSpPr>
          <p:nvPr>
            <p:ph type="body" idx="1"/>
          </p:nvPr>
        </p:nvSpPr>
        <p:spPr>
          <a:xfrm>
            <a:off x="1281412" y="3473753"/>
            <a:ext cx="7038380" cy="3291115"/>
          </a:xfrm>
          <a:noFill/>
        </p:spPr>
        <p:txBody>
          <a:bodyPr/>
          <a:lstStyle/>
          <a:p>
            <a:endParaRPr lang="en-US">
              <a:latin typeface="Arial" pitchFamily="34" charset="0"/>
            </a:endParaRPr>
          </a:p>
        </p:txBody>
      </p:sp>
    </p:spTree>
    <p:extLst>
      <p:ext uri="{BB962C8B-B14F-4D97-AF65-F5344CB8AC3E}">
        <p14:creationId xmlns:p14="http://schemas.microsoft.com/office/powerpoint/2010/main" val="97620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9923"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9924"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EDF3F092-8088-4A7B-B5AC-46168F723143}" type="slidenum">
              <a:rPr lang="en-US" sz="1300">
                <a:latin typeface="Tahoma" pitchFamily="34" charset="0"/>
              </a:rPr>
              <a:pPr eaLnBrk="1" hangingPunct="1">
                <a:defRPr/>
              </a:pPr>
              <a:t>97</a:t>
            </a:fld>
            <a:endParaRPr lang="en-US" sz="1300">
              <a:latin typeface="Tahoma" pitchFamily="34" charset="0"/>
            </a:endParaRPr>
          </a:p>
        </p:txBody>
      </p:sp>
      <p:sp>
        <p:nvSpPr>
          <p:cNvPr id="209925" name="Rectangle 2"/>
          <p:cNvSpPr>
            <a:spLocks noGrp="1" noRot="1" noChangeAspect="1" noChangeArrowheads="1" noTextEdit="1"/>
          </p:cNvSpPr>
          <p:nvPr>
            <p:ph type="sldImg"/>
          </p:nvPr>
        </p:nvSpPr>
        <p:spPr>
          <a:xfrm>
            <a:off x="2971800" y="547688"/>
            <a:ext cx="3657600" cy="2743200"/>
          </a:xfrm>
          <a:ln/>
        </p:spPr>
      </p:sp>
      <p:sp>
        <p:nvSpPr>
          <p:cNvPr id="209926" name="Rectangle 3"/>
          <p:cNvSpPr>
            <a:spLocks noGrp="1" noChangeArrowheads="1"/>
          </p:cNvSpPr>
          <p:nvPr>
            <p:ph type="body" idx="1"/>
          </p:nvPr>
        </p:nvSpPr>
        <p:spPr>
          <a:xfrm>
            <a:off x="1281412" y="3474963"/>
            <a:ext cx="7038380" cy="3292324"/>
          </a:xfrm>
          <a:noFill/>
        </p:spPr>
        <p:txBody>
          <a:bodyPr/>
          <a:lstStyle/>
          <a:p>
            <a:endParaRPr lang="en-US">
              <a:latin typeface="Arial" pitchFamily="34" charset="0"/>
            </a:endParaRPr>
          </a:p>
        </p:txBody>
      </p:sp>
    </p:spTree>
    <p:extLst>
      <p:ext uri="{BB962C8B-B14F-4D97-AF65-F5344CB8AC3E}">
        <p14:creationId xmlns:p14="http://schemas.microsoft.com/office/powerpoint/2010/main" val="1885952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0947"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0948"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1C250399-59AA-4E27-AD7B-D134A43A05BA}" type="slidenum">
              <a:rPr lang="en-US" sz="1300">
                <a:latin typeface="Tahoma" pitchFamily="34" charset="0"/>
              </a:rPr>
              <a:pPr eaLnBrk="1" hangingPunct="1">
                <a:defRPr/>
              </a:pPr>
              <a:t>113</a:t>
            </a:fld>
            <a:endParaRPr lang="en-US" sz="1300">
              <a:latin typeface="Tahoma" pitchFamily="34" charset="0"/>
            </a:endParaRPr>
          </a:p>
        </p:txBody>
      </p:sp>
      <p:sp>
        <p:nvSpPr>
          <p:cNvPr id="210949" name="Rectangle 2"/>
          <p:cNvSpPr>
            <a:spLocks noGrp="1" noRot="1" noChangeAspect="1" noChangeArrowheads="1" noTextEdit="1"/>
          </p:cNvSpPr>
          <p:nvPr>
            <p:ph type="sldImg"/>
          </p:nvPr>
        </p:nvSpPr>
        <p:spPr>
          <a:xfrm>
            <a:off x="2971800" y="547688"/>
            <a:ext cx="3657600" cy="2743200"/>
          </a:xfrm>
          <a:ln/>
        </p:spPr>
      </p:sp>
      <p:sp>
        <p:nvSpPr>
          <p:cNvPr id="210950" name="Rectangle 3"/>
          <p:cNvSpPr>
            <a:spLocks noGrp="1" noChangeArrowheads="1"/>
          </p:cNvSpPr>
          <p:nvPr>
            <p:ph type="body" idx="1"/>
          </p:nvPr>
        </p:nvSpPr>
        <p:spPr>
          <a:xfrm>
            <a:off x="1281412" y="3474963"/>
            <a:ext cx="7038380" cy="3292324"/>
          </a:xfrm>
          <a:noFill/>
        </p:spPr>
        <p:txBody>
          <a:bodyPr/>
          <a:lstStyle/>
          <a:p>
            <a:endParaRPr lang="en-US">
              <a:latin typeface="Arial" pitchFamily="34" charset="0"/>
            </a:endParaRPr>
          </a:p>
        </p:txBody>
      </p:sp>
    </p:spTree>
    <p:extLst>
      <p:ext uri="{BB962C8B-B14F-4D97-AF65-F5344CB8AC3E}">
        <p14:creationId xmlns:p14="http://schemas.microsoft.com/office/powerpoint/2010/main" val="948503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1971"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1972"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89556CBF-AEFD-4683-942A-2834C9CED676}" type="slidenum">
              <a:rPr lang="en-US" sz="1300">
                <a:latin typeface="Tahoma" pitchFamily="34" charset="0"/>
              </a:rPr>
              <a:pPr eaLnBrk="1" hangingPunct="1">
                <a:defRPr/>
              </a:pPr>
              <a:t>114</a:t>
            </a:fld>
            <a:endParaRPr lang="en-US" sz="1300">
              <a:latin typeface="Tahoma" pitchFamily="34" charset="0"/>
            </a:endParaRPr>
          </a:p>
        </p:txBody>
      </p:sp>
      <p:sp>
        <p:nvSpPr>
          <p:cNvPr id="211973" name="Rectangle 2"/>
          <p:cNvSpPr>
            <a:spLocks noGrp="1" noRot="1" noChangeAspect="1" noChangeArrowheads="1" noTextEdit="1"/>
          </p:cNvSpPr>
          <p:nvPr>
            <p:ph type="sldImg"/>
          </p:nvPr>
        </p:nvSpPr>
        <p:spPr>
          <a:xfrm>
            <a:off x="2971800" y="546100"/>
            <a:ext cx="3663950" cy="2747963"/>
          </a:xfrm>
          <a:ln/>
        </p:spPr>
      </p:sp>
      <p:sp>
        <p:nvSpPr>
          <p:cNvPr id="211974" name="Rectangle 3"/>
          <p:cNvSpPr>
            <a:spLocks noGrp="1" noChangeArrowheads="1"/>
          </p:cNvSpPr>
          <p:nvPr>
            <p:ph type="body" idx="1"/>
          </p:nvPr>
        </p:nvSpPr>
        <p:spPr>
          <a:xfrm>
            <a:off x="1252241" y="3478591"/>
            <a:ext cx="7096720" cy="3295953"/>
          </a:xfrm>
          <a:noFill/>
        </p:spPr>
        <p:txBody>
          <a:bodyPr/>
          <a:lstStyle/>
          <a:p>
            <a:pPr marL="226987" indent="-226987">
              <a:buFontTx/>
              <a:buAutoNum type="arabicPeriod"/>
            </a:pPr>
            <a:r>
              <a:rPr lang="en-US">
                <a:latin typeface="Arial" pitchFamily="34" charset="0"/>
              </a:rPr>
              <a:t>If Measure Y is not renewed, the gap doubles again – to about $11 million</a:t>
            </a:r>
          </a:p>
          <a:p>
            <a:pPr marL="226987" indent="-226987">
              <a:buFontTx/>
              <a:buAutoNum type="arabicPeriod"/>
            </a:pPr>
            <a:r>
              <a:rPr lang="en-US" u="sng">
                <a:latin typeface="Arial" pitchFamily="34" charset="0"/>
              </a:rPr>
              <a:t>It is more important than the “core gap” and CalPERS rate increases combined</a:t>
            </a:r>
          </a:p>
        </p:txBody>
      </p:sp>
    </p:spTree>
    <p:extLst>
      <p:ext uri="{BB962C8B-B14F-4D97-AF65-F5344CB8AC3E}">
        <p14:creationId xmlns:p14="http://schemas.microsoft.com/office/powerpoint/2010/main" val="46671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4563"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4564"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8A277BF5-9924-4F5D-B936-40CBD262EA9A}" type="slidenum">
              <a:rPr lang="en-US" sz="1300">
                <a:latin typeface="Tahoma" pitchFamily="34" charset="0"/>
              </a:rPr>
              <a:pPr eaLnBrk="1" hangingPunct="1">
                <a:defRPr/>
              </a:pPr>
              <a:t>5</a:t>
            </a:fld>
            <a:endParaRPr lang="en-US" sz="1300">
              <a:latin typeface="Tahoma" pitchFamily="34" charset="0"/>
            </a:endParaRPr>
          </a:p>
        </p:txBody>
      </p:sp>
      <p:sp>
        <p:nvSpPr>
          <p:cNvPr id="194565" name="Rectangle 2"/>
          <p:cNvSpPr>
            <a:spLocks noGrp="1" noRot="1" noChangeAspect="1" noChangeArrowheads="1" noTextEdit="1"/>
          </p:cNvSpPr>
          <p:nvPr>
            <p:ph type="sldImg"/>
          </p:nvPr>
        </p:nvSpPr>
        <p:spPr>
          <a:xfrm>
            <a:off x="2973388" y="544513"/>
            <a:ext cx="3660775" cy="2746375"/>
          </a:xfrm>
          <a:ln cap="flat">
            <a:solidFill>
              <a:schemeClr val="tx1"/>
            </a:solidFill>
          </a:ln>
        </p:spPr>
      </p:sp>
      <p:sp>
        <p:nvSpPr>
          <p:cNvPr id="194566" name="Rectangle 3"/>
          <p:cNvSpPr>
            <a:spLocks noGrp="1" noChangeArrowheads="1"/>
          </p:cNvSpPr>
          <p:nvPr>
            <p:ph type="body" idx="1"/>
          </p:nvPr>
        </p:nvSpPr>
        <p:spPr>
          <a:xfrm>
            <a:off x="1252240" y="3474963"/>
            <a:ext cx="7100888" cy="3300790"/>
          </a:xfrm>
          <a:noFill/>
        </p:spPr>
        <p:txBody>
          <a:bodyPr lIns="92782" tIns="45577" rIns="92782" bIns="45577"/>
          <a:lstStyle/>
          <a:p>
            <a:endParaRPr lang="en-US">
              <a:latin typeface="Arial" pitchFamily="34" charset="0"/>
            </a:endParaRPr>
          </a:p>
        </p:txBody>
      </p:sp>
    </p:spTree>
    <p:extLst>
      <p:ext uri="{BB962C8B-B14F-4D97-AF65-F5344CB8AC3E}">
        <p14:creationId xmlns:p14="http://schemas.microsoft.com/office/powerpoint/2010/main" val="667314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2995"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2996"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4AA6401D-9D67-4CA4-BA86-832F1E0C321E}" type="slidenum">
              <a:rPr lang="en-US" sz="1300">
                <a:latin typeface="Tahoma" pitchFamily="34" charset="0"/>
              </a:rPr>
              <a:pPr eaLnBrk="1" hangingPunct="1">
                <a:defRPr/>
              </a:pPr>
              <a:t>115</a:t>
            </a:fld>
            <a:endParaRPr lang="en-US" sz="1300">
              <a:latin typeface="Tahoma" pitchFamily="34" charset="0"/>
            </a:endParaRPr>
          </a:p>
        </p:txBody>
      </p:sp>
      <p:sp>
        <p:nvSpPr>
          <p:cNvPr id="212997" name="Rectangle 2"/>
          <p:cNvSpPr>
            <a:spLocks noGrp="1" noRot="1" noChangeAspect="1" noChangeArrowheads="1" noTextEdit="1"/>
          </p:cNvSpPr>
          <p:nvPr>
            <p:ph type="sldImg"/>
          </p:nvPr>
        </p:nvSpPr>
        <p:spPr>
          <a:xfrm>
            <a:off x="2976563" y="550863"/>
            <a:ext cx="3652837" cy="2740025"/>
          </a:xfrm>
          <a:ln cap="flat"/>
        </p:spPr>
      </p:sp>
      <p:sp>
        <p:nvSpPr>
          <p:cNvPr id="212998" name="Rectangle 3"/>
          <p:cNvSpPr>
            <a:spLocks noGrp="1" noChangeArrowheads="1"/>
          </p:cNvSpPr>
          <p:nvPr>
            <p:ph type="body" idx="1"/>
          </p:nvPr>
        </p:nvSpPr>
        <p:spPr>
          <a:xfrm>
            <a:off x="1277244" y="3473754"/>
            <a:ext cx="7046714" cy="3293534"/>
          </a:xfrm>
          <a:noFill/>
        </p:spPr>
        <p:txBody>
          <a:bodyPr lIns="94380" tIns="47192" rIns="94380" bIns="47192"/>
          <a:lstStyle/>
          <a:p>
            <a:endParaRPr lang="en-US">
              <a:latin typeface="Arial" pitchFamily="34" charset="0"/>
            </a:endParaRPr>
          </a:p>
        </p:txBody>
      </p:sp>
    </p:spTree>
    <p:extLst>
      <p:ext uri="{BB962C8B-B14F-4D97-AF65-F5344CB8AC3E}">
        <p14:creationId xmlns:p14="http://schemas.microsoft.com/office/powerpoint/2010/main" val="388145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401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402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74EA189B-77F3-4D3B-86B4-DFDC022404DF}" type="slidenum">
              <a:rPr lang="en-US" sz="1300">
                <a:latin typeface="Tahoma" pitchFamily="34" charset="0"/>
              </a:rPr>
              <a:pPr eaLnBrk="1" hangingPunct="1">
                <a:defRPr/>
              </a:pPr>
              <a:t>123</a:t>
            </a:fld>
            <a:endParaRPr lang="en-US" sz="1300">
              <a:latin typeface="Tahoma" pitchFamily="34" charset="0"/>
            </a:endParaRPr>
          </a:p>
        </p:txBody>
      </p:sp>
      <p:sp>
        <p:nvSpPr>
          <p:cNvPr id="214021" name="Rectangle 2"/>
          <p:cNvSpPr>
            <a:spLocks noGrp="1" noRot="1" noChangeAspect="1" noChangeArrowheads="1" noTextEdit="1"/>
          </p:cNvSpPr>
          <p:nvPr>
            <p:ph type="sldImg"/>
          </p:nvPr>
        </p:nvSpPr>
        <p:spPr>
          <a:ln cap="flat"/>
        </p:spPr>
      </p:sp>
      <p:sp>
        <p:nvSpPr>
          <p:cNvPr id="214022" name="Rectangle 3"/>
          <p:cNvSpPr>
            <a:spLocks noGrp="1" noChangeArrowheads="1"/>
          </p:cNvSpPr>
          <p:nvPr>
            <p:ph type="body" idx="1"/>
          </p:nvPr>
        </p:nvSpPr>
        <p:spPr>
          <a:xfrm>
            <a:off x="1277244" y="3473753"/>
            <a:ext cx="7046714" cy="3294743"/>
          </a:xfrm>
          <a:noFill/>
        </p:spPr>
        <p:txBody>
          <a:bodyPr lIns="94396" tIns="47199" rIns="94396" bIns="47199"/>
          <a:lstStyle/>
          <a:p>
            <a:endParaRPr lang="en-US">
              <a:latin typeface="Arial" pitchFamily="34" charset="0"/>
            </a:endParaRPr>
          </a:p>
        </p:txBody>
      </p:sp>
    </p:spTree>
    <p:extLst>
      <p:ext uri="{BB962C8B-B14F-4D97-AF65-F5344CB8AC3E}">
        <p14:creationId xmlns:p14="http://schemas.microsoft.com/office/powerpoint/2010/main" val="4149577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p:spPr>
        <p:txBody>
          <a:bodyPr/>
          <a:lstStyle/>
          <a:p>
            <a:endParaRPr lang="en-US">
              <a:latin typeface="Arial" pitchFamily="34" charset="0"/>
            </a:endParaRPr>
          </a:p>
        </p:txBody>
      </p:sp>
      <p:sp>
        <p:nvSpPr>
          <p:cNvPr id="215044" name="Header Placeholder 3"/>
          <p:cNvSpPr>
            <a:spLocks noGrp="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5045" name="Date Placeholder 4"/>
          <p:cNvSpPr>
            <a:spLocks noGrp="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5046" name="Slide Number Placeholder 5"/>
          <p:cNvSpPr>
            <a:spLocks noGrp="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09E4F132-2690-45CF-B977-C6BCC5BC867B}" type="slidenum">
              <a:rPr lang="en-US" sz="1300">
                <a:latin typeface="Tahoma" pitchFamily="34" charset="0"/>
              </a:rPr>
              <a:pPr eaLnBrk="1" hangingPunct="1">
                <a:defRPr/>
              </a:pPr>
              <a:t>124</a:t>
            </a:fld>
            <a:endParaRPr lang="en-US" sz="1300">
              <a:latin typeface="Tahoma" pitchFamily="34" charset="0"/>
            </a:endParaRPr>
          </a:p>
        </p:txBody>
      </p:sp>
    </p:spTree>
    <p:extLst>
      <p:ext uri="{BB962C8B-B14F-4D97-AF65-F5344CB8AC3E}">
        <p14:creationId xmlns:p14="http://schemas.microsoft.com/office/powerpoint/2010/main" val="395316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a:noFill/>
        </p:spPr>
        <p:txBody>
          <a:bodyPr/>
          <a:lstStyle>
            <a:lvl1pPr defTabSz="938105">
              <a:defRPr sz="2000">
                <a:solidFill>
                  <a:schemeClr val="tx1"/>
                </a:solidFill>
                <a:latin typeface="Arial" charset="0"/>
              </a:defRPr>
            </a:lvl1pPr>
            <a:lvl2pPr marL="742865" indent="-285717" defTabSz="938105">
              <a:defRPr sz="2000">
                <a:solidFill>
                  <a:schemeClr val="tx1"/>
                </a:solidFill>
                <a:latin typeface="Arial" charset="0"/>
              </a:defRPr>
            </a:lvl2pPr>
            <a:lvl3pPr marL="1142868" indent="-228573" defTabSz="938105">
              <a:defRPr sz="2000">
                <a:solidFill>
                  <a:schemeClr val="tx1"/>
                </a:solidFill>
                <a:latin typeface="Arial" charset="0"/>
              </a:defRPr>
            </a:lvl3pPr>
            <a:lvl4pPr marL="1600016" indent="-228573" defTabSz="938105">
              <a:defRPr sz="2000">
                <a:solidFill>
                  <a:schemeClr val="tx1"/>
                </a:solidFill>
                <a:latin typeface="Arial" charset="0"/>
              </a:defRPr>
            </a:lvl4pPr>
            <a:lvl5pPr marL="2057163" indent="-228573" defTabSz="938105">
              <a:defRPr sz="2000">
                <a:solidFill>
                  <a:schemeClr val="tx1"/>
                </a:solidFill>
                <a:latin typeface="Arial" charset="0"/>
              </a:defRPr>
            </a:lvl5pPr>
            <a:lvl6pPr marL="2514311" indent="-228573" defTabSz="938105" eaLnBrk="0" fontAlgn="base" hangingPunct="0">
              <a:spcBef>
                <a:spcPct val="0"/>
              </a:spcBef>
              <a:spcAft>
                <a:spcPct val="0"/>
              </a:spcAft>
              <a:defRPr sz="2000">
                <a:solidFill>
                  <a:schemeClr val="tx1"/>
                </a:solidFill>
                <a:latin typeface="Arial" charset="0"/>
              </a:defRPr>
            </a:lvl6pPr>
            <a:lvl7pPr marL="2971458" indent="-228573" defTabSz="938105" eaLnBrk="0" fontAlgn="base" hangingPunct="0">
              <a:spcBef>
                <a:spcPct val="0"/>
              </a:spcBef>
              <a:spcAft>
                <a:spcPct val="0"/>
              </a:spcAft>
              <a:defRPr sz="2000">
                <a:solidFill>
                  <a:schemeClr val="tx1"/>
                </a:solidFill>
                <a:latin typeface="Arial" charset="0"/>
              </a:defRPr>
            </a:lvl7pPr>
            <a:lvl8pPr marL="3428606" indent="-228573" defTabSz="938105" eaLnBrk="0" fontAlgn="base" hangingPunct="0">
              <a:spcBef>
                <a:spcPct val="0"/>
              </a:spcBef>
              <a:spcAft>
                <a:spcPct val="0"/>
              </a:spcAft>
              <a:defRPr sz="2000">
                <a:solidFill>
                  <a:schemeClr val="tx1"/>
                </a:solidFill>
                <a:latin typeface="Arial" charset="0"/>
              </a:defRPr>
            </a:lvl8pPr>
            <a:lvl9pPr marL="3885753" indent="-228573" defTabSz="938105" eaLnBrk="0" fontAlgn="base" hangingPunct="0">
              <a:spcBef>
                <a:spcPct val="0"/>
              </a:spcBef>
              <a:spcAft>
                <a:spcPct val="0"/>
              </a:spcAft>
              <a:defRPr sz="2000">
                <a:solidFill>
                  <a:schemeClr val="tx1"/>
                </a:solidFill>
                <a:latin typeface="Arial" charset="0"/>
              </a:defRPr>
            </a:lvl9pPr>
          </a:lstStyle>
          <a:p>
            <a:r>
              <a:rPr lang="en-US" altLang="en-US" sz="1300" dirty="0">
                <a:latin typeface="Tahoma" pitchFamily="34" charset="0"/>
              </a:rPr>
              <a:t>CSMFO Weekend Training</a:t>
            </a:r>
          </a:p>
        </p:txBody>
      </p:sp>
      <p:sp>
        <p:nvSpPr>
          <p:cNvPr id="186371" name="Rectangle 3"/>
          <p:cNvSpPr>
            <a:spLocks noGrp="1" noChangeArrowheads="1"/>
          </p:cNvSpPr>
          <p:nvPr>
            <p:ph type="dt" sz="quarter" idx="1"/>
          </p:nvPr>
        </p:nvSpPr>
        <p:spPr>
          <a:noFill/>
        </p:spPr>
        <p:txBody>
          <a:bodyPr/>
          <a:lstStyle>
            <a:lvl1pPr defTabSz="938105">
              <a:defRPr sz="2000">
                <a:solidFill>
                  <a:schemeClr val="tx1"/>
                </a:solidFill>
                <a:latin typeface="Arial" charset="0"/>
              </a:defRPr>
            </a:lvl1pPr>
            <a:lvl2pPr marL="742865" indent="-285717" defTabSz="938105">
              <a:defRPr sz="2000">
                <a:solidFill>
                  <a:schemeClr val="tx1"/>
                </a:solidFill>
                <a:latin typeface="Arial" charset="0"/>
              </a:defRPr>
            </a:lvl2pPr>
            <a:lvl3pPr marL="1142868" indent="-228573" defTabSz="938105">
              <a:defRPr sz="2000">
                <a:solidFill>
                  <a:schemeClr val="tx1"/>
                </a:solidFill>
                <a:latin typeface="Arial" charset="0"/>
              </a:defRPr>
            </a:lvl3pPr>
            <a:lvl4pPr marL="1600016" indent="-228573" defTabSz="938105">
              <a:defRPr sz="2000">
                <a:solidFill>
                  <a:schemeClr val="tx1"/>
                </a:solidFill>
                <a:latin typeface="Arial" charset="0"/>
              </a:defRPr>
            </a:lvl4pPr>
            <a:lvl5pPr marL="2057163" indent="-228573" defTabSz="938105">
              <a:defRPr sz="2000">
                <a:solidFill>
                  <a:schemeClr val="tx1"/>
                </a:solidFill>
                <a:latin typeface="Arial" charset="0"/>
              </a:defRPr>
            </a:lvl5pPr>
            <a:lvl6pPr marL="2514311" indent="-228573" defTabSz="938105" eaLnBrk="0" fontAlgn="base" hangingPunct="0">
              <a:spcBef>
                <a:spcPct val="0"/>
              </a:spcBef>
              <a:spcAft>
                <a:spcPct val="0"/>
              </a:spcAft>
              <a:defRPr sz="2000">
                <a:solidFill>
                  <a:schemeClr val="tx1"/>
                </a:solidFill>
                <a:latin typeface="Arial" charset="0"/>
              </a:defRPr>
            </a:lvl6pPr>
            <a:lvl7pPr marL="2971458" indent="-228573" defTabSz="938105" eaLnBrk="0" fontAlgn="base" hangingPunct="0">
              <a:spcBef>
                <a:spcPct val="0"/>
              </a:spcBef>
              <a:spcAft>
                <a:spcPct val="0"/>
              </a:spcAft>
              <a:defRPr sz="2000">
                <a:solidFill>
                  <a:schemeClr val="tx1"/>
                </a:solidFill>
                <a:latin typeface="Arial" charset="0"/>
              </a:defRPr>
            </a:lvl7pPr>
            <a:lvl8pPr marL="3428606" indent="-228573" defTabSz="938105" eaLnBrk="0" fontAlgn="base" hangingPunct="0">
              <a:spcBef>
                <a:spcPct val="0"/>
              </a:spcBef>
              <a:spcAft>
                <a:spcPct val="0"/>
              </a:spcAft>
              <a:defRPr sz="2000">
                <a:solidFill>
                  <a:schemeClr val="tx1"/>
                </a:solidFill>
                <a:latin typeface="Arial" charset="0"/>
              </a:defRPr>
            </a:lvl8pPr>
            <a:lvl9pPr marL="3885753" indent="-228573" defTabSz="938105" eaLnBrk="0" fontAlgn="base" hangingPunct="0">
              <a:spcBef>
                <a:spcPct val="0"/>
              </a:spcBef>
              <a:spcAft>
                <a:spcPct val="0"/>
              </a:spcAft>
              <a:defRPr sz="2000">
                <a:solidFill>
                  <a:schemeClr val="tx1"/>
                </a:solidFill>
                <a:latin typeface="Arial" charset="0"/>
              </a:defRPr>
            </a:lvl9pPr>
          </a:lstStyle>
          <a:p>
            <a:r>
              <a:rPr lang="en-US" altLang="en-US" sz="1300">
                <a:latin typeface="Tahoma" pitchFamily="34" charset="0"/>
              </a:rPr>
              <a:t>November 22, 2014</a:t>
            </a:r>
            <a:endParaRPr lang="en-US" altLang="en-US" sz="1300" dirty="0">
              <a:latin typeface="Tahoma" pitchFamily="34" charset="0"/>
            </a:endParaRPr>
          </a:p>
        </p:txBody>
      </p:sp>
      <p:sp>
        <p:nvSpPr>
          <p:cNvPr id="186372" name="Rectangle 6"/>
          <p:cNvSpPr>
            <a:spLocks noGrp="1" noChangeArrowheads="1"/>
          </p:cNvSpPr>
          <p:nvPr>
            <p:ph type="ftr" sz="quarter" idx="4"/>
          </p:nvPr>
        </p:nvSpPr>
        <p:spPr>
          <a:noFill/>
        </p:spPr>
        <p:txBody>
          <a:bodyPr/>
          <a:lstStyle>
            <a:lvl1pPr defTabSz="938105">
              <a:defRPr sz="2000">
                <a:solidFill>
                  <a:schemeClr val="tx1"/>
                </a:solidFill>
                <a:latin typeface="Arial" charset="0"/>
              </a:defRPr>
            </a:lvl1pPr>
            <a:lvl2pPr marL="742865" indent="-285717" defTabSz="938105">
              <a:defRPr sz="2000">
                <a:solidFill>
                  <a:schemeClr val="tx1"/>
                </a:solidFill>
                <a:latin typeface="Arial" charset="0"/>
              </a:defRPr>
            </a:lvl2pPr>
            <a:lvl3pPr marL="1142868" indent="-228573" defTabSz="938105">
              <a:defRPr sz="2000">
                <a:solidFill>
                  <a:schemeClr val="tx1"/>
                </a:solidFill>
                <a:latin typeface="Arial" charset="0"/>
              </a:defRPr>
            </a:lvl3pPr>
            <a:lvl4pPr marL="1600016" indent="-228573" defTabSz="938105">
              <a:defRPr sz="2000">
                <a:solidFill>
                  <a:schemeClr val="tx1"/>
                </a:solidFill>
                <a:latin typeface="Arial" charset="0"/>
              </a:defRPr>
            </a:lvl4pPr>
            <a:lvl5pPr marL="2057163" indent="-228573" defTabSz="938105">
              <a:defRPr sz="2000">
                <a:solidFill>
                  <a:schemeClr val="tx1"/>
                </a:solidFill>
                <a:latin typeface="Arial" charset="0"/>
              </a:defRPr>
            </a:lvl5pPr>
            <a:lvl6pPr marL="2514311" indent="-228573" defTabSz="938105" eaLnBrk="0" fontAlgn="base" hangingPunct="0">
              <a:spcBef>
                <a:spcPct val="0"/>
              </a:spcBef>
              <a:spcAft>
                <a:spcPct val="0"/>
              </a:spcAft>
              <a:defRPr sz="2000">
                <a:solidFill>
                  <a:schemeClr val="tx1"/>
                </a:solidFill>
                <a:latin typeface="Arial" charset="0"/>
              </a:defRPr>
            </a:lvl6pPr>
            <a:lvl7pPr marL="2971458" indent="-228573" defTabSz="938105" eaLnBrk="0" fontAlgn="base" hangingPunct="0">
              <a:spcBef>
                <a:spcPct val="0"/>
              </a:spcBef>
              <a:spcAft>
                <a:spcPct val="0"/>
              </a:spcAft>
              <a:defRPr sz="2000">
                <a:solidFill>
                  <a:schemeClr val="tx1"/>
                </a:solidFill>
                <a:latin typeface="Arial" charset="0"/>
              </a:defRPr>
            </a:lvl7pPr>
            <a:lvl8pPr marL="3428606" indent="-228573" defTabSz="938105" eaLnBrk="0" fontAlgn="base" hangingPunct="0">
              <a:spcBef>
                <a:spcPct val="0"/>
              </a:spcBef>
              <a:spcAft>
                <a:spcPct val="0"/>
              </a:spcAft>
              <a:defRPr sz="2000">
                <a:solidFill>
                  <a:schemeClr val="tx1"/>
                </a:solidFill>
                <a:latin typeface="Arial" charset="0"/>
              </a:defRPr>
            </a:lvl8pPr>
            <a:lvl9pPr marL="3885753" indent="-228573" defTabSz="938105" eaLnBrk="0" fontAlgn="base" hangingPunct="0">
              <a:spcBef>
                <a:spcPct val="0"/>
              </a:spcBef>
              <a:spcAft>
                <a:spcPct val="0"/>
              </a:spcAft>
              <a:defRPr sz="2000">
                <a:solidFill>
                  <a:schemeClr val="tx1"/>
                </a:solidFill>
                <a:latin typeface="Arial" charset="0"/>
              </a:defRPr>
            </a:lvl9pPr>
          </a:lstStyle>
          <a:p>
            <a:r>
              <a:rPr lang="en-US" altLang="en-US" sz="1300" dirty="0">
                <a:latin typeface="Tahoma" pitchFamily="34" charset="0"/>
              </a:rPr>
              <a:t>Long-Term Financial Planning </a:t>
            </a:r>
          </a:p>
        </p:txBody>
      </p:sp>
      <p:sp>
        <p:nvSpPr>
          <p:cNvPr id="186373" name="Rectangle 7"/>
          <p:cNvSpPr>
            <a:spLocks noGrp="1" noChangeArrowheads="1"/>
          </p:cNvSpPr>
          <p:nvPr>
            <p:ph type="sldNum" sz="quarter" idx="5"/>
          </p:nvPr>
        </p:nvSpPr>
        <p:spPr>
          <a:noFill/>
        </p:spPr>
        <p:txBody>
          <a:bodyPr/>
          <a:lstStyle>
            <a:lvl1pPr defTabSz="938105">
              <a:defRPr sz="2000">
                <a:solidFill>
                  <a:schemeClr val="tx1"/>
                </a:solidFill>
                <a:latin typeface="Arial" charset="0"/>
              </a:defRPr>
            </a:lvl1pPr>
            <a:lvl2pPr marL="742865" indent="-285717" defTabSz="938105">
              <a:defRPr sz="2000">
                <a:solidFill>
                  <a:schemeClr val="tx1"/>
                </a:solidFill>
                <a:latin typeface="Arial" charset="0"/>
              </a:defRPr>
            </a:lvl2pPr>
            <a:lvl3pPr marL="1142868" indent="-228573" defTabSz="938105">
              <a:defRPr sz="2000">
                <a:solidFill>
                  <a:schemeClr val="tx1"/>
                </a:solidFill>
                <a:latin typeface="Arial" charset="0"/>
              </a:defRPr>
            </a:lvl3pPr>
            <a:lvl4pPr marL="1600016" indent="-228573" defTabSz="938105">
              <a:defRPr sz="2000">
                <a:solidFill>
                  <a:schemeClr val="tx1"/>
                </a:solidFill>
                <a:latin typeface="Arial" charset="0"/>
              </a:defRPr>
            </a:lvl4pPr>
            <a:lvl5pPr marL="2057163" indent="-228573" defTabSz="938105">
              <a:defRPr sz="2000">
                <a:solidFill>
                  <a:schemeClr val="tx1"/>
                </a:solidFill>
                <a:latin typeface="Arial" charset="0"/>
              </a:defRPr>
            </a:lvl5pPr>
            <a:lvl6pPr marL="2514311" indent="-228573" defTabSz="938105" eaLnBrk="0" fontAlgn="base" hangingPunct="0">
              <a:spcBef>
                <a:spcPct val="0"/>
              </a:spcBef>
              <a:spcAft>
                <a:spcPct val="0"/>
              </a:spcAft>
              <a:defRPr sz="2000">
                <a:solidFill>
                  <a:schemeClr val="tx1"/>
                </a:solidFill>
                <a:latin typeface="Arial" charset="0"/>
              </a:defRPr>
            </a:lvl6pPr>
            <a:lvl7pPr marL="2971458" indent="-228573" defTabSz="938105" eaLnBrk="0" fontAlgn="base" hangingPunct="0">
              <a:spcBef>
                <a:spcPct val="0"/>
              </a:spcBef>
              <a:spcAft>
                <a:spcPct val="0"/>
              </a:spcAft>
              <a:defRPr sz="2000">
                <a:solidFill>
                  <a:schemeClr val="tx1"/>
                </a:solidFill>
                <a:latin typeface="Arial" charset="0"/>
              </a:defRPr>
            </a:lvl7pPr>
            <a:lvl8pPr marL="3428606" indent="-228573" defTabSz="938105" eaLnBrk="0" fontAlgn="base" hangingPunct="0">
              <a:spcBef>
                <a:spcPct val="0"/>
              </a:spcBef>
              <a:spcAft>
                <a:spcPct val="0"/>
              </a:spcAft>
              <a:defRPr sz="2000">
                <a:solidFill>
                  <a:schemeClr val="tx1"/>
                </a:solidFill>
                <a:latin typeface="Arial" charset="0"/>
              </a:defRPr>
            </a:lvl8pPr>
            <a:lvl9pPr marL="3885753" indent="-228573" defTabSz="938105" eaLnBrk="0" fontAlgn="base" hangingPunct="0">
              <a:spcBef>
                <a:spcPct val="0"/>
              </a:spcBef>
              <a:spcAft>
                <a:spcPct val="0"/>
              </a:spcAft>
              <a:defRPr sz="2000">
                <a:solidFill>
                  <a:schemeClr val="tx1"/>
                </a:solidFill>
                <a:latin typeface="Arial" charset="0"/>
              </a:defRPr>
            </a:lvl9pPr>
          </a:lstStyle>
          <a:p>
            <a:fld id="{E10071C6-EEF4-4937-BF5D-E4832564C43A}" type="slidenum">
              <a:rPr lang="en-US" altLang="en-US" sz="1300">
                <a:latin typeface="Tahoma" pitchFamily="34" charset="0"/>
              </a:rPr>
              <a:pPr/>
              <a:t>129</a:t>
            </a:fld>
            <a:endParaRPr lang="en-US" altLang="en-US" sz="1300" dirty="0">
              <a:latin typeface="Tahoma" pitchFamily="34" charset="0"/>
            </a:endParaRPr>
          </a:p>
        </p:txBody>
      </p:sp>
      <p:sp>
        <p:nvSpPr>
          <p:cNvPr id="186374" name="Rectangle 2"/>
          <p:cNvSpPr>
            <a:spLocks noGrp="1" noRot="1" noChangeAspect="1" noChangeArrowheads="1" noTextEdit="1"/>
          </p:cNvSpPr>
          <p:nvPr>
            <p:ph type="sldImg"/>
          </p:nvPr>
        </p:nvSpPr>
        <p:spPr>
          <a:xfrm>
            <a:off x="2973388" y="549275"/>
            <a:ext cx="3654425" cy="2741613"/>
          </a:xfrm>
          <a:ln/>
        </p:spPr>
      </p:sp>
      <p:sp>
        <p:nvSpPr>
          <p:cNvPr id="186375" name="Rectangle 3"/>
          <p:cNvSpPr>
            <a:spLocks noGrp="1" noChangeArrowheads="1"/>
          </p:cNvSpPr>
          <p:nvPr>
            <p:ph type="body" idx="1"/>
          </p:nvPr>
        </p:nvSpPr>
        <p:spPr>
          <a:xfrm>
            <a:off x="1281412" y="3474964"/>
            <a:ext cx="7038380" cy="3291114"/>
          </a:xfrm>
          <a:noFill/>
        </p:spPr>
        <p:txBody>
          <a:bodyPr/>
          <a:lstStyle/>
          <a:p>
            <a:endParaRPr lang="en-US" altLang="en-US" dirty="0"/>
          </a:p>
        </p:txBody>
      </p:sp>
    </p:spTree>
    <p:extLst>
      <p:ext uri="{BB962C8B-B14F-4D97-AF65-F5344CB8AC3E}">
        <p14:creationId xmlns:p14="http://schemas.microsoft.com/office/powerpoint/2010/main" val="1974071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General Fund Five-Year Fiscal Forecast</a:t>
            </a:r>
          </a:p>
        </p:txBody>
      </p:sp>
      <p:sp>
        <p:nvSpPr>
          <p:cNvPr id="216067"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6068"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0E67F2FA-A157-4A3D-993A-01BB712FA067}" type="slidenum">
              <a:rPr lang="en-US" sz="1300">
                <a:latin typeface="Tahoma" pitchFamily="34" charset="0"/>
              </a:rPr>
              <a:pPr eaLnBrk="1" hangingPunct="1">
                <a:defRPr/>
              </a:pPr>
              <a:t>133</a:t>
            </a:fld>
            <a:endParaRPr lang="en-US" sz="1300">
              <a:latin typeface="Tahoma" pitchFamily="34" charset="0"/>
            </a:endParaRPr>
          </a:p>
        </p:txBody>
      </p:sp>
      <p:sp>
        <p:nvSpPr>
          <p:cNvPr id="216069" name="Rectangle 2"/>
          <p:cNvSpPr>
            <a:spLocks noGrp="1" noRot="1" noChangeAspect="1" noChangeArrowheads="1" noTextEdit="1"/>
          </p:cNvSpPr>
          <p:nvPr>
            <p:ph type="sldImg"/>
          </p:nvPr>
        </p:nvSpPr>
        <p:spPr>
          <a:ln cap="flat"/>
        </p:spPr>
      </p:sp>
      <p:sp>
        <p:nvSpPr>
          <p:cNvPr id="216070"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898673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a:buClr>
                <a:srgbClr val="0000FF"/>
              </a:buClr>
            </a:pPr>
            <a:r>
              <a:rPr lang="en-US">
                <a:solidFill>
                  <a:prstClr val="black"/>
                </a:solidFill>
              </a:rPr>
              <a:t>General Fund Five-Year Fiscal Forecast</a:t>
            </a:r>
            <a:endParaRPr lang="en-US" dirty="0">
              <a:solidFill>
                <a:prstClr val="black"/>
              </a:solidFill>
            </a:endParaRPr>
          </a:p>
        </p:txBody>
      </p:sp>
      <p:sp>
        <p:nvSpPr>
          <p:cNvPr id="5" name="Rectangle 3"/>
          <p:cNvSpPr>
            <a:spLocks noGrp="1" noChangeArrowheads="1"/>
          </p:cNvSpPr>
          <p:nvPr>
            <p:ph type="dt" idx="1"/>
          </p:nvPr>
        </p:nvSpPr>
        <p:spPr>
          <a:ln/>
        </p:spPr>
        <p:txBody>
          <a:bodyPr/>
          <a:lstStyle/>
          <a:p>
            <a:pPr>
              <a:buClr>
                <a:srgbClr val="0000FF"/>
              </a:buClr>
            </a:pPr>
            <a:endParaRPr lang="en-US" dirty="0">
              <a:solidFill>
                <a:prstClr val="black"/>
              </a:solidFill>
            </a:endParaRPr>
          </a:p>
        </p:txBody>
      </p:sp>
      <p:sp>
        <p:nvSpPr>
          <p:cNvPr id="6" name="Rectangle 6"/>
          <p:cNvSpPr>
            <a:spLocks noGrp="1" noChangeArrowheads="1"/>
          </p:cNvSpPr>
          <p:nvPr>
            <p:ph type="ftr" sz="quarter" idx="4"/>
          </p:nvPr>
        </p:nvSpPr>
        <p:spPr>
          <a:ln/>
        </p:spPr>
        <p:txBody>
          <a:bodyPr/>
          <a:lstStyle/>
          <a:p>
            <a:pPr>
              <a:buClr>
                <a:srgbClr val="0000FF"/>
              </a:buClr>
            </a:pPr>
            <a:endParaRPr lang="en-US" dirty="0">
              <a:solidFill>
                <a:prstClr val="black"/>
              </a:solidFill>
            </a:endParaRPr>
          </a:p>
        </p:txBody>
      </p:sp>
      <p:sp>
        <p:nvSpPr>
          <p:cNvPr id="7" name="Rectangle 7"/>
          <p:cNvSpPr>
            <a:spLocks noGrp="1" noChangeArrowheads="1"/>
          </p:cNvSpPr>
          <p:nvPr>
            <p:ph type="sldNum" sz="quarter" idx="5"/>
          </p:nvPr>
        </p:nvSpPr>
        <p:spPr>
          <a:ln/>
        </p:spPr>
        <p:txBody>
          <a:bodyPr/>
          <a:lstStyle/>
          <a:p>
            <a:pPr>
              <a:buClr>
                <a:srgbClr val="0000FF"/>
              </a:buClr>
            </a:pPr>
            <a:fld id="{A698DA60-7B32-430C-BF84-B3BBB0F1A672}" type="slidenum">
              <a:rPr lang="en-US">
                <a:solidFill>
                  <a:prstClr val="black"/>
                </a:solidFill>
              </a:rPr>
              <a:pPr>
                <a:buClr>
                  <a:srgbClr val="0000FF"/>
                </a:buClr>
              </a:pPr>
              <a:t>140</a:t>
            </a:fld>
            <a:endParaRPr lang="en-US" dirty="0">
              <a:solidFill>
                <a:prstClr val="black"/>
              </a:solidFill>
            </a:endParaRPr>
          </a:p>
        </p:txBody>
      </p:sp>
      <p:sp>
        <p:nvSpPr>
          <p:cNvPr id="1171458" name="Rectangle 2"/>
          <p:cNvSpPr>
            <a:spLocks noGrp="1" noRot="1" noChangeAspect="1" noChangeArrowheads="1" noTextEdit="1"/>
          </p:cNvSpPr>
          <p:nvPr>
            <p:ph type="sldImg"/>
          </p:nvPr>
        </p:nvSpPr>
        <p:spPr>
          <a:ln cap="flat"/>
        </p:spPr>
      </p:sp>
      <p:sp>
        <p:nvSpPr>
          <p:cNvPr id="1171459" name="Rectangle 3"/>
          <p:cNvSpPr>
            <a:spLocks noGrp="1" noChangeArrowheads="1"/>
          </p:cNvSpPr>
          <p:nvPr>
            <p:ph type="body" idx="1"/>
          </p:nvPr>
        </p:nvSpPr>
        <p:spPr>
          <a:ln/>
        </p:spPr>
        <p:txBody>
          <a:bodyPr/>
          <a:lstStyle/>
          <a:p>
            <a:endParaRPr lang="en-US" dirty="0"/>
          </a:p>
        </p:txBody>
      </p:sp>
    </p:spTree>
    <p:extLst>
      <p:ext uri="{BB962C8B-B14F-4D97-AF65-F5344CB8AC3E}">
        <p14:creationId xmlns:p14="http://schemas.microsoft.com/office/powerpoint/2010/main" val="150524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7091"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7092"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4E60523E-22C3-4D34-A596-CE309E779DA5}" type="slidenum">
              <a:rPr lang="en-US" sz="1300">
                <a:latin typeface="Tahoma" pitchFamily="34" charset="0"/>
              </a:rPr>
              <a:pPr eaLnBrk="1" hangingPunct="1">
                <a:defRPr/>
              </a:pPr>
              <a:t>149</a:t>
            </a:fld>
            <a:endParaRPr lang="en-US" sz="1300">
              <a:latin typeface="Tahoma" pitchFamily="34" charset="0"/>
            </a:endParaRPr>
          </a:p>
        </p:txBody>
      </p:sp>
      <p:sp>
        <p:nvSpPr>
          <p:cNvPr id="217093" name="Rectangle 2"/>
          <p:cNvSpPr>
            <a:spLocks noGrp="1" noRot="1" noChangeAspect="1" noChangeArrowheads="1" noTextEdit="1"/>
          </p:cNvSpPr>
          <p:nvPr>
            <p:ph type="sldImg"/>
          </p:nvPr>
        </p:nvSpPr>
        <p:spPr>
          <a:xfrm>
            <a:off x="2979738" y="550863"/>
            <a:ext cx="3651250" cy="2740025"/>
          </a:xfrm>
          <a:ln cap="flat"/>
        </p:spPr>
      </p:sp>
      <p:sp>
        <p:nvSpPr>
          <p:cNvPr id="217094" name="Rectangle 3"/>
          <p:cNvSpPr>
            <a:spLocks noGrp="1" noChangeArrowheads="1"/>
          </p:cNvSpPr>
          <p:nvPr>
            <p:ph type="body" idx="1"/>
          </p:nvPr>
        </p:nvSpPr>
        <p:spPr>
          <a:xfrm>
            <a:off x="1281412" y="3474964"/>
            <a:ext cx="7038380" cy="3291114"/>
          </a:xfrm>
          <a:noFill/>
        </p:spPr>
        <p:txBody>
          <a:bodyPr lIns="93872" tIns="46936" rIns="93872" bIns="46936"/>
          <a:lstStyle/>
          <a:p>
            <a:endParaRPr lang="en-US">
              <a:latin typeface="Arial" pitchFamily="34" charset="0"/>
            </a:endParaRPr>
          </a:p>
        </p:txBody>
      </p:sp>
    </p:spTree>
    <p:extLst>
      <p:ext uri="{BB962C8B-B14F-4D97-AF65-F5344CB8AC3E}">
        <p14:creationId xmlns:p14="http://schemas.microsoft.com/office/powerpoint/2010/main" val="3907871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8115"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8116"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36C65C81-502F-440F-B8AD-BF2118B83639}" type="slidenum">
              <a:rPr lang="en-US" sz="1300">
                <a:latin typeface="Tahoma" pitchFamily="34" charset="0"/>
              </a:rPr>
              <a:pPr eaLnBrk="1" hangingPunct="1">
                <a:defRPr/>
              </a:pPr>
              <a:t>193</a:t>
            </a:fld>
            <a:endParaRPr lang="en-US" sz="1300">
              <a:latin typeface="Tahoma" pitchFamily="34" charset="0"/>
            </a:endParaRPr>
          </a:p>
        </p:txBody>
      </p:sp>
      <p:sp>
        <p:nvSpPr>
          <p:cNvPr id="218117" name="Rectangle 2"/>
          <p:cNvSpPr>
            <a:spLocks noGrp="1" noRot="1" noChangeAspect="1" noChangeArrowheads="1" noTextEdit="1"/>
          </p:cNvSpPr>
          <p:nvPr>
            <p:ph type="sldImg"/>
          </p:nvPr>
        </p:nvSpPr>
        <p:spPr>
          <a:xfrm>
            <a:off x="2925763" y="541338"/>
            <a:ext cx="3683000" cy="2762250"/>
          </a:xfrm>
          <a:ln/>
        </p:spPr>
      </p:sp>
      <p:sp>
        <p:nvSpPr>
          <p:cNvPr id="218118" name="Rectangle 3"/>
          <p:cNvSpPr>
            <a:spLocks noGrp="1" noChangeArrowheads="1"/>
          </p:cNvSpPr>
          <p:nvPr>
            <p:ph type="body" idx="1"/>
          </p:nvPr>
        </p:nvSpPr>
        <p:spPr>
          <a:xfrm>
            <a:off x="1258494" y="3483430"/>
            <a:ext cx="7015461" cy="3302000"/>
          </a:xfrm>
          <a:noFill/>
        </p:spPr>
        <p:txBody>
          <a:bodyPr/>
          <a:lstStyle/>
          <a:p>
            <a:endParaRPr lang="en-US">
              <a:latin typeface="Arial" pitchFamily="34" charset="0"/>
            </a:endParaRPr>
          </a:p>
        </p:txBody>
      </p:sp>
    </p:spTree>
    <p:extLst>
      <p:ext uri="{BB962C8B-B14F-4D97-AF65-F5344CB8AC3E}">
        <p14:creationId xmlns:p14="http://schemas.microsoft.com/office/powerpoint/2010/main" val="3113094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1913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1914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F1566A04-C647-491C-B0C7-40F1A4ED37FA}" type="slidenum">
              <a:rPr lang="en-US" sz="1300">
                <a:latin typeface="Tahoma" pitchFamily="34" charset="0"/>
              </a:rPr>
              <a:pPr eaLnBrk="1" hangingPunct="1">
                <a:defRPr/>
              </a:pPr>
              <a:t>195</a:t>
            </a:fld>
            <a:endParaRPr lang="en-US" sz="1300">
              <a:latin typeface="Tahoma" pitchFamily="34" charset="0"/>
            </a:endParaRPr>
          </a:p>
        </p:txBody>
      </p:sp>
      <p:sp>
        <p:nvSpPr>
          <p:cNvPr id="219141" name="Rectangle 2"/>
          <p:cNvSpPr>
            <a:spLocks noGrp="1" noRot="1" noChangeAspect="1" noChangeArrowheads="1" noTextEdit="1"/>
          </p:cNvSpPr>
          <p:nvPr>
            <p:ph type="sldImg"/>
          </p:nvPr>
        </p:nvSpPr>
        <p:spPr>
          <a:ln/>
        </p:spPr>
      </p:sp>
      <p:sp>
        <p:nvSpPr>
          <p:cNvPr id="219142"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265050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5587"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5588"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BE3D72FD-604D-4B2C-BC5F-7275AFBE5822}" type="slidenum">
              <a:rPr lang="en-US" sz="1300">
                <a:latin typeface="Tahoma" pitchFamily="34" charset="0"/>
              </a:rPr>
              <a:pPr eaLnBrk="1" hangingPunct="1">
                <a:defRPr/>
              </a:pPr>
              <a:t>6</a:t>
            </a:fld>
            <a:endParaRPr lang="en-US" sz="1300">
              <a:latin typeface="Tahoma" pitchFamily="34" charset="0"/>
            </a:endParaRPr>
          </a:p>
        </p:txBody>
      </p:sp>
      <p:sp>
        <p:nvSpPr>
          <p:cNvPr id="195589" name="Rectangle 2"/>
          <p:cNvSpPr>
            <a:spLocks noGrp="1" noRot="1" noChangeAspect="1" noChangeArrowheads="1" noTextEdit="1"/>
          </p:cNvSpPr>
          <p:nvPr>
            <p:ph type="sldImg"/>
          </p:nvPr>
        </p:nvSpPr>
        <p:spPr>
          <a:xfrm>
            <a:off x="2971800" y="544513"/>
            <a:ext cx="3665538" cy="2749550"/>
          </a:xfrm>
          <a:ln cap="flat">
            <a:solidFill>
              <a:schemeClr val="tx1"/>
            </a:solidFill>
          </a:ln>
        </p:spPr>
      </p:sp>
      <p:sp>
        <p:nvSpPr>
          <p:cNvPr id="195590" name="Rectangle 3"/>
          <p:cNvSpPr>
            <a:spLocks noGrp="1" noChangeArrowheads="1"/>
          </p:cNvSpPr>
          <p:nvPr>
            <p:ph type="body" idx="1"/>
          </p:nvPr>
        </p:nvSpPr>
        <p:spPr>
          <a:xfrm>
            <a:off x="1252240" y="3474963"/>
            <a:ext cx="7100888" cy="3300790"/>
          </a:xfrm>
          <a:noFill/>
        </p:spPr>
        <p:txBody>
          <a:bodyPr lIns="92782" tIns="45577" rIns="92782" bIns="45577"/>
          <a:lstStyle/>
          <a:p>
            <a:endParaRPr lang="en-US">
              <a:latin typeface="Arial" pitchFamily="34" charset="0"/>
            </a:endParaRPr>
          </a:p>
        </p:txBody>
      </p:sp>
    </p:spTree>
    <p:extLst>
      <p:ext uri="{BB962C8B-B14F-4D97-AF65-F5344CB8AC3E}">
        <p14:creationId xmlns:p14="http://schemas.microsoft.com/office/powerpoint/2010/main" val="124962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6611"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6612"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93B7E4A6-10D9-43CF-8D87-AB4E1A4B6371}" type="slidenum">
              <a:rPr lang="en-US" sz="1300">
                <a:latin typeface="Tahoma" pitchFamily="34" charset="0"/>
              </a:rPr>
              <a:pPr eaLnBrk="1" hangingPunct="1">
                <a:defRPr/>
              </a:pPr>
              <a:t>7</a:t>
            </a:fld>
            <a:endParaRPr lang="en-US" sz="1300">
              <a:latin typeface="Tahoma" pitchFamily="34" charset="0"/>
            </a:endParaRPr>
          </a:p>
        </p:txBody>
      </p:sp>
      <p:sp>
        <p:nvSpPr>
          <p:cNvPr id="196613" name="Rectangle 2"/>
          <p:cNvSpPr>
            <a:spLocks noGrp="1" noRot="1" noChangeAspect="1" noChangeArrowheads="1" noTextEdit="1"/>
          </p:cNvSpPr>
          <p:nvPr>
            <p:ph type="sldImg"/>
          </p:nvPr>
        </p:nvSpPr>
        <p:spPr>
          <a:xfrm>
            <a:off x="2971800" y="544513"/>
            <a:ext cx="3665538" cy="2749550"/>
          </a:xfrm>
          <a:ln cap="flat">
            <a:solidFill>
              <a:schemeClr val="tx1"/>
            </a:solidFill>
          </a:ln>
        </p:spPr>
      </p:sp>
      <p:sp>
        <p:nvSpPr>
          <p:cNvPr id="196614" name="Rectangle 3"/>
          <p:cNvSpPr>
            <a:spLocks noGrp="1" noChangeArrowheads="1"/>
          </p:cNvSpPr>
          <p:nvPr>
            <p:ph type="body" idx="1"/>
          </p:nvPr>
        </p:nvSpPr>
        <p:spPr>
          <a:xfrm>
            <a:off x="1252240" y="3474963"/>
            <a:ext cx="7100888" cy="3300790"/>
          </a:xfrm>
          <a:noFill/>
        </p:spPr>
        <p:txBody>
          <a:bodyPr lIns="92782" tIns="45577" rIns="92782" bIns="45577"/>
          <a:lstStyle/>
          <a:p>
            <a:endParaRPr lang="en-US">
              <a:latin typeface="Arial" pitchFamily="34" charset="0"/>
            </a:endParaRPr>
          </a:p>
        </p:txBody>
      </p:sp>
    </p:spTree>
    <p:extLst>
      <p:ext uri="{BB962C8B-B14F-4D97-AF65-F5344CB8AC3E}">
        <p14:creationId xmlns:p14="http://schemas.microsoft.com/office/powerpoint/2010/main" val="367512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7635"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7636"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D3E34439-5EA2-47AC-A57E-77C2BC783BB0}" type="slidenum">
              <a:rPr lang="en-US" sz="1300">
                <a:latin typeface="Tahoma" pitchFamily="34" charset="0"/>
              </a:rPr>
              <a:pPr eaLnBrk="1" hangingPunct="1">
                <a:defRPr/>
              </a:pPr>
              <a:t>8</a:t>
            </a:fld>
            <a:endParaRPr lang="en-US" sz="1300">
              <a:latin typeface="Tahoma" pitchFamily="34" charset="0"/>
            </a:endParaRPr>
          </a:p>
        </p:txBody>
      </p:sp>
      <p:sp>
        <p:nvSpPr>
          <p:cNvPr id="197637" name="Rectangle 2"/>
          <p:cNvSpPr>
            <a:spLocks noGrp="1" noRot="1" noChangeAspect="1" noChangeArrowheads="1" noTextEdit="1"/>
          </p:cNvSpPr>
          <p:nvPr>
            <p:ph type="sldImg"/>
          </p:nvPr>
        </p:nvSpPr>
        <p:spPr>
          <a:ln cap="flat"/>
        </p:spPr>
      </p:sp>
      <p:sp>
        <p:nvSpPr>
          <p:cNvPr id="197638"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33015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8659"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8660"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EE1A01C3-E868-4549-89E1-523A9DAC4402}" type="slidenum">
              <a:rPr lang="en-US" sz="1300">
                <a:latin typeface="Tahoma" pitchFamily="34" charset="0"/>
              </a:rPr>
              <a:pPr eaLnBrk="1" hangingPunct="1">
                <a:defRPr/>
              </a:pPr>
              <a:t>10</a:t>
            </a:fld>
            <a:endParaRPr lang="en-US" sz="1300">
              <a:latin typeface="Tahoma" pitchFamily="34" charset="0"/>
            </a:endParaRPr>
          </a:p>
        </p:txBody>
      </p:sp>
      <p:sp>
        <p:nvSpPr>
          <p:cNvPr id="198661" name="Rectangle 2"/>
          <p:cNvSpPr>
            <a:spLocks noGrp="1" noRot="1" noChangeAspect="1" noChangeArrowheads="1" noTextEdit="1"/>
          </p:cNvSpPr>
          <p:nvPr>
            <p:ph type="sldImg"/>
          </p:nvPr>
        </p:nvSpPr>
        <p:spPr>
          <a:ln cap="flat"/>
        </p:spPr>
      </p:sp>
      <p:sp>
        <p:nvSpPr>
          <p:cNvPr id="198662"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05779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199683"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199684"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D88213C4-8E3A-43E5-8C45-10E6813FF91C}" type="slidenum">
              <a:rPr lang="en-US" sz="1300">
                <a:latin typeface="Tahoma" pitchFamily="34" charset="0"/>
              </a:rPr>
              <a:pPr eaLnBrk="1" hangingPunct="1">
                <a:defRPr/>
              </a:pPr>
              <a:t>11</a:t>
            </a:fld>
            <a:endParaRPr lang="en-US" sz="1300">
              <a:latin typeface="Tahoma" pitchFamily="34" charset="0"/>
            </a:endParaRPr>
          </a:p>
        </p:txBody>
      </p:sp>
      <p:sp>
        <p:nvSpPr>
          <p:cNvPr id="199685" name="Rectangle 2"/>
          <p:cNvSpPr>
            <a:spLocks noGrp="1" noRot="1" noChangeAspect="1" noChangeArrowheads="1" noTextEdit="1"/>
          </p:cNvSpPr>
          <p:nvPr>
            <p:ph type="sldImg"/>
          </p:nvPr>
        </p:nvSpPr>
        <p:spPr>
          <a:xfrm>
            <a:off x="2973388" y="544513"/>
            <a:ext cx="3660775" cy="2746375"/>
          </a:xfrm>
          <a:ln cap="flat">
            <a:solidFill>
              <a:schemeClr val="tx1"/>
            </a:solidFill>
          </a:ln>
        </p:spPr>
      </p:sp>
      <p:sp>
        <p:nvSpPr>
          <p:cNvPr id="199686" name="Rectangle 3"/>
          <p:cNvSpPr>
            <a:spLocks noGrp="1" noChangeArrowheads="1"/>
          </p:cNvSpPr>
          <p:nvPr>
            <p:ph type="body" idx="1"/>
          </p:nvPr>
        </p:nvSpPr>
        <p:spPr>
          <a:xfrm>
            <a:off x="1252240" y="3474963"/>
            <a:ext cx="7100888" cy="3300790"/>
          </a:xfrm>
          <a:noFill/>
        </p:spPr>
        <p:txBody>
          <a:bodyPr lIns="92782" tIns="45577" rIns="92782" bIns="45577"/>
          <a:lstStyle/>
          <a:p>
            <a:endParaRPr lang="en-US">
              <a:latin typeface="Arial" pitchFamily="34" charset="0"/>
            </a:endParaRPr>
          </a:p>
        </p:txBody>
      </p:sp>
    </p:spTree>
    <p:extLst>
      <p:ext uri="{BB962C8B-B14F-4D97-AF65-F5344CB8AC3E}">
        <p14:creationId xmlns:p14="http://schemas.microsoft.com/office/powerpoint/2010/main" val="254901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0707"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0708"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DDAF52C9-D102-4368-89D2-0D04FBF4CD8A}" type="slidenum">
              <a:rPr lang="en-US" sz="1300">
                <a:latin typeface="Tahoma" pitchFamily="34" charset="0"/>
              </a:rPr>
              <a:pPr eaLnBrk="1" hangingPunct="1">
                <a:defRPr/>
              </a:pPr>
              <a:t>14</a:t>
            </a:fld>
            <a:endParaRPr lang="en-US" sz="1300">
              <a:latin typeface="Tahoma" pitchFamily="34" charset="0"/>
            </a:endParaRPr>
          </a:p>
        </p:txBody>
      </p:sp>
      <p:sp>
        <p:nvSpPr>
          <p:cNvPr id="200709" name="Rectangle 2"/>
          <p:cNvSpPr>
            <a:spLocks noGrp="1" noRot="1" noChangeAspect="1" noChangeArrowheads="1" noTextEdit="1"/>
          </p:cNvSpPr>
          <p:nvPr>
            <p:ph type="sldImg"/>
          </p:nvPr>
        </p:nvSpPr>
        <p:spPr>
          <a:ln cap="flat"/>
        </p:spPr>
      </p:sp>
      <p:sp>
        <p:nvSpPr>
          <p:cNvPr id="200710"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13022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r>
              <a:rPr lang="en-US" sz="1300">
                <a:latin typeface="Tahoma" pitchFamily="34" charset="0"/>
              </a:rPr>
              <a:t>Long-Term Financial Planning</a:t>
            </a:r>
          </a:p>
        </p:txBody>
      </p:sp>
      <p:sp>
        <p:nvSpPr>
          <p:cNvPr id="201731" name="Rectangle 3"/>
          <p:cNvSpPr>
            <a:spLocks noGrp="1" noChangeArrowheads="1"/>
          </p:cNvSpPr>
          <p:nvPr>
            <p:ph type="dt" sz="quarter" idx="1"/>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endParaRPr lang="en-US" sz="1300">
              <a:latin typeface="Tahoma" pitchFamily="34" charset="0"/>
            </a:endParaRPr>
          </a:p>
        </p:txBody>
      </p:sp>
      <p:sp>
        <p:nvSpPr>
          <p:cNvPr id="201732" name="Rectangle 7"/>
          <p:cNvSpPr>
            <a:spLocks noGrp="1" noChangeArrowheads="1"/>
          </p:cNvSpPr>
          <p:nvPr>
            <p:ph type="sldNum" sz="quarter" idx="5"/>
          </p:nvPr>
        </p:nvSpPr>
        <p:spPr/>
        <p:txBody>
          <a:bodyPr/>
          <a:lstStyle>
            <a:lvl1pPr defTabSz="936517" eaLnBrk="0" hangingPunct="0">
              <a:defRPr sz="2000">
                <a:solidFill>
                  <a:schemeClr val="tx1"/>
                </a:solidFill>
                <a:latin typeface="Arial" pitchFamily="34" charset="0"/>
              </a:defRPr>
            </a:lvl1pPr>
            <a:lvl2pPr marL="742865" indent="-285717" defTabSz="936517" eaLnBrk="0" hangingPunct="0">
              <a:defRPr sz="2000">
                <a:solidFill>
                  <a:schemeClr val="tx1"/>
                </a:solidFill>
                <a:latin typeface="Arial" pitchFamily="34" charset="0"/>
              </a:defRPr>
            </a:lvl2pPr>
            <a:lvl3pPr marL="1142868" indent="-228573" defTabSz="936517" eaLnBrk="0" hangingPunct="0">
              <a:defRPr sz="2000">
                <a:solidFill>
                  <a:schemeClr val="tx1"/>
                </a:solidFill>
                <a:latin typeface="Arial" pitchFamily="34" charset="0"/>
              </a:defRPr>
            </a:lvl3pPr>
            <a:lvl4pPr marL="1600016" indent="-228573" defTabSz="936517" eaLnBrk="0" hangingPunct="0">
              <a:defRPr sz="2000">
                <a:solidFill>
                  <a:schemeClr val="tx1"/>
                </a:solidFill>
                <a:latin typeface="Arial" pitchFamily="34" charset="0"/>
              </a:defRPr>
            </a:lvl4pPr>
            <a:lvl5pPr marL="2057163" indent="-228573" defTabSz="936517" eaLnBrk="0" hangingPunct="0">
              <a:defRPr sz="2000">
                <a:solidFill>
                  <a:schemeClr val="tx1"/>
                </a:solidFill>
                <a:latin typeface="Arial" pitchFamily="34" charset="0"/>
              </a:defRPr>
            </a:lvl5pPr>
            <a:lvl6pPr marL="2514311" indent="-228573" defTabSz="936517" eaLnBrk="0" fontAlgn="base" hangingPunct="0">
              <a:spcBef>
                <a:spcPct val="0"/>
              </a:spcBef>
              <a:spcAft>
                <a:spcPct val="0"/>
              </a:spcAft>
              <a:defRPr sz="2000">
                <a:solidFill>
                  <a:schemeClr val="tx1"/>
                </a:solidFill>
                <a:latin typeface="Arial" pitchFamily="34" charset="0"/>
              </a:defRPr>
            </a:lvl6pPr>
            <a:lvl7pPr marL="2971458" indent="-228573" defTabSz="936517" eaLnBrk="0" fontAlgn="base" hangingPunct="0">
              <a:spcBef>
                <a:spcPct val="0"/>
              </a:spcBef>
              <a:spcAft>
                <a:spcPct val="0"/>
              </a:spcAft>
              <a:defRPr sz="2000">
                <a:solidFill>
                  <a:schemeClr val="tx1"/>
                </a:solidFill>
                <a:latin typeface="Arial" pitchFamily="34" charset="0"/>
              </a:defRPr>
            </a:lvl7pPr>
            <a:lvl8pPr marL="3428606" indent="-228573" defTabSz="936517" eaLnBrk="0" fontAlgn="base" hangingPunct="0">
              <a:spcBef>
                <a:spcPct val="0"/>
              </a:spcBef>
              <a:spcAft>
                <a:spcPct val="0"/>
              </a:spcAft>
              <a:defRPr sz="2000">
                <a:solidFill>
                  <a:schemeClr val="tx1"/>
                </a:solidFill>
                <a:latin typeface="Arial" pitchFamily="34" charset="0"/>
              </a:defRPr>
            </a:lvl8pPr>
            <a:lvl9pPr marL="3885753" indent="-228573" defTabSz="936517" eaLnBrk="0" fontAlgn="base" hangingPunct="0">
              <a:spcBef>
                <a:spcPct val="0"/>
              </a:spcBef>
              <a:spcAft>
                <a:spcPct val="0"/>
              </a:spcAft>
              <a:defRPr sz="2000">
                <a:solidFill>
                  <a:schemeClr val="tx1"/>
                </a:solidFill>
                <a:latin typeface="Arial" pitchFamily="34" charset="0"/>
              </a:defRPr>
            </a:lvl9pPr>
          </a:lstStyle>
          <a:p>
            <a:pPr eaLnBrk="1" hangingPunct="1">
              <a:defRPr/>
            </a:pPr>
            <a:fld id="{A9225FD7-C24F-433A-B250-372478C19F2F}" type="slidenum">
              <a:rPr lang="en-US" sz="1300">
                <a:latin typeface="Tahoma" pitchFamily="34" charset="0"/>
              </a:rPr>
              <a:pPr eaLnBrk="1" hangingPunct="1">
                <a:defRPr/>
              </a:pPr>
              <a:t>15</a:t>
            </a:fld>
            <a:endParaRPr lang="en-US" sz="1300">
              <a:latin typeface="Tahoma" pitchFamily="34" charset="0"/>
            </a:endParaRPr>
          </a:p>
        </p:txBody>
      </p:sp>
      <p:sp>
        <p:nvSpPr>
          <p:cNvPr id="201733" name="Rectangle 2"/>
          <p:cNvSpPr>
            <a:spLocks noGrp="1" noRot="1" noChangeAspect="1" noChangeArrowheads="1" noTextEdit="1"/>
          </p:cNvSpPr>
          <p:nvPr>
            <p:ph type="sldImg"/>
          </p:nvPr>
        </p:nvSpPr>
        <p:spPr>
          <a:xfrm>
            <a:off x="2971800" y="547688"/>
            <a:ext cx="3657600" cy="2743200"/>
          </a:xfrm>
          <a:ln/>
        </p:spPr>
      </p:sp>
      <p:sp>
        <p:nvSpPr>
          <p:cNvPr id="201734" name="Rectangle 3"/>
          <p:cNvSpPr>
            <a:spLocks noGrp="1" noChangeArrowheads="1"/>
          </p:cNvSpPr>
          <p:nvPr>
            <p:ph type="body" idx="1"/>
          </p:nvPr>
        </p:nvSpPr>
        <p:spPr>
          <a:xfrm>
            <a:off x="1279330" y="3474963"/>
            <a:ext cx="7042547" cy="3292324"/>
          </a:xfrm>
          <a:noFill/>
        </p:spPr>
        <p:txBody>
          <a:bodyPr/>
          <a:lstStyle/>
          <a:p>
            <a:endParaRPr lang="en-US">
              <a:latin typeface="Arial" pitchFamily="34" charset="0"/>
            </a:endParaRPr>
          </a:p>
        </p:txBody>
      </p:sp>
    </p:spTree>
    <p:extLst>
      <p:ext uri="{BB962C8B-B14F-4D97-AF65-F5344CB8AC3E}">
        <p14:creationId xmlns:p14="http://schemas.microsoft.com/office/powerpoint/2010/main" val="52148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2413" cy="6858000"/>
            <a:chOff x="0" y="0"/>
            <a:chExt cx="5759" cy="4320"/>
          </a:xfrm>
        </p:grpSpPr>
        <p:sp>
          <p:nvSpPr>
            <p:cNvPr id="5" name="Rectangle 1027"/>
            <p:cNvSpPr>
              <a:spLocks noChangeArrowheads="1"/>
            </p:cNvSpPr>
            <p:nvPr/>
          </p:nvSpPr>
          <p:spPr bwMode="ltGray">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p>
          </p:txBody>
        </p:sp>
        <p:grpSp>
          <p:nvGrpSpPr>
            <p:cNvPr id="6" name="Group 1028"/>
            <p:cNvGrpSpPr>
              <a:grpSpLocks/>
            </p:cNvGrpSpPr>
            <p:nvPr/>
          </p:nvGrpSpPr>
          <p:grpSpPr bwMode="auto">
            <a:xfrm>
              <a:off x="381" y="2280"/>
              <a:ext cx="5369" cy="48"/>
              <a:chOff x="381" y="2280"/>
              <a:chExt cx="5369" cy="48"/>
            </a:xfrm>
          </p:grpSpPr>
          <p:sp>
            <p:nvSpPr>
              <p:cNvPr id="8" name="Line 1029"/>
              <p:cNvSpPr>
                <a:spLocks noChangeShapeType="1"/>
              </p:cNvSpPr>
              <p:nvPr/>
            </p:nvSpPr>
            <p:spPr bwMode="ltGray">
              <a:xfrm>
                <a:off x="381" y="2328"/>
                <a:ext cx="5369" cy="0"/>
              </a:xfrm>
              <a:prstGeom prst="line">
                <a:avLst/>
              </a:prstGeom>
              <a:noFill/>
              <a:ln w="25400">
                <a:solidFill>
                  <a:srgbClr val="99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030"/>
              <p:cNvSpPr>
                <a:spLocks noChangeShapeType="1"/>
              </p:cNvSpPr>
              <p:nvPr/>
            </p:nvSpPr>
            <p:spPr bwMode="ltGray">
              <a:xfrm>
                <a:off x="381" y="2280"/>
                <a:ext cx="5369" cy="0"/>
              </a:xfrm>
              <a:prstGeom prst="line">
                <a:avLst/>
              </a:prstGeom>
              <a:noFill/>
              <a:ln w="76200">
                <a:solidFill>
                  <a:srgbClr val="99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Rectangle 1031"/>
            <p:cNvSpPr>
              <a:spLocks noChangeArrowheads="1"/>
            </p:cNvSpPr>
            <p:nvPr/>
          </p:nvSpPr>
          <p:spPr bwMode="ltGray">
            <a:xfrm>
              <a:off x="384" y="960"/>
              <a:ext cx="5375" cy="384"/>
            </a:xfrm>
            <a:prstGeom prst="rect">
              <a:avLst/>
            </a:prstGeom>
            <a:gradFill rotWithShape="0">
              <a:gsLst>
                <a:gs pos="0">
                  <a:schemeClr val="accent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p>
          </p:txBody>
        </p:sp>
      </p:grpSp>
      <p:sp>
        <p:nvSpPr>
          <p:cNvPr id="254984" name="Rectangle 1032"/>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254985" name="Rectangle 103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 name="Rectangle 1034"/>
          <p:cNvSpPr>
            <a:spLocks noGrp="1" noChangeArrowheads="1"/>
          </p:cNvSpPr>
          <p:nvPr>
            <p:ph type="dt" sz="quarter" idx="10"/>
          </p:nvPr>
        </p:nvSpPr>
        <p:spPr>
          <a:xfrm>
            <a:off x="6781800" y="6172200"/>
            <a:ext cx="1905000" cy="457200"/>
          </a:xfrm>
        </p:spPr>
        <p:txBody>
          <a:bodyPr/>
          <a:lstStyle>
            <a:lvl1pPr>
              <a:defRPr/>
            </a:lvl1pPr>
          </a:lstStyle>
          <a:p>
            <a:pPr>
              <a:defRPr/>
            </a:pPr>
            <a:endParaRPr lang="en-US"/>
          </a:p>
        </p:txBody>
      </p:sp>
      <p:sp>
        <p:nvSpPr>
          <p:cNvPr id="11" name="Rectangle 103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2" name="Rectangle 1038"/>
          <p:cNvSpPr>
            <a:spLocks noGrp="1" noChangeArrowheads="1"/>
          </p:cNvSpPr>
          <p:nvPr>
            <p:ph type="sldNum" sz="quarter" idx="12"/>
          </p:nvPr>
        </p:nvSpPr>
        <p:spPr/>
        <p:txBody>
          <a:bodyPr/>
          <a:lstStyle>
            <a:lvl1pPr>
              <a:defRPr/>
            </a:lvl1pPr>
          </a:lstStyle>
          <a:p>
            <a:pPr>
              <a:defRPr/>
            </a:pPr>
            <a:fld id="{F7C038D4-BA05-43E0-A2A9-EA0969679640}" type="slidenum">
              <a:rPr lang="en-US"/>
              <a:pPr>
                <a:defRPr/>
              </a:pPr>
              <a:t>‹#›</a:t>
            </a:fld>
            <a:endParaRPr lang="en-US"/>
          </a:p>
        </p:txBody>
      </p:sp>
    </p:spTree>
    <p:extLst>
      <p:ext uri="{BB962C8B-B14F-4D97-AF65-F5344CB8AC3E}">
        <p14:creationId xmlns:p14="http://schemas.microsoft.com/office/powerpoint/2010/main" val="3857955233"/>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B3376C74-0B24-4856-B2BA-1F5BEF608BF4}" type="slidenum">
              <a:rPr lang="en-US"/>
              <a:pPr>
                <a:defRPr/>
              </a:pPr>
              <a:t>‹#›</a:t>
            </a:fld>
            <a:endParaRPr lang="en-US"/>
          </a:p>
        </p:txBody>
      </p:sp>
    </p:spTree>
    <p:extLst>
      <p:ext uri="{BB962C8B-B14F-4D97-AF65-F5344CB8AC3E}">
        <p14:creationId xmlns:p14="http://schemas.microsoft.com/office/powerpoint/2010/main" val="180261716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A86104A2-19FA-4803-8038-1DA0B017FB5D}" type="slidenum">
              <a:rPr lang="en-US"/>
              <a:pPr>
                <a:defRPr/>
              </a:pPr>
              <a:t>‹#›</a:t>
            </a:fld>
            <a:endParaRPr lang="en-US"/>
          </a:p>
        </p:txBody>
      </p:sp>
    </p:spTree>
    <p:extLst>
      <p:ext uri="{BB962C8B-B14F-4D97-AF65-F5344CB8AC3E}">
        <p14:creationId xmlns:p14="http://schemas.microsoft.com/office/powerpoint/2010/main" val="106702895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a:t>Click to edit Master title style</a:t>
            </a:r>
          </a:p>
        </p:txBody>
      </p:sp>
      <p:sp>
        <p:nvSpPr>
          <p:cNvPr id="3" name="Text Placeholder 2"/>
          <p:cNvSpPr>
            <a:spLocks noGrp="1"/>
          </p:cNvSpPr>
          <p:nvPr>
            <p:ph type="body" sz="half" idx="1"/>
          </p:nvPr>
        </p:nvSpPr>
        <p:spPr>
          <a:xfrm>
            <a:off x="1143000" y="1790700"/>
            <a:ext cx="38100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05400" y="1790700"/>
            <a:ext cx="3810000" cy="4152900"/>
          </a:xfrm>
        </p:spPr>
        <p:txBody>
          <a:bodyPr/>
          <a:lstStyle/>
          <a:p>
            <a:pPr lvl="0"/>
            <a:endParaRPr lang="en-US" noProof="0"/>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2588403-7D9D-43B3-BA0A-93B9DF93E68B}" type="slidenum">
              <a:rPr lang="en-US"/>
              <a:pPr>
                <a:defRPr/>
              </a:pPr>
              <a:t>‹#›</a:t>
            </a:fld>
            <a:endParaRPr lang="en-US"/>
          </a:p>
        </p:txBody>
      </p:sp>
    </p:spTree>
    <p:extLst>
      <p:ext uri="{BB962C8B-B14F-4D97-AF65-F5344CB8AC3E}">
        <p14:creationId xmlns:p14="http://schemas.microsoft.com/office/powerpoint/2010/main" val="35454414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a:t>Click to edit Master title style</a:t>
            </a:r>
          </a:p>
        </p:txBody>
      </p:sp>
      <p:sp>
        <p:nvSpPr>
          <p:cNvPr id="3" name="Text Placeholder 2"/>
          <p:cNvSpPr>
            <a:spLocks noGrp="1"/>
          </p:cNvSpPr>
          <p:nvPr>
            <p:ph type="body" sz="half" idx="1"/>
          </p:nvPr>
        </p:nvSpPr>
        <p:spPr>
          <a:xfrm>
            <a:off x="1143000" y="1790700"/>
            <a:ext cx="38100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90700"/>
            <a:ext cx="38100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CF687C20-115C-4D3D-8E37-0605E3B12EDE}" type="slidenum">
              <a:rPr lang="en-US"/>
              <a:pPr>
                <a:defRPr/>
              </a:pPr>
              <a:t>‹#›</a:t>
            </a:fld>
            <a:endParaRPr lang="en-US"/>
          </a:p>
        </p:txBody>
      </p:sp>
    </p:spTree>
    <p:extLst>
      <p:ext uri="{BB962C8B-B14F-4D97-AF65-F5344CB8AC3E}">
        <p14:creationId xmlns:p14="http://schemas.microsoft.com/office/powerpoint/2010/main" val="1465010466"/>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0" y="266700"/>
            <a:ext cx="8324850" cy="567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C1027C40-84E2-4F6D-A04D-E1CE949F9A7A}" type="slidenum">
              <a:rPr lang="en-US"/>
              <a:pPr>
                <a:defRPr/>
              </a:pPr>
              <a:t>‹#›</a:t>
            </a:fld>
            <a:endParaRPr lang="en-US"/>
          </a:p>
        </p:txBody>
      </p:sp>
    </p:spTree>
    <p:extLst>
      <p:ext uri="{BB962C8B-B14F-4D97-AF65-F5344CB8AC3E}">
        <p14:creationId xmlns:p14="http://schemas.microsoft.com/office/powerpoint/2010/main" val="115687337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a:t>Click to edit Master title style</a:t>
            </a:r>
          </a:p>
        </p:txBody>
      </p:sp>
      <p:sp>
        <p:nvSpPr>
          <p:cNvPr id="3" name="Content Placeholder 2"/>
          <p:cNvSpPr>
            <a:spLocks noGrp="1"/>
          </p:cNvSpPr>
          <p:nvPr>
            <p:ph sz="half" idx="1"/>
          </p:nvPr>
        </p:nvSpPr>
        <p:spPr>
          <a:xfrm>
            <a:off x="1143000" y="1790700"/>
            <a:ext cx="38100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5400" y="1790700"/>
            <a:ext cx="3810000"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D1C5F80D-05F8-47F2-9DD6-DC8DAE04E1A6}" type="slidenum">
              <a:rPr lang="en-US"/>
              <a:pPr>
                <a:defRPr/>
              </a:pPr>
              <a:t>‹#›</a:t>
            </a:fld>
            <a:endParaRPr lang="en-US"/>
          </a:p>
        </p:txBody>
      </p:sp>
    </p:spTree>
    <p:extLst>
      <p:ext uri="{BB962C8B-B14F-4D97-AF65-F5344CB8AC3E}">
        <p14:creationId xmlns:p14="http://schemas.microsoft.com/office/powerpoint/2010/main" val="135016256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4978" name="Group 1026"/>
          <p:cNvGrpSpPr>
            <a:grpSpLocks/>
          </p:cNvGrpSpPr>
          <p:nvPr/>
        </p:nvGrpSpPr>
        <p:grpSpPr bwMode="auto">
          <a:xfrm>
            <a:off x="0" y="0"/>
            <a:ext cx="9142413" cy="6858000"/>
            <a:chOff x="0" y="0"/>
            <a:chExt cx="5759" cy="4320"/>
          </a:xfrm>
        </p:grpSpPr>
        <p:sp>
          <p:nvSpPr>
            <p:cNvPr id="254979" name="Rectangle 1027"/>
            <p:cNvSpPr>
              <a:spLocks noChangeArrowheads="1"/>
            </p:cNvSpPr>
            <p:nvPr/>
          </p:nvSpPr>
          <p:spPr bwMode="ltGray">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grpSp>
          <p:nvGrpSpPr>
            <p:cNvPr id="254980" name="Group 1028"/>
            <p:cNvGrpSpPr>
              <a:grpSpLocks/>
            </p:cNvGrpSpPr>
            <p:nvPr/>
          </p:nvGrpSpPr>
          <p:grpSpPr bwMode="auto">
            <a:xfrm>
              <a:off x="381" y="2280"/>
              <a:ext cx="5369" cy="48"/>
              <a:chOff x="381" y="2280"/>
              <a:chExt cx="5369" cy="48"/>
            </a:xfrm>
          </p:grpSpPr>
          <p:sp>
            <p:nvSpPr>
              <p:cNvPr id="254981" name="Line 1029"/>
              <p:cNvSpPr>
                <a:spLocks noChangeShapeType="1"/>
              </p:cNvSpPr>
              <p:nvPr/>
            </p:nvSpPr>
            <p:spPr bwMode="ltGray">
              <a:xfrm>
                <a:off x="381" y="2328"/>
                <a:ext cx="5369"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sp>
            <p:nvSpPr>
              <p:cNvPr id="254982" name="Line 1030"/>
              <p:cNvSpPr>
                <a:spLocks noChangeShapeType="1"/>
              </p:cNvSpPr>
              <p:nvPr/>
            </p:nvSpPr>
            <p:spPr bwMode="ltGray">
              <a:xfrm>
                <a:off x="381" y="2280"/>
                <a:ext cx="5369"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grpSp>
        <p:sp>
          <p:nvSpPr>
            <p:cNvPr id="254983" name="Rectangle 1031"/>
            <p:cNvSpPr>
              <a:spLocks noChangeArrowheads="1"/>
            </p:cNvSpPr>
            <p:nvPr/>
          </p:nvSpPr>
          <p:spPr bwMode="ltGray">
            <a:xfrm>
              <a:off x="384" y="960"/>
              <a:ext cx="5375" cy="384"/>
            </a:xfrm>
            <a:prstGeom prst="rect">
              <a:avLst/>
            </a:prstGeom>
            <a:gradFill rotWithShape="0">
              <a:gsLst>
                <a:gs pos="0">
                  <a:schemeClr val="accent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grpSp>
      <p:sp>
        <p:nvSpPr>
          <p:cNvPr id="254984" name="Rectangle 1032"/>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254985" name="Rectangle 103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54986" name="Rectangle 1034"/>
          <p:cNvSpPr>
            <a:spLocks noGrp="1" noChangeArrowheads="1"/>
          </p:cNvSpPr>
          <p:nvPr>
            <p:ph type="dt" sz="quarter" idx="2"/>
          </p:nvPr>
        </p:nvSpPr>
        <p:spPr>
          <a:xfrm>
            <a:off x="6781800" y="6172200"/>
            <a:ext cx="1905000" cy="457200"/>
          </a:xfrm>
        </p:spPr>
        <p:txBody>
          <a:bodyPr/>
          <a:lstStyle>
            <a:lvl1pPr>
              <a:defRPr/>
            </a:lvl1pPr>
          </a:lstStyle>
          <a:p>
            <a:endParaRPr lang="en-US" dirty="0">
              <a:solidFill>
                <a:srgbClr val="000000"/>
              </a:solidFill>
            </a:endParaRPr>
          </a:p>
        </p:txBody>
      </p:sp>
      <p:sp>
        <p:nvSpPr>
          <p:cNvPr id="254987" name="Rectangle 1035"/>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000000"/>
              </a:solidFill>
            </a:endParaRPr>
          </a:p>
        </p:txBody>
      </p:sp>
      <p:sp>
        <p:nvSpPr>
          <p:cNvPr id="254990" name="Rectangle 1038"/>
          <p:cNvSpPr>
            <a:spLocks noGrp="1" noChangeArrowheads="1"/>
          </p:cNvSpPr>
          <p:nvPr>
            <p:ph type="sldNum" sz="quarter" idx="4"/>
          </p:nvPr>
        </p:nvSpPr>
        <p:spPr/>
        <p:txBody>
          <a:bodyPr/>
          <a:lstStyle>
            <a:lvl1pPr>
              <a:defRPr/>
            </a:lvl1pPr>
          </a:lstStyle>
          <a:p>
            <a:fld id="{4994860C-FC68-4F33-8F71-D5ADB02D7807}"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9343935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AC95AA-C913-4CC5-8789-65D5E121053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1252850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01E5C8-252B-4E6E-93B7-8E7B47438DFA}"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0945463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F51469-90B6-4740-A7C0-6C9DE106B16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2828856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BCB18299-1B32-4580-BE65-A7408209AA4B}" type="slidenum">
              <a:rPr lang="en-US"/>
              <a:pPr>
                <a:defRPr/>
              </a:pPr>
              <a:t>‹#›</a:t>
            </a:fld>
            <a:endParaRPr lang="en-US"/>
          </a:p>
        </p:txBody>
      </p:sp>
    </p:spTree>
    <p:extLst>
      <p:ext uri="{BB962C8B-B14F-4D97-AF65-F5344CB8AC3E}">
        <p14:creationId xmlns:p14="http://schemas.microsoft.com/office/powerpoint/2010/main" val="32427918"/>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FE964C8-DB1B-405B-89A5-039C23062DF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24420186"/>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8507205-0EE8-4338-8E60-6BBAA7030F0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6200625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82F3EB2-B21D-4C0A-960D-4FCFA23176D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6070361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48A4D20-D132-40ED-B70E-61552A750487}"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8673180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CE8BED-DC90-498E-A84D-EA4260F7F757}"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6111594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99FEA9-A027-4974-B720-B4F16A5B8AA5}"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0502813"/>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2A7B15-0255-490B-8C68-18EB13668B7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1665352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36BE494B-ECEE-4B47-B5B2-CCC1158DEAE3}" type="slidenum">
              <a:rPr lang="en-US"/>
              <a:pPr>
                <a:defRPr/>
              </a:pPr>
              <a:t>‹#›</a:t>
            </a:fld>
            <a:endParaRPr lang="en-US"/>
          </a:p>
        </p:txBody>
      </p:sp>
    </p:spTree>
    <p:extLst>
      <p:ext uri="{BB962C8B-B14F-4D97-AF65-F5344CB8AC3E}">
        <p14:creationId xmlns:p14="http://schemas.microsoft.com/office/powerpoint/2010/main" val="146641349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90700"/>
            <a:ext cx="381000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0529DC3-4020-4FE4-89E7-66AAFC345E8D}" type="slidenum">
              <a:rPr lang="en-US"/>
              <a:pPr>
                <a:defRPr/>
              </a:pPr>
              <a:t>‹#›</a:t>
            </a:fld>
            <a:endParaRPr lang="en-US"/>
          </a:p>
        </p:txBody>
      </p:sp>
    </p:spTree>
    <p:extLst>
      <p:ext uri="{BB962C8B-B14F-4D97-AF65-F5344CB8AC3E}">
        <p14:creationId xmlns:p14="http://schemas.microsoft.com/office/powerpoint/2010/main" val="255410653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5935CF65-7A54-4AFA-87B9-BAAAEB82F812}" type="slidenum">
              <a:rPr lang="en-US"/>
              <a:pPr>
                <a:defRPr/>
              </a:pPr>
              <a:t>‹#›</a:t>
            </a:fld>
            <a:endParaRPr lang="en-US"/>
          </a:p>
        </p:txBody>
      </p:sp>
    </p:spTree>
    <p:extLst>
      <p:ext uri="{BB962C8B-B14F-4D97-AF65-F5344CB8AC3E}">
        <p14:creationId xmlns:p14="http://schemas.microsoft.com/office/powerpoint/2010/main" val="358880931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B55D6495-88AD-492F-947D-A7A97FC8C2ED}" type="slidenum">
              <a:rPr lang="en-US"/>
              <a:pPr>
                <a:defRPr/>
              </a:pPr>
              <a:t>‹#›</a:t>
            </a:fld>
            <a:endParaRPr lang="en-US"/>
          </a:p>
        </p:txBody>
      </p:sp>
    </p:spTree>
    <p:extLst>
      <p:ext uri="{BB962C8B-B14F-4D97-AF65-F5344CB8AC3E}">
        <p14:creationId xmlns:p14="http://schemas.microsoft.com/office/powerpoint/2010/main" val="286994846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DAC03B97-5FCC-42A8-9025-6AF08150F500}" type="slidenum">
              <a:rPr lang="en-US"/>
              <a:pPr>
                <a:defRPr/>
              </a:pPr>
              <a:t>‹#›</a:t>
            </a:fld>
            <a:endParaRPr lang="en-US"/>
          </a:p>
        </p:txBody>
      </p:sp>
    </p:spTree>
    <p:extLst>
      <p:ext uri="{BB962C8B-B14F-4D97-AF65-F5344CB8AC3E}">
        <p14:creationId xmlns:p14="http://schemas.microsoft.com/office/powerpoint/2010/main" val="587538350"/>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08B973E8-6035-47A0-9D28-7C07DC53C69E}" type="slidenum">
              <a:rPr lang="en-US"/>
              <a:pPr>
                <a:defRPr/>
              </a:pPr>
              <a:t>‹#›</a:t>
            </a:fld>
            <a:endParaRPr lang="en-US"/>
          </a:p>
        </p:txBody>
      </p:sp>
    </p:spTree>
    <p:extLst>
      <p:ext uri="{BB962C8B-B14F-4D97-AF65-F5344CB8AC3E}">
        <p14:creationId xmlns:p14="http://schemas.microsoft.com/office/powerpoint/2010/main" val="11297782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CF1B73F-EBFF-4D9F-BCA0-53D0A86999B9}" type="slidenum">
              <a:rPr lang="en-US"/>
              <a:pPr>
                <a:defRPr/>
              </a:pPr>
              <a:t>‹#›</a:t>
            </a:fld>
            <a:endParaRPr lang="en-US"/>
          </a:p>
        </p:txBody>
      </p:sp>
    </p:spTree>
    <p:extLst>
      <p:ext uri="{BB962C8B-B14F-4D97-AF65-F5344CB8AC3E}">
        <p14:creationId xmlns:p14="http://schemas.microsoft.com/office/powerpoint/2010/main" val="125019461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28125" cy="6858000"/>
            <a:chOff x="0" y="0"/>
            <a:chExt cx="5750" cy="4320"/>
          </a:xfrm>
        </p:grpSpPr>
        <p:sp>
          <p:nvSpPr>
            <p:cNvPr id="1032" name="Rectangle 1027"/>
            <p:cNvSpPr>
              <a:spLocks noChangeArrowheads="1"/>
            </p:cNvSpPr>
            <p:nvPr/>
          </p:nvSpPr>
          <p:spPr bwMode="ltGray">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p>
          </p:txBody>
        </p:sp>
        <p:grpSp>
          <p:nvGrpSpPr>
            <p:cNvPr id="1033" name="Group 1028"/>
            <p:cNvGrpSpPr>
              <a:grpSpLocks/>
            </p:cNvGrpSpPr>
            <p:nvPr/>
          </p:nvGrpSpPr>
          <p:grpSpPr bwMode="auto">
            <a:xfrm>
              <a:off x="381" y="888"/>
              <a:ext cx="5369" cy="48"/>
              <a:chOff x="381" y="888"/>
              <a:chExt cx="5369" cy="48"/>
            </a:xfrm>
          </p:grpSpPr>
          <p:sp>
            <p:nvSpPr>
              <p:cNvPr id="1034" name="Line 1029"/>
              <p:cNvSpPr>
                <a:spLocks noChangeShapeType="1"/>
              </p:cNvSpPr>
              <p:nvPr/>
            </p:nvSpPr>
            <p:spPr bwMode="ltGray">
              <a:xfrm>
                <a:off x="381" y="936"/>
                <a:ext cx="5369"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Line 1030"/>
              <p:cNvSpPr>
                <a:spLocks noChangeShapeType="1"/>
              </p:cNvSpPr>
              <p:nvPr/>
            </p:nvSpPr>
            <p:spPr bwMode="ltGray">
              <a:xfrm>
                <a:off x="381" y="888"/>
                <a:ext cx="5369"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27" name="Rectangle 1031"/>
          <p:cNvSpPr>
            <a:spLocks noGrp="1" noChangeArrowheads="1"/>
          </p:cNvSpPr>
          <p:nvPr>
            <p:ph type="title"/>
          </p:nvPr>
        </p:nvSpPr>
        <p:spPr bwMode="auto">
          <a:xfrm>
            <a:off x="590550" y="266700"/>
            <a:ext cx="7791450" cy="1104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32"/>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1" name="Rectangle 1033"/>
          <p:cNvSpPr>
            <a:spLocks noGrp="1" noChangeArrowheads="1"/>
          </p:cNvSpPr>
          <p:nvPr>
            <p:ph type="dt" sz="half" idx="2"/>
          </p:nvPr>
        </p:nvSpPr>
        <p:spPr bwMode="auto">
          <a:xfrm>
            <a:off x="4191000" y="5181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a:latin typeface="Arial" charset="0"/>
                <a:cs typeface="+mn-cs"/>
              </a:defRPr>
            </a:lvl1pPr>
          </a:lstStyle>
          <a:p>
            <a:pPr>
              <a:defRPr/>
            </a:pPr>
            <a:endParaRPr lang="en-US"/>
          </a:p>
        </p:txBody>
      </p:sp>
      <p:sp>
        <p:nvSpPr>
          <p:cNvPr id="253962" name="Rectangle 1034"/>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a:latin typeface="Arial" charset="0"/>
                <a:cs typeface="+mn-cs"/>
              </a:defRPr>
            </a:lvl1pPr>
          </a:lstStyle>
          <a:p>
            <a:pPr>
              <a:defRPr/>
            </a:pPr>
            <a:endParaRPr lang="en-US"/>
          </a:p>
        </p:txBody>
      </p:sp>
      <p:sp>
        <p:nvSpPr>
          <p:cNvPr id="253963" name="Rectangle 1035"/>
          <p:cNvSpPr>
            <a:spLocks noGrp="1" noChangeArrowheads="1"/>
          </p:cNvSpPr>
          <p:nvPr>
            <p:ph type="sldNum" sz="quarter" idx="4"/>
          </p:nvPr>
        </p:nvSpPr>
        <p:spPr bwMode="auto">
          <a:xfrm>
            <a:off x="3810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b="1">
                <a:solidFill>
                  <a:schemeClr val="bg1"/>
                </a:solidFill>
                <a:latin typeface="Arial" charset="0"/>
                <a:cs typeface="+mn-cs"/>
              </a:defRPr>
            </a:lvl1pPr>
          </a:lstStyle>
          <a:p>
            <a:pPr>
              <a:defRPr/>
            </a:pPr>
            <a:fld id="{AEE7D031-D4B0-430D-A5EB-ACE782B487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ransition>
    <p:random/>
  </p:transition>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v"/>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Wingding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3954" name="Group 1026"/>
          <p:cNvGrpSpPr>
            <a:grpSpLocks/>
          </p:cNvGrpSpPr>
          <p:nvPr/>
        </p:nvGrpSpPr>
        <p:grpSpPr bwMode="auto">
          <a:xfrm>
            <a:off x="0" y="0"/>
            <a:ext cx="9128125" cy="6858000"/>
            <a:chOff x="0" y="0"/>
            <a:chExt cx="5750" cy="4320"/>
          </a:xfrm>
        </p:grpSpPr>
        <p:sp>
          <p:nvSpPr>
            <p:cNvPr id="253955" name="Rectangle 1027"/>
            <p:cNvSpPr>
              <a:spLocks noChangeArrowheads="1"/>
            </p:cNvSpPr>
            <p:nvPr/>
          </p:nvSpPr>
          <p:spPr bwMode="ltGray">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grpSp>
          <p:nvGrpSpPr>
            <p:cNvPr id="253956" name="Group 1028"/>
            <p:cNvGrpSpPr>
              <a:grpSpLocks/>
            </p:cNvGrpSpPr>
            <p:nvPr/>
          </p:nvGrpSpPr>
          <p:grpSpPr bwMode="auto">
            <a:xfrm>
              <a:off x="381" y="888"/>
              <a:ext cx="5369" cy="48"/>
              <a:chOff x="381" y="888"/>
              <a:chExt cx="5369" cy="48"/>
            </a:xfrm>
          </p:grpSpPr>
          <p:sp>
            <p:nvSpPr>
              <p:cNvPr id="253957" name="Line 1029"/>
              <p:cNvSpPr>
                <a:spLocks noChangeShapeType="1"/>
              </p:cNvSpPr>
              <p:nvPr/>
            </p:nvSpPr>
            <p:spPr bwMode="ltGray">
              <a:xfrm>
                <a:off x="381" y="936"/>
                <a:ext cx="5369"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sp>
            <p:nvSpPr>
              <p:cNvPr id="253958" name="Line 1030"/>
              <p:cNvSpPr>
                <a:spLocks noChangeShapeType="1"/>
              </p:cNvSpPr>
              <p:nvPr/>
            </p:nvSpPr>
            <p:spPr bwMode="ltGray">
              <a:xfrm>
                <a:off x="381" y="888"/>
                <a:ext cx="5369"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80000"/>
                  </a:lnSpc>
                  <a:spcBef>
                    <a:spcPct val="20000"/>
                  </a:spcBef>
                  <a:buClr>
                    <a:srgbClr val="FF5050"/>
                  </a:buClr>
                  <a:buSzPct val="75000"/>
                  <a:buFont typeface="Wingdings" pitchFamily="2" charset="2"/>
                  <a:buChar char="n"/>
                </a:pPr>
                <a:endParaRPr lang="en-US" dirty="0">
                  <a:solidFill>
                    <a:srgbClr val="000000"/>
                  </a:solidFill>
                  <a:latin typeface="Arial" charset="0"/>
                  <a:cs typeface="+mn-cs"/>
                </a:endParaRPr>
              </a:p>
            </p:txBody>
          </p:sp>
        </p:grpSp>
      </p:grpSp>
      <p:sp>
        <p:nvSpPr>
          <p:cNvPr id="253959" name="Rectangle 1031"/>
          <p:cNvSpPr>
            <a:spLocks noGrp="1" noChangeArrowheads="1"/>
          </p:cNvSpPr>
          <p:nvPr>
            <p:ph type="title"/>
          </p:nvPr>
        </p:nvSpPr>
        <p:spPr bwMode="auto">
          <a:xfrm>
            <a:off x="590550" y="266700"/>
            <a:ext cx="7791450" cy="1104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53960" name="Rectangle 1032"/>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1" name="Rectangle 1033"/>
          <p:cNvSpPr>
            <a:spLocks noGrp="1" noChangeArrowheads="1"/>
          </p:cNvSpPr>
          <p:nvPr>
            <p:ph type="dt" sz="half" idx="2"/>
          </p:nvPr>
        </p:nvSpPr>
        <p:spPr bwMode="auto">
          <a:xfrm>
            <a:off x="4191000" y="5181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a:lvl1pPr>
          </a:lstStyle>
          <a:p>
            <a:pPr eaLnBrk="0" hangingPunct="0"/>
            <a:endParaRPr lang="en-US" dirty="0">
              <a:solidFill>
                <a:srgbClr val="000000"/>
              </a:solidFill>
              <a:latin typeface="Arial" charset="0"/>
              <a:cs typeface="+mn-cs"/>
            </a:endParaRPr>
          </a:p>
        </p:txBody>
      </p:sp>
      <p:sp>
        <p:nvSpPr>
          <p:cNvPr id="253962" name="Rectangle 1034"/>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400"/>
            </a:lvl1pPr>
          </a:lstStyle>
          <a:p>
            <a:pPr eaLnBrk="0" hangingPunct="0"/>
            <a:endParaRPr lang="en-US" dirty="0">
              <a:solidFill>
                <a:srgbClr val="000000"/>
              </a:solidFill>
              <a:latin typeface="Arial" charset="0"/>
              <a:cs typeface="+mn-cs"/>
            </a:endParaRPr>
          </a:p>
        </p:txBody>
      </p:sp>
      <p:sp>
        <p:nvSpPr>
          <p:cNvPr id="253963" name="Rectangle 1035"/>
          <p:cNvSpPr>
            <a:spLocks noGrp="1" noChangeArrowheads="1"/>
          </p:cNvSpPr>
          <p:nvPr>
            <p:ph type="sldNum" sz="quarter" idx="4"/>
          </p:nvPr>
        </p:nvSpPr>
        <p:spPr bwMode="auto">
          <a:xfrm>
            <a:off x="3810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400" b="1">
                <a:solidFill>
                  <a:schemeClr val="bg1"/>
                </a:solidFill>
              </a:defRPr>
            </a:lvl1pPr>
          </a:lstStyle>
          <a:p>
            <a:pPr eaLnBrk="0" hangingPunct="0"/>
            <a:fld id="{05F63995-5A3B-4851-BF74-605E1469541D}" type="slidenum">
              <a:rPr lang="en-US">
                <a:solidFill>
                  <a:srgbClr val="FFFFFF"/>
                </a:solidFill>
                <a:latin typeface="Arial" charset="0"/>
                <a:cs typeface="+mn-cs"/>
              </a:rPr>
              <a:pPr eaLnBrk="0" hangingPunct="0"/>
              <a:t>‹#›</a:t>
            </a:fld>
            <a:endParaRPr lang="en-US" dirty="0">
              <a:solidFill>
                <a:srgbClr val="FFFFFF"/>
              </a:solidFill>
              <a:latin typeface="Arial" charset="0"/>
              <a:cs typeface="+mn-cs"/>
            </a:endParaRPr>
          </a:p>
        </p:txBody>
      </p:sp>
    </p:spTree>
    <p:extLst>
      <p:ext uri="{BB962C8B-B14F-4D97-AF65-F5344CB8AC3E}">
        <p14:creationId xmlns:p14="http://schemas.microsoft.com/office/powerpoint/2010/main" val="40552229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random/>
  </p:transition>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v"/>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Wingding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65.wmf"/><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wmf"/><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wmf"/></Relationships>
</file>

<file path=ppt/slides/_rels/slide11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1.emf"/><Relationship Id="rId4" Type="http://schemas.openxmlformats.org/officeDocument/2006/relationships/oleObject" Target="../embeddings/oleObject17.bin"/></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16.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4.xml"/><Relationship Id="rId1" Type="http://schemas.openxmlformats.org/officeDocument/2006/relationships/vmlDrawing" Target="../drawings/vmlDrawing18.vml"/><Relationship Id="rId4" Type="http://schemas.openxmlformats.org/officeDocument/2006/relationships/image" Target="../media/image96.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97.emf"/></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134.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w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1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10.wmf"/><Relationship Id="rId4" Type="http://schemas.openxmlformats.org/officeDocument/2006/relationships/oleObject" Target="../embeddings/oleObject20.bin"/></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w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112.jpeg"/><Relationship Id="rId4" Type="http://schemas.openxmlformats.org/officeDocument/2006/relationships/image" Target="../media/image11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www.google.com/imgres?imgurl=http://www.egge.net/~savory/einstein55.jpg&amp;imgrefurl=http://ccexm.blogspot.com/2009/03/it-is-albert-einstein-appreciation-day.html&amp;h=629&amp;w=590&amp;sz=40&amp;tbnid=mOHW9gXN_XW3rM:&amp;tbnh=232&amp;tbnw=218&amp;prev=/images?q=einstein+pictures&amp;usg=__NjpEjtZRsKqTkhmAUbMNaufv7eM=&amp;ei=uW4YS_eTNIKd8AaYlJzaAw&amp;sa=X&amp;oi=image_result&amp;resnum=5&amp;ct=image&amp;ved=0CAcQ9QEwBA" TargetMode="External"/><Relationship Id="rId1" Type="http://schemas.openxmlformats.org/officeDocument/2006/relationships/slideLayout" Target="../slideLayouts/slideLayout15.xml"/><Relationship Id="rId4" Type="http://schemas.openxmlformats.org/officeDocument/2006/relationships/image" Target="../media/image114.jpeg"/></Relationships>
</file>

<file path=ppt/slides/_rels/slide161.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slideLayout" Target="../slideLayouts/slideLayout4.xml"/><Relationship Id="rId5" Type="http://schemas.openxmlformats.org/officeDocument/2006/relationships/image" Target="../media/image129.wmf"/><Relationship Id="rId4" Type="http://schemas.openxmlformats.org/officeDocument/2006/relationships/image" Target="../media/image128.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www.bstatler.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emf"/><Relationship Id="rId5" Type="http://schemas.openxmlformats.org/officeDocument/2006/relationships/image" Target="../media/image132.jpeg"/><Relationship Id="rId4" Type="http://schemas.openxmlformats.org/officeDocument/2006/relationships/hyperlink" Target="http://en.wikipedia.org/wiki/Image:Lt-porkydaffy-color3.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5.e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6.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1.emf"/></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46.emf"/></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9.emf"/></Relationships>
</file>

<file path=ppt/slides/_rels/slide6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image" Target="../media/image55.wmf"/><Relationship Id="rId4" Type="http://schemas.openxmlformats.org/officeDocument/2006/relationships/oleObject" Target="../embeddings/oleObject14.bin"/></Relationships>
</file>

<file path=ppt/slides/_rels/slide83.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59.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61.emf"/></Relationships>
</file>

<file path=ppt/slides/_rels/slide9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tabLst>
                <a:tab pos="6338888" algn="l"/>
              </a:tabLst>
            </a:pPr>
            <a:r>
              <a:rPr lang="en-US" dirty="0"/>
              <a:t>Long-Term Financial Planning</a:t>
            </a:r>
          </a:p>
        </p:txBody>
      </p:sp>
      <p:sp>
        <p:nvSpPr>
          <p:cNvPr id="3075" name="Text Box 3"/>
          <p:cNvSpPr txBox="1">
            <a:spLocks noChangeArrowheads="1"/>
          </p:cNvSpPr>
          <p:nvPr/>
        </p:nvSpPr>
        <p:spPr bwMode="auto">
          <a:xfrm>
            <a:off x="2133600" y="6096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endParaRPr lang="en-US" sz="2400"/>
          </a:p>
        </p:txBody>
      </p:sp>
      <p:sp>
        <p:nvSpPr>
          <p:cNvPr id="3076" name="Text Box 4"/>
          <p:cNvSpPr txBox="1">
            <a:spLocks noChangeArrowheads="1"/>
          </p:cNvSpPr>
          <p:nvPr/>
        </p:nvSpPr>
        <p:spPr bwMode="auto">
          <a:xfrm>
            <a:off x="3505200" y="795862"/>
            <a:ext cx="495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50000"/>
              </a:spcBef>
            </a:pPr>
            <a:r>
              <a:rPr lang="en-US" sz="2800" dirty="0"/>
              <a:t>Financial Management Skills</a:t>
            </a:r>
            <a:endParaRPr lang="en-US" sz="2400" dirty="0"/>
          </a:p>
        </p:txBody>
      </p:sp>
      <p:graphicFrame>
        <p:nvGraphicFramePr>
          <p:cNvPr id="3077" name="Object 5"/>
          <p:cNvGraphicFramePr>
            <a:graphicFrameLocks noChangeAspect="1"/>
          </p:cNvGraphicFramePr>
          <p:nvPr/>
        </p:nvGraphicFramePr>
        <p:xfrm>
          <a:off x="1905000" y="609600"/>
          <a:ext cx="1524000" cy="1273175"/>
        </p:xfrm>
        <a:graphic>
          <a:graphicData uri="http://schemas.openxmlformats.org/presentationml/2006/ole">
            <mc:AlternateContent xmlns:mc="http://schemas.openxmlformats.org/markup-compatibility/2006">
              <mc:Choice xmlns:v="urn:schemas-microsoft-com:vml" Requires="v">
                <p:oleObj spid="_x0000_s3102" name="Photo Editor Photo" r:id="rId4" imgW="5219048" imgH="4352381" progId="MSPhotoEd.3">
                  <p:embed/>
                </p:oleObj>
              </mc:Choice>
              <mc:Fallback>
                <p:oleObj name="Photo Editor Photo" r:id="rId4" imgW="5219048" imgH="4352381"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09600"/>
                        <a:ext cx="152400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4516135"/>
            <a:ext cx="5715000" cy="181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a:t>
            </a:fld>
            <a:endParaRPr lang="en-US"/>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type="title"/>
          </p:nvPr>
        </p:nvSpPr>
        <p:spPr/>
        <p:txBody>
          <a:bodyPr/>
          <a:lstStyle/>
          <a:p>
            <a:r>
              <a:rPr lang="en-US"/>
              <a:t>Forecasting</a:t>
            </a:r>
          </a:p>
        </p:txBody>
      </p:sp>
      <p:sp>
        <p:nvSpPr>
          <p:cNvPr id="11268" name="Rectangle 6"/>
          <p:cNvSpPr>
            <a:spLocks noGrp="1" noChangeArrowheads="1"/>
          </p:cNvSpPr>
          <p:nvPr>
            <p:ph type="body" idx="1"/>
          </p:nvPr>
        </p:nvSpPr>
        <p:spPr/>
        <p:txBody>
          <a:bodyPr/>
          <a:lstStyle/>
          <a:p>
            <a:r>
              <a:rPr lang="en-US"/>
              <a:t>The real secret to success . . . . .</a:t>
            </a:r>
          </a:p>
          <a:p>
            <a:pPr lvl="1"/>
            <a:r>
              <a:rPr lang="en-US"/>
              <a:t>Recognize perils</a:t>
            </a:r>
          </a:p>
          <a:p>
            <a:pPr lvl="1"/>
            <a:r>
              <a:rPr lang="en-US"/>
              <a:t>Act anyway</a:t>
            </a:r>
          </a:p>
          <a:p>
            <a:pPr lvl="1"/>
            <a:r>
              <a:rPr lang="en-US"/>
              <a:t>Have clear assumptions.</a:t>
            </a:r>
          </a:p>
          <a:p>
            <a:pPr lvl="1"/>
            <a:r>
              <a:rPr lang="en-US"/>
              <a:t>Identify where you’re likely to be wrong</a:t>
            </a:r>
          </a:p>
        </p:txBody>
      </p:sp>
      <p:pic>
        <p:nvPicPr>
          <p:cNvPr id="11269" name="Picture 4" descr="j01880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304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p:cNvSpPr txBox="1">
            <a:spLocks noChangeArrowheads="1"/>
          </p:cNvSpPr>
          <p:nvPr/>
        </p:nvSpPr>
        <p:spPr bwMode="auto">
          <a:xfrm>
            <a:off x="1905000" y="4701028"/>
            <a:ext cx="6324600" cy="1471172"/>
          </a:xfrm>
          <a:prstGeom prst="rect">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20000"/>
              </a:spcBef>
              <a:buClr>
                <a:schemeClr val="hlink"/>
              </a:buClr>
              <a:buSzPct val="75000"/>
              <a:buFont typeface="Monotype Sorts"/>
              <a:buNone/>
            </a:pPr>
            <a:r>
              <a:rPr lang="en-US" sz="2800" b="1" dirty="0">
                <a:solidFill>
                  <a:schemeClr val="bg1"/>
                </a:solidFill>
              </a:rPr>
              <a:t>“Life is what happens while you’re busy making other plans.”</a:t>
            </a:r>
          </a:p>
          <a:p>
            <a:pPr>
              <a:spcBef>
                <a:spcPct val="20000"/>
              </a:spcBef>
              <a:buClr>
                <a:schemeClr val="hlink"/>
              </a:buClr>
              <a:buSzPct val="75000"/>
              <a:buFont typeface="Monotype Sorts"/>
              <a:buNone/>
            </a:pPr>
            <a:r>
              <a:rPr lang="en-US" sz="2800" b="1" i="1" dirty="0">
                <a:solidFill>
                  <a:schemeClr val="bg1"/>
                </a:solidFill>
              </a:rPr>
              <a:t> . . . . . John Lennon</a:t>
            </a:r>
            <a:endParaRPr lang="en-US" sz="2800" b="1" dirty="0">
              <a:solidFill>
                <a:schemeClr val="bg1"/>
              </a:solidFill>
            </a:endParaRP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3"/>
                                        </p:tgtEl>
                                        <p:attrNameLst>
                                          <p:attrName>style.visibility</p:attrName>
                                        </p:attrNameLst>
                                      </p:cBhvr>
                                      <p:to>
                                        <p:strVal val="visible"/>
                                      </p:to>
                                    </p:set>
                                    <p:anim calcmode="lin" valueType="num">
                                      <p:cBhvr additive="base">
                                        <p:cTn id="7" dur="500" fill="hold"/>
                                        <p:tgtEl>
                                          <p:spTgt spid="70663"/>
                                        </p:tgtEl>
                                        <p:attrNameLst>
                                          <p:attrName>ppt_x</p:attrName>
                                        </p:attrNameLst>
                                      </p:cBhvr>
                                      <p:tavLst>
                                        <p:tav tm="0">
                                          <p:val>
                                            <p:strVal val="#ppt_x"/>
                                          </p:val>
                                        </p:tav>
                                        <p:tav tm="100000">
                                          <p:val>
                                            <p:strVal val="#ppt_x"/>
                                          </p:val>
                                        </p:tav>
                                      </p:tavLst>
                                    </p:anim>
                                    <p:anim calcmode="lin" valueType="num">
                                      <p:cBhvr additive="base">
                                        <p:cTn id="8" dur="500" fill="hold"/>
                                        <p:tgtEl>
                                          <p:spTgt spid="706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p:txBody>
          <a:bodyPr/>
          <a:lstStyle/>
          <a:p>
            <a:r>
              <a:rPr lang="en-US"/>
              <a:t>Fiscal outlook in a nutshell</a:t>
            </a:r>
          </a:p>
        </p:txBody>
      </p:sp>
      <p:sp>
        <p:nvSpPr>
          <p:cNvPr id="104452" name="Rectangle 3"/>
          <p:cNvSpPr>
            <a:spLocks noGrp="1" noChangeArrowheads="1"/>
          </p:cNvSpPr>
          <p:nvPr>
            <p:ph type="body" idx="1"/>
          </p:nvPr>
        </p:nvSpPr>
        <p:spPr/>
        <p:txBody>
          <a:bodyPr/>
          <a:lstStyle/>
          <a:p>
            <a:r>
              <a:rPr lang="en-US" sz="2800"/>
              <a:t>Another very tough budget season that would be much worse without Measure Y revenues.</a:t>
            </a:r>
          </a:p>
          <a:p>
            <a:r>
              <a:rPr lang="en-US" sz="2800"/>
              <a:t>Key actors in our 2009-14 fiscal story</a:t>
            </a:r>
          </a:p>
          <a:p>
            <a:pPr lvl="1"/>
            <a:r>
              <a:rPr lang="en-US" sz="2400"/>
              <a:t>Largest economic downturn since Great Depression results in declines or tepid growth in key revenues</a:t>
            </a:r>
          </a:p>
          <a:p>
            <a:pPr lvl="1"/>
            <a:r>
              <a:rPr lang="en-US" sz="2400"/>
              <a:t>Binding arbitration</a:t>
            </a:r>
          </a:p>
          <a:p>
            <a:pPr lvl="1"/>
            <a:r>
              <a:rPr lang="en-US" sz="2400"/>
              <a:t>Costs that grow while revenues stagnate or decline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100</a:t>
            </a:fld>
            <a:endParaRPr lang="en-US"/>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ChangeArrowheads="1"/>
          </p:cNvSpPr>
          <p:nvPr>
            <p:ph type="title"/>
          </p:nvPr>
        </p:nvSpPr>
        <p:spPr/>
        <p:txBody>
          <a:bodyPr/>
          <a:lstStyle/>
          <a:p>
            <a:r>
              <a:rPr lang="en-US"/>
              <a:t>Forecast Results: Background</a:t>
            </a:r>
          </a:p>
        </p:txBody>
      </p:sp>
      <p:sp>
        <p:nvSpPr>
          <p:cNvPr id="105476" name="Rectangle 3"/>
          <p:cNvSpPr>
            <a:spLocks noGrp="1" noChangeArrowheads="1"/>
          </p:cNvSpPr>
          <p:nvPr>
            <p:ph type="body" idx="1"/>
          </p:nvPr>
        </p:nvSpPr>
        <p:spPr>
          <a:xfrm>
            <a:off x="1143000" y="1790700"/>
            <a:ext cx="8001000" cy="4152900"/>
          </a:xfrm>
        </p:spPr>
        <p:txBody>
          <a:bodyPr/>
          <a:lstStyle/>
          <a:p>
            <a:pPr>
              <a:lnSpc>
                <a:spcPct val="90000"/>
              </a:lnSpc>
            </a:pPr>
            <a:r>
              <a:rPr lang="en-US" sz="2800"/>
              <a:t>Implemented “Fiscal Health Contingency Plan” in June 2008.</a:t>
            </a:r>
          </a:p>
          <a:p>
            <a:pPr lvl="1">
              <a:lnSpc>
                <a:spcPct val="90000"/>
              </a:lnSpc>
            </a:pPr>
            <a:r>
              <a:rPr lang="en-US" sz="2400"/>
              <a:t>Key Elements: Hiring chill, begin preparation of short-term budget actions   </a:t>
            </a:r>
          </a:p>
          <a:p>
            <a:pPr>
              <a:lnSpc>
                <a:spcPct val="90000"/>
              </a:lnSpc>
            </a:pPr>
            <a:r>
              <a:rPr lang="en-US" sz="2800"/>
              <a:t>Short-term budget “rebalancing” actions on 9/30, largely in response to June 2008 binding arbitration decision: $4.8 million</a:t>
            </a:r>
          </a:p>
          <a:p>
            <a:pPr>
              <a:lnSpc>
                <a:spcPct val="90000"/>
              </a:lnSpc>
            </a:pPr>
            <a:r>
              <a:rPr lang="en-US" sz="2800"/>
              <a:t>“General fiscal outlook” presented on 11/20.</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101</a:t>
            </a:fld>
            <a:endParaRPr lang="en-US"/>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p:txBody>
          <a:bodyPr/>
          <a:lstStyle/>
          <a:p>
            <a:r>
              <a:rPr lang="en-US"/>
              <a:t>Forecast: The Good News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102</a:t>
            </a:fld>
            <a:endParaRPr lang="en-US"/>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p:txBody>
          <a:bodyPr/>
          <a:lstStyle/>
          <a:p>
            <a:r>
              <a:rPr lang="en-US"/>
              <a:t>Actually, there is some …</a:t>
            </a:r>
          </a:p>
        </p:txBody>
      </p:sp>
      <p:sp>
        <p:nvSpPr>
          <p:cNvPr id="107524" name="Rectangle 3"/>
          <p:cNvSpPr>
            <a:spLocks noGrp="1" noChangeArrowheads="1"/>
          </p:cNvSpPr>
          <p:nvPr>
            <p:ph type="body" idx="1"/>
          </p:nvPr>
        </p:nvSpPr>
        <p:spPr/>
        <p:txBody>
          <a:bodyPr/>
          <a:lstStyle/>
          <a:p>
            <a:r>
              <a:rPr lang="en-US" sz="2800"/>
              <a:t>Results consistent with General Fiscal Outlook.</a:t>
            </a:r>
          </a:p>
          <a:p>
            <a:r>
              <a:rPr lang="en-US" sz="2800"/>
              <a:t>Have a balanced budget now; end 2008-09 at policy reserve levels.</a:t>
            </a:r>
          </a:p>
          <a:p>
            <a:r>
              <a:rPr lang="en-US" sz="2800"/>
              <a:t>Slight improvement in the “out years” means that there is a structural solution.</a:t>
            </a:r>
          </a:p>
          <a:p>
            <a:r>
              <a:rPr lang="en-US" sz="2800"/>
              <a:t>In short, it may be disappointing news, but it’s not “new” news.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103</a:t>
            </a:fld>
            <a:endParaRPr lang="en-US"/>
          </a:p>
        </p:txBody>
      </p:sp>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p:txBody>
          <a:bodyPr/>
          <a:lstStyle/>
          <a:p>
            <a:r>
              <a:rPr lang="en-US"/>
              <a:t>The Bad News</a:t>
            </a:r>
          </a:p>
        </p:txBody>
      </p:sp>
      <p:sp>
        <p:nvSpPr>
          <p:cNvPr id="108548" name="Rectangle 3"/>
          <p:cNvSpPr>
            <a:spLocks noGrp="1" noChangeArrowheads="1"/>
          </p:cNvSpPr>
          <p:nvPr>
            <p:ph type="body" idx="1"/>
          </p:nvPr>
        </p:nvSpPr>
        <p:spPr>
          <a:xfrm>
            <a:off x="1143000" y="1790700"/>
            <a:ext cx="6400800" cy="4610100"/>
          </a:xfrm>
        </p:spPr>
        <p:txBody>
          <a:bodyPr/>
          <a:lstStyle/>
          <a:p>
            <a:r>
              <a:rPr lang="en-US"/>
              <a:t>There is no “order of magnitude” ability to fund “new initiatives.”</a:t>
            </a:r>
          </a:p>
          <a:p>
            <a:r>
              <a:rPr lang="en-US"/>
              <a:t>In fact, we are looking at another significant “forecast gap” if we maintain current service levels.</a:t>
            </a:r>
          </a:p>
        </p:txBody>
      </p:sp>
      <p:pic>
        <p:nvPicPr>
          <p:cNvPr id="108549" name="Picture 4" descr="j01493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533400"/>
            <a:ext cx="18859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104</a:t>
            </a:fld>
            <a:endParaRPr lang="en-US"/>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a:xfrm>
            <a:off x="590550" y="266700"/>
            <a:ext cx="8096250" cy="1104900"/>
          </a:xfrm>
        </p:spPr>
        <p:txBody>
          <a:bodyPr/>
          <a:lstStyle/>
          <a:p>
            <a:r>
              <a:rPr lang="en-US" sz="3600"/>
              <a:t>Forecast Summary</a:t>
            </a:r>
          </a:p>
        </p:txBody>
      </p:sp>
      <p:sp>
        <p:nvSpPr>
          <p:cNvPr id="109572" name="Rectangle 3"/>
          <p:cNvSpPr>
            <a:spLocks noChangeArrowheads="1"/>
          </p:cNvSpPr>
          <p:nvPr/>
        </p:nvSpPr>
        <p:spPr bwMode="auto">
          <a:xfrm>
            <a:off x="3810000" y="3124200"/>
            <a:ext cx="285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sz="2400"/>
          </a:p>
        </p:txBody>
      </p:sp>
      <p:pic>
        <p:nvPicPr>
          <p:cNvPr id="1095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062913"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105</a:t>
            </a:fld>
            <a:endParaRPr lang="en-US"/>
          </a:p>
        </p:txBody>
      </p:sp>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a:lstStyle/>
          <a:p>
            <a:r>
              <a:rPr lang="en-US" sz="3600"/>
              <a:t>Forecast Summary: Without Measure Y</a:t>
            </a:r>
          </a:p>
        </p:txBody>
      </p:sp>
      <p:pic>
        <p:nvPicPr>
          <p:cNvPr id="1105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807720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106</a:t>
            </a:fld>
            <a:endParaRPr lang="en-US"/>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p:txBody>
          <a:bodyPr/>
          <a:lstStyle/>
          <a:p>
            <a:r>
              <a:rPr lang="en-US"/>
              <a:t>Forecast Gap vs Budget Deficit</a:t>
            </a:r>
          </a:p>
        </p:txBody>
      </p:sp>
      <p:sp>
        <p:nvSpPr>
          <p:cNvPr id="111620" name="Rectangle 3"/>
          <p:cNvSpPr>
            <a:spLocks noGrp="1" noChangeArrowheads="1"/>
          </p:cNvSpPr>
          <p:nvPr>
            <p:ph type="body" idx="1"/>
          </p:nvPr>
        </p:nvSpPr>
        <p:spPr/>
        <p:txBody>
          <a:bodyPr/>
          <a:lstStyle/>
          <a:p>
            <a:r>
              <a:rPr lang="en-US"/>
              <a:t>We have a “forecast gap” that we need to close as part of the budget process.</a:t>
            </a:r>
          </a:p>
          <a:p>
            <a:r>
              <a:rPr lang="en-US"/>
              <a:t>We do not have a “budget deficit.”</a:t>
            </a:r>
          </a:p>
          <a:p>
            <a:pPr lvl="1"/>
            <a:r>
              <a:rPr lang="en-US"/>
              <a:t>We have never had one.</a:t>
            </a:r>
          </a:p>
          <a:p>
            <a:pPr lvl="1"/>
            <a:r>
              <a:rPr lang="en-US"/>
              <a:t>And we don’t plan have one: we’ll adopt a balanced budget in June 2009.</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107</a:t>
            </a:fld>
            <a:endParaRPr lang="en-US"/>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lstStyle/>
          <a:p>
            <a:r>
              <a:rPr lang="en-US"/>
              <a:t>Slides on Past Trends </a:t>
            </a:r>
          </a:p>
        </p:txBody>
      </p:sp>
      <p:sp>
        <p:nvSpPr>
          <p:cNvPr id="112644" name="Rectangle 3"/>
          <p:cNvSpPr>
            <a:spLocks noGrp="1" noChangeArrowheads="1"/>
          </p:cNvSpPr>
          <p:nvPr>
            <p:ph type="body" idx="1"/>
          </p:nvPr>
        </p:nvSpPr>
        <p:spPr/>
        <p:txBody>
          <a:bodyPr/>
          <a:lstStyle/>
          <a:p>
            <a:r>
              <a:rPr lang="en-US"/>
              <a:t>Yes, I did them</a:t>
            </a:r>
          </a:p>
          <a:p>
            <a:r>
              <a:rPr lang="en-US"/>
              <a:t>But I emphasized that they were not as helpful as they were in the past.</a:t>
            </a:r>
          </a:p>
          <a:p>
            <a:r>
              <a:rPr lang="en-US"/>
              <a:t>Why?</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108</a:t>
            </a:fld>
            <a:endParaRPr lang="en-US"/>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a:xfrm>
            <a:off x="590550" y="266700"/>
            <a:ext cx="8324850" cy="1104900"/>
          </a:xfrm>
        </p:spPr>
        <p:txBody>
          <a:bodyPr/>
          <a:lstStyle/>
          <a:p>
            <a:r>
              <a:rPr lang="en-US" sz="4000"/>
              <a:t>Where it began …. 2008: A lousy year</a:t>
            </a:r>
            <a:endParaRPr lang="en-US" sz="3600"/>
          </a:p>
        </p:txBody>
      </p:sp>
      <p:pic>
        <p:nvPicPr>
          <p:cNvPr id="1136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3733800"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667000"/>
            <a:ext cx="34290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28800"/>
            <a:ext cx="2330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0" name="Picture 6"/>
          <p:cNvPicPr>
            <a:picLocks noChangeAspect="1" noChangeArrowheads="1"/>
          </p:cNvPicPr>
          <p:nvPr/>
        </p:nvPicPr>
        <p:blipFill>
          <a:blip r:embed="rId5">
            <a:extLst>
              <a:ext uri="{28A0092B-C50C-407E-A947-70E740481C1C}">
                <a14:useLocalDpi xmlns:a14="http://schemas.microsoft.com/office/drawing/2010/main" val="0"/>
              </a:ext>
            </a:extLst>
          </a:blip>
          <a:srcRect r="-1968" b="2985"/>
          <a:stretch>
            <a:fillRect/>
          </a:stretch>
        </p:blipFill>
        <p:spPr bwMode="auto">
          <a:xfrm>
            <a:off x="4191000" y="3352800"/>
            <a:ext cx="19224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1" name="Picture 7"/>
          <p:cNvPicPr>
            <a:picLocks noChangeAspect="1" noChangeArrowheads="1"/>
          </p:cNvPicPr>
          <p:nvPr/>
        </p:nvPicPr>
        <p:blipFill>
          <a:blip r:embed="rId6">
            <a:extLst>
              <a:ext uri="{28A0092B-C50C-407E-A947-70E740481C1C}">
                <a14:useLocalDpi xmlns:a14="http://schemas.microsoft.com/office/drawing/2010/main" val="0"/>
              </a:ext>
            </a:extLst>
          </a:blip>
          <a:srcRect t="1674" r="-1639" b="6523"/>
          <a:stretch>
            <a:fillRect/>
          </a:stretch>
        </p:blipFill>
        <p:spPr bwMode="auto">
          <a:xfrm>
            <a:off x="381000" y="3505200"/>
            <a:ext cx="274320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57400"/>
            <a:ext cx="4191000" cy="28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3" name="Picture 9"/>
          <p:cNvPicPr>
            <a:picLocks noChangeAspect="1" noChangeArrowheads="1"/>
          </p:cNvPicPr>
          <p:nvPr/>
        </p:nvPicPr>
        <p:blipFill>
          <a:blip r:embed="rId8">
            <a:extLst>
              <a:ext uri="{28A0092B-C50C-407E-A947-70E740481C1C}">
                <a14:useLocalDpi xmlns:a14="http://schemas.microsoft.com/office/drawing/2010/main" val="0"/>
              </a:ext>
            </a:extLst>
          </a:blip>
          <a:srcRect r="10194" b="34622"/>
          <a:stretch>
            <a:fillRect/>
          </a:stretch>
        </p:blipFill>
        <p:spPr bwMode="auto">
          <a:xfrm>
            <a:off x="1905000" y="3124200"/>
            <a:ext cx="5562600" cy="3124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752600"/>
            <a:ext cx="4876800" cy="31750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2514600"/>
            <a:ext cx="7772400" cy="327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2133600"/>
            <a:ext cx="670560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591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2667000"/>
            <a:ext cx="7239000" cy="263842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109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75908"/>
                                        </p:tgtEl>
                                        <p:attrNameLst>
                                          <p:attrName>style.visibility</p:attrName>
                                        </p:attrNameLst>
                                      </p:cBhvr>
                                      <p:to>
                                        <p:strVal val="visible"/>
                                      </p:to>
                                    </p:set>
                                    <p:anim calcmode="lin" valueType="num">
                                      <p:cBhvr additive="base">
                                        <p:cTn id="7" dur="500" fill="hold"/>
                                        <p:tgtEl>
                                          <p:spTgt spid="1275908"/>
                                        </p:tgtEl>
                                        <p:attrNameLst>
                                          <p:attrName>ppt_x</p:attrName>
                                        </p:attrNameLst>
                                      </p:cBhvr>
                                      <p:tavLst>
                                        <p:tav tm="0">
                                          <p:val>
                                            <p:strVal val="0-#ppt_w/2"/>
                                          </p:val>
                                        </p:tav>
                                        <p:tav tm="100000">
                                          <p:val>
                                            <p:strVal val="#ppt_x"/>
                                          </p:val>
                                        </p:tav>
                                      </p:tavLst>
                                    </p:anim>
                                    <p:anim calcmode="lin" valueType="num">
                                      <p:cBhvr additive="base">
                                        <p:cTn id="8" dur="500" fill="hold"/>
                                        <p:tgtEl>
                                          <p:spTgt spid="12759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1275909"/>
                                        </p:tgtEl>
                                        <p:attrNameLst>
                                          <p:attrName>style.visibility</p:attrName>
                                        </p:attrNameLst>
                                      </p:cBhvr>
                                      <p:to>
                                        <p:strVal val="visible"/>
                                      </p:to>
                                    </p:set>
                                    <p:anim calcmode="lin" valueType="num">
                                      <p:cBhvr additive="base">
                                        <p:cTn id="13" dur="500" fill="hold"/>
                                        <p:tgtEl>
                                          <p:spTgt spid="1275909"/>
                                        </p:tgtEl>
                                        <p:attrNameLst>
                                          <p:attrName>ppt_x</p:attrName>
                                        </p:attrNameLst>
                                      </p:cBhvr>
                                      <p:tavLst>
                                        <p:tav tm="0">
                                          <p:val>
                                            <p:strVal val="1+#ppt_w/2"/>
                                          </p:val>
                                        </p:tav>
                                        <p:tav tm="100000">
                                          <p:val>
                                            <p:strVal val="#ppt_x"/>
                                          </p:val>
                                        </p:tav>
                                      </p:tavLst>
                                    </p:anim>
                                    <p:anim calcmode="lin" valueType="num">
                                      <p:cBhvr additive="base">
                                        <p:cTn id="14" dur="500" fill="hold"/>
                                        <p:tgtEl>
                                          <p:spTgt spid="1275909"/>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75910"/>
                                        </p:tgtEl>
                                        <p:attrNameLst>
                                          <p:attrName>style.visibility</p:attrName>
                                        </p:attrNameLst>
                                      </p:cBhvr>
                                      <p:to>
                                        <p:strVal val="visible"/>
                                      </p:to>
                                    </p:set>
                                    <p:anim calcmode="lin" valueType="num">
                                      <p:cBhvr additive="base">
                                        <p:cTn id="19" dur="500" fill="hold"/>
                                        <p:tgtEl>
                                          <p:spTgt spid="1275910"/>
                                        </p:tgtEl>
                                        <p:attrNameLst>
                                          <p:attrName>ppt_x</p:attrName>
                                        </p:attrNameLst>
                                      </p:cBhvr>
                                      <p:tavLst>
                                        <p:tav tm="0">
                                          <p:val>
                                            <p:strVal val="#ppt_x"/>
                                          </p:val>
                                        </p:tav>
                                        <p:tav tm="100000">
                                          <p:val>
                                            <p:strVal val="#ppt_x"/>
                                          </p:val>
                                        </p:tav>
                                      </p:tavLst>
                                    </p:anim>
                                    <p:anim calcmode="lin" valueType="num">
                                      <p:cBhvr additive="base">
                                        <p:cTn id="20" dur="500" fill="hold"/>
                                        <p:tgtEl>
                                          <p:spTgt spid="12759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1275911"/>
                                        </p:tgtEl>
                                        <p:attrNameLst>
                                          <p:attrName>style.visibility</p:attrName>
                                        </p:attrNameLst>
                                      </p:cBhvr>
                                      <p:to>
                                        <p:strVal val="visible"/>
                                      </p:to>
                                    </p:set>
                                    <p:anim calcmode="lin" valueType="num">
                                      <p:cBhvr additive="base">
                                        <p:cTn id="25" dur="500" fill="hold"/>
                                        <p:tgtEl>
                                          <p:spTgt spid="1275911"/>
                                        </p:tgtEl>
                                        <p:attrNameLst>
                                          <p:attrName>ppt_x</p:attrName>
                                        </p:attrNameLst>
                                      </p:cBhvr>
                                      <p:tavLst>
                                        <p:tav tm="0">
                                          <p:val>
                                            <p:strVal val="0-#ppt_w/2"/>
                                          </p:val>
                                        </p:tav>
                                        <p:tav tm="100000">
                                          <p:val>
                                            <p:strVal val="#ppt_x"/>
                                          </p:val>
                                        </p:tav>
                                      </p:tavLst>
                                    </p:anim>
                                    <p:anim calcmode="lin" valueType="num">
                                      <p:cBhvr additive="base">
                                        <p:cTn id="26" dur="500" fill="hold"/>
                                        <p:tgtEl>
                                          <p:spTgt spid="127591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275912"/>
                                        </p:tgtEl>
                                        <p:attrNameLst>
                                          <p:attrName>style.visibility</p:attrName>
                                        </p:attrNameLst>
                                      </p:cBhvr>
                                      <p:to>
                                        <p:strVal val="visible"/>
                                      </p:to>
                                    </p:set>
                                    <p:anim calcmode="lin" valueType="num">
                                      <p:cBhvr additive="base">
                                        <p:cTn id="31" dur="500" fill="hold"/>
                                        <p:tgtEl>
                                          <p:spTgt spid="1275912"/>
                                        </p:tgtEl>
                                        <p:attrNameLst>
                                          <p:attrName>ppt_x</p:attrName>
                                        </p:attrNameLst>
                                      </p:cBhvr>
                                      <p:tavLst>
                                        <p:tav tm="0">
                                          <p:val>
                                            <p:strVal val="1+#ppt_w/2"/>
                                          </p:val>
                                        </p:tav>
                                        <p:tav tm="100000">
                                          <p:val>
                                            <p:strVal val="#ppt_x"/>
                                          </p:val>
                                        </p:tav>
                                      </p:tavLst>
                                    </p:anim>
                                    <p:anim calcmode="lin" valueType="num">
                                      <p:cBhvr additive="base">
                                        <p:cTn id="32" dur="500" fill="hold"/>
                                        <p:tgtEl>
                                          <p:spTgt spid="127591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275913"/>
                                        </p:tgtEl>
                                        <p:attrNameLst>
                                          <p:attrName>style.visibility</p:attrName>
                                        </p:attrNameLst>
                                      </p:cBhvr>
                                      <p:to>
                                        <p:strVal val="visible"/>
                                      </p:to>
                                    </p:set>
                                    <p:anim calcmode="lin" valueType="num">
                                      <p:cBhvr additive="base">
                                        <p:cTn id="37" dur="500" fill="hold"/>
                                        <p:tgtEl>
                                          <p:spTgt spid="1275913"/>
                                        </p:tgtEl>
                                        <p:attrNameLst>
                                          <p:attrName>ppt_x</p:attrName>
                                        </p:attrNameLst>
                                      </p:cBhvr>
                                      <p:tavLst>
                                        <p:tav tm="0">
                                          <p:val>
                                            <p:strVal val="0-#ppt_w/2"/>
                                          </p:val>
                                        </p:tav>
                                        <p:tav tm="100000">
                                          <p:val>
                                            <p:strVal val="#ppt_x"/>
                                          </p:val>
                                        </p:tav>
                                      </p:tavLst>
                                    </p:anim>
                                    <p:anim calcmode="lin" valueType="num">
                                      <p:cBhvr additive="base">
                                        <p:cTn id="38" dur="500" fill="hold"/>
                                        <p:tgtEl>
                                          <p:spTgt spid="127591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6" fill="hold" nodeType="clickEffect">
                                  <p:stCondLst>
                                    <p:cond delay="0"/>
                                  </p:stCondLst>
                                  <p:childTnLst>
                                    <p:set>
                                      <p:cBhvr>
                                        <p:cTn id="42" dur="1" fill="hold">
                                          <p:stCondLst>
                                            <p:cond delay="0"/>
                                          </p:stCondLst>
                                        </p:cTn>
                                        <p:tgtEl>
                                          <p:spTgt spid="1275914"/>
                                        </p:tgtEl>
                                        <p:attrNameLst>
                                          <p:attrName>style.visibility</p:attrName>
                                        </p:attrNameLst>
                                      </p:cBhvr>
                                      <p:to>
                                        <p:strVal val="visible"/>
                                      </p:to>
                                    </p:set>
                                    <p:anim calcmode="lin" valueType="num">
                                      <p:cBhvr additive="base">
                                        <p:cTn id="43" dur="500" fill="hold"/>
                                        <p:tgtEl>
                                          <p:spTgt spid="1275914"/>
                                        </p:tgtEl>
                                        <p:attrNameLst>
                                          <p:attrName>ppt_x</p:attrName>
                                        </p:attrNameLst>
                                      </p:cBhvr>
                                      <p:tavLst>
                                        <p:tav tm="0">
                                          <p:val>
                                            <p:strVal val="1+#ppt_w/2"/>
                                          </p:val>
                                        </p:tav>
                                        <p:tav tm="100000">
                                          <p:val>
                                            <p:strVal val="#ppt_x"/>
                                          </p:val>
                                        </p:tav>
                                      </p:tavLst>
                                    </p:anim>
                                    <p:anim calcmode="lin" valueType="num">
                                      <p:cBhvr additive="base">
                                        <p:cTn id="44" dur="500" fill="hold"/>
                                        <p:tgtEl>
                                          <p:spTgt spid="12759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9" fill="hold" nodeType="clickEffect">
                                  <p:stCondLst>
                                    <p:cond delay="0"/>
                                  </p:stCondLst>
                                  <p:childTnLst>
                                    <p:set>
                                      <p:cBhvr>
                                        <p:cTn id="48" dur="1" fill="hold">
                                          <p:stCondLst>
                                            <p:cond delay="0"/>
                                          </p:stCondLst>
                                        </p:cTn>
                                        <p:tgtEl>
                                          <p:spTgt spid="1275915"/>
                                        </p:tgtEl>
                                        <p:attrNameLst>
                                          <p:attrName>style.visibility</p:attrName>
                                        </p:attrNameLst>
                                      </p:cBhvr>
                                      <p:to>
                                        <p:strVal val="visible"/>
                                      </p:to>
                                    </p:set>
                                    <p:anim calcmode="lin" valueType="num">
                                      <p:cBhvr additive="base">
                                        <p:cTn id="49" dur="500" fill="hold"/>
                                        <p:tgtEl>
                                          <p:spTgt spid="1275915"/>
                                        </p:tgtEl>
                                        <p:attrNameLst>
                                          <p:attrName>ppt_x</p:attrName>
                                        </p:attrNameLst>
                                      </p:cBhvr>
                                      <p:tavLst>
                                        <p:tav tm="0">
                                          <p:val>
                                            <p:strVal val="0-#ppt_w/2"/>
                                          </p:val>
                                        </p:tav>
                                        <p:tav tm="100000">
                                          <p:val>
                                            <p:strVal val="#ppt_x"/>
                                          </p:val>
                                        </p:tav>
                                      </p:tavLst>
                                    </p:anim>
                                    <p:anim calcmode="lin" valueType="num">
                                      <p:cBhvr additive="base">
                                        <p:cTn id="50" dur="500" fill="hold"/>
                                        <p:tgtEl>
                                          <p:spTgt spid="1275915"/>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275916"/>
                                        </p:tgtEl>
                                        <p:attrNameLst>
                                          <p:attrName>style.visibility</p:attrName>
                                        </p:attrNameLst>
                                      </p:cBhvr>
                                      <p:to>
                                        <p:strVal val="visible"/>
                                      </p:to>
                                    </p:set>
                                    <p:anim calcmode="lin" valueType="num">
                                      <p:cBhvr additive="base">
                                        <p:cTn id="55" dur="500" fill="hold"/>
                                        <p:tgtEl>
                                          <p:spTgt spid="1275916"/>
                                        </p:tgtEl>
                                        <p:attrNameLst>
                                          <p:attrName>ppt_x</p:attrName>
                                        </p:attrNameLst>
                                      </p:cBhvr>
                                      <p:tavLst>
                                        <p:tav tm="0">
                                          <p:val>
                                            <p:strVal val="#ppt_x"/>
                                          </p:val>
                                        </p:tav>
                                        <p:tav tm="100000">
                                          <p:val>
                                            <p:strVal val="#ppt_x"/>
                                          </p:val>
                                        </p:tav>
                                      </p:tavLst>
                                    </p:anim>
                                    <p:anim calcmode="lin" valueType="num">
                                      <p:cBhvr additive="base">
                                        <p:cTn id="56" dur="500" fill="hold"/>
                                        <p:tgtEl>
                                          <p:spTgt spid="127591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275917"/>
                                        </p:tgtEl>
                                        <p:attrNameLst>
                                          <p:attrName>style.visibility</p:attrName>
                                        </p:attrNameLst>
                                      </p:cBhvr>
                                      <p:to>
                                        <p:strVal val="visible"/>
                                      </p:to>
                                    </p:set>
                                    <p:anim calcmode="lin" valueType="num">
                                      <p:cBhvr additive="base">
                                        <p:cTn id="61" dur="500" fill="hold"/>
                                        <p:tgtEl>
                                          <p:spTgt spid="1275917"/>
                                        </p:tgtEl>
                                        <p:attrNameLst>
                                          <p:attrName>ppt_x</p:attrName>
                                        </p:attrNameLst>
                                      </p:cBhvr>
                                      <p:tavLst>
                                        <p:tav tm="0">
                                          <p:val>
                                            <p:strVal val="#ppt_x"/>
                                          </p:val>
                                        </p:tav>
                                        <p:tav tm="100000">
                                          <p:val>
                                            <p:strVal val="#ppt_x"/>
                                          </p:val>
                                        </p:tav>
                                      </p:tavLst>
                                    </p:anim>
                                    <p:anim calcmode="lin" valueType="num">
                                      <p:cBhvr additive="base">
                                        <p:cTn id="62" dur="500" fill="hold"/>
                                        <p:tgtEl>
                                          <p:spTgt spid="1275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7"/>
          <p:cNvSpPr>
            <a:spLocks noGrp="1" noChangeArrowheads="1"/>
          </p:cNvSpPr>
          <p:nvPr>
            <p:ph type="title"/>
          </p:nvPr>
        </p:nvSpPr>
        <p:spPr/>
        <p:txBody>
          <a:bodyPr/>
          <a:lstStyle/>
          <a:p>
            <a:r>
              <a:rPr lang="en-US"/>
              <a:t>Where to Start: In the Past</a:t>
            </a:r>
          </a:p>
        </p:txBody>
      </p:sp>
      <p:sp>
        <p:nvSpPr>
          <p:cNvPr id="12292" name="Rectangle 8"/>
          <p:cNvSpPr>
            <a:spLocks noGrp="1" noChangeArrowheads="1"/>
          </p:cNvSpPr>
          <p:nvPr>
            <p:ph type="body" sz="half" idx="1"/>
          </p:nvPr>
        </p:nvSpPr>
        <p:spPr/>
        <p:txBody>
          <a:bodyPr/>
          <a:lstStyle/>
          <a:p>
            <a:r>
              <a:rPr lang="en-US" sz="2400"/>
              <a:t>Environment</a:t>
            </a:r>
          </a:p>
          <a:p>
            <a:pPr lvl="1"/>
            <a:r>
              <a:rPr lang="en-US" sz="2000"/>
              <a:t>Inflation</a:t>
            </a:r>
          </a:p>
          <a:p>
            <a:pPr lvl="1"/>
            <a:r>
              <a:rPr lang="en-US" sz="2000"/>
              <a:t>Population growth</a:t>
            </a:r>
          </a:p>
          <a:p>
            <a:pPr lvl="1"/>
            <a:r>
              <a:rPr lang="en-US" sz="2000"/>
              <a:t>Business &amp; job growth</a:t>
            </a:r>
          </a:p>
          <a:p>
            <a:pPr lvl="1"/>
            <a:r>
              <a:rPr lang="en-US" sz="2000"/>
              <a:t>New construction</a:t>
            </a:r>
          </a:p>
          <a:p>
            <a:pPr lvl="1"/>
            <a:r>
              <a:rPr lang="en-US" sz="2000"/>
              <a:t>State economic and demographic trends</a:t>
            </a:r>
          </a:p>
          <a:p>
            <a:pPr lvl="1"/>
            <a:r>
              <a:rPr lang="en-US" sz="2000"/>
              <a:t>Regional trends</a:t>
            </a:r>
          </a:p>
          <a:p>
            <a:pPr lvl="1"/>
            <a:r>
              <a:rPr lang="en-US" sz="2000"/>
              <a:t>Legal &amp; intergovernmental </a:t>
            </a:r>
          </a:p>
        </p:txBody>
      </p:sp>
      <p:sp>
        <p:nvSpPr>
          <p:cNvPr id="12293" name="Rectangle 9"/>
          <p:cNvSpPr>
            <a:spLocks noGrp="1" noChangeArrowheads="1"/>
          </p:cNvSpPr>
          <p:nvPr>
            <p:ph type="body" sz="half" idx="2"/>
          </p:nvPr>
        </p:nvSpPr>
        <p:spPr/>
        <p:txBody>
          <a:bodyPr/>
          <a:lstStyle/>
          <a:p>
            <a:r>
              <a:rPr lang="en-US" sz="2400"/>
              <a:t>Fiscal Factors</a:t>
            </a:r>
          </a:p>
          <a:p>
            <a:pPr lvl="1"/>
            <a:r>
              <a:rPr lang="en-US" sz="2000"/>
              <a:t>Revenue trends</a:t>
            </a:r>
          </a:p>
          <a:p>
            <a:pPr lvl="1"/>
            <a:r>
              <a:rPr lang="en-US" sz="2000"/>
              <a:t>Expenditure trends</a:t>
            </a:r>
          </a:p>
          <a:p>
            <a:pPr lvl="1"/>
            <a:r>
              <a:rPr lang="en-US" sz="2000"/>
              <a:t>Debt trends</a:t>
            </a:r>
          </a:p>
          <a:p>
            <a:pPr lvl="1"/>
            <a:r>
              <a:rPr lang="en-US" sz="2000"/>
              <a:t>Fund balance trends</a:t>
            </a:r>
          </a:p>
        </p:txBody>
      </p:sp>
      <p:pic>
        <p:nvPicPr>
          <p:cNvPr id="12294" name="Picture 10" descr="j01741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343400"/>
            <a:ext cx="1668463" cy="1446213"/>
          </a:xfrm>
          <a:prstGeom prst="rect">
            <a:avLst/>
          </a:prstGeom>
          <a:solidFill>
            <a:schemeClr val="accent2"/>
          </a:solidFill>
          <a:ln w="9525">
            <a:solidFill>
              <a:schemeClr val="tx1"/>
            </a:solidFill>
            <a:miter lim="800000"/>
            <a:headEnd/>
            <a:tailEnd/>
          </a:ln>
        </p:spPr>
      </p:pic>
      <p:pic>
        <p:nvPicPr>
          <p:cNvPr id="12295" name="Picture 11" descr="j0174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876800"/>
            <a:ext cx="1649413" cy="1428750"/>
          </a:xfrm>
          <a:prstGeom prst="rect">
            <a:avLst/>
          </a:prstGeom>
          <a:solidFill>
            <a:srgbClr val="FFCCCC"/>
          </a:solid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11</a:t>
            </a:fld>
            <a:endParaRPr lang="en-US"/>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p:nvPr>
        </p:nvSpPr>
        <p:spPr/>
        <p:txBody>
          <a:bodyPr/>
          <a:lstStyle/>
          <a:p>
            <a:r>
              <a:rPr lang="en-US"/>
              <a:t>Even worse in Detroit </a:t>
            </a:r>
          </a:p>
        </p:txBody>
      </p:sp>
      <p:pic>
        <p:nvPicPr>
          <p:cNvPr id="1146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6610350" cy="285908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69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7162800"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69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00400"/>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6934" name="Text Box 6"/>
          <p:cNvSpPr txBox="1">
            <a:spLocks noChangeArrowheads="1"/>
          </p:cNvSpPr>
          <p:nvPr/>
        </p:nvSpPr>
        <p:spPr bwMode="auto">
          <a:xfrm>
            <a:off x="1752600" y="5410200"/>
            <a:ext cx="472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sz="2800"/>
              <a:t>0-16: New Season Record</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110</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276932"/>
                                        </p:tgtEl>
                                        <p:attrNameLst>
                                          <p:attrName>style.visibility</p:attrName>
                                        </p:attrNameLst>
                                      </p:cBhvr>
                                      <p:to>
                                        <p:strVal val="visible"/>
                                      </p:to>
                                    </p:set>
                                    <p:anim calcmode="lin" valueType="num">
                                      <p:cBhvr additive="base">
                                        <p:cTn id="7" dur="500" fill="hold"/>
                                        <p:tgtEl>
                                          <p:spTgt spid="1276932"/>
                                        </p:tgtEl>
                                        <p:attrNameLst>
                                          <p:attrName>ppt_x</p:attrName>
                                        </p:attrNameLst>
                                      </p:cBhvr>
                                      <p:tavLst>
                                        <p:tav tm="0">
                                          <p:val>
                                            <p:strVal val="0-#ppt_w/2"/>
                                          </p:val>
                                        </p:tav>
                                        <p:tav tm="100000">
                                          <p:val>
                                            <p:strVal val="#ppt_x"/>
                                          </p:val>
                                        </p:tav>
                                      </p:tavLst>
                                    </p:anim>
                                    <p:anim calcmode="lin" valueType="num">
                                      <p:cBhvr additive="base">
                                        <p:cTn id="8" dur="500" fill="hold"/>
                                        <p:tgtEl>
                                          <p:spTgt spid="127693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6933"/>
                                        </p:tgtEl>
                                        <p:attrNameLst>
                                          <p:attrName>style.visibility</p:attrName>
                                        </p:attrNameLst>
                                      </p:cBhvr>
                                      <p:to>
                                        <p:strVal val="visible"/>
                                      </p:to>
                                    </p:set>
                                    <p:anim calcmode="lin" valueType="num">
                                      <p:cBhvr additive="base">
                                        <p:cTn id="11" dur="500" fill="hold"/>
                                        <p:tgtEl>
                                          <p:spTgt spid="1276933"/>
                                        </p:tgtEl>
                                        <p:attrNameLst>
                                          <p:attrName>ppt_x</p:attrName>
                                        </p:attrNameLst>
                                      </p:cBhvr>
                                      <p:tavLst>
                                        <p:tav tm="0">
                                          <p:val>
                                            <p:strVal val="#ppt_x"/>
                                          </p:val>
                                        </p:tav>
                                        <p:tav tm="100000">
                                          <p:val>
                                            <p:strVal val="#ppt_x"/>
                                          </p:val>
                                        </p:tav>
                                      </p:tavLst>
                                    </p:anim>
                                    <p:anim calcmode="lin" valueType="num">
                                      <p:cBhvr additive="base">
                                        <p:cTn id="12" dur="500" fill="hold"/>
                                        <p:tgtEl>
                                          <p:spTgt spid="12769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76934"/>
                                        </p:tgtEl>
                                        <p:attrNameLst>
                                          <p:attrName>style.visibility</p:attrName>
                                        </p:attrNameLst>
                                      </p:cBhvr>
                                      <p:to>
                                        <p:strVal val="visible"/>
                                      </p:to>
                                    </p:set>
                                    <p:anim calcmode="lin" valueType="num">
                                      <p:cBhvr additive="base">
                                        <p:cTn id="15" dur="500" fill="hold"/>
                                        <p:tgtEl>
                                          <p:spTgt spid="1276934"/>
                                        </p:tgtEl>
                                        <p:attrNameLst>
                                          <p:attrName>ppt_x</p:attrName>
                                        </p:attrNameLst>
                                      </p:cBhvr>
                                      <p:tavLst>
                                        <p:tav tm="0">
                                          <p:val>
                                            <p:strVal val="#ppt_x"/>
                                          </p:val>
                                        </p:tav>
                                        <p:tav tm="100000">
                                          <p:val>
                                            <p:strVal val="#ppt_x"/>
                                          </p:val>
                                        </p:tav>
                                      </p:tavLst>
                                    </p:anim>
                                    <p:anim calcmode="lin" valueType="num">
                                      <p:cBhvr additive="base">
                                        <p:cTn id="16" dur="500" fill="hold"/>
                                        <p:tgtEl>
                                          <p:spTgt spid="12769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93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p:nvPr>
        </p:nvSpPr>
        <p:spPr/>
        <p:txBody>
          <a:bodyPr/>
          <a:lstStyle/>
          <a:p>
            <a:r>
              <a:rPr lang="en-US"/>
              <a:t>Economic Outlook</a:t>
            </a:r>
          </a:p>
        </p:txBody>
      </p:sp>
      <p:pic>
        <p:nvPicPr>
          <p:cNvPr id="11571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2514600"/>
            <a:ext cx="7162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4"/>
          <p:cNvSpPr txBox="1">
            <a:spLocks noChangeArrowheads="1"/>
          </p:cNvSpPr>
          <p:nvPr/>
        </p:nvSpPr>
        <p:spPr bwMode="auto">
          <a:xfrm>
            <a:off x="3200400" y="2362200"/>
            <a:ext cx="434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sz="2800"/>
              <a:t>2009 UCSB Forecast</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111</a:t>
            </a:fld>
            <a:endParaRPr lang="en-US"/>
          </a:p>
        </p:txBody>
      </p:sp>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533400"/>
            <a:ext cx="4765675" cy="5638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8979" name="Text Box 3"/>
          <p:cNvSpPr txBox="1">
            <a:spLocks noChangeArrowheads="1"/>
          </p:cNvSpPr>
          <p:nvPr/>
        </p:nvSpPr>
        <p:spPr bwMode="auto">
          <a:xfrm>
            <a:off x="5715000" y="3352800"/>
            <a:ext cx="3124200" cy="22828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sz="2400">
                <a:solidFill>
                  <a:schemeClr val="bg1"/>
                </a:solidFill>
              </a:rPr>
              <a:t>Recovery was not expected by most economists until 2010 – That’s happened, but tepid and jobless</a:t>
            </a:r>
            <a:endParaRPr lang="en-US" sz="2400"/>
          </a:p>
        </p:txBody>
      </p:sp>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112</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78979"/>
                                        </p:tgtEl>
                                        <p:attrNameLst>
                                          <p:attrName>style.visibility</p:attrName>
                                        </p:attrNameLst>
                                      </p:cBhvr>
                                      <p:to>
                                        <p:strVal val="visible"/>
                                      </p:to>
                                    </p:set>
                                    <p:anim calcmode="lin" valueType="num">
                                      <p:cBhvr additive="base">
                                        <p:cTn id="7" dur="500" fill="hold"/>
                                        <p:tgtEl>
                                          <p:spTgt spid="1278979"/>
                                        </p:tgtEl>
                                        <p:attrNameLst>
                                          <p:attrName>ppt_x</p:attrName>
                                        </p:attrNameLst>
                                      </p:cBhvr>
                                      <p:tavLst>
                                        <p:tav tm="0">
                                          <p:val>
                                            <p:strVal val="1+#ppt_w/2"/>
                                          </p:val>
                                        </p:tav>
                                        <p:tav tm="100000">
                                          <p:val>
                                            <p:strVal val="#ppt_x"/>
                                          </p:val>
                                        </p:tav>
                                      </p:tavLst>
                                    </p:anim>
                                    <p:anim calcmode="lin" valueType="num">
                                      <p:cBhvr additive="base">
                                        <p:cTn id="8" dur="500" fill="hold"/>
                                        <p:tgtEl>
                                          <p:spTgt spid="12789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685800" y="2209800"/>
            <a:ext cx="7696200" cy="1250950"/>
          </a:xfrm>
        </p:spPr>
        <p:txBody>
          <a:bodyPr/>
          <a:lstStyle/>
          <a:p>
            <a:r>
              <a:rPr lang="en-US" sz="4000">
                <a:cs typeface="Arial" pitchFamily="34" charset="0"/>
              </a:rPr>
              <a:t>2011-16 Interim Fiscal Forecast</a:t>
            </a:r>
            <a:endParaRPr lang="en-US" sz="4000">
              <a:cs typeface="Times New Roman" pitchFamily="18" charset="0"/>
            </a:endParaRPr>
          </a:p>
        </p:txBody>
      </p:sp>
      <p:sp>
        <p:nvSpPr>
          <p:cNvPr id="117763" name="Rectangle 3"/>
          <p:cNvSpPr>
            <a:spLocks noGrp="1" noChangeArrowheads="1"/>
          </p:cNvSpPr>
          <p:nvPr>
            <p:ph type="subTitle" idx="1"/>
          </p:nvPr>
        </p:nvSpPr>
        <p:spPr>
          <a:xfrm>
            <a:off x="1524000" y="3886200"/>
            <a:ext cx="6934200" cy="1981200"/>
          </a:xfrm>
        </p:spPr>
        <p:txBody>
          <a:bodyPr/>
          <a:lstStyle/>
          <a:p>
            <a:r>
              <a:rPr lang="en-US" i="1"/>
              <a:t>A Road Map to Fiscal Sustainability</a:t>
            </a:r>
            <a:endParaRPr lang="en-US" i="1">
              <a:cs typeface="Times New Roman" pitchFamily="18" charset="0"/>
            </a:endParaRPr>
          </a:p>
        </p:txBody>
      </p:sp>
      <p:pic>
        <p:nvPicPr>
          <p:cNvPr id="117764" name="Picture 4" descr="B-Y with Bk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105400"/>
            <a:ext cx="50292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113</a:t>
            </a:fld>
            <a:endParaRPr lang="en-US"/>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7" name="Object 2"/>
          <p:cNvGraphicFramePr>
            <a:graphicFrameLocks noGrp="1" noChangeAspect="1"/>
          </p:cNvGraphicFramePr>
          <p:nvPr>
            <p:ph idx="1"/>
          </p:nvPr>
        </p:nvGraphicFramePr>
        <p:xfrm>
          <a:off x="304800" y="176213"/>
          <a:ext cx="8458200" cy="6072187"/>
        </p:xfrm>
        <a:graphic>
          <a:graphicData uri="http://schemas.openxmlformats.org/presentationml/2006/ole">
            <mc:AlternateContent xmlns:mc="http://schemas.openxmlformats.org/markup-compatibility/2006">
              <mc:Choice xmlns:v="urn:schemas-microsoft-com:vml" Requires="v">
                <p:oleObj spid="_x0000_s118811" name="Chart" r:id="rId4" imgW="6410249" imgH="4400702" progId="Excel.Chart.8">
                  <p:embed/>
                </p:oleObj>
              </mc:Choice>
              <mc:Fallback>
                <p:oleObj name="Chart" r:id="rId4" imgW="6410249" imgH="4400702" progId="Excel.Chart.8">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6213"/>
                        <a:ext cx="8458200"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114</a:t>
            </a:fld>
            <a:endParaRPr lang="en-US"/>
          </a:p>
        </p:txBody>
      </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2895600" y="2286000"/>
            <a:ext cx="6248400" cy="1143000"/>
          </a:xfrm>
        </p:spPr>
        <p:txBody>
          <a:bodyPr/>
          <a:lstStyle/>
          <a:p>
            <a:pPr>
              <a:tabLst>
                <a:tab pos="6338888" algn="l"/>
              </a:tabLst>
            </a:pPr>
            <a:r>
              <a:rPr lang="en-US" sz="4000"/>
              <a:t>General Fund</a:t>
            </a:r>
            <a:br>
              <a:rPr lang="en-US" sz="4000"/>
            </a:br>
            <a:r>
              <a:rPr lang="en-US" sz="4000"/>
              <a:t>Five-Year Fiscal Forecast</a:t>
            </a:r>
          </a:p>
        </p:txBody>
      </p:sp>
      <p:sp>
        <p:nvSpPr>
          <p:cNvPr id="119811" name="Rectangle 3"/>
          <p:cNvSpPr>
            <a:spLocks noGrp="1" noChangeArrowheads="1"/>
          </p:cNvSpPr>
          <p:nvPr>
            <p:ph type="subTitle" idx="1"/>
          </p:nvPr>
        </p:nvSpPr>
        <p:spPr>
          <a:xfrm>
            <a:off x="2895600" y="3810000"/>
            <a:ext cx="4343400" cy="1219200"/>
          </a:xfrm>
        </p:spPr>
        <p:txBody>
          <a:bodyPr/>
          <a:lstStyle/>
          <a:p>
            <a:pPr algn="l"/>
            <a:r>
              <a:rPr lang="en-US" sz="4800"/>
              <a:t>City of Salinas</a:t>
            </a:r>
            <a:endParaRPr lang="en-US" sz="4800" i="1"/>
          </a:p>
        </p:txBody>
      </p:sp>
      <p:pic>
        <p:nvPicPr>
          <p:cNvPr id="119812" name="Picture 4" descr="Logo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5057775"/>
            <a:ext cx="49482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09800"/>
            <a:ext cx="13716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115</a:t>
            </a:fld>
            <a:endParaRPr lang="en-US"/>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AutoShape 2"/>
          <p:cNvSpPr>
            <a:spLocks/>
          </p:cNvSpPr>
          <p:nvPr/>
        </p:nvSpPr>
        <p:spPr bwMode="auto">
          <a:xfrm>
            <a:off x="7924800" y="1371600"/>
            <a:ext cx="76200" cy="1828800"/>
          </a:xfrm>
          <a:prstGeom prst="leftBrace">
            <a:avLst>
              <a:gd name="adj1" fmla="val 20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endParaRPr lang="en-US"/>
          </a:p>
        </p:txBody>
      </p:sp>
      <p:sp>
        <p:nvSpPr>
          <p:cNvPr id="120836" name="AutoShape 3"/>
          <p:cNvSpPr>
            <a:spLocks/>
          </p:cNvSpPr>
          <p:nvPr/>
        </p:nvSpPr>
        <p:spPr bwMode="auto">
          <a:xfrm>
            <a:off x="7315200" y="914400"/>
            <a:ext cx="381000" cy="1600200"/>
          </a:xfrm>
          <a:prstGeom prst="leftBrace">
            <a:avLst>
              <a:gd name="adj1" fmla="val 35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marL="342900" indent="-342900" algn="ctr" eaLnBrk="0" hangingPunct="0">
              <a:lnSpc>
                <a:spcPct val="80000"/>
              </a:lnSpc>
              <a:spcBef>
                <a:spcPct val="20000"/>
              </a:spcBef>
              <a:buClr>
                <a:schemeClr val="hlink"/>
              </a:buClr>
              <a:buSzPct val="75000"/>
              <a:buFont typeface="Wingdings" pitchFamily="2" charset="2"/>
              <a:buChar char="n"/>
            </a:pPr>
            <a:endParaRPr lang="en-US"/>
          </a:p>
        </p:txBody>
      </p:sp>
      <p:pic>
        <p:nvPicPr>
          <p:cNvPr id="1208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106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116</a:t>
            </a:fld>
            <a:endParaRPr lang="en-US"/>
          </a:p>
        </p:txBody>
      </p:sp>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p:txBody>
          <a:bodyPr/>
          <a:lstStyle/>
          <a:p>
            <a:r>
              <a:rPr lang="en-US" sz="4000"/>
              <a:t>Assumptions Drive Forecast Results</a:t>
            </a:r>
            <a:endParaRPr lang="en-US" sz="4000" i="1"/>
          </a:p>
        </p:txBody>
      </p:sp>
      <p:sp>
        <p:nvSpPr>
          <p:cNvPr id="1295363" name="Rectangle 3"/>
          <p:cNvSpPr>
            <a:spLocks noGrp="1" noChangeArrowheads="1"/>
          </p:cNvSpPr>
          <p:nvPr>
            <p:ph type="body" sz="half" idx="1"/>
          </p:nvPr>
        </p:nvSpPr>
        <p:spPr>
          <a:xfrm>
            <a:off x="1143000" y="1752600"/>
            <a:ext cx="3200400" cy="4724400"/>
          </a:xfrm>
        </p:spPr>
        <p:txBody>
          <a:bodyPr/>
          <a:lstStyle/>
          <a:p>
            <a:pPr>
              <a:lnSpc>
                <a:spcPct val="80000"/>
              </a:lnSpc>
              <a:buFont typeface="Wingdings" pitchFamily="2" charset="2"/>
              <a:buNone/>
            </a:pPr>
            <a:r>
              <a:rPr lang="en-US"/>
              <a:t>Key Drivers</a:t>
            </a:r>
          </a:p>
          <a:p>
            <a:pPr>
              <a:lnSpc>
                <a:spcPct val="80000"/>
              </a:lnSpc>
            </a:pPr>
            <a:r>
              <a:rPr lang="en-US" sz="2400"/>
              <a:t>Revenues</a:t>
            </a:r>
          </a:p>
          <a:p>
            <a:pPr lvl="1">
              <a:lnSpc>
                <a:spcPct val="80000"/>
              </a:lnSpc>
              <a:spcBef>
                <a:spcPct val="0"/>
              </a:spcBef>
            </a:pPr>
            <a:r>
              <a:rPr lang="en-US" sz="2000"/>
              <a:t>Generally assumes key revenues have hit bottom with modest recovery</a:t>
            </a:r>
          </a:p>
          <a:p>
            <a:pPr>
              <a:lnSpc>
                <a:spcPct val="80000"/>
              </a:lnSpc>
              <a:spcBef>
                <a:spcPct val="0"/>
              </a:spcBef>
            </a:pPr>
            <a:r>
              <a:rPr lang="en-US" sz="2400"/>
              <a:t>Reserves</a:t>
            </a:r>
          </a:p>
          <a:p>
            <a:pPr lvl="1">
              <a:lnSpc>
                <a:spcPct val="80000"/>
              </a:lnSpc>
              <a:spcBef>
                <a:spcPct val="0"/>
              </a:spcBef>
            </a:pPr>
            <a:r>
              <a:rPr lang="en-US" sz="2000"/>
              <a:t>End 2010-11 with reserves at 0.7% of expenditures</a:t>
            </a:r>
          </a:p>
          <a:p>
            <a:pPr lvl="1">
              <a:lnSpc>
                <a:spcPct val="80000"/>
              </a:lnSpc>
              <a:spcBef>
                <a:spcPct val="0"/>
              </a:spcBef>
            </a:pPr>
            <a:r>
              <a:rPr lang="en-US" sz="2000"/>
              <a:t>No restoration to 5% policy level assumed in forecast</a:t>
            </a:r>
          </a:p>
        </p:txBody>
      </p:sp>
      <p:sp>
        <p:nvSpPr>
          <p:cNvPr id="1295364" name="Rectangle 4"/>
          <p:cNvSpPr>
            <a:spLocks noGrp="1" noChangeArrowheads="1"/>
          </p:cNvSpPr>
          <p:nvPr>
            <p:ph type="body" sz="half" idx="2"/>
          </p:nvPr>
        </p:nvSpPr>
        <p:spPr>
          <a:xfrm>
            <a:off x="4267200" y="1790700"/>
            <a:ext cx="4648200" cy="5067300"/>
          </a:xfrm>
        </p:spPr>
        <p:txBody>
          <a:bodyPr/>
          <a:lstStyle/>
          <a:p>
            <a:pPr>
              <a:lnSpc>
                <a:spcPct val="80000"/>
              </a:lnSpc>
            </a:pPr>
            <a:r>
              <a:rPr lang="en-US" sz="2400"/>
              <a:t>Expenditures</a:t>
            </a:r>
          </a:p>
          <a:p>
            <a:pPr lvl="1">
              <a:lnSpc>
                <a:spcPct val="80000"/>
              </a:lnSpc>
            </a:pPr>
            <a:r>
              <a:rPr lang="en-US" sz="2000"/>
              <a:t>Deferred compensation increases in 2010-11 return in 2011-12, adding $2.9 million to costs in 2011-12 and $3.7 million in 2012-13</a:t>
            </a:r>
          </a:p>
          <a:p>
            <a:pPr lvl="1">
              <a:lnSpc>
                <a:spcPct val="80000"/>
              </a:lnSpc>
            </a:pPr>
            <a:r>
              <a:rPr lang="en-US" sz="2000"/>
              <a:t>CalPERS contribution costs for sworn employees continue to rise ($3.1 million from 2010-11 to 2015-16)</a:t>
            </a:r>
          </a:p>
          <a:p>
            <a:pPr lvl="1">
              <a:lnSpc>
                <a:spcPct val="80000"/>
              </a:lnSpc>
            </a:pPr>
            <a:r>
              <a:rPr lang="en-US" sz="2000"/>
              <a:t>Minimal CIP (0.5% of revenues)</a:t>
            </a:r>
          </a:p>
          <a:p>
            <a:pPr lvl="1">
              <a:lnSpc>
                <a:spcPct val="80000"/>
              </a:lnSpc>
            </a:pPr>
            <a:r>
              <a:rPr lang="en-US" sz="2000"/>
              <a:t>Golf course support: $450,000</a:t>
            </a:r>
          </a:p>
          <a:p>
            <a:pPr lvl="1">
              <a:lnSpc>
                <a:spcPct val="80000"/>
              </a:lnSpc>
            </a:pPr>
            <a:r>
              <a:rPr lang="en-US" sz="2000"/>
              <a:t>Restoration of insurance fund contribution ($2.5 million)</a:t>
            </a:r>
          </a:p>
          <a:p>
            <a:pPr lvl="1">
              <a:lnSpc>
                <a:spcPct val="80000"/>
              </a:lnSpc>
            </a:pPr>
            <a:r>
              <a:rPr lang="en-US" sz="2000"/>
              <a:t>New debt service for public safety radio system: $570,000</a:t>
            </a:r>
          </a:p>
          <a:p>
            <a:pPr lvl="1">
              <a:lnSpc>
                <a:spcPct val="80000"/>
              </a:lnSpc>
            </a:pPr>
            <a:r>
              <a:rPr lang="en-US" sz="2000"/>
              <a:t>State Takeaways: $450,000</a:t>
            </a:r>
          </a:p>
        </p:txBody>
      </p:sp>
      <p:sp>
        <p:nvSpPr>
          <p:cNvPr id="1295365" name="Text Box 5"/>
          <p:cNvSpPr txBox="1">
            <a:spLocks noChangeArrowheads="1"/>
          </p:cNvSpPr>
          <p:nvPr/>
        </p:nvSpPr>
        <p:spPr bwMode="auto">
          <a:xfrm>
            <a:off x="457200" y="5486400"/>
            <a:ext cx="4114800" cy="6858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lnSpc>
                <a:spcPct val="80000"/>
              </a:lnSpc>
              <a:spcBef>
                <a:spcPct val="50000"/>
              </a:spcBef>
              <a:buClr>
                <a:schemeClr val="hlink"/>
              </a:buClr>
              <a:buSzPct val="75000"/>
              <a:buFont typeface="Wingdings" pitchFamily="2" charset="2"/>
              <a:buNone/>
            </a:pPr>
            <a:r>
              <a:rPr lang="en-US" sz="2400"/>
              <a:t>Much worse if Measure V is not renewed in 2016</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117</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295363">
                                            <p:txEl>
                                              <p:pRg st="1" end="1"/>
                                            </p:txEl>
                                          </p:spTgt>
                                        </p:tgtEl>
                                        <p:attrNameLst>
                                          <p:attrName>style.visibility</p:attrName>
                                        </p:attrNameLst>
                                      </p:cBhvr>
                                      <p:to>
                                        <p:strVal val="visible"/>
                                      </p:to>
                                    </p:set>
                                    <p:anim calcmode="lin" valueType="num">
                                      <p:cBhvr additive="base">
                                        <p:cTn id="7" dur="500" fill="hold"/>
                                        <p:tgtEl>
                                          <p:spTgt spid="129536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536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95363">
                                            <p:txEl>
                                              <p:pRg st="2" end="2"/>
                                            </p:txEl>
                                          </p:spTgt>
                                        </p:tgtEl>
                                        <p:attrNameLst>
                                          <p:attrName>style.visibility</p:attrName>
                                        </p:attrNameLst>
                                      </p:cBhvr>
                                      <p:to>
                                        <p:strVal val="visible"/>
                                      </p:to>
                                    </p:set>
                                    <p:anim calcmode="lin" valueType="num">
                                      <p:cBhvr additive="base">
                                        <p:cTn id="11" dur="500" fill="hold"/>
                                        <p:tgtEl>
                                          <p:spTgt spid="129536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953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295363">
                                            <p:txEl>
                                              <p:pRg st="3" end="3"/>
                                            </p:txEl>
                                          </p:spTgt>
                                        </p:tgtEl>
                                        <p:attrNameLst>
                                          <p:attrName>style.visibility</p:attrName>
                                        </p:attrNameLst>
                                      </p:cBhvr>
                                      <p:to>
                                        <p:strVal val="visible"/>
                                      </p:to>
                                    </p:set>
                                    <p:anim calcmode="lin" valueType="num">
                                      <p:cBhvr additive="base">
                                        <p:cTn id="17" dur="500" fill="hold"/>
                                        <p:tgtEl>
                                          <p:spTgt spid="129536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9536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95363">
                                            <p:txEl>
                                              <p:pRg st="4" end="4"/>
                                            </p:txEl>
                                          </p:spTgt>
                                        </p:tgtEl>
                                        <p:attrNameLst>
                                          <p:attrName>style.visibility</p:attrName>
                                        </p:attrNameLst>
                                      </p:cBhvr>
                                      <p:to>
                                        <p:strVal val="visible"/>
                                      </p:to>
                                    </p:set>
                                    <p:anim calcmode="lin" valueType="num">
                                      <p:cBhvr additive="base">
                                        <p:cTn id="21" dur="500" fill="hold"/>
                                        <p:tgtEl>
                                          <p:spTgt spid="129536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9536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95363">
                                            <p:txEl>
                                              <p:pRg st="5" end="5"/>
                                            </p:txEl>
                                          </p:spTgt>
                                        </p:tgtEl>
                                        <p:attrNameLst>
                                          <p:attrName>style.visibility</p:attrName>
                                        </p:attrNameLst>
                                      </p:cBhvr>
                                      <p:to>
                                        <p:strVal val="visible"/>
                                      </p:to>
                                    </p:set>
                                    <p:anim calcmode="lin" valueType="num">
                                      <p:cBhvr additive="base">
                                        <p:cTn id="25" dur="500" fill="hold"/>
                                        <p:tgtEl>
                                          <p:spTgt spid="129536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9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295364">
                                            <p:txEl>
                                              <p:pRg st="0" end="0"/>
                                            </p:txEl>
                                          </p:spTgt>
                                        </p:tgtEl>
                                        <p:attrNameLst>
                                          <p:attrName>style.visibility</p:attrName>
                                        </p:attrNameLst>
                                      </p:cBhvr>
                                      <p:to>
                                        <p:strVal val="visible"/>
                                      </p:to>
                                    </p:set>
                                    <p:anim calcmode="lin" valueType="num">
                                      <p:cBhvr additive="base">
                                        <p:cTn id="31" dur="500" fill="hold"/>
                                        <p:tgtEl>
                                          <p:spTgt spid="129536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9536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95364">
                                            <p:txEl>
                                              <p:pRg st="1" end="1"/>
                                            </p:txEl>
                                          </p:spTgt>
                                        </p:tgtEl>
                                        <p:attrNameLst>
                                          <p:attrName>style.visibility</p:attrName>
                                        </p:attrNameLst>
                                      </p:cBhvr>
                                      <p:to>
                                        <p:strVal val="visible"/>
                                      </p:to>
                                    </p:set>
                                    <p:anim calcmode="lin" valueType="num">
                                      <p:cBhvr additive="base">
                                        <p:cTn id="35" dur="500" fill="hold"/>
                                        <p:tgtEl>
                                          <p:spTgt spid="1295364">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295364">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295364">
                                            <p:txEl>
                                              <p:pRg st="2" end="2"/>
                                            </p:txEl>
                                          </p:spTgt>
                                        </p:tgtEl>
                                        <p:attrNameLst>
                                          <p:attrName>style.visibility</p:attrName>
                                        </p:attrNameLst>
                                      </p:cBhvr>
                                      <p:to>
                                        <p:strVal val="visible"/>
                                      </p:to>
                                    </p:set>
                                    <p:anim calcmode="lin" valueType="num">
                                      <p:cBhvr additive="base">
                                        <p:cTn id="39" dur="500" fill="hold"/>
                                        <p:tgtEl>
                                          <p:spTgt spid="1295364">
                                            <p:txEl>
                                              <p:pRg st="2" end="2"/>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95364">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295364">
                                            <p:txEl>
                                              <p:pRg st="3" end="3"/>
                                            </p:txEl>
                                          </p:spTgt>
                                        </p:tgtEl>
                                        <p:attrNameLst>
                                          <p:attrName>style.visibility</p:attrName>
                                        </p:attrNameLst>
                                      </p:cBhvr>
                                      <p:to>
                                        <p:strVal val="visible"/>
                                      </p:to>
                                    </p:set>
                                    <p:anim calcmode="lin" valueType="num">
                                      <p:cBhvr additive="base">
                                        <p:cTn id="43" dur="500" fill="hold"/>
                                        <p:tgtEl>
                                          <p:spTgt spid="1295364">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95364">
                                            <p:txEl>
                                              <p:pRg st="3" end="3"/>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295364">
                                            <p:txEl>
                                              <p:pRg st="4" end="4"/>
                                            </p:txEl>
                                          </p:spTgt>
                                        </p:tgtEl>
                                        <p:attrNameLst>
                                          <p:attrName>style.visibility</p:attrName>
                                        </p:attrNameLst>
                                      </p:cBhvr>
                                      <p:to>
                                        <p:strVal val="visible"/>
                                      </p:to>
                                    </p:set>
                                    <p:anim calcmode="lin" valueType="num">
                                      <p:cBhvr additive="base">
                                        <p:cTn id="47" dur="500" fill="hold"/>
                                        <p:tgtEl>
                                          <p:spTgt spid="1295364">
                                            <p:txEl>
                                              <p:pRg st="4" end="4"/>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295364">
                                            <p:txEl>
                                              <p:pRg st="4" end="4"/>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295364">
                                            <p:txEl>
                                              <p:pRg st="5" end="5"/>
                                            </p:txEl>
                                          </p:spTgt>
                                        </p:tgtEl>
                                        <p:attrNameLst>
                                          <p:attrName>style.visibility</p:attrName>
                                        </p:attrNameLst>
                                      </p:cBhvr>
                                      <p:to>
                                        <p:strVal val="visible"/>
                                      </p:to>
                                    </p:set>
                                    <p:anim calcmode="lin" valueType="num">
                                      <p:cBhvr additive="base">
                                        <p:cTn id="51" dur="500" fill="hold"/>
                                        <p:tgtEl>
                                          <p:spTgt spid="1295364">
                                            <p:txEl>
                                              <p:pRg st="5" end="5"/>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295364">
                                            <p:txEl>
                                              <p:pRg st="5" end="5"/>
                                            </p:txEl>
                                          </p:spTgt>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95364">
                                            <p:txEl>
                                              <p:pRg st="6" end="6"/>
                                            </p:txEl>
                                          </p:spTgt>
                                        </p:tgtEl>
                                        <p:attrNameLst>
                                          <p:attrName>style.visibility</p:attrName>
                                        </p:attrNameLst>
                                      </p:cBhvr>
                                      <p:to>
                                        <p:strVal val="visible"/>
                                      </p:to>
                                    </p:set>
                                    <p:anim calcmode="lin" valueType="num">
                                      <p:cBhvr additive="base">
                                        <p:cTn id="55" dur="500" fill="hold"/>
                                        <p:tgtEl>
                                          <p:spTgt spid="1295364">
                                            <p:txEl>
                                              <p:pRg st="6" end="6"/>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95364">
                                            <p:txEl>
                                              <p:pRg st="6" end="6"/>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295364">
                                            <p:txEl>
                                              <p:pRg st="7" end="7"/>
                                            </p:txEl>
                                          </p:spTgt>
                                        </p:tgtEl>
                                        <p:attrNameLst>
                                          <p:attrName>style.visibility</p:attrName>
                                        </p:attrNameLst>
                                      </p:cBhvr>
                                      <p:to>
                                        <p:strVal val="visible"/>
                                      </p:to>
                                    </p:set>
                                    <p:anim calcmode="lin" valueType="num">
                                      <p:cBhvr additive="base">
                                        <p:cTn id="59" dur="500" fill="hold"/>
                                        <p:tgtEl>
                                          <p:spTgt spid="1295364">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29536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95365"/>
                                        </p:tgtEl>
                                        <p:attrNameLst>
                                          <p:attrName>style.visibility</p:attrName>
                                        </p:attrNameLst>
                                      </p:cBhvr>
                                      <p:to>
                                        <p:strVal val="visible"/>
                                      </p:to>
                                    </p:set>
                                    <p:anim calcmode="lin" valueType="num">
                                      <p:cBhvr additive="base">
                                        <p:cTn id="65" dur="500" fill="hold"/>
                                        <p:tgtEl>
                                          <p:spTgt spid="1295365"/>
                                        </p:tgtEl>
                                        <p:attrNameLst>
                                          <p:attrName>ppt_x</p:attrName>
                                        </p:attrNameLst>
                                      </p:cBhvr>
                                      <p:tavLst>
                                        <p:tav tm="0">
                                          <p:val>
                                            <p:strVal val="#ppt_x"/>
                                          </p:val>
                                        </p:tav>
                                        <p:tav tm="100000">
                                          <p:val>
                                            <p:strVal val="#ppt_x"/>
                                          </p:val>
                                        </p:tav>
                                      </p:tavLst>
                                    </p:anim>
                                    <p:anim calcmode="lin" valueType="num">
                                      <p:cBhvr additive="base">
                                        <p:cTn id="66" dur="500" fill="hold"/>
                                        <p:tgtEl>
                                          <p:spTgt spid="129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ChangeArrowheads="1"/>
          </p:cNvSpPr>
          <p:nvPr>
            <p:ph type="title"/>
          </p:nvPr>
        </p:nvSpPr>
        <p:spPr/>
        <p:txBody>
          <a:bodyPr/>
          <a:lstStyle/>
          <a:p>
            <a:r>
              <a:rPr lang="en-US"/>
              <a:t>Forecast Results</a:t>
            </a:r>
          </a:p>
        </p:txBody>
      </p:sp>
      <p:sp>
        <p:nvSpPr>
          <p:cNvPr id="1296387" name="Rectangle 3"/>
          <p:cNvSpPr>
            <a:spLocks noGrp="1" noChangeArrowheads="1"/>
          </p:cNvSpPr>
          <p:nvPr>
            <p:ph type="body" idx="1"/>
          </p:nvPr>
        </p:nvSpPr>
        <p:spPr>
          <a:xfrm>
            <a:off x="1143000" y="1790700"/>
            <a:ext cx="7772400" cy="4838700"/>
          </a:xfrm>
        </p:spPr>
        <p:txBody>
          <a:bodyPr/>
          <a:lstStyle/>
          <a:p>
            <a:pPr>
              <a:lnSpc>
                <a:spcPct val="90000"/>
              </a:lnSpc>
            </a:pPr>
            <a:r>
              <a:rPr lang="en-US" sz="2800"/>
              <a:t>Three Key Findings</a:t>
            </a:r>
          </a:p>
          <a:p>
            <a:pPr lvl="1">
              <a:lnSpc>
                <a:spcPct val="90000"/>
              </a:lnSpc>
            </a:pPr>
            <a:r>
              <a:rPr lang="en-US" sz="2400" b="1">
                <a:solidFill>
                  <a:schemeClr val="tx2"/>
                </a:solidFill>
              </a:rPr>
              <a:t>Core gap: 2011-13.</a:t>
            </a:r>
            <a:r>
              <a:rPr lang="en-US" sz="2400"/>
              <a:t> Structural gap assuming</a:t>
            </a:r>
          </a:p>
          <a:p>
            <a:pPr lvl="2">
              <a:lnSpc>
                <a:spcPct val="90000"/>
              </a:lnSpc>
            </a:pPr>
            <a:r>
              <a:rPr lang="en-US" sz="2200"/>
              <a:t>Current day-to-day service levels that retain cuts already made to-date </a:t>
            </a:r>
          </a:p>
          <a:p>
            <a:pPr lvl="2">
              <a:lnSpc>
                <a:spcPct val="90000"/>
              </a:lnSpc>
            </a:pPr>
            <a:r>
              <a:rPr lang="en-US" sz="2200"/>
              <a:t>No reserves</a:t>
            </a:r>
          </a:p>
          <a:p>
            <a:pPr lvl="2">
              <a:lnSpc>
                <a:spcPct val="90000"/>
              </a:lnSpc>
            </a:pPr>
            <a:r>
              <a:rPr lang="en-US" sz="2200"/>
              <a:t>Minimal capital improvement plan (CIP)</a:t>
            </a:r>
          </a:p>
          <a:p>
            <a:pPr lvl="1">
              <a:lnSpc>
                <a:spcPct val="90000"/>
              </a:lnSpc>
            </a:pPr>
            <a:r>
              <a:rPr lang="en-US" sz="2400" b="1">
                <a:solidFill>
                  <a:schemeClr val="tx2"/>
                </a:solidFill>
              </a:rPr>
              <a:t>Core gap plus 2013-14 CalPERS rate increases: </a:t>
            </a:r>
            <a:r>
              <a:rPr lang="en-US" sz="2400"/>
              <a:t>The core gap gets larger based on projected increases in CalPERS contribution rates</a:t>
            </a:r>
          </a:p>
          <a:p>
            <a:pPr lvl="1">
              <a:lnSpc>
                <a:spcPct val="90000"/>
              </a:lnSpc>
            </a:pPr>
            <a:r>
              <a:rPr lang="en-US" sz="2400" b="1">
                <a:solidFill>
                  <a:schemeClr val="tx2"/>
                </a:solidFill>
              </a:rPr>
              <a:t>Core gap plus CalPERS rate increases less Measure V revenues.</a:t>
            </a:r>
            <a:r>
              <a:rPr lang="en-US" sz="2400"/>
              <a:t>  The gap grows even greater if Measure V revenues are not renewed in 2016</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118</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96387">
                                            <p:txEl>
                                              <p:pRg st="5" end="5"/>
                                            </p:txEl>
                                          </p:spTgt>
                                        </p:tgtEl>
                                        <p:attrNameLst>
                                          <p:attrName>style.visibility</p:attrName>
                                        </p:attrNameLst>
                                      </p:cBhvr>
                                      <p:to>
                                        <p:strVal val="visible"/>
                                      </p:to>
                                    </p:set>
                                    <p:anim calcmode="lin" valueType="num">
                                      <p:cBhvr additive="base">
                                        <p:cTn id="7" dur="500" fill="hold"/>
                                        <p:tgtEl>
                                          <p:spTgt spid="1296387">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963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6387">
                                            <p:txEl>
                                              <p:pRg st="6" end="6"/>
                                            </p:txEl>
                                          </p:spTgt>
                                        </p:tgtEl>
                                        <p:attrNameLst>
                                          <p:attrName>style.visibility</p:attrName>
                                        </p:attrNameLst>
                                      </p:cBhvr>
                                      <p:to>
                                        <p:strVal val="visible"/>
                                      </p:to>
                                    </p:set>
                                    <p:anim calcmode="lin" valueType="num">
                                      <p:cBhvr additive="base">
                                        <p:cTn id="13" dur="500" fill="hold"/>
                                        <p:tgtEl>
                                          <p:spTgt spid="129638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9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05800"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 Box 3"/>
          <p:cNvSpPr txBox="1">
            <a:spLocks noChangeArrowheads="1"/>
          </p:cNvSpPr>
          <p:nvPr/>
        </p:nvSpPr>
        <p:spPr bwMode="auto">
          <a:xfrm>
            <a:off x="2895600" y="4648200"/>
            <a:ext cx="2971800" cy="39370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lnSpc>
                <a:spcPct val="80000"/>
              </a:lnSpc>
              <a:spcBef>
                <a:spcPct val="50000"/>
              </a:spcBef>
              <a:buClr>
                <a:schemeClr val="hlink"/>
              </a:buClr>
              <a:buSzPct val="75000"/>
              <a:buFont typeface="Wingdings" pitchFamily="2" charset="2"/>
              <a:buNone/>
            </a:pPr>
            <a:r>
              <a:rPr lang="en-US" sz="2400" b="1"/>
              <a:t>“Core” Gap</a:t>
            </a:r>
          </a:p>
        </p:txBody>
      </p:sp>
      <p:pic>
        <p:nvPicPr>
          <p:cNvPr id="129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362200"/>
            <a:ext cx="693738"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362200"/>
            <a:ext cx="693738"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362200"/>
            <a:ext cx="693738"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119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97412"/>
                                        </p:tgtEl>
                                        <p:attrNameLst>
                                          <p:attrName>style.visibility</p:attrName>
                                        </p:attrNameLst>
                                      </p:cBhvr>
                                      <p:to>
                                        <p:strVal val="visible"/>
                                      </p:to>
                                    </p:set>
                                    <p:anim calcmode="lin" valueType="num">
                                      <p:cBhvr additive="base">
                                        <p:cTn id="7" dur="500" fill="hold"/>
                                        <p:tgtEl>
                                          <p:spTgt spid="1297412"/>
                                        </p:tgtEl>
                                        <p:attrNameLst>
                                          <p:attrName>ppt_x</p:attrName>
                                        </p:attrNameLst>
                                      </p:cBhvr>
                                      <p:tavLst>
                                        <p:tav tm="0">
                                          <p:val>
                                            <p:strVal val="1+#ppt_w/2"/>
                                          </p:val>
                                        </p:tav>
                                        <p:tav tm="100000">
                                          <p:val>
                                            <p:strVal val="#ppt_x"/>
                                          </p:val>
                                        </p:tav>
                                      </p:tavLst>
                                    </p:anim>
                                    <p:anim calcmode="lin" valueType="num">
                                      <p:cBhvr additive="base">
                                        <p:cTn id="8" dur="500" fill="hold"/>
                                        <p:tgtEl>
                                          <p:spTgt spid="12974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97413"/>
                                        </p:tgtEl>
                                        <p:attrNameLst>
                                          <p:attrName>style.visibility</p:attrName>
                                        </p:attrNameLst>
                                      </p:cBhvr>
                                      <p:to>
                                        <p:strVal val="visible"/>
                                      </p:to>
                                    </p:set>
                                    <p:anim calcmode="lin" valueType="num">
                                      <p:cBhvr additive="base">
                                        <p:cTn id="11" dur="500" fill="hold"/>
                                        <p:tgtEl>
                                          <p:spTgt spid="1297413"/>
                                        </p:tgtEl>
                                        <p:attrNameLst>
                                          <p:attrName>ppt_x</p:attrName>
                                        </p:attrNameLst>
                                      </p:cBhvr>
                                      <p:tavLst>
                                        <p:tav tm="0">
                                          <p:val>
                                            <p:strVal val="1+#ppt_w/2"/>
                                          </p:val>
                                        </p:tav>
                                        <p:tav tm="100000">
                                          <p:val>
                                            <p:strVal val="#ppt_x"/>
                                          </p:val>
                                        </p:tav>
                                      </p:tavLst>
                                    </p:anim>
                                    <p:anim calcmode="lin" valueType="num">
                                      <p:cBhvr additive="base">
                                        <p:cTn id="12" dur="500" fill="hold"/>
                                        <p:tgtEl>
                                          <p:spTgt spid="12974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97414"/>
                                        </p:tgtEl>
                                        <p:attrNameLst>
                                          <p:attrName>style.visibility</p:attrName>
                                        </p:attrNameLst>
                                      </p:cBhvr>
                                      <p:to>
                                        <p:strVal val="visible"/>
                                      </p:to>
                                    </p:set>
                                    <p:anim calcmode="lin" valueType="num">
                                      <p:cBhvr additive="base">
                                        <p:cTn id="15" dur="500" fill="hold"/>
                                        <p:tgtEl>
                                          <p:spTgt spid="1297414"/>
                                        </p:tgtEl>
                                        <p:attrNameLst>
                                          <p:attrName>ppt_x</p:attrName>
                                        </p:attrNameLst>
                                      </p:cBhvr>
                                      <p:tavLst>
                                        <p:tav tm="0">
                                          <p:val>
                                            <p:strVal val="1+#ppt_w/2"/>
                                          </p:val>
                                        </p:tav>
                                        <p:tav tm="100000">
                                          <p:val>
                                            <p:strVal val="#ppt_x"/>
                                          </p:val>
                                        </p:tav>
                                      </p:tavLst>
                                    </p:anim>
                                    <p:anim calcmode="lin" valueType="num">
                                      <p:cBhvr additive="base">
                                        <p:cTn id="16" dur="500" fill="hold"/>
                                        <p:tgtEl>
                                          <p:spTgt spid="129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t>About the Past</a:t>
            </a:r>
          </a:p>
        </p:txBody>
      </p:sp>
      <p:sp>
        <p:nvSpPr>
          <p:cNvPr id="13316" name="Rectangle 3"/>
          <p:cNvSpPr>
            <a:spLocks noGrp="1" noChangeArrowheads="1"/>
          </p:cNvSpPr>
          <p:nvPr>
            <p:ph type="body" idx="1"/>
          </p:nvPr>
        </p:nvSpPr>
        <p:spPr/>
        <p:txBody>
          <a:bodyPr/>
          <a:lstStyle/>
          <a:p>
            <a:r>
              <a:rPr lang="en-US"/>
              <a:t>The past does not determine the future.</a:t>
            </a:r>
          </a:p>
          <a:p>
            <a:r>
              <a:rPr lang="en-US"/>
              <a:t>But if the future is going to be different than the past . . . .  </a:t>
            </a:r>
            <a:r>
              <a:rPr lang="en-US" i="1"/>
              <a:t>why?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12</a:t>
            </a:fld>
            <a:endParaRPr lang="en-US"/>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596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362200"/>
            <a:ext cx="758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362200"/>
            <a:ext cx="758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120</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98435"/>
                                        </p:tgtEl>
                                        <p:attrNameLst>
                                          <p:attrName>style.visibility</p:attrName>
                                        </p:attrNameLst>
                                      </p:cBhvr>
                                      <p:to>
                                        <p:strVal val="visible"/>
                                      </p:to>
                                    </p:set>
                                    <p:anim calcmode="lin" valueType="num">
                                      <p:cBhvr additive="base">
                                        <p:cTn id="7" dur="500" fill="hold"/>
                                        <p:tgtEl>
                                          <p:spTgt spid="1298435"/>
                                        </p:tgtEl>
                                        <p:attrNameLst>
                                          <p:attrName>ppt_x</p:attrName>
                                        </p:attrNameLst>
                                      </p:cBhvr>
                                      <p:tavLst>
                                        <p:tav tm="0">
                                          <p:val>
                                            <p:strVal val="1+#ppt_w/2"/>
                                          </p:val>
                                        </p:tav>
                                        <p:tav tm="100000">
                                          <p:val>
                                            <p:strVal val="#ppt_x"/>
                                          </p:val>
                                        </p:tav>
                                      </p:tavLst>
                                    </p:anim>
                                    <p:anim calcmode="lin" valueType="num">
                                      <p:cBhvr additive="base">
                                        <p:cTn id="8" dur="500" fill="hold"/>
                                        <p:tgtEl>
                                          <p:spTgt spid="129843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98436"/>
                                        </p:tgtEl>
                                        <p:attrNameLst>
                                          <p:attrName>style.visibility</p:attrName>
                                        </p:attrNameLst>
                                      </p:cBhvr>
                                      <p:to>
                                        <p:strVal val="visible"/>
                                      </p:to>
                                    </p:set>
                                    <p:anim calcmode="lin" valueType="num">
                                      <p:cBhvr additive="base">
                                        <p:cTn id="11" dur="500" fill="hold"/>
                                        <p:tgtEl>
                                          <p:spTgt spid="1298436"/>
                                        </p:tgtEl>
                                        <p:attrNameLst>
                                          <p:attrName>ppt_x</p:attrName>
                                        </p:attrNameLst>
                                      </p:cBhvr>
                                      <p:tavLst>
                                        <p:tav tm="0">
                                          <p:val>
                                            <p:strVal val="1+#ppt_w/2"/>
                                          </p:val>
                                        </p:tav>
                                        <p:tav tm="100000">
                                          <p:val>
                                            <p:strVal val="#ppt_x"/>
                                          </p:val>
                                        </p:tav>
                                      </p:tavLst>
                                    </p:anim>
                                    <p:anim calcmode="lin" valueType="num">
                                      <p:cBhvr additive="base">
                                        <p:cTn id="12" dur="500" fill="hold"/>
                                        <p:tgtEl>
                                          <p:spTgt spid="12984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p:nvPr>
        </p:nvSpPr>
        <p:spPr/>
        <p:txBody>
          <a:bodyPr/>
          <a:lstStyle/>
          <a:p>
            <a:r>
              <a:rPr lang="en-US"/>
              <a:t>Forecast Summary</a:t>
            </a:r>
          </a:p>
        </p:txBody>
      </p:sp>
      <p:sp>
        <p:nvSpPr>
          <p:cNvPr id="1299459" name="Rectangle 3"/>
          <p:cNvSpPr>
            <a:spLocks noGrp="1" noChangeArrowheads="1"/>
          </p:cNvSpPr>
          <p:nvPr>
            <p:ph type="body" idx="1"/>
          </p:nvPr>
        </p:nvSpPr>
        <p:spPr/>
        <p:txBody>
          <a:bodyPr/>
          <a:lstStyle/>
          <a:p>
            <a:pPr>
              <a:lnSpc>
                <a:spcPct val="90000"/>
              </a:lnSpc>
            </a:pPr>
            <a:r>
              <a:rPr lang="en-US" sz="2800"/>
              <a:t>Without corrective action, the City is facing an annual gap beginning in 2011-12 of about $7.5 million - close to 10% of current expenditures.</a:t>
            </a:r>
          </a:p>
          <a:p>
            <a:pPr>
              <a:lnSpc>
                <a:spcPct val="90000"/>
              </a:lnSpc>
            </a:pPr>
            <a:r>
              <a:rPr lang="en-US" sz="2800"/>
              <a:t>Without corrective action, this grows to $9.8 million by 2015-16.</a:t>
            </a:r>
          </a:p>
          <a:p>
            <a:pPr>
              <a:lnSpc>
                <a:spcPct val="90000"/>
              </a:lnSpc>
            </a:pPr>
            <a:r>
              <a:rPr lang="en-US" sz="2800"/>
              <a:t>And much worse if Measure V is not renewed in 2016</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121</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99459">
                                            <p:txEl>
                                              <p:pRg st="2" end="2"/>
                                            </p:txEl>
                                          </p:spTgt>
                                        </p:tgtEl>
                                        <p:attrNameLst>
                                          <p:attrName>style.visibility</p:attrName>
                                        </p:attrNameLst>
                                      </p:cBhvr>
                                      <p:to>
                                        <p:strVal val="visible"/>
                                      </p:to>
                                    </p:set>
                                    <p:anim calcmode="lin" valueType="num">
                                      <p:cBhvr additive="base">
                                        <p:cTn id="7" dur="500" fill="hold"/>
                                        <p:tgtEl>
                                          <p:spTgt spid="12994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05800" cy="617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122</a:t>
            </a:fld>
            <a:endParaRPr lang="en-US"/>
          </a:p>
        </p:txBody>
      </p:sp>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2895600" y="2286000"/>
            <a:ext cx="6248400" cy="1143000"/>
          </a:xfrm>
        </p:spPr>
        <p:txBody>
          <a:bodyPr/>
          <a:lstStyle/>
          <a:p>
            <a:pPr>
              <a:tabLst>
                <a:tab pos="6338888" algn="l"/>
              </a:tabLst>
            </a:pPr>
            <a:r>
              <a:rPr lang="en-US" sz="4000"/>
              <a:t>General Fund</a:t>
            </a:r>
            <a:br>
              <a:rPr lang="en-US" sz="4000"/>
            </a:br>
            <a:r>
              <a:rPr lang="en-US" sz="4000"/>
              <a:t>Five-Year Fiscal Forecast</a:t>
            </a:r>
          </a:p>
        </p:txBody>
      </p:sp>
      <p:sp>
        <p:nvSpPr>
          <p:cNvPr id="128003" name="Rectangle 3"/>
          <p:cNvSpPr>
            <a:spLocks noGrp="1" noChangeArrowheads="1"/>
          </p:cNvSpPr>
          <p:nvPr>
            <p:ph type="subTitle" idx="1"/>
          </p:nvPr>
        </p:nvSpPr>
        <p:spPr>
          <a:xfrm>
            <a:off x="2895600" y="3886200"/>
            <a:ext cx="5029200" cy="1219200"/>
          </a:xfrm>
        </p:spPr>
        <p:txBody>
          <a:bodyPr/>
          <a:lstStyle/>
          <a:p>
            <a:pPr algn="l"/>
            <a:r>
              <a:rPr lang="en-US" sz="4400"/>
              <a:t>City of Camarillo</a:t>
            </a:r>
          </a:p>
        </p:txBody>
      </p:sp>
      <p:pic>
        <p:nvPicPr>
          <p:cNvPr id="128004" name="Picture 4" descr="Cityseal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362200"/>
            <a:ext cx="10668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Logo Graph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076825"/>
            <a:ext cx="4876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123</a:t>
            </a:fld>
            <a:endParaRPr lang="en-US"/>
          </a:p>
        </p:txBody>
      </p:sp>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305800"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8" name="AutoShape 3"/>
          <p:cNvSpPr>
            <a:spLocks/>
          </p:cNvSpPr>
          <p:nvPr/>
        </p:nvSpPr>
        <p:spPr bwMode="auto">
          <a:xfrm>
            <a:off x="7924800" y="1371600"/>
            <a:ext cx="76200" cy="1828800"/>
          </a:xfrm>
          <a:prstGeom prst="leftBrace">
            <a:avLst>
              <a:gd name="adj1" fmla="val 20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endParaRPr lang="en-US"/>
          </a:p>
        </p:txBody>
      </p:sp>
      <p:sp>
        <p:nvSpPr>
          <p:cNvPr id="129029" name="AutoShape 4"/>
          <p:cNvSpPr>
            <a:spLocks/>
          </p:cNvSpPr>
          <p:nvPr/>
        </p:nvSpPr>
        <p:spPr bwMode="auto">
          <a:xfrm>
            <a:off x="7315200" y="914400"/>
            <a:ext cx="381000" cy="1600200"/>
          </a:xfrm>
          <a:prstGeom prst="leftBrace">
            <a:avLst>
              <a:gd name="adj1" fmla="val 35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marL="342900" indent="-342900" algn="ctr" eaLnBrk="0" hangingPunct="0">
              <a:lnSpc>
                <a:spcPct val="80000"/>
              </a:lnSpc>
              <a:spcBef>
                <a:spcPct val="20000"/>
              </a:spcBef>
              <a:buClr>
                <a:schemeClr val="hlink"/>
              </a:buClr>
              <a:buSzPct val="75000"/>
              <a:buFont typeface="Wingdings" pitchFamily="2" charset="2"/>
              <a:buChar char="n"/>
            </a:pPr>
            <a:endParaRPr lang="en-US"/>
          </a:p>
        </p:txBody>
      </p:sp>
      <p:sp>
        <p:nvSpPr>
          <p:cNvPr id="129030" name="Text Box 6"/>
          <p:cNvSpPr txBox="1">
            <a:spLocks noChangeArrowheads="1"/>
          </p:cNvSpPr>
          <p:nvPr/>
        </p:nvSpPr>
        <p:spPr bwMode="auto">
          <a:xfrm>
            <a:off x="7162800" y="990600"/>
            <a:ext cx="914400" cy="61436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lnSpc>
                <a:spcPct val="80000"/>
              </a:lnSpc>
              <a:spcBef>
                <a:spcPct val="50000"/>
              </a:spcBef>
              <a:buClr>
                <a:schemeClr val="hlink"/>
              </a:buClr>
              <a:buSzPct val="75000"/>
              <a:buFont typeface="Wingdings" pitchFamily="2" charset="2"/>
              <a:buNone/>
            </a:pPr>
            <a:r>
              <a:rPr lang="en-US" sz="1600" b="1"/>
              <a:t>Down</a:t>
            </a:r>
          </a:p>
          <a:p>
            <a:pPr algn="ctr">
              <a:lnSpc>
                <a:spcPct val="80000"/>
              </a:lnSpc>
              <a:spcBef>
                <a:spcPct val="50000"/>
              </a:spcBef>
              <a:buClr>
                <a:schemeClr val="hlink"/>
              </a:buClr>
              <a:buSzPct val="75000"/>
              <a:buFont typeface="Wingdings" pitchFamily="2" charset="2"/>
              <a:buNone/>
            </a:pPr>
            <a:r>
              <a:rPr lang="en-US" sz="1600" b="1"/>
              <a:t>14%</a:t>
            </a:r>
          </a:p>
        </p:txBody>
      </p:sp>
      <p:sp>
        <p:nvSpPr>
          <p:cNvPr id="129031" name="Line 7"/>
          <p:cNvSpPr>
            <a:spLocks noChangeShapeType="1"/>
          </p:cNvSpPr>
          <p:nvPr/>
        </p:nvSpPr>
        <p:spPr bwMode="auto">
          <a:xfrm>
            <a:off x="6737350" y="1604963"/>
            <a:ext cx="1447800" cy="1447800"/>
          </a:xfrm>
          <a:prstGeom prst="line">
            <a:avLst/>
          </a:prstGeom>
          <a:noFill/>
          <a:ln w="317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124</a:t>
            </a:fld>
            <a:endParaRPr lang="en-US"/>
          </a:p>
        </p:txBody>
      </p:sp>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p:txBody>
          <a:bodyPr/>
          <a:lstStyle/>
          <a:p>
            <a:r>
              <a:rPr lang="en-US"/>
              <a:t>Key Forecast Drivers</a:t>
            </a:r>
          </a:p>
        </p:txBody>
      </p:sp>
      <p:sp>
        <p:nvSpPr>
          <p:cNvPr id="1305603" name="Rectangle 3"/>
          <p:cNvSpPr>
            <a:spLocks noGrp="1" noChangeArrowheads="1"/>
          </p:cNvSpPr>
          <p:nvPr>
            <p:ph type="body" idx="1"/>
          </p:nvPr>
        </p:nvSpPr>
        <p:spPr>
          <a:xfrm>
            <a:off x="1143000" y="1790700"/>
            <a:ext cx="7772400" cy="4610100"/>
          </a:xfrm>
        </p:spPr>
        <p:txBody>
          <a:bodyPr/>
          <a:lstStyle/>
          <a:p>
            <a:pPr>
              <a:lnSpc>
                <a:spcPct val="90000"/>
              </a:lnSpc>
            </a:pPr>
            <a:r>
              <a:rPr lang="en-US" sz="2800"/>
              <a:t>Revenues</a:t>
            </a:r>
          </a:p>
          <a:p>
            <a:pPr lvl="1">
              <a:lnSpc>
                <a:spcPct val="90000"/>
              </a:lnSpc>
            </a:pPr>
            <a:r>
              <a:rPr lang="en-US" sz="2400"/>
              <a:t>Generally assumes key revenues have hit bottom with slow recovery</a:t>
            </a:r>
          </a:p>
          <a:p>
            <a:pPr lvl="1">
              <a:lnSpc>
                <a:spcPct val="90000"/>
              </a:lnSpc>
            </a:pPr>
            <a:r>
              <a:rPr lang="en-US" sz="2400"/>
              <a:t>One bright spot: TOT revenues</a:t>
            </a:r>
          </a:p>
          <a:p>
            <a:pPr>
              <a:lnSpc>
                <a:spcPct val="90000"/>
              </a:lnSpc>
            </a:pPr>
            <a:r>
              <a:rPr lang="en-US" sz="2800"/>
              <a:t>Expenditures</a:t>
            </a:r>
          </a:p>
          <a:p>
            <a:pPr lvl="1">
              <a:lnSpc>
                <a:spcPct val="90000"/>
              </a:lnSpc>
            </a:pPr>
            <a:r>
              <a:rPr lang="en-US" sz="2400"/>
              <a:t>Direct expenditure increases are projected to be modest</a:t>
            </a:r>
          </a:p>
          <a:p>
            <a:pPr lvl="1">
              <a:lnSpc>
                <a:spcPct val="90000"/>
              </a:lnSpc>
            </a:pPr>
            <a:r>
              <a:rPr lang="en-US" sz="2400">
                <a:solidFill>
                  <a:schemeClr val="tx2"/>
                </a:solidFill>
              </a:rPr>
              <a:t>However, transfers to other funds – most notably, gas tax, lighting &amp; landscape maintenance, storm water management and transit – are projected to continue to increase, which is the main reason for the projected “forecast gap.”</a:t>
            </a:r>
            <a:r>
              <a:rPr lang="en-US" sz="2400"/>
              <a:t>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125</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05603">
                                            <p:txEl>
                                              <p:pRg st="3" end="3"/>
                                            </p:txEl>
                                          </p:spTgt>
                                        </p:tgtEl>
                                        <p:attrNameLst>
                                          <p:attrName>style.visibility</p:attrName>
                                        </p:attrNameLst>
                                      </p:cBhvr>
                                      <p:to>
                                        <p:strVal val="visible"/>
                                      </p:to>
                                    </p:set>
                                    <p:anim calcmode="lin" valueType="num">
                                      <p:cBhvr additive="base">
                                        <p:cTn id="7" dur="500" fill="hold"/>
                                        <p:tgtEl>
                                          <p:spTgt spid="130560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560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05603">
                                            <p:txEl>
                                              <p:pRg st="4" end="4"/>
                                            </p:txEl>
                                          </p:spTgt>
                                        </p:tgtEl>
                                        <p:attrNameLst>
                                          <p:attrName>style.visibility</p:attrName>
                                        </p:attrNameLst>
                                      </p:cBhvr>
                                      <p:to>
                                        <p:strVal val="visible"/>
                                      </p:to>
                                    </p:set>
                                    <p:anim calcmode="lin" valueType="num">
                                      <p:cBhvr additive="base">
                                        <p:cTn id="11" dur="500" fill="hold"/>
                                        <p:tgtEl>
                                          <p:spTgt spid="1305603">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056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05603">
                                            <p:txEl>
                                              <p:pRg st="5" end="5"/>
                                            </p:txEl>
                                          </p:spTgt>
                                        </p:tgtEl>
                                        <p:attrNameLst>
                                          <p:attrName>style.visibility</p:attrName>
                                        </p:attrNameLst>
                                      </p:cBhvr>
                                      <p:to>
                                        <p:strVal val="visible"/>
                                      </p:to>
                                    </p:set>
                                    <p:anim calcmode="lin" valueType="num">
                                      <p:cBhvr additive="base">
                                        <p:cTn id="17" dur="500" fill="hold"/>
                                        <p:tgtEl>
                                          <p:spTgt spid="130560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0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126</a:t>
            </a:fld>
            <a:endParaRPr lang="en-US"/>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127</a:t>
            </a:fld>
            <a:endParaRPr lang="en-US"/>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305800" cy="576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128</a:t>
            </a:fld>
            <a:endParaRPr lang="en-US"/>
          </a:p>
        </p:txBody>
      </p:sp>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1219200" y="2209800"/>
            <a:ext cx="7162800" cy="1250950"/>
          </a:xfrm>
        </p:spPr>
        <p:txBody>
          <a:bodyPr/>
          <a:lstStyle/>
          <a:p>
            <a:pPr algn="r"/>
            <a:r>
              <a:rPr lang="en-US" altLang="en-US" sz="4000" dirty="0">
                <a:cs typeface="Arial" charset="0"/>
              </a:rPr>
              <a:t>General Fund</a:t>
            </a:r>
            <a:br>
              <a:rPr lang="en-US" altLang="en-US" sz="4000" dirty="0">
                <a:cs typeface="Arial" charset="0"/>
              </a:rPr>
            </a:br>
            <a:r>
              <a:rPr lang="en-US" altLang="en-US" sz="4000" dirty="0">
                <a:cs typeface="Arial" charset="0"/>
              </a:rPr>
              <a:t>Five Year Forecast: </a:t>
            </a:r>
            <a:r>
              <a:rPr lang="en-US" altLang="en-US" sz="4000" dirty="0">
                <a:cs typeface="Times New Roman" pitchFamily="18" charset="0"/>
              </a:rPr>
              <a:t>2008-13</a:t>
            </a:r>
          </a:p>
        </p:txBody>
      </p:sp>
      <p:sp>
        <p:nvSpPr>
          <p:cNvPr id="134147" name="Rectangle 3"/>
          <p:cNvSpPr>
            <a:spLocks noGrp="1" noChangeArrowheads="1"/>
          </p:cNvSpPr>
          <p:nvPr>
            <p:ph type="subTitle" idx="1"/>
          </p:nvPr>
        </p:nvSpPr>
        <p:spPr>
          <a:xfrm>
            <a:off x="3810000" y="3886200"/>
            <a:ext cx="4648200" cy="1981200"/>
          </a:xfrm>
        </p:spPr>
        <p:txBody>
          <a:bodyPr/>
          <a:lstStyle/>
          <a:p>
            <a:pPr algn="r"/>
            <a:r>
              <a:rPr lang="en-US" altLang="en-US" dirty="0">
                <a:cs typeface="Times New Roman" pitchFamily="18" charset="0"/>
              </a:rPr>
              <a:t>May 2008</a:t>
            </a:r>
          </a:p>
          <a:p>
            <a:pPr algn="r"/>
            <a:r>
              <a:rPr lang="en-US" altLang="en-US" sz="3600" dirty="0">
                <a:solidFill>
                  <a:srgbClr val="000099"/>
                </a:solidFill>
              </a:rPr>
              <a:t>City of Pismo Beach</a:t>
            </a:r>
            <a:endParaRPr lang="en-US" altLang="en-US" dirty="0"/>
          </a:p>
        </p:txBody>
      </p:sp>
      <p:pic>
        <p:nvPicPr>
          <p:cNvPr id="13414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4267200"/>
            <a:ext cx="10668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989087"/>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026"/>
          <p:cNvSpPr>
            <a:spLocks noGrp="1" noChangeArrowheads="1"/>
          </p:cNvSpPr>
          <p:nvPr>
            <p:ph type="title"/>
          </p:nvPr>
        </p:nvSpPr>
        <p:spPr/>
        <p:txBody>
          <a:bodyPr/>
          <a:lstStyle/>
          <a:p>
            <a:r>
              <a:rPr lang="en-US"/>
              <a:t>Key Components</a:t>
            </a:r>
          </a:p>
        </p:txBody>
      </p:sp>
      <p:sp>
        <p:nvSpPr>
          <p:cNvPr id="14340" name="Rectangle 1027"/>
          <p:cNvSpPr>
            <a:spLocks noGrp="1" noChangeArrowheads="1"/>
          </p:cNvSpPr>
          <p:nvPr>
            <p:ph type="body" sz="half" idx="1"/>
          </p:nvPr>
        </p:nvSpPr>
        <p:spPr/>
        <p:txBody>
          <a:bodyPr/>
          <a:lstStyle/>
          <a:p>
            <a:r>
              <a:rPr lang="en-US" sz="3200"/>
              <a:t>Revenues</a:t>
            </a:r>
          </a:p>
          <a:p>
            <a:pPr lvl="1"/>
            <a:r>
              <a:rPr lang="en-US" sz="2800"/>
              <a:t>Focus on top revenues</a:t>
            </a:r>
          </a:p>
        </p:txBody>
      </p:sp>
      <p:sp>
        <p:nvSpPr>
          <p:cNvPr id="391172" name="Rectangle 1028"/>
          <p:cNvSpPr>
            <a:spLocks noGrp="1" noChangeArrowheads="1"/>
          </p:cNvSpPr>
          <p:nvPr>
            <p:ph type="body" sz="half" idx="2"/>
          </p:nvPr>
        </p:nvSpPr>
        <p:spPr>
          <a:xfrm>
            <a:off x="4343400" y="1790700"/>
            <a:ext cx="4572000" cy="4152900"/>
          </a:xfrm>
        </p:spPr>
        <p:txBody>
          <a:bodyPr/>
          <a:lstStyle/>
          <a:p>
            <a:pPr>
              <a:lnSpc>
                <a:spcPct val="90000"/>
              </a:lnSpc>
            </a:pPr>
            <a:r>
              <a:rPr lang="en-US" sz="3200"/>
              <a:t>Expenditures</a:t>
            </a:r>
          </a:p>
          <a:p>
            <a:pPr lvl="1">
              <a:lnSpc>
                <a:spcPct val="90000"/>
              </a:lnSpc>
            </a:pPr>
            <a:r>
              <a:rPr lang="en-US" sz="2800"/>
              <a:t>Operating</a:t>
            </a:r>
          </a:p>
          <a:p>
            <a:pPr lvl="1">
              <a:lnSpc>
                <a:spcPct val="90000"/>
              </a:lnSpc>
            </a:pPr>
            <a:r>
              <a:rPr lang="en-US" sz="2800"/>
              <a:t>Debt service</a:t>
            </a:r>
          </a:p>
          <a:p>
            <a:pPr lvl="1">
              <a:lnSpc>
                <a:spcPct val="90000"/>
              </a:lnSpc>
            </a:pPr>
            <a:r>
              <a:rPr lang="en-US" sz="2800"/>
              <a:t>CIP: Toughest component</a:t>
            </a:r>
          </a:p>
          <a:p>
            <a:pPr lvl="2">
              <a:lnSpc>
                <a:spcPct val="90000"/>
              </a:lnSpc>
            </a:pPr>
            <a:r>
              <a:rPr lang="en-US" sz="2400"/>
              <a:t>Average from the past</a:t>
            </a:r>
          </a:p>
          <a:p>
            <a:pPr lvl="2">
              <a:lnSpc>
                <a:spcPct val="90000"/>
              </a:lnSpc>
            </a:pPr>
            <a:r>
              <a:rPr lang="en-US" sz="2400"/>
              <a:t>Different scenarios</a:t>
            </a:r>
          </a:p>
          <a:p>
            <a:pPr lvl="2">
              <a:lnSpc>
                <a:spcPct val="90000"/>
              </a:lnSpc>
            </a:pPr>
            <a:r>
              <a:rPr lang="en-US" sz="2400"/>
              <a:t>“Forecast CIP”</a:t>
            </a:r>
          </a:p>
          <a:p>
            <a:pPr lvl="3">
              <a:lnSpc>
                <a:spcPct val="90000"/>
              </a:lnSpc>
            </a:pPr>
            <a:r>
              <a:rPr lang="en-US" sz="2000"/>
              <a:t>Maintenance only?</a:t>
            </a:r>
          </a:p>
          <a:p>
            <a:pPr lvl="3">
              <a:lnSpc>
                <a:spcPct val="90000"/>
              </a:lnSpc>
            </a:pPr>
            <a:r>
              <a:rPr lang="en-US" sz="2000"/>
              <a:t>New stuff?</a:t>
            </a:r>
          </a:p>
          <a:p>
            <a:pPr lvl="3">
              <a:lnSpc>
                <a:spcPct val="90000"/>
              </a:lnSpc>
            </a:pPr>
            <a:r>
              <a:rPr lang="en-US" sz="2000"/>
              <a:t>Combination? </a:t>
            </a:r>
          </a:p>
          <a:p>
            <a:pPr>
              <a:lnSpc>
                <a:spcPct val="90000"/>
              </a:lnSpc>
            </a:pPr>
            <a:endParaRPr lang="en-US"/>
          </a:p>
        </p:txBody>
      </p:sp>
      <p:sp>
        <p:nvSpPr>
          <p:cNvPr id="391173" name="Text Box 1029"/>
          <p:cNvSpPr txBox="1">
            <a:spLocks noChangeArrowheads="1"/>
          </p:cNvSpPr>
          <p:nvPr/>
        </p:nvSpPr>
        <p:spPr bwMode="auto">
          <a:xfrm>
            <a:off x="533400" y="4419600"/>
            <a:ext cx="3352800" cy="90805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50000"/>
              </a:spcBef>
            </a:pPr>
            <a:r>
              <a:rPr lang="en-US" sz="2400" i="1"/>
              <a:t>One “forecast?”</a:t>
            </a:r>
          </a:p>
          <a:p>
            <a:pPr>
              <a:spcBef>
                <a:spcPct val="20000"/>
              </a:spcBef>
            </a:pPr>
            <a:r>
              <a:rPr lang="en-US" sz="2400" i="1"/>
              <a:t>Or several scenarios?</a:t>
            </a:r>
            <a:r>
              <a:rPr lang="en-US" sz="2400"/>
              <a:t>  </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13</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91172">
                                            <p:txEl>
                                              <p:pRg st="0" end="0"/>
                                            </p:txEl>
                                          </p:spTgt>
                                        </p:tgtEl>
                                        <p:attrNameLst>
                                          <p:attrName>style.visibility</p:attrName>
                                        </p:attrNameLst>
                                      </p:cBhvr>
                                      <p:to>
                                        <p:strVal val="visible"/>
                                      </p:to>
                                    </p:set>
                                    <p:anim calcmode="lin" valueType="num">
                                      <p:cBhvr additive="base">
                                        <p:cTn id="7" dur="500" fill="hold"/>
                                        <p:tgtEl>
                                          <p:spTgt spid="39117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9117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91172">
                                            <p:txEl>
                                              <p:pRg st="1" end="1"/>
                                            </p:txEl>
                                          </p:spTgt>
                                        </p:tgtEl>
                                        <p:attrNameLst>
                                          <p:attrName>style.visibility</p:attrName>
                                        </p:attrNameLst>
                                      </p:cBhvr>
                                      <p:to>
                                        <p:strVal val="visible"/>
                                      </p:to>
                                    </p:set>
                                    <p:anim calcmode="lin" valueType="num">
                                      <p:cBhvr additive="base">
                                        <p:cTn id="11" dur="500" fill="hold"/>
                                        <p:tgtEl>
                                          <p:spTgt spid="391172">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9117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91172">
                                            <p:txEl>
                                              <p:pRg st="2" end="2"/>
                                            </p:txEl>
                                          </p:spTgt>
                                        </p:tgtEl>
                                        <p:attrNameLst>
                                          <p:attrName>style.visibility</p:attrName>
                                        </p:attrNameLst>
                                      </p:cBhvr>
                                      <p:to>
                                        <p:strVal val="visible"/>
                                      </p:to>
                                    </p:set>
                                    <p:anim calcmode="lin" valueType="num">
                                      <p:cBhvr additive="base">
                                        <p:cTn id="15" dur="500" fill="hold"/>
                                        <p:tgtEl>
                                          <p:spTgt spid="391172">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9117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91172">
                                            <p:txEl>
                                              <p:pRg st="3" end="3"/>
                                            </p:txEl>
                                          </p:spTgt>
                                        </p:tgtEl>
                                        <p:attrNameLst>
                                          <p:attrName>style.visibility</p:attrName>
                                        </p:attrNameLst>
                                      </p:cBhvr>
                                      <p:to>
                                        <p:strVal val="visible"/>
                                      </p:to>
                                    </p:set>
                                    <p:anim calcmode="lin" valueType="num">
                                      <p:cBhvr additive="base">
                                        <p:cTn id="19" dur="500" fill="hold"/>
                                        <p:tgtEl>
                                          <p:spTgt spid="391172">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9117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91172">
                                            <p:txEl>
                                              <p:pRg st="4" end="4"/>
                                            </p:txEl>
                                          </p:spTgt>
                                        </p:tgtEl>
                                        <p:attrNameLst>
                                          <p:attrName>style.visibility</p:attrName>
                                        </p:attrNameLst>
                                      </p:cBhvr>
                                      <p:to>
                                        <p:strVal val="visible"/>
                                      </p:to>
                                    </p:set>
                                    <p:anim calcmode="lin" valueType="num">
                                      <p:cBhvr additive="base">
                                        <p:cTn id="23" dur="500" fill="hold"/>
                                        <p:tgtEl>
                                          <p:spTgt spid="391172">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9117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91172">
                                            <p:txEl>
                                              <p:pRg st="5" end="5"/>
                                            </p:txEl>
                                          </p:spTgt>
                                        </p:tgtEl>
                                        <p:attrNameLst>
                                          <p:attrName>style.visibility</p:attrName>
                                        </p:attrNameLst>
                                      </p:cBhvr>
                                      <p:to>
                                        <p:strVal val="visible"/>
                                      </p:to>
                                    </p:set>
                                    <p:anim calcmode="lin" valueType="num">
                                      <p:cBhvr additive="base">
                                        <p:cTn id="27" dur="500" fill="hold"/>
                                        <p:tgtEl>
                                          <p:spTgt spid="391172">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9117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91172">
                                            <p:txEl>
                                              <p:pRg st="6" end="6"/>
                                            </p:txEl>
                                          </p:spTgt>
                                        </p:tgtEl>
                                        <p:attrNameLst>
                                          <p:attrName>style.visibility</p:attrName>
                                        </p:attrNameLst>
                                      </p:cBhvr>
                                      <p:to>
                                        <p:strVal val="visible"/>
                                      </p:to>
                                    </p:set>
                                    <p:anim calcmode="lin" valueType="num">
                                      <p:cBhvr additive="base">
                                        <p:cTn id="31" dur="500" fill="hold"/>
                                        <p:tgtEl>
                                          <p:spTgt spid="391172">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91172">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91172">
                                            <p:txEl>
                                              <p:pRg st="7" end="7"/>
                                            </p:txEl>
                                          </p:spTgt>
                                        </p:tgtEl>
                                        <p:attrNameLst>
                                          <p:attrName>style.visibility</p:attrName>
                                        </p:attrNameLst>
                                      </p:cBhvr>
                                      <p:to>
                                        <p:strVal val="visible"/>
                                      </p:to>
                                    </p:set>
                                    <p:anim calcmode="lin" valueType="num">
                                      <p:cBhvr additive="base">
                                        <p:cTn id="35" dur="500" fill="hold"/>
                                        <p:tgtEl>
                                          <p:spTgt spid="391172">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91172">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91172">
                                            <p:txEl>
                                              <p:pRg st="8" end="8"/>
                                            </p:txEl>
                                          </p:spTgt>
                                        </p:tgtEl>
                                        <p:attrNameLst>
                                          <p:attrName>style.visibility</p:attrName>
                                        </p:attrNameLst>
                                      </p:cBhvr>
                                      <p:to>
                                        <p:strVal val="visible"/>
                                      </p:to>
                                    </p:set>
                                    <p:anim calcmode="lin" valueType="num">
                                      <p:cBhvr additive="base">
                                        <p:cTn id="39" dur="500" fill="hold"/>
                                        <p:tgtEl>
                                          <p:spTgt spid="391172">
                                            <p:txEl>
                                              <p:pRg st="8" end="8"/>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91172">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91172">
                                            <p:txEl>
                                              <p:pRg st="9" end="9"/>
                                            </p:txEl>
                                          </p:spTgt>
                                        </p:tgtEl>
                                        <p:attrNameLst>
                                          <p:attrName>style.visibility</p:attrName>
                                        </p:attrNameLst>
                                      </p:cBhvr>
                                      <p:to>
                                        <p:strVal val="visible"/>
                                      </p:to>
                                    </p:set>
                                    <p:anim calcmode="lin" valueType="num">
                                      <p:cBhvr additive="base">
                                        <p:cTn id="43" dur="500" fill="hold"/>
                                        <p:tgtEl>
                                          <p:spTgt spid="391172">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9117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1173"/>
                                        </p:tgtEl>
                                        <p:attrNameLst>
                                          <p:attrName>style.visibility</p:attrName>
                                        </p:attrNameLst>
                                      </p:cBhvr>
                                      <p:to>
                                        <p:strVal val="visible"/>
                                      </p:to>
                                    </p:set>
                                    <p:anim calcmode="lin" valueType="num">
                                      <p:cBhvr additive="base">
                                        <p:cTn id="49" dur="500" fill="hold"/>
                                        <p:tgtEl>
                                          <p:spTgt spid="391173"/>
                                        </p:tgtEl>
                                        <p:attrNameLst>
                                          <p:attrName>ppt_x</p:attrName>
                                        </p:attrNameLst>
                                      </p:cBhvr>
                                      <p:tavLst>
                                        <p:tav tm="0">
                                          <p:val>
                                            <p:strVal val="#ppt_x"/>
                                          </p:val>
                                        </p:tav>
                                        <p:tav tm="100000">
                                          <p:val>
                                            <p:strVal val="#ppt_x"/>
                                          </p:val>
                                        </p:tav>
                                      </p:tavLst>
                                    </p:anim>
                                    <p:anim calcmode="lin" valueType="num">
                                      <p:cBhvr additive="base">
                                        <p:cTn id="50" dur="500" fill="hold"/>
                                        <p:tgtEl>
                                          <p:spTgt spid="391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5"/>
          <p:cNvSpPr>
            <a:spLocks noGrp="1"/>
          </p:cNvSpPr>
          <p:nvPr>
            <p:ph type="sldNum" sz="quarter" idx="12"/>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1A267158-ED8A-48CF-B2C1-13A08E846842}" type="slidenum">
              <a:rPr lang="en-US" altLang="en-US" sz="1400">
                <a:solidFill>
                  <a:schemeClr val="bg1"/>
                </a:solidFill>
              </a:rPr>
              <a:pPr/>
              <a:t>130</a:t>
            </a:fld>
            <a:endParaRPr lang="en-US" altLang="en-US" sz="1400" dirty="0">
              <a:solidFill>
                <a:schemeClr val="bg1"/>
              </a:solidFill>
            </a:endParaRPr>
          </a:p>
        </p:txBody>
      </p:sp>
      <p:sp>
        <p:nvSpPr>
          <p:cNvPr id="135171" name="Rectangle 2"/>
          <p:cNvSpPr>
            <a:spLocks noGrp="1" noChangeArrowheads="1"/>
          </p:cNvSpPr>
          <p:nvPr>
            <p:ph type="title"/>
          </p:nvPr>
        </p:nvSpPr>
        <p:spPr/>
        <p:txBody>
          <a:bodyPr/>
          <a:lstStyle/>
          <a:p>
            <a:r>
              <a:rPr lang="en-US" altLang="en-US" dirty="0"/>
              <a:t>Summary of Forecast Findings</a:t>
            </a:r>
          </a:p>
        </p:txBody>
      </p:sp>
      <p:sp>
        <p:nvSpPr>
          <p:cNvPr id="1437699" name="Rectangle 3"/>
          <p:cNvSpPr>
            <a:spLocks noGrp="1" noChangeArrowheads="1"/>
          </p:cNvSpPr>
          <p:nvPr>
            <p:ph type="body" idx="1"/>
          </p:nvPr>
        </p:nvSpPr>
        <p:spPr>
          <a:xfrm>
            <a:off x="1143000" y="1790700"/>
            <a:ext cx="7772400" cy="4305300"/>
          </a:xfrm>
        </p:spPr>
        <p:txBody>
          <a:bodyPr/>
          <a:lstStyle/>
          <a:p>
            <a:pPr>
              <a:tabLst>
                <a:tab pos="3489325" algn="l"/>
              </a:tabLst>
            </a:pPr>
            <a:r>
              <a:rPr lang="en-US" altLang="en-US" sz="2800" dirty="0"/>
              <a:t>Confirms findings from four years ago:</a:t>
            </a:r>
          </a:p>
          <a:p>
            <a:pPr lvl="1">
              <a:tabLst>
                <a:tab pos="3489325" algn="l"/>
              </a:tabLst>
            </a:pPr>
            <a:r>
              <a:rPr lang="en-US" altLang="en-US" dirty="0"/>
              <a:t>The City has adequate revenues to fund current day-to-day services and debt service obligations. </a:t>
            </a:r>
            <a:r>
              <a:rPr lang="en-US" altLang="en-US" u="sng" dirty="0"/>
              <a:t>In short, the City has a structurally balanced operating budget</a:t>
            </a:r>
            <a:r>
              <a:rPr lang="en-US" altLang="en-US" dirty="0"/>
              <a:t> . </a:t>
            </a:r>
          </a:p>
          <a:p>
            <a:pPr lvl="1">
              <a:tabLst>
                <a:tab pos="3489325" algn="l"/>
              </a:tabLst>
            </a:pPr>
            <a:r>
              <a:rPr lang="en-US" altLang="en-US" dirty="0"/>
              <a:t>However, funding improvements identified for 2008-13 in the ten-year CIP will require new revenues.</a:t>
            </a:r>
          </a:p>
        </p:txBody>
      </p:sp>
    </p:spTree>
    <p:extLst>
      <p:ext uri="{BB962C8B-B14F-4D97-AF65-F5344CB8AC3E}">
        <p14:creationId xmlns:p14="http://schemas.microsoft.com/office/powerpoint/2010/main" val="3752218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7699">
                                            <p:txEl>
                                              <p:pRg st="2" end="2"/>
                                            </p:txEl>
                                          </p:spTgt>
                                        </p:tgtEl>
                                        <p:attrNameLst>
                                          <p:attrName>style.visibility</p:attrName>
                                        </p:attrNameLst>
                                      </p:cBhvr>
                                      <p:to>
                                        <p:strVal val="visible"/>
                                      </p:to>
                                    </p:set>
                                    <p:anim calcmode="lin" valueType="num">
                                      <p:cBhvr additive="base">
                                        <p:cTn id="7" dur="500" fill="hold"/>
                                        <p:tgtEl>
                                          <p:spTgt spid="143769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7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p:cNvSpPr>
            <a:spLocks noGrp="1"/>
          </p:cNvSpPr>
          <p:nvPr>
            <p:ph type="sldNum" sz="quarter" idx="12"/>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B049A516-84BA-4BB2-823B-DBF8A0723D5C}" type="slidenum">
              <a:rPr lang="en-US" altLang="en-US" sz="1400">
                <a:solidFill>
                  <a:schemeClr val="bg1"/>
                </a:solidFill>
              </a:rPr>
              <a:pPr/>
              <a:t>131</a:t>
            </a:fld>
            <a:endParaRPr lang="en-US" altLang="en-US" sz="1400" dirty="0">
              <a:solidFill>
                <a:schemeClr val="bg1"/>
              </a:solidFill>
            </a:endParaRPr>
          </a:p>
        </p:txBody>
      </p:sp>
      <p:graphicFrame>
        <p:nvGraphicFramePr>
          <p:cNvPr id="136195" name="Object 2"/>
          <p:cNvGraphicFramePr>
            <a:graphicFrameLocks noGrp="1" noChangeAspect="1"/>
          </p:cNvGraphicFramePr>
          <p:nvPr>
            <p:ph/>
          </p:nvPr>
        </p:nvGraphicFramePr>
        <p:xfrm>
          <a:off x="381000" y="304800"/>
          <a:ext cx="8382000" cy="6067425"/>
        </p:xfrm>
        <a:graphic>
          <a:graphicData uri="http://schemas.openxmlformats.org/presentationml/2006/ole">
            <mc:AlternateContent xmlns:mc="http://schemas.openxmlformats.org/markup-compatibility/2006">
              <mc:Choice xmlns:v="urn:schemas-microsoft-com:vml" Requires="v">
                <p:oleObj spid="_x0000_s151558" name="Chart" r:id="rId3" imgW="5210219" imgH="3771961" progId="Excel.Chart.8">
                  <p:embed/>
                </p:oleObj>
              </mc:Choice>
              <mc:Fallback>
                <p:oleObj name="Chart" r:id="rId3" imgW="5210219" imgH="377196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382000" cy="606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6512765"/>
      </p:ext>
    </p:extLst>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4E27D4A8-05EC-4328-9906-FE31340C490F}" type="slidenum">
              <a:rPr lang="en-US" altLang="en-US" sz="1400">
                <a:solidFill>
                  <a:schemeClr val="bg1"/>
                </a:solidFill>
              </a:rPr>
              <a:pPr/>
              <a:t>132</a:t>
            </a:fld>
            <a:endParaRPr lang="en-US" altLang="en-US" sz="1400" dirty="0">
              <a:solidFill>
                <a:schemeClr val="bg1"/>
              </a:solidFill>
            </a:endParaRPr>
          </a:p>
        </p:txBody>
      </p:sp>
      <p:graphicFrame>
        <p:nvGraphicFramePr>
          <p:cNvPr id="137219" name="Object 2"/>
          <p:cNvGraphicFramePr>
            <a:graphicFrameLocks noChangeAspect="1"/>
          </p:cNvGraphicFramePr>
          <p:nvPr/>
        </p:nvGraphicFramePr>
        <p:xfrm>
          <a:off x="457200" y="258763"/>
          <a:ext cx="8458200" cy="6121400"/>
        </p:xfrm>
        <a:graphic>
          <a:graphicData uri="http://schemas.openxmlformats.org/presentationml/2006/ole">
            <mc:AlternateContent xmlns:mc="http://schemas.openxmlformats.org/markup-compatibility/2006">
              <mc:Choice xmlns:v="urn:schemas-microsoft-com:vml" Requires="v">
                <p:oleObj spid="_x0000_s152582" name="Chart" r:id="rId3" imgW="5210219" imgH="3771961" progId="Excel.Chart.8">
                  <p:embed/>
                </p:oleObj>
              </mc:Choice>
              <mc:Fallback>
                <p:oleObj name="Chart" r:id="rId3" imgW="5210219" imgH="377196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8763"/>
                        <a:ext cx="84582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89434853"/>
      </p:ext>
    </p:extLst>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ChangeArrowheads="1"/>
          </p:cNvSpPr>
          <p:nvPr>
            <p:ph type="ctrTitle"/>
          </p:nvPr>
        </p:nvSpPr>
        <p:spPr>
          <a:xfrm>
            <a:off x="2895600" y="2286000"/>
            <a:ext cx="6248400" cy="1143000"/>
          </a:xfrm>
        </p:spPr>
        <p:txBody>
          <a:bodyPr/>
          <a:lstStyle/>
          <a:p>
            <a:pPr>
              <a:tabLst>
                <a:tab pos="6338888" algn="l"/>
              </a:tabLst>
            </a:pPr>
            <a:r>
              <a:rPr lang="en-US" sz="4000"/>
              <a:t>General Fund</a:t>
            </a:r>
            <a:br>
              <a:rPr lang="en-US" sz="4000"/>
            </a:br>
            <a:r>
              <a:rPr lang="en-US" sz="4000"/>
              <a:t>Five-Year Fiscal Forecast</a:t>
            </a:r>
          </a:p>
        </p:txBody>
      </p:sp>
      <p:sp>
        <p:nvSpPr>
          <p:cNvPr id="134148" name="Rectangle 3"/>
          <p:cNvSpPr>
            <a:spLocks noGrp="1" noChangeArrowheads="1"/>
          </p:cNvSpPr>
          <p:nvPr>
            <p:ph type="subTitle" idx="1"/>
          </p:nvPr>
        </p:nvSpPr>
        <p:spPr>
          <a:xfrm>
            <a:off x="1371600" y="3962400"/>
            <a:ext cx="7620000" cy="1219200"/>
          </a:xfrm>
        </p:spPr>
        <p:txBody>
          <a:bodyPr/>
          <a:lstStyle/>
          <a:p>
            <a:r>
              <a:rPr lang="en-US" sz="3600"/>
              <a:t>City of Bell</a:t>
            </a:r>
            <a:endParaRPr lang="en-US"/>
          </a:p>
        </p:txBody>
      </p:sp>
      <p:pic>
        <p:nvPicPr>
          <p:cNvPr id="134149" name="Picture 10" descr="Logo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876800"/>
            <a:ext cx="40386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4"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09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133</a:t>
            </a:fld>
            <a:endParaRPr lang="en-US"/>
          </a:p>
        </p:txBody>
      </p:sp>
    </p:spTree>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AutoShape 7"/>
          <p:cNvSpPr>
            <a:spLocks/>
          </p:cNvSpPr>
          <p:nvPr/>
        </p:nvSpPr>
        <p:spPr bwMode="auto">
          <a:xfrm>
            <a:off x="7924800" y="1371600"/>
            <a:ext cx="76200" cy="1828800"/>
          </a:xfrm>
          <a:prstGeom prst="leftBrace">
            <a:avLst>
              <a:gd name="adj1" fmla="val 20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eaLnBrk="0" hangingPunct="0"/>
            <a:endParaRPr lang="en-US"/>
          </a:p>
        </p:txBody>
      </p:sp>
      <p:sp>
        <p:nvSpPr>
          <p:cNvPr id="135172" name="AutoShape 8"/>
          <p:cNvSpPr>
            <a:spLocks/>
          </p:cNvSpPr>
          <p:nvPr/>
        </p:nvSpPr>
        <p:spPr bwMode="auto">
          <a:xfrm>
            <a:off x="7315200" y="914400"/>
            <a:ext cx="381000" cy="1600200"/>
          </a:xfrm>
          <a:prstGeom prst="leftBrace">
            <a:avLst>
              <a:gd name="adj1" fmla="val 35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marL="342900" indent="-342900" eaLnBrk="0" hangingPunct="0"/>
            <a:endParaRPr lang="en-US"/>
          </a:p>
        </p:txBody>
      </p:sp>
      <p:pic>
        <p:nvPicPr>
          <p:cNvPr id="13517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058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134</a:t>
            </a:fld>
            <a:endParaRPr lang="en-US"/>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p:txBody>
          <a:bodyPr/>
          <a:lstStyle/>
          <a:p>
            <a:r>
              <a:rPr lang="en-US" sz="4000"/>
              <a:t>Forecast Overview: Positives</a:t>
            </a:r>
          </a:p>
        </p:txBody>
      </p:sp>
      <p:sp>
        <p:nvSpPr>
          <p:cNvPr id="136196" name="Rectangle 3"/>
          <p:cNvSpPr>
            <a:spLocks noGrp="1" noChangeArrowheads="1"/>
          </p:cNvSpPr>
          <p:nvPr>
            <p:ph type="body" idx="1"/>
          </p:nvPr>
        </p:nvSpPr>
        <p:spPr>
          <a:xfrm>
            <a:off x="1143000" y="1790700"/>
            <a:ext cx="7620000" cy="4686300"/>
          </a:xfrm>
        </p:spPr>
        <p:txBody>
          <a:bodyPr/>
          <a:lstStyle/>
          <a:p>
            <a:pPr>
              <a:lnSpc>
                <a:spcPct val="90000"/>
              </a:lnSpc>
            </a:pPr>
            <a:r>
              <a:rPr lang="en-US" sz="2800"/>
              <a:t>Key revenues have hit bottom and appear to be on the road to recovery, albeit modestly.</a:t>
            </a:r>
          </a:p>
          <a:p>
            <a:pPr>
              <a:lnSpc>
                <a:spcPct val="90000"/>
              </a:lnSpc>
            </a:pPr>
            <a:r>
              <a:rPr lang="en-US" sz="2800"/>
              <a:t>Structurally balanced budget in 2012-13.</a:t>
            </a:r>
          </a:p>
          <a:p>
            <a:pPr>
              <a:lnSpc>
                <a:spcPct val="90000"/>
              </a:lnSpc>
            </a:pPr>
            <a:r>
              <a:rPr lang="en-US" sz="2800"/>
              <a:t>Begin with $1.2 million in reserves.</a:t>
            </a:r>
          </a:p>
          <a:p>
            <a:pPr>
              <a:lnSpc>
                <a:spcPct val="90000"/>
              </a:lnSpc>
            </a:pPr>
            <a:r>
              <a:rPr lang="en-US" sz="2800"/>
              <a:t>While there is a significant “forecast gap” for the next two years, it improves in the “out-years.”</a:t>
            </a:r>
          </a:p>
          <a:p>
            <a:pPr lvl="1">
              <a:lnSpc>
                <a:spcPct val="90000"/>
              </a:lnSpc>
            </a:pPr>
            <a:r>
              <a:rPr lang="en-US" sz="2400"/>
              <a:t>This means there is a structural solution. </a:t>
            </a:r>
          </a:p>
          <a:p>
            <a:pPr>
              <a:lnSpc>
                <a:spcPct val="90000"/>
              </a:lnSpc>
            </a:pPr>
            <a:r>
              <a:rPr lang="en-US" sz="2800"/>
              <a:t>Committed Council and staff to a responsible, balanced and transparent budget process.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135</a:t>
            </a:fld>
            <a:endParaRPr lang="en-US"/>
          </a:p>
        </p:txBody>
      </p:sp>
    </p:spTree>
  </p:cSld>
  <p:clrMapOvr>
    <a:masterClrMapping/>
  </p:clrMapOvr>
  <p:transition>
    <p:rand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382000"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21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0"/>
            <a:ext cx="8350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217"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8350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218"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86000"/>
            <a:ext cx="8350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421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0"/>
            <a:ext cx="8350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136</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44216"/>
                                        </p:tgtEl>
                                        <p:attrNameLst>
                                          <p:attrName>style.visibility</p:attrName>
                                        </p:attrNameLst>
                                      </p:cBhvr>
                                      <p:to>
                                        <p:strVal val="visible"/>
                                      </p:to>
                                    </p:set>
                                    <p:anim calcmode="lin" valueType="num">
                                      <p:cBhvr additive="base">
                                        <p:cTn id="7" dur="500" fill="hold"/>
                                        <p:tgtEl>
                                          <p:spTgt spid="1544216"/>
                                        </p:tgtEl>
                                        <p:attrNameLst>
                                          <p:attrName>ppt_x</p:attrName>
                                        </p:attrNameLst>
                                      </p:cBhvr>
                                      <p:tavLst>
                                        <p:tav tm="0">
                                          <p:val>
                                            <p:strVal val="1+#ppt_w/2"/>
                                          </p:val>
                                        </p:tav>
                                        <p:tav tm="100000">
                                          <p:val>
                                            <p:strVal val="#ppt_x"/>
                                          </p:val>
                                        </p:tav>
                                      </p:tavLst>
                                    </p:anim>
                                    <p:anim calcmode="lin" valueType="num">
                                      <p:cBhvr additive="base">
                                        <p:cTn id="8" dur="500" fill="hold"/>
                                        <p:tgtEl>
                                          <p:spTgt spid="15442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44217"/>
                                        </p:tgtEl>
                                        <p:attrNameLst>
                                          <p:attrName>style.visibility</p:attrName>
                                        </p:attrNameLst>
                                      </p:cBhvr>
                                      <p:to>
                                        <p:strVal val="visible"/>
                                      </p:to>
                                    </p:set>
                                    <p:anim calcmode="lin" valueType="num">
                                      <p:cBhvr additive="base">
                                        <p:cTn id="11" dur="500" fill="hold"/>
                                        <p:tgtEl>
                                          <p:spTgt spid="1544217"/>
                                        </p:tgtEl>
                                        <p:attrNameLst>
                                          <p:attrName>ppt_x</p:attrName>
                                        </p:attrNameLst>
                                      </p:cBhvr>
                                      <p:tavLst>
                                        <p:tav tm="0">
                                          <p:val>
                                            <p:strVal val="1+#ppt_w/2"/>
                                          </p:val>
                                        </p:tav>
                                        <p:tav tm="100000">
                                          <p:val>
                                            <p:strVal val="#ppt_x"/>
                                          </p:val>
                                        </p:tav>
                                      </p:tavLst>
                                    </p:anim>
                                    <p:anim calcmode="lin" valueType="num">
                                      <p:cBhvr additive="base">
                                        <p:cTn id="12" dur="500" fill="hold"/>
                                        <p:tgtEl>
                                          <p:spTgt spid="154421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44218"/>
                                        </p:tgtEl>
                                        <p:attrNameLst>
                                          <p:attrName>style.visibility</p:attrName>
                                        </p:attrNameLst>
                                      </p:cBhvr>
                                      <p:to>
                                        <p:strVal val="visible"/>
                                      </p:to>
                                    </p:set>
                                    <p:anim calcmode="lin" valueType="num">
                                      <p:cBhvr additive="base">
                                        <p:cTn id="15" dur="500" fill="hold"/>
                                        <p:tgtEl>
                                          <p:spTgt spid="1544218"/>
                                        </p:tgtEl>
                                        <p:attrNameLst>
                                          <p:attrName>ppt_x</p:attrName>
                                        </p:attrNameLst>
                                      </p:cBhvr>
                                      <p:tavLst>
                                        <p:tav tm="0">
                                          <p:val>
                                            <p:strVal val="1+#ppt_w/2"/>
                                          </p:val>
                                        </p:tav>
                                        <p:tav tm="100000">
                                          <p:val>
                                            <p:strVal val="#ppt_x"/>
                                          </p:val>
                                        </p:tav>
                                      </p:tavLst>
                                    </p:anim>
                                    <p:anim calcmode="lin" valueType="num">
                                      <p:cBhvr additive="base">
                                        <p:cTn id="16" dur="500" fill="hold"/>
                                        <p:tgtEl>
                                          <p:spTgt spid="154421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544219"/>
                                        </p:tgtEl>
                                        <p:attrNameLst>
                                          <p:attrName>style.visibility</p:attrName>
                                        </p:attrNameLst>
                                      </p:cBhvr>
                                      <p:to>
                                        <p:strVal val="visible"/>
                                      </p:to>
                                    </p:set>
                                    <p:anim calcmode="lin" valueType="num">
                                      <p:cBhvr additive="base">
                                        <p:cTn id="19" dur="500" fill="hold"/>
                                        <p:tgtEl>
                                          <p:spTgt spid="1544219"/>
                                        </p:tgtEl>
                                        <p:attrNameLst>
                                          <p:attrName>ppt_x</p:attrName>
                                        </p:attrNameLst>
                                      </p:cBhvr>
                                      <p:tavLst>
                                        <p:tav tm="0">
                                          <p:val>
                                            <p:strVal val="1+#ppt_w/2"/>
                                          </p:val>
                                        </p:tav>
                                        <p:tav tm="100000">
                                          <p:val>
                                            <p:strVal val="#ppt_x"/>
                                          </p:val>
                                        </p:tav>
                                      </p:tavLst>
                                    </p:anim>
                                    <p:anim calcmode="lin" valueType="num">
                                      <p:cBhvr additive="base">
                                        <p:cTn id="20" dur="500" fill="hold"/>
                                        <p:tgtEl>
                                          <p:spTgt spid="1544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4"/>
          <p:cNvSpPr>
            <a:spLocks noGrp="1" noChangeArrowheads="1"/>
          </p:cNvSpPr>
          <p:nvPr>
            <p:ph type="title"/>
          </p:nvPr>
        </p:nvSpPr>
        <p:spPr/>
        <p:txBody>
          <a:bodyPr/>
          <a:lstStyle/>
          <a:p>
            <a:r>
              <a:rPr lang="en-US"/>
              <a:t>The Challenge Ahead</a:t>
            </a:r>
          </a:p>
        </p:txBody>
      </p:sp>
      <p:sp>
        <p:nvSpPr>
          <p:cNvPr id="138244" name="Rectangle 5"/>
          <p:cNvSpPr>
            <a:spLocks noGrp="1" noChangeArrowheads="1"/>
          </p:cNvSpPr>
          <p:nvPr>
            <p:ph type="body" idx="1"/>
          </p:nvPr>
        </p:nvSpPr>
        <p:spPr/>
        <p:txBody>
          <a:bodyPr/>
          <a:lstStyle/>
          <a:p>
            <a:r>
              <a:rPr lang="en-US"/>
              <a:t>Closing the gap and adopting a balanced budget that responds to Council goal-setting.</a:t>
            </a:r>
          </a:p>
        </p:txBody>
      </p:sp>
      <p:sp>
        <p:nvSpPr>
          <p:cNvPr id="1626118" name="Text Box 6"/>
          <p:cNvSpPr txBox="1">
            <a:spLocks noChangeArrowheads="1"/>
          </p:cNvSpPr>
          <p:nvPr/>
        </p:nvSpPr>
        <p:spPr bwMode="auto">
          <a:xfrm>
            <a:off x="762000" y="3733800"/>
            <a:ext cx="7772400" cy="1903413"/>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marL="342900" indent="-342900" eaLnBrk="0" hangingPunct="0">
              <a:defRPr sz="2000">
                <a:solidFill>
                  <a:schemeClr val="tx1"/>
                </a:solidFill>
                <a:latin typeface="Arial" pitchFamily="34" charset="0"/>
                <a:cs typeface="Arial" pitchFamily="34" charset="0"/>
              </a:defRPr>
            </a:lvl1pPr>
            <a:lvl2pPr marL="11430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lvl="1" algn="ctr">
              <a:spcBef>
                <a:spcPct val="20000"/>
              </a:spcBef>
              <a:buClr>
                <a:schemeClr val="tx2"/>
              </a:buClr>
              <a:buSzPct val="65000"/>
              <a:buFont typeface="Wingdings" pitchFamily="2" charset="2"/>
              <a:buNone/>
            </a:pPr>
            <a:r>
              <a:rPr lang="en-US" sz="2800" b="1" u="sng">
                <a:solidFill>
                  <a:schemeClr val="bg1"/>
                </a:solidFill>
              </a:rPr>
              <a:t>The forecast is not the budget.</a:t>
            </a:r>
          </a:p>
          <a:p>
            <a:pPr lvl="1" algn="ctr">
              <a:spcBef>
                <a:spcPct val="20000"/>
              </a:spcBef>
              <a:buClr>
                <a:schemeClr val="tx2"/>
              </a:buClr>
              <a:buSzPct val="65000"/>
              <a:buFont typeface="Wingdings" pitchFamily="2" charset="2"/>
              <a:buNone/>
            </a:pPr>
            <a:r>
              <a:rPr lang="en-US" sz="2800" b="1">
                <a:solidFill>
                  <a:schemeClr val="bg1"/>
                </a:solidFill>
              </a:rPr>
              <a:t>With Council guidance, the staff’s job is to develop ways of balancing the budget the coming year.</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137</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6118"/>
                                        </p:tgtEl>
                                        <p:attrNameLst>
                                          <p:attrName>style.visibility</p:attrName>
                                        </p:attrNameLst>
                                      </p:cBhvr>
                                      <p:to>
                                        <p:strVal val="visible"/>
                                      </p:to>
                                    </p:set>
                                    <p:anim calcmode="lin" valueType="num">
                                      <p:cBhvr additive="base">
                                        <p:cTn id="7" dur="500" fill="hold"/>
                                        <p:tgtEl>
                                          <p:spTgt spid="1626118"/>
                                        </p:tgtEl>
                                        <p:attrNameLst>
                                          <p:attrName>ppt_x</p:attrName>
                                        </p:attrNameLst>
                                      </p:cBhvr>
                                      <p:tavLst>
                                        <p:tav tm="0">
                                          <p:val>
                                            <p:strVal val="#ppt_x"/>
                                          </p:val>
                                        </p:tav>
                                        <p:tav tm="100000">
                                          <p:val>
                                            <p:strVal val="#ppt_x"/>
                                          </p:val>
                                        </p:tav>
                                      </p:tavLst>
                                    </p:anim>
                                    <p:anim calcmode="lin" valueType="num">
                                      <p:cBhvr additive="base">
                                        <p:cTn id="8" dur="500" fill="hold"/>
                                        <p:tgtEl>
                                          <p:spTgt spid="1626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p:txBody>
          <a:bodyPr/>
          <a:lstStyle/>
          <a:p>
            <a:r>
              <a:rPr lang="en-US"/>
              <a:t>Limited Options</a:t>
            </a:r>
          </a:p>
        </p:txBody>
      </p:sp>
      <p:sp>
        <p:nvSpPr>
          <p:cNvPr id="139268" name="Rectangle 3"/>
          <p:cNvSpPr>
            <a:spLocks noGrp="1" noChangeArrowheads="1"/>
          </p:cNvSpPr>
          <p:nvPr>
            <p:ph type="body" idx="1"/>
          </p:nvPr>
        </p:nvSpPr>
        <p:spPr>
          <a:xfrm>
            <a:off x="1143000" y="1790700"/>
            <a:ext cx="7772400" cy="4610100"/>
          </a:xfrm>
        </p:spPr>
        <p:txBody>
          <a:bodyPr/>
          <a:lstStyle/>
          <a:p>
            <a:r>
              <a:rPr lang="en-US" sz="2800"/>
              <a:t>Unless the Bell economy performs much better than projected, significantly reducing the City’s expenditures is the only budget-balancing option available to the City.</a:t>
            </a:r>
          </a:p>
          <a:p>
            <a:pPr lvl="1"/>
            <a:r>
              <a:rPr lang="en-US" sz="2400"/>
              <a:t>Use of reserves not recommended:</a:t>
            </a:r>
          </a:p>
          <a:p>
            <a:pPr lvl="2"/>
            <a:r>
              <a:rPr lang="en-US" sz="2200"/>
              <a:t>Need to build them, not reduce them.</a:t>
            </a:r>
          </a:p>
          <a:p>
            <a:pPr lvl="2"/>
            <a:r>
              <a:rPr lang="en-US" sz="2200"/>
              <a:t>Only defers the problem, doesn’t fix it.</a:t>
            </a:r>
          </a:p>
          <a:p>
            <a:pPr lvl="1"/>
            <a:r>
              <a:rPr lang="en-US" sz="2400"/>
              <a:t>Given the City’s recent experience, significant new revenues are not a viable budget-balancing approach any time soon.</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138</a:t>
            </a:fld>
            <a:endParaRPr lang="en-US"/>
          </a:p>
        </p:txBody>
      </p:sp>
    </p:spTree>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p:nvPr>
        </p:nvSpPr>
        <p:spPr/>
        <p:txBody>
          <a:bodyPr/>
          <a:lstStyle/>
          <a:p>
            <a:r>
              <a:rPr lang="en-US"/>
              <a:t>Expenditure Reductions</a:t>
            </a:r>
          </a:p>
        </p:txBody>
      </p:sp>
      <p:sp>
        <p:nvSpPr>
          <p:cNvPr id="140292" name="Rectangle 3"/>
          <p:cNvSpPr>
            <a:spLocks noGrp="1" noChangeArrowheads="1"/>
          </p:cNvSpPr>
          <p:nvPr>
            <p:ph type="body" idx="1"/>
          </p:nvPr>
        </p:nvSpPr>
        <p:spPr>
          <a:xfrm>
            <a:off x="1143000" y="1790700"/>
            <a:ext cx="7772400" cy="4686300"/>
          </a:xfrm>
        </p:spPr>
        <p:txBody>
          <a:bodyPr/>
          <a:lstStyle/>
          <a:p>
            <a:pPr>
              <a:lnSpc>
                <a:spcPct val="80000"/>
              </a:lnSpc>
            </a:pPr>
            <a:r>
              <a:rPr lang="en-US" sz="2800"/>
              <a:t>Further reducing service levels and related costs.</a:t>
            </a:r>
          </a:p>
          <a:p>
            <a:pPr lvl="1">
              <a:lnSpc>
                <a:spcPct val="80000"/>
              </a:lnSpc>
            </a:pPr>
            <a:r>
              <a:rPr lang="en-US" sz="2400"/>
              <a:t>Since 60% of General Fund expenditures are for staffing, this means further staffing reductions.</a:t>
            </a:r>
          </a:p>
          <a:p>
            <a:pPr>
              <a:lnSpc>
                <a:spcPct val="80000"/>
              </a:lnSpc>
            </a:pPr>
            <a:r>
              <a:rPr lang="en-US" sz="2800"/>
              <a:t>Cutting back on asset repair/replacement reserves.</a:t>
            </a:r>
          </a:p>
          <a:p>
            <a:pPr lvl="1">
              <a:lnSpc>
                <a:spcPct val="80000"/>
              </a:lnSpc>
            </a:pPr>
            <a:r>
              <a:rPr lang="en-US" sz="2400"/>
              <a:t>Not sustainable in the long-run.   </a:t>
            </a:r>
          </a:p>
          <a:p>
            <a:pPr>
              <a:lnSpc>
                <a:spcPct val="80000"/>
              </a:lnSpc>
            </a:pPr>
            <a:r>
              <a:rPr lang="en-US" sz="2800"/>
              <a:t>Finding alternative service delivery methods that will retain service levels but reduce costs. </a:t>
            </a:r>
          </a:p>
          <a:p>
            <a:pPr>
              <a:lnSpc>
                <a:spcPct val="80000"/>
              </a:lnSpc>
            </a:pPr>
            <a:r>
              <a:rPr lang="en-US" sz="2800"/>
              <a:t>Reducing compensation levels.</a:t>
            </a:r>
          </a:p>
          <a:p>
            <a:pPr lvl="1">
              <a:lnSpc>
                <a:spcPct val="80000"/>
              </a:lnSpc>
            </a:pPr>
            <a:r>
              <a:rPr lang="en-US" sz="2400"/>
              <a:t>Each 1% reduction in compensation generates $75,000 in savings.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139</a:t>
            </a:fld>
            <a:endParaRPr lang="en-US"/>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type="title"/>
          </p:nvPr>
        </p:nvSpPr>
        <p:spPr/>
        <p:txBody>
          <a:bodyPr/>
          <a:lstStyle/>
          <a:p>
            <a:r>
              <a:rPr lang="en-US"/>
              <a:t>What Do the Results Tell You?</a:t>
            </a:r>
          </a:p>
        </p:txBody>
      </p:sp>
      <p:sp>
        <p:nvSpPr>
          <p:cNvPr id="15364" name="Rectangle 6"/>
          <p:cNvSpPr>
            <a:spLocks noGrp="1" noChangeArrowheads="1"/>
          </p:cNvSpPr>
          <p:nvPr>
            <p:ph type="body" sz="half" idx="1"/>
          </p:nvPr>
        </p:nvSpPr>
        <p:spPr>
          <a:xfrm>
            <a:off x="1143000" y="1790700"/>
            <a:ext cx="7543800" cy="4152900"/>
          </a:xfrm>
        </p:spPr>
        <p:txBody>
          <a:bodyPr/>
          <a:lstStyle/>
          <a:p>
            <a:pPr>
              <a:lnSpc>
                <a:spcPct val="90000"/>
              </a:lnSpc>
            </a:pPr>
            <a:r>
              <a:rPr lang="en-US"/>
              <a:t>What’s the problem?</a:t>
            </a:r>
          </a:p>
          <a:p>
            <a:pPr>
              <a:lnSpc>
                <a:spcPct val="90000"/>
              </a:lnSpc>
            </a:pPr>
            <a:r>
              <a:rPr lang="en-US"/>
              <a:t>What are the best options for solving it?</a:t>
            </a:r>
          </a:p>
          <a:p>
            <a:pPr>
              <a:lnSpc>
                <a:spcPct val="90000"/>
              </a:lnSpc>
            </a:pPr>
            <a:r>
              <a:rPr lang="en-US"/>
              <a:t>What is the best one</a:t>
            </a:r>
          </a:p>
          <a:p>
            <a:pPr lvl="1">
              <a:lnSpc>
                <a:spcPct val="90000"/>
              </a:lnSpc>
              <a:buFont typeface="Wingdings" pitchFamily="2" charset="2"/>
              <a:buNone/>
            </a:pPr>
            <a:r>
              <a:rPr lang="en-US" sz="2800"/>
              <a:t>. . . . .  and why?</a:t>
            </a:r>
          </a:p>
        </p:txBody>
      </p:sp>
      <p:sp>
        <p:nvSpPr>
          <p:cNvPr id="15365" name="Rectangle 9"/>
          <p:cNvSpPr>
            <a:spLocks noGrp="1" noChangeArrowheads="1"/>
          </p:cNvSpPr>
          <p:nvPr>
            <p:ph type="body" sz="half" idx="2"/>
          </p:nvPr>
        </p:nvSpPr>
        <p:spPr>
          <a:xfrm>
            <a:off x="2971800" y="4343400"/>
            <a:ext cx="5145088" cy="1447800"/>
          </a:xfrm>
          <a:solidFill>
            <a:schemeClr val="accent1"/>
          </a:solidFill>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lstStyle/>
          <a:p>
            <a:pPr>
              <a:lnSpc>
                <a:spcPct val="90000"/>
              </a:lnSpc>
              <a:buFont typeface="Wingdings" pitchFamily="2" charset="2"/>
              <a:buNone/>
            </a:pPr>
            <a:r>
              <a:rPr lang="en-US" sz="3200" b="1" dirty="0">
                <a:solidFill>
                  <a:schemeClr val="bg1"/>
                </a:solidFill>
              </a:rPr>
              <a:t>	</a:t>
            </a:r>
            <a:r>
              <a:rPr lang="en-US" sz="2400" b="1" dirty="0">
                <a:solidFill>
                  <a:schemeClr val="bg1"/>
                </a:solidFill>
              </a:rPr>
              <a:t>“ A problem well-stated is a problem half-solved.”</a:t>
            </a:r>
          </a:p>
          <a:p>
            <a:pPr>
              <a:lnSpc>
                <a:spcPct val="90000"/>
              </a:lnSpc>
              <a:buFont typeface="Wingdings" pitchFamily="2" charset="2"/>
              <a:buNone/>
            </a:pPr>
            <a:r>
              <a:rPr lang="en-US" sz="2400" b="1" i="1" dirty="0">
                <a:solidFill>
                  <a:schemeClr val="bg1"/>
                </a:solidFill>
              </a:rPr>
              <a:t>	. . . . . . .    Charles Kettering</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14</a:t>
            </a:fld>
            <a:endParaRPr lang="en-US"/>
          </a:p>
        </p:txBody>
      </p:sp>
    </p:spTree>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ctrTitle"/>
          </p:nvPr>
        </p:nvSpPr>
        <p:spPr>
          <a:xfrm>
            <a:off x="2971800" y="2286000"/>
            <a:ext cx="5486400" cy="1143000"/>
          </a:xfrm>
        </p:spPr>
        <p:txBody>
          <a:bodyPr/>
          <a:lstStyle/>
          <a:p>
            <a:pPr>
              <a:tabLst>
                <a:tab pos="6338888" algn="l"/>
              </a:tabLst>
            </a:pPr>
            <a:r>
              <a:rPr lang="en-US" sz="4000" dirty="0"/>
              <a:t>General Fund</a:t>
            </a:r>
            <a:br>
              <a:rPr lang="en-US" sz="4000" dirty="0"/>
            </a:br>
            <a:r>
              <a:rPr lang="en-US" sz="4000" dirty="0"/>
              <a:t>Five-Year Fiscal Forecast</a:t>
            </a:r>
          </a:p>
        </p:txBody>
      </p:sp>
      <p:sp>
        <p:nvSpPr>
          <p:cNvPr id="1170435" name="Rectangle 3"/>
          <p:cNvSpPr>
            <a:spLocks noGrp="1" noChangeArrowheads="1"/>
          </p:cNvSpPr>
          <p:nvPr>
            <p:ph type="subTitle" idx="1"/>
          </p:nvPr>
        </p:nvSpPr>
        <p:spPr>
          <a:xfrm>
            <a:off x="1371600" y="3962400"/>
            <a:ext cx="7772400" cy="1219200"/>
          </a:xfrm>
        </p:spPr>
        <p:txBody>
          <a:bodyPr/>
          <a:lstStyle/>
          <a:p>
            <a:pPr>
              <a:lnSpc>
                <a:spcPct val="90000"/>
              </a:lnSpc>
            </a:pPr>
            <a:r>
              <a:rPr lang="en-US" dirty="0"/>
              <a:t>Board of Directors Briefing </a:t>
            </a:r>
          </a:p>
          <a:p>
            <a:pPr>
              <a:lnSpc>
                <a:spcPct val="90000"/>
              </a:lnSpc>
            </a:pPr>
            <a:r>
              <a:rPr lang="en-US" sz="2800" dirty="0"/>
              <a:t>February 14, 2013</a:t>
            </a:r>
          </a:p>
        </p:txBody>
      </p:sp>
      <p:pic>
        <p:nvPicPr>
          <p:cNvPr id="1170442" name="Picture 10" descr="Logo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629" y="5250232"/>
            <a:ext cx="4338638" cy="1374405"/>
          </a:xfrm>
          <a:prstGeom prst="rect">
            <a:avLst/>
          </a:prstGeom>
          <a:noFill/>
          <a:extLst>
            <a:ext uri="{909E8E84-426E-40DD-AFC4-6F175D3DCCD1}">
              <a14:hiddenFill xmlns:a14="http://schemas.microsoft.com/office/drawing/2010/main">
                <a:solidFill>
                  <a:srgbClr val="FFFFFF"/>
                </a:solidFill>
              </a14:hiddenFill>
            </a:ext>
          </a:extLst>
        </p:spPr>
      </p:pic>
      <p:pic>
        <p:nvPicPr>
          <p:cNvPr id="11704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348" y="2286000"/>
            <a:ext cx="1216252" cy="121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4994860C-FC68-4F33-8F71-D5ADB02D7807}" type="slidenum">
              <a:rPr lang="en-US" smtClean="0">
                <a:solidFill>
                  <a:srgbClr val="FFFFFF"/>
                </a:solidFill>
              </a:rPr>
              <a:pPr/>
              <a:t>140</a:t>
            </a:fld>
            <a:endParaRPr lang="en-US" dirty="0">
              <a:solidFill>
                <a:srgbClr val="FFFFFF"/>
              </a:solidFill>
            </a:endParaRPr>
          </a:p>
        </p:txBody>
      </p:sp>
    </p:spTree>
    <p:extLst>
      <p:ext uri="{BB962C8B-B14F-4D97-AF65-F5344CB8AC3E}">
        <p14:creationId xmlns:p14="http://schemas.microsoft.com/office/powerpoint/2010/main" val="1433519223"/>
      </p:ext>
    </p:extLst>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199"/>
            <a:ext cx="8077200" cy="588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C82F3EB2-B21D-4C0A-960D-4FCFA23176DF}" type="slidenum">
              <a:rPr lang="en-US" smtClean="0">
                <a:solidFill>
                  <a:srgbClr val="FFFFFF"/>
                </a:solidFill>
              </a:rPr>
              <a:pPr/>
              <a:t>141</a:t>
            </a:fld>
            <a:endParaRPr lang="en-US" dirty="0">
              <a:solidFill>
                <a:srgbClr val="FFFFFF"/>
              </a:solidFill>
            </a:endParaRPr>
          </a:p>
        </p:txBody>
      </p:sp>
    </p:spTree>
    <p:extLst>
      <p:ext uri="{BB962C8B-B14F-4D97-AF65-F5344CB8AC3E}">
        <p14:creationId xmlns:p14="http://schemas.microsoft.com/office/powerpoint/2010/main" val="1477060611"/>
      </p:ext>
    </p:extLst>
  </p:cSld>
  <p:clrMapOvr>
    <a:masterClrMapping/>
  </p:clrMapOvr>
  <p:transition>
    <p:rand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4178"/>
            <a:ext cx="8229600" cy="608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DAC03B97-5FCC-42A8-9025-6AF08150F500}" type="slidenum">
              <a:rPr lang="en-US" smtClean="0"/>
              <a:pPr>
                <a:defRPr/>
              </a:pPr>
              <a:t>142</a:t>
            </a:fld>
            <a:endParaRPr lang="en-US"/>
          </a:p>
        </p:txBody>
      </p:sp>
    </p:spTree>
    <p:extLst>
      <p:ext uri="{BB962C8B-B14F-4D97-AF65-F5344CB8AC3E}">
        <p14:creationId xmlns:p14="http://schemas.microsoft.com/office/powerpoint/2010/main" val="3521798467"/>
      </p:ext>
    </p:extLst>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1807"/>
            <a:ext cx="8229600" cy="581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DAC03B97-5FCC-42A8-9025-6AF08150F500}" type="slidenum">
              <a:rPr lang="en-US" smtClean="0"/>
              <a:pPr>
                <a:defRPr/>
              </a:pPr>
              <a:t>143</a:t>
            </a:fld>
            <a:endParaRPr lang="en-US"/>
          </a:p>
        </p:txBody>
      </p:sp>
    </p:spTree>
    <p:extLst>
      <p:ext uri="{BB962C8B-B14F-4D97-AF65-F5344CB8AC3E}">
        <p14:creationId xmlns:p14="http://schemas.microsoft.com/office/powerpoint/2010/main" val="4115769179"/>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69" y="304800"/>
            <a:ext cx="8287131" cy="601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DAC03B97-5FCC-42A8-9025-6AF08150F500}" type="slidenum">
              <a:rPr lang="en-US" smtClean="0"/>
              <a:pPr>
                <a:defRPr/>
              </a:pPr>
              <a:t>144</a:t>
            </a:fld>
            <a:endParaRPr lang="en-US"/>
          </a:p>
        </p:txBody>
      </p:sp>
    </p:spTree>
    <p:extLst>
      <p:ext uri="{BB962C8B-B14F-4D97-AF65-F5344CB8AC3E}">
        <p14:creationId xmlns:p14="http://schemas.microsoft.com/office/powerpoint/2010/main" val="320137150"/>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104"/>
            <a:ext cx="8077200" cy="60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DAC03B97-5FCC-42A8-9025-6AF08150F500}" type="slidenum">
              <a:rPr lang="en-US" smtClean="0"/>
              <a:pPr>
                <a:defRPr/>
              </a:pPr>
              <a:t>145</a:t>
            </a:fld>
            <a:endParaRPr lang="en-US"/>
          </a:p>
        </p:txBody>
      </p:sp>
    </p:spTree>
    <p:extLst>
      <p:ext uri="{BB962C8B-B14F-4D97-AF65-F5344CB8AC3E}">
        <p14:creationId xmlns:p14="http://schemas.microsoft.com/office/powerpoint/2010/main" val="2442323688"/>
      </p:ext>
    </p:extLst>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86800" cy="5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146</a:t>
            </a:fld>
            <a:endParaRPr lang="en-US"/>
          </a:p>
        </p:txBody>
      </p:sp>
    </p:spTree>
    <p:extLst>
      <p:ext uri="{BB962C8B-B14F-4D97-AF65-F5344CB8AC3E}">
        <p14:creationId xmlns:p14="http://schemas.microsoft.com/office/powerpoint/2010/main" val="2583983711"/>
      </p:ext>
    </p:extLst>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Factors</a:t>
            </a:r>
          </a:p>
        </p:txBody>
      </p:sp>
      <p:sp>
        <p:nvSpPr>
          <p:cNvPr id="4" name="Content Placeholder 3"/>
          <p:cNvSpPr>
            <a:spLocks noGrp="1"/>
          </p:cNvSpPr>
          <p:nvPr>
            <p:ph idx="1"/>
          </p:nvPr>
        </p:nvSpPr>
        <p:spPr/>
        <p:txBody>
          <a:bodyPr/>
          <a:lstStyle/>
          <a:p>
            <a:r>
              <a:rPr lang="en-US" dirty="0"/>
              <a:t>Systemic growing gap</a:t>
            </a:r>
          </a:p>
          <a:p>
            <a:pPr lvl="1"/>
            <a:r>
              <a:rPr lang="en-US" dirty="0"/>
              <a:t>Modest cost increases</a:t>
            </a:r>
          </a:p>
          <a:p>
            <a:pPr lvl="1"/>
            <a:r>
              <a:rPr lang="en-US" dirty="0"/>
              <a:t>But key revenues are flat or tepid growth</a:t>
            </a:r>
          </a:p>
        </p:txBody>
      </p:sp>
      <p:sp>
        <p:nvSpPr>
          <p:cNvPr id="5" name="Slide Number Placeholder 4"/>
          <p:cNvSpPr>
            <a:spLocks noGrp="1"/>
          </p:cNvSpPr>
          <p:nvPr>
            <p:ph type="sldNum" sz="quarter" idx="12"/>
          </p:nvPr>
        </p:nvSpPr>
        <p:spPr/>
        <p:txBody>
          <a:bodyPr/>
          <a:lstStyle/>
          <a:p>
            <a:pPr>
              <a:defRPr/>
            </a:pPr>
            <a:fld id="{BCB18299-1B32-4580-BE65-A7408209AA4B}" type="slidenum">
              <a:rPr lang="en-US" smtClean="0"/>
              <a:pPr>
                <a:defRPr/>
              </a:pPr>
              <a:t>147</a:t>
            </a:fld>
            <a:endParaRPr lang="en-US"/>
          </a:p>
        </p:txBody>
      </p:sp>
    </p:spTree>
    <p:extLst>
      <p:ext uri="{BB962C8B-B14F-4D97-AF65-F5344CB8AC3E}">
        <p14:creationId xmlns:p14="http://schemas.microsoft.com/office/powerpoint/2010/main" val="2694981707"/>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1143000" y="1600200"/>
            <a:ext cx="7772400" cy="4343400"/>
          </a:xfrm>
        </p:spPr>
        <p:txBody>
          <a:bodyPr/>
          <a:lstStyle/>
          <a:p>
            <a:r>
              <a:rPr lang="en-US" sz="2800" dirty="0"/>
              <a:t>Similar analytical approaches but each has its own story to tell</a:t>
            </a:r>
          </a:p>
          <a:p>
            <a:pPr lvl="1"/>
            <a:r>
              <a:rPr lang="en-US" sz="2400" dirty="0"/>
              <a:t>San Luis Obispo: Tough economy, Measure Y mitigation, binding arbitration, retirement costs</a:t>
            </a:r>
          </a:p>
          <a:p>
            <a:pPr lvl="1"/>
            <a:r>
              <a:rPr lang="en-US" sz="2400" dirty="0"/>
              <a:t>Camarillo: Transfers to other funds</a:t>
            </a:r>
          </a:p>
          <a:p>
            <a:pPr lvl="1"/>
            <a:r>
              <a:rPr lang="en-US" sz="2400" dirty="0"/>
              <a:t>Salinas: Tough revenue outlook, even tougher expenditure one, no reserves</a:t>
            </a:r>
          </a:p>
          <a:p>
            <a:pPr lvl="1"/>
            <a:r>
              <a:rPr lang="en-US" sz="2400" dirty="0"/>
              <a:t>Pismo Beach: CIP</a:t>
            </a:r>
          </a:p>
          <a:p>
            <a:pPr lvl="1"/>
            <a:r>
              <a:rPr lang="en-US" sz="2400" dirty="0"/>
              <a:t>Bell: Economy, egregious past revenues, need for reform</a:t>
            </a:r>
          </a:p>
          <a:p>
            <a:pPr lvl="1"/>
            <a:r>
              <a:rPr lang="en-US" sz="2400" dirty="0"/>
              <a:t>Bear Valley: Systemic challenge - modest cost increases but flat key revenues</a:t>
            </a:r>
            <a:endParaRPr lang="en-US" dirty="0"/>
          </a:p>
        </p:txBody>
      </p:sp>
      <p:sp>
        <p:nvSpPr>
          <p:cNvPr id="4" name="Slide Number Placeholder 3"/>
          <p:cNvSpPr>
            <a:spLocks noGrp="1"/>
          </p:cNvSpPr>
          <p:nvPr>
            <p:ph type="sldNum" sz="quarter" idx="12"/>
          </p:nvPr>
        </p:nvSpPr>
        <p:spPr/>
        <p:txBody>
          <a:bodyPr/>
          <a:lstStyle/>
          <a:p>
            <a:pPr>
              <a:defRPr/>
            </a:pPr>
            <a:fld id="{3E745A9F-0808-44C0-A37D-EDE2100D3F26}" type="slidenum">
              <a:rPr lang="en-US" smtClean="0"/>
              <a:pPr>
                <a:defRPr/>
              </a:pPr>
              <a:t>148</a:t>
            </a:fld>
            <a:endParaRPr lang="en-US" dirty="0"/>
          </a:p>
        </p:txBody>
      </p:sp>
    </p:spTree>
    <p:extLst>
      <p:ext uri="{BB962C8B-B14F-4D97-AF65-F5344CB8AC3E}">
        <p14:creationId xmlns:p14="http://schemas.microsoft.com/office/powerpoint/2010/main" val="2618700471"/>
      </p:ext>
    </p:extLst>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p:txBody>
          <a:bodyPr/>
          <a:lstStyle/>
          <a:p>
            <a:r>
              <a:rPr lang="en-US"/>
              <a:t>Summary</a:t>
            </a:r>
          </a:p>
        </p:txBody>
      </p:sp>
      <p:sp>
        <p:nvSpPr>
          <p:cNvPr id="1208323" name="Rectangle 3"/>
          <p:cNvSpPr>
            <a:spLocks noGrp="1" noChangeArrowheads="1"/>
          </p:cNvSpPr>
          <p:nvPr>
            <p:ph type="body" idx="1"/>
          </p:nvPr>
        </p:nvSpPr>
        <p:spPr/>
        <p:txBody>
          <a:bodyPr/>
          <a:lstStyle/>
          <a:p>
            <a:pPr>
              <a:lnSpc>
                <a:spcPct val="90000"/>
              </a:lnSpc>
            </a:pPr>
            <a:r>
              <a:rPr lang="en-US" sz="2800"/>
              <a:t>Forecasts force you to:</a:t>
            </a:r>
          </a:p>
          <a:p>
            <a:pPr lvl="1">
              <a:lnSpc>
                <a:spcPct val="90000"/>
              </a:lnSpc>
            </a:pPr>
            <a:r>
              <a:rPr lang="en-US" sz="2400"/>
              <a:t>Think about the factors that affect your future.</a:t>
            </a:r>
          </a:p>
          <a:p>
            <a:pPr lvl="1">
              <a:lnSpc>
                <a:spcPct val="90000"/>
              </a:lnSpc>
            </a:pPr>
            <a:r>
              <a:rPr lang="en-US" sz="2400"/>
              <a:t>Think about what you can do about them.</a:t>
            </a:r>
          </a:p>
          <a:p>
            <a:pPr lvl="1">
              <a:lnSpc>
                <a:spcPct val="90000"/>
              </a:lnSpc>
            </a:pPr>
            <a:r>
              <a:rPr lang="en-US" sz="2400"/>
              <a:t>Accept what you can’t do anything about so your efforts can be targeted on the things you can do something about.</a:t>
            </a:r>
          </a:p>
          <a:p>
            <a:pPr lvl="1">
              <a:lnSpc>
                <a:spcPct val="90000"/>
              </a:lnSpc>
            </a:pPr>
            <a:r>
              <a:rPr lang="en-US" sz="2400"/>
              <a:t>Have a context for “how are we doing?”</a:t>
            </a:r>
          </a:p>
          <a:p>
            <a:pPr>
              <a:lnSpc>
                <a:spcPct val="90000"/>
              </a:lnSpc>
            </a:pPr>
            <a:r>
              <a:rPr lang="en-US" sz="2800"/>
              <a:t>You’ll never know if you’ve arrived if you don’t know where you’re going.</a:t>
            </a:r>
          </a:p>
          <a:p>
            <a:pPr>
              <a:lnSpc>
                <a:spcPct val="90000"/>
              </a:lnSpc>
            </a:pPr>
            <a:r>
              <a:rPr lang="en-US" sz="2800"/>
              <a:t>Or: If you don’t know where you’re headed, any road will take you there.</a:t>
            </a:r>
            <a:r>
              <a:rPr lang="en-US" sz="2800" i="1"/>
              <a:t>    </a:t>
            </a:r>
          </a:p>
        </p:txBody>
      </p:sp>
      <p:graphicFrame>
        <p:nvGraphicFramePr>
          <p:cNvPr id="141317" name="Object 4"/>
          <p:cNvGraphicFramePr>
            <a:graphicFrameLocks/>
          </p:cNvGraphicFramePr>
          <p:nvPr/>
        </p:nvGraphicFramePr>
        <p:xfrm>
          <a:off x="5638800" y="457200"/>
          <a:ext cx="1752600" cy="1447800"/>
        </p:xfrm>
        <a:graphic>
          <a:graphicData uri="http://schemas.openxmlformats.org/presentationml/2006/ole">
            <mc:AlternateContent xmlns:mc="http://schemas.openxmlformats.org/markup-compatibility/2006">
              <mc:Choice xmlns:v="urn:schemas-microsoft-com:vml" Requires="v">
                <p:oleObj spid="_x0000_s141341" name="ClipArt" r:id="rId4" imgW="1944688" imgH="1803400" progId="MS_ClipArt_Gallery.2">
                  <p:embed/>
                </p:oleObj>
              </mc:Choice>
              <mc:Fallback>
                <p:oleObj name="ClipArt" r:id="rId4" imgW="1944688" imgH="1803400" progId="MS_ClipArt_Gallery.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7200"/>
                        <a:ext cx="17526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149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08323">
                                            <p:txEl>
                                              <p:pRg st="5" end="5"/>
                                            </p:txEl>
                                          </p:spTgt>
                                        </p:tgtEl>
                                        <p:attrNameLst>
                                          <p:attrName>style.visibility</p:attrName>
                                        </p:attrNameLst>
                                      </p:cBhvr>
                                      <p:to>
                                        <p:strVal val="visible"/>
                                      </p:to>
                                    </p:set>
                                    <p:anim calcmode="lin" valueType="num">
                                      <p:cBhvr additive="base">
                                        <p:cTn id="7" dur="500" fill="hold"/>
                                        <p:tgtEl>
                                          <p:spTgt spid="1208323">
                                            <p:txEl>
                                              <p:pRg st="5" end="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083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08323">
                                            <p:txEl>
                                              <p:pRg st="6" end="6"/>
                                            </p:txEl>
                                          </p:spTgt>
                                        </p:tgtEl>
                                        <p:attrNameLst>
                                          <p:attrName>style.visibility</p:attrName>
                                        </p:attrNameLst>
                                      </p:cBhvr>
                                      <p:to>
                                        <p:strVal val="visible"/>
                                      </p:to>
                                    </p:set>
                                    <p:anim calcmode="lin" valueType="num">
                                      <p:cBhvr additive="base">
                                        <p:cTn id="13" dur="500" fill="hold"/>
                                        <p:tgtEl>
                                          <p:spTgt spid="120832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083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1219200" y="2209800"/>
            <a:ext cx="7162800" cy="1250950"/>
          </a:xfrm>
        </p:spPr>
        <p:txBody>
          <a:bodyPr/>
          <a:lstStyle/>
          <a:p>
            <a:pPr algn="r"/>
            <a:r>
              <a:rPr lang="en-US" sz="3600">
                <a:latin typeface="Arial" pitchFamily="34" charset="0"/>
                <a:cs typeface="Arial" pitchFamily="34" charset="0"/>
              </a:rPr>
              <a:t>General Fund</a:t>
            </a:r>
            <a:br>
              <a:rPr lang="en-US">
                <a:latin typeface="Arial" pitchFamily="34" charset="0"/>
                <a:cs typeface="Arial" pitchFamily="34" charset="0"/>
              </a:rPr>
            </a:br>
            <a:r>
              <a:rPr lang="en-US" sz="4000">
                <a:latin typeface="Arial" pitchFamily="34" charset="0"/>
                <a:cs typeface="Arial" pitchFamily="34" charset="0"/>
              </a:rPr>
              <a:t>Five Year Forecast: </a:t>
            </a:r>
            <a:r>
              <a:rPr lang="en-US" sz="4000">
                <a:latin typeface="Arial" pitchFamily="34" charset="0"/>
                <a:cs typeface="Times New Roman" pitchFamily="18" charset="0"/>
              </a:rPr>
              <a:t>2005-10</a:t>
            </a:r>
          </a:p>
        </p:txBody>
      </p:sp>
      <p:sp>
        <p:nvSpPr>
          <p:cNvPr id="16387" name="Rectangle 3"/>
          <p:cNvSpPr>
            <a:spLocks noGrp="1" noChangeArrowheads="1"/>
          </p:cNvSpPr>
          <p:nvPr>
            <p:ph type="subTitle" idx="1"/>
          </p:nvPr>
        </p:nvSpPr>
        <p:spPr>
          <a:xfrm>
            <a:off x="762000" y="3886200"/>
            <a:ext cx="7696200" cy="1981200"/>
          </a:xfrm>
        </p:spPr>
        <p:txBody>
          <a:bodyPr/>
          <a:lstStyle/>
          <a:p>
            <a:pPr algn="r"/>
            <a:r>
              <a:rPr lang="en-US" sz="2800" i="1">
                <a:cs typeface="Times New Roman" pitchFamily="18" charset="0"/>
              </a:rPr>
              <a:t>Tough Fiscal Past, Tough Fiscal Future</a:t>
            </a:r>
          </a:p>
          <a:p>
            <a:pPr algn="r"/>
            <a:r>
              <a:rPr lang="en-US">
                <a:solidFill>
                  <a:schemeClr val="tx2"/>
                </a:solidFill>
                <a:cs typeface="Times New Roman" pitchFamily="18" charset="0"/>
              </a:rPr>
              <a:t>December 2004</a:t>
            </a:r>
            <a:endParaRPr lang="en-US"/>
          </a:p>
        </p:txBody>
      </p:sp>
      <p:pic>
        <p:nvPicPr>
          <p:cNvPr id="16388" name="Picture 4" descr="j01880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533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j01880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143000"/>
            <a:ext cx="1447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B-Y with Bk 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5257800"/>
            <a:ext cx="472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15</a:t>
            </a:fld>
            <a:endParaRPr lang="en-US"/>
          </a:p>
        </p:txBody>
      </p:sp>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p:txBody>
          <a:bodyPr/>
          <a:lstStyle/>
          <a:p>
            <a:r>
              <a:rPr lang="en-US" sz="4000"/>
              <a:t>A Suggestion: The “Thinking” Part</a:t>
            </a:r>
          </a:p>
        </p:txBody>
      </p:sp>
      <p:sp>
        <p:nvSpPr>
          <p:cNvPr id="142340" name="Rectangle 3"/>
          <p:cNvSpPr>
            <a:spLocks noGrp="1" noChangeArrowheads="1"/>
          </p:cNvSpPr>
          <p:nvPr>
            <p:ph type="body" idx="1"/>
          </p:nvPr>
        </p:nvSpPr>
        <p:spPr>
          <a:xfrm>
            <a:off x="1143000" y="1790700"/>
            <a:ext cx="7772400" cy="4914900"/>
          </a:xfrm>
        </p:spPr>
        <p:txBody>
          <a:bodyPr/>
          <a:lstStyle/>
          <a:p>
            <a:pPr>
              <a:lnSpc>
                <a:spcPct val="90000"/>
              </a:lnSpc>
            </a:pPr>
            <a:r>
              <a:rPr lang="en-US" sz="2600"/>
              <a:t>Consider preceding the forecast (or your budget) with a “general fiscal outlook:” What are the factors that will affect your fiscal future?</a:t>
            </a:r>
          </a:p>
          <a:p>
            <a:pPr lvl="1">
              <a:lnSpc>
                <a:spcPct val="90000"/>
              </a:lnSpc>
            </a:pPr>
            <a:r>
              <a:rPr lang="en-US" sz="2200"/>
              <a:t>State budget impacts</a:t>
            </a:r>
          </a:p>
          <a:p>
            <a:pPr lvl="1">
              <a:lnSpc>
                <a:spcPct val="90000"/>
              </a:lnSpc>
            </a:pPr>
            <a:r>
              <a:rPr lang="en-US" sz="2200"/>
              <a:t>Revenue/economy outlook</a:t>
            </a:r>
          </a:p>
          <a:p>
            <a:pPr lvl="1">
              <a:lnSpc>
                <a:spcPct val="90000"/>
              </a:lnSpc>
            </a:pPr>
            <a:r>
              <a:rPr lang="en-US" sz="2200"/>
              <a:t>Operating cost pressures: Retirement, insurance, fund subsidies, MOUs, major contracts, new service responsibilities, added debt service costs, other costs on the horizon </a:t>
            </a:r>
          </a:p>
          <a:p>
            <a:pPr lvl="1">
              <a:lnSpc>
                <a:spcPct val="90000"/>
              </a:lnSpc>
            </a:pPr>
            <a:r>
              <a:rPr lang="en-US" sz="2200"/>
              <a:t>Infrastructure and facility maintenance</a:t>
            </a:r>
          </a:p>
          <a:p>
            <a:pPr lvl="1">
              <a:lnSpc>
                <a:spcPct val="90000"/>
              </a:lnSpc>
            </a:pPr>
            <a:r>
              <a:rPr lang="en-US" sz="2200"/>
              <a:t>Other unmet needs, policy commitments</a:t>
            </a:r>
          </a:p>
          <a:p>
            <a:pPr lvl="1">
              <a:lnSpc>
                <a:spcPct val="90000"/>
              </a:lnSpc>
            </a:pPr>
            <a:r>
              <a:rPr lang="en-US" sz="2200"/>
              <a:t>Reserve levels: up or down?</a:t>
            </a:r>
          </a:p>
          <a:p>
            <a:pPr lvl="1">
              <a:lnSpc>
                <a:spcPct val="90000"/>
              </a:lnSpc>
            </a:pPr>
            <a:r>
              <a:rPr lang="en-US" sz="2200"/>
              <a:t>Revenue and other budget balancing options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150</a:t>
            </a:fld>
            <a:endParaRPr lang="en-US"/>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type="title"/>
          </p:nvPr>
        </p:nvSpPr>
        <p:spPr/>
        <p:txBody>
          <a:bodyPr/>
          <a:lstStyle/>
          <a:p>
            <a:r>
              <a:rPr lang="en-US"/>
              <a:t>What Now?</a:t>
            </a:r>
          </a:p>
        </p:txBody>
      </p:sp>
      <p:sp>
        <p:nvSpPr>
          <p:cNvPr id="143364" name="Rectangle 3"/>
          <p:cNvSpPr>
            <a:spLocks noGrp="1" noChangeArrowheads="1"/>
          </p:cNvSpPr>
          <p:nvPr>
            <p:ph type="body" idx="1"/>
          </p:nvPr>
        </p:nvSpPr>
        <p:spPr/>
        <p:txBody>
          <a:bodyPr/>
          <a:lstStyle/>
          <a:p>
            <a:r>
              <a:rPr lang="en-US"/>
              <a:t>You’ve defined the problem …</a:t>
            </a:r>
          </a:p>
          <a:p>
            <a:r>
              <a:rPr lang="en-US"/>
              <a:t>So, what do you do now?</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151</a:t>
            </a:fld>
            <a:endParaRPr lang="en-US"/>
          </a:p>
        </p:txBody>
      </p:sp>
    </p:spTree>
  </p:cSld>
  <p:clrMapOvr>
    <a:masterClrMapping/>
  </p:clrMapOvr>
  <p:transition>
    <p:rand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ChangeArrowheads="1"/>
          </p:cNvSpPr>
          <p:nvPr>
            <p:ph type="title"/>
          </p:nvPr>
        </p:nvSpPr>
        <p:spPr/>
        <p:txBody>
          <a:bodyPr/>
          <a:lstStyle/>
          <a:p>
            <a:r>
              <a:rPr lang="en-US"/>
              <a:t>On the value of forecasts</a:t>
            </a:r>
          </a:p>
        </p:txBody>
      </p:sp>
      <p:sp>
        <p:nvSpPr>
          <p:cNvPr id="144388" name="Rectangle 3"/>
          <p:cNvSpPr>
            <a:spLocks noGrp="1" noChangeArrowheads="1"/>
          </p:cNvSpPr>
          <p:nvPr>
            <p:ph type="body" idx="1"/>
          </p:nvPr>
        </p:nvSpPr>
        <p:spPr/>
        <p:txBody>
          <a:bodyPr/>
          <a:lstStyle/>
          <a:p>
            <a:r>
              <a:rPr lang="en-US" i="1"/>
              <a:t>You don't get points for predicting rain.  You get points for building an ark.</a:t>
            </a:r>
          </a:p>
          <a:p>
            <a:pPr>
              <a:buFont typeface="Wingdings" pitchFamily="2" charset="2"/>
              <a:buNone/>
            </a:pPr>
            <a:r>
              <a:rPr lang="en-US" i="1"/>
              <a:t>                     </a:t>
            </a:r>
            <a:r>
              <a:rPr lang="en-US" sz="2800" i="1"/>
              <a:t>‑  Louis Gerstner</a:t>
            </a:r>
          </a:p>
          <a:p>
            <a:pPr>
              <a:buFont typeface="Wingdings" pitchFamily="2" charset="2"/>
              <a:buNone/>
            </a:pPr>
            <a:r>
              <a:rPr lang="en-US" sz="2800" i="1"/>
              <a:t>				Former IBM CEO</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152</a:t>
            </a:fld>
            <a:endParaRPr lang="en-US"/>
          </a:p>
        </p:txBody>
      </p:sp>
    </p:spTree>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ChangeArrowheads="1"/>
          </p:cNvSpPr>
          <p:nvPr>
            <p:ph type="title"/>
          </p:nvPr>
        </p:nvSpPr>
        <p:spPr/>
        <p:txBody>
          <a:bodyPr/>
          <a:lstStyle/>
          <a:p>
            <a:r>
              <a:rPr lang="en-US" sz="4000"/>
              <a:t>Fiscal Health Contingency Planning</a:t>
            </a:r>
          </a:p>
        </p:txBody>
      </p:sp>
      <p:sp>
        <p:nvSpPr>
          <p:cNvPr id="145412" name="Rectangle 3"/>
          <p:cNvSpPr>
            <a:spLocks noGrp="1" noChangeArrowheads="1"/>
          </p:cNvSpPr>
          <p:nvPr>
            <p:ph type="body" idx="1"/>
          </p:nvPr>
        </p:nvSpPr>
        <p:spPr/>
        <p:txBody>
          <a:bodyPr/>
          <a:lstStyle/>
          <a:p>
            <a:r>
              <a:rPr lang="en-US"/>
              <a:t>San Luis Obispo’s approach</a:t>
            </a:r>
          </a:p>
          <a:p>
            <a:pPr lvl="1"/>
            <a:r>
              <a:rPr lang="en-US"/>
              <a:t>Having a “fiscal health contingency plan” in place so it doesn’t address financial challenges flat-footed.</a:t>
            </a:r>
          </a:p>
          <a:p>
            <a:endParaRPr lang="en-US"/>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153</a:t>
            </a:fld>
            <a:endParaRPr lang="en-US"/>
          </a:p>
        </p:txBody>
      </p:sp>
    </p:spTree>
  </p:cSld>
  <p:clrMapOvr>
    <a:masterClrMapping/>
  </p:clrMapOvr>
  <p:transition>
    <p:rand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ChangeArrowheads="1"/>
          </p:cNvSpPr>
          <p:nvPr>
            <p:ph type="title"/>
          </p:nvPr>
        </p:nvSpPr>
        <p:spPr/>
        <p:txBody>
          <a:bodyPr/>
          <a:lstStyle/>
          <a:p>
            <a:r>
              <a:rPr lang="en-US"/>
              <a:t>Where did this idea come from?</a:t>
            </a:r>
          </a:p>
        </p:txBody>
      </p:sp>
      <p:sp>
        <p:nvSpPr>
          <p:cNvPr id="146436" name="Rectangle 3"/>
          <p:cNvSpPr>
            <a:spLocks noGrp="1" noChangeArrowheads="1"/>
          </p:cNvSpPr>
          <p:nvPr>
            <p:ph type="body" idx="1"/>
          </p:nvPr>
        </p:nvSpPr>
        <p:spPr>
          <a:xfrm>
            <a:off x="1143000" y="1790700"/>
            <a:ext cx="7772400" cy="4838700"/>
          </a:xfrm>
        </p:spPr>
        <p:txBody>
          <a:bodyPr/>
          <a:lstStyle/>
          <a:p>
            <a:pPr>
              <a:lnSpc>
                <a:spcPct val="80000"/>
              </a:lnSpc>
            </a:pPr>
            <a:r>
              <a:rPr lang="en-US" sz="2400" dirty="0"/>
              <a:t>After serving as Assistant City Manager for 11 years, new City Manager identified need for plan to address adverse fiscal times when they occur.</a:t>
            </a:r>
          </a:p>
          <a:p>
            <a:pPr>
              <a:lnSpc>
                <a:spcPct val="80000"/>
              </a:lnSpc>
            </a:pPr>
            <a:r>
              <a:rPr lang="en-US" sz="2400" dirty="0"/>
              <a:t>Not driven by any difficulties we were experiencing at the time</a:t>
            </a:r>
          </a:p>
          <a:p>
            <a:pPr lvl="1">
              <a:lnSpc>
                <a:spcPct val="80000"/>
              </a:lnSpc>
            </a:pPr>
            <a:r>
              <a:rPr lang="en-US" sz="2000" dirty="0"/>
              <a:t>In fact, late </a:t>
            </a:r>
            <a:r>
              <a:rPr lang="en-US" sz="2000" dirty="0" err="1"/>
              <a:t>1990’s</a:t>
            </a:r>
            <a:r>
              <a:rPr lang="en-US" sz="2000" dirty="0"/>
              <a:t> and very early </a:t>
            </a:r>
            <a:r>
              <a:rPr lang="en-US" sz="2000" dirty="0" err="1"/>
              <a:t>2000’s</a:t>
            </a:r>
            <a:r>
              <a:rPr lang="en-US" sz="2000" dirty="0"/>
              <a:t> among the best fiscal times in my 32-year career as a city finance officer.</a:t>
            </a:r>
          </a:p>
          <a:p>
            <a:pPr>
              <a:lnSpc>
                <a:spcPct val="80000"/>
              </a:lnSpc>
            </a:pPr>
            <a:r>
              <a:rPr lang="en-US" sz="2400" dirty="0"/>
              <a:t>Came from experiences ten years earlier from 1992 to 1994 with financial downturns compounded by deep State takeaways.</a:t>
            </a:r>
          </a:p>
          <a:p>
            <a:pPr>
              <a:lnSpc>
                <a:spcPct val="80000"/>
              </a:lnSpc>
            </a:pPr>
            <a:r>
              <a:rPr lang="en-US" sz="2400" dirty="0"/>
              <a:t>Ken knew then what we all know now: good times come and go.</a:t>
            </a:r>
          </a:p>
          <a:p>
            <a:pPr>
              <a:lnSpc>
                <a:spcPct val="80000"/>
              </a:lnSpc>
            </a:pPr>
            <a:r>
              <a:rPr lang="en-US" sz="2400" dirty="0"/>
              <a:t>And because of this, it makes sense to plan for the inevitable bad times when they do come (and maybe stay).</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154</a:t>
            </a:fld>
            <a:endParaRPr lang="en-US"/>
          </a:p>
        </p:txBody>
      </p:sp>
    </p:spTree>
  </p:cSld>
  <p:clrMapOvr>
    <a:masterClrMapping/>
  </p:clrMapOvr>
  <p:transition>
    <p:rand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r>
              <a:rPr lang="en-US"/>
              <a:t>Our Experience</a:t>
            </a:r>
          </a:p>
        </p:txBody>
      </p:sp>
      <p:sp>
        <p:nvSpPr>
          <p:cNvPr id="147460" name="Rectangle 3"/>
          <p:cNvSpPr>
            <a:spLocks noGrp="1" noChangeArrowheads="1"/>
          </p:cNvSpPr>
          <p:nvPr>
            <p:ph type="body" idx="1"/>
          </p:nvPr>
        </p:nvSpPr>
        <p:spPr>
          <a:xfrm>
            <a:off x="1143000" y="1790700"/>
            <a:ext cx="7772400" cy="4838700"/>
          </a:xfrm>
        </p:spPr>
        <p:txBody>
          <a:bodyPr/>
          <a:lstStyle/>
          <a:p>
            <a:pPr>
              <a:lnSpc>
                <a:spcPct val="80000"/>
              </a:lnSpc>
            </a:pPr>
            <a:r>
              <a:rPr lang="en-US" sz="2400"/>
              <a:t>Little did we know at the time that almost before the LaserJet ink was dry, we would be implementing it so soon in the wake of the dot.com meltdown, corporate scandals and 9/11.</a:t>
            </a:r>
          </a:p>
          <a:p>
            <a:pPr>
              <a:lnSpc>
                <a:spcPct val="80000"/>
              </a:lnSpc>
            </a:pPr>
            <a:r>
              <a:rPr lang="en-US" sz="2400"/>
              <a:t>And since then, the City had to “pull the trigger” and implement the plan three more times,</a:t>
            </a:r>
          </a:p>
          <a:p>
            <a:pPr>
              <a:lnSpc>
                <a:spcPct val="80000"/>
              </a:lnSpc>
            </a:pPr>
            <a:r>
              <a:rPr lang="en-US" sz="2400"/>
              <a:t>On one hand, it’s not a “good thing” that we’ve had to use the plan several times since its development</a:t>
            </a:r>
          </a:p>
          <a:p>
            <a:pPr lvl="1">
              <a:lnSpc>
                <a:spcPct val="80000"/>
              </a:lnSpc>
            </a:pPr>
            <a:r>
              <a:rPr lang="en-US" sz="2000"/>
              <a:t>The best insurance policy is the one you never have to use.</a:t>
            </a:r>
          </a:p>
          <a:p>
            <a:pPr>
              <a:lnSpc>
                <a:spcPct val="80000"/>
              </a:lnSpc>
            </a:pPr>
            <a:r>
              <a:rPr lang="en-US" sz="2400"/>
              <a:t>On the other hand, because we had this plan in place when adverse fiscal times hit, the City was able to navigate our way through some very tough fiscal times in ways that just wouldn’t have been possible without it.</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155</a:t>
            </a:fld>
            <a:endParaRPr lang="en-US"/>
          </a:p>
        </p:txBody>
      </p:sp>
    </p:spTree>
  </p:cSld>
  <p:clrMapOvr>
    <a:masterClrMapping/>
  </p:clrMapOvr>
  <p:transition>
    <p:rand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ChangeArrowheads="1"/>
          </p:cNvSpPr>
          <p:nvPr>
            <p:ph type="title"/>
          </p:nvPr>
        </p:nvSpPr>
        <p:spPr/>
        <p:txBody>
          <a:bodyPr/>
          <a:lstStyle/>
          <a:p>
            <a:r>
              <a:rPr lang="en-US"/>
              <a:t>Presentation Approach</a:t>
            </a:r>
          </a:p>
        </p:txBody>
      </p:sp>
      <p:sp>
        <p:nvSpPr>
          <p:cNvPr id="148484" name="Rectangle 3"/>
          <p:cNvSpPr>
            <a:spLocks noGrp="1" noChangeArrowheads="1"/>
          </p:cNvSpPr>
          <p:nvPr>
            <p:ph type="body" idx="1"/>
          </p:nvPr>
        </p:nvSpPr>
        <p:spPr/>
        <p:txBody>
          <a:bodyPr/>
          <a:lstStyle/>
          <a:p>
            <a:r>
              <a:rPr lang="en-US"/>
              <a:t>General concepts, issues and possible plan strategies</a:t>
            </a:r>
          </a:p>
          <a:p>
            <a:r>
              <a:rPr lang="en-US"/>
              <a:t>Samples from San Luis Obispo</a:t>
            </a:r>
          </a:p>
        </p:txBody>
      </p:sp>
      <p:pic>
        <p:nvPicPr>
          <p:cNvPr id="148485" name="Picture 4" descr="j00787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81000"/>
            <a:ext cx="1295400" cy="1290638"/>
          </a:xfrm>
          <a:prstGeom prst="rect">
            <a:avLst/>
          </a:prstGeom>
          <a:solidFill>
            <a:schemeClr val="bg1"/>
          </a:solid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156</a:t>
            </a:fld>
            <a:endParaRPr lang="en-US"/>
          </a:p>
        </p:txBody>
      </p:sp>
    </p:spTree>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ChangeArrowheads="1"/>
          </p:cNvSpPr>
          <p:nvPr>
            <p:ph type="title"/>
          </p:nvPr>
        </p:nvSpPr>
        <p:spPr/>
        <p:txBody>
          <a:bodyPr/>
          <a:lstStyle/>
          <a:p>
            <a:r>
              <a:rPr lang="en-US"/>
              <a:t>First Things First</a:t>
            </a:r>
          </a:p>
        </p:txBody>
      </p:sp>
      <p:sp>
        <p:nvSpPr>
          <p:cNvPr id="149508" name="Rectangle 3"/>
          <p:cNvSpPr>
            <a:spLocks noGrp="1" noChangeArrowheads="1"/>
          </p:cNvSpPr>
          <p:nvPr>
            <p:ph type="body" sz="half" idx="1"/>
          </p:nvPr>
        </p:nvSpPr>
        <p:spPr/>
        <p:txBody>
          <a:bodyPr/>
          <a:lstStyle/>
          <a:p>
            <a:r>
              <a:rPr lang="en-US"/>
              <a:t>What’s it for?</a:t>
            </a:r>
          </a:p>
          <a:p>
            <a:pPr lvl="1"/>
            <a:r>
              <a:rPr lang="en-US"/>
              <a:t>Specific recipe?</a:t>
            </a:r>
          </a:p>
          <a:p>
            <a:pPr lvl="1"/>
            <a:r>
              <a:rPr lang="en-US"/>
              <a:t>General strategy?</a:t>
            </a:r>
          </a:p>
          <a:p>
            <a:pPr lvl="1"/>
            <a:r>
              <a:rPr lang="en-US"/>
              <a:t>Restatement of current policies?</a:t>
            </a:r>
          </a:p>
          <a:p>
            <a:r>
              <a:rPr lang="en-US"/>
              <a:t>When is it for?</a:t>
            </a:r>
          </a:p>
          <a:p>
            <a:pPr lvl="1"/>
            <a:r>
              <a:rPr lang="en-US"/>
              <a:t>How will you know when to use it?  (Triggers)</a:t>
            </a:r>
          </a:p>
        </p:txBody>
      </p:sp>
      <p:sp>
        <p:nvSpPr>
          <p:cNvPr id="149509" name="Rectangle 4"/>
          <p:cNvSpPr>
            <a:spLocks noGrp="1" noChangeArrowheads="1"/>
          </p:cNvSpPr>
          <p:nvPr>
            <p:ph type="body" sz="half" idx="2"/>
          </p:nvPr>
        </p:nvSpPr>
        <p:spPr/>
        <p:txBody>
          <a:bodyPr/>
          <a:lstStyle/>
          <a:p>
            <a:pPr>
              <a:lnSpc>
                <a:spcPct val="90000"/>
              </a:lnSpc>
            </a:pPr>
            <a:r>
              <a:rPr lang="en-US"/>
              <a:t>Who’s it for?</a:t>
            </a:r>
          </a:p>
          <a:p>
            <a:pPr lvl="1">
              <a:lnSpc>
                <a:spcPct val="90000"/>
              </a:lnSpc>
            </a:pPr>
            <a:r>
              <a:rPr lang="en-US"/>
              <a:t>City Manager?</a:t>
            </a:r>
          </a:p>
          <a:p>
            <a:pPr lvl="1">
              <a:lnSpc>
                <a:spcPct val="90000"/>
              </a:lnSpc>
            </a:pPr>
            <a:r>
              <a:rPr lang="en-US"/>
              <a:t>Council?</a:t>
            </a:r>
          </a:p>
          <a:p>
            <a:pPr lvl="1">
              <a:lnSpc>
                <a:spcPct val="90000"/>
              </a:lnSpc>
            </a:pPr>
            <a:r>
              <a:rPr lang="en-US"/>
              <a:t>Department Heads?</a:t>
            </a:r>
          </a:p>
          <a:p>
            <a:pPr lvl="1">
              <a:lnSpc>
                <a:spcPct val="90000"/>
              </a:lnSpc>
            </a:pPr>
            <a:r>
              <a:rPr lang="en-US"/>
              <a:t>Organization? </a:t>
            </a:r>
          </a:p>
          <a:p>
            <a:pPr lvl="1">
              <a:lnSpc>
                <a:spcPct val="90000"/>
              </a:lnSpc>
            </a:pPr>
            <a:r>
              <a:rPr lang="en-US"/>
              <a:t>Community?</a:t>
            </a:r>
          </a:p>
          <a:p>
            <a:pPr lvl="1">
              <a:lnSpc>
                <a:spcPct val="90000"/>
              </a:lnSpc>
            </a:pPr>
            <a:r>
              <a:rPr lang="en-US"/>
              <a:t>You?</a:t>
            </a:r>
          </a:p>
          <a:p>
            <a:pPr>
              <a:lnSpc>
                <a:spcPct val="90000"/>
              </a:lnSpc>
            </a:pPr>
            <a:r>
              <a:rPr lang="en-US"/>
              <a:t>What’s its scope?</a:t>
            </a:r>
          </a:p>
          <a:p>
            <a:pPr lvl="1">
              <a:lnSpc>
                <a:spcPct val="90000"/>
              </a:lnSpc>
            </a:pPr>
            <a:r>
              <a:rPr lang="en-US"/>
              <a:t>General Fund?</a:t>
            </a:r>
          </a:p>
          <a:p>
            <a:pPr lvl="1">
              <a:lnSpc>
                <a:spcPct val="90000"/>
              </a:lnSpc>
            </a:pPr>
            <a:r>
              <a:rPr lang="en-US"/>
              <a:t>All Funds?</a:t>
            </a:r>
          </a:p>
        </p:txBody>
      </p:sp>
      <p:sp>
        <p:nvSpPr>
          <p:cNvPr id="149510" name="Text Box 5"/>
          <p:cNvSpPr txBox="1">
            <a:spLocks noChangeArrowheads="1"/>
          </p:cNvSpPr>
          <p:nvPr/>
        </p:nvSpPr>
        <p:spPr bwMode="auto">
          <a:xfrm>
            <a:off x="990600" y="5791200"/>
            <a:ext cx="4343400" cy="7143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50000"/>
              </a:spcBef>
            </a:pPr>
            <a:r>
              <a:rPr lang="en-US" i="1"/>
              <a:t>Answers critical in determining what the plan will look like and cover. </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157</a:t>
            </a:fld>
            <a:endParaRPr lang="en-US"/>
          </a:p>
        </p:txBody>
      </p:sp>
    </p:spTree>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type="body" idx="1"/>
          </p:nvPr>
        </p:nvSpPr>
        <p:spPr>
          <a:xfrm>
            <a:off x="4267200" y="1752600"/>
            <a:ext cx="4648200" cy="4610100"/>
          </a:xfrm>
        </p:spPr>
        <p:txBody>
          <a:bodyPr/>
          <a:lstStyle/>
          <a:p>
            <a:r>
              <a:rPr lang="en-US" sz="2400" b="1">
                <a:solidFill>
                  <a:schemeClr val="hlink"/>
                </a:solidFill>
              </a:rPr>
              <a:t>Purpose:</a:t>
            </a:r>
            <a:r>
              <a:rPr lang="en-US" sz="2400"/>
              <a:t> Establish framework and general strategy process in responding to adverse fiscal circumstances in both the short and long term that:</a:t>
            </a:r>
          </a:p>
          <a:p>
            <a:pPr lvl="1"/>
            <a:r>
              <a:rPr lang="en-US" sz="2000"/>
              <a:t>Ensures that employees and the community are meaningfully involved in the process.</a:t>
            </a:r>
          </a:p>
          <a:p>
            <a:pPr lvl="1"/>
            <a:r>
              <a:rPr lang="en-US" sz="2000"/>
              <a:t>Takes a policy-based approach to decision-making.</a:t>
            </a:r>
          </a:p>
          <a:p>
            <a:pPr lvl="1"/>
            <a:r>
              <a:rPr lang="en-US" sz="2000"/>
              <a:t>Reflects our organizational values.</a:t>
            </a:r>
          </a:p>
        </p:txBody>
      </p:sp>
      <p:graphicFrame>
        <p:nvGraphicFramePr>
          <p:cNvPr id="150532" name="Object 3"/>
          <p:cNvGraphicFramePr>
            <a:graphicFrameLocks noChangeAspect="1"/>
          </p:cNvGraphicFramePr>
          <p:nvPr/>
        </p:nvGraphicFramePr>
        <p:xfrm>
          <a:off x="533400" y="1905000"/>
          <a:ext cx="3505200" cy="3292475"/>
        </p:xfrm>
        <a:graphic>
          <a:graphicData uri="http://schemas.openxmlformats.org/presentationml/2006/ole">
            <mc:AlternateContent xmlns:mc="http://schemas.openxmlformats.org/markup-compatibility/2006">
              <mc:Choice xmlns:v="urn:schemas-microsoft-com:vml" Requires="v">
                <p:oleObj spid="_x0000_s150557" name="Photo Editor Photo" r:id="rId3" imgW="9000000" imgH="8466667" progId="MSPhotoEd.3">
                  <p:embed/>
                </p:oleObj>
              </mc:Choice>
              <mc:Fallback>
                <p:oleObj name="Photo Editor Photo" r:id="rId3" imgW="9000000" imgH="8466667"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05000"/>
                        <a:ext cx="3505200" cy="3292475"/>
                      </a:xfrm>
                      <a:prstGeom prst="rect">
                        <a:avLst/>
                      </a:prstGeom>
                      <a:noFill/>
                      <a:ln w="12700">
                        <a:solidFill>
                          <a:schemeClr val="tx2"/>
                        </a:solidFill>
                        <a:miter lim="800000"/>
                        <a:headEnd type="none" w="lg"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0533" name="Picture 4" descr="B-Y with Bk 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34290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158</a:t>
            </a:fld>
            <a:endParaRPr lang="en-US"/>
          </a:p>
        </p:txBody>
      </p:sp>
    </p:spTree>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ChangeArrowheads="1"/>
          </p:cNvSpPr>
          <p:nvPr>
            <p:ph type="title"/>
          </p:nvPr>
        </p:nvSpPr>
        <p:spPr/>
        <p:txBody>
          <a:bodyPr/>
          <a:lstStyle/>
          <a:p>
            <a:r>
              <a:rPr lang="en-US"/>
              <a:t>What It’s </a:t>
            </a:r>
            <a:r>
              <a:rPr lang="en-US" u="sng"/>
              <a:t>Not</a:t>
            </a:r>
          </a:p>
        </p:txBody>
      </p:sp>
      <p:sp>
        <p:nvSpPr>
          <p:cNvPr id="1349635" name="Rectangle 3"/>
          <p:cNvSpPr>
            <a:spLocks noGrp="1" noChangeArrowheads="1"/>
          </p:cNvSpPr>
          <p:nvPr>
            <p:ph type="body" idx="1"/>
          </p:nvPr>
        </p:nvSpPr>
        <p:spPr>
          <a:xfrm>
            <a:off x="1143000" y="1790700"/>
            <a:ext cx="7543800" cy="4838700"/>
          </a:xfrm>
        </p:spPr>
        <p:txBody>
          <a:bodyPr/>
          <a:lstStyle/>
          <a:p>
            <a:pPr>
              <a:lnSpc>
                <a:spcPct val="80000"/>
              </a:lnSpc>
            </a:pPr>
            <a:r>
              <a:rPr lang="en-US" sz="2400"/>
              <a:t>Specific “recipe” for expenditure cuts or revenue increases; this needs to be determined on a case-by-case basis.  </a:t>
            </a:r>
          </a:p>
          <a:p>
            <a:pPr>
              <a:lnSpc>
                <a:spcPct val="80000"/>
              </a:lnSpc>
            </a:pPr>
            <a:r>
              <a:rPr lang="en-US" sz="2400"/>
              <a:t>Three problems with preparing detailed reduction or revenue options before they are truly needed:</a:t>
            </a:r>
          </a:p>
          <a:p>
            <a:pPr lvl="1">
              <a:lnSpc>
                <a:spcPct val="80000"/>
              </a:lnSpc>
            </a:pPr>
            <a:r>
              <a:rPr lang="en-US" sz="2200"/>
              <a:t>If not taken seriously, quality thought will not be given to them.</a:t>
            </a:r>
          </a:p>
          <a:p>
            <a:pPr lvl="1">
              <a:lnSpc>
                <a:spcPct val="80000"/>
              </a:lnSpc>
            </a:pPr>
            <a:r>
              <a:rPr lang="en-US" sz="2200"/>
              <a:t>If taken seriously, likely to result in needless anxiety; and sends a conflicting message if “times are good.”</a:t>
            </a:r>
          </a:p>
          <a:p>
            <a:pPr lvl="1">
              <a:lnSpc>
                <a:spcPct val="80000"/>
              </a:lnSpc>
            </a:pPr>
            <a:r>
              <a:rPr lang="en-US" sz="2200"/>
              <a:t>And even if these were not constraints, they would have a short shelf-life: needs and priorities change over time.</a:t>
            </a:r>
          </a:p>
          <a:p>
            <a:pPr>
              <a:lnSpc>
                <a:spcPct val="80000"/>
              </a:lnSpc>
            </a:pPr>
            <a:r>
              <a:rPr lang="en-US" sz="2400"/>
              <a:t>But it does set forth the foundation of principles and values upon which specific responses will be based.</a:t>
            </a:r>
          </a:p>
          <a:p>
            <a:pPr>
              <a:lnSpc>
                <a:spcPct val="80000"/>
              </a:lnSpc>
            </a:pPr>
            <a:endParaRPr lang="en-US" sz="2400"/>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159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9635">
                                            <p:txEl>
                                              <p:pRg st="5" end="5"/>
                                            </p:txEl>
                                          </p:spTgt>
                                        </p:tgtEl>
                                        <p:attrNameLst>
                                          <p:attrName>style.visibility</p:attrName>
                                        </p:attrNameLst>
                                      </p:cBhvr>
                                      <p:to>
                                        <p:strVal val="visible"/>
                                      </p:to>
                                    </p:set>
                                    <p:anim calcmode="lin" valueType="num">
                                      <p:cBhvr additive="base">
                                        <p:cTn id="7" dur="500" fill="hold"/>
                                        <p:tgtEl>
                                          <p:spTgt spid="1349635">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t>Forecast Purpose</a:t>
            </a:r>
          </a:p>
        </p:txBody>
      </p:sp>
      <p:sp>
        <p:nvSpPr>
          <p:cNvPr id="992259" name="Rectangle 3"/>
          <p:cNvSpPr>
            <a:spLocks noGrp="1" noChangeArrowheads="1"/>
          </p:cNvSpPr>
          <p:nvPr>
            <p:ph type="body" idx="1"/>
          </p:nvPr>
        </p:nvSpPr>
        <p:spPr>
          <a:xfrm>
            <a:off x="1143000" y="1790700"/>
            <a:ext cx="7772400" cy="4686300"/>
          </a:xfrm>
        </p:spPr>
        <p:txBody>
          <a:bodyPr/>
          <a:lstStyle/>
          <a:p>
            <a:pPr>
              <a:lnSpc>
                <a:spcPct val="90000"/>
              </a:lnSpc>
            </a:pPr>
            <a:r>
              <a:rPr lang="en-US" sz="2800"/>
              <a:t>Identify “order of magnitude” ability over the next 5 years (2005-10) to:</a:t>
            </a:r>
          </a:p>
          <a:p>
            <a:pPr lvl="1">
              <a:lnSpc>
                <a:spcPct val="90000"/>
              </a:lnSpc>
            </a:pPr>
            <a:r>
              <a:rPr lang="en-US" sz="2400"/>
              <a:t>Continue current day-to-day services.</a:t>
            </a:r>
          </a:p>
          <a:p>
            <a:pPr lvl="1">
              <a:lnSpc>
                <a:spcPct val="90000"/>
              </a:lnSpc>
            </a:pPr>
            <a:r>
              <a:rPr lang="en-US" sz="2400"/>
              <a:t>Maintain existing infrastructure and facilities.</a:t>
            </a:r>
          </a:p>
          <a:p>
            <a:pPr lvl="1">
              <a:lnSpc>
                <a:spcPct val="90000"/>
              </a:lnSpc>
            </a:pPr>
            <a:r>
              <a:rPr lang="en-US" sz="2400"/>
              <a:t>Preserve our fiscal health.</a:t>
            </a:r>
          </a:p>
          <a:p>
            <a:pPr>
              <a:lnSpc>
                <a:spcPct val="90000"/>
              </a:lnSpc>
            </a:pPr>
            <a:r>
              <a:rPr lang="en-US" sz="2800"/>
              <a:t>Approach</a:t>
            </a:r>
          </a:p>
          <a:p>
            <a:pPr lvl="1">
              <a:lnSpc>
                <a:spcPct val="90000"/>
              </a:lnSpc>
            </a:pPr>
            <a:r>
              <a:rPr lang="en-US" sz="2400"/>
              <a:t>Project revenues.</a:t>
            </a:r>
          </a:p>
          <a:p>
            <a:pPr lvl="1">
              <a:lnSpc>
                <a:spcPct val="90000"/>
              </a:lnSpc>
            </a:pPr>
            <a:r>
              <a:rPr lang="en-US" sz="2400"/>
              <a:t>Subtract operating, debt service and CIP costs</a:t>
            </a:r>
          </a:p>
          <a:p>
            <a:pPr lvl="1">
              <a:lnSpc>
                <a:spcPct val="90000"/>
              </a:lnSpc>
            </a:pPr>
            <a:r>
              <a:rPr lang="en-US" sz="2400"/>
              <a:t>Remaining balance is available for “new initiatives.”</a:t>
            </a:r>
          </a:p>
          <a:p>
            <a:pPr lvl="1">
              <a:lnSpc>
                <a:spcPct val="90000"/>
              </a:lnSpc>
            </a:pPr>
            <a:r>
              <a:rPr lang="en-US" sz="2400"/>
              <a:t>Or if negative, shows the “Budget Gap.”</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2259">
                                            <p:txEl>
                                              <p:pRg st="4" end="4"/>
                                            </p:txEl>
                                          </p:spTgt>
                                        </p:tgtEl>
                                        <p:attrNameLst>
                                          <p:attrName>style.visibility</p:attrName>
                                        </p:attrNameLst>
                                      </p:cBhvr>
                                      <p:to>
                                        <p:strVal val="visible"/>
                                      </p:to>
                                    </p:set>
                                    <p:anim calcmode="lin" valueType="num">
                                      <p:cBhvr additive="base">
                                        <p:cTn id="7" dur="500" fill="hold"/>
                                        <p:tgtEl>
                                          <p:spTgt spid="99225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225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92259">
                                            <p:txEl>
                                              <p:pRg st="5" end="5"/>
                                            </p:txEl>
                                          </p:spTgt>
                                        </p:tgtEl>
                                        <p:attrNameLst>
                                          <p:attrName>style.visibility</p:attrName>
                                        </p:attrNameLst>
                                      </p:cBhvr>
                                      <p:to>
                                        <p:strVal val="visible"/>
                                      </p:to>
                                    </p:set>
                                    <p:anim calcmode="lin" valueType="num">
                                      <p:cBhvr additive="base">
                                        <p:cTn id="11" dur="500" fill="hold"/>
                                        <p:tgtEl>
                                          <p:spTgt spid="99225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9225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92259">
                                            <p:txEl>
                                              <p:pRg st="6" end="6"/>
                                            </p:txEl>
                                          </p:spTgt>
                                        </p:tgtEl>
                                        <p:attrNameLst>
                                          <p:attrName>style.visibility</p:attrName>
                                        </p:attrNameLst>
                                      </p:cBhvr>
                                      <p:to>
                                        <p:strVal val="visible"/>
                                      </p:to>
                                    </p:set>
                                    <p:anim calcmode="lin" valueType="num">
                                      <p:cBhvr additive="base">
                                        <p:cTn id="15" dur="500" fill="hold"/>
                                        <p:tgtEl>
                                          <p:spTgt spid="992259">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9225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92259">
                                            <p:txEl>
                                              <p:pRg st="7" end="7"/>
                                            </p:txEl>
                                          </p:spTgt>
                                        </p:tgtEl>
                                        <p:attrNameLst>
                                          <p:attrName>style.visibility</p:attrName>
                                        </p:attrNameLst>
                                      </p:cBhvr>
                                      <p:to>
                                        <p:strVal val="visible"/>
                                      </p:to>
                                    </p:set>
                                    <p:anim calcmode="lin" valueType="num">
                                      <p:cBhvr additive="base">
                                        <p:cTn id="19" dur="500" fill="hold"/>
                                        <p:tgtEl>
                                          <p:spTgt spid="992259">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2259">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92259">
                                            <p:txEl>
                                              <p:pRg st="8" end="8"/>
                                            </p:txEl>
                                          </p:spTgt>
                                        </p:tgtEl>
                                        <p:attrNameLst>
                                          <p:attrName>style.visibility</p:attrName>
                                        </p:attrNameLst>
                                      </p:cBhvr>
                                      <p:to>
                                        <p:strVal val="visible"/>
                                      </p:to>
                                    </p:set>
                                    <p:anim calcmode="lin" valueType="num">
                                      <p:cBhvr additive="base">
                                        <p:cTn id="23" dur="500" fill="hold"/>
                                        <p:tgtEl>
                                          <p:spTgt spid="992259">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922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p:txBody>
          <a:bodyPr/>
          <a:lstStyle/>
          <a:p>
            <a:r>
              <a:rPr lang="en-US" sz="4000"/>
              <a:t>Why is this “framework” important? </a:t>
            </a:r>
          </a:p>
        </p:txBody>
      </p:sp>
      <p:sp>
        <p:nvSpPr>
          <p:cNvPr id="1350659" name="Rectangle 3"/>
          <p:cNvSpPr>
            <a:spLocks noGrp="1" noChangeArrowheads="1"/>
          </p:cNvSpPr>
          <p:nvPr>
            <p:ph type="body" sz="half" idx="2"/>
          </p:nvPr>
        </p:nvSpPr>
        <p:spPr>
          <a:xfrm>
            <a:off x="4572000" y="1790700"/>
            <a:ext cx="4343400" cy="4152900"/>
          </a:xfrm>
        </p:spPr>
        <p:txBody>
          <a:bodyPr/>
          <a:lstStyle/>
          <a:p>
            <a:pPr>
              <a:lnSpc>
                <a:spcPct val="90000"/>
              </a:lnSpc>
            </a:pPr>
            <a:r>
              <a:rPr lang="en-US" sz="2800" dirty="0"/>
              <a:t>“Insanity is continuing to do the same things and expecting different results.”</a:t>
            </a:r>
          </a:p>
          <a:p>
            <a:pPr>
              <a:lnSpc>
                <a:spcPct val="90000"/>
              </a:lnSpc>
            </a:pPr>
            <a:r>
              <a:rPr lang="en-US" sz="2800" dirty="0"/>
              <a:t>“Very few cities get into fiscal trouble in the bad times; they get into trouble in the good times.”</a:t>
            </a:r>
          </a:p>
        </p:txBody>
      </p:sp>
      <p:pic>
        <p:nvPicPr>
          <p:cNvPr id="1350660" name="Picture 4" descr="einstein5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4877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2" name="Rectangle 5"/>
          <p:cNvSpPr>
            <a:spLocks noChangeArrowheads="1"/>
          </p:cNvSpPr>
          <p:nvPr/>
        </p:nvSpPr>
        <p:spPr bwMode="auto">
          <a:xfrm>
            <a:off x="1524000" y="4495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sz="2400" b="1"/>
          </a:p>
        </p:txBody>
      </p:sp>
      <p:pic>
        <p:nvPicPr>
          <p:cNvPr id="152583" name="Picture 8" descr="C:\Users\Bill\Documents\My Documents\Consulting\Administration\Photos\New Portrait\BStatler, Linked 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3487738"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1C5F80D-05F8-47F2-9DD6-DC8DAE04E1A6}" type="slidenum">
              <a:rPr lang="en-US" smtClean="0"/>
              <a:pPr>
                <a:defRPr/>
              </a:pPr>
              <a:t>160</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50660"/>
                                        </p:tgtEl>
                                        <p:attrNameLst>
                                          <p:attrName>style.visibility</p:attrName>
                                        </p:attrNameLst>
                                      </p:cBhvr>
                                      <p:to>
                                        <p:strVal val="visible"/>
                                      </p:to>
                                    </p:set>
                                    <p:anim calcmode="lin" valueType="num">
                                      <p:cBhvr additive="base">
                                        <p:cTn id="7" dur="500" fill="hold"/>
                                        <p:tgtEl>
                                          <p:spTgt spid="1350660"/>
                                        </p:tgtEl>
                                        <p:attrNameLst>
                                          <p:attrName>ppt_x</p:attrName>
                                        </p:attrNameLst>
                                      </p:cBhvr>
                                      <p:tavLst>
                                        <p:tav tm="0">
                                          <p:val>
                                            <p:strVal val="#ppt_x"/>
                                          </p:val>
                                        </p:tav>
                                        <p:tav tm="100000">
                                          <p:val>
                                            <p:strVal val="#ppt_x"/>
                                          </p:val>
                                        </p:tav>
                                      </p:tavLst>
                                    </p:anim>
                                    <p:anim calcmode="lin" valueType="num">
                                      <p:cBhvr additive="base">
                                        <p:cTn id="8" dur="500" fill="hold"/>
                                        <p:tgtEl>
                                          <p:spTgt spid="13506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50659">
                                            <p:txEl>
                                              <p:pRg st="1" end="1"/>
                                            </p:txEl>
                                          </p:spTgt>
                                        </p:tgtEl>
                                        <p:attrNameLst>
                                          <p:attrName>style.visibility</p:attrName>
                                        </p:attrNameLst>
                                      </p:cBhvr>
                                      <p:to>
                                        <p:strVal val="visible"/>
                                      </p:to>
                                    </p:set>
                                    <p:anim calcmode="lin" valueType="num">
                                      <p:cBhvr additive="base">
                                        <p:cTn id="13" dur="500" fill="hold"/>
                                        <p:tgtEl>
                                          <p:spTgt spid="135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5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583"/>
                                        </p:tgtEl>
                                        <p:attrNameLst>
                                          <p:attrName>style.visibility</p:attrName>
                                        </p:attrNameLst>
                                      </p:cBhvr>
                                      <p:to>
                                        <p:strVal val="visible"/>
                                      </p:to>
                                    </p:set>
                                    <p:anim calcmode="lin" valueType="num">
                                      <p:cBhvr additive="base">
                                        <p:cTn id="19" dur="500" fill="hold"/>
                                        <p:tgtEl>
                                          <p:spTgt spid="152583"/>
                                        </p:tgtEl>
                                        <p:attrNameLst>
                                          <p:attrName>ppt_x</p:attrName>
                                        </p:attrNameLst>
                                      </p:cBhvr>
                                      <p:tavLst>
                                        <p:tav tm="0">
                                          <p:val>
                                            <p:strVal val="#ppt_x"/>
                                          </p:val>
                                        </p:tav>
                                        <p:tav tm="100000">
                                          <p:val>
                                            <p:strVal val="#ppt_x"/>
                                          </p:val>
                                        </p:tav>
                                      </p:tavLst>
                                    </p:anim>
                                    <p:anim calcmode="lin" valueType="num">
                                      <p:cBhvr additive="base">
                                        <p:cTn id="20" dur="500" fill="hold"/>
                                        <p:tgtEl>
                                          <p:spTgt spid="152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ChangeArrowheads="1"/>
          </p:cNvSpPr>
          <p:nvPr>
            <p:ph type="title"/>
          </p:nvPr>
        </p:nvSpPr>
        <p:spPr/>
        <p:txBody>
          <a:bodyPr/>
          <a:lstStyle/>
          <a:p>
            <a:r>
              <a:rPr lang="en-US"/>
              <a:t>Triggers</a:t>
            </a:r>
          </a:p>
        </p:txBody>
      </p:sp>
      <p:sp>
        <p:nvSpPr>
          <p:cNvPr id="154628" name="Rectangle 3"/>
          <p:cNvSpPr>
            <a:spLocks noGrp="1" noChangeArrowheads="1"/>
          </p:cNvSpPr>
          <p:nvPr>
            <p:ph type="body" sz="half" idx="1"/>
          </p:nvPr>
        </p:nvSpPr>
        <p:spPr>
          <a:xfrm>
            <a:off x="1143000" y="1790700"/>
            <a:ext cx="3962400" cy="4152900"/>
          </a:xfrm>
        </p:spPr>
        <p:txBody>
          <a:bodyPr/>
          <a:lstStyle/>
          <a:p>
            <a:pPr>
              <a:lnSpc>
                <a:spcPct val="90000"/>
              </a:lnSpc>
            </a:pPr>
            <a:r>
              <a:rPr lang="en-US" sz="2400"/>
              <a:t>Any adverse fiscal circumstances as determined by the City Manager, such as</a:t>
            </a:r>
          </a:p>
          <a:p>
            <a:pPr lvl="1">
              <a:lnSpc>
                <a:spcPct val="90000"/>
              </a:lnSpc>
            </a:pPr>
            <a:r>
              <a:rPr lang="en-US" sz="2000"/>
              <a:t>Natural or human-made disasters.</a:t>
            </a:r>
          </a:p>
          <a:p>
            <a:pPr lvl="1">
              <a:lnSpc>
                <a:spcPct val="90000"/>
              </a:lnSpc>
            </a:pPr>
            <a:r>
              <a:rPr lang="en-US" sz="2000"/>
              <a:t>State takeaways</a:t>
            </a:r>
          </a:p>
          <a:p>
            <a:pPr lvl="1">
              <a:lnSpc>
                <a:spcPct val="90000"/>
              </a:lnSpc>
            </a:pPr>
            <a:r>
              <a:rPr lang="en-US" sz="2000"/>
              <a:t>Large, unexpected costs.</a:t>
            </a:r>
          </a:p>
          <a:p>
            <a:pPr lvl="1">
              <a:lnSpc>
                <a:spcPct val="90000"/>
              </a:lnSpc>
            </a:pPr>
            <a:r>
              <a:rPr lang="en-US" sz="2000"/>
              <a:t>Economic downturns.</a:t>
            </a:r>
          </a:p>
        </p:txBody>
      </p:sp>
      <p:sp>
        <p:nvSpPr>
          <p:cNvPr id="154629" name="Rectangle 4"/>
          <p:cNvSpPr>
            <a:spLocks noGrp="1" noChangeArrowheads="1"/>
          </p:cNvSpPr>
          <p:nvPr>
            <p:ph type="body" sz="half" idx="2"/>
          </p:nvPr>
        </p:nvSpPr>
        <p:spPr>
          <a:xfrm>
            <a:off x="5334000" y="1790700"/>
            <a:ext cx="3581400" cy="4762500"/>
          </a:xfrm>
        </p:spPr>
        <p:txBody>
          <a:bodyPr/>
          <a:lstStyle/>
          <a:p>
            <a:pPr>
              <a:lnSpc>
                <a:spcPct val="90000"/>
              </a:lnSpc>
            </a:pPr>
            <a:r>
              <a:rPr lang="en-US" sz="2400"/>
              <a:t>Two consecutive quarters of adverse fiscal results in top five revenues</a:t>
            </a:r>
          </a:p>
          <a:p>
            <a:pPr lvl="1">
              <a:lnSpc>
                <a:spcPct val="90000"/>
              </a:lnSpc>
            </a:pPr>
            <a:r>
              <a:rPr lang="en-US" sz="2000"/>
              <a:t>Sales tax</a:t>
            </a:r>
          </a:p>
          <a:p>
            <a:pPr lvl="1">
              <a:lnSpc>
                <a:spcPct val="90000"/>
              </a:lnSpc>
            </a:pPr>
            <a:r>
              <a:rPr lang="en-US" sz="2000"/>
              <a:t>Property tax</a:t>
            </a:r>
          </a:p>
          <a:p>
            <a:pPr lvl="1">
              <a:lnSpc>
                <a:spcPct val="90000"/>
              </a:lnSpc>
            </a:pPr>
            <a:r>
              <a:rPr lang="en-US" sz="2000"/>
              <a:t>TOT</a:t>
            </a:r>
          </a:p>
          <a:p>
            <a:pPr lvl="1">
              <a:lnSpc>
                <a:spcPct val="90000"/>
              </a:lnSpc>
            </a:pPr>
            <a:r>
              <a:rPr lang="en-US" sz="2000"/>
              <a:t>Utility users tax</a:t>
            </a:r>
          </a:p>
          <a:p>
            <a:pPr lvl="1">
              <a:lnSpc>
                <a:spcPct val="90000"/>
              </a:lnSpc>
            </a:pPr>
            <a:r>
              <a:rPr lang="en-US" sz="2000"/>
              <a:t>VLF-Swap.</a:t>
            </a:r>
          </a:p>
          <a:p>
            <a:pPr>
              <a:lnSpc>
                <a:spcPct val="90000"/>
              </a:lnSpc>
            </a:pPr>
            <a:r>
              <a:rPr lang="en-US" sz="2400"/>
              <a:t>Adverse results are:</a:t>
            </a:r>
          </a:p>
          <a:p>
            <a:pPr lvl="1">
              <a:lnSpc>
                <a:spcPct val="90000"/>
              </a:lnSpc>
            </a:pPr>
            <a:r>
              <a:rPr lang="en-US" sz="2000"/>
              <a:t>Actual declines in revenues.</a:t>
            </a:r>
          </a:p>
          <a:p>
            <a:pPr lvl="1">
              <a:lnSpc>
                <a:spcPct val="90000"/>
              </a:lnSpc>
            </a:pPr>
            <a:r>
              <a:rPr lang="en-US" sz="2000"/>
              <a:t>Significant variances in projected revenues.</a:t>
            </a:r>
          </a:p>
        </p:txBody>
      </p:sp>
      <p:pic>
        <p:nvPicPr>
          <p:cNvPr id="154630" name="Picture 5" descr="PE01581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81000"/>
            <a:ext cx="1371600" cy="1352550"/>
          </a:xfrm>
          <a:prstGeom prst="rect">
            <a:avLst/>
          </a:prstGeom>
          <a:solidFill>
            <a:schemeClr val="bg1"/>
          </a:solidFill>
          <a:ln w="9525">
            <a:solidFill>
              <a:schemeClr val="tx1"/>
            </a:solidFill>
            <a:miter lim="800000"/>
            <a:headEnd/>
            <a:tailEnd/>
          </a:ln>
        </p:spPr>
      </p:pic>
      <p:sp>
        <p:nvSpPr>
          <p:cNvPr id="154631" name="Text Box 6"/>
          <p:cNvSpPr txBox="1">
            <a:spLocks noChangeArrowheads="1"/>
          </p:cNvSpPr>
          <p:nvPr/>
        </p:nvSpPr>
        <p:spPr bwMode="auto">
          <a:xfrm>
            <a:off x="152400" y="4876800"/>
            <a:ext cx="5105400" cy="1311275"/>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b="1">
                <a:solidFill>
                  <a:schemeClr val="bg1"/>
                </a:solidFill>
              </a:rPr>
              <a:t>Clearly defining when “fiscal first aid” needed is key success factor in taking action on timely basis and keeping the  problem from getting worse.</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161</a:t>
            </a:fld>
            <a:endParaRPr lang="en-US"/>
          </a:p>
        </p:txBody>
      </p:sp>
    </p:spTree>
  </p:cSld>
  <p:clrMapOvr>
    <a:masterClrMapping/>
  </p:clrMapOvr>
  <p:transition>
    <p:rand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ChangeArrowheads="1"/>
          </p:cNvSpPr>
          <p:nvPr>
            <p:ph type="title"/>
          </p:nvPr>
        </p:nvSpPr>
        <p:spPr/>
        <p:txBody>
          <a:bodyPr/>
          <a:lstStyle/>
          <a:p>
            <a:r>
              <a:rPr lang="en-US" sz="4000"/>
              <a:t>Scope: General Fund Focus, But . . .  </a:t>
            </a:r>
          </a:p>
        </p:txBody>
      </p:sp>
      <p:sp>
        <p:nvSpPr>
          <p:cNvPr id="155652" name="Rectangle 3"/>
          <p:cNvSpPr>
            <a:spLocks noGrp="1" noChangeArrowheads="1"/>
          </p:cNvSpPr>
          <p:nvPr>
            <p:ph type="body" idx="1"/>
          </p:nvPr>
        </p:nvSpPr>
        <p:spPr/>
        <p:txBody>
          <a:bodyPr/>
          <a:lstStyle/>
          <a:p>
            <a:r>
              <a:rPr lang="en-US" sz="2800"/>
              <a:t>This plan is focused on the General Fund but  Enterprise Funds (water, sewer, parking, transit and golf) will also participate for two key reasons:</a:t>
            </a:r>
          </a:p>
          <a:p>
            <a:pPr lvl="1"/>
            <a:r>
              <a:rPr lang="en-US" sz="2400"/>
              <a:t>One organization: all parts need to participate.</a:t>
            </a:r>
          </a:p>
          <a:p>
            <a:pPr lvl="1"/>
            <a:r>
              <a:rPr lang="en-US" sz="2400"/>
              <a:t>Strategically important to limit Enterprise Fund rate increases (rate decreases would also be nice) at a time when we may be considering General Fund revenue increases.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162</a:t>
            </a:fld>
            <a:endParaRPr lang="en-US"/>
          </a:p>
        </p:txBody>
      </p:sp>
    </p:spTree>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2"/>
          <p:cNvSpPr>
            <a:spLocks noGrp="1" noChangeArrowheads="1"/>
          </p:cNvSpPr>
          <p:nvPr>
            <p:ph type="title"/>
          </p:nvPr>
        </p:nvSpPr>
        <p:spPr/>
        <p:txBody>
          <a:bodyPr/>
          <a:lstStyle/>
          <a:p>
            <a:r>
              <a:rPr lang="en-US"/>
              <a:t>Key Plan Elements</a:t>
            </a:r>
          </a:p>
        </p:txBody>
      </p:sp>
      <p:sp>
        <p:nvSpPr>
          <p:cNvPr id="156676" name="Rectangle 3"/>
          <p:cNvSpPr>
            <a:spLocks noGrp="1" noChangeArrowheads="1"/>
          </p:cNvSpPr>
          <p:nvPr>
            <p:ph type="body" idx="1"/>
          </p:nvPr>
        </p:nvSpPr>
        <p:spPr>
          <a:xfrm>
            <a:off x="1447800" y="1790700"/>
            <a:ext cx="7467600" cy="4152900"/>
          </a:xfrm>
        </p:spPr>
        <p:txBody>
          <a:bodyPr/>
          <a:lstStyle/>
          <a:p>
            <a:pPr marL="455613" indent="-455613">
              <a:buFont typeface="Wingdings" pitchFamily="2" charset="2"/>
              <a:buNone/>
            </a:pPr>
            <a:r>
              <a:rPr lang="en-US" sz="2600">
                <a:solidFill>
                  <a:schemeClr val="hlink"/>
                </a:solidFill>
                <a:sym typeface="Wingdings 2" pitchFamily="18" charset="2"/>
              </a:rPr>
              <a:t></a:t>
            </a:r>
            <a:r>
              <a:rPr lang="en-US" sz="2600"/>
              <a:t>  Maintaining minimum fund balance at policy levels.</a:t>
            </a:r>
          </a:p>
          <a:p>
            <a:pPr marL="455613" indent="-455613">
              <a:buFont typeface="Wingdings" pitchFamily="2" charset="2"/>
              <a:buNone/>
            </a:pPr>
            <a:r>
              <a:rPr lang="en-US" sz="2600">
                <a:solidFill>
                  <a:schemeClr val="hlink"/>
                </a:solidFill>
                <a:sym typeface="Wingdings 2" pitchFamily="18" charset="2"/>
              </a:rPr>
              <a:t></a:t>
            </a:r>
            <a:r>
              <a:rPr lang="en-US" sz="2600"/>
              <a:t>  Following other key budget and fiscal policies.</a:t>
            </a:r>
          </a:p>
          <a:p>
            <a:pPr marL="455613" indent="-455613">
              <a:buFont typeface="Wingdings" pitchFamily="2" charset="2"/>
              <a:buNone/>
            </a:pPr>
            <a:r>
              <a:rPr lang="en-US" sz="2600">
                <a:solidFill>
                  <a:schemeClr val="hlink"/>
                </a:solidFill>
                <a:sym typeface="Wingdings 2" pitchFamily="18" charset="2"/>
              </a:rPr>
              <a:t></a:t>
            </a:r>
            <a:r>
              <a:rPr lang="en-US" sz="2600"/>
              <a:t>  Monitoring city’s fiscal health on an ongoing basis.</a:t>
            </a:r>
          </a:p>
          <a:p>
            <a:pPr marL="455613" indent="-455613">
              <a:buFont typeface="Wingdings" pitchFamily="2" charset="2"/>
              <a:buNone/>
            </a:pPr>
            <a:r>
              <a:rPr lang="en-US" sz="2600">
                <a:solidFill>
                  <a:schemeClr val="hlink"/>
                </a:solidFill>
                <a:sym typeface="Wingdings 2" pitchFamily="18" charset="2"/>
              </a:rPr>
              <a:t></a:t>
            </a:r>
            <a:r>
              <a:rPr lang="en-US" sz="2600"/>
              <a:t>  Assessing the challenge: short or long-term problem?</a:t>
            </a:r>
          </a:p>
          <a:p>
            <a:pPr marL="455613" indent="-455613">
              <a:buFont typeface="Wingdings" pitchFamily="2" charset="2"/>
              <a:buNone/>
            </a:pPr>
            <a:r>
              <a:rPr lang="en-US" sz="2600">
                <a:solidFill>
                  <a:schemeClr val="hlink"/>
                </a:solidFill>
                <a:sym typeface="Wingdings 2" pitchFamily="18" charset="2"/>
              </a:rPr>
              <a:t></a:t>
            </a:r>
            <a:r>
              <a:rPr lang="en-US" sz="2600"/>
              <a:t>  Identifying options. </a:t>
            </a:r>
          </a:p>
          <a:p>
            <a:pPr marL="455613" indent="-455613">
              <a:buFont typeface="Wingdings" pitchFamily="2" charset="2"/>
              <a:buNone/>
            </a:pPr>
            <a:r>
              <a:rPr lang="en-US" sz="2600">
                <a:solidFill>
                  <a:schemeClr val="hlink"/>
                </a:solidFill>
                <a:sym typeface="Wingdings 2" pitchFamily="18" charset="2"/>
              </a:rPr>
              <a:t></a:t>
            </a:r>
            <a:r>
              <a:rPr lang="en-US" sz="2600"/>
              <a:t>  Preparing and implementing action plan.</a:t>
            </a:r>
          </a:p>
        </p:txBody>
      </p:sp>
      <p:pic>
        <p:nvPicPr>
          <p:cNvPr id="156677" name="Picture 4" descr="j02570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28600"/>
            <a:ext cx="12477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163</a:t>
            </a:fld>
            <a:endParaRPr lang="en-US"/>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noChangeArrowheads="1"/>
          </p:cNvSpPr>
          <p:nvPr>
            <p:ph type="title"/>
          </p:nvPr>
        </p:nvSpPr>
        <p:spPr/>
        <p:txBody>
          <a:bodyPr/>
          <a:lstStyle/>
          <a:p>
            <a:r>
              <a:rPr lang="en-US">
                <a:sym typeface="Wingdings 2" pitchFamily="18" charset="2"/>
              </a:rPr>
              <a:t> </a:t>
            </a:r>
            <a:r>
              <a:rPr lang="en-US"/>
              <a:t>Minimum Fund Balance</a:t>
            </a:r>
          </a:p>
        </p:txBody>
      </p:sp>
      <p:sp>
        <p:nvSpPr>
          <p:cNvPr id="157700" name="Rectangle 3"/>
          <p:cNvSpPr>
            <a:spLocks noGrp="1" noChangeArrowheads="1"/>
          </p:cNvSpPr>
          <p:nvPr>
            <p:ph type="body" idx="1"/>
          </p:nvPr>
        </p:nvSpPr>
        <p:spPr/>
        <p:txBody>
          <a:bodyPr/>
          <a:lstStyle/>
          <a:p>
            <a:r>
              <a:rPr lang="en-US" sz="2800"/>
              <a:t>First Line of Defense in Adverse Circumstances</a:t>
            </a:r>
          </a:p>
          <a:p>
            <a:pPr lvl="1"/>
            <a:r>
              <a:rPr lang="en-US" sz="2400"/>
              <a:t>Allows continued operations and projects in responding to short-term problems.</a:t>
            </a:r>
          </a:p>
          <a:p>
            <a:pPr lvl="1"/>
            <a:r>
              <a:rPr lang="en-US" sz="2400"/>
              <a:t>Provides bridge – “breathing room” – in addressing longer-term problems while comprehensive response plans are developed.</a:t>
            </a:r>
          </a:p>
          <a:p>
            <a:pPr lvl="1"/>
            <a:r>
              <a:rPr lang="en-US" sz="2400"/>
              <a:t>Especially important under Proposition 218: limited opportunities to implement new revenues.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164</a:t>
            </a:fld>
            <a:endParaRPr lang="en-US"/>
          </a:p>
        </p:txBody>
      </p:sp>
    </p:spTree>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ChangeArrowheads="1"/>
          </p:cNvSpPr>
          <p:nvPr>
            <p:ph type="title"/>
          </p:nvPr>
        </p:nvSpPr>
        <p:spPr/>
        <p:txBody>
          <a:bodyPr/>
          <a:lstStyle/>
          <a:p>
            <a:r>
              <a:rPr lang="en-US">
                <a:sym typeface="Wingdings 2" pitchFamily="18" charset="2"/>
              </a:rPr>
              <a:t> </a:t>
            </a:r>
            <a:r>
              <a:rPr lang="en-US"/>
              <a:t>Other Key Fiscal Policies</a:t>
            </a:r>
          </a:p>
        </p:txBody>
      </p:sp>
      <p:sp>
        <p:nvSpPr>
          <p:cNvPr id="158724" name="Rectangle 3"/>
          <p:cNvSpPr>
            <a:spLocks noGrp="1" noChangeArrowheads="1"/>
          </p:cNvSpPr>
          <p:nvPr>
            <p:ph type="body" idx="1"/>
          </p:nvPr>
        </p:nvSpPr>
        <p:spPr/>
        <p:txBody>
          <a:bodyPr/>
          <a:lstStyle/>
          <a:p>
            <a:pPr>
              <a:lnSpc>
                <a:spcPct val="90000"/>
              </a:lnSpc>
            </a:pPr>
            <a:r>
              <a:rPr lang="en-US" sz="2400"/>
              <a:t>Help prevent problems to begin with.</a:t>
            </a:r>
          </a:p>
          <a:p>
            <a:pPr lvl="1">
              <a:lnSpc>
                <a:spcPct val="90000"/>
              </a:lnSpc>
            </a:pPr>
            <a:r>
              <a:rPr lang="en-US" sz="2000"/>
              <a:t>Very few cities get into trouble in the “bad times.”</a:t>
            </a:r>
          </a:p>
          <a:p>
            <a:pPr>
              <a:lnSpc>
                <a:spcPct val="90000"/>
              </a:lnSpc>
            </a:pPr>
            <a:r>
              <a:rPr lang="en-US" sz="2400"/>
              <a:t>Keep them from getting bigger when they do happen.</a:t>
            </a:r>
          </a:p>
          <a:p>
            <a:pPr lvl="1">
              <a:lnSpc>
                <a:spcPct val="90000"/>
              </a:lnSpc>
            </a:pPr>
            <a:r>
              <a:rPr lang="en-US" sz="2000"/>
              <a:t>Balanced budget</a:t>
            </a:r>
          </a:p>
          <a:p>
            <a:pPr lvl="1">
              <a:lnSpc>
                <a:spcPct val="90000"/>
              </a:lnSpc>
            </a:pPr>
            <a:r>
              <a:rPr lang="en-US" sz="2000"/>
              <a:t>Conservative investment practices</a:t>
            </a:r>
          </a:p>
          <a:p>
            <a:pPr lvl="1">
              <a:lnSpc>
                <a:spcPct val="90000"/>
              </a:lnSpc>
            </a:pPr>
            <a:r>
              <a:rPr lang="en-US" sz="2000"/>
              <a:t>Budget authority and financial reporting</a:t>
            </a:r>
          </a:p>
          <a:p>
            <a:pPr lvl="1">
              <a:lnSpc>
                <a:spcPct val="90000"/>
              </a:lnSpc>
            </a:pPr>
            <a:r>
              <a:rPr lang="en-US" sz="2000"/>
              <a:t>Diversified revenues</a:t>
            </a:r>
          </a:p>
          <a:p>
            <a:pPr lvl="1">
              <a:lnSpc>
                <a:spcPct val="90000"/>
              </a:lnSpc>
            </a:pPr>
            <a:r>
              <a:rPr lang="en-US" sz="2000"/>
              <a:t>User fee cost recovery</a:t>
            </a:r>
          </a:p>
          <a:p>
            <a:pPr lvl="1">
              <a:lnSpc>
                <a:spcPct val="90000"/>
              </a:lnSpc>
            </a:pPr>
            <a:r>
              <a:rPr lang="en-US" sz="2000"/>
              <a:t>Enterprise funds</a:t>
            </a:r>
          </a:p>
          <a:p>
            <a:pPr lvl="1">
              <a:lnSpc>
                <a:spcPct val="90000"/>
              </a:lnSpc>
            </a:pPr>
            <a:r>
              <a:rPr lang="en-US" sz="2000"/>
              <a:t>New development pays its own way</a:t>
            </a:r>
          </a:p>
          <a:p>
            <a:pPr lvl="1">
              <a:lnSpc>
                <a:spcPct val="90000"/>
              </a:lnSpc>
            </a:pPr>
            <a:r>
              <a:rPr lang="en-US" sz="2000"/>
              <a:t>Limited use of debt financing</a:t>
            </a:r>
          </a:p>
          <a:p>
            <a:pPr lvl="1">
              <a:lnSpc>
                <a:spcPct val="90000"/>
              </a:lnSpc>
            </a:pPr>
            <a:r>
              <a:rPr lang="en-US" sz="2000"/>
              <a:t>Equipment replacement</a:t>
            </a:r>
          </a:p>
          <a:p>
            <a:pPr lvl="1">
              <a:lnSpc>
                <a:spcPct val="90000"/>
              </a:lnSpc>
            </a:pPr>
            <a:r>
              <a:rPr lang="en-US" sz="2000"/>
              <a:t>Contracting for services</a:t>
            </a:r>
          </a:p>
          <a:p>
            <a:pPr lvl="1">
              <a:lnSpc>
                <a:spcPct val="90000"/>
              </a:lnSpc>
            </a:pPr>
            <a:r>
              <a:rPr lang="en-US" sz="2000"/>
              <a:t>Productivity improvements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165</a:t>
            </a:fld>
            <a:endParaRPr lang="en-US"/>
          </a:p>
        </p:txBody>
      </p:sp>
    </p:spTree>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ChangeArrowheads="1"/>
          </p:cNvSpPr>
          <p:nvPr>
            <p:ph type="title"/>
          </p:nvPr>
        </p:nvSpPr>
        <p:spPr/>
        <p:txBody>
          <a:bodyPr/>
          <a:lstStyle/>
          <a:p>
            <a:r>
              <a:rPr lang="en-US">
                <a:sym typeface="Wingdings 2" pitchFamily="18" charset="2"/>
              </a:rPr>
              <a:t> </a:t>
            </a:r>
            <a:r>
              <a:rPr lang="en-US"/>
              <a:t>Fiscal Health Monitoring</a:t>
            </a:r>
          </a:p>
        </p:txBody>
      </p:sp>
      <p:sp>
        <p:nvSpPr>
          <p:cNvPr id="159748" name="Rectangle 3"/>
          <p:cNvSpPr>
            <a:spLocks noGrp="1" noChangeArrowheads="1"/>
          </p:cNvSpPr>
          <p:nvPr>
            <p:ph type="body" idx="1"/>
          </p:nvPr>
        </p:nvSpPr>
        <p:spPr>
          <a:xfrm>
            <a:off x="1143000" y="1790700"/>
            <a:ext cx="7772400" cy="4610100"/>
          </a:xfrm>
        </p:spPr>
        <p:txBody>
          <a:bodyPr/>
          <a:lstStyle/>
          <a:p>
            <a:pPr>
              <a:lnSpc>
                <a:spcPct val="90000"/>
              </a:lnSpc>
            </a:pPr>
            <a:r>
              <a:rPr lang="en-US" sz="2800"/>
              <a:t>Ongoing Systems for Reporting Fiscal Condition and Trends</a:t>
            </a:r>
          </a:p>
          <a:p>
            <a:pPr lvl="1">
              <a:lnSpc>
                <a:spcPct val="90000"/>
              </a:lnSpc>
            </a:pPr>
            <a:r>
              <a:rPr lang="en-US" sz="2400"/>
              <a:t>Annual</a:t>
            </a:r>
          </a:p>
          <a:p>
            <a:pPr lvl="2">
              <a:lnSpc>
                <a:spcPct val="90000"/>
              </a:lnSpc>
            </a:pPr>
            <a:r>
              <a:rPr lang="en-US" sz="2000"/>
              <a:t>Preparing audited financial statements in accordance with generally accepted accounting principles and highest standards.</a:t>
            </a:r>
          </a:p>
          <a:p>
            <a:pPr lvl="1">
              <a:lnSpc>
                <a:spcPct val="90000"/>
              </a:lnSpc>
            </a:pPr>
            <a:r>
              <a:rPr lang="en-US" sz="2400"/>
              <a:t>Interim</a:t>
            </a:r>
          </a:p>
          <a:p>
            <a:pPr lvl="2">
              <a:lnSpc>
                <a:spcPct val="90000"/>
              </a:lnSpc>
            </a:pPr>
            <a:r>
              <a:rPr lang="en-US" sz="2000"/>
              <a:t>Reliable automated financial management systems.</a:t>
            </a:r>
          </a:p>
          <a:p>
            <a:pPr lvl="2">
              <a:lnSpc>
                <a:spcPct val="90000"/>
              </a:lnSpc>
            </a:pPr>
            <a:r>
              <a:rPr lang="en-US" sz="2000"/>
              <a:t>On-line access.</a:t>
            </a:r>
          </a:p>
          <a:p>
            <a:pPr lvl="2">
              <a:lnSpc>
                <a:spcPct val="90000"/>
              </a:lnSpc>
            </a:pPr>
            <a:r>
              <a:rPr lang="en-US" sz="2000"/>
              <a:t>Monthly reports.</a:t>
            </a:r>
          </a:p>
          <a:p>
            <a:pPr lvl="2">
              <a:lnSpc>
                <a:spcPct val="90000"/>
              </a:lnSpc>
            </a:pPr>
            <a:r>
              <a:rPr lang="en-US" sz="2000"/>
              <a:t>Quarterly reports. </a:t>
            </a:r>
          </a:p>
          <a:p>
            <a:pPr lvl="2">
              <a:lnSpc>
                <a:spcPct val="90000"/>
              </a:lnSpc>
            </a:pPr>
            <a:r>
              <a:rPr lang="en-US" sz="2000"/>
              <a:t>Mid-year budget reviews.</a:t>
            </a:r>
          </a:p>
          <a:p>
            <a:pPr lvl="2">
              <a:lnSpc>
                <a:spcPct val="90000"/>
              </a:lnSpc>
            </a:pPr>
            <a:r>
              <a:rPr lang="en-US" sz="2000"/>
              <a:t>Special reports: sales tax, investments, TOT </a:t>
            </a:r>
          </a:p>
        </p:txBody>
      </p:sp>
      <p:pic>
        <p:nvPicPr>
          <p:cNvPr id="159749" name="Picture 4" descr="j02871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457200"/>
            <a:ext cx="14478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166</a:t>
            </a:fld>
            <a:endParaRPr lang="en-US"/>
          </a:p>
        </p:txBody>
      </p:sp>
    </p:spTree>
  </p:cSld>
  <p:clrMapOvr>
    <a:masterClrMapping/>
  </p:clrMapOvr>
  <p:transition>
    <p:rand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339" b="4691"/>
          <a:stretch>
            <a:fillRect/>
          </a:stretch>
        </p:blipFill>
        <p:spPr bwMode="auto">
          <a:xfrm>
            <a:off x="304800" y="381000"/>
            <a:ext cx="3513138" cy="4495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9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043193"/>
            <a:ext cx="3282950" cy="4267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98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r="281" b="2380"/>
          <a:stretch>
            <a:fillRect/>
          </a:stretch>
        </p:blipFill>
        <p:spPr bwMode="auto">
          <a:xfrm>
            <a:off x="3040856" y="1066800"/>
            <a:ext cx="3519488" cy="43434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98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353" y="609600"/>
            <a:ext cx="3314700" cy="4495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98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2057400"/>
            <a:ext cx="3265488" cy="44958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AC03B97-5FCC-42A8-9025-6AF08150F500}" type="slidenum">
              <a:rPr lang="en-US" smtClean="0"/>
              <a:pPr>
                <a:defRPr/>
              </a:pPr>
              <a:t>167</a:t>
            </a:fld>
            <a:endParaRPr lang="en-US"/>
          </a:p>
        </p:txBody>
      </p:sp>
    </p:spTree>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p:txBody>
          <a:bodyPr/>
          <a:lstStyle/>
          <a:p>
            <a:r>
              <a:rPr lang="en-US" dirty="0"/>
              <a:t>Other Reports</a:t>
            </a:r>
          </a:p>
        </p:txBody>
      </p:sp>
      <p:sp>
        <p:nvSpPr>
          <p:cNvPr id="162820" name="Rectangle 3"/>
          <p:cNvSpPr>
            <a:spLocks noGrp="1" noChangeArrowheads="1"/>
          </p:cNvSpPr>
          <p:nvPr>
            <p:ph type="body" idx="1"/>
          </p:nvPr>
        </p:nvSpPr>
        <p:spPr/>
        <p:txBody>
          <a:bodyPr/>
          <a:lstStyle/>
          <a:p>
            <a:r>
              <a:rPr lang="en-US" sz="2800" dirty="0"/>
              <a:t>Quarterly “Budget Review Team” briefings with City Manager</a:t>
            </a:r>
          </a:p>
          <a:p>
            <a:r>
              <a:rPr lang="en-US" sz="2800" dirty="0"/>
              <a:t>Year-end expenditure reports by each department</a:t>
            </a:r>
          </a:p>
          <a:p>
            <a:pPr lvl="1"/>
            <a:endParaRPr lang="en-US" dirty="0"/>
          </a:p>
        </p:txBody>
      </p:sp>
      <p:sp>
        <p:nvSpPr>
          <p:cNvPr id="2" name="Slide Number Placeholder 1"/>
          <p:cNvSpPr>
            <a:spLocks noGrp="1"/>
          </p:cNvSpPr>
          <p:nvPr>
            <p:ph type="sldNum" sz="quarter" idx="12"/>
          </p:nvPr>
        </p:nvSpPr>
        <p:spPr/>
        <p:txBody>
          <a:bodyPr/>
          <a:lstStyle/>
          <a:p>
            <a:fld id="{BCB18299-1B32-4580-BE65-A7408209AA4B}" type="slidenum">
              <a:rPr lang="en-US" smtClean="0"/>
              <a:pPr/>
              <a:t>168</a:t>
            </a:fld>
            <a:endParaRPr lang="en-US"/>
          </a:p>
        </p:txBody>
      </p:sp>
    </p:spTree>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a:xfrm>
            <a:off x="590550" y="266700"/>
            <a:ext cx="8553450" cy="1104900"/>
          </a:xfrm>
        </p:spPr>
        <p:txBody>
          <a:bodyPr/>
          <a:lstStyle/>
          <a:p>
            <a:r>
              <a:rPr lang="en-US">
                <a:sym typeface="Wingdings 2" pitchFamily="18" charset="2"/>
              </a:rPr>
              <a:t></a:t>
            </a:r>
            <a:r>
              <a:rPr lang="en-US" sz="3600">
                <a:sym typeface="Wingdings 2" pitchFamily="18" charset="2"/>
              </a:rPr>
              <a:t> </a:t>
            </a:r>
            <a:r>
              <a:rPr lang="en-US" sz="3400"/>
              <a:t>Assessment: Short or Long-Term Problem?</a:t>
            </a:r>
          </a:p>
        </p:txBody>
      </p:sp>
      <p:sp>
        <p:nvSpPr>
          <p:cNvPr id="163844" name="Rectangle 3"/>
          <p:cNvSpPr>
            <a:spLocks noGrp="1" noChangeArrowheads="1"/>
          </p:cNvSpPr>
          <p:nvPr>
            <p:ph type="body" idx="1"/>
          </p:nvPr>
        </p:nvSpPr>
        <p:spPr>
          <a:xfrm>
            <a:off x="1143000" y="1790700"/>
            <a:ext cx="7772400" cy="4762500"/>
          </a:xfrm>
        </p:spPr>
        <p:txBody>
          <a:bodyPr/>
          <a:lstStyle/>
          <a:p>
            <a:r>
              <a:rPr lang="en-US" sz="2800"/>
              <a:t>Different Strategies for Different Problems</a:t>
            </a:r>
          </a:p>
          <a:p>
            <a:pPr lvl="1"/>
            <a:r>
              <a:rPr lang="en-US" sz="2400" b="1"/>
              <a:t>Short-Term:</a:t>
            </a:r>
            <a:r>
              <a:rPr lang="en-US" sz="2400"/>
              <a:t> One-time event or downturn that is not likely to continue indefinitely.</a:t>
            </a:r>
          </a:p>
          <a:p>
            <a:pPr lvl="2"/>
            <a:r>
              <a:rPr lang="en-US" sz="2200"/>
              <a:t>“One-time” fixes appropriate response for “one-time” problems.</a:t>
            </a:r>
          </a:p>
          <a:p>
            <a:pPr lvl="1"/>
            <a:r>
              <a:rPr lang="en-US" sz="2400" b="1"/>
              <a:t>Long-Term</a:t>
            </a:r>
            <a:r>
              <a:rPr lang="en-US" sz="2400"/>
              <a:t>: Ongoing downturn in revenues or increases in costs that are systemic.</a:t>
            </a:r>
          </a:p>
          <a:p>
            <a:pPr lvl="2"/>
            <a:r>
              <a:rPr lang="en-US" sz="2200"/>
              <a:t>“One-time” fixes won’t work.</a:t>
            </a:r>
          </a:p>
          <a:p>
            <a:pPr lvl="2"/>
            <a:r>
              <a:rPr lang="en-US" sz="2200"/>
              <a:t>Requires new ongoing revenues or ongoing expenditure reductions.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169</a:t>
            </a:fld>
            <a:endParaRPr lang="en-US"/>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en-US"/>
              <a:t>Tough Fiscal Past</a:t>
            </a:r>
          </a:p>
        </p:txBody>
      </p:sp>
      <p:sp>
        <p:nvSpPr>
          <p:cNvPr id="18436" name="Rectangle 3"/>
          <p:cNvSpPr>
            <a:spLocks noGrp="1" noChangeArrowheads="1"/>
          </p:cNvSpPr>
          <p:nvPr>
            <p:ph type="body" sz="half" idx="1"/>
          </p:nvPr>
        </p:nvSpPr>
        <p:spPr>
          <a:xfrm>
            <a:off x="6324600" y="1828800"/>
            <a:ext cx="2590800" cy="4343400"/>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nSpc>
                <a:spcPct val="90000"/>
              </a:lnSpc>
            </a:pPr>
            <a:r>
              <a:rPr lang="en-US" sz="2400"/>
              <a:t>2003-05 Budget toughest in over 10 years</a:t>
            </a:r>
          </a:p>
          <a:p>
            <a:pPr>
              <a:lnSpc>
                <a:spcPct val="90000"/>
              </a:lnSpc>
            </a:pPr>
            <a:r>
              <a:rPr lang="en-US" sz="2400"/>
              <a:t>Facing $7 million gap – closed with</a:t>
            </a:r>
          </a:p>
          <a:p>
            <a:pPr lvl="1">
              <a:lnSpc>
                <a:spcPct val="90000"/>
              </a:lnSpc>
            </a:pPr>
            <a:r>
              <a:rPr lang="en-US" sz="2000"/>
              <a:t>Expenditure cuts (74%)</a:t>
            </a:r>
          </a:p>
          <a:p>
            <a:pPr lvl="1">
              <a:lnSpc>
                <a:spcPct val="90000"/>
              </a:lnSpc>
            </a:pPr>
            <a:r>
              <a:rPr lang="en-US" sz="2000"/>
              <a:t>New revenues (15%)</a:t>
            </a:r>
          </a:p>
          <a:p>
            <a:pPr lvl="1">
              <a:lnSpc>
                <a:spcPct val="90000"/>
              </a:lnSpc>
            </a:pPr>
            <a:r>
              <a:rPr lang="en-US" sz="2000"/>
              <a:t>Reserves (11%)</a:t>
            </a:r>
          </a:p>
        </p:txBody>
      </p:sp>
      <p:pic>
        <p:nvPicPr>
          <p:cNvPr id="18437"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85800" y="1828800"/>
            <a:ext cx="5562600" cy="3994150"/>
          </a:xfrm>
          <a:solidFill>
            <a:schemeClr val="bg1"/>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8" name="Text Box 5"/>
          <p:cNvSpPr txBox="1">
            <a:spLocks noChangeArrowheads="1"/>
          </p:cNvSpPr>
          <p:nvPr/>
        </p:nvSpPr>
        <p:spPr bwMode="auto">
          <a:xfrm>
            <a:off x="3886200" y="4419600"/>
            <a:ext cx="1981200" cy="406400"/>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sz="1600"/>
              <a:t>Expenditures: 74%</a:t>
            </a:r>
            <a:r>
              <a:rPr lang="en-US"/>
              <a:t>  </a:t>
            </a:r>
          </a:p>
        </p:txBody>
      </p:sp>
      <p:sp>
        <p:nvSpPr>
          <p:cNvPr id="2" name="Slide Number Placeholder 1"/>
          <p:cNvSpPr>
            <a:spLocks noGrp="1"/>
          </p:cNvSpPr>
          <p:nvPr>
            <p:ph type="sldNum" sz="quarter" idx="12"/>
          </p:nvPr>
        </p:nvSpPr>
        <p:spPr/>
        <p:txBody>
          <a:bodyPr/>
          <a:lstStyle/>
          <a:p>
            <a:pPr>
              <a:defRPr/>
            </a:pPr>
            <a:fld id="{CF687C20-115C-4D3D-8E37-0605E3B12EDE}" type="slidenum">
              <a:rPr lang="en-US" smtClean="0"/>
              <a:pPr>
                <a:defRPr/>
              </a:pPr>
              <a:t>17</a:t>
            </a:fld>
            <a:endParaRPr lang="en-US"/>
          </a:p>
        </p:txBody>
      </p:sp>
    </p:spTree>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ChangeArrowheads="1"/>
          </p:cNvSpPr>
          <p:nvPr>
            <p:ph type="title"/>
          </p:nvPr>
        </p:nvSpPr>
        <p:spPr/>
        <p:txBody>
          <a:bodyPr/>
          <a:lstStyle/>
          <a:p>
            <a:r>
              <a:rPr lang="en-US"/>
              <a:t>Assessment: Short-Term Problem</a:t>
            </a:r>
          </a:p>
        </p:txBody>
      </p:sp>
      <p:sp>
        <p:nvSpPr>
          <p:cNvPr id="164868" name="Rectangle 3"/>
          <p:cNvSpPr>
            <a:spLocks noGrp="1" noChangeArrowheads="1"/>
          </p:cNvSpPr>
          <p:nvPr>
            <p:ph type="body" sz="half" idx="1"/>
          </p:nvPr>
        </p:nvSpPr>
        <p:spPr>
          <a:xfrm>
            <a:off x="1143000" y="1790700"/>
            <a:ext cx="3810000" cy="4533900"/>
          </a:xfrm>
        </p:spPr>
        <p:txBody>
          <a:bodyPr/>
          <a:lstStyle/>
          <a:p>
            <a:pPr>
              <a:lnSpc>
                <a:spcPct val="90000"/>
              </a:lnSpc>
            </a:pPr>
            <a:r>
              <a:rPr lang="en-US" sz="2000" b="1"/>
              <a:t>Hiring Chill:</a:t>
            </a:r>
            <a:r>
              <a:rPr lang="en-US" sz="2000"/>
              <a:t> City Manager  approval required to fill vacant regular positions.</a:t>
            </a:r>
          </a:p>
          <a:p>
            <a:pPr lvl="1">
              <a:lnSpc>
                <a:spcPct val="90000"/>
              </a:lnSpc>
            </a:pPr>
            <a:r>
              <a:rPr lang="en-US" sz="1800"/>
              <a:t>Must meet direct public health/safety need that cannot be met through contract, overtime or temporary staffing.</a:t>
            </a:r>
          </a:p>
          <a:p>
            <a:pPr lvl="1">
              <a:lnSpc>
                <a:spcPct val="90000"/>
              </a:lnSpc>
            </a:pPr>
            <a:r>
              <a:rPr lang="en-US" sz="1800"/>
              <a:t>Goal is not just short-term savings, but preserving future options if problem turns-out to be ongoing.</a:t>
            </a:r>
          </a:p>
          <a:p>
            <a:pPr>
              <a:lnSpc>
                <a:spcPct val="90000"/>
              </a:lnSpc>
            </a:pPr>
            <a:r>
              <a:rPr lang="en-US" sz="2000" b="1"/>
              <a:t>Travel Chill:</a:t>
            </a:r>
            <a:r>
              <a:rPr lang="en-US" sz="2000"/>
              <a:t>  Limit travel and training; City Manager  approval required for TA’s.</a:t>
            </a:r>
          </a:p>
        </p:txBody>
      </p:sp>
      <p:sp>
        <p:nvSpPr>
          <p:cNvPr id="164869" name="Rectangle 4"/>
          <p:cNvSpPr>
            <a:spLocks noGrp="1" noChangeArrowheads="1"/>
          </p:cNvSpPr>
          <p:nvPr>
            <p:ph type="body" sz="half" idx="2"/>
          </p:nvPr>
        </p:nvSpPr>
        <p:spPr/>
        <p:txBody>
          <a:bodyPr/>
          <a:lstStyle/>
          <a:p>
            <a:pPr>
              <a:lnSpc>
                <a:spcPct val="90000"/>
              </a:lnSpc>
            </a:pPr>
            <a:r>
              <a:rPr lang="en-US" sz="2000" b="1"/>
              <a:t>CIP Project Deferrals:</a:t>
            </a:r>
            <a:r>
              <a:rPr lang="en-US" sz="2000"/>
              <a:t> CIP Review Committee identifies candidate projects for possible deferral.</a:t>
            </a:r>
          </a:p>
          <a:p>
            <a:pPr>
              <a:lnSpc>
                <a:spcPct val="90000"/>
              </a:lnSpc>
            </a:pPr>
            <a:r>
              <a:rPr lang="en-US" sz="2000" b="1"/>
              <a:t>“One-Time” Operating Cost Review</a:t>
            </a:r>
            <a:r>
              <a:rPr lang="en-US" sz="2000"/>
              <a:t>:  Budget Review Team identifies special projects in the operating budget for possible deferral.</a:t>
            </a:r>
          </a:p>
          <a:p>
            <a:pPr>
              <a:lnSpc>
                <a:spcPct val="90000"/>
              </a:lnSpc>
            </a:pPr>
            <a:r>
              <a:rPr lang="en-US" sz="2000" b="1"/>
              <a:t>Fund Balance:</a:t>
            </a:r>
            <a:r>
              <a:rPr lang="en-US" sz="2000"/>
              <a:t> Consider use of fund balance below policy levels.</a:t>
            </a:r>
          </a:p>
          <a:p>
            <a:pPr>
              <a:lnSpc>
                <a:spcPct val="90000"/>
              </a:lnSpc>
            </a:pPr>
            <a:r>
              <a:rPr lang="en-US" sz="2000"/>
              <a:t>Other short-term expenditure curtailments as appropriate.</a:t>
            </a:r>
          </a:p>
          <a:p>
            <a:pPr>
              <a:lnSpc>
                <a:spcPct val="90000"/>
              </a:lnSpc>
            </a:pPr>
            <a:endParaRPr lang="en-US" sz="2400"/>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170</a:t>
            </a:fld>
            <a:endParaRPr lang="en-US"/>
          </a:p>
        </p:txBody>
      </p:sp>
    </p:spTree>
  </p:cSld>
  <p:clrMapOvr>
    <a:masterClrMapping/>
  </p:clrMapOvr>
  <p:transition>
    <p:rand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p:txBody>
          <a:bodyPr/>
          <a:lstStyle/>
          <a:p>
            <a:r>
              <a:rPr lang="en-US"/>
              <a:t>Assessment: Long-Term Problem</a:t>
            </a:r>
          </a:p>
        </p:txBody>
      </p:sp>
      <p:sp>
        <p:nvSpPr>
          <p:cNvPr id="165892" name="Rectangle 3"/>
          <p:cNvSpPr>
            <a:spLocks noGrp="1" noChangeArrowheads="1"/>
          </p:cNvSpPr>
          <p:nvPr>
            <p:ph type="body" idx="1"/>
          </p:nvPr>
        </p:nvSpPr>
        <p:spPr>
          <a:xfrm>
            <a:off x="1143000" y="1790700"/>
            <a:ext cx="7772400" cy="4838700"/>
          </a:xfrm>
        </p:spPr>
        <p:txBody>
          <a:bodyPr/>
          <a:lstStyle/>
          <a:p>
            <a:pPr>
              <a:lnSpc>
                <a:spcPct val="80000"/>
              </a:lnSpc>
            </a:pPr>
            <a:r>
              <a:rPr lang="en-US" sz="2800"/>
              <a:t>Three Basic Steps</a:t>
            </a:r>
          </a:p>
          <a:p>
            <a:pPr lvl="1">
              <a:lnSpc>
                <a:spcPct val="80000"/>
              </a:lnSpc>
            </a:pPr>
            <a:r>
              <a:rPr lang="en-US" sz="2400"/>
              <a:t>Implement “short-term” actions until completion of “action plan”</a:t>
            </a:r>
          </a:p>
          <a:p>
            <a:pPr lvl="2">
              <a:lnSpc>
                <a:spcPct val="80000"/>
              </a:lnSpc>
            </a:pPr>
            <a:r>
              <a:rPr lang="en-US" sz="2000"/>
              <a:t>First “rule of holes”  </a:t>
            </a:r>
          </a:p>
          <a:p>
            <a:pPr lvl="1">
              <a:lnSpc>
                <a:spcPct val="80000"/>
              </a:lnSpc>
            </a:pPr>
            <a:r>
              <a:rPr lang="en-US" sz="2400" b="1">
                <a:solidFill>
                  <a:schemeClr val="tx2"/>
                </a:solidFill>
              </a:rPr>
              <a:t>Prepare long-term forecast to define the problem.</a:t>
            </a:r>
          </a:p>
          <a:p>
            <a:pPr lvl="1">
              <a:lnSpc>
                <a:spcPct val="80000"/>
              </a:lnSpc>
            </a:pPr>
            <a:r>
              <a:rPr lang="en-US" sz="2400"/>
              <a:t>Prepare revenue increase and expenditure reduction options tailored to problem definition via the forecast.</a:t>
            </a:r>
          </a:p>
          <a:p>
            <a:pPr lvl="2">
              <a:lnSpc>
                <a:spcPct val="80000"/>
              </a:lnSpc>
            </a:pPr>
            <a:r>
              <a:rPr lang="en-US" sz="2000"/>
              <a:t>Likely to take 3-6 months to prepare plans; another 3-6 months to implement them.</a:t>
            </a:r>
          </a:p>
          <a:p>
            <a:pPr lvl="2">
              <a:lnSpc>
                <a:spcPct val="80000"/>
              </a:lnSpc>
            </a:pPr>
            <a:r>
              <a:rPr lang="en-US" sz="2000"/>
              <a:t>Underscores importance of strong fund balance and short-term expenditure reductions to create the time needed to prepare and implement reasonable long-term plans.</a:t>
            </a:r>
          </a:p>
          <a:p>
            <a:pPr lvl="2">
              <a:lnSpc>
                <a:spcPct val="80000"/>
              </a:lnSpc>
            </a:pPr>
            <a:endParaRPr lang="en-US" sz="2000"/>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171</a:t>
            </a:fld>
            <a:endParaRPr lang="en-US"/>
          </a:p>
        </p:txBody>
      </p:sp>
    </p:spTree>
  </p:cSld>
  <p:clrMapOvr>
    <a:masterClrMapping/>
  </p:clrMapOvr>
  <p:transition>
    <p:random/>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p:txBody>
          <a:bodyPr/>
          <a:lstStyle/>
          <a:p>
            <a:r>
              <a:rPr lang="en-US"/>
              <a:t>Expenditure Reduction Options</a:t>
            </a:r>
          </a:p>
        </p:txBody>
      </p:sp>
      <p:sp>
        <p:nvSpPr>
          <p:cNvPr id="167940" name="Rectangle 3"/>
          <p:cNvSpPr>
            <a:spLocks noGrp="1" noChangeArrowheads="1"/>
          </p:cNvSpPr>
          <p:nvPr>
            <p:ph type="body" idx="1"/>
          </p:nvPr>
        </p:nvSpPr>
        <p:spPr>
          <a:xfrm>
            <a:off x="1143000" y="1790700"/>
            <a:ext cx="7772400" cy="4610100"/>
          </a:xfrm>
        </p:spPr>
        <p:txBody>
          <a:bodyPr/>
          <a:lstStyle/>
          <a:p>
            <a:pPr>
              <a:lnSpc>
                <a:spcPct val="90000"/>
              </a:lnSpc>
            </a:pPr>
            <a:r>
              <a:rPr lang="en-US"/>
              <a:t>Tough But Simple Fact</a:t>
            </a:r>
          </a:p>
          <a:p>
            <a:pPr lvl="1">
              <a:lnSpc>
                <a:spcPct val="90000"/>
              </a:lnSpc>
            </a:pPr>
            <a:r>
              <a:rPr lang="en-US" sz="2000"/>
              <a:t>Meaningful ongoing expenditure reductions require reductions in regular staff costs, including public safety personnel.</a:t>
            </a:r>
          </a:p>
          <a:p>
            <a:pPr>
              <a:lnSpc>
                <a:spcPct val="90000"/>
              </a:lnSpc>
            </a:pPr>
            <a:r>
              <a:rPr lang="en-US"/>
              <a:t>In San Luis Obispo</a:t>
            </a:r>
          </a:p>
          <a:p>
            <a:pPr lvl="1">
              <a:lnSpc>
                <a:spcPct val="90000"/>
              </a:lnSpc>
            </a:pPr>
            <a:r>
              <a:rPr lang="en-US" sz="2000"/>
              <a:t>85% of General Fund costs are operating.</a:t>
            </a:r>
          </a:p>
          <a:p>
            <a:pPr lvl="2">
              <a:lnSpc>
                <a:spcPct val="90000"/>
              </a:lnSpc>
            </a:pPr>
            <a:r>
              <a:rPr lang="en-US" sz="2000"/>
              <a:t>5% for debt service.</a:t>
            </a:r>
          </a:p>
          <a:p>
            <a:pPr lvl="2">
              <a:lnSpc>
                <a:spcPct val="90000"/>
              </a:lnSpc>
            </a:pPr>
            <a:r>
              <a:rPr lang="en-US" sz="2000"/>
              <a:t>10% for CIP: mostly maintenance.</a:t>
            </a:r>
          </a:p>
          <a:p>
            <a:pPr lvl="1">
              <a:lnSpc>
                <a:spcPct val="90000"/>
              </a:lnSpc>
            </a:pPr>
            <a:r>
              <a:rPr lang="en-US" sz="2000"/>
              <a:t>80% of General Fund operating costs are for staffing.</a:t>
            </a:r>
          </a:p>
          <a:p>
            <a:pPr lvl="2">
              <a:lnSpc>
                <a:spcPct val="90000"/>
              </a:lnSpc>
            </a:pPr>
            <a:r>
              <a:rPr lang="en-US" sz="1800"/>
              <a:t>90% of General Fund staffing costs are for regular staffing.</a:t>
            </a:r>
          </a:p>
          <a:p>
            <a:pPr lvl="1">
              <a:lnSpc>
                <a:spcPct val="90000"/>
              </a:lnSpc>
            </a:pPr>
            <a:r>
              <a:rPr lang="en-US" sz="2000"/>
              <a:t>And many of the “non-staffing” costs are difficult to control: utilities, phones, insurance</a:t>
            </a:r>
          </a:p>
          <a:p>
            <a:pPr lvl="1">
              <a:lnSpc>
                <a:spcPct val="90000"/>
              </a:lnSpc>
            </a:pPr>
            <a:r>
              <a:rPr lang="en-US" sz="2000"/>
              <a:t>50% of General Fund staffing costs are for public safety.</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172</a:t>
            </a:fld>
            <a:endParaRPr lang="en-US"/>
          </a:p>
        </p:txBody>
      </p:sp>
    </p:spTree>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ChangeArrowheads="1"/>
          </p:cNvSpPr>
          <p:nvPr>
            <p:ph type="title"/>
          </p:nvPr>
        </p:nvSpPr>
        <p:spPr/>
        <p:txBody>
          <a:bodyPr/>
          <a:lstStyle/>
          <a:p>
            <a:r>
              <a:rPr lang="en-US"/>
              <a:t>General Strategy</a:t>
            </a:r>
          </a:p>
        </p:txBody>
      </p:sp>
      <p:sp>
        <p:nvSpPr>
          <p:cNvPr id="168964" name="Rectangle 3"/>
          <p:cNvSpPr>
            <a:spLocks noGrp="1" noChangeArrowheads="1"/>
          </p:cNvSpPr>
          <p:nvPr>
            <p:ph type="body" idx="1"/>
          </p:nvPr>
        </p:nvSpPr>
        <p:spPr/>
        <p:txBody>
          <a:bodyPr/>
          <a:lstStyle/>
          <a:p>
            <a:r>
              <a:rPr lang="en-US"/>
              <a:t>Who prepares expenditure reduction options?</a:t>
            </a:r>
          </a:p>
          <a:p>
            <a:r>
              <a:rPr lang="en-US"/>
              <a:t>Who prepares revenue options?</a:t>
            </a:r>
          </a:p>
          <a:p>
            <a:r>
              <a:rPr lang="en-US"/>
              <a:t>What are the general guidelines?</a:t>
            </a:r>
          </a:p>
          <a:p>
            <a:r>
              <a:rPr lang="en-US"/>
              <a:t>How is the organization engaged?</a:t>
            </a:r>
          </a:p>
          <a:p>
            <a:r>
              <a:rPr lang="en-US"/>
              <a:t>How is the Council engaged?</a:t>
            </a:r>
          </a:p>
          <a:p>
            <a:r>
              <a:rPr lang="en-US"/>
              <a:t>How is the community engaged?</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173</a:t>
            </a:fld>
            <a:endParaRPr lang="en-US"/>
          </a:p>
        </p:txBody>
      </p:sp>
    </p:spTree>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type="title"/>
          </p:nvPr>
        </p:nvSpPr>
        <p:spPr/>
        <p:txBody>
          <a:bodyPr/>
          <a:lstStyle/>
          <a:p>
            <a:r>
              <a:rPr lang="en-US"/>
              <a:t>SLO General Strategy</a:t>
            </a:r>
          </a:p>
        </p:txBody>
      </p:sp>
      <p:sp>
        <p:nvSpPr>
          <p:cNvPr id="169988" name="Rectangle 3"/>
          <p:cNvSpPr>
            <a:spLocks noGrp="1" noChangeArrowheads="1"/>
          </p:cNvSpPr>
          <p:nvPr>
            <p:ph type="body" idx="1"/>
          </p:nvPr>
        </p:nvSpPr>
        <p:spPr>
          <a:xfrm>
            <a:off x="1143000" y="1790700"/>
            <a:ext cx="8001000" cy="4762500"/>
          </a:xfrm>
        </p:spPr>
        <p:txBody>
          <a:bodyPr/>
          <a:lstStyle/>
          <a:p>
            <a:pPr>
              <a:lnSpc>
                <a:spcPct val="90000"/>
              </a:lnSpc>
            </a:pPr>
            <a:r>
              <a:rPr lang="en-US" sz="2400"/>
              <a:t>Departments craft expenditure reduction </a:t>
            </a:r>
            <a:r>
              <a:rPr lang="en-US" sz="2400" i="1" u="sng"/>
              <a:t>options</a:t>
            </a:r>
            <a:r>
              <a:rPr lang="en-US" sz="2400"/>
              <a:t> that are real, doable and: </a:t>
            </a:r>
          </a:p>
          <a:p>
            <a:pPr lvl="1">
              <a:lnSpc>
                <a:spcPct val="90000"/>
              </a:lnSpc>
            </a:pPr>
            <a:r>
              <a:rPr lang="en-US" sz="2000"/>
              <a:t>Reflect least service impacts to the community—no game-playing in proposing least-likely reductions and “non-starters.”</a:t>
            </a:r>
          </a:p>
          <a:p>
            <a:pPr lvl="1">
              <a:lnSpc>
                <a:spcPct val="90000"/>
              </a:lnSpc>
            </a:pPr>
            <a:r>
              <a:rPr lang="en-US" sz="2000"/>
              <a:t>Are ongoing.</a:t>
            </a:r>
          </a:p>
          <a:p>
            <a:pPr lvl="1">
              <a:lnSpc>
                <a:spcPct val="90000"/>
              </a:lnSpc>
            </a:pPr>
            <a:r>
              <a:rPr lang="en-US" sz="2000"/>
              <a:t>Describe service impacts.</a:t>
            </a:r>
          </a:p>
          <a:p>
            <a:pPr lvl="1">
              <a:lnSpc>
                <a:spcPct val="90000"/>
              </a:lnSpc>
            </a:pPr>
            <a:r>
              <a:rPr lang="en-US" sz="2000"/>
              <a:t>Are within the City’s ability to do independently—no speculative reductions contingent upon actions by others.</a:t>
            </a:r>
          </a:p>
          <a:p>
            <a:pPr lvl="1">
              <a:lnSpc>
                <a:spcPct val="90000"/>
              </a:lnSpc>
            </a:pPr>
            <a:r>
              <a:rPr lang="en-US" sz="2000"/>
              <a:t>Can be implemented within three months after adoption.</a:t>
            </a:r>
          </a:p>
          <a:p>
            <a:pPr lvl="1">
              <a:lnSpc>
                <a:spcPct val="90000"/>
              </a:lnSpc>
            </a:pPr>
            <a:r>
              <a:rPr lang="en-US" sz="2000"/>
              <a:t>Are net of any related revenues from fees or grants.</a:t>
            </a:r>
          </a:p>
          <a:p>
            <a:pPr lvl="1">
              <a:lnSpc>
                <a:spcPct val="90000"/>
              </a:lnSpc>
            </a:pPr>
            <a:r>
              <a:rPr lang="en-US" sz="2000"/>
              <a:t>Maintain essential facilities, infrastructure and equipment at reasonable levels—no deferred maintenance posing as genuine cost reductions.</a:t>
            </a:r>
          </a:p>
          <a:p>
            <a:pPr lvl="1">
              <a:lnSpc>
                <a:spcPct val="90000"/>
              </a:lnSpc>
            </a:pPr>
            <a:r>
              <a:rPr lang="en-US" sz="2000"/>
              <a:t>Reflect participation from throughout their organization.</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174</a:t>
            </a:fld>
            <a:endParaRPr lang="en-US"/>
          </a:p>
        </p:txBody>
      </p:sp>
    </p:spTree>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ChangeArrowheads="1"/>
          </p:cNvSpPr>
          <p:nvPr>
            <p:ph type="title"/>
          </p:nvPr>
        </p:nvSpPr>
        <p:spPr/>
        <p:txBody>
          <a:bodyPr/>
          <a:lstStyle/>
          <a:p>
            <a:r>
              <a:rPr lang="en-US"/>
              <a:t>Expenditure Reduction Options</a:t>
            </a:r>
          </a:p>
        </p:txBody>
      </p:sp>
      <p:sp>
        <p:nvSpPr>
          <p:cNvPr id="171012" name="Rectangle 3"/>
          <p:cNvSpPr>
            <a:spLocks noGrp="1" noChangeArrowheads="1"/>
          </p:cNvSpPr>
          <p:nvPr>
            <p:ph type="body" idx="1"/>
          </p:nvPr>
        </p:nvSpPr>
        <p:spPr/>
        <p:txBody>
          <a:bodyPr/>
          <a:lstStyle/>
          <a:p>
            <a:r>
              <a:rPr lang="en-US"/>
              <a:t>Targets</a:t>
            </a:r>
          </a:p>
          <a:p>
            <a:pPr lvl="1"/>
            <a:r>
              <a:rPr lang="en-US"/>
              <a:t>Who? (Any exceptions?)</a:t>
            </a:r>
          </a:p>
          <a:p>
            <a:pPr lvl="1"/>
            <a:r>
              <a:rPr lang="en-US"/>
              <a:t>How based?</a:t>
            </a:r>
          </a:p>
          <a:p>
            <a:pPr lvl="1"/>
            <a:r>
              <a:rPr lang="en-US"/>
              <a:t>How big?</a:t>
            </a:r>
          </a:p>
          <a:p>
            <a:pPr lvl="1"/>
            <a:r>
              <a:rPr lang="en-US"/>
              <a:t>What will you do with them?</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175</a:t>
            </a:fld>
            <a:endParaRPr lang="en-US"/>
          </a:p>
        </p:txBody>
      </p:sp>
    </p:spTree>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p:txBody>
          <a:bodyPr/>
          <a:lstStyle/>
          <a:p>
            <a:r>
              <a:rPr lang="en-US"/>
              <a:t>SLO Option Targets</a:t>
            </a:r>
          </a:p>
        </p:txBody>
      </p:sp>
      <p:sp>
        <p:nvSpPr>
          <p:cNvPr id="172036" name="Rectangle 3"/>
          <p:cNvSpPr>
            <a:spLocks noGrp="1" noChangeArrowheads="1"/>
          </p:cNvSpPr>
          <p:nvPr>
            <p:ph type="body" idx="1"/>
          </p:nvPr>
        </p:nvSpPr>
        <p:spPr>
          <a:xfrm>
            <a:off x="1143000" y="1790700"/>
            <a:ext cx="7772400" cy="4762500"/>
          </a:xfrm>
        </p:spPr>
        <p:txBody>
          <a:bodyPr/>
          <a:lstStyle/>
          <a:p>
            <a:pPr>
              <a:lnSpc>
                <a:spcPct val="80000"/>
              </a:lnSpc>
            </a:pPr>
            <a:r>
              <a:rPr lang="en-US" sz="2400"/>
              <a:t>Targets for reduction </a:t>
            </a:r>
            <a:r>
              <a:rPr lang="en-US" sz="2400" u="sng"/>
              <a:t>options </a:t>
            </a:r>
            <a:r>
              <a:rPr lang="en-US" sz="2400"/>
              <a:t>will generally be:</a:t>
            </a:r>
          </a:p>
          <a:p>
            <a:pPr lvl="1">
              <a:lnSpc>
                <a:spcPct val="80000"/>
              </a:lnSpc>
            </a:pPr>
            <a:r>
              <a:rPr lang="en-US" sz="2000"/>
              <a:t>Based on percentage reductions from current operating budgets, less significant one-time costs.</a:t>
            </a:r>
          </a:p>
          <a:p>
            <a:pPr lvl="1">
              <a:lnSpc>
                <a:spcPct val="80000"/>
              </a:lnSpc>
            </a:pPr>
            <a:r>
              <a:rPr lang="en-US" sz="2000"/>
              <a:t>The same for all departments.     </a:t>
            </a:r>
          </a:p>
          <a:p>
            <a:pPr>
              <a:lnSpc>
                <a:spcPct val="80000"/>
              </a:lnSpc>
            </a:pPr>
            <a:r>
              <a:rPr lang="en-US" sz="2400"/>
              <a:t>Targets are likely to exceed “gap” identified in forecast in order to surface an array of reasonable policy choices based on priority considerations, and not driven by arbitrary across-the-board decreases.</a:t>
            </a:r>
          </a:p>
          <a:p>
            <a:pPr lvl="1">
              <a:lnSpc>
                <a:spcPct val="80000"/>
              </a:lnSpc>
            </a:pPr>
            <a:r>
              <a:rPr lang="en-US" sz="2000"/>
              <a:t>Like making choices at a restaurant, making priority-based decisions depends on having more options on the menu than we plan on ordering.</a:t>
            </a:r>
          </a:p>
          <a:p>
            <a:pPr>
              <a:lnSpc>
                <a:spcPct val="80000"/>
              </a:lnSpc>
            </a:pPr>
            <a:r>
              <a:rPr lang="en-US" sz="2400"/>
              <a:t>Expenditure reductions are not likely to be sole “budget-balancers,” but identifying their service impact is critical to attracting support for new revenues and other mitigation strategies.</a:t>
            </a:r>
          </a:p>
        </p:txBody>
      </p:sp>
      <p:pic>
        <p:nvPicPr>
          <p:cNvPr id="172037" name="Picture 4" descr="BS0054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33400"/>
            <a:ext cx="1279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176</a:t>
            </a:fld>
            <a:endParaRPr lang="en-US"/>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ChangeArrowheads="1"/>
          </p:cNvSpPr>
          <p:nvPr>
            <p:ph type="title"/>
          </p:nvPr>
        </p:nvSpPr>
        <p:spPr/>
        <p:txBody>
          <a:bodyPr/>
          <a:lstStyle/>
          <a:p>
            <a:r>
              <a:rPr lang="en-US" sz="4000"/>
              <a:t>SLO Principles in Preparing Options </a:t>
            </a:r>
          </a:p>
        </p:txBody>
      </p:sp>
      <p:sp>
        <p:nvSpPr>
          <p:cNvPr id="173060" name="Rectangle 3"/>
          <p:cNvSpPr>
            <a:spLocks noGrp="1" noChangeArrowheads="1"/>
          </p:cNvSpPr>
          <p:nvPr>
            <p:ph type="body" sz="half" idx="1"/>
          </p:nvPr>
        </p:nvSpPr>
        <p:spPr>
          <a:xfrm>
            <a:off x="1066800" y="1752600"/>
            <a:ext cx="3276600" cy="4152900"/>
          </a:xfrm>
        </p:spPr>
        <p:txBody>
          <a:bodyPr/>
          <a:lstStyle/>
          <a:p>
            <a:pPr>
              <a:lnSpc>
                <a:spcPct val="90000"/>
              </a:lnSpc>
            </a:pPr>
            <a:r>
              <a:rPr lang="en-US" sz="2200"/>
              <a:t>Any service reductions will be balanced and ensure that highest priority services are retained.</a:t>
            </a:r>
          </a:p>
          <a:p>
            <a:pPr>
              <a:lnSpc>
                <a:spcPct val="90000"/>
              </a:lnSpc>
            </a:pPr>
            <a:r>
              <a:rPr lang="en-US" sz="2200"/>
              <a:t>Reductions will be based on service priorities, not vacant positions: attrition is a helpful tactic, but not the driving factor in reducing costs.</a:t>
            </a:r>
          </a:p>
        </p:txBody>
      </p:sp>
      <p:sp>
        <p:nvSpPr>
          <p:cNvPr id="173061" name="Rectangle 4"/>
          <p:cNvSpPr>
            <a:spLocks noGrp="1" noChangeArrowheads="1"/>
          </p:cNvSpPr>
          <p:nvPr>
            <p:ph type="body" sz="half" idx="2"/>
          </p:nvPr>
        </p:nvSpPr>
        <p:spPr>
          <a:xfrm>
            <a:off x="4495800" y="1790700"/>
            <a:ext cx="4419600" cy="4762500"/>
          </a:xfrm>
        </p:spPr>
        <p:txBody>
          <a:bodyPr/>
          <a:lstStyle/>
          <a:p>
            <a:pPr>
              <a:lnSpc>
                <a:spcPct val="90000"/>
              </a:lnSpc>
            </a:pPr>
            <a:r>
              <a:rPr lang="en-US" sz="2200"/>
              <a:t>On the other hand, one of the key purposes of the “hiring chill” is to create flexibility in making reductions based on priorities while mitigating the need for lay-offs. </a:t>
            </a:r>
          </a:p>
          <a:p>
            <a:pPr>
              <a:lnSpc>
                <a:spcPct val="90000"/>
              </a:lnSpc>
            </a:pPr>
            <a:r>
              <a:rPr lang="en-US" sz="2200"/>
              <a:t>Focus will be on retaining “front-line” core services, and reducing services with least impact on community at-large.</a:t>
            </a:r>
          </a:p>
          <a:p>
            <a:pPr lvl="1">
              <a:lnSpc>
                <a:spcPct val="90000"/>
              </a:lnSpc>
            </a:pPr>
            <a:r>
              <a:rPr lang="en-US" sz="2200" i="1"/>
              <a:t>But we also need to preserve “organizational” infrastructure, and ensure appropriate internal review functions remain.</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177</a:t>
            </a:fld>
            <a:endParaRPr lang="en-US"/>
          </a:p>
        </p:txBody>
      </p:sp>
    </p:spTree>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2"/>
          <p:cNvSpPr>
            <a:spLocks noGrp="1" noChangeArrowheads="1"/>
          </p:cNvSpPr>
          <p:nvPr>
            <p:ph type="title"/>
          </p:nvPr>
        </p:nvSpPr>
        <p:spPr>
          <a:xfrm>
            <a:off x="590550" y="266700"/>
            <a:ext cx="8248650" cy="1104900"/>
          </a:xfrm>
        </p:spPr>
        <p:txBody>
          <a:bodyPr/>
          <a:lstStyle/>
          <a:p>
            <a:r>
              <a:rPr lang="en-US"/>
              <a:t>CIP Projects</a:t>
            </a:r>
          </a:p>
        </p:txBody>
      </p:sp>
      <p:sp>
        <p:nvSpPr>
          <p:cNvPr id="174084" name="Rectangle 3"/>
          <p:cNvSpPr>
            <a:spLocks noGrp="1" noChangeArrowheads="1"/>
          </p:cNvSpPr>
          <p:nvPr>
            <p:ph type="body" idx="1"/>
          </p:nvPr>
        </p:nvSpPr>
        <p:spPr/>
        <p:txBody>
          <a:bodyPr/>
          <a:lstStyle/>
          <a:p>
            <a:pPr>
              <a:lnSpc>
                <a:spcPct val="90000"/>
              </a:lnSpc>
            </a:pPr>
            <a:r>
              <a:rPr lang="en-US" sz="2800"/>
              <a:t>CIP Review Committee identifies reduction opportunities.</a:t>
            </a:r>
          </a:p>
          <a:p>
            <a:pPr>
              <a:lnSpc>
                <a:spcPct val="90000"/>
              </a:lnSpc>
            </a:pPr>
            <a:r>
              <a:rPr lang="en-US" sz="2800"/>
              <a:t>Projects intended to maintain existing infrastructure and facilities will generally have higher priority over “new” facilities.</a:t>
            </a:r>
          </a:p>
          <a:p>
            <a:pPr>
              <a:lnSpc>
                <a:spcPct val="90000"/>
              </a:lnSpc>
            </a:pPr>
            <a:r>
              <a:rPr lang="en-US" sz="2800"/>
              <a:t>Likely exceptions:</a:t>
            </a:r>
          </a:p>
          <a:p>
            <a:pPr lvl="1">
              <a:lnSpc>
                <a:spcPct val="90000"/>
              </a:lnSpc>
            </a:pPr>
            <a:r>
              <a:rPr lang="en-US" sz="2400"/>
              <a:t>Direct adverse impacts to public health and safety.</a:t>
            </a:r>
          </a:p>
          <a:p>
            <a:pPr lvl="1">
              <a:lnSpc>
                <a:spcPct val="90000"/>
              </a:lnSpc>
            </a:pPr>
            <a:r>
              <a:rPr lang="en-US" sz="2400"/>
              <a:t>Outstanding contractual commitments.</a:t>
            </a:r>
          </a:p>
          <a:p>
            <a:pPr lvl="1">
              <a:lnSpc>
                <a:spcPct val="90000"/>
              </a:lnSpc>
            </a:pPr>
            <a:r>
              <a:rPr lang="en-US" sz="2400"/>
              <a:t>Significant outside resources or related one-time revenues.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178</a:t>
            </a:fld>
            <a:endParaRPr lang="en-US"/>
          </a:p>
        </p:txBody>
      </p:sp>
    </p:spTree>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a:lstStyle/>
          <a:p>
            <a:r>
              <a:rPr lang="en-US"/>
              <a:t>Revenues: Limited Options</a:t>
            </a:r>
          </a:p>
        </p:txBody>
      </p:sp>
      <p:sp>
        <p:nvSpPr>
          <p:cNvPr id="175108" name="Rectangle 3"/>
          <p:cNvSpPr>
            <a:spLocks noGrp="1" noChangeArrowheads="1"/>
          </p:cNvSpPr>
          <p:nvPr>
            <p:ph type="body" sz="half" idx="1"/>
          </p:nvPr>
        </p:nvSpPr>
        <p:spPr/>
        <p:txBody>
          <a:bodyPr/>
          <a:lstStyle/>
          <a:p>
            <a:pPr>
              <a:lnSpc>
                <a:spcPct val="90000"/>
              </a:lnSpc>
            </a:pPr>
            <a:r>
              <a:rPr lang="en-US" sz="2400"/>
              <a:t>Budget Review Team, working with representatives from the operating departments, will have the lead responsibility for identifying revenue options.</a:t>
            </a:r>
          </a:p>
          <a:p>
            <a:pPr>
              <a:lnSpc>
                <a:spcPct val="90000"/>
              </a:lnSpc>
            </a:pPr>
            <a:r>
              <a:rPr lang="en-US" sz="2400"/>
              <a:t>However, it is likely that any new significant revenues will require voter approval under Proposition 218.</a:t>
            </a:r>
          </a:p>
        </p:txBody>
      </p:sp>
      <p:sp>
        <p:nvSpPr>
          <p:cNvPr id="175109" name="Rectangle 4"/>
          <p:cNvSpPr>
            <a:spLocks noGrp="1" noChangeArrowheads="1"/>
          </p:cNvSpPr>
          <p:nvPr>
            <p:ph type="body" sz="half" idx="2"/>
          </p:nvPr>
        </p:nvSpPr>
        <p:spPr/>
        <p:txBody>
          <a:bodyPr/>
          <a:lstStyle/>
          <a:p>
            <a:pPr>
              <a:lnSpc>
                <a:spcPct val="90000"/>
              </a:lnSpc>
            </a:pPr>
            <a:r>
              <a:rPr lang="en-US" sz="2400"/>
              <a:t>And most likely, this election cannot be held until the next regular municipal election (November of even-numbered years).</a:t>
            </a:r>
          </a:p>
          <a:p>
            <a:pPr>
              <a:lnSpc>
                <a:spcPct val="90000"/>
              </a:lnSpc>
            </a:pPr>
            <a:r>
              <a:rPr lang="en-US" sz="2400"/>
              <a:t>Exceptions:</a:t>
            </a:r>
          </a:p>
          <a:p>
            <a:pPr lvl="1">
              <a:lnSpc>
                <a:spcPct val="90000"/>
              </a:lnSpc>
            </a:pPr>
            <a:r>
              <a:rPr lang="en-US" sz="2000"/>
              <a:t>Emergency declared by unanimous  vote of the Council.</a:t>
            </a:r>
          </a:p>
          <a:p>
            <a:pPr lvl="1">
              <a:lnSpc>
                <a:spcPct val="90000"/>
              </a:lnSpc>
            </a:pPr>
            <a:r>
              <a:rPr lang="en-US" sz="2000"/>
              <a:t>Two-thirds voter approval.</a:t>
            </a:r>
          </a:p>
          <a:p>
            <a:pPr>
              <a:lnSpc>
                <a:spcPct val="90000"/>
              </a:lnSpc>
            </a:pPr>
            <a:endParaRPr lang="en-US" sz="2400"/>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179</a:t>
            </a:fld>
            <a:endParaRPr lang="en-US"/>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t>Tough Fiscal Past, Redux</a:t>
            </a:r>
          </a:p>
        </p:txBody>
      </p:sp>
      <p:sp>
        <p:nvSpPr>
          <p:cNvPr id="19460" name="Rectangle 3"/>
          <p:cNvSpPr>
            <a:spLocks noGrp="1" noChangeArrowheads="1"/>
          </p:cNvSpPr>
          <p:nvPr>
            <p:ph type="body" idx="1"/>
          </p:nvPr>
        </p:nvSpPr>
        <p:spPr/>
        <p:txBody>
          <a:bodyPr/>
          <a:lstStyle/>
          <a:p>
            <a:r>
              <a:rPr lang="en-US" sz="2800"/>
              <a:t>Had to revisit the two-year budget in 2004-05 due to added State raids ($1.5 million)</a:t>
            </a:r>
          </a:p>
          <a:p>
            <a:pPr lvl="1"/>
            <a:r>
              <a:rPr lang="en-US" sz="2400"/>
              <a:t>More expenditure cuts (most notably in our paving program: $200,000)</a:t>
            </a:r>
          </a:p>
          <a:p>
            <a:pPr lvl="1"/>
            <a:r>
              <a:rPr lang="en-US" sz="2400"/>
              <a:t>Reinstated hiring and travel “chill”</a:t>
            </a:r>
          </a:p>
          <a:p>
            <a:pPr lvl="1"/>
            <a:r>
              <a:rPr lang="en-US" sz="2400"/>
              <a:t>Went below minimum reserve policy for first time since we adopted one 15 years ago.</a:t>
            </a:r>
          </a:p>
          <a:p>
            <a:pPr lvl="2"/>
            <a:r>
              <a:rPr lang="en-US" i="1"/>
              <a:t>Significant, but consistent with our budget strategy if the State took away even more.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a:t>
            </a:fld>
            <a:endParaRPr lang="en-US"/>
          </a:p>
        </p:txBody>
      </p:sp>
    </p:spTree>
  </p:cSld>
  <p:clrMapOvr>
    <a:masterClrMapping/>
  </p:clrMapOvr>
  <p:transition>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ChangeArrowheads="1"/>
          </p:cNvSpPr>
          <p:nvPr>
            <p:ph type="title"/>
          </p:nvPr>
        </p:nvSpPr>
        <p:spPr>
          <a:xfrm>
            <a:off x="590550" y="266700"/>
            <a:ext cx="8553450" cy="1104900"/>
          </a:xfrm>
        </p:spPr>
        <p:txBody>
          <a:bodyPr/>
          <a:lstStyle/>
          <a:p>
            <a:r>
              <a:rPr lang="en-US"/>
              <a:t>Revenues: Voter Support Required</a:t>
            </a:r>
          </a:p>
        </p:txBody>
      </p:sp>
      <p:sp>
        <p:nvSpPr>
          <p:cNvPr id="176132" name="Rectangle 3"/>
          <p:cNvSpPr>
            <a:spLocks noGrp="1" noChangeArrowheads="1"/>
          </p:cNvSpPr>
          <p:nvPr>
            <p:ph type="body" sz="half" idx="1"/>
          </p:nvPr>
        </p:nvSpPr>
        <p:spPr>
          <a:xfrm>
            <a:off x="1143000" y="1790700"/>
            <a:ext cx="4800600" cy="4152900"/>
          </a:xfrm>
        </p:spPr>
        <p:txBody>
          <a:bodyPr/>
          <a:lstStyle/>
          <a:p>
            <a:r>
              <a:rPr lang="en-US" sz="2800"/>
              <a:t>Voter approval will require time for effective preparation before a measure is placed on the ballot.</a:t>
            </a:r>
          </a:p>
          <a:p>
            <a:r>
              <a:rPr lang="en-US" sz="2800" b="1"/>
              <a:t>Critical Success Factor</a:t>
            </a:r>
            <a:r>
              <a:rPr lang="en-US" sz="2800"/>
              <a:t>: Effective, community-based group that will work hard to pass measure.</a:t>
            </a:r>
          </a:p>
          <a:p>
            <a:endParaRPr lang="en-US" sz="2800"/>
          </a:p>
        </p:txBody>
      </p:sp>
      <p:pic>
        <p:nvPicPr>
          <p:cNvPr id="176133" name="Picture 4" descr="BD0966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743200"/>
            <a:ext cx="1708150" cy="2057400"/>
          </a:xfrm>
          <a:prstGeom prst="rect">
            <a:avLst/>
          </a:prstGeom>
          <a:solidFill>
            <a:schemeClr val="accent2"/>
          </a:solid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72588403-7D9D-43B3-BA0A-93B9DF93E68B}" type="slidenum">
              <a:rPr lang="en-US" smtClean="0"/>
              <a:pPr>
                <a:defRPr/>
              </a:pPr>
              <a:t>180</a:t>
            </a:fld>
            <a:endParaRPr lang="en-US"/>
          </a:p>
        </p:txBody>
      </p:sp>
    </p:spTree>
  </p:cSld>
  <p:clrMapOvr>
    <a:masterClrMapping/>
  </p:clrMapOvr>
  <p:transition>
    <p:rand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ChangeArrowheads="1"/>
          </p:cNvSpPr>
          <p:nvPr>
            <p:ph type="title"/>
          </p:nvPr>
        </p:nvSpPr>
        <p:spPr>
          <a:xfrm>
            <a:off x="590550" y="266700"/>
            <a:ext cx="8248650" cy="1104900"/>
          </a:xfrm>
        </p:spPr>
        <p:txBody>
          <a:bodyPr/>
          <a:lstStyle/>
          <a:p>
            <a:r>
              <a:rPr lang="en-US" sz="3200"/>
              <a:t>Engaging the Organization in Revenue Ideas</a:t>
            </a:r>
          </a:p>
        </p:txBody>
      </p:sp>
      <p:sp>
        <p:nvSpPr>
          <p:cNvPr id="177156" name="Rectangle 3"/>
          <p:cNvSpPr>
            <a:spLocks noGrp="1" noChangeArrowheads="1"/>
          </p:cNvSpPr>
          <p:nvPr>
            <p:ph type="body" idx="1"/>
          </p:nvPr>
        </p:nvSpPr>
        <p:spPr/>
        <p:txBody>
          <a:bodyPr/>
          <a:lstStyle/>
          <a:p>
            <a:pPr>
              <a:tabLst>
                <a:tab pos="4000500" algn="l"/>
              </a:tabLst>
            </a:pPr>
            <a:r>
              <a:rPr lang="en-US" sz="2800"/>
              <a:t>On the other hand, there may be options for increased user fees, fines or use of property.</a:t>
            </a:r>
          </a:p>
          <a:p>
            <a:pPr lvl="1">
              <a:tabLst>
                <a:tab pos="4000500" algn="l"/>
              </a:tabLst>
            </a:pPr>
            <a:r>
              <a:rPr lang="en-US" sz="2400"/>
              <a:t>But if these were easy to do, you would probably have already done them!</a:t>
            </a:r>
          </a:p>
          <a:p>
            <a:pPr>
              <a:tabLst>
                <a:tab pos="4000500" algn="l"/>
              </a:tabLst>
            </a:pPr>
            <a:r>
              <a:rPr lang="en-US" sz="2800"/>
              <a:t>Employees throughout the organization will be encouraged to surface revenue-raising options, with the recognition that expenditure reductions are likely to play the play the leading role in balancing the budget.</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181</a:t>
            </a:fld>
            <a:endParaRPr lang="en-US"/>
          </a:p>
        </p:txBody>
      </p:sp>
    </p:spTree>
  </p:cSld>
  <p:clrMapOvr>
    <a:masterClrMapping/>
  </p:clrMapOvr>
  <p:transition>
    <p:rand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type="title"/>
          </p:nvPr>
        </p:nvSpPr>
        <p:spPr/>
        <p:txBody>
          <a:bodyPr/>
          <a:lstStyle/>
          <a:p>
            <a:r>
              <a:rPr lang="en-US"/>
              <a:t>Legislative Advocacy</a:t>
            </a:r>
          </a:p>
        </p:txBody>
      </p:sp>
      <p:sp>
        <p:nvSpPr>
          <p:cNvPr id="178180" name="Rectangle 3"/>
          <p:cNvSpPr>
            <a:spLocks noGrp="1" noChangeArrowheads="1"/>
          </p:cNvSpPr>
          <p:nvPr>
            <p:ph type="body" idx="1"/>
          </p:nvPr>
        </p:nvSpPr>
        <p:spPr/>
        <p:txBody>
          <a:bodyPr/>
          <a:lstStyle/>
          <a:p>
            <a:pPr>
              <a:lnSpc>
                <a:spcPct val="90000"/>
              </a:lnSpc>
            </a:pPr>
            <a:r>
              <a:rPr lang="en-US"/>
              <a:t>What’s its role?</a:t>
            </a:r>
          </a:p>
          <a:p>
            <a:pPr>
              <a:lnSpc>
                <a:spcPct val="90000"/>
              </a:lnSpc>
            </a:pPr>
            <a:r>
              <a:rPr lang="en-US"/>
              <a:t>City of San Luis Obispo </a:t>
            </a:r>
          </a:p>
          <a:p>
            <a:pPr lvl="1">
              <a:lnSpc>
                <a:spcPct val="90000"/>
              </a:lnSpc>
            </a:pPr>
            <a:r>
              <a:rPr lang="en-US"/>
              <a:t>Depending on the reason for the  adverse circumstances (and especially if they are driven by state or federal budget actions), the City will work closely with its elected representatives and others (such as the League) in mitigating service (and related cost) reductions.</a:t>
            </a:r>
          </a:p>
        </p:txBody>
      </p:sp>
      <p:pic>
        <p:nvPicPr>
          <p:cNvPr id="178181" name="Picture 4" descr="j0257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04800"/>
            <a:ext cx="15224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182</a:t>
            </a:fld>
            <a:endParaRPr lang="en-US"/>
          </a:p>
        </p:txBody>
      </p:sp>
    </p:spTree>
  </p:cSld>
  <p:clrMapOvr>
    <a:masterClrMapping/>
  </p:clrMapOvr>
  <p:transition>
    <p:rand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ChangeArrowheads="1"/>
          </p:cNvSpPr>
          <p:nvPr>
            <p:ph type="title"/>
          </p:nvPr>
        </p:nvSpPr>
        <p:spPr>
          <a:xfrm>
            <a:off x="590550" y="266700"/>
            <a:ext cx="8172450" cy="1104900"/>
          </a:xfrm>
        </p:spPr>
        <p:txBody>
          <a:bodyPr/>
          <a:lstStyle/>
          <a:p>
            <a:r>
              <a:rPr lang="en-US" sz="4000"/>
              <a:t>Unlikely Long-Term Budget Balancers</a:t>
            </a:r>
          </a:p>
        </p:txBody>
      </p:sp>
      <p:sp>
        <p:nvSpPr>
          <p:cNvPr id="179204" name="Rectangle 3"/>
          <p:cNvSpPr>
            <a:spLocks noGrp="1" noChangeArrowheads="1"/>
          </p:cNvSpPr>
          <p:nvPr>
            <p:ph type="body" idx="1"/>
          </p:nvPr>
        </p:nvSpPr>
        <p:spPr/>
        <p:txBody>
          <a:bodyPr/>
          <a:lstStyle/>
          <a:p>
            <a:r>
              <a:rPr lang="en-US"/>
              <a:t>Fund balance below policy levels</a:t>
            </a:r>
          </a:p>
          <a:p>
            <a:pPr lvl="1"/>
            <a:r>
              <a:rPr lang="en-US"/>
              <a:t>Using fund balance is a one-time course of action; it cannot fix a structural imbalance.  </a:t>
            </a:r>
          </a:p>
          <a:p>
            <a:r>
              <a:rPr lang="en-US"/>
              <a:t>Training</a:t>
            </a:r>
          </a:p>
          <a:p>
            <a:pPr lvl="1"/>
            <a:r>
              <a:rPr lang="en-US"/>
              <a:t>With fewer employees, it will be even more important to ensure that we have a highly-skilled, well-trained work force.  </a:t>
            </a:r>
          </a:p>
          <a:p>
            <a:endParaRPr lang="en-US"/>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183</a:t>
            </a:fld>
            <a:endParaRPr lang="en-US"/>
          </a:p>
        </p:txBody>
      </p:sp>
    </p:spTree>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r>
              <a:rPr lang="en-US"/>
              <a:t>Involvement and Participation</a:t>
            </a:r>
          </a:p>
        </p:txBody>
      </p:sp>
      <p:sp>
        <p:nvSpPr>
          <p:cNvPr id="180228" name="Rectangle 3"/>
          <p:cNvSpPr>
            <a:spLocks noGrp="1" noChangeArrowheads="1"/>
          </p:cNvSpPr>
          <p:nvPr>
            <p:ph type="body" idx="1"/>
          </p:nvPr>
        </p:nvSpPr>
        <p:spPr/>
        <p:txBody>
          <a:bodyPr/>
          <a:lstStyle/>
          <a:p>
            <a:r>
              <a:rPr lang="en-US"/>
              <a:t>Organization</a:t>
            </a:r>
          </a:p>
          <a:p>
            <a:r>
              <a:rPr lang="en-US"/>
              <a:t>Unions</a:t>
            </a:r>
          </a:p>
          <a:p>
            <a:r>
              <a:rPr lang="en-US"/>
              <a:t>Community Groups</a:t>
            </a:r>
          </a:p>
          <a:p>
            <a:r>
              <a:rPr lang="en-US"/>
              <a:t>Communication</a:t>
            </a:r>
          </a:p>
          <a:p>
            <a:pPr lvl="1"/>
            <a:r>
              <a:rPr lang="en-US"/>
              <a:t>With these stakeholders</a:t>
            </a:r>
          </a:p>
          <a:p>
            <a:pPr lvl="1"/>
            <a:r>
              <a:rPr lang="en-US"/>
              <a:t>With affected employees </a:t>
            </a:r>
          </a:p>
        </p:txBody>
      </p:sp>
      <p:pic>
        <p:nvPicPr>
          <p:cNvPr id="180229" name="Picture 4" descr="PE0332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057400"/>
            <a:ext cx="23622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184</a:t>
            </a:fld>
            <a:endParaRPr lang="en-US"/>
          </a:p>
        </p:txBody>
      </p:sp>
    </p:spTree>
  </p:cSld>
  <p:clrMapOvr>
    <a:masterClrMapping/>
  </p:clrMapOvr>
  <p:transition>
    <p:rand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ChangeArrowheads="1"/>
          </p:cNvSpPr>
          <p:nvPr>
            <p:ph type="title"/>
          </p:nvPr>
        </p:nvSpPr>
        <p:spPr/>
        <p:txBody>
          <a:bodyPr/>
          <a:lstStyle/>
          <a:p>
            <a:r>
              <a:rPr lang="en-US"/>
              <a:t>Budget-Balancing Paradox </a:t>
            </a:r>
          </a:p>
        </p:txBody>
      </p:sp>
      <p:sp>
        <p:nvSpPr>
          <p:cNvPr id="181252" name="Rectangle 3"/>
          <p:cNvSpPr>
            <a:spLocks noGrp="1" noChangeArrowheads="1"/>
          </p:cNvSpPr>
          <p:nvPr>
            <p:ph type="body" idx="1"/>
          </p:nvPr>
        </p:nvSpPr>
        <p:spPr>
          <a:xfrm>
            <a:off x="1143000" y="1790700"/>
            <a:ext cx="7772400" cy="4838700"/>
          </a:xfrm>
        </p:spPr>
        <p:txBody>
          <a:bodyPr/>
          <a:lstStyle/>
          <a:p>
            <a:pPr>
              <a:lnSpc>
                <a:spcPct val="90000"/>
              </a:lnSpc>
            </a:pPr>
            <a:r>
              <a:rPr lang="en-US" sz="2400"/>
              <a:t>Balancing the budget and closing the “forecast gap” from a strictly numbers perspective is easy.</a:t>
            </a:r>
          </a:p>
          <a:p>
            <a:pPr>
              <a:lnSpc>
                <a:spcPct val="90000"/>
              </a:lnSpc>
            </a:pPr>
            <a:r>
              <a:rPr lang="en-US" sz="2400"/>
              <a:t>However, after cutting capital projects, reducing staff, and negotiating and implementing employee concessions, emerging from the process with a vibrant, high-morale, high-productivity organization is hard.</a:t>
            </a:r>
          </a:p>
          <a:p>
            <a:pPr>
              <a:lnSpc>
                <a:spcPct val="90000"/>
              </a:lnSpc>
            </a:pPr>
            <a:r>
              <a:rPr lang="en-US" sz="2400"/>
              <a:t>Which leads to the budget-balancing paradox: at a time when the organization is at its nadir with downsizing, the resulting smaller organization needs its employees to be even more energized, fired-up and motivated to perform.</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185</a:t>
            </a:fld>
            <a:endParaRPr lang="en-US"/>
          </a:p>
        </p:txBody>
      </p:sp>
    </p:spTree>
  </p:cSld>
  <p:clrMapOvr>
    <a:masterClrMapping/>
  </p:clrMapOvr>
  <p:transition>
    <p:rand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ChangeArrowheads="1"/>
          </p:cNvSpPr>
          <p:nvPr>
            <p:ph type="title"/>
          </p:nvPr>
        </p:nvSpPr>
        <p:spPr/>
        <p:txBody>
          <a:bodyPr/>
          <a:lstStyle/>
          <a:p>
            <a:r>
              <a:rPr lang="en-US"/>
              <a:t>Beating the Paradox</a:t>
            </a:r>
          </a:p>
        </p:txBody>
      </p:sp>
      <p:sp>
        <p:nvSpPr>
          <p:cNvPr id="182276" name="Rectangle 3"/>
          <p:cNvSpPr>
            <a:spLocks noGrp="1" noChangeArrowheads="1"/>
          </p:cNvSpPr>
          <p:nvPr>
            <p:ph type="body" idx="1"/>
          </p:nvPr>
        </p:nvSpPr>
        <p:spPr/>
        <p:txBody>
          <a:bodyPr/>
          <a:lstStyle/>
          <a:p>
            <a:pPr>
              <a:lnSpc>
                <a:spcPct val="90000"/>
              </a:lnSpc>
            </a:pPr>
            <a:r>
              <a:rPr lang="en-US" sz="2800"/>
              <a:t>In our experience, there is only one way to beat this paradox: believing that the process used in communicating with employees and meaningfully engaging them in finding solutions matters.</a:t>
            </a:r>
          </a:p>
          <a:p>
            <a:pPr lvl="1">
              <a:lnSpc>
                <a:spcPct val="90000"/>
              </a:lnSpc>
            </a:pPr>
            <a:r>
              <a:rPr lang="en-US" sz="2400"/>
              <a:t>How we go about this process an opportunity to make deposits in our credibility bank, not just withdrawals.</a:t>
            </a:r>
          </a:p>
          <a:p>
            <a:pPr lvl="1">
              <a:lnSpc>
                <a:spcPct val="90000"/>
              </a:lnSpc>
            </a:pPr>
            <a:r>
              <a:rPr lang="en-US" sz="2400"/>
              <a:t>Opportunity to both show our organizational character and values, and to build them.</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186</a:t>
            </a:fld>
            <a:endParaRPr lang="en-US"/>
          </a:p>
        </p:txBody>
      </p:sp>
    </p:spTree>
  </p:cSld>
  <p:clrMapOvr>
    <a:masterClrMapping/>
  </p:clrMapOvr>
  <p:transition>
    <p:random/>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ChangeArrowheads="1"/>
          </p:cNvSpPr>
          <p:nvPr>
            <p:ph type="title"/>
          </p:nvPr>
        </p:nvSpPr>
        <p:spPr/>
        <p:txBody>
          <a:bodyPr/>
          <a:lstStyle/>
          <a:p>
            <a:r>
              <a:rPr lang="en-US"/>
              <a:t>Employee Involvement</a:t>
            </a:r>
          </a:p>
        </p:txBody>
      </p:sp>
      <p:sp>
        <p:nvSpPr>
          <p:cNvPr id="183300" name="Rectangle 3"/>
          <p:cNvSpPr>
            <a:spLocks noGrp="1" noChangeArrowheads="1"/>
          </p:cNvSpPr>
          <p:nvPr>
            <p:ph type="body" sz="half" idx="1"/>
          </p:nvPr>
        </p:nvSpPr>
        <p:spPr>
          <a:xfrm>
            <a:off x="1219200" y="1790700"/>
            <a:ext cx="3276600" cy="4152900"/>
          </a:xfrm>
        </p:spPr>
        <p:txBody>
          <a:bodyPr/>
          <a:lstStyle/>
          <a:p>
            <a:r>
              <a:rPr lang="en-US" sz="2400"/>
              <a:t>Department heads will encourage employee participation and involvement in preparing expenditure reduction options.</a:t>
            </a:r>
          </a:p>
        </p:txBody>
      </p:sp>
      <p:sp>
        <p:nvSpPr>
          <p:cNvPr id="183301" name="Rectangle 4"/>
          <p:cNvSpPr>
            <a:spLocks noGrp="1" noChangeArrowheads="1"/>
          </p:cNvSpPr>
          <p:nvPr>
            <p:ph type="body" sz="half" idx="2"/>
          </p:nvPr>
        </p:nvSpPr>
        <p:spPr>
          <a:xfrm>
            <a:off x="4724400" y="1790700"/>
            <a:ext cx="4191000" cy="4152900"/>
          </a:xfrm>
        </p:spPr>
        <p:txBody>
          <a:bodyPr/>
          <a:lstStyle/>
          <a:p>
            <a:pPr>
              <a:lnSpc>
                <a:spcPct val="90000"/>
              </a:lnSpc>
            </a:pPr>
            <a:r>
              <a:rPr lang="en-US" sz="2400"/>
              <a:t>City will strive to identify likely position reductions resulting from this plan six months before implementation in order to:</a:t>
            </a:r>
          </a:p>
          <a:p>
            <a:pPr lvl="1">
              <a:lnSpc>
                <a:spcPct val="90000"/>
              </a:lnSpc>
            </a:pPr>
            <a:r>
              <a:rPr lang="en-US" sz="2000"/>
              <a:t>Be straight forward with affected employees about their employment outlook.</a:t>
            </a:r>
          </a:p>
          <a:p>
            <a:pPr lvl="1">
              <a:lnSpc>
                <a:spcPct val="90000"/>
              </a:lnSpc>
            </a:pPr>
            <a:r>
              <a:rPr lang="en-US" sz="2000"/>
              <a:t>Provide transfer opportunities.</a:t>
            </a:r>
          </a:p>
          <a:p>
            <a:pPr lvl="1">
              <a:lnSpc>
                <a:spcPct val="90000"/>
              </a:lnSpc>
            </a:pPr>
            <a:r>
              <a:rPr lang="en-US" sz="2000"/>
              <a:t>Allow affected employees a reasonable amount of time to make other plans.</a:t>
            </a:r>
            <a:endParaRPr lang="en-US" sz="1800"/>
          </a:p>
          <a:p>
            <a:pPr>
              <a:lnSpc>
                <a:spcPct val="90000"/>
              </a:lnSpc>
            </a:pPr>
            <a:endParaRPr lang="en-US"/>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187</a:t>
            </a:fld>
            <a:endParaRPr lang="en-US"/>
          </a:p>
        </p:txBody>
      </p:sp>
    </p:spTree>
  </p:cSld>
  <p:clrMapOvr>
    <a:masterClrMapping/>
  </p:clrMapOvr>
  <p:transition>
    <p:rand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2"/>
          <p:cNvSpPr>
            <a:spLocks noGrp="1" noChangeArrowheads="1"/>
          </p:cNvSpPr>
          <p:nvPr>
            <p:ph type="title"/>
          </p:nvPr>
        </p:nvSpPr>
        <p:spPr/>
        <p:txBody>
          <a:bodyPr/>
          <a:lstStyle/>
          <a:p>
            <a:r>
              <a:rPr lang="en-US"/>
              <a:t>Key Value: Respect</a:t>
            </a:r>
          </a:p>
        </p:txBody>
      </p:sp>
      <p:sp>
        <p:nvSpPr>
          <p:cNvPr id="1382403" name="Rectangle 3"/>
          <p:cNvSpPr>
            <a:spLocks noGrp="1" noChangeArrowheads="1"/>
          </p:cNvSpPr>
          <p:nvPr>
            <p:ph type="body" idx="1"/>
          </p:nvPr>
        </p:nvSpPr>
        <p:spPr>
          <a:xfrm>
            <a:off x="3200400" y="1600200"/>
            <a:ext cx="5562600" cy="5029200"/>
          </a:xfrm>
        </p:spPr>
        <p:txBody>
          <a:bodyPr/>
          <a:lstStyle/>
          <a:p>
            <a:r>
              <a:rPr lang="en-US" sz="2100"/>
              <a:t>There are downsides to this approach and many organizations consciously keep force-reduction actions under wraps as long as possible because of them.</a:t>
            </a:r>
          </a:p>
          <a:p>
            <a:r>
              <a:rPr lang="en-US" sz="2100"/>
              <a:t>But treating employees with respect means informing them about City plans that affect them as soon as possible.</a:t>
            </a:r>
          </a:p>
          <a:p>
            <a:r>
              <a:rPr lang="en-US" sz="2100"/>
              <a:t>It also means sharing the hard facts (and consequences) in a straightforward and timely way, even if this is painful at times for the organization.</a:t>
            </a:r>
          </a:p>
          <a:p>
            <a:r>
              <a:rPr lang="en-US" sz="2100"/>
              <a:t>Because ultimately, respect means believing (contrary to Jack Nicholson's Marine Colonel Jessup in </a:t>
            </a:r>
            <a:r>
              <a:rPr lang="en-US" sz="2100" i="1"/>
              <a:t>A Few Good Men</a:t>
            </a:r>
            <a:r>
              <a:rPr lang="en-US" sz="2100"/>
              <a:t>) that employees </a:t>
            </a:r>
            <a:r>
              <a:rPr lang="en-US" sz="2100" i="1"/>
              <a:t>can </a:t>
            </a:r>
            <a:r>
              <a:rPr lang="en-US" sz="2100"/>
              <a:t>handle the truth.</a:t>
            </a:r>
            <a:r>
              <a:rPr lang="en-US" sz="2200"/>
              <a:t> </a:t>
            </a:r>
          </a:p>
        </p:txBody>
      </p:sp>
      <p:pic>
        <p:nvPicPr>
          <p:cNvPr id="1382404" name="Picture 4" descr="MV5BMTQ5NDYyOTk1N15BMl5BanBnXkFtZTYwMDc2NDc4__V1__CR0,0,144,144_SS100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188</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82403">
                                            <p:txEl>
                                              <p:pRg st="3" end="3"/>
                                            </p:txEl>
                                          </p:spTgt>
                                        </p:tgtEl>
                                        <p:attrNameLst>
                                          <p:attrName>style.visibility</p:attrName>
                                        </p:attrNameLst>
                                      </p:cBhvr>
                                      <p:to>
                                        <p:strVal val="visible"/>
                                      </p:to>
                                    </p:set>
                                    <p:anim calcmode="lin" valueType="num">
                                      <p:cBhvr additive="base">
                                        <p:cTn id="7" dur="500" fill="hold"/>
                                        <p:tgtEl>
                                          <p:spTgt spid="13824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0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82404"/>
                                        </p:tgtEl>
                                        <p:attrNameLst>
                                          <p:attrName>style.visibility</p:attrName>
                                        </p:attrNameLst>
                                      </p:cBhvr>
                                      <p:to>
                                        <p:strVal val="visible"/>
                                      </p:to>
                                    </p:set>
                                    <p:anim calcmode="lin" valueType="num">
                                      <p:cBhvr additive="base">
                                        <p:cTn id="11" dur="500" fill="hold"/>
                                        <p:tgtEl>
                                          <p:spTgt spid="1382404"/>
                                        </p:tgtEl>
                                        <p:attrNameLst>
                                          <p:attrName>ppt_x</p:attrName>
                                        </p:attrNameLst>
                                      </p:cBhvr>
                                      <p:tavLst>
                                        <p:tav tm="0">
                                          <p:val>
                                            <p:strVal val="0-#ppt_w/2"/>
                                          </p:val>
                                        </p:tav>
                                        <p:tav tm="100000">
                                          <p:val>
                                            <p:strVal val="#ppt_x"/>
                                          </p:val>
                                        </p:tav>
                                      </p:tavLst>
                                    </p:anim>
                                    <p:anim calcmode="lin" valueType="num">
                                      <p:cBhvr additive="base">
                                        <p:cTn id="12" dur="500" fill="hold"/>
                                        <p:tgtEl>
                                          <p:spTgt spid="13824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p:txBody>
          <a:bodyPr/>
          <a:lstStyle/>
          <a:p>
            <a:r>
              <a:rPr lang="en-US"/>
              <a:t>Communication: SLO Sample</a:t>
            </a:r>
          </a:p>
        </p:txBody>
      </p:sp>
      <p:sp>
        <p:nvSpPr>
          <p:cNvPr id="185348" name="Rectangle 3"/>
          <p:cNvSpPr>
            <a:spLocks noGrp="1" noChangeArrowheads="1"/>
          </p:cNvSpPr>
          <p:nvPr>
            <p:ph type="body" sz="half" idx="1"/>
          </p:nvPr>
        </p:nvSpPr>
        <p:spPr>
          <a:xfrm>
            <a:off x="1143000" y="1790700"/>
            <a:ext cx="7543800" cy="4152900"/>
          </a:xfrm>
        </p:spPr>
        <p:txBody>
          <a:bodyPr/>
          <a:lstStyle/>
          <a:p>
            <a:r>
              <a:rPr lang="en-US"/>
              <a:t>Whenever the Fiscal Health Contingency Plan is placed in effect, the City will strive to effectively communicate with the community and employees about its status.</a:t>
            </a:r>
          </a:p>
        </p:txBody>
      </p:sp>
      <p:pic>
        <p:nvPicPr>
          <p:cNvPr id="185349" name="Picture 4" descr="j01719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429000"/>
            <a:ext cx="132238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5" descr="j02829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648200"/>
            <a:ext cx="123031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6" descr="j01986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495800"/>
            <a:ext cx="1698625" cy="1625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7" descr="BS00976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4267200"/>
            <a:ext cx="1905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189</a:t>
            </a:fld>
            <a:endParaRPr lang="en-US"/>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a:t>One Bright Spot: Passage of Prop 1A</a:t>
            </a:r>
          </a:p>
        </p:txBody>
      </p:sp>
      <p:sp>
        <p:nvSpPr>
          <p:cNvPr id="995331" name="Rectangle 3"/>
          <p:cNvSpPr>
            <a:spLocks noGrp="1" noChangeArrowheads="1"/>
          </p:cNvSpPr>
          <p:nvPr>
            <p:ph type="body" sz="half" idx="1"/>
          </p:nvPr>
        </p:nvSpPr>
        <p:spPr>
          <a:xfrm>
            <a:off x="1143000" y="1790700"/>
            <a:ext cx="3810000" cy="4762500"/>
          </a:xfrm>
        </p:spPr>
        <p:txBody>
          <a:bodyPr/>
          <a:lstStyle/>
          <a:p>
            <a:r>
              <a:rPr lang="en-US" sz="2400"/>
              <a:t>Improves stability and certainty by shielding us from </a:t>
            </a:r>
            <a:r>
              <a:rPr lang="en-US" sz="2400" i="1"/>
              <a:t>added </a:t>
            </a:r>
            <a:r>
              <a:rPr lang="en-US" sz="2400"/>
              <a:t>State raids.</a:t>
            </a:r>
          </a:p>
          <a:p>
            <a:r>
              <a:rPr lang="en-US" sz="2400"/>
              <a:t>But it only helps prevent </a:t>
            </a:r>
            <a:r>
              <a:rPr lang="en-US" sz="2400" i="1" u="sng"/>
              <a:t>more</a:t>
            </a:r>
            <a:r>
              <a:rPr lang="en-US" sz="2400"/>
              <a:t> cuts in the </a:t>
            </a:r>
            <a:r>
              <a:rPr lang="en-US" sz="2400" i="1" u="sng"/>
              <a:t>future</a:t>
            </a:r>
            <a:r>
              <a:rPr lang="en-US" sz="2400"/>
              <a:t>; it </a:t>
            </a:r>
            <a:r>
              <a:rPr lang="en-US" sz="2400" i="1" u="sng"/>
              <a:t>doesn’t </a:t>
            </a:r>
            <a:r>
              <a:rPr lang="en-US" sz="2400"/>
              <a:t>return </a:t>
            </a:r>
            <a:r>
              <a:rPr lang="en-US" sz="2400" i="1" u="sng"/>
              <a:t>any</a:t>
            </a:r>
            <a:r>
              <a:rPr lang="en-US" sz="2400"/>
              <a:t> past takeaways.</a:t>
            </a:r>
          </a:p>
          <a:p>
            <a:pPr lvl="1"/>
            <a:r>
              <a:rPr lang="en-US" i="1"/>
              <a:t>$22 million over last 16 years.</a:t>
            </a:r>
          </a:p>
          <a:p>
            <a:pPr lvl="1"/>
            <a:r>
              <a:rPr lang="en-US" i="1"/>
              <a:t>$3 million each and every year.</a:t>
            </a:r>
          </a:p>
        </p:txBody>
      </p:sp>
      <p:sp>
        <p:nvSpPr>
          <p:cNvPr id="995332" name="Rectangle 4"/>
          <p:cNvSpPr>
            <a:spLocks noGrp="1" noChangeArrowheads="1"/>
          </p:cNvSpPr>
          <p:nvPr>
            <p:ph type="body" sz="half" idx="2"/>
          </p:nvPr>
        </p:nvSpPr>
        <p:spPr>
          <a:xfrm>
            <a:off x="5105400" y="1790700"/>
            <a:ext cx="3810000" cy="4762500"/>
          </a:xfrm>
        </p:spPr>
        <p:txBody>
          <a:bodyPr/>
          <a:lstStyle/>
          <a:p>
            <a:pPr>
              <a:lnSpc>
                <a:spcPct val="90000"/>
              </a:lnSpc>
            </a:pPr>
            <a:r>
              <a:rPr lang="en-US" sz="2400"/>
              <a:t>Not an impervious firewall: State raids can still happen, but much harder:</a:t>
            </a:r>
          </a:p>
          <a:p>
            <a:pPr lvl="1">
              <a:lnSpc>
                <a:spcPct val="90000"/>
              </a:lnSpc>
            </a:pPr>
            <a:r>
              <a:rPr lang="en-US" sz="2000"/>
              <a:t>2/3’s emergency declaration by State Legislature.</a:t>
            </a:r>
          </a:p>
          <a:p>
            <a:pPr lvl="1">
              <a:lnSpc>
                <a:spcPct val="90000"/>
              </a:lnSpc>
            </a:pPr>
            <a:r>
              <a:rPr lang="en-US" sz="2000"/>
              <a:t>Loan, must be repaid in 3 years.</a:t>
            </a:r>
          </a:p>
          <a:p>
            <a:pPr lvl="1">
              <a:lnSpc>
                <a:spcPct val="90000"/>
              </a:lnSpc>
            </a:pPr>
            <a:r>
              <a:rPr lang="en-US" sz="2000"/>
              <a:t>Can’t be more than $1.3 billion.</a:t>
            </a:r>
          </a:p>
          <a:p>
            <a:pPr lvl="1">
              <a:lnSpc>
                <a:spcPct val="90000"/>
              </a:lnSpc>
            </a:pPr>
            <a:r>
              <a:rPr lang="en-US" sz="2000"/>
              <a:t>Can’t occur more often than twice in years.</a:t>
            </a:r>
          </a:p>
          <a:p>
            <a:pPr lvl="1">
              <a:lnSpc>
                <a:spcPct val="90000"/>
              </a:lnSpc>
            </a:pPr>
            <a:r>
              <a:rPr lang="en-US" sz="2000"/>
              <a:t>No new takeaways if past  one outstanding.</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95331">
                                            <p:txEl>
                                              <p:pRg st="1" end="1"/>
                                            </p:txEl>
                                          </p:spTgt>
                                        </p:tgtEl>
                                        <p:attrNameLst>
                                          <p:attrName>style.visibility</p:attrName>
                                        </p:attrNameLst>
                                      </p:cBhvr>
                                      <p:to>
                                        <p:strVal val="visible"/>
                                      </p:to>
                                    </p:set>
                                    <p:anim calcmode="lin" valueType="num">
                                      <p:cBhvr additive="base">
                                        <p:cTn id="7" dur="500" fill="hold"/>
                                        <p:tgtEl>
                                          <p:spTgt spid="99533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5331">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95331">
                                            <p:txEl>
                                              <p:pRg st="2" end="2"/>
                                            </p:txEl>
                                          </p:spTgt>
                                        </p:tgtEl>
                                        <p:attrNameLst>
                                          <p:attrName>style.visibility</p:attrName>
                                        </p:attrNameLst>
                                      </p:cBhvr>
                                      <p:to>
                                        <p:strVal val="visible"/>
                                      </p:to>
                                    </p:set>
                                    <p:anim calcmode="lin" valueType="num">
                                      <p:cBhvr additive="base">
                                        <p:cTn id="11" dur="500" fill="hold"/>
                                        <p:tgtEl>
                                          <p:spTgt spid="995331">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95331">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95331">
                                            <p:txEl>
                                              <p:pRg st="3" end="3"/>
                                            </p:txEl>
                                          </p:spTgt>
                                        </p:tgtEl>
                                        <p:attrNameLst>
                                          <p:attrName>style.visibility</p:attrName>
                                        </p:attrNameLst>
                                      </p:cBhvr>
                                      <p:to>
                                        <p:strVal val="visible"/>
                                      </p:to>
                                    </p:set>
                                    <p:anim calcmode="lin" valueType="num">
                                      <p:cBhvr additive="base">
                                        <p:cTn id="15" dur="500" fill="hold"/>
                                        <p:tgtEl>
                                          <p:spTgt spid="995331">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953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995332">
                                            <p:txEl>
                                              <p:pRg st="0" end="0"/>
                                            </p:txEl>
                                          </p:spTgt>
                                        </p:tgtEl>
                                        <p:attrNameLst>
                                          <p:attrName>style.visibility</p:attrName>
                                        </p:attrNameLst>
                                      </p:cBhvr>
                                      <p:to>
                                        <p:strVal val="visible"/>
                                      </p:to>
                                    </p:set>
                                    <p:anim calcmode="lin" valueType="num">
                                      <p:cBhvr additive="base">
                                        <p:cTn id="21" dur="500" fill="hold"/>
                                        <p:tgtEl>
                                          <p:spTgt spid="99533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99533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95332">
                                            <p:txEl>
                                              <p:pRg st="1" end="1"/>
                                            </p:txEl>
                                          </p:spTgt>
                                        </p:tgtEl>
                                        <p:attrNameLst>
                                          <p:attrName>style.visibility</p:attrName>
                                        </p:attrNameLst>
                                      </p:cBhvr>
                                      <p:to>
                                        <p:strVal val="visible"/>
                                      </p:to>
                                    </p:set>
                                    <p:anim calcmode="lin" valueType="num">
                                      <p:cBhvr additive="base">
                                        <p:cTn id="25" dur="500" fill="hold"/>
                                        <p:tgtEl>
                                          <p:spTgt spid="995332">
                                            <p:txEl>
                                              <p:pRg st="1" end="1"/>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95332">
                                            <p:txEl>
                                              <p:pRg st="1" end="1"/>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95332">
                                            <p:txEl>
                                              <p:pRg st="2" end="2"/>
                                            </p:txEl>
                                          </p:spTgt>
                                        </p:tgtEl>
                                        <p:attrNameLst>
                                          <p:attrName>style.visibility</p:attrName>
                                        </p:attrNameLst>
                                      </p:cBhvr>
                                      <p:to>
                                        <p:strVal val="visible"/>
                                      </p:to>
                                    </p:set>
                                    <p:anim calcmode="lin" valueType="num">
                                      <p:cBhvr additive="base">
                                        <p:cTn id="29" dur="500" fill="hold"/>
                                        <p:tgtEl>
                                          <p:spTgt spid="995332">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95332">
                                            <p:txEl>
                                              <p:pRg st="2" end="2"/>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95332">
                                            <p:txEl>
                                              <p:pRg st="3" end="3"/>
                                            </p:txEl>
                                          </p:spTgt>
                                        </p:tgtEl>
                                        <p:attrNameLst>
                                          <p:attrName>style.visibility</p:attrName>
                                        </p:attrNameLst>
                                      </p:cBhvr>
                                      <p:to>
                                        <p:strVal val="visible"/>
                                      </p:to>
                                    </p:set>
                                    <p:anim calcmode="lin" valueType="num">
                                      <p:cBhvr additive="base">
                                        <p:cTn id="33" dur="500" fill="hold"/>
                                        <p:tgtEl>
                                          <p:spTgt spid="995332">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95332">
                                            <p:txEl>
                                              <p:pRg st="3" end="3"/>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995332">
                                            <p:txEl>
                                              <p:pRg st="4" end="4"/>
                                            </p:txEl>
                                          </p:spTgt>
                                        </p:tgtEl>
                                        <p:attrNameLst>
                                          <p:attrName>style.visibility</p:attrName>
                                        </p:attrNameLst>
                                      </p:cBhvr>
                                      <p:to>
                                        <p:strVal val="visible"/>
                                      </p:to>
                                    </p:set>
                                    <p:anim calcmode="lin" valueType="num">
                                      <p:cBhvr additive="base">
                                        <p:cTn id="37" dur="500" fill="hold"/>
                                        <p:tgtEl>
                                          <p:spTgt spid="995332">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95332">
                                            <p:txEl>
                                              <p:pRg st="4" end="4"/>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995332">
                                            <p:txEl>
                                              <p:pRg st="5" end="5"/>
                                            </p:txEl>
                                          </p:spTgt>
                                        </p:tgtEl>
                                        <p:attrNameLst>
                                          <p:attrName>style.visibility</p:attrName>
                                        </p:attrNameLst>
                                      </p:cBhvr>
                                      <p:to>
                                        <p:strVal val="visible"/>
                                      </p:to>
                                    </p:set>
                                    <p:anim calcmode="lin" valueType="num">
                                      <p:cBhvr additive="base">
                                        <p:cTn id="41" dur="500" fill="hold"/>
                                        <p:tgtEl>
                                          <p:spTgt spid="995332">
                                            <p:txEl>
                                              <p:pRg st="5" end="5"/>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99533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2"/>
          <p:cNvSpPr>
            <a:spLocks noGrp="1" noChangeArrowheads="1"/>
          </p:cNvSpPr>
          <p:nvPr>
            <p:ph type="title"/>
          </p:nvPr>
        </p:nvSpPr>
        <p:spPr/>
        <p:txBody>
          <a:bodyPr/>
          <a:lstStyle/>
          <a:p>
            <a:r>
              <a:rPr lang="en-US"/>
              <a:t>Approaches</a:t>
            </a:r>
          </a:p>
        </p:txBody>
      </p:sp>
      <p:sp>
        <p:nvSpPr>
          <p:cNvPr id="186372" name="Rectangle 3"/>
          <p:cNvSpPr>
            <a:spLocks noGrp="1" noChangeArrowheads="1"/>
          </p:cNvSpPr>
          <p:nvPr>
            <p:ph type="body" sz="half" idx="1"/>
          </p:nvPr>
        </p:nvSpPr>
        <p:spPr>
          <a:xfrm>
            <a:off x="1143000" y="1790700"/>
            <a:ext cx="4419600" cy="4152900"/>
          </a:xfrm>
        </p:spPr>
        <p:txBody>
          <a:bodyPr/>
          <a:lstStyle/>
          <a:p>
            <a:pPr>
              <a:lnSpc>
                <a:spcPct val="80000"/>
              </a:lnSpc>
            </a:pPr>
            <a:r>
              <a:rPr lang="en-US" sz="2400"/>
              <a:t>Employees</a:t>
            </a:r>
          </a:p>
          <a:p>
            <a:pPr lvl="1">
              <a:lnSpc>
                <a:spcPct val="80000"/>
              </a:lnSpc>
            </a:pPr>
            <a:r>
              <a:rPr lang="en-US" sz="2000"/>
              <a:t>Ongoing face-to-face employee briefings by City Manager/Finance &amp; IT Director.</a:t>
            </a:r>
          </a:p>
          <a:p>
            <a:pPr lvl="1">
              <a:lnSpc>
                <a:spcPct val="80000"/>
              </a:lnSpc>
            </a:pPr>
            <a:r>
              <a:rPr lang="en-US" sz="2000"/>
              <a:t>Ongoing updates via voice mail or email.</a:t>
            </a:r>
          </a:p>
          <a:p>
            <a:pPr lvl="1">
              <a:lnSpc>
                <a:spcPct val="80000"/>
              </a:lnSpc>
            </a:pPr>
            <a:r>
              <a:rPr lang="en-US" sz="2000"/>
              <a:t>Periodic “newsletters” and “rumor control corner” on the Intranet </a:t>
            </a:r>
          </a:p>
          <a:p>
            <a:pPr lvl="1">
              <a:lnSpc>
                <a:spcPct val="80000"/>
              </a:lnSpc>
            </a:pPr>
            <a:r>
              <a:rPr lang="en-US" sz="2000"/>
              <a:t>Ongoing briefings with employee association leadership.</a:t>
            </a:r>
          </a:p>
          <a:p>
            <a:pPr lvl="1">
              <a:lnSpc>
                <a:spcPct val="80000"/>
              </a:lnSpc>
            </a:pPr>
            <a:r>
              <a:rPr lang="en-US" sz="2000"/>
              <a:t>Special organization-wide briefings as appropriate</a:t>
            </a:r>
          </a:p>
        </p:txBody>
      </p:sp>
      <p:sp>
        <p:nvSpPr>
          <p:cNvPr id="186373" name="Rectangle 4"/>
          <p:cNvSpPr>
            <a:spLocks noGrp="1" noChangeArrowheads="1"/>
          </p:cNvSpPr>
          <p:nvPr>
            <p:ph type="body" sz="half" idx="2"/>
          </p:nvPr>
        </p:nvSpPr>
        <p:spPr>
          <a:xfrm>
            <a:off x="5334000" y="1790700"/>
            <a:ext cx="3581400" cy="4152900"/>
          </a:xfrm>
        </p:spPr>
        <p:txBody>
          <a:bodyPr/>
          <a:lstStyle/>
          <a:p>
            <a:pPr>
              <a:lnSpc>
                <a:spcPct val="80000"/>
              </a:lnSpc>
            </a:pPr>
            <a:r>
              <a:rPr lang="en-US" sz="2400"/>
              <a:t>Community</a:t>
            </a:r>
          </a:p>
          <a:p>
            <a:pPr lvl="1">
              <a:lnSpc>
                <a:spcPct val="80000"/>
              </a:lnSpc>
            </a:pPr>
            <a:r>
              <a:rPr lang="en-US" sz="2000"/>
              <a:t>Viewpoint articles in The Tribune and editorial board briefings </a:t>
            </a:r>
          </a:p>
          <a:p>
            <a:pPr lvl="1">
              <a:lnSpc>
                <a:spcPct val="80000"/>
              </a:lnSpc>
            </a:pPr>
            <a:r>
              <a:rPr lang="en-US" sz="2000"/>
              <a:t>New releases.</a:t>
            </a:r>
          </a:p>
          <a:p>
            <a:pPr lvl="1">
              <a:lnSpc>
                <a:spcPct val="80000"/>
              </a:lnSpc>
            </a:pPr>
            <a:r>
              <a:rPr lang="en-US" sz="2000"/>
              <a:t>Presentations to interested community groups.</a:t>
            </a:r>
          </a:p>
          <a:p>
            <a:pPr lvl="1">
              <a:lnSpc>
                <a:spcPct val="80000"/>
              </a:lnSpc>
            </a:pPr>
            <a:r>
              <a:rPr lang="en-US" sz="2000"/>
              <a:t>Periodic “newsletters” via direct mail or utility billing inserts.</a:t>
            </a:r>
          </a:p>
          <a:p>
            <a:pPr lvl="1">
              <a:lnSpc>
                <a:spcPct val="80000"/>
              </a:lnSpc>
            </a:pPr>
            <a:r>
              <a:rPr lang="en-US" sz="2000"/>
              <a:t>Web site updates.</a:t>
            </a:r>
          </a:p>
          <a:p>
            <a:pPr lvl="1">
              <a:lnSpc>
                <a:spcPct val="80000"/>
              </a:lnSpc>
            </a:pPr>
            <a:r>
              <a:rPr lang="en-US" sz="2000"/>
              <a:t>Community forums and workshops. </a:t>
            </a:r>
          </a:p>
          <a:p>
            <a:pPr>
              <a:lnSpc>
                <a:spcPct val="80000"/>
              </a:lnSpc>
            </a:pPr>
            <a:endParaRPr lang="en-US" sz="2400"/>
          </a:p>
        </p:txBody>
      </p:sp>
      <p:sp>
        <p:nvSpPr>
          <p:cNvPr id="186374" name="Text Box 5"/>
          <p:cNvSpPr txBox="1">
            <a:spLocks noChangeArrowheads="1"/>
          </p:cNvSpPr>
          <p:nvPr/>
        </p:nvSpPr>
        <p:spPr bwMode="auto">
          <a:xfrm>
            <a:off x="1752600" y="6019800"/>
            <a:ext cx="7010400" cy="654050"/>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90000"/>
              </a:lnSpc>
              <a:spcBef>
                <a:spcPct val="20000"/>
              </a:spcBef>
              <a:buClr>
                <a:schemeClr val="hlink"/>
              </a:buClr>
              <a:buSzPct val="75000"/>
              <a:buFont typeface="Wingdings" pitchFamily="2" charset="2"/>
              <a:buNone/>
            </a:pPr>
            <a:r>
              <a:rPr lang="en-US" i="1"/>
              <a:t>The goal is not necessarily “consensus,” but “no surprises” when any specific action plans are adopted by the Council.</a:t>
            </a:r>
          </a:p>
        </p:txBody>
      </p:sp>
      <p:pic>
        <p:nvPicPr>
          <p:cNvPr id="186375" name="Picture 6" descr="j017257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81000"/>
            <a:ext cx="1981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190</a:t>
            </a:fld>
            <a:endParaRPr lang="en-US"/>
          </a:p>
        </p:txBody>
      </p:sp>
    </p:spTree>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ChangeArrowheads="1"/>
          </p:cNvSpPr>
          <p:nvPr>
            <p:ph type="title"/>
          </p:nvPr>
        </p:nvSpPr>
        <p:spPr>
          <a:xfrm>
            <a:off x="533400" y="266700"/>
            <a:ext cx="7791450" cy="1104900"/>
          </a:xfrm>
        </p:spPr>
        <p:txBody>
          <a:bodyPr/>
          <a:lstStyle/>
          <a:p>
            <a:r>
              <a:rPr lang="en-US"/>
              <a:t>Community Advisory Group</a:t>
            </a:r>
          </a:p>
        </p:txBody>
      </p:sp>
      <p:sp>
        <p:nvSpPr>
          <p:cNvPr id="187396" name="Rectangle 3"/>
          <p:cNvSpPr>
            <a:spLocks noGrp="1" noChangeArrowheads="1"/>
          </p:cNvSpPr>
          <p:nvPr>
            <p:ph type="body" idx="1"/>
          </p:nvPr>
        </p:nvSpPr>
        <p:spPr/>
        <p:txBody>
          <a:bodyPr/>
          <a:lstStyle/>
          <a:p>
            <a:r>
              <a:rPr lang="en-US"/>
              <a:t>Should you use one?</a:t>
            </a:r>
          </a:p>
          <a:p>
            <a:r>
              <a:rPr lang="en-US"/>
              <a:t>If so, when in the process?</a:t>
            </a:r>
          </a:p>
          <a:p>
            <a:r>
              <a:rPr lang="en-US"/>
              <a:t>Who should be on it?</a:t>
            </a:r>
          </a:p>
          <a:p>
            <a:r>
              <a:rPr lang="en-US"/>
              <a:t>What’s their role?</a:t>
            </a:r>
          </a:p>
        </p:txBody>
      </p:sp>
      <p:pic>
        <p:nvPicPr>
          <p:cNvPr id="187397" name="Picture 4" descr="BD0562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752600"/>
            <a:ext cx="15732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191</a:t>
            </a:fld>
            <a:endParaRPr lang="en-US"/>
          </a:p>
        </p:txBody>
      </p:sp>
    </p:spTree>
  </p:cSld>
  <p:clrMapOvr>
    <a:masterClrMapping/>
  </p:clrMapOvr>
  <p:transition>
    <p:random/>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title"/>
          </p:nvPr>
        </p:nvSpPr>
        <p:spPr>
          <a:xfrm>
            <a:off x="590550" y="266700"/>
            <a:ext cx="8553450" cy="1104900"/>
          </a:xfrm>
        </p:spPr>
        <p:txBody>
          <a:bodyPr/>
          <a:lstStyle/>
          <a:p>
            <a:r>
              <a:rPr lang="en-US">
                <a:sym typeface="Wingdings 2" pitchFamily="18" charset="2"/>
              </a:rPr>
              <a:t> </a:t>
            </a:r>
            <a:r>
              <a:rPr lang="en-US" sz="4000">
                <a:sym typeface="Wingdings 2" pitchFamily="18" charset="2"/>
              </a:rPr>
              <a:t>Finalize and Implement Action Plan</a:t>
            </a:r>
            <a:r>
              <a:rPr lang="en-US">
                <a:sym typeface="Wingdings 2" pitchFamily="18" charset="2"/>
              </a:rPr>
              <a:t> </a:t>
            </a:r>
            <a:endParaRPr lang="en-US"/>
          </a:p>
        </p:txBody>
      </p:sp>
      <p:sp>
        <p:nvSpPr>
          <p:cNvPr id="188420" name="Rectangle 3"/>
          <p:cNvSpPr>
            <a:spLocks noGrp="1" noChangeArrowheads="1"/>
          </p:cNvSpPr>
          <p:nvPr>
            <p:ph type="body" idx="1"/>
          </p:nvPr>
        </p:nvSpPr>
        <p:spPr/>
        <p:txBody>
          <a:bodyPr/>
          <a:lstStyle/>
          <a:p>
            <a:r>
              <a:rPr lang="en-US" sz="2800"/>
              <a:t>With advice from Department Heads and Budget Review Team, City Manager is responsible for preparing recommended action plan.</a:t>
            </a:r>
          </a:p>
          <a:p>
            <a:r>
              <a:rPr lang="en-US" sz="2800"/>
              <a:t>Council approval required for implementation.</a:t>
            </a:r>
          </a:p>
          <a:p>
            <a:r>
              <a:rPr lang="en-US" sz="2800"/>
              <a:t>Finance will closely monitor results of action plan in achieving its goal, and will quickly report any significant deviations to the City Manager and Council.</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192</a:t>
            </a:fld>
            <a:endParaRPr lang="en-US"/>
          </a:p>
        </p:txBody>
      </p:sp>
    </p:spTree>
  </p:cSld>
  <p:clrMapOvr>
    <a:masterClrMapping/>
  </p:clrMapOvr>
  <p:transition>
    <p:rand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ChangeArrowheads="1"/>
          </p:cNvSpPr>
          <p:nvPr>
            <p:ph type="title"/>
          </p:nvPr>
        </p:nvSpPr>
        <p:spPr/>
        <p:txBody>
          <a:bodyPr/>
          <a:lstStyle/>
          <a:p>
            <a:r>
              <a:rPr lang="en-US"/>
              <a:t>Summary </a:t>
            </a:r>
          </a:p>
        </p:txBody>
      </p:sp>
      <p:sp>
        <p:nvSpPr>
          <p:cNvPr id="189444" name="Rectangle 3"/>
          <p:cNvSpPr>
            <a:spLocks noGrp="1" noChangeArrowheads="1"/>
          </p:cNvSpPr>
          <p:nvPr>
            <p:ph type="body" idx="1"/>
          </p:nvPr>
        </p:nvSpPr>
        <p:spPr>
          <a:xfrm>
            <a:off x="1143000" y="1790700"/>
            <a:ext cx="7010400" cy="4762500"/>
          </a:xfrm>
        </p:spPr>
        <p:txBody>
          <a:bodyPr/>
          <a:lstStyle/>
          <a:p>
            <a:pPr>
              <a:lnSpc>
                <a:spcPct val="80000"/>
              </a:lnSpc>
            </a:pPr>
            <a:r>
              <a:rPr lang="en-US" sz="2800" dirty="0"/>
              <a:t>Planning—not a plan </a:t>
            </a:r>
          </a:p>
          <a:p>
            <a:pPr marL="400050" lvl="1" indent="0">
              <a:lnSpc>
                <a:spcPct val="80000"/>
              </a:lnSpc>
              <a:buNone/>
            </a:pPr>
            <a:r>
              <a:rPr lang="en-US" dirty="0"/>
              <a:t>(verb, not a noun) </a:t>
            </a:r>
          </a:p>
          <a:p>
            <a:pPr lvl="1">
              <a:spcBef>
                <a:spcPts val="600"/>
              </a:spcBef>
            </a:pPr>
            <a:r>
              <a:rPr lang="en-US" sz="2400" dirty="0"/>
              <a:t>Risks</a:t>
            </a:r>
          </a:p>
          <a:p>
            <a:pPr lvl="2">
              <a:spcBef>
                <a:spcPts val="600"/>
              </a:spcBef>
            </a:pPr>
            <a:r>
              <a:rPr lang="en-US" sz="2200" dirty="0"/>
              <a:t>Just the act of preparing the guidelines will cause a lot of anxiety.</a:t>
            </a:r>
          </a:p>
          <a:p>
            <a:pPr lvl="2">
              <a:spcBef>
                <a:spcPts val="600"/>
              </a:spcBef>
            </a:pPr>
            <a:r>
              <a:rPr lang="en-US" sz="2200" dirty="0"/>
              <a:t>Consider this in deciding what to do with this and when to do it . </a:t>
            </a:r>
          </a:p>
          <a:p>
            <a:pPr lvl="1">
              <a:spcBef>
                <a:spcPts val="600"/>
              </a:spcBef>
            </a:pPr>
            <a:r>
              <a:rPr lang="en-US" sz="2400" dirty="0"/>
              <a:t>Benefits</a:t>
            </a:r>
          </a:p>
          <a:p>
            <a:pPr lvl="2">
              <a:spcBef>
                <a:spcPts val="600"/>
              </a:spcBef>
            </a:pPr>
            <a:r>
              <a:rPr lang="en-US" sz="2200" dirty="0"/>
              <a:t>Clarifying your own thinking.</a:t>
            </a:r>
          </a:p>
          <a:p>
            <a:pPr lvl="2">
              <a:spcBef>
                <a:spcPts val="600"/>
              </a:spcBef>
            </a:pPr>
            <a:r>
              <a:rPr lang="en-US" sz="2200" dirty="0"/>
              <a:t>Early start.</a:t>
            </a:r>
          </a:p>
          <a:p>
            <a:pPr lvl="2">
              <a:spcBef>
                <a:spcPts val="600"/>
              </a:spcBef>
            </a:pPr>
            <a:r>
              <a:rPr lang="en-US" sz="2200" dirty="0"/>
              <a:t>General direction on destination, with specific route to follow.</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193</a:t>
            </a:fld>
            <a:endParaRPr lang="en-US"/>
          </a:p>
        </p:txBody>
      </p:sp>
    </p:spTree>
  </p:cSld>
  <p:clrMapOvr>
    <a:masterClrMapping/>
  </p:clrMapOvr>
  <p:transition>
    <p:random/>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2"/>
          <p:cNvSpPr>
            <a:spLocks noGrp="1" noChangeArrowheads="1"/>
          </p:cNvSpPr>
          <p:nvPr>
            <p:ph type="title"/>
          </p:nvPr>
        </p:nvSpPr>
        <p:spPr/>
        <p:txBody>
          <a:bodyPr/>
          <a:lstStyle/>
          <a:p>
            <a:r>
              <a:rPr lang="en-US"/>
              <a:t>Key to Long-Term Success  </a:t>
            </a:r>
          </a:p>
        </p:txBody>
      </p:sp>
      <p:sp>
        <p:nvSpPr>
          <p:cNvPr id="190468" name="Rectangle 3"/>
          <p:cNvSpPr>
            <a:spLocks noGrp="1" noChangeArrowheads="1"/>
          </p:cNvSpPr>
          <p:nvPr>
            <p:ph type="body" idx="1"/>
          </p:nvPr>
        </p:nvSpPr>
        <p:spPr/>
        <p:txBody>
          <a:bodyPr/>
          <a:lstStyle/>
          <a:p>
            <a:pPr>
              <a:lnSpc>
                <a:spcPct val="90000"/>
              </a:lnSpc>
            </a:pPr>
            <a:r>
              <a:rPr lang="en-US" sz="2800"/>
              <a:t>While the specifics of both the process and outcomes have changed with the circumstances, having a clear strategy in place as the foundation for decision-making in tough fiscal times that reflects our organizational values has been a key factor in the City’s success in preserving its long-term fiscal health and organizational vitality.</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194</a:t>
            </a:fld>
            <a:endParaRPr lang="en-US"/>
          </a:p>
        </p:txBody>
      </p:sp>
    </p:spTree>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p:cNvSpPr>
            <a:spLocks noGrp="1" noChangeArrowheads="1"/>
          </p:cNvSpPr>
          <p:nvPr>
            <p:ph type="title"/>
          </p:nvPr>
        </p:nvSpPr>
        <p:spPr/>
        <p:txBody>
          <a:bodyPr/>
          <a:lstStyle/>
          <a:p>
            <a:r>
              <a:rPr lang="en-US" sz="4000"/>
              <a:t>Th-th-th-that’s all folks!</a:t>
            </a:r>
          </a:p>
        </p:txBody>
      </p:sp>
      <p:sp>
        <p:nvSpPr>
          <p:cNvPr id="191492" name="Rectangle 3"/>
          <p:cNvSpPr>
            <a:spLocks noGrp="1" noChangeArrowheads="1"/>
          </p:cNvSpPr>
          <p:nvPr>
            <p:ph type="body" sz="half" idx="1"/>
          </p:nvPr>
        </p:nvSpPr>
        <p:spPr>
          <a:xfrm>
            <a:off x="1066800" y="1905000"/>
            <a:ext cx="4876800" cy="3162300"/>
          </a:xfrm>
        </p:spPr>
        <p:txBody>
          <a:bodyPr/>
          <a:lstStyle/>
          <a:p>
            <a:pPr>
              <a:lnSpc>
                <a:spcPct val="90000"/>
              </a:lnSpc>
            </a:pPr>
            <a:r>
              <a:rPr lang="en-US" sz="2400"/>
              <a:t>For more information and forecast examples, visit my web site at:</a:t>
            </a:r>
          </a:p>
          <a:p>
            <a:pPr lvl="1">
              <a:lnSpc>
                <a:spcPct val="90000"/>
              </a:lnSpc>
            </a:pPr>
            <a:r>
              <a:rPr lang="en-US" sz="2400">
                <a:hlinkClick r:id="rId3"/>
              </a:rPr>
              <a:t>www.bstatler.com</a:t>
            </a:r>
            <a:endParaRPr lang="en-US" sz="2400"/>
          </a:p>
          <a:p>
            <a:pPr>
              <a:lnSpc>
                <a:spcPct val="90000"/>
              </a:lnSpc>
            </a:pPr>
            <a:r>
              <a:rPr lang="en-US" sz="2400"/>
              <a:t>For follow-up questions or information, send me an email at:</a:t>
            </a:r>
          </a:p>
          <a:p>
            <a:pPr lvl="1">
              <a:lnSpc>
                <a:spcPct val="90000"/>
              </a:lnSpc>
            </a:pPr>
            <a:r>
              <a:rPr lang="en-US" sz="2400" u="sng">
                <a:solidFill>
                  <a:schemeClr val="hlink"/>
                </a:solidFill>
              </a:rPr>
              <a:t>bstatler@pacbell.net</a:t>
            </a:r>
          </a:p>
        </p:txBody>
      </p:sp>
      <p:pic>
        <p:nvPicPr>
          <p:cNvPr id="191493" name="Picture 6" descr="250px-Lt-porkydaffy-color3">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867400" y="381000"/>
            <a:ext cx="2057400" cy="1547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149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5029200"/>
            <a:ext cx="46482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F687C20-115C-4D3D-8E37-0605E3B12EDE}" type="slidenum">
              <a:rPr lang="en-US" smtClean="0"/>
              <a:pPr>
                <a:defRPr/>
              </a:pPr>
              <a:t>195</a:t>
            </a:fld>
            <a:endParaRPr lang="en-US"/>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Long-Term Financial Planning</a:t>
            </a:r>
          </a:p>
        </p:txBody>
      </p:sp>
      <p:sp>
        <p:nvSpPr>
          <p:cNvPr id="4100" name="Rectangle 3"/>
          <p:cNvSpPr>
            <a:spLocks noGrp="1" noChangeArrowheads="1"/>
          </p:cNvSpPr>
          <p:nvPr>
            <p:ph type="body" idx="1"/>
          </p:nvPr>
        </p:nvSpPr>
        <p:spPr/>
        <p:txBody>
          <a:bodyPr/>
          <a:lstStyle/>
          <a:p>
            <a:pPr>
              <a:buSzPct val="85000"/>
            </a:pPr>
            <a:r>
              <a:rPr lang="en-US"/>
              <a:t> Why do it?</a:t>
            </a:r>
          </a:p>
          <a:p>
            <a:pPr>
              <a:buSzPct val="85000"/>
            </a:pPr>
            <a:r>
              <a:rPr lang="en-US"/>
              <a:t> Some tips on doing it.</a:t>
            </a:r>
          </a:p>
        </p:txBody>
      </p:sp>
      <p:pic>
        <p:nvPicPr>
          <p:cNvPr id="4101" name="Picture 4" descr="BS00877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219200"/>
            <a:ext cx="23193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a:t>
            </a:fld>
            <a:endParaRPr lang="en-US"/>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t>Prop 1A Summary</a:t>
            </a:r>
          </a:p>
        </p:txBody>
      </p:sp>
      <p:sp>
        <p:nvSpPr>
          <p:cNvPr id="21508" name="Rectangle 3"/>
          <p:cNvSpPr>
            <a:spLocks noGrp="1" noChangeArrowheads="1"/>
          </p:cNvSpPr>
          <p:nvPr>
            <p:ph type="body" sz="half" idx="1"/>
          </p:nvPr>
        </p:nvSpPr>
        <p:spPr/>
        <p:txBody>
          <a:bodyPr/>
          <a:lstStyle/>
          <a:p>
            <a:r>
              <a:rPr lang="en-US" sz="2800"/>
              <a:t>“No Mas, No Mas” assurance (but not guarantee) is critical to our future fiscal health and stability.</a:t>
            </a:r>
          </a:p>
          <a:p>
            <a:r>
              <a:rPr lang="en-US" sz="2800"/>
              <a:t>But it doesn’t improve our current situation: it just keeps it from getting worse.</a:t>
            </a:r>
          </a:p>
        </p:txBody>
      </p:sp>
      <p:graphicFrame>
        <p:nvGraphicFramePr>
          <p:cNvPr id="21509" name="Object 4"/>
          <p:cNvGraphicFramePr>
            <a:graphicFrameLocks noGrp="1" noChangeAspect="1"/>
          </p:cNvGraphicFramePr>
          <p:nvPr>
            <p:ph sz="half" idx="2"/>
          </p:nvPr>
        </p:nvGraphicFramePr>
        <p:xfrm>
          <a:off x="5334000" y="1905000"/>
          <a:ext cx="3200400" cy="3011488"/>
        </p:xfrm>
        <a:graphic>
          <a:graphicData uri="http://schemas.openxmlformats.org/presentationml/2006/ole">
            <mc:AlternateContent xmlns:mc="http://schemas.openxmlformats.org/markup-compatibility/2006">
              <mc:Choice xmlns:v="urn:schemas-microsoft-com:vml" Requires="v">
                <p:oleObj spid="_x0000_s21533" name="Photo Editor Photo" r:id="rId3" imgW="3247619" imgH="3057143" progId="MSPhotoEd.3">
                  <p:embed/>
                </p:oleObj>
              </mc:Choice>
              <mc:Fallback>
                <p:oleObj name="Photo Editor Photo" r:id="rId3" imgW="3247619" imgH="3057143" progId="MSPhotoEd.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905000"/>
                        <a:ext cx="3200400"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F687C20-115C-4D3D-8E37-0605E3B12EDE}" type="slidenum">
              <a:rPr lang="en-US" smtClean="0"/>
              <a:pPr>
                <a:defRPr/>
              </a:pPr>
              <a:t>20</a:t>
            </a:fld>
            <a:endParaRPr lang="en-US"/>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t>Tough Fiscal Future</a:t>
            </a:r>
          </a:p>
        </p:txBody>
      </p:sp>
      <p:sp>
        <p:nvSpPr>
          <p:cNvPr id="22532" name="Rectangle 3"/>
          <p:cNvSpPr>
            <a:spLocks noGrp="1" noChangeArrowheads="1"/>
          </p:cNvSpPr>
          <p:nvPr>
            <p:ph type="body" idx="1"/>
          </p:nvPr>
        </p:nvSpPr>
        <p:spPr/>
        <p:txBody>
          <a:bodyPr/>
          <a:lstStyle/>
          <a:p>
            <a:r>
              <a:rPr lang="en-US"/>
              <a:t>Key Actors in Our 2005-07 Fiscal Story</a:t>
            </a:r>
          </a:p>
          <a:p>
            <a:pPr lvl="1"/>
            <a:r>
              <a:rPr lang="en-US"/>
              <a:t>Uncertain revenue outlook</a:t>
            </a:r>
          </a:p>
          <a:p>
            <a:pPr lvl="1"/>
            <a:r>
              <a:rPr lang="en-US"/>
              <a:t>Operating cost pressures</a:t>
            </a:r>
          </a:p>
          <a:p>
            <a:pPr lvl="1"/>
            <a:r>
              <a:rPr lang="en-US"/>
              <a:t>Infrastructure and facility maintenance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21</a:t>
            </a:fld>
            <a:endParaRPr lang="en-US"/>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r>
              <a:rPr lang="en-US"/>
              <a:t>Forecast: The Good News </a:t>
            </a:r>
          </a:p>
        </p:txBody>
      </p:sp>
      <p:pic>
        <p:nvPicPr>
          <p:cNvPr id="23556" name="Picture 3" descr="j014932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934200" y="457200"/>
            <a:ext cx="1752600" cy="1284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22</a:t>
            </a:fld>
            <a:endParaRPr lang="en-US"/>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a:t>The Bad News</a:t>
            </a:r>
          </a:p>
        </p:txBody>
      </p:sp>
      <p:sp>
        <p:nvSpPr>
          <p:cNvPr id="24580" name="Rectangle 3"/>
          <p:cNvSpPr>
            <a:spLocks noGrp="1" noChangeArrowheads="1"/>
          </p:cNvSpPr>
          <p:nvPr>
            <p:ph type="body" idx="1"/>
          </p:nvPr>
        </p:nvSpPr>
        <p:spPr/>
        <p:txBody>
          <a:bodyPr/>
          <a:lstStyle/>
          <a:p>
            <a:r>
              <a:rPr lang="en-US"/>
              <a:t>There is no “order of magnitude” ability to fund “new initiatives.”</a:t>
            </a:r>
          </a:p>
          <a:p>
            <a:r>
              <a:rPr lang="en-US"/>
              <a:t>In fact, we are looking at another significant “forecast gap” if we maintain current service levels and continue to severely limit infrastructure and facility maintenance.</a:t>
            </a:r>
          </a:p>
        </p:txBody>
      </p:sp>
      <p:pic>
        <p:nvPicPr>
          <p:cNvPr id="24581" name="Picture 4" descr="j0149326[1]"/>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267200" y="304800"/>
            <a:ext cx="1447800" cy="1338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23</a:t>
            </a:fld>
            <a:endParaRPr lang="en-US"/>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590550" y="266700"/>
            <a:ext cx="8096250" cy="571500"/>
          </a:xfrm>
        </p:spPr>
        <p:txBody>
          <a:bodyPr/>
          <a:lstStyle/>
          <a:p>
            <a:r>
              <a:rPr lang="en-US" sz="4000"/>
              <a:t>Forecast Summary</a:t>
            </a:r>
          </a:p>
        </p:txBody>
      </p:sp>
      <p:sp>
        <p:nvSpPr>
          <p:cNvPr id="25604" name="Rectangle 3"/>
          <p:cNvSpPr>
            <a:spLocks noChangeArrowheads="1"/>
          </p:cNvSpPr>
          <p:nvPr/>
        </p:nvSpPr>
        <p:spPr bwMode="auto">
          <a:xfrm>
            <a:off x="3810000" y="3124200"/>
            <a:ext cx="285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sz="2400"/>
          </a:p>
        </p:txBody>
      </p:sp>
      <p:graphicFrame>
        <p:nvGraphicFramePr>
          <p:cNvPr id="25605" name="Object 4"/>
          <p:cNvGraphicFramePr>
            <a:graphicFrameLocks noGrp="1" noChangeAspect="1"/>
          </p:cNvGraphicFramePr>
          <p:nvPr>
            <p:ph idx="1"/>
          </p:nvPr>
        </p:nvGraphicFramePr>
        <p:xfrm>
          <a:off x="457200" y="990600"/>
          <a:ext cx="8305800" cy="5256213"/>
        </p:xfrm>
        <a:graphic>
          <a:graphicData uri="http://schemas.openxmlformats.org/presentationml/2006/ole">
            <mc:AlternateContent xmlns:mc="http://schemas.openxmlformats.org/markup-compatibility/2006">
              <mc:Choice xmlns:v="urn:schemas-microsoft-com:vml" Requires="v">
                <p:oleObj spid="_x0000_s25629" name="Chart" r:id="rId3" imgW="4333951" imgH="2743200" progId="Excel.Chart.8">
                  <p:embed/>
                </p:oleObj>
              </mc:Choice>
              <mc:Fallback>
                <p:oleObj name="Chart" r:id="rId3" imgW="4333951" imgH="2743200" progId="Excel.Chart.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305800"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24</a:t>
            </a:fld>
            <a:endParaRPr lang="en-US"/>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t>Forecast Summary</a:t>
            </a:r>
          </a:p>
        </p:txBody>
      </p:sp>
      <p:sp>
        <p:nvSpPr>
          <p:cNvPr id="26628" name="Rectangle 3"/>
          <p:cNvSpPr>
            <a:spLocks noGrp="1" noChangeArrowheads="1"/>
          </p:cNvSpPr>
          <p:nvPr>
            <p:ph type="body" idx="1"/>
          </p:nvPr>
        </p:nvSpPr>
        <p:spPr/>
        <p:txBody>
          <a:bodyPr/>
          <a:lstStyle/>
          <a:p>
            <a:r>
              <a:rPr lang="en-US"/>
              <a:t>Assuming CIP based on 2003-05 two-year average (about $3.1 million per year) and significant new sales tax and TOT outlets:</a:t>
            </a:r>
          </a:p>
          <a:p>
            <a:pPr lvl="1"/>
            <a:r>
              <a:rPr lang="en-US"/>
              <a:t>2005-07 Annual Gap (Excluding carryover gap from 2004-05): $2.4 million</a:t>
            </a:r>
          </a:p>
          <a:p>
            <a:pPr lvl="1"/>
            <a:r>
              <a:rPr lang="en-US"/>
              <a:t>Out-Year Annual Gap: $700,000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25</a:t>
            </a:fld>
            <a:endParaRPr lang="en-US"/>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a:t>Background</a:t>
            </a:r>
          </a:p>
        </p:txBody>
      </p:sp>
      <p:sp>
        <p:nvSpPr>
          <p:cNvPr id="27652" name="Rectangle 3"/>
          <p:cNvSpPr>
            <a:spLocks noGrp="1" noChangeArrowheads="1"/>
          </p:cNvSpPr>
          <p:nvPr>
            <p:ph type="body" idx="1"/>
          </p:nvPr>
        </p:nvSpPr>
        <p:spPr/>
        <p:txBody>
          <a:bodyPr/>
          <a:lstStyle/>
          <a:p>
            <a:r>
              <a:rPr lang="en-US"/>
              <a:t>Forecast Is Not a Budget</a:t>
            </a:r>
          </a:p>
          <a:p>
            <a:pPr lvl="1"/>
            <a:r>
              <a:rPr lang="en-US"/>
              <a:t>It doesn’t make expenditure decisions.</a:t>
            </a:r>
          </a:p>
          <a:p>
            <a:pPr lvl="1"/>
            <a:r>
              <a:rPr lang="en-US"/>
              <a:t>It doesn’t make revenue decisions.</a:t>
            </a:r>
          </a:p>
          <a:p>
            <a:pPr lvl="1"/>
            <a:r>
              <a:rPr lang="en-US"/>
              <a:t>It doesn’t answer the question:  can we afford . . . . . “x”?</a:t>
            </a:r>
          </a:p>
          <a:p>
            <a:pPr lvl="1"/>
            <a:r>
              <a:rPr lang="en-US"/>
              <a:t>This is a question of priorities, not fiscal capacity.</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26</a:t>
            </a:fld>
            <a:endParaRPr lang="en-US"/>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a:t>So What Does the Forecast Do?</a:t>
            </a:r>
          </a:p>
        </p:txBody>
      </p:sp>
      <p:sp>
        <p:nvSpPr>
          <p:cNvPr id="28676" name="Rectangle 3"/>
          <p:cNvSpPr>
            <a:spLocks noGrp="1" noChangeArrowheads="1"/>
          </p:cNvSpPr>
          <p:nvPr>
            <p:ph type="body" idx="1"/>
          </p:nvPr>
        </p:nvSpPr>
        <p:spPr/>
        <p:txBody>
          <a:bodyPr/>
          <a:lstStyle/>
          <a:p>
            <a:pPr>
              <a:lnSpc>
                <a:spcPct val="90000"/>
              </a:lnSpc>
            </a:pPr>
            <a:r>
              <a:rPr lang="en-US" sz="2800"/>
              <a:t>Identifies key factors that affect our fiscal outlook.</a:t>
            </a:r>
          </a:p>
          <a:p>
            <a:pPr>
              <a:lnSpc>
                <a:spcPct val="90000"/>
              </a:lnSpc>
            </a:pPr>
            <a:r>
              <a:rPr lang="en-US" sz="2800"/>
              <a:t>Assesses how difficult balancing the budget will be.</a:t>
            </a:r>
          </a:p>
          <a:p>
            <a:pPr>
              <a:lnSpc>
                <a:spcPct val="90000"/>
              </a:lnSpc>
            </a:pPr>
            <a:r>
              <a:rPr lang="en-US" sz="2800"/>
              <a:t>Helps us understand the fiscal challenges facing us as we make trade-offs between funding priorities.</a:t>
            </a:r>
          </a:p>
          <a:p>
            <a:pPr>
              <a:lnSpc>
                <a:spcPct val="90000"/>
              </a:lnSpc>
              <a:spcBef>
                <a:spcPct val="50000"/>
              </a:spcBef>
            </a:pPr>
            <a:r>
              <a:rPr lang="en-US" sz="2800" i="1"/>
              <a:t>Which is what the budget is all about: determining the highest priority uses of our limited resources.</a:t>
            </a:r>
            <a:endParaRPr lang="en-US" sz="2800"/>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27</a:t>
            </a:fld>
            <a:endParaRPr lang="en-US"/>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590550" y="266700"/>
            <a:ext cx="8248650" cy="1104900"/>
          </a:xfrm>
        </p:spPr>
        <p:txBody>
          <a:bodyPr/>
          <a:lstStyle/>
          <a:p>
            <a:r>
              <a:rPr lang="en-US" sz="4000"/>
              <a:t>Some Context: 2004-05 Expenditures</a:t>
            </a:r>
          </a:p>
        </p:txBody>
      </p:sp>
      <p:graphicFrame>
        <p:nvGraphicFramePr>
          <p:cNvPr id="29700" name="Object 3"/>
          <p:cNvGraphicFramePr>
            <a:graphicFrameLocks noGrp="1" noChangeAspect="1"/>
          </p:cNvGraphicFramePr>
          <p:nvPr>
            <p:ph idx="4294967295"/>
          </p:nvPr>
        </p:nvGraphicFramePr>
        <p:xfrm>
          <a:off x="1371600" y="1527175"/>
          <a:ext cx="6705600" cy="5143500"/>
        </p:xfrm>
        <a:graphic>
          <a:graphicData uri="http://schemas.openxmlformats.org/presentationml/2006/ole">
            <mc:AlternateContent xmlns:mc="http://schemas.openxmlformats.org/markup-compatibility/2006">
              <mc:Choice xmlns:v="urn:schemas-microsoft-com:vml" Requires="v">
                <p:oleObj spid="_x0000_s29724" name="Chart" r:id="rId3" imgW="6295949" imgH="4829251" progId="Excel.Chart.8">
                  <p:embed/>
                </p:oleObj>
              </mc:Choice>
              <mc:Fallback>
                <p:oleObj name="Chart" r:id="rId3" imgW="6295949" imgH="4829251"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527175"/>
                        <a:ext cx="67056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28</a:t>
            </a:fld>
            <a:endParaRPr lang="en-US"/>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en-US"/>
              <a:t>General Fund Budget By Type</a:t>
            </a:r>
          </a:p>
        </p:txBody>
      </p:sp>
      <p:graphicFrame>
        <p:nvGraphicFramePr>
          <p:cNvPr id="30724" name="Object 3"/>
          <p:cNvGraphicFramePr>
            <a:graphicFrameLocks noGrp="1" noChangeAspect="1"/>
          </p:cNvGraphicFramePr>
          <p:nvPr>
            <p:ph idx="4294967295"/>
          </p:nvPr>
        </p:nvGraphicFramePr>
        <p:xfrm>
          <a:off x="1143000" y="1590675"/>
          <a:ext cx="7010400" cy="5267325"/>
        </p:xfrm>
        <a:graphic>
          <a:graphicData uri="http://schemas.openxmlformats.org/presentationml/2006/ole">
            <mc:AlternateContent xmlns:mc="http://schemas.openxmlformats.org/markup-compatibility/2006">
              <mc:Choice xmlns:v="urn:schemas-microsoft-com:vml" Requires="v">
                <p:oleObj spid="_x0000_s30748" name="Chart" r:id="rId3" imgW="5629351" imgH="4229100" progId="Excel.Chart.8">
                  <p:embed/>
                </p:oleObj>
              </mc:Choice>
              <mc:Fallback>
                <p:oleObj name="Chart" r:id="rId3" imgW="5629351" imgH="422910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90675"/>
                        <a:ext cx="7010400" cy="5267325"/>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29</a:t>
            </a:fld>
            <a:endParaRPr lang="en-US"/>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Different Reasons</a:t>
            </a:r>
          </a:p>
        </p:txBody>
      </p:sp>
      <p:sp>
        <p:nvSpPr>
          <p:cNvPr id="5124" name="Rectangle 3"/>
          <p:cNvSpPr>
            <a:spLocks noGrp="1" noChangeArrowheads="1"/>
          </p:cNvSpPr>
          <p:nvPr>
            <p:ph type="body" sz="half" idx="1"/>
          </p:nvPr>
        </p:nvSpPr>
        <p:spPr>
          <a:xfrm>
            <a:off x="1143000" y="1790700"/>
            <a:ext cx="4114800" cy="4838700"/>
          </a:xfrm>
        </p:spPr>
        <p:txBody>
          <a:bodyPr/>
          <a:lstStyle/>
          <a:p>
            <a:pPr>
              <a:lnSpc>
                <a:spcPct val="80000"/>
              </a:lnSpc>
            </a:pPr>
            <a:r>
              <a:rPr lang="en-US" sz="2400"/>
              <a:t>Pismo Beach</a:t>
            </a:r>
          </a:p>
          <a:p>
            <a:pPr lvl="1">
              <a:lnSpc>
                <a:spcPct val="80000"/>
              </a:lnSpc>
            </a:pPr>
            <a:r>
              <a:rPr lang="en-US" sz="2000"/>
              <a:t>Assess financial condition and ability to fund “new initiatives”  </a:t>
            </a:r>
          </a:p>
          <a:p>
            <a:pPr lvl="1">
              <a:lnSpc>
                <a:spcPct val="80000"/>
              </a:lnSpc>
            </a:pPr>
            <a:r>
              <a:rPr lang="en-US" sz="2000"/>
              <a:t>Prepare for revenue ballot measure</a:t>
            </a:r>
          </a:p>
          <a:p>
            <a:pPr>
              <a:lnSpc>
                <a:spcPct val="80000"/>
              </a:lnSpc>
            </a:pPr>
            <a:r>
              <a:rPr lang="en-US" sz="2400"/>
              <a:t>San Luis Obispo</a:t>
            </a:r>
          </a:p>
          <a:p>
            <a:pPr lvl="1">
              <a:lnSpc>
                <a:spcPct val="80000"/>
              </a:lnSpc>
            </a:pPr>
            <a:r>
              <a:rPr lang="en-US" sz="2000" i="1"/>
              <a:t>Framework for Decision-Making</a:t>
            </a:r>
          </a:p>
          <a:p>
            <a:pPr lvl="2">
              <a:lnSpc>
                <a:spcPct val="80000"/>
              </a:lnSpc>
            </a:pPr>
            <a:r>
              <a:rPr lang="en-US"/>
              <a:t>Introduce the budget process: framework for goal-setting and budget process to follow; ability to fund “new initiatives”</a:t>
            </a:r>
          </a:p>
          <a:p>
            <a:pPr lvl="2">
              <a:lnSpc>
                <a:spcPct val="80000"/>
              </a:lnSpc>
            </a:pPr>
            <a:r>
              <a:rPr lang="en-US"/>
              <a:t>Prepare for revenue ballot measure</a:t>
            </a:r>
          </a:p>
          <a:p>
            <a:pPr lvl="2">
              <a:lnSpc>
                <a:spcPct val="80000"/>
              </a:lnSpc>
            </a:pPr>
            <a:r>
              <a:rPr lang="en-US"/>
              <a:t>Contingency planning</a:t>
            </a:r>
          </a:p>
        </p:txBody>
      </p:sp>
      <p:sp>
        <p:nvSpPr>
          <p:cNvPr id="5125" name="Rectangle 4"/>
          <p:cNvSpPr>
            <a:spLocks noGrp="1" noChangeArrowheads="1"/>
          </p:cNvSpPr>
          <p:nvPr>
            <p:ph type="body" sz="half" idx="2"/>
          </p:nvPr>
        </p:nvSpPr>
        <p:spPr>
          <a:xfrm>
            <a:off x="5257800" y="1790700"/>
            <a:ext cx="3657600" cy="4152900"/>
          </a:xfrm>
        </p:spPr>
        <p:txBody>
          <a:bodyPr/>
          <a:lstStyle/>
          <a:p>
            <a:pPr>
              <a:lnSpc>
                <a:spcPct val="80000"/>
              </a:lnSpc>
            </a:pPr>
            <a:r>
              <a:rPr lang="en-US" sz="2400"/>
              <a:t>Fairfield, San Clemente</a:t>
            </a:r>
          </a:p>
          <a:p>
            <a:pPr lvl="1">
              <a:lnSpc>
                <a:spcPct val="80000"/>
              </a:lnSpc>
            </a:pPr>
            <a:r>
              <a:rPr lang="en-US" sz="2000"/>
              <a:t>Formal integration into the Budget</a:t>
            </a:r>
          </a:p>
          <a:p>
            <a:pPr>
              <a:lnSpc>
                <a:spcPct val="80000"/>
              </a:lnSpc>
            </a:pPr>
            <a:r>
              <a:rPr lang="en-US" sz="2400"/>
              <a:t>Sunnyvale</a:t>
            </a:r>
          </a:p>
          <a:p>
            <a:pPr lvl="1">
              <a:lnSpc>
                <a:spcPct val="80000"/>
              </a:lnSpc>
            </a:pPr>
            <a:r>
              <a:rPr lang="en-US" sz="2000"/>
              <a:t>Ten-year budget balancing</a:t>
            </a:r>
          </a:p>
          <a:p>
            <a:pPr>
              <a:lnSpc>
                <a:spcPct val="80000"/>
              </a:lnSpc>
            </a:pPr>
            <a:r>
              <a:rPr lang="en-US" sz="2400"/>
              <a:t>Salinas, Bell</a:t>
            </a:r>
          </a:p>
          <a:p>
            <a:pPr lvl="1">
              <a:lnSpc>
                <a:spcPct val="80000"/>
              </a:lnSpc>
            </a:pPr>
            <a:r>
              <a:rPr lang="en-US" sz="2000"/>
              <a:t>Better assess long-term impact of short-tem budget decisions   </a:t>
            </a:r>
          </a:p>
        </p:txBody>
      </p:sp>
      <p:pic>
        <p:nvPicPr>
          <p:cNvPr id="5126" name="Picture 5" descr="j00787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381000"/>
            <a:ext cx="1371600" cy="1366838"/>
          </a:xfrm>
          <a:prstGeom prst="rect">
            <a:avLst/>
          </a:prstGeom>
          <a:solidFill>
            <a:srgbClr val="FFFFCC"/>
          </a:solid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3</a:t>
            </a:fld>
            <a:endParaRPr lang="en-US"/>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lang="en-US"/>
              <a:t>Operating Costs By Function</a:t>
            </a:r>
          </a:p>
        </p:txBody>
      </p:sp>
      <p:graphicFrame>
        <p:nvGraphicFramePr>
          <p:cNvPr id="31748" name="Object 3"/>
          <p:cNvGraphicFramePr>
            <a:graphicFrameLocks noGrp="1" noChangeAspect="1"/>
          </p:cNvGraphicFramePr>
          <p:nvPr>
            <p:ph idx="4294967295"/>
          </p:nvPr>
        </p:nvGraphicFramePr>
        <p:xfrm>
          <a:off x="1524000" y="1611313"/>
          <a:ext cx="6858000" cy="5246687"/>
        </p:xfrm>
        <a:graphic>
          <a:graphicData uri="http://schemas.openxmlformats.org/presentationml/2006/ole">
            <mc:AlternateContent xmlns:mc="http://schemas.openxmlformats.org/markup-compatibility/2006">
              <mc:Choice xmlns:v="urn:schemas-microsoft-com:vml" Requires="v">
                <p:oleObj spid="_x0000_s31772" name="Chart" r:id="rId4" imgW="5229149" imgH="4000500" progId="Excel.Chart.8">
                  <p:embed/>
                </p:oleObj>
              </mc:Choice>
              <mc:Fallback>
                <p:oleObj name="Chart" r:id="rId4" imgW="5229149" imgH="4000500" progId="Excel.Chart.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11313"/>
                        <a:ext cx="6858000" cy="524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30</a:t>
            </a:fld>
            <a:endParaRPr lang="en-US"/>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r>
              <a:rPr lang="en-US"/>
              <a:t>Operating Costs By Type</a:t>
            </a:r>
          </a:p>
        </p:txBody>
      </p:sp>
      <p:graphicFrame>
        <p:nvGraphicFramePr>
          <p:cNvPr id="32772" name="Object 3"/>
          <p:cNvGraphicFramePr>
            <a:graphicFrameLocks noGrp="1" noChangeAspect="1"/>
          </p:cNvGraphicFramePr>
          <p:nvPr>
            <p:ph idx="4294967295"/>
          </p:nvPr>
        </p:nvGraphicFramePr>
        <p:xfrm>
          <a:off x="1447800" y="1447800"/>
          <a:ext cx="7086600" cy="5172075"/>
        </p:xfrm>
        <a:graphic>
          <a:graphicData uri="http://schemas.openxmlformats.org/presentationml/2006/ole">
            <mc:AlternateContent xmlns:mc="http://schemas.openxmlformats.org/markup-compatibility/2006">
              <mc:Choice xmlns:v="urn:schemas-microsoft-com:vml" Requires="v">
                <p:oleObj spid="_x0000_s32796" name="Chart" r:id="rId3" imgW="5924702" imgH="4324502" progId="Excel.Chart.8">
                  <p:embed/>
                </p:oleObj>
              </mc:Choice>
              <mc:Fallback>
                <p:oleObj name="Chart" r:id="rId3" imgW="5924702" imgH="4324502"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47800"/>
                        <a:ext cx="70866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31</a:t>
            </a:fld>
            <a:endParaRPr lang="en-US"/>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lang="en-US"/>
              <a:t>General Fund Revenues  </a:t>
            </a:r>
          </a:p>
        </p:txBody>
      </p:sp>
      <p:graphicFrame>
        <p:nvGraphicFramePr>
          <p:cNvPr id="33796" name="Object 3"/>
          <p:cNvGraphicFramePr>
            <a:graphicFrameLocks noGrp="1" noChangeAspect="1"/>
          </p:cNvGraphicFramePr>
          <p:nvPr>
            <p:ph idx="4294967295"/>
          </p:nvPr>
        </p:nvGraphicFramePr>
        <p:xfrm>
          <a:off x="1371600" y="1601788"/>
          <a:ext cx="6781800" cy="5060950"/>
        </p:xfrm>
        <a:graphic>
          <a:graphicData uri="http://schemas.openxmlformats.org/presentationml/2006/ole">
            <mc:AlternateContent xmlns:mc="http://schemas.openxmlformats.org/markup-compatibility/2006">
              <mc:Choice xmlns:v="urn:schemas-microsoft-com:vml" Requires="v">
                <p:oleObj spid="_x0000_s33820" name="Chart" r:id="rId3" imgW="5705551" imgH="4257751" progId="Excel.Chart.8">
                  <p:embed/>
                </p:oleObj>
              </mc:Choice>
              <mc:Fallback>
                <p:oleObj name="Chart" r:id="rId3" imgW="5705551" imgH="4257751"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1788"/>
                        <a:ext cx="6781800" cy="506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55D6495-88AD-492F-947D-A7A97FC8C2ED}" type="slidenum">
              <a:rPr lang="en-US" smtClean="0"/>
              <a:pPr>
                <a:defRPr/>
              </a:pPr>
              <a:t>32</a:t>
            </a:fld>
            <a:endParaRPr lang="en-US"/>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590550" y="266700"/>
            <a:ext cx="8324850" cy="1104900"/>
          </a:xfrm>
        </p:spPr>
        <p:txBody>
          <a:bodyPr/>
          <a:lstStyle/>
          <a:p>
            <a:r>
              <a:rPr lang="en-US" sz="3600"/>
              <a:t>Demographic and Financial Trends</a:t>
            </a:r>
          </a:p>
        </p:txBody>
      </p:sp>
      <p:sp>
        <p:nvSpPr>
          <p:cNvPr id="34820" name="Rectangle 3"/>
          <p:cNvSpPr>
            <a:spLocks noGrp="1" noChangeArrowheads="1"/>
          </p:cNvSpPr>
          <p:nvPr>
            <p:ph type="body" sz="half" idx="1"/>
          </p:nvPr>
        </p:nvSpPr>
        <p:spPr>
          <a:xfrm>
            <a:off x="1143000" y="1790700"/>
            <a:ext cx="3962400" cy="4152900"/>
          </a:xfrm>
        </p:spPr>
        <p:txBody>
          <a:bodyPr/>
          <a:lstStyle/>
          <a:p>
            <a:r>
              <a:rPr lang="en-US"/>
              <a:t>Past doesn’t determine the future.</a:t>
            </a:r>
          </a:p>
          <a:p>
            <a:r>
              <a:rPr lang="en-US"/>
              <a:t>But if the future won’t look like the past, why not?</a:t>
            </a:r>
          </a:p>
          <a:p>
            <a:r>
              <a:rPr lang="en-US"/>
              <a:t>Took a detailed look at 15 year trends.</a:t>
            </a:r>
          </a:p>
          <a:p>
            <a:endParaRPr lang="en-US"/>
          </a:p>
        </p:txBody>
      </p:sp>
      <p:sp>
        <p:nvSpPr>
          <p:cNvPr id="34821" name="Rectangle 4"/>
          <p:cNvSpPr>
            <a:spLocks noGrp="1" noChangeArrowheads="1"/>
          </p:cNvSpPr>
          <p:nvPr>
            <p:ph type="body" sz="half" idx="2"/>
          </p:nvPr>
        </p:nvSpPr>
        <p:spPr/>
        <p:txBody>
          <a:bodyPr/>
          <a:lstStyle/>
          <a:p>
            <a:pPr>
              <a:lnSpc>
                <a:spcPct val="90000"/>
              </a:lnSpc>
            </a:pPr>
            <a:r>
              <a:rPr lang="en-US"/>
              <a:t>Demographics</a:t>
            </a:r>
          </a:p>
          <a:p>
            <a:pPr lvl="1">
              <a:lnSpc>
                <a:spcPct val="90000"/>
              </a:lnSpc>
            </a:pPr>
            <a:r>
              <a:rPr lang="en-US" sz="2000"/>
              <a:t>Population, Housing, CPI</a:t>
            </a:r>
          </a:p>
          <a:p>
            <a:pPr>
              <a:lnSpc>
                <a:spcPct val="90000"/>
              </a:lnSpc>
            </a:pPr>
            <a:r>
              <a:rPr lang="en-US"/>
              <a:t>Revenues</a:t>
            </a:r>
          </a:p>
          <a:p>
            <a:pPr lvl="1">
              <a:lnSpc>
                <a:spcPct val="90000"/>
              </a:lnSpc>
            </a:pPr>
            <a:r>
              <a:rPr lang="en-US" sz="2000"/>
              <a:t>Top Eight = 80% of Total: Sales tax, property tax, TOT, UUT, “VLF Swap,” business tax, franchise fees, gas tax</a:t>
            </a:r>
          </a:p>
          <a:p>
            <a:pPr>
              <a:lnSpc>
                <a:spcPct val="90000"/>
              </a:lnSpc>
            </a:pPr>
            <a:r>
              <a:rPr lang="en-US"/>
              <a:t>Expenditures</a:t>
            </a:r>
          </a:p>
          <a:p>
            <a:pPr lvl="1">
              <a:lnSpc>
                <a:spcPct val="90000"/>
              </a:lnSpc>
            </a:pPr>
            <a:r>
              <a:rPr lang="en-US" sz="2000"/>
              <a:t>Operating, CIP, Debt Service</a:t>
            </a:r>
          </a:p>
        </p:txBody>
      </p:sp>
      <p:pic>
        <p:nvPicPr>
          <p:cNvPr id="34822" name="Picture 5" descr="bs0087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81000"/>
            <a:ext cx="1058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6"/>
          <p:cNvSpPr txBox="1">
            <a:spLocks noChangeArrowheads="1"/>
          </p:cNvSpPr>
          <p:nvPr/>
        </p:nvSpPr>
        <p:spPr bwMode="auto">
          <a:xfrm>
            <a:off x="381000" y="5486400"/>
            <a:ext cx="4419600" cy="831850"/>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20000"/>
              </a:spcBef>
              <a:buClr>
                <a:schemeClr val="hlink"/>
              </a:buClr>
              <a:buSzPct val="75000"/>
              <a:buFont typeface="Monotype Sorts"/>
              <a:buNone/>
            </a:pPr>
            <a:r>
              <a:rPr lang="en-US" sz="2400"/>
              <a:t>“Hindsight is an exact science.”</a:t>
            </a:r>
          </a:p>
          <a:p>
            <a:pPr>
              <a:spcBef>
                <a:spcPct val="20000"/>
              </a:spcBef>
              <a:buClr>
                <a:schemeClr val="hlink"/>
              </a:buClr>
              <a:buSzPct val="75000"/>
              <a:buFont typeface="Monotype Sorts"/>
              <a:buNone/>
            </a:pPr>
            <a:r>
              <a:rPr lang="en-US" i="1"/>
              <a:t>	. . . . . . . .  Guy Bellamy</a:t>
            </a:r>
            <a:endParaRPr lang="en-US" sz="1800"/>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33</a:t>
            </a:fld>
            <a:endParaRPr lang="en-US"/>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19088"/>
            <a:ext cx="8305800" cy="5910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34</a:t>
            </a:fld>
            <a:endParaRPr lang="en-US"/>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04800"/>
            <a:ext cx="8229600" cy="6099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35</a:t>
            </a:fld>
            <a:endParaRPr lang="en-US"/>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04800"/>
            <a:ext cx="8382000" cy="612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36</a:t>
            </a:fld>
            <a:endParaRPr lang="en-US"/>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381000"/>
            <a:ext cx="8534400" cy="617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37</a:t>
            </a:fld>
            <a:endParaRPr lang="en-US"/>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304800"/>
            <a:ext cx="8534400" cy="604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38</a:t>
            </a:fld>
            <a:endParaRPr lang="en-US"/>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4800" y="304800"/>
            <a:ext cx="8382000" cy="5988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39</a:t>
            </a:fld>
            <a:endParaRPr lang="en-US"/>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lstStyle/>
          <a:p>
            <a:r>
              <a:rPr lang="en-US"/>
              <a:t>Common Feature</a:t>
            </a:r>
          </a:p>
        </p:txBody>
      </p:sp>
      <p:sp>
        <p:nvSpPr>
          <p:cNvPr id="6148" name="Rectangle 6"/>
          <p:cNvSpPr>
            <a:spLocks noGrp="1" noChangeArrowheads="1"/>
          </p:cNvSpPr>
          <p:nvPr>
            <p:ph type="body" idx="1"/>
          </p:nvPr>
        </p:nvSpPr>
        <p:spPr/>
        <p:txBody>
          <a:bodyPr/>
          <a:lstStyle/>
          <a:p>
            <a:r>
              <a:rPr lang="en-US"/>
              <a:t>They all require making long-term forecasts about revenues and expenditures.</a:t>
            </a:r>
          </a:p>
          <a:p>
            <a:r>
              <a:rPr lang="en-US"/>
              <a:t>And this requires making assumptions about revenues and expenditures.</a:t>
            </a:r>
          </a:p>
          <a:p>
            <a:pPr lvl="1"/>
            <a:r>
              <a:rPr lang="en-US"/>
              <a:t>Many which will be out-of-date before the laser jet ink is dry . . . . . </a:t>
            </a:r>
          </a:p>
          <a:p>
            <a:endParaRPr lang="en-US"/>
          </a:p>
        </p:txBody>
      </p:sp>
      <p:pic>
        <p:nvPicPr>
          <p:cNvPr id="6149" name="Picture 4" descr="pe03329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28600"/>
            <a:ext cx="20574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a:t>
            </a:fld>
            <a:endParaRPr lang="en-US"/>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457200"/>
            <a:ext cx="8458200" cy="604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40</a:t>
            </a:fld>
            <a:endParaRPr lang="en-US"/>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457200"/>
            <a:ext cx="8382000" cy="593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41</a:t>
            </a:fld>
            <a:endParaRPr lang="en-US"/>
          </a:p>
        </p:txBody>
      </p:sp>
    </p:spTree>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587375"/>
            <a:ext cx="8458200" cy="548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42</a:t>
            </a:fld>
            <a:endParaRPr lang="en-US"/>
          </a:p>
        </p:txBody>
      </p:sp>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066800" y="381000"/>
            <a:ext cx="7467600" cy="6103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43</a:t>
            </a:fld>
            <a:endParaRPr lang="en-US"/>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914400" y="252413"/>
            <a:ext cx="75438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1027C40-84E2-4F6D-A04D-E1CE949F9A7A}" type="slidenum">
              <a:rPr lang="en-US" smtClean="0"/>
              <a:pPr>
                <a:defRPr/>
              </a:pPr>
              <a:t>44</a:t>
            </a:fld>
            <a:endParaRPr lang="en-US"/>
          </a:p>
        </p:txBody>
      </p:sp>
    </p:spTree>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r>
              <a:rPr lang="en-US"/>
              <a:t>Balancing Past Budgets</a:t>
            </a:r>
          </a:p>
        </p:txBody>
      </p:sp>
      <p:sp>
        <p:nvSpPr>
          <p:cNvPr id="48132" name="Rectangle 3"/>
          <p:cNvSpPr>
            <a:spLocks noGrp="1" noChangeArrowheads="1"/>
          </p:cNvSpPr>
          <p:nvPr>
            <p:ph type="body" idx="1"/>
          </p:nvPr>
        </p:nvSpPr>
        <p:spPr/>
        <p:txBody>
          <a:bodyPr/>
          <a:lstStyle/>
          <a:p>
            <a:r>
              <a:rPr lang="en-US"/>
              <a:t>Every Financial Plan since 1991 has relied upon new, Council-approved revenues to balance the budget and fund major City goals.</a:t>
            </a:r>
          </a:p>
          <a:p>
            <a:r>
              <a:rPr lang="en-US"/>
              <a:t>Very limited revenue options remain for the Council under Proposition 218.</a:t>
            </a:r>
          </a:p>
          <a:p>
            <a:pPr lvl="1"/>
            <a:r>
              <a:rPr lang="en-US" i="1"/>
              <a:t>And if they were easy, we would probably have done them already.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45</a:t>
            </a:fld>
            <a:endParaRPr lang="en-US"/>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body" idx="1"/>
          </p:nvPr>
        </p:nvSpPr>
        <p:spPr>
          <a:xfrm>
            <a:off x="3810000" y="1752600"/>
            <a:ext cx="5029200" cy="4152900"/>
          </a:xfrm>
        </p:spPr>
        <p:txBody>
          <a:bodyPr/>
          <a:lstStyle/>
          <a:p>
            <a:pPr>
              <a:lnSpc>
                <a:spcPct val="90000"/>
              </a:lnSpc>
            </a:pPr>
            <a:r>
              <a:rPr lang="en-US" sz="2800"/>
              <a:t>State Budget</a:t>
            </a:r>
          </a:p>
          <a:p>
            <a:pPr lvl="1">
              <a:lnSpc>
                <a:spcPct val="90000"/>
              </a:lnSpc>
            </a:pPr>
            <a:r>
              <a:rPr lang="en-US" sz="2400"/>
              <a:t>$680,200 takeaway each year in 2004-05 and 2005-06.</a:t>
            </a:r>
          </a:p>
          <a:p>
            <a:pPr lvl="1">
              <a:lnSpc>
                <a:spcPct val="90000"/>
              </a:lnSpc>
            </a:pPr>
            <a:r>
              <a:rPr lang="en-US" sz="2400"/>
              <a:t>Repayment of 2003-04 “VLF Gap Loan” in 2006-07: $756,500.</a:t>
            </a:r>
          </a:p>
          <a:p>
            <a:pPr lvl="1">
              <a:lnSpc>
                <a:spcPct val="90000"/>
              </a:lnSpc>
            </a:pPr>
            <a:r>
              <a:rPr lang="en-US" sz="2400"/>
              <a:t>No booking fee reimbursements in 2005-10 ($105,400 annually).</a:t>
            </a:r>
          </a:p>
        </p:txBody>
      </p:sp>
      <p:sp>
        <p:nvSpPr>
          <p:cNvPr id="49156" name="Rectangle 3"/>
          <p:cNvSpPr>
            <a:spLocks noGrp="1" noChangeArrowheads="1"/>
          </p:cNvSpPr>
          <p:nvPr>
            <p:ph type="title"/>
          </p:nvPr>
        </p:nvSpPr>
        <p:spPr>
          <a:xfrm>
            <a:off x="590550" y="311150"/>
            <a:ext cx="7791450" cy="1060450"/>
          </a:xfrm>
        </p:spPr>
        <p:txBody>
          <a:bodyPr/>
          <a:lstStyle/>
          <a:p>
            <a:r>
              <a:rPr lang="en-US" sz="4200"/>
              <a:t>Overview of Forecast Assumptions</a:t>
            </a:r>
          </a:p>
        </p:txBody>
      </p:sp>
      <p:pic>
        <p:nvPicPr>
          <p:cNvPr id="49157" name="Picture 4" descr="pe0767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133600"/>
            <a:ext cx="1712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46</a:t>
            </a:fld>
            <a:endParaRPr lang="en-US"/>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r>
              <a:rPr lang="en-US"/>
              <a:t>Some “Anomalies”</a:t>
            </a:r>
          </a:p>
        </p:txBody>
      </p:sp>
      <p:sp>
        <p:nvSpPr>
          <p:cNvPr id="50180" name="Rectangle 3"/>
          <p:cNvSpPr>
            <a:spLocks noGrp="1" noChangeArrowheads="1"/>
          </p:cNvSpPr>
          <p:nvPr>
            <p:ph type="body" idx="1"/>
          </p:nvPr>
        </p:nvSpPr>
        <p:spPr/>
        <p:txBody>
          <a:bodyPr/>
          <a:lstStyle/>
          <a:p>
            <a:r>
              <a:rPr lang="en-US"/>
              <a:t>Triple Flip</a:t>
            </a:r>
          </a:p>
          <a:p>
            <a:pPr lvl="1"/>
            <a:r>
              <a:rPr lang="en-US"/>
              <a:t>State takes away 25% of our sales tax (City rate now ¾% instead of 1%)</a:t>
            </a:r>
          </a:p>
          <a:p>
            <a:pPr lvl="1"/>
            <a:r>
              <a:rPr lang="en-US"/>
              <a:t>State</a:t>
            </a:r>
            <a:r>
              <a:rPr lang="en-US" sz="2400"/>
              <a:t> </a:t>
            </a:r>
            <a:r>
              <a:rPr lang="en-US"/>
              <a:t>adopts “new” ¼% tax dedicated to repayment of deficit reduction bonds</a:t>
            </a:r>
          </a:p>
          <a:p>
            <a:pPr lvl="1"/>
            <a:r>
              <a:rPr lang="en-US"/>
              <a:t>State promises to backfill lost city revenues with transfer from ERAF (now required) </a:t>
            </a:r>
            <a:endParaRPr lang="en-US" sz="2400"/>
          </a:p>
          <a:p>
            <a:r>
              <a:rPr lang="en-US"/>
              <a:t>VLF for Property Tax Swap</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47</a:t>
            </a:fld>
            <a:endParaRPr lang="en-US"/>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590550" y="266700"/>
            <a:ext cx="7791450" cy="647700"/>
          </a:xfrm>
        </p:spPr>
        <p:txBody>
          <a:bodyPr/>
          <a:lstStyle/>
          <a:p>
            <a:r>
              <a:rPr lang="en-US" sz="4000"/>
              <a:t>VLF-for-Property Tax Swap</a:t>
            </a:r>
          </a:p>
        </p:txBody>
      </p:sp>
      <p:pic>
        <p:nvPicPr>
          <p:cNvPr id="5120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914400"/>
            <a:ext cx="8305800" cy="5372100"/>
          </a:xfrm>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48</a:t>
            </a:fld>
            <a:endParaRPr lang="en-US"/>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r>
              <a:rPr lang="en-US"/>
              <a:t>Revenue Assumptions</a:t>
            </a:r>
          </a:p>
        </p:txBody>
      </p:sp>
      <p:sp>
        <p:nvSpPr>
          <p:cNvPr id="52228" name="Rectangle 3"/>
          <p:cNvSpPr>
            <a:spLocks noGrp="1" noChangeArrowheads="1"/>
          </p:cNvSpPr>
          <p:nvPr>
            <p:ph type="body" idx="1"/>
          </p:nvPr>
        </p:nvSpPr>
        <p:spPr/>
        <p:txBody>
          <a:bodyPr/>
          <a:lstStyle/>
          <a:p>
            <a:pPr>
              <a:lnSpc>
                <a:spcPct val="90000"/>
              </a:lnSpc>
            </a:pPr>
            <a:r>
              <a:rPr lang="en-US" sz="2800" dirty="0"/>
              <a:t>How Did We Prepare Them?</a:t>
            </a:r>
          </a:p>
          <a:p>
            <a:pPr lvl="1">
              <a:lnSpc>
                <a:spcPct val="90000"/>
              </a:lnSpc>
            </a:pPr>
            <a:r>
              <a:rPr lang="en-US" sz="2400" dirty="0"/>
              <a:t>Long and short-term trends: key City revenues.</a:t>
            </a:r>
          </a:p>
          <a:p>
            <a:pPr lvl="1">
              <a:lnSpc>
                <a:spcPct val="90000"/>
              </a:lnSpc>
            </a:pPr>
            <a:r>
              <a:rPr lang="en-US" sz="2400" dirty="0"/>
              <a:t>Economic forecasts (UCLA, </a:t>
            </a:r>
            <a:r>
              <a:rPr lang="en-US" sz="2400" dirty="0" err="1"/>
              <a:t>UCSB</a:t>
            </a:r>
            <a:r>
              <a:rPr lang="en-US" sz="2400" dirty="0"/>
              <a:t>).</a:t>
            </a:r>
          </a:p>
          <a:p>
            <a:pPr lvl="1">
              <a:lnSpc>
                <a:spcPct val="90000"/>
              </a:lnSpc>
            </a:pPr>
            <a:r>
              <a:rPr lang="en-US" sz="2400" dirty="0"/>
              <a:t>Economic trends reported in national media.</a:t>
            </a:r>
          </a:p>
          <a:p>
            <a:pPr lvl="1">
              <a:lnSpc>
                <a:spcPct val="90000"/>
              </a:lnSpc>
            </a:pPr>
            <a:r>
              <a:rPr lang="en-US" sz="2400" dirty="0"/>
              <a:t>Fiscal and economic data developed by the LAO, State Department of Finance and State Controller.</a:t>
            </a:r>
          </a:p>
          <a:p>
            <a:pPr lvl="1">
              <a:lnSpc>
                <a:spcPct val="90000"/>
              </a:lnSpc>
            </a:pPr>
            <a:r>
              <a:rPr lang="en-US" sz="2400" dirty="0"/>
              <a:t>Legislative analysis by the League.</a:t>
            </a:r>
          </a:p>
          <a:p>
            <a:pPr lvl="1">
              <a:lnSpc>
                <a:spcPct val="90000"/>
              </a:lnSpc>
            </a:pPr>
            <a:r>
              <a:rPr lang="en-US" sz="2400" dirty="0"/>
              <a:t>Ultimately, staff’s best judgment about economic, fiscal and legislative outlook for the next five years.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49</a:t>
            </a:fld>
            <a:endParaRPr lang="en-US"/>
          </a:p>
        </p:txBody>
      </p:sp>
      <p:sp>
        <p:nvSpPr>
          <p:cNvPr id="6" name="TextBox 1"/>
          <p:cNvSpPr txBox="1"/>
          <p:nvPr/>
        </p:nvSpPr>
        <p:spPr>
          <a:xfrm>
            <a:off x="3124200" y="5867400"/>
            <a:ext cx="3962400" cy="461665"/>
          </a:xfrm>
          <a:prstGeom prst="rect">
            <a:avLst/>
          </a:prstGeom>
          <a:solidFill>
            <a:schemeClr val="accent1"/>
          </a:solidFill>
        </p:spPr>
        <p:txBody>
          <a:bodyPr wrap="square" rtlCol="0">
            <a:spAutoFit/>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sz="2400" b="1" dirty="0">
                <a:solidFill>
                  <a:schemeClr val="bg1"/>
                </a:solidFill>
              </a:rPr>
              <a:t>www.lao.ca.gov</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9"/>
          <p:cNvSpPr>
            <a:spLocks noGrp="1" noChangeArrowheads="1"/>
          </p:cNvSpPr>
          <p:nvPr>
            <p:ph type="title"/>
          </p:nvPr>
        </p:nvSpPr>
        <p:spPr/>
        <p:txBody>
          <a:bodyPr/>
          <a:lstStyle/>
          <a:p>
            <a:r>
              <a:rPr lang="en-US"/>
              <a:t>Long-Term Financial Planning</a:t>
            </a:r>
          </a:p>
        </p:txBody>
      </p:sp>
      <p:sp>
        <p:nvSpPr>
          <p:cNvPr id="7172" name="Rectangle 10"/>
          <p:cNvSpPr>
            <a:spLocks noGrp="1" noChangeArrowheads="1"/>
          </p:cNvSpPr>
          <p:nvPr>
            <p:ph type="body" sz="half" idx="1"/>
          </p:nvPr>
        </p:nvSpPr>
        <p:spPr>
          <a:xfrm>
            <a:off x="1143000" y="1790700"/>
            <a:ext cx="4953000" cy="4152900"/>
          </a:xfrm>
        </p:spPr>
        <p:txBody>
          <a:bodyPr/>
          <a:lstStyle/>
          <a:p>
            <a:r>
              <a:rPr lang="en-US" sz="3600"/>
              <a:t>Is it really worth it?</a:t>
            </a:r>
          </a:p>
          <a:p>
            <a:endParaRPr lang="en-US" sz="3600"/>
          </a:p>
          <a:p>
            <a:endParaRPr lang="en-US"/>
          </a:p>
          <a:p>
            <a:pPr>
              <a:buFont typeface="Wingdings" pitchFamily="2" charset="2"/>
              <a:buNone/>
            </a:pPr>
            <a:r>
              <a:rPr lang="en-US"/>
              <a:t>	“	</a:t>
            </a:r>
            <a:r>
              <a:rPr lang="en-US" sz="2800"/>
              <a:t>Never make forecasts, especially about the future.”</a:t>
            </a:r>
          </a:p>
          <a:p>
            <a:pPr>
              <a:buFont typeface="Wingdings" pitchFamily="2" charset="2"/>
              <a:buNone/>
            </a:pPr>
            <a:r>
              <a:rPr lang="en-US" sz="2800"/>
              <a:t>	. . . .   Sam Goldwyn</a:t>
            </a:r>
          </a:p>
        </p:txBody>
      </p:sp>
      <p:sp>
        <p:nvSpPr>
          <p:cNvPr id="7173" name="Line 7"/>
          <p:cNvSpPr>
            <a:spLocks noChangeShapeType="1"/>
          </p:cNvSpPr>
          <p:nvPr/>
        </p:nvSpPr>
        <p:spPr bwMode="auto">
          <a:xfrm>
            <a:off x="1600200" y="3124200"/>
            <a:ext cx="3505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74" name="Picture 8" descr="EN0019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133600"/>
            <a:ext cx="18589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2588403-7D9D-43B3-BA0A-93B9DF93E68B}" type="slidenum">
              <a:rPr lang="en-US" smtClean="0"/>
              <a:pPr>
                <a:defRPr/>
              </a:pPr>
              <a:t>5</a:t>
            </a:fld>
            <a:endParaRPr lang="en-US"/>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r>
              <a:rPr lang="en-US"/>
              <a:t>Uncertain Revenue Outlook</a:t>
            </a:r>
          </a:p>
        </p:txBody>
      </p:sp>
      <p:sp>
        <p:nvSpPr>
          <p:cNvPr id="53252" name="Rectangle 3"/>
          <p:cNvSpPr>
            <a:spLocks noGrp="1" noChangeArrowheads="1"/>
          </p:cNvSpPr>
          <p:nvPr>
            <p:ph type="body" idx="1"/>
          </p:nvPr>
        </p:nvSpPr>
        <p:spPr/>
        <p:txBody>
          <a:bodyPr/>
          <a:lstStyle/>
          <a:p>
            <a:r>
              <a:rPr lang="en-US"/>
              <a:t>At best, mixed results in our two of our top three revenues:</a:t>
            </a:r>
          </a:p>
          <a:p>
            <a:pPr lvl="1"/>
            <a:r>
              <a:rPr lang="en-US"/>
              <a:t>Sales tax</a:t>
            </a:r>
          </a:p>
          <a:p>
            <a:pPr lvl="1"/>
            <a:r>
              <a:rPr lang="en-US"/>
              <a:t>TOT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50</a:t>
            </a:fld>
            <a:endParaRPr lang="en-US"/>
          </a:p>
        </p:txBody>
      </p:sp>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lang="en-US"/>
              <a:t>Sales Tax: Recent Trends</a:t>
            </a:r>
          </a:p>
        </p:txBody>
      </p:sp>
      <p:graphicFrame>
        <p:nvGraphicFramePr>
          <p:cNvPr id="54276" name="Object 3"/>
          <p:cNvGraphicFramePr>
            <a:graphicFrameLocks noGrp="1" noChangeAspect="1"/>
          </p:cNvGraphicFramePr>
          <p:nvPr>
            <p:ph idx="1"/>
          </p:nvPr>
        </p:nvGraphicFramePr>
        <p:xfrm>
          <a:off x="838200" y="1676400"/>
          <a:ext cx="7772400" cy="4924425"/>
        </p:xfrm>
        <a:graphic>
          <a:graphicData uri="http://schemas.openxmlformats.org/presentationml/2006/ole">
            <mc:AlternateContent xmlns:mc="http://schemas.openxmlformats.org/markup-compatibility/2006">
              <mc:Choice xmlns:v="urn:schemas-microsoft-com:vml" Requires="v">
                <p:oleObj spid="_x0000_s54300" name="Chart" r:id="rId3" imgW="5743651" imgH="3638702" progId="Excel.Chart.8">
                  <p:embed/>
                </p:oleObj>
              </mc:Choice>
              <mc:Fallback>
                <p:oleObj name="Chart" r:id="rId3" imgW="5743651" imgH="3638702"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676400"/>
                        <a:ext cx="77724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51</a:t>
            </a:fld>
            <a:endParaRPr lang="en-US"/>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443038"/>
            <a:ext cx="7772400" cy="533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Rectangle 3"/>
          <p:cNvSpPr>
            <a:spLocks noGrp="1" noChangeArrowheads="1"/>
          </p:cNvSpPr>
          <p:nvPr>
            <p:ph type="title"/>
          </p:nvPr>
        </p:nvSpPr>
        <p:spPr/>
        <p:txBody>
          <a:bodyPr/>
          <a:lstStyle/>
          <a:p>
            <a:r>
              <a:rPr lang="en-US"/>
              <a:t>Sales Tax: Cars Are Important</a:t>
            </a:r>
          </a:p>
        </p:txBody>
      </p:sp>
      <p:sp>
        <p:nvSpPr>
          <p:cNvPr id="55301" name="Text Box 4"/>
          <p:cNvSpPr txBox="1">
            <a:spLocks noChangeArrowheads="1"/>
          </p:cNvSpPr>
          <p:nvPr/>
        </p:nvSpPr>
        <p:spPr bwMode="auto">
          <a:xfrm>
            <a:off x="533400" y="3048000"/>
            <a:ext cx="3733800" cy="6096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r>
              <a:rPr lang="en-US" sz="1600"/>
              <a:t>Statewide, “business-to-business” sales are 35% of the total.</a:t>
            </a:r>
          </a:p>
        </p:txBody>
      </p:sp>
      <p:sp>
        <p:nvSpPr>
          <p:cNvPr id="55302" name="Text Box 5"/>
          <p:cNvSpPr txBox="1">
            <a:spLocks noChangeArrowheads="1"/>
          </p:cNvSpPr>
          <p:nvPr/>
        </p:nvSpPr>
        <p:spPr bwMode="auto">
          <a:xfrm>
            <a:off x="5334000" y="3886200"/>
            <a:ext cx="3429000" cy="1066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r>
              <a:rPr lang="en-US" sz="1600"/>
              <a:t>Four categories - autos, general consumer goods, “business-to-business” and restaurant - account for about 75% of the total.</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52</a:t>
            </a:fld>
            <a:endParaRPr lang="en-US"/>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r>
              <a:rPr lang="en-US"/>
              <a:t>TOT Revenues</a:t>
            </a:r>
          </a:p>
        </p:txBody>
      </p:sp>
      <p:sp>
        <p:nvSpPr>
          <p:cNvPr id="56324" name="Rectangle 3"/>
          <p:cNvSpPr>
            <a:spLocks noGrp="1" noChangeArrowheads="1"/>
          </p:cNvSpPr>
          <p:nvPr>
            <p:ph type="body" idx="1"/>
          </p:nvPr>
        </p:nvSpPr>
        <p:spPr>
          <a:xfrm>
            <a:off x="6324600" y="1790700"/>
            <a:ext cx="2590800" cy="4381500"/>
          </a:xfrm>
        </p:spPr>
        <p:txBody>
          <a:bodyPr/>
          <a:lstStyle/>
          <a:p>
            <a:r>
              <a:rPr lang="en-US"/>
              <a:t>City</a:t>
            </a:r>
          </a:p>
          <a:p>
            <a:pPr lvl="1"/>
            <a:r>
              <a:rPr lang="en-US"/>
              <a:t>2001-02: </a:t>
            </a:r>
            <a:r>
              <a:rPr lang="en-US" i="1"/>
              <a:t>Down 3%</a:t>
            </a:r>
          </a:p>
          <a:p>
            <a:pPr lvl="1"/>
            <a:r>
              <a:rPr lang="en-US"/>
              <a:t>2002-03:  Up 1%</a:t>
            </a:r>
          </a:p>
          <a:p>
            <a:pPr lvl="1"/>
            <a:r>
              <a:rPr lang="en-US"/>
              <a:t>2003-04:  Up 2% </a:t>
            </a:r>
          </a:p>
        </p:txBody>
      </p:sp>
      <p:pic>
        <p:nvPicPr>
          <p:cNvPr id="56325"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1752600"/>
            <a:ext cx="5715000" cy="461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53</a:t>
            </a:fld>
            <a:endParaRPr lang="en-US"/>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r>
              <a:rPr lang="en-US"/>
              <a:t>TOT Revenues: Recent Trends</a:t>
            </a:r>
          </a:p>
        </p:txBody>
      </p:sp>
      <p:graphicFrame>
        <p:nvGraphicFramePr>
          <p:cNvPr id="57348" name="Object 3"/>
          <p:cNvGraphicFramePr>
            <a:graphicFrameLocks noGrp="1" noChangeAspect="1"/>
          </p:cNvGraphicFramePr>
          <p:nvPr>
            <p:ph idx="1"/>
          </p:nvPr>
        </p:nvGraphicFramePr>
        <p:xfrm>
          <a:off x="688975" y="1752600"/>
          <a:ext cx="7613650" cy="4556125"/>
        </p:xfrm>
        <a:graphic>
          <a:graphicData uri="http://schemas.openxmlformats.org/presentationml/2006/ole">
            <mc:AlternateContent xmlns:mc="http://schemas.openxmlformats.org/markup-compatibility/2006">
              <mc:Choice xmlns:v="urn:schemas-microsoft-com:vml" Requires="v">
                <p:oleObj spid="_x0000_s57373" name="Chart" r:id="rId3" imgW="5810322" imgH="3476671" progId="Excel.Chart.8">
                  <p:embed/>
                </p:oleObj>
              </mc:Choice>
              <mc:Fallback>
                <p:oleObj name="Chart" r:id="rId3" imgW="5810322" imgH="3476671"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5" y="1752600"/>
                        <a:ext cx="7613650"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5268" name="Text Box 4"/>
          <p:cNvSpPr txBox="1">
            <a:spLocks noChangeArrowheads="1"/>
          </p:cNvSpPr>
          <p:nvPr/>
        </p:nvSpPr>
        <p:spPr bwMode="auto">
          <a:xfrm>
            <a:off x="4800600" y="4572000"/>
            <a:ext cx="3962400" cy="4095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a:t>Projected for 2004-05: 3%</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54</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35268"/>
                                        </p:tgtEl>
                                        <p:attrNameLst>
                                          <p:attrName>style.visibility</p:attrName>
                                        </p:attrNameLst>
                                      </p:cBhvr>
                                      <p:to>
                                        <p:strVal val="visible"/>
                                      </p:to>
                                    </p:set>
                                    <p:anim calcmode="lin" valueType="num">
                                      <p:cBhvr additive="base">
                                        <p:cTn id="7" dur="500" fill="hold"/>
                                        <p:tgtEl>
                                          <p:spTgt spid="1035268"/>
                                        </p:tgtEl>
                                        <p:attrNameLst>
                                          <p:attrName>ppt_x</p:attrName>
                                        </p:attrNameLst>
                                      </p:cBhvr>
                                      <p:tavLst>
                                        <p:tav tm="0">
                                          <p:val>
                                            <p:strVal val="1+#ppt_w/2"/>
                                          </p:val>
                                        </p:tav>
                                        <p:tav tm="100000">
                                          <p:val>
                                            <p:strVal val="#ppt_x"/>
                                          </p:val>
                                        </p:tav>
                                      </p:tavLst>
                                    </p:anim>
                                    <p:anim calcmode="lin" valueType="num">
                                      <p:cBhvr additive="base">
                                        <p:cTn id="8" dur="500" fill="hold"/>
                                        <p:tgtEl>
                                          <p:spTgt spid="1035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r>
              <a:rPr lang="en-US"/>
              <a:t>Interest Earnings</a:t>
            </a:r>
          </a:p>
        </p:txBody>
      </p:sp>
      <p:sp>
        <p:nvSpPr>
          <p:cNvPr id="1036291" name="Rectangle 3"/>
          <p:cNvSpPr>
            <a:spLocks noGrp="1" noChangeArrowheads="1"/>
          </p:cNvSpPr>
          <p:nvPr>
            <p:ph type="body" idx="1"/>
          </p:nvPr>
        </p:nvSpPr>
        <p:spPr/>
        <p:txBody>
          <a:bodyPr/>
          <a:lstStyle/>
          <a:p>
            <a:r>
              <a:rPr lang="en-US"/>
              <a:t>Actual in 2001-02: $700,800  </a:t>
            </a:r>
          </a:p>
          <a:p>
            <a:r>
              <a:rPr lang="en-US"/>
              <a:t>Actual in 2002-03: $766,000</a:t>
            </a:r>
          </a:p>
          <a:p>
            <a:r>
              <a:rPr lang="en-US"/>
              <a:t>Actual in 2003-04: $220,000</a:t>
            </a:r>
          </a:p>
          <a:p>
            <a:pPr lvl="1"/>
            <a:r>
              <a:rPr lang="en-US"/>
              <a:t>Historically low yields (less than 2%)</a:t>
            </a:r>
          </a:p>
          <a:p>
            <a:pPr lvl="1"/>
            <a:r>
              <a:rPr lang="en-US"/>
              <a:t>Lower investable balances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55</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6291">
                                            <p:txEl>
                                              <p:pRg st="2" end="2"/>
                                            </p:txEl>
                                          </p:spTgt>
                                        </p:tgtEl>
                                        <p:attrNameLst>
                                          <p:attrName>style.visibility</p:attrName>
                                        </p:attrNameLst>
                                      </p:cBhvr>
                                      <p:to>
                                        <p:strVal val="visible"/>
                                      </p:to>
                                    </p:set>
                                    <p:anim calcmode="lin" valueType="num">
                                      <p:cBhvr additive="base">
                                        <p:cTn id="7" dur="500" fill="hold"/>
                                        <p:tgtEl>
                                          <p:spTgt spid="10362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629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6291">
                                            <p:txEl>
                                              <p:pRg st="3" end="3"/>
                                            </p:txEl>
                                          </p:spTgt>
                                        </p:tgtEl>
                                        <p:attrNameLst>
                                          <p:attrName>style.visibility</p:attrName>
                                        </p:attrNameLst>
                                      </p:cBhvr>
                                      <p:to>
                                        <p:strVal val="visible"/>
                                      </p:to>
                                    </p:set>
                                    <p:anim calcmode="lin" valueType="num">
                                      <p:cBhvr additive="base">
                                        <p:cTn id="11" dur="500" fill="hold"/>
                                        <p:tgtEl>
                                          <p:spTgt spid="103629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3629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6291">
                                            <p:txEl>
                                              <p:pRg st="4" end="4"/>
                                            </p:txEl>
                                          </p:spTgt>
                                        </p:tgtEl>
                                        <p:attrNameLst>
                                          <p:attrName>style.visibility</p:attrName>
                                        </p:attrNameLst>
                                      </p:cBhvr>
                                      <p:to>
                                        <p:strVal val="visible"/>
                                      </p:to>
                                    </p:set>
                                    <p:anim calcmode="lin" valueType="num">
                                      <p:cBhvr additive="base">
                                        <p:cTn id="15" dur="500" fill="hold"/>
                                        <p:tgtEl>
                                          <p:spTgt spid="103629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36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0" y="266700"/>
            <a:ext cx="8382000" cy="266700"/>
          </a:xfrm>
          <a:extLst>
            <a:ext uri="{91240B29-F687-4F45-9708-019B960494DF}">
              <a14:hiddenLine xmlns:a14="http://schemas.microsoft.com/office/drawing/2010/main" w="57150" cmpd="thickThin">
                <a:solidFill>
                  <a:schemeClr val="tx1"/>
                </a:solidFill>
                <a:miter lim="800000"/>
                <a:headEnd/>
                <a:tailEnd/>
              </a14:hiddenLine>
            </a:ext>
          </a:extLst>
        </p:spPr>
        <p:txBody>
          <a:bodyPr/>
          <a:lstStyle/>
          <a:p>
            <a:r>
              <a:rPr lang="en-US" sz="4000"/>
              <a:t>Key Revenue Assumptions</a:t>
            </a:r>
          </a:p>
        </p:txBody>
      </p:sp>
      <p:sp>
        <p:nvSpPr>
          <p:cNvPr id="59396" name="Line 3"/>
          <p:cNvSpPr>
            <a:spLocks noChangeShapeType="1"/>
          </p:cNvSpPr>
          <p:nvPr/>
        </p:nvSpPr>
        <p:spPr bwMode="auto">
          <a:xfrm>
            <a:off x="0" y="838200"/>
            <a:ext cx="8839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97" name="Line 4"/>
          <p:cNvSpPr>
            <a:spLocks noChangeShapeType="1"/>
          </p:cNvSpPr>
          <p:nvPr/>
        </p:nvSpPr>
        <p:spPr bwMode="auto">
          <a:xfrm>
            <a:off x="0" y="762000"/>
            <a:ext cx="9144000" cy="0"/>
          </a:xfrm>
          <a:prstGeom prst="line">
            <a:avLst/>
          </a:prstGeom>
          <a:noFill/>
          <a:ln w="57150" cmpd="thickThin">
            <a:solidFill>
              <a:schemeClr val="hlink"/>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398" name="Object 5"/>
          <p:cNvGraphicFramePr>
            <a:graphicFrameLocks noGrp="1" noChangeAspect="1"/>
          </p:cNvGraphicFramePr>
          <p:nvPr>
            <p:ph idx="1"/>
          </p:nvPr>
        </p:nvGraphicFramePr>
        <p:xfrm>
          <a:off x="0" y="914400"/>
          <a:ext cx="9144000" cy="5256213"/>
        </p:xfrm>
        <a:graphic>
          <a:graphicData uri="http://schemas.openxmlformats.org/presentationml/2006/ole">
            <mc:AlternateContent xmlns:mc="http://schemas.openxmlformats.org/markup-compatibility/2006">
              <mc:Choice xmlns:v="urn:schemas-microsoft-com:vml" Requires="v">
                <p:oleObj spid="_x0000_s59422" name="Worksheet" r:id="rId3" imgW="4393714" imgH="2525216" progId="Excel.Sheet.8">
                  <p:embed/>
                </p:oleObj>
              </mc:Choice>
              <mc:Fallback>
                <p:oleObj name="Worksheet" r:id="rId3" imgW="4393714" imgH="2525216" progId="Excel.Sheet.8">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56</a:t>
            </a:fld>
            <a:endParaRPr lang="en-US"/>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r>
              <a:rPr lang="en-US"/>
              <a:t>Sales Tax Assumptions</a:t>
            </a:r>
          </a:p>
        </p:txBody>
      </p:sp>
      <p:sp>
        <p:nvSpPr>
          <p:cNvPr id="1038339" name="Rectangle 3"/>
          <p:cNvSpPr>
            <a:spLocks noGrp="1" noChangeArrowheads="1"/>
          </p:cNvSpPr>
          <p:nvPr>
            <p:ph type="body" idx="1"/>
          </p:nvPr>
        </p:nvSpPr>
        <p:spPr>
          <a:xfrm>
            <a:off x="1143000" y="1790700"/>
            <a:ext cx="7772400" cy="4533900"/>
          </a:xfrm>
        </p:spPr>
        <p:txBody>
          <a:bodyPr/>
          <a:lstStyle/>
          <a:p>
            <a:r>
              <a:rPr lang="en-US" sz="2800"/>
              <a:t>Underlying Growth:</a:t>
            </a:r>
          </a:p>
          <a:p>
            <a:pPr lvl="1"/>
            <a:r>
              <a:rPr lang="en-US" sz="2400"/>
              <a:t>2004-05: Flat</a:t>
            </a:r>
          </a:p>
          <a:p>
            <a:pPr lvl="1"/>
            <a:r>
              <a:rPr lang="en-US" sz="2400"/>
              <a:t>2005-10: 2.5%</a:t>
            </a:r>
          </a:p>
          <a:p>
            <a:r>
              <a:rPr lang="en-US" sz="2800"/>
              <a:t>New Outlets:</a:t>
            </a:r>
          </a:p>
          <a:p>
            <a:pPr lvl="1"/>
            <a:r>
              <a:rPr lang="en-US" sz="2400"/>
              <a:t>Costco: $500,000 in 2005-06.</a:t>
            </a:r>
          </a:p>
          <a:p>
            <a:pPr lvl="1"/>
            <a:r>
              <a:rPr lang="en-US" sz="2400"/>
              <a:t>Copeland’s/Court Street: $200,000 in 2005-06.</a:t>
            </a:r>
          </a:p>
          <a:p>
            <a:pPr lvl="1"/>
            <a:r>
              <a:rPr lang="en-US" sz="2400"/>
              <a:t>Airport Area Annexation: $450,000 in 2006-07. </a:t>
            </a:r>
          </a:p>
          <a:p>
            <a:pPr lvl="1"/>
            <a:r>
              <a:rPr lang="en-US" sz="2400"/>
              <a:t>San Luis Marketplace: $580,000 “net” after transfer affects/interchange revenue-sharing in 2007-08.</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57</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8339">
                                            <p:txEl>
                                              <p:pRg st="3" end="3"/>
                                            </p:txEl>
                                          </p:spTgt>
                                        </p:tgtEl>
                                        <p:attrNameLst>
                                          <p:attrName>style.visibility</p:attrName>
                                        </p:attrNameLst>
                                      </p:cBhvr>
                                      <p:to>
                                        <p:strVal val="visible"/>
                                      </p:to>
                                    </p:set>
                                    <p:anim calcmode="lin" valueType="num">
                                      <p:cBhvr additive="base">
                                        <p:cTn id="7" dur="500" fill="hold"/>
                                        <p:tgtEl>
                                          <p:spTgt spid="1038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833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8339">
                                            <p:txEl>
                                              <p:pRg st="4" end="4"/>
                                            </p:txEl>
                                          </p:spTgt>
                                        </p:tgtEl>
                                        <p:attrNameLst>
                                          <p:attrName>style.visibility</p:attrName>
                                        </p:attrNameLst>
                                      </p:cBhvr>
                                      <p:to>
                                        <p:strVal val="visible"/>
                                      </p:to>
                                    </p:set>
                                    <p:anim calcmode="lin" valueType="num">
                                      <p:cBhvr additive="base">
                                        <p:cTn id="11" dur="500" fill="hold"/>
                                        <p:tgtEl>
                                          <p:spTgt spid="103833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38339">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8339">
                                            <p:txEl>
                                              <p:pRg st="5" end="5"/>
                                            </p:txEl>
                                          </p:spTgt>
                                        </p:tgtEl>
                                        <p:attrNameLst>
                                          <p:attrName>style.visibility</p:attrName>
                                        </p:attrNameLst>
                                      </p:cBhvr>
                                      <p:to>
                                        <p:strVal val="visible"/>
                                      </p:to>
                                    </p:set>
                                    <p:anim calcmode="lin" valueType="num">
                                      <p:cBhvr additive="base">
                                        <p:cTn id="15" dur="500" fill="hold"/>
                                        <p:tgtEl>
                                          <p:spTgt spid="1038339">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38339">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8339">
                                            <p:txEl>
                                              <p:pRg st="6" end="6"/>
                                            </p:txEl>
                                          </p:spTgt>
                                        </p:tgtEl>
                                        <p:attrNameLst>
                                          <p:attrName>style.visibility</p:attrName>
                                        </p:attrNameLst>
                                      </p:cBhvr>
                                      <p:to>
                                        <p:strVal val="visible"/>
                                      </p:to>
                                    </p:set>
                                    <p:anim calcmode="lin" valueType="num">
                                      <p:cBhvr additive="base">
                                        <p:cTn id="19" dur="500" fill="hold"/>
                                        <p:tgtEl>
                                          <p:spTgt spid="103833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8339">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38339">
                                            <p:txEl>
                                              <p:pRg st="7" end="7"/>
                                            </p:txEl>
                                          </p:spTgt>
                                        </p:tgtEl>
                                        <p:attrNameLst>
                                          <p:attrName>style.visibility</p:attrName>
                                        </p:attrNameLst>
                                      </p:cBhvr>
                                      <p:to>
                                        <p:strVal val="visible"/>
                                      </p:to>
                                    </p:set>
                                    <p:anim calcmode="lin" valueType="num">
                                      <p:cBhvr additive="base">
                                        <p:cTn id="23" dur="500" fill="hold"/>
                                        <p:tgtEl>
                                          <p:spTgt spid="1038339">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38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r>
              <a:rPr lang="en-US"/>
              <a:t>TOT Assumptions</a:t>
            </a:r>
          </a:p>
        </p:txBody>
      </p:sp>
      <p:sp>
        <p:nvSpPr>
          <p:cNvPr id="1039363" name="Rectangle 3"/>
          <p:cNvSpPr>
            <a:spLocks noGrp="1" noChangeArrowheads="1"/>
          </p:cNvSpPr>
          <p:nvPr>
            <p:ph type="body" idx="1"/>
          </p:nvPr>
        </p:nvSpPr>
        <p:spPr/>
        <p:txBody>
          <a:bodyPr/>
          <a:lstStyle/>
          <a:p>
            <a:r>
              <a:rPr lang="en-US" sz="2800"/>
              <a:t>Underlying Growth</a:t>
            </a:r>
          </a:p>
          <a:p>
            <a:pPr lvl="1"/>
            <a:r>
              <a:rPr lang="en-US" sz="2400"/>
              <a:t>2004-05 and 2005-06: 3%</a:t>
            </a:r>
          </a:p>
          <a:p>
            <a:pPr lvl="1"/>
            <a:r>
              <a:rPr lang="en-US" sz="2400"/>
              <a:t>2006-07: 4%</a:t>
            </a:r>
          </a:p>
          <a:p>
            <a:pPr lvl="1"/>
            <a:r>
              <a:rPr lang="en-US" sz="2400"/>
              <a:t>2007-08, 2008-09 and 2009-10: 5%</a:t>
            </a:r>
          </a:p>
          <a:p>
            <a:r>
              <a:rPr lang="en-US" sz="2800"/>
              <a:t>Plus</a:t>
            </a:r>
          </a:p>
          <a:p>
            <a:pPr lvl="1"/>
            <a:r>
              <a:rPr lang="en-US" sz="2400"/>
              <a:t>Marriott Courtyard in 2006-07: $225,000</a:t>
            </a:r>
          </a:p>
          <a:p>
            <a:pPr lvl="1"/>
            <a:r>
              <a:rPr lang="en-US" sz="2400"/>
              <a:t>Hampton Inn in 2007-08: $150,000</a:t>
            </a:r>
          </a:p>
          <a:p>
            <a:pPr lvl="1"/>
            <a:r>
              <a:rPr lang="en-US" sz="2400"/>
              <a:t>San Luis Marketplace in 2007-08: “net” $177,000.</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58</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9363">
                                            <p:txEl>
                                              <p:pRg st="4" end="4"/>
                                            </p:txEl>
                                          </p:spTgt>
                                        </p:tgtEl>
                                        <p:attrNameLst>
                                          <p:attrName>style.visibility</p:attrName>
                                        </p:attrNameLst>
                                      </p:cBhvr>
                                      <p:to>
                                        <p:strVal val="visible"/>
                                      </p:to>
                                    </p:set>
                                    <p:anim calcmode="lin" valueType="num">
                                      <p:cBhvr additive="base">
                                        <p:cTn id="7" dur="500" fill="hold"/>
                                        <p:tgtEl>
                                          <p:spTgt spid="103936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9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9363">
                                            <p:txEl>
                                              <p:pRg st="5" end="5"/>
                                            </p:txEl>
                                          </p:spTgt>
                                        </p:tgtEl>
                                        <p:attrNameLst>
                                          <p:attrName>style.visibility</p:attrName>
                                        </p:attrNameLst>
                                      </p:cBhvr>
                                      <p:to>
                                        <p:strVal val="visible"/>
                                      </p:to>
                                    </p:set>
                                    <p:anim calcmode="lin" valueType="num">
                                      <p:cBhvr additive="base">
                                        <p:cTn id="13" dur="500" fill="hold"/>
                                        <p:tgtEl>
                                          <p:spTgt spid="103936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9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9363">
                                            <p:txEl>
                                              <p:pRg st="6" end="6"/>
                                            </p:txEl>
                                          </p:spTgt>
                                        </p:tgtEl>
                                        <p:attrNameLst>
                                          <p:attrName>style.visibility</p:attrName>
                                        </p:attrNameLst>
                                      </p:cBhvr>
                                      <p:to>
                                        <p:strVal val="visible"/>
                                      </p:to>
                                    </p:set>
                                    <p:anim calcmode="lin" valueType="num">
                                      <p:cBhvr additive="base">
                                        <p:cTn id="19" dur="500" fill="hold"/>
                                        <p:tgtEl>
                                          <p:spTgt spid="103936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93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9363">
                                            <p:txEl>
                                              <p:pRg st="7" end="7"/>
                                            </p:txEl>
                                          </p:spTgt>
                                        </p:tgtEl>
                                        <p:attrNameLst>
                                          <p:attrName>style.visibility</p:attrName>
                                        </p:attrNameLst>
                                      </p:cBhvr>
                                      <p:to>
                                        <p:strVal val="visible"/>
                                      </p:to>
                                    </p:set>
                                    <p:anim calcmode="lin" valueType="num">
                                      <p:cBhvr additive="base">
                                        <p:cTn id="25" dur="500" fill="hold"/>
                                        <p:tgtEl>
                                          <p:spTgt spid="103936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93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t>Other Key Revenue Assumptions</a:t>
            </a:r>
          </a:p>
        </p:txBody>
      </p:sp>
      <p:sp>
        <p:nvSpPr>
          <p:cNvPr id="62468" name="Rectangle 3"/>
          <p:cNvSpPr>
            <a:spLocks noGrp="1" noChangeArrowheads="1"/>
          </p:cNvSpPr>
          <p:nvPr>
            <p:ph type="body" idx="1"/>
          </p:nvPr>
        </p:nvSpPr>
        <p:spPr/>
        <p:txBody>
          <a:bodyPr/>
          <a:lstStyle/>
          <a:p>
            <a:pPr>
              <a:lnSpc>
                <a:spcPct val="90000"/>
              </a:lnSpc>
            </a:pPr>
            <a:r>
              <a:rPr lang="en-US" sz="2800"/>
              <a:t>Interest earnings at $220,000 annually.</a:t>
            </a:r>
          </a:p>
          <a:p>
            <a:pPr>
              <a:lnSpc>
                <a:spcPct val="90000"/>
              </a:lnSpc>
            </a:pPr>
            <a:r>
              <a:rPr lang="en-US" sz="2800"/>
              <a:t>Development review fees: 2003-04 level.</a:t>
            </a:r>
          </a:p>
          <a:p>
            <a:pPr lvl="1">
              <a:lnSpc>
                <a:spcPct val="90000"/>
              </a:lnSpc>
            </a:pPr>
            <a:r>
              <a:rPr lang="en-US" sz="2400"/>
              <a:t>Down by </a:t>
            </a:r>
            <a:r>
              <a:rPr lang="en-US" sz="2400" u="sng"/>
              <a:t>$780,000</a:t>
            </a:r>
            <a:r>
              <a:rPr lang="en-US" sz="2400"/>
              <a:t> from 2004-05 budget estimate.</a:t>
            </a:r>
          </a:p>
          <a:p>
            <a:pPr>
              <a:lnSpc>
                <a:spcPct val="90000"/>
              </a:lnSpc>
            </a:pPr>
            <a:r>
              <a:rPr lang="en-US" sz="2800"/>
              <a:t>Airport Area Specific Plan reimbursements: $323,800 in 2005-06. </a:t>
            </a:r>
          </a:p>
          <a:p>
            <a:pPr>
              <a:lnSpc>
                <a:spcPct val="90000"/>
              </a:lnSpc>
            </a:pPr>
            <a:r>
              <a:rPr lang="en-US" sz="2800"/>
              <a:t>Margarita Area park fee reimbursements: $650,000 per year starting in 2006-07.</a:t>
            </a:r>
          </a:p>
          <a:p>
            <a:pPr>
              <a:lnSpc>
                <a:spcPct val="90000"/>
              </a:lnSpc>
            </a:pPr>
            <a:r>
              <a:rPr lang="en-US" sz="2800"/>
              <a:t>Includes approved “pantry items” starting in 2005-06 ($143,000)</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59</a:t>
            </a:fld>
            <a:endParaRPr lang="en-US"/>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4000"/>
              <a:t>Why You Don’t Want to Do This</a:t>
            </a:r>
          </a:p>
        </p:txBody>
      </p:sp>
      <p:sp>
        <p:nvSpPr>
          <p:cNvPr id="739331" name="Rectangle 3"/>
          <p:cNvSpPr>
            <a:spLocks noGrp="1" noChangeArrowheads="1"/>
          </p:cNvSpPr>
          <p:nvPr>
            <p:ph type="body" idx="1"/>
          </p:nvPr>
        </p:nvSpPr>
        <p:spPr>
          <a:xfrm>
            <a:off x="3810000" y="1752600"/>
            <a:ext cx="4953000" cy="4610100"/>
          </a:xfrm>
          <a:extLst>
            <a:ext uri="{91240B29-F687-4F45-9708-019B960494DF}">
              <a14:hiddenLine xmlns:a14="http://schemas.microsoft.com/office/drawing/2010/main" w="12700" cap="flat" cmpd="sng">
                <a:solidFill>
                  <a:srgbClr val="FF3399"/>
                </a:solidFill>
                <a:prstDash val="solid"/>
                <a:miter lim="800000"/>
                <a:headEnd/>
                <a:tailEnd/>
              </a14:hiddenLine>
            </a:ext>
          </a:extLst>
        </p:spPr>
        <p:txBody>
          <a:bodyPr/>
          <a:lstStyle/>
          <a:p>
            <a:pPr>
              <a:lnSpc>
                <a:spcPct val="90000"/>
              </a:lnSpc>
            </a:pPr>
            <a:r>
              <a:rPr lang="en-US" sz="2800"/>
              <a:t>It’s Risky!</a:t>
            </a:r>
          </a:p>
          <a:p>
            <a:pPr lvl="1">
              <a:lnSpc>
                <a:spcPct val="90000"/>
              </a:lnSpc>
            </a:pPr>
            <a:r>
              <a:rPr lang="en-US" sz="2400"/>
              <a:t>It’s hard to predict what’s going to happen next week, let alone next year – or even more daunting, five or ten years from now  </a:t>
            </a:r>
          </a:p>
          <a:p>
            <a:pPr lvl="1">
              <a:lnSpc>
                <a:spcPct val="90000"/>
              </a:lnSpc>
            </a:pPr>
            <a:r>
              <a:rPr lang="en-US" sz="2400"/>
              <a:t>The chances you’ll get the number wrong are far greater than you’ll get it right.</a:t>
            </a:r>
          </a:p>
        </p:txBody>
      </p:sp>
      <p:pic>
        <p:nvPicPr>
          <p:cNvPr id="8197" name="Picture 4" descr="BD0699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828800"/>
            <a:ext cx="2819400" cy="3143250"/>
          </a:xfrm>
          <a:prstGeom prst="rect">
            <a:avLst/>
          </a:prstGeom>
          <a:solidFill>
            <a:srgbClr val="FFFFCC"/>
          </a:solidFill>
          <a:ln w="9525">
            <a:solidFill>
              <a:schemeClr val="tx1"/>
            </a:solidFill>
            <a:miter lim="800000"/>
            <a:headEnd/>
            <a:tailEnd/>
          </a:ln>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93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93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r>
              <a:rPr lang="en-US"/>
              <a:t>New Revenue Producers</a:t>
            </a:r>
          </a:p>
        </p:txBody>
      </p:sp>
      <p:graphicFrame>
        <p:nvGraphicFramePr>
          <p:cNvPr id="63492" name="Object 3"/>
          <p:cNvGraphicFramePr>
            <a:graphicFrameLocks noGrp="1" noChangeAspect="1"/>
          </p:cNvGraphicFramePr>
          <p:nvPr>
            <p:ph idx="1"/>
          </p:nvPr>
        </p:nvGraphicFramePr>
        <p:xfrm>
          <a:off x="609600" y="1898650"/>
          <a:ext cx="8153400" cy="2130425"/>
        </p:xfrm>
        <a:graphic>
          <a:graphicData uri="http://schemas.openxmlformats.org/presentationml/2006/ole">
            <mc:AlternateContent xmlns:mc="http://schemas.openxmlformats.org/markup-compatibility/2006">
              <mc:Choice xmlns:v="urn:schemas-microsoft-com:vml" Requires="v">
                <p:oleObj spid="_x0000_s63516" name="Worksheet" r:id="rId3" imgW="3133649" imgH="819302" progId="Excel.Sheet.8">
                  <p:embed/>
                </p:oleObj>
              </mc:Choice>
              <mc:Fallback>
                <p:oleObj name="Worksheet" r:id="rId3" imgW="3133649" imgH="819302" progId="Excel.Shee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98650"/>
                        <a:ext cx="81534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60</a:t>
            </a:fld>
            <a:endParaRPr lang="en-US"/>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381000" y="266700"/>
            <a:ext cx="8534400" cy="495300"/>
          </a:xfrm>
        </p:spPr>
        <p:txBody>
          <a:bodyPr/>
          <a:lstStyle/>
          <a:p>
            <a:r>
              <a:rPr lang="en-US" sz="3600"/>
              <a:t>Forecast: No New Outlets After 2005-06</a:t>
            </a:r>
          </a:p>
        </p:txBody>
      </p:sp>
      <p:pic>
        <p:nvPicPr>
          <p:cNvPr id="6451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838200"/>
            <a:ext cx="7467600" cy="5764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61</a:t>
            </a:fld>
            <a:endParaRPr lang="en-US"/>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r>
              <a:rPr lang="en-US"/>
              <a:t>Revenue Assumptions: A Caveat</a:t>
            </a:r>
          </a:p>
        </p:txBody>
      </p:sp>
      <p:sp>
        <p:nvSpPr>
          <p:cNvPr id="65540" name="Rectangle 3"/>
          <p:cNvSpPr>
            <a:spLocks noGrp="1" noChangeArrowheads="1"/>
          </p:cNvSpPr>
          <p:nvPr>
            <p:ph type="body" idx="1"/>
          </p:nvPr>
        </p:nvSpPr>
        <p:spPr>
          <a:xfrm>
            <a:off x="609600" y="1676400"/>
            <a:ext cx="3657600" cy="3886200"/>
          </a:xfrm>
          <a:solidFill>
            <a:schemeClr val="bg1"/>
          </a:solidFill>
          <a:ln>
            <a:solidFill>
              <a:schemeClr val="tx1"/>
            </a:solidFill>
            <a:miter lim="800000"/>
            <a:headEnd/>
            <a:tailEnd/>
          </a:ln>
        </p:spPr>
        <p:txBody>
          <a:bodyPr rIns="1097280"/>
          <a:lstStyle/>
          <a:p>
            <a:r>
              <a:rPr lang="en-US" sz="2800"/>
              <a:t>The revenue forecast reflects “cautious optimism.”</a:t>
            </a:r>
          </a:p>
          <a:p>
            <a:r>
              <a:rPr lang="en-US" sz="2800"/>
              <a:t>This isn’t guaranteed. </a:t>
            </a:r>
          </a:p>
          <a:p>
            <a:endParaRPr lang="en-US"/>
          </a:p>
        </p:txBody>
      </p:sp>
      <p:pic>
        <p:nvPicPr>
          <p:cNvPr id="65541" name="Picture 4" descr="January 23, 2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09800"/>
            <a:ext cx="5410200" cy="287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62</a:t>
            </a:fld>
            <a:endParaRPr lang="en-US"/>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r>
              <a:rPr lang="en-US"/>
              <a:t>Expenditure Assumptions</a:t>
            </a:r>
          </a:p>
        </p:txBody>
      </p:sp>
      <p:sp>
        <p:nvSpPr>
          <p:cNvPr id="66564" name="Rectangle 3"/>
          <p:cNvSpPr>
            <a:spLocks noGrp="1" noChangeArrowheads="1"/>
          </p:cNvSpPr>
          <p:nvPr>
            <p:ph type="body" sz="half" idx="1"/>
          </p:nvPr>
        </p:nvSpPr>
        <p:spPr>
          <a:xfrm>
            <a:off x="1143000" y="1790700"/>
            <a:ext cx="4572000" cy="4686300"/>
          </a:xfrm>
        </p:spPr>
        <p:txBody>
          <a:bodyPr/>
          <a:lstStyle/>
          <a:p>
            <a:pPr>
              <a:lnSpc>
                <a:spcPct val="90000"/>
              </a:lnSpc>
            </a:pPr>
            <a:r>
              <a:rPr lang="en-US"/>
              <a:t>Operating Costs</a:t>
            </a:r>
          </a:p>
          <a:p>
            <a:pPr lvl="1">
              <a:lnSpc>
                <a:spcPct val="90000"/>
              </a:lnSpc>
            </a:pPr>
            <a:r>
              <a:rPr lang="en-US"/>
              <a:t>PERS: Based on detailed analysis of projected employer contribution rates</a:t>
            </a:r>
          </a:p>
          <a:p>
            <a:pPr lvl="1">
              <a:lnSpc>
                <a:spcPct val="90000"/>
              </a:lnSpc>
            </a:pPr>
            <a:r>
              <a:rPr lang="en-US"/>
              <a:t>Mardi Gras costs decline from $374,000 base in 2004-05:</a:t>
            </a:r>
          </a:p>
          <a:p>
            <a:pPr lvl="2">
              <a:lnSpc>
                <a:spcPct val="90000"/>
              </a:lnSpc>
            </a:pPr>
            <a:r>
              <a:rPr lang="en-US"/>
              <a:t>2005-06: $325,000</a:t>
            </a:r>
          </a:p>
          <a:p>
            <a:pPr lvl="2">
              <a:lnSpc>
                <a:spcPct val="90000"/>
              </a:lnSpc>
            </a:pPr>
            <a:r>
              <a:rPr lang="en-US"/>
              <a:t>2006-07: $300,000</a:t>
            </a:r>
          </a:p>
          <a:p>
            <a:pPr lvl="2">
              <a:lnSpc>
                <a:spcPct val="90000"/>
              </a:lnSpc>
            </a:pPr>
            <a:r>
              <a:rPr lang="en-US"/>
              <a:t>2007-08  $275,000</a:t>
            </a:r>
          </a:p>
          <a:p>
            <a:pPr lvl="2">
              <a:lnSpc>
                <a:spcPct val="90000"/>
              </a:lnSpc>
            </a:pPr>
            <a:r>
              <a:rPr lang="en-US"/>
              <a:t>2008-09: $250,000</a:t>
            </a:r>
          </a:p>
          <a:p>
            <a:pPr lvl="2">
              <a:lnSpc>
                <a:spcPct val="90000"/>
              </a:lnSpc>
            </a:pPr>
            <a:r>
              <a:rPr lang="en-US"/>
              <a:t>2009-10: $225,000   </a:t>
            </a:r>
          </a:p>
        </p:txBody>
      </p:sp>
      <p:sp>
        <p:nvSpPr>
          <p:cNvPr id="66565" name="Rectangle 4"/>
          <p:cNvSpPr>
            <a:spLocks noGrp="1" noChangeArrowheads="1"/>
          </p:cNvSpPr>
          <p:nvPr>
            <p:ph type="body" sz="half" idx="2"/>
          </p:nvPr>
        </p:nvSpPr>
        <p:spPr/>
        <p:txBody>
          <a:bodyPr/>
          <a:lstStyle/>
          <a:p>
            <a:pPr lvl="1">
              <a:lnSpc>
                <a:spcPct val="90000"/>
              </a:lnSpc>
            </a:pPr>
            <a:r>
              <a:rPr lang="en-US"/>
              <a:t>Other Costs: Grow by population and CPI based on 2004-05 budget (4% annually)</a:t>
            </a:r>
          </a:p>
          <a:p>
            <a:pPr lvl="1">
              <a:lnSpc>
                <a:spcPct val="90000"/>
              </a:lnSpc>
            </a:pPr>
            <a:r>
              <a:rPr lang="en-US"/>
              <a:t>Plus Damon-Garcia fields maintenance-operation: $250,000 in 2005-06.</a:t>
            </a:r>
          </a:p>
          <a:p>
            <a:pPr>
              <a:lnSpc>
                <a:spcPct val="90000"/>
              </a:lnSpc>
            </a:pPr>
            <a:endParaRPr lang="en-US"/>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63</a:t>
            </a:fld>
            <a:endParaRPr lang="en-US"/>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r>
              <a:rPr lang="en-US"/>
              <a:t>Retirement Costs</a:t>
            </a:r>
          </a:p>
        </p:txBody>
      </p:sp>
      <p:sp>
        <p:nvSpPr>
          <p:cNvPr id="67588" name="Rectangle 3"/>
          <p:cNvSpPr>
            <a:spLocks noGrp="1" noChangeArrowheads="1"/>
          </p:cNvSpPr>
          <p:nvPr>
            <p:ph type="body" idx="1"/>
          </p:nvPr>
        </p:nvSpPr>
        <p:spPr/>
        <p:txBody>
          <a:bodyPr/>
          <a:lstStyle/>
          <a:p>
            <a:r>
              <a:rPr lang="en-US"/>
              <a:t>Significant increases started in 2003-04</a:t>
            </a:r>
          </a:p>
          <a:p>
            <a:r>
              <a:rPr lang="en-US"/>
              <a:t>Main driver: PERS investment losses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64</a:t>
            </a:fld>
            <a:endParaRPr lang="en-US"/>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r>
              <a:rPr lang="en-US"/>
              <a:t>PERS Investment Performance</a:t>
            </a:r>
          </a:p>
        </p:txBody>
      </p:sp>
      <p:graphicFrame>
        <p:nvGraphicFramePr>
          <p:cNvPr id="68612" name="Object 3"/>
          <p:cNvGraphicFramePr>
            <a:graphicFrameLocks noGrp="1" noChangeAspect="1"/>
          </p:cNvGraphicFramePr>
          <p:nvPr>
            <p:ph idx="1"/>
          </p:nvPr>
        </p:nvGraphicFramePr>
        <p:xfrm>
          <a:off x="914400" y="1752600"/>
          <a:ext cx="7620000" cy="4833938"/>
        </p:xfrm>
        <a:graphic>
          <a:graphicData uri="http://schemas.openxmlformats.org/presentationml/2006/ole">
            <mc:AlternateContent xmlns:mc="http://schemas.openxmlformats.org/markup-compatibility/2006">
              <mc:Choice xmlns:v="urn:schemas-microsoft-com:vml" Requires="v">
                <p:oleObj spid="_x0000_s68636" name="Chart" r:id="rId3" imgW="4457700" imgH="2828849" progId="Excel.Chart.8">
                  <p:embed/>
                </p:oleObj>
              </mc:Choice>
              <mc:Fallback>
                <p:oleObj name="Chart" r:id="rId3" imgW="4457700" imgH="2828849"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2600"/>
                        <a:ext cx="7620000" cy="4833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65</a:t>
            </a:fld>
            <a:endParaRPr lang="en-US"/>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r>
              <a:rPr lang="en-US"/>
              <a:t>Impact on Employer Rates</a:t>
            </a:r>
            <a:endParaRPr lang="en-US" sz="4800"/>
          </a:p>
        </p:txBody>
      </p:sp>
      <p:pic>
        <p:nvPicPr>
          <p:cNvPr id="6963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600200"/>
            <a:ext cx="6781800" cy="4965700"/>
          </a:xfrm>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66</a:t>
            </a:fld>
            <a:endParaRPr lang="en-US"/>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590550" y="266700"/>
            <a:ext cx="8553450" cy="1104900"/>
          </a:xfrm>
        </p:spPr>
        <p:txBody>
          <a:bodyPr/>
          <a:lstStyle/>
          <a:p>
            <a:r>
              <a:rPr lang="en-US"/>
              <a:t>Debt Service</a:t>
            </a:r>
            <a:r>
              <a:rPr lang="en-US" sz="4800"/>
              <a:t> </a:t>
            </a:r>
          </a:p>
        </p:txBody>
      </p:sp>
      <p:sp>
        <p:nvSpPr>
          <p:cNvPr id="70660" name="Rectangle 3"/>
          <p:cNvSpPr>
            <a:spLocks noGrp="1" noChangeArrowheads="1"/>
          </p:cNvSpPr>
          <p:nvPr>
            <p:ph type="body" idx="1"/>
          </p:nvPr>
        </p:nvSpPr>
        <p:spPr/>
        <p:txBody>
          <a:bodyPr/>
          <a:lstStyle/>
          <a:p>
            <a:r>
              <a:rPr lang="en-US"/>
              <a:t>Current: $1.7 million.</a:t>
            </a:r>
          </a:p>
          <a:p>
            <a:r>
              <a:rPr lang="en-US"/>
              <a:t>New</a:t>
            </a:r>
          </a:p>
          <a:p>
            <a:pPr lvl="1"/>
            <a:r>
              <a:rPr lang="en-US"/>
              <a:t>919 Palm: $384,700 “net” in 2005-06</a:t>
            </a:r>
          </a:p>
          <a:p>
            <a:pPr lvl="2"/>
            <a:r>
              <a:rPr lang="en-US"/>
              <a:t>Assumes lease of 955 Morro at market rates</a:t>
            </a:r>
          </a:p>
          <a:p>
            <a:pPr lvl="1"/>
            <a:r>
              <a:rPr lang="en-US"/>
              <a:t>Dispatch center: $165,800 in 2006-07</a:t>
            </a:r>
          </a:p>
          <a:p>
            <a:pPr lvl="1"/>
            <a:r>
              <a:rPr lang="en-US"/>
              <a:t>Radio system: $372,200 in 2006-07</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67</a:t>
            </a:fld>
            <a:endParaRPr lang="en-US"/>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lstStyle/>
          <a:p>
            <a:r>
              <a:rPr lang="en-US"/>
              <a:t>Forecast CIP Assumptions</a:t>
            </a:r>
          </a:p>
        </p:txBody>
      </p:sp>
      <p:sp>
        <p:nvSpPr>
          <p:cNvPr id="1050627" name="Rectangle 3"/>
          <p:cNvSpPr>
            <a:spLocks noGrp="1" noChangeArrowheads="1"/>
          </p:cNvSpPr>
          <p:nvPr>
            <p:ph type="body" idx="1"/>
          </p:nvPr>
        </p:nvSpPr>
        <p:spPr/>
        <p:txBody>
          <a:bodyPr/>
          <a:lstStyle/>
          <a:p>
            <a:r>
              <a:rPr lang="en-US"/>
              <a:t>Two-Year Average in 2003-05</a:t>
            </a:r>
          </a:p>
          <a:p>
            <a:pPr lvl="1"/>
            <a:r>
              <a:rPr lang="en-US"/>
              <a:t>$3.1 million</a:t>
            </a:r>
          </a:p>
          <a:p>
            <a:r>
              <a:rPr lang="en-US"/>
              <a:t>Other Options </a:t>
            </a:r>
          </a:p>
          <a:p>
            <a:pPr lvl="1"/>
            <a:r>
              <a:rPr lang="en-US"/>
              <a:t>“Maintenance-Only” CIP</a:t>
            </a:r>
          </a:p>
          <a:p>
            <a:pPr lvl="2"/>
            <a:r>
              <a:rPr lang="en-US"/>
              <a:t>What’s it take to adequately maintain what we already have in place? </a:t>
            </a:r>
            <a:r>
              <a:rPr lang="en-US" b="1">
                <a:solidFill>
                  <a:schemeClr val="tx2"/>
                </a:solidFill>
              </a:rPr>
              <a:t>$6.4 million annually</a:t>
            </a:r>
          </a:p>
          <a:p>
            <a:pPr lvl="1"/>
            <a:r>
              <a:rPr lang="en-US"/>
              <a:t>2004-05 Budget</a:t>
            </a:r>
          </a:p>
          <a:p>
            <a:pPr lvl="2"/>
            <a:r>
              <a:rPr lang="en-US"/>
              <a:t>$2.3 million</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68</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50627">
                                            <p:txEl>
                                              <p:pRg st="2" end="2"/>
                                            </p:txEl>
                                          </p:spTgt>
                                        </p:tgtEl>
                                        <p:attrNameLst>
                                          <p:attrName>style.visibility</p:attrName>
                                        </p:attrNameLst>
                                      </p:cBhvr>
                                      <p:to>
                                        <p:strVal val="visible"/>
                                      </p:to>
                                    </p:set>
                                    <p:anim calcmode="lin" valueType="num">
                                      <p:cBhvr additive="base">
                                        <p:cTn id="7" dur="500" fill="hold"/>
                                        <p:tgtEl>
                                          <p:spTgt spid="105062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062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50627">
                                            <p:txEl>
                                              <p:pRg st="3" end="3"/>
                                            </p:txEl>
                                          </p:spTgt>
                                        </p:tgtEl>
                                        <p:attrNameLst>
                                          <p:attrName>style.visibility</p:attrName>
                                        </p:attrNameLst>
                                      </p:cBhvr>
                                      <p:to>
                                        <p:strVal val="visible"/>
                                      </p:to>
                                    </p:set>
                                    <p:anim calcmode="lin" valueType="num">
                                      <p:cBhvr additive="base">
                                        <p:cTn id="11" dur="500" fill="hold"/>
                                        <p:tgtEl>
                                          <p:spTgt spid="105062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50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50627">
                                            <p:txEl>
                                              <p:pRg st="4" end="4"/>
                                            </p:txEl>
                                          </p:spTgt>
                                        </p:tgtEl>
                                        <p:attrNameLst>
                                          <p:attrName>style.visibility</p:attrName>
                                        </p:attrNameLst>
                                      </p:cBhvr>
                                      <p:to>
                                        <p:strVal val="visible"/>
                                      </p:to>
                                    </p:set>
                                    <p:anim calcmode="lin" valueType="num">
                                      <p:cBhvr additive="base">
                                        <p:cTn id="17" dur="500" fill="hold"/>
                                        <p:tgtEl>
                                          <p:spTgt spid="105062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506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50627">
                                            <p:txEl>
                                              <p:pRg st="5" end="5"/>
                                            </p:txEl>
                                          </p:spTgt>
                                        </p:tgtEl>
                                        <p:attrNameLst>
                                          <p:attrName>style.visibility</p:attrName>
                                        </p:attrNameLst>
                                      </p:cBhvr>
                                      <p:to>
                                        <p:strVal val="visible"/>
                                      </p:to>
                                    </p:set>
                                    <p:anim calcmode="lin" valueType="num">
                                      <p:cBhvr additive="base">
                                        <p:cTn id="23" dur="500" fill="hold"/>
                                        <p:tgtEl>
                                          <p:spTgt spid="105062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5062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50627">
                                            <p:txEl>
                                              <p:pRg st="6" end="6"/>
                                            </p:txEl>
                                          </p:spTgt>
                                        </p:tgtEl>
                                        <p:attrNameLst>
                                          <p:attrName>style.visibility</p:attrName>
                                        </p:attrNameLst>
                                      </p:cBhvr>
                                      <p:to>
                                        <p:strVal val="visible"/>
                                      </p:to>
                                    </p:set>
                                    <p:anim calcmode="lin" valueType="num">
                                      <p:cBhvr additive="base">
                                        <p:cTn id="27" dur="500" fill="hold"/>
                                        <p:tgtEl>
                                          <p:spTgt spid="105062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506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r>
              <a:rPr lang="en-US"/>
              <a:t>“Adequate Maintenance” CIP</a:t>
            </a:r>
          </a:p>
        </p:txBody>
      </p:sp>
      <p:pic>
        <p:nvPicPr>
          <p:cNvPr id="72708"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76400" y="1752600"/>
            <a:ext cx="6781800" cy="4803775"/>
          </a:xfrm>
          <a:extLs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CF687C20-115C-4D3D-8E37-0605E3B12EDE}" type="slidenum">
              <a:rPr lang="en-US" smtClean="0"/>
              <a:pPr>
                <a:defRPr/>
              </a:pPr>
              <a:t>69</a:t>
            </a:fld>
            <a:endParaRPr lang="en-US"/>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Why You Do</a:t>
            </a:r>
          </a:p>
        </p:txBody>
      </p:sp>
      <p:sp>
        <p:nvSpPr>
          <p:cNvPr id="9220" name="Rectangle 3"/>
          <p:cNvSpPr>
            <a:spLocks noGrp="1" noChangeArrowheads="1"/>
          </p:cNvSpPr>
          <p:nvPr>
            <p:ph type="body" idx="1"/>
          </p:nvPr>
        </p:nvSpPr>
        <p:spPr>
          <a:xfrm>
            <a:off x="1143000" y="1790700"/>
            <a:ext cx="7772400" cy="4838700"/>
          </a:xfrm>
        </p:spPr>
        <p:txBody>
          <a:bodyPr/>
          <a:lstStyle/>
          <a:p>
            <a:pPr>
              <a:lnSpc>
                <a:spcPct val="90000"/>
              </a:lnSpc>
            </a:pPr>
            <a:r>
              <a:rPr lang="en-US" sz="2400" dirty="0"/>
              <a:t>Effective forecasts require clearly-stated assumptions. </a:t>
            </a:r>
          </a:p>
          <a:p>
            <a:pPr lvl="1">
              <a:lnSpc>
                <a:spcPct val="90000"/>
              </a:lnSpc>
            </a:pPr>
            <a:r>
              <a:rPr lang="en-US" sz="2200" dirty="0"/>
              <a:t>This forces you to think about the factors that affect your fiscal health.</a:t>
            </a:r>
          </a:p>
          <a:p>
            <a:pPr lvl="1">
              <a:lnSpc>
                <a:spcPct val="90000"/>
              </a:lnSpc>
            </a:pPr>
            <a:r>
              <a:rPr lang="en-US" sz="2200" dirty="0"/>
              <a:t>And what you can and can’t do about them.</a:t>
            </a:r>
          </a:p>
          <a:p>
            <a:pPr>
              <a:lnSpc>
                <a:spcPct val="90000"/>
              </a:lnSpc>
            </a:pPr>
            <a:r>
              <a:rPr lang="en-US" sz="2400" dirty="0"/>
              <a:t>Making good resource decisions today requires taking into account their impact on your fiscal condition tomorrow. </a:t>
            </a:r>
          </a:p>
          <a:p>
            <a:pPr>
              <a:lnSpc>
                <a:spcPct val="90000"/>
              </a:lnSpc>
            </a:pPr>
            <a:r>
              <a:rPr lang="en-US" sz="2400" dirty="0"/>
              <a:t>The question of “how are we doing” can only be answered in the context of “compared with what?”</a:t>
            </a:r>
          </a:p>
          <a:p>
            <a:pPr>
              <a:lnSpc>
                <a:spcPct val="90000"/>
              </a:lnSpc>
            </a:pPr>
            <a:r>
              <a:rPr lang="en-US" sz="2400" u="sng" dirty="0"/>
              <a:t>Forecasts are the best way to frame the policy decisions ahead of you: you can’t fix a problem you haven’t defined</a:t>
            </a:r>
            <a:r>
              <a:rPr lang="en-US" sz="2400" dirty="0"/>
              <a:t>.</a:t>
            </a:r>
          </a:p>
          <a:p>
            <a:pPr lvl="1">
              <a:lnSpc>
                <a:spcPct val="90000"/>
              </a:lnSpc>
            </a:pPr>
            <a:endParaRPr lang="en-US" sz="2200" dirty="0"/>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a:t>
            </a:fld>
            <a:endParaRPr lang="en-US"/>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r>
              <a:rPr lang="en-US" sz="4000"/>
              <a:t>“Adequate Maint” CIP by Function</a:t>
            </a:r>
          </a:p>
        </p:txBody>
      </p:sp>
      <p:pic>
        <p:nvPicPr>
          <p:cNvPr id="7373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676400"/>
            <a:ext cx="7772400" cy="4803775"/>
          </a:xfrm>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70</a:t>
            </a:fld>
            <a:endParaRPr lang="en-US"/>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1143000" y="266700"/>
            <a:ext cx="7543800" cy="647700"/>
          </a:xfrm>
        </p:spPr>
        <p:txBody>
          <a:bodyPr/>
          <a:lstStyle/>
          <a:p>
            <a:r>
              <a:rPr lang="en-US" sz="3600"/>
              <a:t>Forecast: Adequate Maintenance CIP</a:t>
            </a:r>
          </a:p>
        </p:txBody>
      </p:sp>
      <p:pic>
        <p:nvPicPr>
          <p:cNvPr id="7475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914400"/>
            <a:ext cx="7696200" cy="5607050"/>
          </a:xfrm>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71</a:t>
            </a:fld>
            <a:endParaRPr lang="en-US"/>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r>
              <a:rPr lang="en-US"/>
              <a:t>Fund Balance Assumptions</a:t>
            </a:r>
          </a:p>
        </p:txBody>
      </p:sp>
      <p:sp>
        <p:nvSpPr>
          <p:cNvPr id="75780" name="Rectangle 3"/>
          <p:cNvSpPr>
            <a:spLocks noGrp="1" noChangeArrowheads="1"/>
          </p:cNvSpPr>
          <p:nvPr>
            <p:ph type="body" idx="1"/>
          </p:nvPr>
        </p:nvSpPr>
        <p:spPr/>
        <p:txBody>
          <a:bodyPr/>
          <a:lstStyle/>
          <a:p>
            <a:r>
              <a:rPr lang="en-US"/>
              <a:t>Return to minimum policy level of 20% of operating expenditures</a:t>
            </a:r>
          </a:p>
          <a:p>
            <a:r>
              <a:rPr lang="en-US"/>
              <a:t>In addition to annual “gaps,” this means a “one-time” catch-up of $1.4 million from 2004-05</a:t>
            </a:r>
          </a:p>
          <a:p>
            <a:pPr lvl="1"/>
            <a:r>
              <a:rPr lang="en-US"/>
              <a:t>Projected ending balance for 2004-05: 16%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72</a:t>
            </a:fld>
            <a:endParaRPr lang="en-US"/>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p:txBody>
          <a:bodyPr/>
          <a:lstStyle/>
          <a:p>
            <a:r>
              <a:rPr lang="en-US"/>
              <a:t>What’s Not Here: Revenues</a:t>
            </a:r>
          </a:p>
        </p:txBody>
      </p:sp>
      <p:sp>
        <p:nvSpPr>
          <p:cNvPr id="76804" name="Rectangle 3"/>
          <p:cNvSpPr>
            <a:spLocks noGrp="1" noChangeArrowheads="1"/>
          </p:cNvSpPr>
          <p:nvPr>
            <p:ph type="body" idx="1"/>
          </p:nvPr>
        </p:nvSpPr>
        <p:spPr/>
        <p:txBody>
          <a:bodyPr/>
          <a:lstStyle/>
          <a:p>
            <a:r>
              <a:rPr lang="en-US"/>
              <a:t>Grant Revenues</a:t>
            </a:r>
          </a:p>
          <a:p>
            <a:pPr lvl="1"/>
            <a:r>
              <a:rPr lang="en-US"/>
              <a:t>CDBG</a:t>
            </a:r>
          </a:p>
          <a:p>
            <a:pPr lvl="1"/>
            <a:r>
              <a:rPr lang="en-US"/>
              <a:t>Competitive Grants  </a:t>
            </a:r>
          </a:p>
          <a:p>
            <a:r>
              <a:rPr lang="en-US"/>
              <a:t>Transportation Impact Fees</a:t>
            </a:r>
          </a:p>
          <a:p>
            <a:r>
              <a:rPr lang="en-US"/>
              <a:t>Park In-Lieu Fees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73</a:t>
            </a:fld>
            <a:endParaRPr lang="en-US"/>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r>
              <a:rPr lang="en-US" sz="4000"/>
              <a:t>What’s Not Here: CIP Expenditures</a:t>
            </a:r>
          </a:p>
        </p:txBody>
      </p:sp>
      <p:sp>
        <p:nvSpPr>
          <p:cNvPr id="77828" name="Rectangle 3"/>
          <p:cNvSpPr>
            <a:spLocks noGrp="1" noChangeArrowheads="1"/>
          </p:cNvSpPr>
          <p:nvPr>
            <p:ph type="body" sz="half" idx="1"/>
          </p:nvPr>
        </p:nvSpPr>
        <p:spPr>
          <a:xfrm>
            <a:off x="1143000" y="1790700"/>
            <a:ext cx="3813175" cy="4686300"/>
          </a:xfrm>
        </p:spPr>
        <p:txBody>
          <a:bodyPr/>
          <a:lstStyle/>
          <a:p>
            <a:pPr>
              <a:lnSpc>
                <a:spcPct val="90000"/>
              </a:lnSpc>
            </a:pPr>
            <a:r>
              <a:rPr lang="en-US" sz="2400"/>
              <a:t>$3.3 million needed to take care of what we already have</a:t>
            </a:r>
          </a:p>
          <a:p>
            <a:pPr>
              <a:lnSpc>
                <a:spcPct val="90000"/>
              </a:lnSpc>
            </a:pPr>
            <a:r>
              <a:rPr lang="en-US" sz="2400" i="1"/>
              <a:t>New Infrastructure or Facilities  </a:t>
            </a:r>
          </a:p>
          <a:p>
            <a:pPr lvl="1">
              <a:lnSpc>
                <a:spcPct val="90000"/>
              </a:lnSpc>
            </a:pPr>
            <a:r>
              <a:rPr lang="en-US"/>
              <a:t>Public Safety Facilities</a:t>
            </a:r>
          </a:p>
          <a:p>
            <a:pPr lvl="1">
              <a:lnSpc>
                <a:spcPct val="90000"/>
              </a:lnSpc>
            </a:pPr>
            <a:r>
              <a:rPr lang="en-US"/>
              <a:t>Circulation Improvements (Intersections, RR Grade Crossings)</a:t>
            </a:r>
          </a:p>
          <a:p>
            <a:pPr lvl="1">
              <a:lnSpc>
                <a:spcPct val="90000"/>
              </a:lnSpc>
            </a:pPr>
            <a:r>
              <a:rPr lang="en-US"/>
              <a:t>Pedestrian/Bicycle Paths</a:t>
            </a:r>
          </a:p>
        </p:txBody>
      </p:sp>
      <p:sp>
        <p:nvSpPr>
          <p:cNvPr id="77829" name="Rectangle 4"/>
          <p:cNvSpPr>
            <a:spLocks noGrp="1" noChangeArrowheads="1"/>
          </p:cNvSpPr>
          <p:nvPr>
            <p:ph type="body" sz="half" idx="2"/>
          </p:nvPr>
        </p:nvSpPr>
        <p:spPr>
          <a:xfrm>
            <a:off x="4724400" y="1752600"/>
            <a:ext cx="4114800" cy="4152900"/>
          </a:xfrm>
        </p:spPr>
        <p:txBody>
          <a:bodyPr/>
          <a:lstStyle/>
          <a:p>
            <a:pPr lvl="1"/>
            <a:r>
              <a:rPr lang="en-US"/>
              <a:t>Flood Protection</a:t>
            </a:r>
          </a:p>
          <a:p>
            <a:pPr lvl="1"/>
            <a:r>
              <a:rPr lang="en-US"/>
              <a:t>Community/Senior  Center</a:t>
            </a:r>
          </a:p>
          <a:p>
            <a:pPr lvl="1"/>
            <a:r>
              <a:rPr lang="en-US"/>
              <a:t>Parks</a:t>
            </a:r>
          </a:p>
          <a:p>
            <a:pPr lvl="1"/>
            <a:r>
              <a:rPr lang="en-US"/>
              <a:t>Downtown Plan Improvements</a:t>
            </a:r>
          </a:p>
          <a:p>
            <a:pPr lvl="1"/>
            <a:r>
              <a:rPr lang="en-US"/>
              <a:t>Railroad Square</a:t>
            </a:r>
          </a:p>
          <a:p>
            <a:pPr lvl="1"/>
            <a:r>
              <a:rPr lang="en-US"/>
              <a:t>Mid-Higuera Area Improvements</a:t>
            </a:r>
          </a:p>
          <a:p>
            <a:pPr lvl="1"/>
            <a:r>
              <a:rPr lang="en-US"/>
              <a:t>Open Space Acquisition</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74</a:t>
            </a:fld>
            <a:endParaRPr lang="en-US"/>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p:txBody>
          <a:bodyPr/>
          <a:lstStyle/>
          <a:p>
            <a:r>
              <a:rPr lang="en-US"/>
              <a:t>Critical Assumptions</a:t>
            </a:r>
          </a:p>
        </p:txBody>
      </p:sp>
      <p:sp>
        <p:nvSpPr>
          <p:cNvPr id="78852" name="Rectangle 3"/>
          <p:cNvSpPr>
            <a:spLocks noGrp="1" noChangeArrowheads="1"/>
          </p:cNvSpPr>
          <p:nvPr>
            <p:ph type="body" idx="1"/>
          </p:nvPr>
        </p:nvSpPr>
        <p:spPr>
          <a:xfrm>
            <a:off x="609600" y="1790700"/>
            <a:ext cx="6934200" cy="4610100"/>
          </a:xfrm>
          <a:solidFill>
            <a:schemeClr val="bg1"/>
          </a:solidFill>
          <a:ln>
            <a:solidFill>
              <a:schemeClr val="tx1"/>
            </a:solidFill>
            <a:miter lim="800000"/>
            <a:headEnd/>
            <a:tailEnd/>
          </a:ln>
        </p:spPr>
        <p:txBody>
          <a:bodyPr/>
          <a:lstStyle/>
          <a:p>
            <a:r>
              <a:rPr lang="en-US"/>
              <a:t>What’s Most Likely to Change?</a:t>
            </a:r>
          </a:p>
          <a:p>
            <a:pPr lvl="1"/>
            <a:r>
              <a:rPr lang="en-US"/>
              <a:t>Revenues</a:t>
            </a:r>
          </a:p>
          <a:p>
            <a:pPr lvl="2"/>
            <a:r>
              <a:rPr lang="en-US"/>
              <a:t>Sales Tax, TOT, Development Review Fees, Other Fees </a:t>
            </a:r>
          </a:p>
          <a:p>
            <a:pPr lvl="1"/>
            <a:r>
              <a:rPr lang="en-US"/>
              <a:t>Operating Cost Assumptions</a:t>
            </a:r>
          </a:p>
          <a:p>
            <a:pPr lvl="1"/>
            <a:r>
              <a:rPr lang="en-US"/>
              <a:t>Debt Service Assumptions</a:t>
            </a:r>
          </a:p>
          <a:p>
            <a:pPr lvl="1"/>
            <a:r>
              <a:rPr lang="en-US"/>
              <a:t>Mid-Year Budget Review</a:t>
            </a:r>
          </a:p>
        </p:txBody>
      </p:sp>
      <p:sp>
        <p:nvSpPr>
          <p:cNvPr id="78853" name="Text Box 4"/>
          <p:cNvSpPr txBox="1">
            <a:spLocks noChangeArrowheads="1"/>
          </p:cNvSpPr>
          <p:nvPr/>
        </p:nvSpPr>
        <p:spPr bwMode="auto">
          <a:xfrm>
            <a:off x="6248400" y="4191000"/>
            <a:ext cx="2438400" cy="1689100"/>
          </a:xfrm>
          <a:prstGeom prst="rect">
            <a:avLst/>
          </a:prstGeom>
          <a:solidFill>
            <a:schemeClr val="bg1"/>
          </a:solidFill>
          <a:ln w="12700">
            <a:solidFill>
              <a:schemeClr val="tx1"/>
            </a:solidFill>
            <a:miter lim="800000"/>
            <a:headEnd type="none" w="sm" len="sm"/>
            <a:tailEnd type="none" w="sm" len="sm"/>
          </a:ln>
          <a:effectLst>
            <a:outerShdw dist="107763" dir="2700000" algn="ctr" rotWithShape="0">
              <a:schemeClr val="bg2"/>
            </a:outerShdw>
          </a:effec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spcBef>
                <a:spcPct val="20000"/>
              </a:spcBef>
              <a:buClr>
                <a:schemeClr val="hlink"/>
              </a:buClr>
              <a:buSzPct val="75000"/>
              <a:buFont typeface="Monotype Sorts"/>
              <a:buNone/>
            </a:pPr>
            <a:r>
              <a:rPr lang="en-US"/>
              <a:t>“Life is what happens while you’re busy making other plans.”</a:t>
            </a:r>
          </a:p>
          <a:p>
            <a:pPr>
              <a:spcBef>
                <a:spcPct val="20000"/>
              </a:spcBef>
              <a:buClr>
                <a:schemeClr val="hlink"/>
              </a:buClr>
              <a:buSzPct val="75000"/>
              <a:buFont typeface="Monotype Sorts"/>
              <a:buNone/>
            </a:pPr>
            <a:r>
              <a:rPr lang="en-US" i="1"/>
              <a:t> . . . . . John Lennon</a:t>
            </a:r>
            <a:endParaRPr lang="en-US"/>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75</a:t>
            </a:fld>
            <a:endParaRPr lang="en-US"/>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r>
              <a:rPr lang="en-US"/>
              <a:t>Final Forecast Caveat</a:t>
            </a:r>
          </a:p>
        </p:txBody>
      </p:sp>
      <p:sp>
        <p:nvSpPr>
          <p:cNvPr id="79876" name="Rectangle 3"/>
          <p:cNvSpPr>
            <a:spLocks noGrp="1" noChangeArrowheads="1"/>
          </p:cNvSpPr>
          <p:nvPr>
            <p:ph type="body" idx="1"/>
          </p:nvPr>
        </p:nvSpPr>
        <p:spPr>
          <a:xfrm>
            <a:off x="1143000" y="1790700"/>
            <a:ext cx="7315200" cy="4152900"/>
          </a:xfrm>
        </p:spPr>
        <p:txBody>
          <a:bodyPr/>
          <a:lstStyle/>
          <a:p>
            <a:r>
              <a:rPr lang="en-US"/>
              <a:t>And it may be worse in May 2005 than we’re projecting now. </a:t>
            </a:r>
          </a:p>
        </p:txBody>
      </p:sp>
      <p:pic>
        <p:nvPicPr>
          <p:cNvPr id="79877" name="Picture 4" descr="February 1,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0"/>
            <a:ext cx="7072516"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76</a:t>
            </a:fld>
            <a:endParaRPr lang="en-US"/>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r>
              <a:rPr lang="en-US"/>
              <a:t>Forecast Recap</a:t>
            </a:r>
          </a:p>
        </p:txBody>
      </p:sp>
      <p:sp>
        <p:nvSpPr>
          <p:cNvPr id="80900" name="Rectangle 3"/>
          <p:cNvSpPr>
            <a:spLocks noGrp="1" noChangeArrowheads="1"/>
          </p:cNvSpPr>
          <p:nvPr>
            <p:ph type="body" idx="1"/>
          </p:nvPr>
        </p:nvSpPr>
        <p:spPr/>
        <p:txBody>
          <a:bodyPr/>
          <a:lstStyle/>
          <a:p>
            <a:r>
              <a:rPr lang="en-US"/>
              <a:t>Assuming CIP based on 2003-05 two-year average (about $3.1 million per year) and significant new sales tax and TOT outlets:</a:t>
            </a:r>
          </a:p>
          <a:p>
            <a:pPr lvl="1"/>
            <a:r>
              <a:rPr lang="en-US"/>
              <a:t>2005-07 Annual Gap (Excluding carryover gap from 2004-05): $2.4 million</a:t>
            </a:r>
          </a:p>
          <a:p>
            <a:pPr lvl="1"/>
            <a:r>
              <a:rPr lang="en-US"/>
              <a:t>Out-Year Annual Gap: $700,000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77</a:t>
            </a:fld>
            <a:endParaRPr lang="en-US"/>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590550" y="266700"/>
            <a:ext cx="8172450" cy="1104900"/>
          </a:xfrm>
        </p:spPr>
        <p:txBody>
          <a:bodyPr/>
          <a:lstStyle/>
          <a:p>
            <a:r>
              <a:rPr lang="en-US"/>
              <a:t>Recap: Key Drivers</a:t>
            </a:r>
          </a:p>
        </p:txBody>
      </p:sp>
      <p:sp>
        <p:nvSpPr>
          <p:cNvPr id="81924" name="Rectangle 3"/>
          <p:cNvSpPr>
            <a:spLocks noGrp="1" noChangeArrowheads="1"/>
          </p:cNvSpPr>
          <p:nvPr>
            <p:ph type="body" idx="1"/>
          </p:nvPr>
        </p:nvSpPr>
        <p:spPr/>
        <p:txBody>
          <a:bodyPr/>
          <a:lstStyle/>
          <a:p>
            <a:pPr>
              <a:lnSpc>
                <a:spcPct val="90000"/>
              </a:lnSpc>
            </a:pPr>
            <a:r>
              <a:rPr lang="en-US" sz="2800"/>
              <a:t>Tepid outlook for key “base” revenues</a:t>
            </a:r>
          </a:p>
          <a:p>
            <a:pPr lvl="1">
              <a:lnSpc>
                <a:spcPct val="90000"/>
              </a:lnSpc>
            </a:pPr>
            <a:r>
              <a:rPr lang="en-US" i="1" u="sng"/>
              <a:t>But assume significant new outlets</a:t>
            </a:r>
          </a:p>
          <a:p>
            <a:pPr>
              <a:lnSpc>
                <a:spcPct val="90000"/>
              </a:lnSpc>
            </a:pPr>
            <a:r>
              <a:rPr lang="en-US" sz="2800"/>
              <a:t>Reduced development review fees</a:t>
            </a:r>
          </a:p>
          <a:p>
            <a:pPr>
              <a:lnSpc>
                <a:spcPct val="90000"/>
              </a:lnSpc>
            </a:pPr>
            <a:r>
              <a:rPr lang="en-US" sz="2800"/>
              <a:t>Reduced interest earnings </a:t>
            </a:r>
          </a:p>
          <a:p>
            <a:pPr>
              <a:lnSpc>
                <a:spcPct val="90000"/>
              </a:lnSpc>
            </a:pPr>
            <a:r>
              <a:rPr lang="en-US" sz="2800"/>
              <a:t>Continued PERS cost increases</a:t>
            </a:r>
          </a:p>
          <a:p>
            <a:pPr>
              <a:lnSpc>
                <a:spcPct val="90000"/>
              </a:lnSpc>
            </a:pPr>
            <a:r>
              <a:rPr lang="en-US" sz="2800"/>
              <a:t>New service responsibilities</a:t>
            </a:r>
          </a:p>
          <a:p>
            <a:pPr lvl="1">
              <a:lnSpc>
                <a:spcPct val="90000"/>
              </a:lnSpc>
            </a:pPr>
            <a:r>
              <a:rPr lang="en-US" sz="2400"/>
              <a:t>Damon-Garcia fields maintenance &amp; operations</a:t>
            </a:r>
          </a:p>
          <a:p>
            <a:pPr lvl="1">
              <a:lnSpc>
                <a:spcPct val="90000"/>
              </a:lnSpc>
            </a:pPr>
            <a:r>
              <a:rPr lang="en-US" sz="2400"/>
              <a:t>Debt service for 919 Palm, Dispatch Center Improvements, Radio System Upgrade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78</a:t>
            </a:fld>
            <a:endParaRPr lang="en-US"/>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r>
              <a:rPr lang="en-US"/>
              <a:t>Budget-Balancing Will Be Tough</a:t>
            </a:r>
          </a:p>
        </p:txBody>
      </p:sp>
      <p:sp>
        <p:nvSpPr>
          <p:cNvPr id="1062915" name="Rectangle 3"/>
          <p:cNvSpPr>
            <a:spLocks noGrp="1" noChangeArrowheads="1"/>
          </p:cNvSpPr>
          <p:nvPr>
            <p:ph type="body" idx="1"/>
          </p:nvPr>
        </p:nvSpPr>
        <p:spPr>
          <a:xfrm>
            <a:off x="1143000" y="1790700"/>
            <a:ext cx="8001000" cy="4152900"/>
          </a:xfrm>
        </p:spPr>
        <p:txBody>
          <a:bodyPr/>
          <a:lstStyle/>
          <a:p>
            <a:pPr>
              <a:lnSpc>
                <a:spcPct val="80000"/>
              </a:lnSpc>
            </a:pPr>
            <a:r>
              <a:rPr lang="en-US" sz="2800"/>
              <a:t>90% of General Fund costs are for operations.</a:t>
            </a:r>
          </a:p>
          <a:p>
            <a:pPr lvl="1">
              <a:lnSpc>
                <a:spcPct val="80000"/>
              </a:lnSpc>
            </a:pPr>
            <a:r>
              <a:rPr lang="en-US" sz="2400"/>
              <a:t>5% for debt service.</a:t>
            </a:r>
          </a:p>
          <a:p>
            <a:pPr lvl="1">
              <a:lnSpc>
                <a:spcPct val="80000"/>
              </a:lnSpc>
            </a:pPr>
            <a:r>
              <a:rPr lang="en-US" sz="2400"/>
              <a:t>5% for CIP: mostly maintenance.</a:t>
            </a:r>
          </a:p>
          <a:p>
            <a:pPr>
              <a:lnSpc>
                <a:spcPct val="80000"/>
              </a:lnSpc>
            </a:pPr>
            <a:r>
              <a:rPr lang="en-US" sz="2800"/>
              <a:t>Over 50% of our General Fund operating cost are for public safety.</a:t>
            </a:r>
          </a:p>
          <a:p>
            <a:pPr>
              <a:lnSpc>
                <a:spcPct val="80000"/>
              </a:lnSpc>
            </a:pPr>
            <a:r>
              <a:rPr lang="en-US" sz="2800"/>
              <a:t>80% of our General Fund operating costs are for staffing – and 90% of this is for regular staffing.</a:t>
            </a:r>
          </a:p>
          <a:p>
            <a:pPr>
              <a:lnSpc>
                <a:spcPct val="80000"/>
              </a:lnSpc>
            </a:pPr>
            <a:r>
              <a:rPr lang="en-US" sz="2800"/>
              <a:t>And many of the “non-staffing” costs are difficult to control: utilities, phones, insurance.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79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2915">
                                            <p:txEl>
                                              <p:pRg st="0" end="0"/>
                                            </p:txEl>
                                          </p:spTgt>
                                        </p:tgtEl>
                                        <p:attrNameLst>
                                          <p:attrName>style.visibility</p:attrName>
                                        </p:attrNameLst>
                                      </p:cBhvr>
                                      <p:to>
                                        <p:strVal val="visible"/>
                                      </p:to>
                                    </p:set>
                                    <p:animEffect transition="in" filter="wipe(left)">
                                      <p:cBhvr>
                                        <p:cTn id="7" dur="500"/>
                                        <p:tgtEl>
                                          <p:spTgt spid="106291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62915">
                                            <p:txEl>
                                              <p:pRg st="1" end="1"/>
                                            </p:txEl>
                                          </p:spTgt>
                                        </p:tgtEl>
                                        <p:attrNameLst>
                                          <p:attrName>style.visibility</p:attrName>
                                        </p:attrNameLst>
                                      </p:cBhvr>
                                      <p:to>
                                        <p:strVal val="visible"/>
                                      </p:to>
                                    </p:set>
                                    <p:animEffect transition="in" filter="wipe(left)">
                                      <p:cBhvr>
                                        <p:cTn id="10" dur="500"/>
                                        <p:tgtEl>
                                          <p:spTgt spid="106291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62915">
                                            <p:txEl>
                                              <p:pRg st="2" end="2"/>
                                            </p:txEl>
                                          </p:spTgt>
                                        </p:tgtEl>
                                        <p:attrNameLst>
                                          <p:attrName>style.visibility</p:attrName>
                                        </p:attrNameLst>
                                      </p:cBhvr>
                                      <p:to>
                                        <p:strVal val="visible"/>
                                      </p:to>
                                    </p:set>
                                    <p:animEffect transition="in" filter="wipe(left)">
                                      <p:cBhvr>
                                        <p:cTn id="13" dur="500"/>
                                        <p:tgtEl>
                                          <p:spTgt spid="106291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62915">
                                            <p:txEl>
                                              <p:pRg st="3" end="3"/>
                                            </p:txEl>
                                          </p:spTgt>
                                        </p:tgtEl>
                                        <p:attrNameLst>
                                          <p:attrName>style.visibility</p:attrName>
                                        </p:attrNameLst>
                                      </p:cBhvr>
                                      <p:to>
                                        <p:strVal val="visible"/>
                                      </p:to>
                                    </p:set>
                                    <p:animEffect transition="in" filter="wipe(left)">
                                      <p:cBhvr>
                                        <p:cTn id="18" dur="500"/>
                                        <p:tgtEl>
                                          <p:spTgt spid="106291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62915">
                                            <p:txEl>
                                              <p:pRg st="4" end="4"/>
                                            </p:txEl>
                                          </p:spTgt>
                                        </p:tgtEl>
                                        <p:attrNameLst>
                                          <p:attrName>style.visibility</p:attrName>
                                        </p:attrNameLst>
                                      </p:cBhvr>
                                      <p:to>
                                        <p:strVal val="visible"/>
                                      </p:to>
                                    </p:set>
                                    <p:animEffect transition="in" filter="wipe(left)">
                                      <p:cBhvr>
                                        <p:cTn id="23" dur="500"/>
                                        <p:tgtEl>
                                          <p:spTgt spid="106291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62915">
                                            <p:txEl>
                                              <p:pRg st="5" end="5"/>
                                            </p:txEl>
                                          </p:spTgt>
                                        </p:tgtEl>
                                        <p:attrNameLst>
                                          <p:attrName>style.visibility</p:attrName>
                                        </p:attrNameLst>
                                      </p:cBhvr>
                                      <p:to>
                                        <p:strVal val="visible"/>
                                      </p:to>
                                    </p:set>
                                    <p:animEffect transition="in" filter="wipe(left)">
                                      <p:cBhvr>
                                        <p:cTn id="28" dur="500"/>
                                        <p:tgtEl>
                                          <p:spTgt spid="1062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1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t>Forecasting</a:t>
            </a:r>
          </a:p>
        </p:txBody>
      </p:sp>
      <p:sp>
        <p:nvSpPr>
          <p:cNvPr id="1223683" name="Rectangle 3"/>
          <p:cNvSpPr>
            <a:spLocks noGrp="1" noChangeArrowheads="1"/>
          </p:cNvSpPr>
          <p:nvPr>
            <p:ph type="body" idx="1"/>
          </p:nvPr>
        </p:nvSpPr>
        <p:spPr>
          <a:xfrm>
            <a:off x="1143000" y="1790700"/>
            <a:ext cx="5181600" cy="4152900"/>
          </a:xfrm>
        </p:spPr>
        <p:txBody>
          <a:bodyPr/>
          <a:lstStyle/>
          <a:p>
            <a:r>
              <a:rPr lang="en-US"/>
              <a:t>The secret to successful forecasts . . . . </a:t>
            </a:r>
          </a:p>
          <a:p>
            <a:pPr lvl="1"/>
            <a:r>
              <a:rPr lang="en-US"/>
              <a:t>Give ‘em a number</a:t>
            </a:r>
          </a:p>
          <a:p>
            <a:pPr lvl="1"/>
            <a:r>
              <a:rPr lang="en-US"/>
              <a:t>Give ‘em a date</a:t>
            </a:r>
          </a:p>
          <a:p>
            <a:pPr lvl="1"/>
            <a:r>
              <a:rPr lang="en-US"/>
              <a:t>But never give ‘em both at the same time! </a:t>
            </a:r>
          </a:p>
        </p:txBody>
      </p:sp>
      <p:pic>
        <p:nvPicPr>
          <p:cNvPr id="10245" name="Picture 4" descr="pe0767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33400"/>
            <a:ext cx="1712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3683">
                                            <p:txEl>
                                              <p:pRg st="3" end="3"/>
                                            </p:txEl>
                                          </p:spTgt>
                                        </p:tgtEl>
                                        <p:attrNameLst>
                                          <p:attrName>style.visibility</p:attrName>
                                        </p:attrNameLst>
                                      </p:cBhvr>
                                      <p:to>
                                        <p:strVal val="visible"/>
                                      </p:to>
                                    </p:set>
                                    <p:anim calcmode="lin" valueType="num">
                                      <p:cBhvr additive="base">
                                        <p:cTn id="7" dur="500" fill="hold"/>
                                        <p:tgtEl>
                                          <p:spTgt spid="122368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3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r>
              <a:rPr lang="en-US"/>
              <a:t>And Fewer Options Remain</a:t>
            </a:r>
          </a:p>
        </p:txBody>
      </p:sp>
      <p:sp>
        <p:nvSpPr>
          <p:cNvPr id="1063939" name="Rectangle 3"/>
          <p:cNvSpPr>
            <a:spLocks noGrp="1" noChangeArrowheads="1"/>
          </p:cNvSpPr>
          <p:nvPr>
            <p:ph type="body" idx="1"/>
          </p:nvPr>
        </p:nvSpPr>
        <p:spPr/>
        <p:txBody>
          <a:bodyPr/>
          <a:lstStyle/>
          <a:p>
            <a:r>
              <a:rPr lang="en-US" sz="2800"/>
              <a:t>Already cut operating costs by $1.7 million and CIP by $3.5 million: can’t count them twice, start on an already constrained base.</a:t>
            </a:r>
          </a:p>
          <a:p>
            <a:r>
              <a:rPr lang="en-US" sz="2800"/>
              <a:t>Implemented $1.1 million in new revenues.</a:t>
            </a:r>
          </a:p>
          <a:p>
            <a:pPr lvl="1"/>
            <a:r>
              <a:rPr lang="en-US" sz="2400"/>
              <a:t>Some Prop 218 options remain, but if they were easy, we’d have done them already.</a:t>
            </a:r>
          </a:p>
          <a:p>
            <a:r>
              <a:rPr lang="en-US" sz="2800"/>
              <a:t>Lower Reserves</a:t>
            </a:r>
          </a:p>
          <a:p>
            <a:pPr lvl="1"/>
            <a:r>
              <a:rPr lang="en-US" sz="2400"/>
              <a:t>Started 2003-05 with 30% reserves.</a:t>
            </a:r>
          </a:p>
          <a:p>
            <a:pPr lvl="1"/>
            <a:r>
              <a:rPr lang="en-US" sz="2400"/>
              <a:t>Now at 16%.</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80</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3939">
                                            <p:txEl>
                                              <p:pRg st="1" end="1"/>
                                            </p:txEl>
                                          </p:spTgt>
                                        </p:tgtEl>
                                        <p:attrNameLst>
                                          <p:attrName>style.visibility</p:attrName>
                                        </p:attrNameLst>
                                      </p:cBhvr>
                                      <p:to>
                                        <p:strVal val="visible"/>
                                      </p:to>
                                    </p:set>
                                    <p:anim calcmode="lin" valueType="num">
                                      <p:cBhvr additive="base">
                                        <p:cTn id="7" dur="500" fill="hold"/>
                                        <p:tgtEl>
                                          <p:spTgt spid="10639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393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63939">
                                            <p:txEl>
                                              <p:pRg st="2" end="2"/>
                                            </p:txEl>
                                          </p:spTgt>
                                        </p:tgtEl>
                                        <p:attrNameLst>
                                          <p:attrName>style.visibility</p:attrName>
                                        </p:attrNameLst>
                                      </p:cBhvr>
                                      <p:to>
                                        <p:strVal val="visible"/>
                                      </p:to>
                                    </p:set>
                                    <p:anim calcmode="lin" valueType="num">
                                      <p:cBhvr additive="base">
                                        <p:cTn id="11" dur="500" fill="hold"/>
                                        <p:tgtEl>
                                          <p:spTgt spid="106393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63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63939">
                                            <p:txEl>
                                              <p:pRg st="3" end="3"/>
                                            </p:txEl>
                                          </p:spTgt>
                                        </p:tgtEl>
                                        <p:attrNameLst>
                                          <p:attrName>style.visibility</p:attrName>
                                        </p:attrNameLst>
                                      </p:cBhvr>
                                      <p:to>
                                        <p:strVal val="visible"/>
                                      </p:to>
                                    </p:set>
                                    <p:anim calcmode="lin" valueType="num">
                                      <p:cBhvr additive="base">
                                        <p:cTn id="17" dur="500" fill="hold"/>
                                        <p:tgtEl>
                                          <p:spTgt spid="106393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6393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63939">
                                            <p:txEl>
                                              <p:pRg st="4" end="4"/>
                                            </p:txEl>
                                          </p:spTgt>
                                        </p:tgtEl>
                                        <p:attrNameLst>
                                          <p:attrName>style.visibility</p:attrName>
                                        </p:attrNameLst>
                                      </p:cBhvr>
                                      <p:to>
                                        <p:strVal val="visible"/>
                                      </p:to>
                                    </p:set>
                                    <p:anim calcmode="lin" valueType="num">
                                      <p:cBhvr additive="base">
                                        <p:cTn id="21" dur="500" fill="hold"/>
                                        <p:tgtEl>
                                          <p:spTgt spid="106393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63939">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63939">
                                            <p:txEl>
                                              <p:pRg st="5" end="5"/>
                                            </p:txEl>
                                          </p:spTgt>
                                        </p:tgtEl>
                                        <p:attrNameLst>
                                          <p:attrName>style.visibility</p:attrName>
                                        </p:attrNameLst>
                                      </p:cBhvr>
                                      <p:to>
                                        <p:strVal val="visible"/>
                                      </p:to>
                                    </p:set>
                                    <p:anim calcmode="lin" valueType="num">
                                      <p:cBhvr additive="base">
                                        <p:cTn id="25" dur="500" fill="hold"/>
                                        <p:tgtEl>
                                          <p:spTgt spid="106393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39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590550" y="266700"/>
            <a:ext cx="8248650" cy="1104900"/>
          </a:xfrm>
        </p:spPr>
        <p:txBody>
          <a:bodyPr/>
          <a:lstStyle/>
          <a:p>
            <a:r>
              <a:rPr lang="en-US" sz="4000"/>
              <a:t>So, Can We Afford New Initiatives?</a:t>
            </a:r>
          </a:p>
        </p:txBody>
      </p:sp>
      <p:sp>
        <p:nvSpPr>
          <p:cNvPr id="1064963" name="Rectangle 3"/>
          <p:cNvSpPr>
            <a:spLocks noGrp="1" noChangeArrowheads="1"/>
          </p:cNvSpPr>
          <p:nvPr>
            <p:ph type="body" idx="1"/>
          </p:nvPr>
        </p:nvSpPr>
        <p:spPr>
          <a:xfrm>
            <a:off x="1143000" y="1790700"/>
            <a:ext cx="5257800" cy="4762500"/>
          </a:xfrm>
        </p:spPr>
        <p:txBody>
          <a:bodyPr/>
          <a:lstStyle/>
          <a:p>
            <a:pPr>
              <a:lnSpc>
                <a:spcPct val="90000"/>
              </a:lnSpc>
            </a:pPr>
            <a:r>
              <a:rPr lang="en-US" sz="2800"/>
              <a:t>Yes, But </a:t>
            </a:r>
            <a:r>
              <a:rPr lang="en-US" sz="2800" u="sng"/>
              <a:t>Very</a:t>
            </a:r>
            <a:r>
              <a:rPr lang="en-US" sz="2800"/>
              <a:t> Difficult</a:t>
            </a:r>
          </a:p>
          <a:p>
            <a:pPr lvl="1">
              <a:lnSpc>
                <a:spcPct val="90000"/>
              </a:lnSpc>
            </a:pPr>
            <a:r>
              <a:rPr lang="en-US" sz="2400"/>
              <a:t>Re-prioritize existing resources</a:t>
            </a:r>
          </a:p>
          <a:p>
            <a:pPr lvl="2">
              <a:lnSpc>
                <a:spcPct val="90000"/>
              </a:lnSpc>
            </a:pPr>
            <a:r>
              <a:rPr lang="en-US" sz="2000"/>
              <a:t>Means deeper cuts in core operations and maintenance than will already be needed.</a:t>
            </a:r>
          </a:p>
          <a:p>
            <a:pPr lvl="1">
              <a:lnSpc>
                <a:spcPct val="90000"/>
              </a:lnSpc>
            </a:pPr>
            <a:r>
              <a:rPr lang="en-US" sz="2400"/>
              <a:t>Increase revenues</a:t>
            </a:r>
          </a:p>
          <a:p>
            <a:pPr lvl="2">
              <a:lnSpc>
                <a:spcPct val="90000"/>
              </a:lnSpc>
            </a:pPr>
            <a:r>
              <a:rPr lang="en-US" sz="2000"/>
              <a:t>Grow the economy better than forecasted.</a:t>
            </a:r>
          </a:p>
          <a:p>
            <a:pPr lvl="2">
              <a:lnSpc>
                <a:spcPct val="90000"/>
              </a:lnSpc>
            </a:pPr>
            <a:r>
              <a:rPr lang="en-US" sz="2000"/>
              <a:t>Implement some of the very limited revenue options.</a:t>
            </a:r>
          </a:p>
          <a:p>
            <a:pPr lvl="1">
              <a:lnSpc>
                <a:spcPct val="90000"/>
              </a:lnSpc>
            </a:pPr>
            <a:r>
              <a:rPr lang="en-US" sz="2400"/>
              <a:t>Voter-approved revenues (but probably not available as 2005-07 budget-balancer).</a:t>
            </a:r>
          </a:p>
        </p:txBody>
      </p:sp>
      <p:sp>
        <p:nvSpPr>
          <p:cNvPr id="1064964" name="Text Box 4"/>
          <p:cNvSpPr txBox="1">
            <a:spLocks noChangeArrowheads="1"/>
          </p:cNvSpPr>
          <p:nvPr/>
        </p:nvSpPr>
        <p:spPr bwMode="auto">
          <a:xfrm>
            <a:off x="6629400" y="1828800"/>
            <a:ext cx="2057400" cy="43592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b="1">
                <a:solidFill>
                  <a:schemeClr val="bg1"/>
                </a:solidFill>
              </a:rPr>
              <a:t>The option of changing current priorities and reallocating existing resources to accommodate new ones is always possible, but it’s much easier said than done.</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81</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63"/>
                                        </p:tgtEl>
                                        <p:attrNameLst>
                                          <p:attrName>style.visibility</p:attrName>
                                        </p:attrNameLst>
                                      </p:cBhvr>
                                      <p:to>
                                        <p:strVal val="visible"/>
                                      </p:to>
                                    </p:set>
                                    <p:anim calcmode="lin" valueType="num">
                                      <p:cBhvr additive="base">
                                        <p:cTn id="7" dur="500" fill="hold"/>
                                        <p:tgtEl>
                                          <p:spTgt spid="1064963"/>
                                        </p:tgtEl>
                                        <p:attrNameLst>
                                          <p:attrName>ppt_x</p:attrName>
                                        </p:attrNameLst>
                                      </p:cBhvr>
                                      <p:tavLst>
                                        <p:tav tm="0">
                                          <p:val>
                                            <p:strVal val="#ppt_x"/>
                                          </p:val>
                                        </p:tav>
                                        <p:tav tm="100000">
                                          <p:val>
                                            <p:strVal val="#ppt_x"/>
                                          </p:val>
                                        </p:tav>
                                      </p:tavLst>
                                    </p:anim>
                                    <p:anim calcmode="lin" valueType="num">
                                      <p:cBhvr additive="base">
                                        <p:cTn id="8" dur="500" fill="hold"/>
                                        <p:tgtEl>
                                          <p:spTgt spid="10649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4964"/>
                                        </p:tgtEl>
                                        <p:attrNameLst>
                                          <p:attrName>style.visibility</p:attrName>
                                        </p:attrNameLst>
                                      </p:cBhvr>
                                      <p:to>
                                        <p:strVal val="visible"/>
                                      </p:to>
                                    </p:set>
                                    <p:anim calcmode="lin" valueType="num">
                                      <p:cBhvr additive="base">
                                        <p:cTn id="13" dur="500" fill="hold"/>
                                        <p:tgtEl>
                                          <p:spTgt spid="1064964"/>
                                        </p:tgtEl>
                                        <p:attrNameLst>
                                          <p:attrName>ppt_x</p:attrName>
                                        </p:attrNameLst>
                                      </p:cBhvr>
                                      <p:tavLst>
                                        <p:tav tm="0">
                                          <p:val>
                                            <p:strVal val="#ppt_x"/>
                                          </p:val>
                                        </p:tav>
                                        <p:tav tm="100000">
                                          <p:val>
                                            <p:strVal val="#ppt_x"/>
                                          </p:val>
                                        </p:tav>
                                      </p:tavLst>
                                    </p:anim>
                                    <p:anim calcmode="lin" valueType="num">
                                      <p:cBhvr additive="base">
                                        <p:cTn id="14" dur="500" fill="hold"/>
                                        <p:tgtEl>
                                          <p:spTgt spid="10649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3" grpId="0" autoUpdateAnimBg="0"/>
      <p:bldP spid="106496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615950" y="290513"/>
            <a:ext cx="7740650" cy="1057275"/>
          </a:xfrm>
          <a:effectLst/>
          <a:extLst>
            <a:ext uri="{91240B29-F687-4F45-9708-019B960494DF}">
              <a14:hiddenLine xmlns:a14="http://schemas.microsoft.com/office/drawing/2010/main" w="50800" cap="flat" cmpd="sng">
                <a:solidFill>
                  <a:srgbClr val="FF7C8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Where to From Here? </a:t>
            </a:r>
          </a:p>
        </p:txBody>
      </p:sp>
      <p:sp>
        <p:nvSpPr>
          <p:cNvPr id="86020" name="Rectangle 3"/>
          <p:cNvSpPr>
            <a:spLocks noGrp="1" noChangeArrowheads="1"/>
          </p:cNvSpPr>
          <p:nvPr>
            <p:ph type="body" sz="half" idx="1"/>
          </p:nvPr>
        </p:nvSpPr>
        <p:spPr/>
        <p:txBody>
          <a:bodyPr/>
          <a:lstStyle/>
          <a:p>
            <a:r>
              <a:rPr lang="en-US" sz="2800"/>
              <a:t>“Plans are nothing; planning is everything.”</a:t>
            </a:r>
          </a:p>
          <a:p>
            <a:pPr>
              <a:buFont typeface="Wingdings" pitchFamily="2" charset="2"/>
              <a:buNone/>
            </a:pPr>
            <a:endParaRPr lang="en-US" sz="2800"/>
          </a:p>
          <a:p>
            <a:pPr>
              <a:buFont typeface="Wingdings" pitchFamily="2" charset="2"/>
              <a:buNone/>
            </a:pPr>
            <a:endParaRPr lang="en-US" sz="2800"/>
          </a:p>
          <a:p>
            <a:pPr>
              <a:buFont typeface="Wingdings" pitchFamily="2" charset="2"/>
              <a:buNone/>
            </a:pPr>
            <a:r>
              <a:rPr lang="en-US" sz="2400" i="1"/>
              <a:t>	Dwight D. Eisenhower</a:t>
            </a:r>
          </a:p>
        </p:txBody>
      </p:sp>
      <p:graphicFrame>
        <p:nvGraphicFramePr>
          <p:cNvPr id="86021" name="Object 4"/>
          <p:cNvGraphicFramePr>
            <a:graphicFrameLocks/>
          </p:cNvGraphicFramePr>
          <p:nvPr/>
        </p:nvGraphicFramePr>
        <p:xfrm>
          <a:off x="4800600" y="2667000"/>
          <a:ext cx="3594100" cy="2387600"/>
        </p:xfrm>
        <a:graphic>
          <a:graphicData uri="http://schemas.openxmlformats.org/presentationml/2006/ole">
            <mc:AlternateContent xmlns:mc="http://schemas.openxmlformats.org/markup-compatibility/2006">
              <mc:Choice xmlns:v="urn:schemas-microsoft-com:vml" Requires="v">
                <p:oleObj spid="_x0000_s86045" name="ClipArt" r:id="rId4" imgW="3594100" imgH="2387600" progId="MS_ClipArt_Gallery.2">
                  <p:embed/>
                </p:oleObj>
              </mc:Choice>
              <mc:Fallback>
                <p:oleObj name="ClipArt" r:id="rId4" imgW="3594100" imgH="2387600" progId="MS_ClipArt_Gallery.2">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35941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72588403-7D9D-43B3-BA0A-93B9DF93E68B}" type="slidenum">
              <a:rPr lang="en-US" smtClean="0"/>
              <a:pPr>
                <a:defRPr/>
              </a:pPr>
              <a:t>82</a:t>
            </a:fld>
            <a:endParaRPr lang="en-US"/>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r>
              <a:rPr lang="en-US"/>
              <a:t>The Task Ahead</a:t>
            </a:r>
          </a:p>
        </p:txBody>
      </p:sp>
      <p:sp>
        <p:nvSpPr>
          <p:cNvPr id="1068035" name="Rectangle 3"/>
          <p:cNvSpPr>
            <a:spLocks noGrp="1" noChangeArrowheads="1"/>
          </p:cNvSpPr>
          <p:nvPr>
            <p:ph type="body" idx="1"/>
          </p:nvPr>
        </p:nvSpPr>
        <p:spPr/>
        <p:txBody>
          <a:bodyPr/>
          <a:lstStyle/>
          <a:p>
            <a:pPr>
              <a:lnSpc>
                <a:spcPct val="90000"/>
              </a:lnSpc>
            </a:pPr>
            <a:r>
              <a:rPr lang="en-US"/>
              <a:t>Our struggle over the next several months will not be about “which new community goals should we accomplish with our added revenues?”</a:t>
            </a:r>
          </a:p>
          <a:p>
            <a:pPr>
              <a:lnSpc>
                <a:spcPct val="90000"/>
              </a:lnSpc>
            </a:pPr>
            <a:r>
              <a:rPr lang="en-US" i="1"/>
              <a:t>But how do we maintain core service levels, infrastructure and our fiscal health?</a:t>
            </a:r>
          </a:p>
          <a:p>
            <a:pPr lvl="1">
              <a:lnSpc>
                <a:spcPct val="90000"/>
              </a:lnSpc>
            </a:pPr>
            <a:r>
              <a:rPr lang="en-US" i="1"/>
              <a:t>Of the things we doing today, what will we still be doing tomorrow?</a:t>
            </a:r>
            <a:r>
              <a:rPr lang="en-US"/>
              <a:t> </a:t>
            </a:r>
          </a:p>
        </p:txBody>
      </p:sp>
      <p:pic>
        <p:nvPicPr>
          <p:cNvPr id="87045" name="Picture 4" descr="j0257043"/>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724400" y="304800"/>
            <a:ext cx="1185863"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83</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8035">
                                            <p:txEl>
                                              <p:pRg st="2" end="2"/>
                                            </p:txEl>
                                          </p:spTgt>
                                        </p:tgtEl>
                                        <p:attrNameLst>
                                          <p:attrName>style.visibility</p:attrName>
                                        </p:attrNameLst>
                                      </p:cBhvr>
                                      <p:to>
                                        <p:strVal val="visible"/>
                                      </p:to>
                                    </p:set>
                                    <p:anim calcmode="lin" valueType="num">
                                      <p:cBhvr additive="base">
                                        <p:cTn id="7" dur="500" fill="hold"/>
                                        <p:tgtEl>
                                          <p:spTgt spid="106803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80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r>
              <a:rPr lang="en-US"/>
              <a:t>Next Steps </a:t>
            </a:r>
          </a:p>
        </p:txBody>
      </p:sp>
      <p:sp>
        <p:nvSpPr>
          <p:cNvPr id="88068" name="Rectangle 3"/>
          <p:cNvSpPr>
            <a:spLocks noGrp="1" noChangeArrowheads="1"/>
          </p:cNvSpPr>
          <p:nvPr>
            <p:ph type="body" idx="1"/>
          </p:nvPr>
        </p:nvSpPr>
        <p:spPr/>
        <p:txBody>
          <a:bodyPr/>
          <a:lstStyle/>
          <a:p>
            <a:r>
              <a:rPr lang="en-US" sz="2800"/>
              <a:t>Fiscal Health Contingency Plan</a:t>
            </a:r>
          </a:p>
          <a:p>
            <a:pPr lvl="1"/>
            <a:r>
              <a:rPr lang="en-US" sz="2400"/>
              <a:t>Already started implementing several “action steps”</a:t>
            </a:r>
          </a:p>
          <a:p>
            <a:pPr lvl="1"/>
            <a:r>
              <a:rPr lang="en-US" sz="2400"/>
              <a:t>“Hard” freeze planned until development of budget-balancing strategy</a:t>
            </a:r>
          </a:p>
          <a:p>
            <a:r>
              <a:rPr lang="en-US" sz="2800"/>
              <a:t>Begin </a:t>
            </a:r>
            <a:r>
              <a:rPr lang="en-US" sz="2800" i="1"/>
              <a:t>considering </a:t>
            </a:r>
            <a:r>
              <a:rPr lang="en-US" sz="2800"/>
              <a:t>feasibility of:</a:t>
            </a:r>
          </a:p>
          <a:p>
            <a:pPr lvl="1"/>
            <a:r>
              <a:rPr lang="en-US" sz="2400"/>
              <a:t>Storm drainage fees (1/4/05)</a:t>
            </a:r>
          </a:p>
          <a:p>
            <a:pPr lvl="1"/>
            <a:r>
              <a:rPr lang="en-US" sz="2400"/>
              <a:t>Paramedic service charges (2/14/05)</a:t>
            </a:r>
          </a:p>
          <a:p>
            <a:pPr lvl="1"/>
            <a:r>
              <a:rPr lang="en-US" sz="2400"/>
              <a:t>Revenue ballot measure (2/15/05)</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84</a:t>
            </a:fld>
            <a:endParaRPr lang="en-US"/>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r>
              <a:rPr lang="en-US" sz="4000"/>
              <a:t>Link to Goal-Setting in Tough Times</a:t>
            </a:r>
          </a:p>
        </p:txBody>
      </p:sp>
      <p:sp>
        <p:nvSpPr>
          <p:cNvPr id="89092" name="Rectangle 3"/>
          <p:cNvSpPr>
            <a:spLocks noGrp="1" noChangeArrowheads="1"/>
          </p:cNvSpPr>
          <p:nvPr>
            <p:ph type="body" sz="half" idx="1"/>
          </p:nvPr>
        </p:nvSpPr>
        <p:spPr>
          <a:xfrm>
            <a:off x="1143000" y="1790700"/>
            <a:ext cx="5181600" cy="4152900"/>
          </a:xfrm>
        </p:spPr>
        <p:txBody>
          <a:bodyPr/>
          <a:lstStyle/>
          <a:p>
            <a:r>
              <a:rPr lang="en-US" sz="2800"/>
              <a:t>On its face, goal-setting and tough fiscal times may seem like conflicting concepts, but they aren’t.</a:t>
            </a:r>
          </a:p>
          <a:p>
            <a:r>
              <a:rPr lang="en-US" sz="2800"/>
              <a:t>In fact, identifying the most important, highest priority things for us to do is even more important when times are tight.</a:t>
            </a:r>
          </a:p>
        </p:txBody>
      </p:sp>
      <p:pic>
        <p:nvPicPr>
          <p:cNvPr id="89093" name="Picture 4" descr="BS00385_"/>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00800" y="2590800"/>
            <a:ext cx="2057400" cy="1878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CF687C20-115C-4D3D-8E37-0605E3B12EDE}" type="slidenum">
              <a:rPr lang="en-US" smtClean="0"/>
              <a:pPr>
                <a:defRPr/>
              </a:pPr>
              <a:t>85</a:t>
            </a:fld>
            <a:endParaRPr lang="en-US"/>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p:txBody>
          <a:bodyPr/>
          <a:lstStyle/>
          <a:p>
            <a:r>
              <a:rPr lang="en-US" sz="4000"/>
              <a:t>Goal-Setting in Tough Fiscal Times  </a:t>
            </a:r>
          </a:p>
        </p:txBody>
      </p:sp>
      <p:sp>
        <p:nvSpPr>
          <p:cNvPr id="90116" name="Rectangle 3"/>
          <p:cNvSpPr>
            <a:spLocks noGrp="1" noChangeArrowheads="1"/>
          </p:cNvSpPr>
          <p:nvPr>
            <p:ph type="body" idx="1"/>
          </p:nvPr>
        </p:nvSpPr>
        <p:spPr/>
        <p:txBody>
          <a:bodyPr/>
          <a:lstStyle/>
          <a:p>
            <a:r>
              <a:rPr lang="en-US"/>
              <a:t>This is the essence of the budget process</a:t>
            </a:r>
          </a:p>
          <a:p>
            <a:pPr lvl="1"/>
            <a:r>
              <a:rPr lang="en-US"/>
              <a:t>Of all the things we want to do in keeping our community a good place to live, work and play, which are the most important?</a:t>
            </a:r>
          </a:p>
          <a:p>
            <a:pPr lvl="1"/>
            <a:r>
              <a:rPr lang="en-US"/>
              <a:t>And what are the difficult trade-offs we have to make to do them?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86</a:t>
            </a:fld>
            <a:endParaRPr lang="en-US"/>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en-US"/>
              <a:t>Summary</a:t>
            </a:r>
          </a:p>
        </p:txBody>
      </p:sp>
      <p:sp>
        <p:nvSpPr>
          <p:cNvPr id="91140" name="Rectangle 3"/>
          <p:cNvSpPr>
            <a:spLocks noGrp="1" noChangeArrowheads="1"/>
          </p:cNvSpPr>
          <p:nvPr>
            <p:ph type="body" sz="half" idx="1"/>
          </p:nvPr>
        </p:nvSpPr>
        <p:spPr>
          <a:xfrm>
            <a:off x="1143000" y="1790700"/>
            <a:ext cx="3124200" cy="4152900"/>
          </a:xfrm>
        </p:spPr>
        <p:txBody>
          <a:bodyPr/>
          <a:lstStyle/>
          <a:p>
            <a:pPr>
              <a:lnSpc>
                <a:spcPct val="90000"/>
              </a:lnSpc>
            </a:pPr>
            <a:r>
              <a:rPr lang="en-US"/>
              <a:t>Bad News, But Not “New” News</a:t>
            </a:r>
          </a:p>
          <a:p>
            <a:pPr lvl="1">
              <a:lnSpc>
                <a:spcPct val="90000"/>
              </a:lnSpc>
            </a:pPr>
            <a:r>
              <a:rPr lang="en-US"/>
              <a:t>Consistent with reported trends.</a:t>
            </a:r>
          </a:p>
          <a:p>
            <a:pPr lvl="1">
              <a:lnSpc>
                <a:spcPct val="90000"/>
              </a:lnSpc>
            </a:pPr>
            <a:r>
              <a:rPr lang="en-US"/>
              <a:t>Consistent with </a:t>
            </a:r>
            <a:r>
              <a:rPr lang="en-US" i="1"/>
              <a:t>General Fiscal Outlook.</a:t>
            </a:r>
          </a:p>
        </p:txBody>
      </p:sp>
      <p:sp>
        <p:nvSpPr>
          <p:cNvPr id="91141" name="Rectangle 4"/>
          <p:cNvSpPr>
            <a:spLocks noGrp="1" noChangeArrowheads="1"/>
          </p:cNvSpPr>
          <p:nvPr>
            <p:ph type="body" sz="half" idx="2"/>
          </p:nvPr>
        </p:nvSpPr>
        <p:spPr>
          <a:xfrm>
            <a:off x="4495800" y="1790700"/>
            <a:ext cx="4419600" cy="4457700"/>
          </a:xfrm>
        </p:spPr>
        <p:txBody>
          <a:bodyPr/>
          <a:lstStyle/>
          <a:p>
            <a:pPr>
              <a:lnSpc>
                <a:spcPct val="90000"/>
              </a:lnSpc>
            </a:pPr>
            <a:r>
              <a:rPr lang="en-US"/>
              <a:t>Good News</a:t>
            </a:r>
          </a:p>
          <a:p>
            <a:pPr lvl="1">
              <a:lnSpc>
                <a:spcPct val="90000"/>
              </a:lnSpc>
            </a:pPr>
            <a:r>
              <a:rPr lang="en-US"/>
              <a:t>Good fiscal shape</a:t>
            </a:r>
          </a:p>
          <a:p>
            <a:pPr lvl="1">
              <a:lnSpc>
                <a:spcPct val="90000"/>
              </a:lnSpc>
            </a:pPr>
            <a:r>
              <a:rPr lang="en-US"/>
              <a:t>Good information</a:t>
            </a:r>
          </a:p>
          <a:p>
            <a:pPr lvl="1">
              <a:lnSpc>
                <a:spcPct val="90000"/>
              </a:lnSpc>
            </a:pPr>
            <a:r>
              <a:rPr lang="en-US"/>
              <a:t>Solid systems and procedures in place.</a:t>
            </a:r>
          </a:p>
          <a:p>
            <a:pPr lvl="1">
              <a:lnSpc>
                <a:spcPct val="90000"/>
              </a:lnSpc>
            </a:pPr>
            <a:r>
              <a:rPr lang="en-US"/>
              <a:t>Excellent organization and capable staff</a:t>
            </a:r>
          </a:p>
          <a:p>
            <a:pPr lvl="1">
              <a:lnSpc>
                <a:spcPct val="90000"/>
              </a:lnSpc>
            </a:pPr>
            <a:r>
              <a:rPr lang="en-US"/>
              <a:t>Excellent Council leadership</a:t>
            </a:r>
          </a:p>
          <a:p>
            <a:pPr lvl="1">
              <a:lnSpc>
                <a:spcPct val="90000"/>
              </a:lnSpc>
            </a:pPr>
            <a:r>
              <a:rPr lang="en-US"/>
              <a:t>Great tradition of responsible stewardship</a:t>
            </a:r>
          </a:p>
          <a:p>
            <a:pPr>
              <a:lnSpc>
                <a:spcPct val="90000"/>
              </a:lnSpc>
            </a:pPr>
            <a:endParaRPr lang="en-US"/>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87</a:t>
            </a:fld>
            <a:endParaRPr lang="en-US"/>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r>
              <a:rPr lang="en-US"/>
              <a:t>Questions?</a:t>
            </a:r>
          </a:p>
        </p:txBody>
      </p:sp>
      <p:pic>
        <p:nvPicPr>
          <p:cNvPr id="92164" name="Picture 3" descr="PE06568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20821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88</a:t>
            </a:fld>
            <a:endParaRPr lang="en-US"/>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ctrTitle"/>
          </p:nvPr>
        </p:nvSpPr>
        <p:spPr>
          <a:xfrm>
            <a:off x="1219200" y="2209800"/>
            <a:ext cx="7162800" cy="1250950"/>
          </a:xfrm>
        </p:spPr>
        <p:txBody>
          <a:bodyPr/>
          <a:lstStyle/>
          <a:p>
            <a:pPr algn="r"/>
            <a:r>
              <a:rPr lang="en-US" sz="3600">
                <a:latin typeface="Arial" pitchFamily="34" charset="0"/>
                <a:cs typeface="Arial" pitchFamily="34" charset="0"/>
              </a:rPr>
              <a:t>General Fund</a:t>
            </a:r>
            <a:br>
              <a:rPr lang="en-US">
                <a:latin typeface="Arial" pitchFamily="34" charset="0"/>
                <a:cs typeface="Arial" pitchFamily="34" charset="0"/>
              </a:rPr>
            </a:br>
            <a:r>
              <a:rPr lang="en-US" sz="4000">
                <a:latin typeface="Arial" pitchFamily="34" charset="0"/>
                <a:cs typeface="Arial" pitchFamily="34" charset="0"/>
              </a:rPr>
              <a:t>Five Year Forecast: </a:t>
            </a:r>
            <a:r>
              <a:rPr lang="en-US" sz="4000">
                <a:latin typeface="Arial" pitchFamily="34" charset="0"/>
              </a:rPr>
              <a:t>2007-12</a:t>
            </a:r>
          </a:p>
        </p:txBody>
      </p:sp>
      <p:sp>
        <p:nvSpPr>
          <p:cNvPr id="93187" name="Rectangle 3"/>
          <p:cNvSpPr>
            <a:spLocks noGrp="1" noChangeArrowheads="1"/>
          </p:cNvSpPr>
          <p:nvPr>
            <p:ph type="subTitle" idx="1"/>
          </p:nvPr>
        </p:nvSpPr>
        <p:spPr>
          <a:xfrm>
            <a:off x="762000" y="3886200"/>
            <a:ext cx="7696200" cy="1981200"/>
          </a:xfrm>
        </p:spPr>
        <p:txBody>
          <a:bodyPr/>
          <a:lstStyle/>
          <a:p>
            <a:pPr algn="r"/>
            <a:r>
              <a:rPr lang="en-US" sz="2800" i="1"/>
              <a:t>Best Fiscal Outlook in Many Years</a:t>
            </a:r>
          </a:p>
          <a:p>
            <a:pPr algn="r"/>
            <a:r>
              <a:rPr lang="en-US">
                <a:solidFill>
                  <a:schemeClr val="tx2"/>
                </a:solidFill>
              </a:rPr>
              <a:t>December 2006</a:t>
            </a:r>
            <a:endParaRPr lang="en-US"/>
          </a:p>
        </p:txBody>
      </p:sp>
      <p:pic>
        <p:nvPicPr>
          <p:cNvPr id="93188" name="Picture 4" descr="j01880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33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descr="j01880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143000"/>
            <a:ext cx="1447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descr="B-Y with Bk tex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5257800"/>
            <a:ext cx="472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89</a:t>
            </a:fld>
            <a:endParaRPr lang="en-US"/>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CB18299-1B32-4580-BE65-A7408209AA4B}" type="slidenum">
              <a:rPr lang="en-US" smtClean="0"/>
              <a:pPr>
                <a:defRPr/>
              </a:pPr>
              <a:t>9</a:t>
            </a:fld>
            <a:endParaRPr lang="en-US"/>
          </a:p>
        </p:txBody>
      </p:sp>
      <p:pic>
        <p:nvPicPr>
          <p:cNvPr id="151554" name="Picture 2" descr="C:\Users\Bill\Pictures\Pictures\My Pictures\Wedding - Ki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734" y="262467"/>
            <a:ext cx="4337474" cy="636693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9107" r="14993" b="10576"/>
          <a:stretch/>
        </p:blipFill>
        <p:spPr>
          <a:xfrm>
            <a:off x="4267199" y="1905000"/>
            <a:ext cx="3810001" cy="3352800"/>
          </a:xfrm>
          <a:prstGeom prst="rect">
            <a:avLst/>
          </a:prstGeom>
          <a:ln>
            <a:solidFill>
              <a:schemeClr val="bg1"/>
            </a:solidFill>
          </a:ln>
        </p:spPr>
      </p:pic>
    </p:spTree>
    <p:extLst>
      <p:ext uri="{BB962C8B-B14F-4D97-AF65-F5344CB8AC3E}">
        <p14:creationId xmlns:p14="http://schemas.microsoft.com/office/powerpoint/2010/main" val="24648671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p:txBody>
          <a:bodyPr/>
          <a:lstStyle/>
          <a:p>
            <a:r>
              <a:rPr lang="en-US"/>
              <a:t>The Short Story</a:t>
            </a:r>
          </a:p>
        </p:txBody>
      </p:sp>
      <p:sp>
        <p:nvSpPr>
          <p:cNvPr id="94212" name="Rectangle 3"/>
          <p:cNvSpPr>
            <a:spLocks noGrp="1" noChangeArrowheads="1"/>
          </p:cNvSpPr>
          <p:nvPr>
            <p:ph type="body" idx="1"/>
          </p:nvPr>
        </p:nvSpPr>
        <p:spPr/>
        <p:txBody>
          <a:bodyPr/>
          <a:lstStyle/>
          <a:p>
            <a:r>
              <a:rPr lang="en-US"/>
              <a:t>Best fiscal outlook in many years</a:t>
            </a:r>
          </a:p>
          <a:p>
            <a:pPr lvl="1"/>
            <a:r>
              <a:rPr lang="en-US"/>
              <a:t>Measure Y</a:t>
            </a:r>
          </a:p>
          <a:p>
            <a:pPr lvl="1"/>
            <a:r>
              <a:rPr lang="en-US"/>
              <a:t>Structural budget balance to begin with</a:t>
            </a:r>
          </a:p>
          <a:p>
            <a:pPr lvl="1"/>
            <a:r>
              <a:rPr lang="en-US"/>
              <a:t>Stronger beginning financial condition</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90</a:t>
            </a:fld>
            <a:endParaRPr lang="en-US"/>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r>
              <a:rPr lang="en-US"/>
              <a:t>Where We’ve Been</a:t>
            </a:r>
          </a:p>
        </p:txBody>
      </p:sp>
      <p:sp>
        <p:nvSpPr>
          <p:cNvPr id="95236" name="Rectangle 3"/>
          <p:cNvSpPr>
            <a:spLocks noGrp="1" noChangeArrowheads="1"/>
          </p:cNvSpPr>
          <p:nvPr>
            <p:ph type="body" idx="1"/>
          </p:nvPr>
        </p:nvSpPr>
        <p:spPr/>
        <p:txBody>
          <a:bodyPr/>
          <a:lstStyle/>
          <a:p>
            <a:r>
              <a:rPr lang="en-US"/>
              <a:t>We’ve had to close annual budget gaps for three straight fiscal years:</a:t>
            </a:r>
          </a:p>
          <a:p>
            <a:pPr lvl="1"/>
            <a:r>
              <a:rPr lang="en-US"/>
              <a:t>$7.1 million in 2003-04</a:t>
            </a:r>
          </a:p>
          <a:p>
            <a:pPr lvl="1"/>
            <a:r>
              <a:rPr lang="en-US"/>
              <a:t>Another $1.4 million in 2004-05</a:t>
            </a:r>
          </a:p>
          <a:p>
            <a:pPr lvl="1"/>
            <a:r>
              <a:rPr lang="en-US"/>
              <a:t>And another $2.1 million in 2005-06</a:t>
            </a:r>
          </a:p>
          <a:p>
            <a:r>
              <a:rPr lang="en-US"/>
              <a:t>We closed these gaps largely through service cuts.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91</a:t>
            </a:fld>
            <a:endParaRPr lang="en-US"/>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p:txBody>
          <a:bodyPr/>
          <a:lstStyle/>
          <a:p>
            <a:r>
              <a:rPr lang="en-US"/>
              <a:t>How We Closed the Gaps</a:t>
            </a:r>
          </a:p>
        </p:txBody>
      </p:sp>
      <p:graphicFrame>
        <p:nvGraphicFramePr>
          <p:cNvPr id="96260" name="Object 3"/>
          <p:cNvGraphicFramePr>
            <a:graphicFrameLocks noGrp="1" noChangeAspect="1"/>
          </p:cNvGraphicFramePr>
          <p:nvPr>
            <p:ph idx="1"/>
          </p:nvPr>
        </p:nvGraphicFramePr>
        <p:xfrm>
          <a:off x="700088" y="1476375"/>
          <a:ext cx="8448675" cy="4827588"/>
        </p:xfrm>
        <a:graphic>
          <a:graphicData uri="http://schemas.openxmlformats.org/presentationml/2006/ole">
            <mc:AlternateContent xmlns:mc="http://schemas.openxmlformats.org/markup-compatibility/2006">
              <mc:Choice xmlns:v="urn:schemas-microsoft-com:vml" Requires="v">
                <p:oleObj spid="_x0000_s96285" name="Chart" r:id="rId3" imgW="3467100" imgH="1981200" progId="Excel.Chart.8">
                  <p:embed/>
                </p:oleObj>
              </mc:Choice>
              <mc:Fallback>
                <p:oleObj name="Chart" r:id="rId3" imgW="3467100" imgH="1981200" progId="Excel.Chart.8">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1476375"/>
                        <a:ext cx="8448675" cy="482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1" name="Text Box 4"/>
          <p:cNvSpPr txBox="1">
            <a:spLocks noChangeArrowheads="1"/>
          </p:cNvSpPr>
          <p:nvPr/>
        </p:nvSpPr>
        <p:spPr bwMode="auto">
          <a:xfrm>
            <a:off x="5638800" y="4038600"/>
            <a:ext cx="2971800" cy="457200"/>
          </a:xfrm>
          <a:prstGeom prst="rect">
            <a:avLst/>
          </a:prstGeom>
          <a:solidFill>
            <a:srgbClr val="FFFFFF"/>
          </a:solidFill>
          <a:ln w="9525">
            <a:solidFill>
              <a:srgbClr val="000000"/>
            </a:solidFill>
            <a:miter lim="800000"/>
            <a:headEnd/>
            <a:tailEnd/>
          </a:ln>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r>
              <a:rPr lang="en-US">
                <a:latin typeface="Tahoma" pitchFamily="34" charset="0"/>
                <a:cs typeface="Times New Roman" pitchFamily="18" charset="0"/>
              </a:rPr>
              <a:t>Expenditure Cuts: 68%</a:t>
            </a:r>
            <a:r>
              <a:rPr lang="en-US" sz="1400">
                <a:latin typeface="Tahoma" pitchFamily="34" charset="0"/>
                <a:cs typeface="Times New Roman" pitchFamily="18" charset="0"/>
              </a:rPr>
              <a:t>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92</a:t>
            </a:fld>
            <a:endParaRPr lang="en-US"/>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r>
              <a:rPr lang="en-US"/>
              <a:t>Closing the Gap</a:t>
            </a:r>
          </a:p>
        </p:txBody>
      </p:sp>
      <p:sp>
        <p:nvSpPr>
          <p:cNvPr id="97284" name="Rectangle 3"/>
          <p:cNvSpPr>
            <a:spLocks noGrp="1" noChangeArrowheads="1"/>
          </p:cNvSpPr>
          <p:nvPr>
            <p:ph type="body" idx="1"/>
          </p:nvPr>
        </p:nvSpPr>
        <p:spPr/>
        <p:txBody>
          <a:bodyPr/>
          <a:lstStyle/>
          <a:p>
            <a:r>
              <a:rPr lang="en-US"/>
              <a:t>This required deep cuts in operating and capital programs, including:</a:t>
            </a:r>
          </a:p>
          <a:p>
            <a:pPr lvl="1"/>
            <a:r>
              <a:rPr lang="en-US"/>
              <a:t>50% cut in infrastructure maintenance (including 67% cut in paving).</a:t>
            </a:r>
          </a:p>
          <a:p>
            <a:pPr lvl="1"/>
            <a:r>
              <a:rPr lang="en-US"/>
              <a:t>Reduction of 25 FTE positions, including sworn police officers.</a:t>
            </a:r>
          </a:p>
          <a:p>
            <a:endParaRPr lang="en-US"/>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93</a:t>
            </a:fld>
            <a:endParaRPr lang="en-US"/>
          </a:p>
        </p:txBody>
      </p:sp>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609600" y="277813"/>
            <a:ext cx="6629400" cy="1139825"/>
          </a:xfrm>
        </p:spPr>
        <p:txBody>
          <a:bodyPr/>
          <a:lstStyle/>
          <a:p>
            <a:r>
              <a:rPr lang="en-US"/>
              <a:t>Where We Are Today</a:t>
            </a:r>
          </a:p>
        </p:txBody>
      </p:sp>
      <p:sp>
        <p:nvSpPr>
          <p:cNvPr id="98308" name="Rectangle 3"/>
          <p:cNvSpPr>
            <a:spLocks noGrp="1" noChangeArrowheads="1"/>
          </p:cNvSpPr>
          <p:nvPr>
            <p:ph type="body" sz="half" idx="1"/>
          </p:nvPr>
        </p:nvSpPr>
        <p:spPr>
          <a:xfrm>
            <a:off x="1143000" y="1790700"/>
            <a:ext cx="3814763" cy="4152900"/>
          </a:xfrm>
        </p:spPr>
        <p:txBody>
          <a:bodyPr/>
          <a:lstStyle/>
          <a:p>
            <a:pPr>
              <a:lnSpc>
                <a:spcPct val="90000"/>
              </a:lnSpc>
            </a:pPr>
            <a:r>
              <a:rPr lang="en-US" sz="2400"/>
              <a:t>The City's financial condition continues to be strong by State and national standards:</a:t>
            </a:r>
          </a:p>
          <a:p>
            <a:pPr lvl="1">
              <a:lnSpc>
                <a:spcPct val="90000"/>
              </a:lnSpc>
            </a:pPr>
            <a:r>
              <a:rPr lang="en-US" sz="2000"/>
              <a:t>Stable underlying economy</a:t>
            </a:r>
          </a:p>
          <a:p>
            <a:pPr lvl="1">
              <a:lnSpc>
                <a:spcPct val="90000"/>
              </a:lnSpc>
            </a:pPr>
            <a:r>
              <a:rPr lang="en-US" sz="2000"/>
              <a:t>Diversified revenues</a:t>
            </a:r>
          </a:p>
          <a:p>
            <a:pPr lvl="1">
              <a:lnSpc>
                <a:spcPct val="90000"/>
              </a:lnSpc>
            </a:pPr>
            <a:r>
              <a:rPr lang="en-US" sz="2000"/>
              <a:t>Tough revenue and expenditure decisions—in good times and bad </a:t>
            </a:r>
          </a:p>
          <a:p>
            <a:pPr lvl="1">
              <a:lnSpc>
                <a:spcPct val="90000"/>
              </a:lnSpc>
            </a:pPr>
            <a:r>
              <a:rPr lang="en-US" sz="2000"/>
              <a:t>Strong fiscal policies</a:t>
            </a:r>
          </a:p>
          <a:p>
            <a:pPr lvl="1">
              <a:lnSpc>
                <a:spcPct val="90000"/>
              </a:lnSpc>
            </a:pPr>
            <a:r>
              <a:rPr lang="en-US" sz="2000"/>
              <a:t>Ongoing fiscal monitoring</a:t>
            </a:r>
          </a:p>
        </p:txBody>
      </p:sp>
      <p:sp>
        <p:nvSpPr>
          <p:cNvPr id="98309" name="Rectangle 4"/>
          <p:cNvSpPr>
            <a:spLocks noGrp="1" noChangeArrowheads="1"/>
          </p:cNvSpPr>
          <p:nvPr>
            <p:ph type="body" sz="half" idx="2"/>
          </p:nvPr>
        </p:nvSpPr>
        <p:spPr>
          <a:xfrm>
            <a:off x="5100638" y="1790700"/>
            <a:ext cx="3814762" cy="4152900"/>
          </a:xfrm>
        </p:spPr>
        <p:txBody>
          <a:bodyPr/>
          <a:lstStyle/>
          <a:p>
            <a:pPr lvl="1"/>
            <a:r>
              <a:rPr lang="en-US" sz="2000"/>
              <a:t>Use of the private sector to deliver services</a:t>
            </a:r>
          </a:p>
          <a:p>
            <a:pPr lvl="1"/>
            <a:r>
              <a:rPr lang="en-US" sz="2000"/>
              <a:t>Goal-driven budget process—performance, outcome-oriented</a:t>
            </a:r>
          </a:p>
          <a:p>
            <a:pPr lvl="1"/>
            <a:r>
              <a:rPr lang="en-US" sz="2000"/>
              <a:t>Controlling operating costs: ongoing commitment to increasing productivity and improving customer service</a:t>
            </a:r>
          </a:p>
          <a:p>
            <a:pPr lvl="1"/>
            <a:r>
              <a:rPr lang="en-US" sz="2000"/>
              <a:t>Limited use of debt financing: conservative standards</a:t>
            </a:r>
          </a:p>
        </p:txBody>
      </p:sp>
      <p:pic>
        <p:nvPicPr>
          <p:cNvPr id="98310" name="Picture 5" descr="MCj0287191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04800"/>
            <a:ext cx="14478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5254" name="Text Box 6"/>
          <p:cNvSpPr txBox="1">
            <a:spLocks noChangeArrowheads="1"/>
          </p:cNvSpPr>
          <p:nvPr/>
        </p:nvSpPr>
        <p:spPr bwMode="auto">
          <a:xfrm>
            <a:off x="1676400" y="6248400"/>
            <a:ext cx="3962400" cy="3968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ct val="50000"/>
              </a:spcBef>
            </a:pPr>
            <a:r>
              <a:rPr lang="en-US" b="1">
                <a:solidFill>
                  <a:schemeClr val="bg1"/>
                </a:solidFill>
                <a:cs typeface="Times New Roman" pitchFamily="18" charset="0"/>
              </a:rPr>
              <a:t>Structurally Balanced Budget</a:t>
            </a:r>
          </a:p>
        </p:txBody>
      </p:sp>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94</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05254"/>
                                        </p:tgtEl>
                                        <p:attrNameLst>
                                          <p:attrName>style.visibility</p:attrName>
                                        </p:attrNameLst>
                                      </p:cBhvr>
                                      <p:to>
                                        <p:strVal val="visible"/>
                                      </p:to>
                                    </p:set>
                                    <p:anim calcmode="lin" valueType="num">
                                      <p:cBhvr additive="base">
                                        <p:cTn id="7" dur="500" fill="hold"/>
                                        <p:tgtEl>
                                          <p:spTgt spid="1205254"/>
                                        </p:tgtEl>
                                        <p:attrNameLst>
                                          <p:attrName>ppt_x</p:attrName>
                                        </p:attrNameLst>
                                      </p:cBhvr>
                                      <p:tavLst>
                                        <p:tav tm="0">
                                          <p:val>
                                            <p:strVal val="0-#ppt_w/2"/>
                                          </p:val>
                                        </p:tav>
                                        <p:tav tm="100000">
                                          <p:val>
                                            <p:strVal val="#ppt_x"/>
                                          </p:val>
                                        </p:tav>
                                      </p:tavLst>
                                    </p:anim>
                                    <p:anim calcmode="lin" valueType="num">
                                      <p:cBhvr additive="base">
                                        <p:cTn id="8" dur="500" fill="hold"/>
                                        <p:tgtEl>
                                          <p:spTgt spid="1205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5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a:xfrm>
            <a:off x="457200" y="266700"/>
            <a:ext cx="8229600" cy="571500"/>
          </a:xfrm>
        </p:spPr>
        <p:txBody>
          <a:bodyPr/>
          <a:lstStyle/>
          <a:p>
            <a:r>
              <a:rPr lang="en-US" sz="3600"/>
              <a:t>Where We’re Headed: Forecast Summary</a:t>
            </a:r>
          </a:p>
        </p:txBody>
      </p:sp>
      <p:sp>
        <p:nvSpPr>
          <p:cNvPr id="99332" name="Rectangle 3"/>
          <p:cNvSpPr>
            <a:spLocks noChangeArrowheads="1"/>
          </p:cNvSpPr>
          <p:nvPr/>
        </p:nvSpPr>
        <p:spPr bwMode="auto">
          <a:xfrm>
            <a:off x="3810000" y="3124200"/>
            <a:ext cx="285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sz="2400">
              <a:cs typeface="Times New Roman" pitchFamily="18" charset="0"/>
            </a:endParaRPr>
          </a:p>
        </p:txBody>
      </p:sp>
      <p:graphicFrame>
        <p:nvGraphicFramePr>
          <p:cNvPr id="99333" name="Object 4"/>
          <p:cNvGraphicFramePr>
            <a:graphicFrameLocks noGrp="1" noChangeAspect="1"/>
          </p:cNvGraphicFramePr>
          <p:nvPr>
            <p:ph idx="1"/>
          </p:nvPr>
        </p:nvGraphicFramePr>
        <p:xfrm>
          <a:off x="304800" y="914400"/>
          <a:ext cx="8562975" cy="5411788"/>
        </p:xfrm>
        <a:graphic>
          <a:graphicData uri="http://schemas.openxmlformats.org/presentationml/2006/ole">
            <mc:AlternateContent xmlns:mc="http://schemas.openxmlformats.org/markup-compatibility/2006">
              <mc:Choice xmlns:v="urn:schemas-microsoft-com:vml" Requires="v">
                <p:oleObj spid="_x0000_s99357" name="Chart" r:id="rId3" imgW="6858000" imgH="4333951" progId="Excel.Chart.8">
                  <p:embed/>
                </p:oleObj>
              </mc:Choice>
              <mc:Fallback>
                <p:oleObj name="Chart" r:id="rId3" imgW="6858000" imgH="4333951" progId="Excel.Chart.8">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8562975" cy="54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95</a:t>
            </a:fld>
            <a:endParaRPr lang="en-US"/>
          </a:p>
        </p:txBody>
      </p:sp>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p:txBody>
          <a:bodyPr/>
          <a:lstStyle/>
          <a:p>
            <a:r>
              <a:rPr lang="en-US"/>
              <a:t>Forecast Summary</a:t>
            </a:r>
          </a:p>
        </p:txBody>
      </p:sp>
      <p:sp>
        <p:nvSpPr>
          <p:cNvPr id="100356" name="Rectangle 3"/>
          <p:cNvSpPr>
            <a:spLocks noGrp="1" noChangeArrowheads="1"/>
          </p:cNvSpPr>
          <p:nvPr>
            <p:ph type="body" sz="half" idx="1"/>
          </p:nvPr>
        </p:nvSpPr>
        <p:spPr>
          <a:xfrm>
            <a:off x="1143000" y="1790700"/>
            <a:ext cx="4114800" cy="4838700"/>
          </a:xfrm>
        </p:spPr>
        <p:txBody>
          <a:bodyPr/>
          <a:lstStyle/>
          <a:p>
            <a:pPr>
              <a:lnSpc>
                <a:spcPct val="80000"/>
              </a:lnSpc>
            </a:pPr>
            <a:r>
              <a:rPr lang="en-US"/>
              <a:t>Results driven by key assumptions</a:t>
            </a:r>
          </a:p>
          <a:p>
            <a:pPr lvl="1">
              <a:lnSpc>
                <a:spcPct val="80000"/>
              </a:lnSpc>
            </a:pPr>
            <a:r>
              <a:rPr lang="en-US" sz="2200"/>
              <a:t>Current day-to-day service levels</a:t>
            </a:r>
          </a:p>
          <a:p>
            <a:pPr lvl="1">
              <a:lnSpc>
                <a:spcPct val="80000"/>
              </a:lnSpc>
            </a:pPr>
            <a:r>
              <a:rPr lang="en-US" sz="2200"/>
              <a:t>CIP based on 2005-07 two-year average (about $2.5 million per year)</a:t>
            </a:r>
          </a:p>
          <a:p>
            <a:pPr lvl="1">
              <a:lnSpc>
                <a:spcPct val="80000"/>
              </a:lnSpc>
            </a:pPr>
            <a:r>
              <a:rPr lang="en-US" sz="2200"/>
              <a:t>Modest underlying performance of key revenues</a:t>
            </a:r>
          </a:p>
          <a:p>
            <a:pPr lvl="1">
              <a:lnSpc>
                <a:spcPct val="80000"/>
              </a:lnSpc>
            </a:pPr>
            <a:r>
              <a:rPr lang="en-US" sz="2200"/>
              <a:t>Projected new sales tax and TOT outlets</a:t>
            </a:r>
          </a:p>
          <a:p>
            <a:pPr lvl="1">
              <a:lnSpc>
                <a:spcPct val="80000"/>
              </a:lnSpc>
            </a:pPr>
            <a:r>
              <a:rPr lang="en-US" sz="2200"/>
              <a:t>Prop 42 and 1B revenues</a:t>
            </a:r>
          </a:p>
          <a:p>
            <a:pPr lvl="1">
              <a:lnSpc>
                <a:spcPct val="80000"/>
              </a:lnSpc>
            </a:pPr>
            <a:r>
              <a:rPr lang="en-US" sz="2200"/>
              <a:t>Measure Y</a:t>
            </a:r>
          </a:p>
        </p:txBody>
      </p:sp>
      <p:sp>
        <p:nvSpPr>
          <p:cNvPr id="1207300" name="Rectangle 4"/>
          <p:cNvSpPr>
            <a:spLocks noGrp="1" noChangeArrowheads="1"/>
          </p:cNvSpPr>
          <p:nvPr>
            <p:ph type="body" sz="half" idx="2"/>
          </p:nvPr>
        </p:nvSpPr>
        <p:spPr>
          <a:xfrm>
            <a:off x="5181600" y="2819400"/>
            <a:ext cx="3581400" cy="3429000"/>
          </a:xfrm>
        </p:spPr>
        <p:txBody>
          <a:bodyPr/>
          <a:lstStyle/>
          <a:p>
            <a:pPr>
              <a:lnSpc>
                <a:spcPct val="80000"/>
              </a:lnSpc>
            </a:pPr>
            <a:r>
              <a:rPr lang="en-US"/>
              <a:t>Results</a:t>
            </a:r>
          </a:p>
          <a:p>
            <a:pPr lvl="1">
              <a:lnSpc>
                <a:spcPct val="80000"/>
              </a:lnSpc>
            </a:pPr>
            <a:r>
              <a:rPr lang="en-US" sz="2200"/>
              <a:t>Available for ongoing service restorations or new initiatives: $5.5 million annually</a:t>
            </a:r>
          </a:p>
          <a:p>
            <a:pPr lvl="1">
              <a:lnSpc>
                <a:spcPct val="80000"/>
              </a:lnSpc>
            </a:pPr>
            <a:r>
              <a:rPr lang="en-US" sz="2200"/>
              <a:t>One-time carryover above policy minimum in 2007-09: $3.5 million </a:t>
            </a:r>
          </a:p>
        </p:txBody>
      </p:sp>
      <p:pic>
        <p:nvPicPr>
          <p:cNvPr id="12073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284163"/>
            <a:ext cx="3581400" cy="226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0529DC3-4020-4FE4-89E7-66AAFC345E8D}" type="slidenum">
              <a:rPr lang="en-US" smtClean="0"/>
              <a:pPr>
                <a:defRPr/>
              </a:pPr>
              <a:t>96</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07301"/>
                                        </p:tgtEl>
                                        <p:attrNameLst>
                                          <p:attrName>style.visibility</p:attrName>
                                        </p:attrNameLst>
                                      </p:cBhvr>
                                      <p:to>
                                        <p:strVal val="visible"/>
                                      </p:to>
                                    </p:set>
                                    <p:anim calcmode="lin" valueType="num">
                                      <p:cBhvr additive="base">
                                        <p:cTn id="7" dur="500" fill="hold"/>
                                        <p:tgtEl>
                                          <p:spTgt spid="1207301"/>
                                        </p:tgtEl>
                                        <p:attrNameLst>
                                          <p:attrName>ppt_x</p:attrName>
                                        </p:attrNameLst>
                                      </p:cBhvr>
                                      <p:tavLst>
                                        <p:tav tm="0">
                                          <p:val>
                                            <p:strVal val="1+#ppt_w/2"/>
                                          </p:val>
                                        </p:tav>
                                        <p:tav tm="100000">
                                          <p:val>
                                            <p:strVal val="#ppt_x"/>
                                          </p:val>
                                        </p:tav>
                                      </p:tavLst>
                                    </p:anim>
                                    <p:anim calcmode="lin" valueType="num">
                                      <p:cBhvr additive="base">
                                        <p:cTn id="8" dur="500" fill="hold"/>
                                        <p:tgtEl>
                                          <p:spTgt spid="120730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07300">
                                            <p:txEl>
                                              <p:pRg st="0" end="0"/>
                                            </p:txEl>
                                          </p:spTgt>
                                        </p:tgtEl>
                                        <p:attrNameLst>
                                          <p:attrName>style.visibility</p:attrName>
                                        </p:attrNameLst>
                                      </p:cBhvr>
                                      <p:to>
                                        <p:strVal val="visible"/>
                                      </p:to>
                                    </p:set>
                                    <p:anim calcmode="lin" valueType="num">
                                      <p:cBhvr additive="base">
                                        <p:cTn id="11" dur="500" fill="hold"/>
                                        <p:tgtEl>
                                          <p:spTgt spid="120730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0730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07300">
                                            <p:txEl>
                                              <p:pRg st="1" end="1"/>
                                            </p:txEl>
                                          </p:spTgt>
                                        </p:tgtEl>
                                        <p:attrNameLst>
                                          <p:attrName>style.visibility</p:attrName>
                                        </p:attrNameLst>
                                      </p:cBhvr>
                                      <p:to>
                                        <p:strVal val="visible"/>
                                      </p:to>
                                    </p:set>
                                    <p:anim calcmode="lin" valueType="num">
                                      <p:cBhvr additive="base">
                                        <p:cTn id="15" dur="500" fill="hold"/>
                                        <p:tgtEl>
                                          <p:spTgt spid="1207300">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0730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07300">
                                            <p:txEl>
                                              <p:pRg st="2" end="2"/>
                                            </p:txEl>
                                          </p:spTgt>
                                        </p:tgtEl>
                                        <p:attrNameLst>
                                          <p:attrName>style.visibility</p:attrName>
                                        </p:attrNameLst>
                                      </p:cBhvr>
                                      <p:to>
                                        <p:strVal val="visible"/>
                                      </p:to>
                                    </p:set>
                                    <p:anim calcmode="lin" valueType="num">
                                      <p:cBhvr additive="base">
                                        <p:cTn id="19" dur="500" fill="hold"/>
                                        <p:tgtEl>
                                          <p:spTgt spid="120730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0730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00"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2209800"/>
            <a:ext cx="7696200" cy="1250950"/>
          </a:xfrm>
        </p:spPr>
        <p:txBody>
          <a:bodyPr/>
          <a:lstStyle/>
          <a:p>
            <a:r>
              <a:rPr lang="en-US" sz="4000">
                <a:cs typeface="Arial" pitchFamily="34" charset="0"/>
              </a:rPr>
              <a:t>2009-14 Fiscal Forecast</a:t>
            </a:r>
            <a:endParaRPr lang="en-US" sz="4000">
              <a:cs typeface="Times New Roman" pitchFamily="18" charset="0"/>
            </a:endParaRPr>
          </a:p>
        </p:txBody>
      </p:sp>
      <p:sp>
        <p:nvSpPr>
          <p:cNvPr id="101379" name="Rectangle 3"/>
          <p:cNvSpPr>
            <a:spLocks noGrp="1" noChangeArrowheads="1"/>
          </p:cNvSpPr>
          <p:nvPr>
            <p:ph type="subTitle" idx="1"/>
          </p:nvPr>
        </p:nvSpPr>
        <p:spPr>
          <a:xfrm>
            <a:off x="1524000" y="3886200"/>
            <a:ext cx="6934200" cy="1981200"/>
          </a:xfrm>
        </p:spPr>
        <p:txBody>
          <a:bodyPr/>
          <a:lstStyle/>
          <a:p>
            <a:r>
              <a:rPr lang="en-US" sz="2400" i="1"/>
              <a:t>Another very tough budget season that would be even worse without Measure Y revenues</a:t>
            </a:r>
            <a:endParaRPr lang="en-US" sz="2400" i="1">
              <a:cs typeface="Times New Roman" pitchFamily="18" charset="0"/>
            </a:endParaRPr>
          </a:p>
        </p:txBody>
      </p:sp>
      <p:pic>
        <p:nvPicPr>
          <p:cNvPr id="101380" name="Picture 5" descr="B-Y with Bk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105400"/>
            <a:ext cx="50292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7C038D4-BA05-43E0-A2A9-EA0969679640}" type="slidenum">
              <a:rPr lang="en-US" smtClean="0"/>
              <a:pPr>
                <a:defRPr/>
              </a:pPr>
              <a:t>97</a:t>
            </a:fld>
            <a:endParaRPr lang="en-US"/>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r>
              <a:rPr lang="en-US" sz="4000"/>
              <a:t>Fiscal Outlook: Where We’ve Been</a:t>
            </a:r>
          </a:p>
        </p:txBody>
      </p:sp>
      <p:sp>
        <p:nvSpPr>
          <p:cNvPr id="102404" name="Rectangle 3"/>
          <p:cNvSpPr>
            <a:spLocks noGrp="1" noChangeArrowheads="1"/>
          </p:cNvSpPr>
          <p:nvPr>
            <p:ph type="body" idx="1"/>
          </p:nvPr>
        </p:nvSpPr>
        <p:spPr/>
        <p:txBody>
          <a:bodyPr/>
          <a:lstStyle/>
          <a:p>
            <a:r>
              <a:rPr lang="en-US"/>
              <a:t>Two years ago, we characterized our fiscal outlook as the best in many years:</a:t>
            </a:r>
          </a:p>
          <a:p>
            <a:pPr lvl="1"/>
            <a:r>
              <a:rPr lang="en-US"/>
              <a:t>Measure Y</a:t>
            </a:r>
          </a:p>
          <a:p>
            <a:pPr lvl="1"/>
            <a:r>
              <a:rPr lang="en-US"/>
              <a:t>Improved local economy</a:t>
            </a:r>
          </a:p>
          <a:p>
            <a:pPr lvl="1"/>
            <a:r>
              <a:rPr lang="en-US"/>
              <a:t>Structural budget balance to begin with</a:t>
            </a:r>
          </a:p>
          <a:p>
            <a:pPr lvl="1"/>
            <a:r>
              <a:rPr lang="en-US"/>
              <a:t>Strong beginning financial condition</a:t>
            </a:r>
          </a:p>
          <a:p>
            <a:pPr lvl="1"/>
            <a:r>
              <a:rPr lang="en-US"/>
              <a:t>Absence of State budget threats</a:t>
            </a:r>
          </a:p>
          <a:p>
            <a:pPr lvl="1"/>
            <a:r>
              <a:rPr lang="en-US"/>
              <a:t>Stable labor costs</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98</a:t>
            </a:fld>
            <a:endParaRPr lang="en-US"/>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p:txBody>
          <a:bodyPr/>
          <a:lstStyle/>
          <a:p>
            <a:r>
              <a:rPr lang="en-US"/>
              <a:t>This isn’t the case today  </a:t>
            </a:r>
          </a:p>
        </p:txBody>
      </p:sp>
      <p:sp>
        <p:nvSpPr>
          <p:cNvPr id="1232899" name="Rectangle 3"/>
          <p:cNvSpPr>
            <a:spLocks noGrp="1" noChangeArrowheads="1"/>
          </p:cNvSpPr>
          <p:nvPr>
            <p:ph type="body" idx="1"/>
          </p:nvPr>
        </p:nvSpPr>
        <p:spPr/>
        <p:txBody>
          <a:bodyPr/>
          <a:lstStyle/>
          <a:p>
            <a:r>
              <a:rPr lang="en-US"/>
              <a:t>Measure Y continues to be a bright spot</a:t>
            </a:r>
          </a:p>
          <a:p>
            <a:pPr lvl="1"/>
            <a:r>
              <a:rPr lang="en-US"/>
              <a:t>Helps make our situation “just” really, really tough instead of a crisis</a:t>
            </a:r>
          </a:p>
          <a:p>
            <a:r>
              <a:rPr lang="en-US"/>
              <a:t>But all the other bright spots have darkened</a:t>
            </a:r>
          </a:p>
          <a:p>
            <a:pPr lvl="1"/>
            <a:r>
              <a:rPr lang="en-US"/>
              <a:t>Adverse economy</a:t>
            </a:r>
          </a:p>
          <a:p>
            <a:pPr lvl="1"/>
            <a:r>
              <a:rPr lang="en-US"/>
              <a:t>Adverse State fiscal outlook</a:t>
            </a:r>
          </a:p>
          <a:p>
            <a:pPr lvl="1"/>
            <a:r>
              <a:rPr lang="en-US"/>
              <a:t>Adverse binding arbitration decision   </a:t>
            </a:r>
          </a:p>
        </p:txBody>
      </p:sp>
      <p:sp>
        <p:nvSpPr>
          <p:cNvPr id="2" name="Slide Number Placeholder 1"/>
          <p:cNvSpPr>
            <a:spLocks noGrp="1"/>
          </p:cNvSpPr>
          <p:nvPr>
            <p:ph type="sldNum" sz="quarter" idx="12"/>
          </p:nvPr>
        </p:nvSpPr>
        <p:spPr/>
        <p:txBody>
          <a:bodyPr/>
          <a:lstStyle/>
          <a:p>
            <a:pPr>
              <a:defRPr/>
            </a:pPr>
            <a:fld id="{BCB18299-1B32-4580-BE65-A7408209AA4B}" type="slidenum">
              <a:rPr lang="en-US" smtClean="0"/>
              <a:pPr>
                <a:defRPr/>
              </a:pPr>
              <a:t>99</a:t>
            </a:fld>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32899">
                                            <p:txEl>
                                              <p:pRg st="2" end="2"/>
                                            </p:txEl>
                                          </p:spTgt>
                                        </p:tgtEl>
                                        <p:attrNameLst>
                                          <p:attrName>style.visibility</p:attrName>
                                        </p:attrNameLst>
                                      </p:cBhvr>
                                      <p:to>
                                        <p:strVal val="visible"/>
                                      </p:to>
                                    </p:set>
                                    <p:anim calcmode="lin" valueType="num">
                                      <p:cBhvr additive="base">
                                        <p:cTn id="7" dur="500" fill="hold"/>
                                        <p:tgtEl>
                                          <p:spTgt spid="1232899">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32899">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32899">
                                            <p:txEl>
                                              <p:pRg st="3" end="3"/>
                                            </p:txEl>
                                          </p:spTgt>
                                        </p:tgtEl>
                                        <p:attrNameLst>
                                          <p:attrName>style.visibility</p:attrName>
                                        </p:attrNameLst>
                                      </p:cBhvr>
                                      <p:to>
                                        <p:strVal val="visible"/>
                                      </p:to>
                                    </p:set>
                                    <p:anim calcmode="lin" valueType="num">
                                      <p:cBhvr additive="base">
                                        <p:cTn id="11" dur="500" fill="hold"/>
                                        <p:tgtEl>
                                          <p:spTgt spid="1232899">
                                            <p:txEl>
                                              <p:pRg st="3" end="3"/>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32899">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32899">
                                            <p:txEl>
                                              <p:pRg st="4" end="4"/>
                                            </p:txEl>
                                          </p:spTgt>
                                        </p:tgtEl>
                                        <p:attrNameLst>
                                          <p:attrName>style.visibility</p:attrName>
                                        </p:attrNameLst>
                                      </p:cBhvr>
                                      <p:to>
                                        <p:strVal val="visible"/>
                                      </p:to>
                                    </p:set>
                                    <p:anim calcmode="lin" valueType="num">
                                      <p:cBhvr additive="base">
                                        <p:cTn id="15" dur="500" fill="hold"/>
                                        <p:tgtEl>
                                          <p:spTgt spid="1232899">
                                            <p:txEl>
                                              <p:pRg st="4" end="4"/>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32899">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32899">
                                            <p:txEl>
                                              <p:pRg st="5" end="5"/>
                                            </p:txEl>
                                          </p:spTgt>
                                        </p:tgtEl>
                                        <p:attrNameLst>
                                          <p:attrName>style.visibility</p:attrName>
                                        </p:attrNameLst>
                                      </p:cBhvr>
                                      <p:to>
                                        <p:strVal val="visible"/>
                                      </p:to>
                                    </p:set>
                                    <p:anim calcmode="lin" valueType="num">
                                      <p:cBhvr additive="base">
                                        <p:cTn id="19" dur="500" fill="hold"/>
                                        <p:tgtEl>
                                          <p:spTgt spid="1232899">
                                            <p:txEl>
                                              <p:pRg st="5" end="5"/>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32899">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32899">
                                            <p:txEl>
                                              <p:pRg st="3" end="3"/>
                                            </p:txEl>
                                          </p:spTgt>
                                        </p:tgtEl>
                                        <p:attrNameLst>
                                          <p:attrName>style.visibility</p:attrName>
                                        </p:attrNameLst>
                                      </p:cBhvr>
                                      <p:to>
                                        <p:strVal val="visible"/>
                                      </p:to>
                                    </p:set>
                                    <p:anim calcmode="lin" valueType="num">
                                      <p:cBhvr additive="base">
                                        <p:cTn id="23" dur="500" fill="hold"/>
                                        <p:tgtEl>
                                          <p:spTgt spid="123289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3289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32899">
                                            <p:txEl>
                                              <p:pRg st="4" end="4"/>
                                            </p:txEl>
                                          </p:spTgt>
                                        </p:tgtEl>
                                        <p:attrNameLst>
                                          <p:attrName>style.visibility</p:attrName>
                                        </p:attrNameLst>
                                      </p:cBhvr>
                                      <p:to>
                                        <p:strVal val="visible"/>
                                      </p:to>
                                    </p:set>
                                    <p:anim calcmode="lin" valueType="num">
                                      <p:cBhvr additive="base">
                                        <p:cTn id="27" dur="500" fill="hold"/>
                                        <p:tgtEl>
                                          <p:spTgt spid="123289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3289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32899">
                                            <p:txEl>
                                              <p:pRg st="5" end="5"/>
                                            </p:txEl>
                                          </p:spTgt>
                                        </p:tgtEl>
                                        <p:attrNameLst>
                                          <p:attrName>style.visibility</p:attrName>
                                        </p:attrNameLst>
                                      </p:cBhvr>
                                      <p:to>
                                        <p:strVal val="visible"/>
                                      </p:to>
                                    </p:set>
                                    <p:anim calcmode="lin" valueType="num">
                                      <p:cBhvr additive="base">
                                        <p:cTn id="31" dur="500" fill="hold"/>
                                        <p:tgtEl>
                                          <p:spTgt spid="123289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328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de Bar White">
  <a:themeElements>
    <a:clrScheme name="Side Bar White 4">
      <a:dk1>
        <a:srgbClr val="000000"/>
      </a:dk1>
      <a:lt1>
        <a:srgbClr val="FFFFFF"/>
      </a:lt1>
      <a:dk2>
        <a:srgbClr val="006666"/>
      </a:dk2>
      <a:lt2>
        <a:srgbClr val="FFFFFF"/>
      </a:lt2>
      <a:accent1>
        <a:srgbClr val="009999"/>
      </a:accent1>
      <a:accent2>
        <a:srgbClr val="EAEAEA"/>
      </a:accent2>
      <a:accent3>
        <a:srgbClr val="FFFFFF"/>
      </a:accent3>
      <a:accent4>
        <a:srgbClr val="000000"/>
      </a:accent4>
      <a:accent5>
        <a:srgbClr val="AACACA"/>
      </a:accent5>
      <a:accent6>
        <a:srgbClr val="D4D4D4"/>
      </a:accent6>
      <a:hlink>
        <a:srgbClr val="FF5050"/>
      </a:hlink>
      <a:folHlink>
        <a:srgbClr val="CBCBCB"/>
      </a:folHlink>
    </a:clrScheme>
    <a:fontScheme name="Side Bar 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ide Bar White 1">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Side Bar Whit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Side Bar Whit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Side Bar White 4">
        <a:dk1>
          <a:srgbClr val="000000"/>
        </a:dk1>
        <a:lt1>
          <a:srgbClr val="FFFFFF"/>
        </a:lt1>
        <a:dk2>
          <a:srgbClr val="006666"/>
        </a:dk2>
        <a:lt2>
          <a:srgbClr val="FFFFFF"/>
        </a:lt2>
        <a:accent1>
          <a:srgbClr val="009999"/>
        </a:accent1>
        <a:accent2>
          <a:srgbClr val="EAEAEA"/>
        </a:accent2>
        <a:accent3>
          <a:srgbClr val="FFFFFF"/>
        </a:accent3>
        <a:accent4>
          <a:srgbClr val="000000"/>
        </a:accent4>
        <a:accent5>
          <a:srgbClr val="AACACA"/>
        </a:accent5>
        <a:accent6>
          <a:srgbClr val="D4D4D4"/>
        </a:accent6>
        <a:hlink>
          <a:srgbClr val="FF5050"/>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ide Bar White">
  <a:themeElements>
    <a:clrScheme name="Side Bar White 4">
      <a:dk1>
        <a:srgbClr val="000000"/>
      </a:dk1>
      <a:lt1>
        <a:srgbClr val="FFFFFF"/>
      </a:lt1>
      <a:dk2>
        <a:srgbClr val="006666"/>
      </a:dk2>
      <a:lt2>
        <a:srgbClr val="FFFFFF"/>
      </a:lt2>
      <a:accent1>
        <a:srgbClr val="009999"/>
      </a:accent1>
      <a:accent2>
        <a:srgbClr val="EAEAEA"/>
      </a:accent2>
      <a:accent3>
        <a:srgbClr val="FFFFFF"/>
      </a:accent3>
      <a:accent4>
        <a:srgbClr val="000000"/>
      </a:accent4>
      <a:accent5>
        <a:srgbClr val="AACACA"/>
      </a:accent5>
      <a:accent6>
        <a:srgbClr val="D4D4D4"/>
      </a:accent6>
      <a:hlink>
        <a:srgbClr val="FF5050"/>
      </a:hlink>
      <a:folHlink>
        <a:srgbClr val="CBCBCB"/>
      </a:folHlink>
    </a:clrScheme>
    <a:fontScheme name="Side Bar 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80000"/>
          </a:lnSpc>
          <a:spcBef>
            <a:spcPct val="20000"/>
          </a:spcBef>
          <a:spcAft>
            <a:spcPct val="0"/>
          </a:spcAft>
          <a:buClr>
            <a:schemeClr val="hlink"/>
          </a:buClr>
          <a:buSzPct val="75000"/>
          <a:buFont typeface="Wingdings" pitchFamily="2" charset="2"/>
          <a:buChar char="n"/>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80000"/>
          </a:lnSpc>
          <a:spcBef>
            <a:spcPct val="20000"/>
          </a:spcBef>
          <a:spcAft>
            <a:spcPct val="0"/>
          </a:spcAft>
          <a:buClr>
            <a:schemeClr val="hlink"/>
          </a:buClr>
          <a:buSzPct val="75000"/>
          <a:buFont typeface="Wingdings" pitchFamily="2" charset="2"/>
          <a:buChar char="n"/>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ide Bar White 1">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Side Bar Whit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Side Bar Whit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Side Bar White 4">
        <a:dk1>
          <a:srgbClr val="000000"/>
        </a:dk1>
        <a:lt1>
          <a:srgbClr val="FFFFFF"/>
        </a:lt1>
        <a:dk2>
          <a:srgbClr val="006666"/>
        </a:dk2>
        <a:lt2>
          <a:srgbClr val="FFFFFF"/>
        </a:lt2>
        <a:accent1>
          <a:srgbClr val="009999"/>
        </a:accent1>
        <a:accent2>
          <a:srgbClr val="EAEAEA"/>
        </a:accent2>
        <a:accent3>
          <a:srgbClr val="FFFFFF"/>
        </a:accent3>
        <a:accent4>
          <a:srgbClr val="000000"/>
        </a:accent4>
        <a:accent5>
          <a:srgbClr val="AACACA"/>
        </a:accent5>
        <a:accent6>
          <a:srgbClr val="D4D4D4"/>
        </a:accent6>
        <a:hlink>
          <a:srgbClr val="FF5050"/>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H:\Templates\Side Bar White.pot</Template>
  <TotalTime>36706</TotalTime>
  <Words>7644</Words>
  <Application>Microsoft Office PowerPoint</Application>
  <PresentationFormat>On-screen Show (4:3)</PresentationFormat>
  <Paragraphs>1143</Paragraphs>
  <Slides>195</Slides>
  <Notes>28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4</vt:i4>
      </vt:variant>
      <vt:variant>
        <vt:lpstr>Slide Titles</vt:lpstr>
      </vt:variant>
      <vt:variant>
        <vt:i4>195</vt:i4>
      </vt:variant>
    </vt:vector>
  </HeadingPairs>
  <TitlesOfParts>
    <vt:vector size="207" baseType="lpstr">
      <vt:lpstr>Arial</vt:lpstr>
      <vt:lpstr>Monotype Sorts</vt:lpstr>
      <vt:lpstr>Tahoma</vt:lpstr>
      <vt:lpstr>Times New Roman</vt:lpstr>
      <vt:lpstr>Wingdings</vt:lpstr>
      <vt:lpstr>Wingdings 2</vt:lpstr>
      <vt:lpstr>Side Bar White</vt:lpstr>
      <vt:lpstr>1_Side Bar White</vt:lpstr>
      <vt:lpstr>Photo Editor Photo</vt:lpstr>
      <vt:lpstr>Chart</vt:lpstr>
      <vt:lpstr>Worksheet</vt:lpstr>
      <vt:lpstr>ClipArt</vt:lpstr>
      <vt:lpstr>Long-Term Financial Planning</vt:lpstr>
      <vt:lpstr>Long-Term Financial Planning</vt:lpstr>
      <vt:lpstr>Different Reasons</vt:lpstr>
      <vt:lpstr>Common Feature</vt:lpstr>
      <vt:lpstr>Long-Term Financial Planning</vt:lpstr>
      <vt:lpstr>Why You Don’t Want to Do This</vt:lpstr>
      <vt:lpstr>Why You Do</vt:lpstr>
      <vt:lpstr>Forecasting</vt:lpstr>
      <vt:lpstr>PowerPoint Presentation</vt:lpstr>
      <vt:lpstr>Forecasting</vt:lpstr>
      <vt:lpstr>Where to Start: In the Past</vt:lpstr>
      <vt:lpstr>About the Past</vt:lpstr>
      <vt:lpstr>Key Components</vt:lpstr>
      <vt:lpstr>What Do the Results Tell You?</vt:lpstr>
      <vt:lpstr>General Fund Five Year Forecast: 2005-10</vt:lpstr>
      <vt:lpstr>Forecast Purpose</vt:lpstr>
      <vt:lpstr>Tough Fiscal Past</vt:lpstr>
      <vt:lpstr>Tough Fiscal Past, Redux</vt:lpstr>
      <vt:lpstr>One Bright Spot: Passage of Prop 1A</vt:lpstr>
      <vt:lpstr>Prop 1A Summary</vt:lpstr>
      <vt:lpstr>Tough Fiscal Future</vt:lpstr>
      <vt:lpstr>Forecast: The Good News </vt:lpstr>
      <vt:lpstr>The Bad News</vt:lpstr>
      <vt:lpstr>Forecast Summary</vt:lpstr>
      <vt:lpstr>Forecast Summary</vt:lpstr>
      <vt:lpstr>Background</vt:lpstr>
      <vt:lpstr>So What Does the Forecast Do?</vt:lpstr>
      <vt:lpstr>Some Context: 2004-05 Expenditures</vt:lpstr>
      <vt:lpstr>General Fund Budget By Type</vt:lpstr>
      <vt:lpstr>Operating Costs By Function</vt:lpstr>
      <vt:lpstr>Operating Costs By Type</vt:lpstr>
      <vt:lpstr>General Fund Revenues  </vt:lpstr>
      <vt:lpstr>Demographic and Financial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Balancing Past Budgets</vt:lpstr>
      <vt:lpstr>Overview of Forecast Assumptions</vt:lpstr>
      <vt:lpstr>Some “Anomalies”</vt:lpstr>
      <vt:lpstr>VLF-for-Property Tax Swap</vt:lpstr>
      <vt:lpstr>Revenue Assumptions</vt:lpstr>
      <vt:lpstr>Uncertain Revenue Outlook</vt:lpstr>
      <vt:lpstr>Sales Tax: Recent Trends</vt:lpstr>
      <vt:lpstr>Sales Tax: Cars Are Important</vt:lpstr>
      <vt:lpstr>TOT Revenues</vt:lpstr>
      <vt:lpstr>TOT Revenues: Recent Trends</vt:lpstr>
      <vt:lpstr>Interest Earnings</vt:lpstr>
      <vt:lpstr>Key Revenue Assumptions</vt:lpstr>
      <vt:lpstr>Sales Tax Assumptions</vt:lpstr>
      <vt:lpstr>TOT Assumptions</vt:lpstr>
      <vt:lpstr>Other Key Revenue Assumptions</vt:lpstr>
      <vt:lpstr>New Revenue Producers</vt:lpstr>
      <vt:lpstr>Forecast: No New Outlets After 2005-06</vt:lpstr>
      <vt:lpstr>Revenue Assumptions: A Caveat</vt:lpstr>
      <vt:lpstr>Expenditure Assumptions</vt:lpstr>
      <vt:lpstr>Retirement Costs</vt:lpstr>
      <vt:lpstr>PERS Investment Performance</vt:lpstr>
      <vt:lpstr>Impact on Employer Rates</vt:lpstr>
      <vt:lpstr>Debt Service </vt:lpstr>
      <vt:lpstr>Forecast CIP Assumptions</vt:lpstr>
      <vt:lpstr>“Adequate Maintenance” CIP</vt:lpstr>
      <vt:lpstr>“Adequate Maint” CIP by Function</vt:lpstr>
      <vt:lpstr>Forecast: Adequate Maintenance CIP</vt:lpstr>
      <vt:lpstr>Fund Balance Assumptions</vt:lpstr>
      <vt:lpstr>What’s Not Here: Revenues</vt:lpstr>
      <vt:lpstr>What’s Not Here: CIP Expenditures</vt:lpstr>
      <vt:lpstr>Critical Assumptions</vt:lpstr>
      <vt:lpstr>Final Forecast Caveat</vt:lpstr>
      <vt:lpstr>Forecast Recap</vt:lpstr>
      <vt:lpstr>Recap: Key Drivers</vt:lpstr>
      <vt:lpstr>Budget-Balancing Will Be Tough</vt:lpstr>
      <vt:lpstr>And Fewer Options Remain</vt:lpstr>
      <vt:lpstr>So, Can We Afford New Initiatives?</vt:lpstr>
      <vt:lpstr>Where to From Here? </vt:lpstr>
      <vt:lpstr>The Task Ahead</vt:lpstr>
      <vt:lpstr>Next Steps </vt:lpstr>
      <vt:lpstr>Link to Goal-Setting in Tough Times</vt:lpstr>
      <vt:lpstr>Goal-Setting in Tough Fiscal Times  </vt:lpstr>
      <vt:lpstr>Summary</vt:lpstr>
      <vt:lpstr>Questions?</vt:lpstr>
      <vt:lpstr>General Fund Five Year Forecast: 2007-12</vt:lpstr>
      <vt:lpstr>The Short Story</vt:lpstr>
      <vt:lpstr>Where We’ve Been</vt:lpstr>
      <vt:lpstr>How We Closed the Gaps</vt:lpstr>
      <vt:lpstr>Closing the Gap</vt:lpstr>
      <vt:lpstr>Where We Are Today</vt:lpstr>
      <vt:lpstr>Where We’re Headed: Forecast Summary</vt:lpstr>
      <vt:lpstr>Forecast Summary</vt:lpstr>
      <vt:lpstr>2009-14 Fiscal Forecast</vt:lpstr>
      <vt:lpstr>Fiscal Outlook: Where We’ve Been</vt:lpstr>
      <vt:lpstr>This isn’t the case today  </vt:lpstr>
      <vt:lpstr>Fiscal outlook in a nutshell</vt:lpstr>
      <vt:lpstr>Forecast Results: Background</vt:lpstr>
      <vt:lpstr>Forecast: The Good News </vt:lpstr>
      <vt:lpstr>Actually, there is some …</vt:lpstr>
      <vt:lpstr>The Bad News</vt:lpstr>
      <vt:lpstr>Forecast Summary</vt:lpstr>
      <vt:lpstr>Forecast Summary: Without Measure Y</vt:lpstr>
      <vt:lpstr>Forecast Gap vs Budget Deficit</vt:lpstr>
      <vt:lpstr>Slides on Past Trends </vt:lpstr>
      <vt:lpstr>Where it began …. 2008: A lousy year</vt:lpstr>
      <vt:lpstr>Even worse in Detroit </vt:lpstr>
      <vt:lpstr>Economic Outlook</vt:lpstr>
      <vt:lpstr>PowerPoint Presentation</vt:lpstr>
      <vt:lpstr>2011-16 Interim Fiscal Forecast</vt:lpstr>
      <vt:lpstr>PowerPoint Presentation</vt:lpstr>
      <vt:lpstr>General Fund Five-Year Fiscal Forecast</vt:lpstr>
      <vt:lpstr>PowerPoint Presentation</vt:lpstr>
      <vt:lpstr>Assumptions Drive Forecast Results</vt:lpstr>
      <vt:lpstr>Forecast Results</vt:lpstr>
      <vt:lpstr>PowerPoint Presentation</vt:lpstr>
      <vt:lpstr>PowerPoint Presentation</vt:lpstr>
      <vt:lpstr>Forecast Summary</vt:lpstr>
      <vt:lpstr>PowerPoint Presentation</vt:lpstr>
      <vt:lpstr>General Fund Five-Year Fiscal Forecast</vt:lpstr>
      <vt:lpstr>PowerPoint Presentation</vt:lpstr>
      <vt:lpstr>Key Forecast Drivers</vt:lpstr>
      <vt:lpstr>PowerPoint Presentation</vt:lpstr>
      <vt:lpstr>PowerPoint Presentation</vt:lpstr>
      <vt:lpstr>PowerPoint Presentation</vt:lpstr>
      <vt:lpstr>General Fund Five Year Forecast: 2008-13</vt:lpstr>
      <vt:lpstr>Summary of Forecast Findings</vt:lpstr>
      <vt:lpstr>PowerPoint Presentation</vt:lpstr>
      <vt:lpstr>PowerPoint Presentation</vt:lpstr>
      <vt:lpstr>General Fund Five-Year Fiscal Forecast</vt:lpstr>
      <vt:lpstr>PowerPoint Presentation</vt:lpstr>
      <vt:lpstr>Forecast Overview: Positives</vt:lpstr>
      <vt:lpstr>PowerPoint Presentation</vt:lpstr>
      <vt:lpstr>The Challenge Ahead</vt:lpstr>
      <vt:lpstr>Limited Options</vt:lpstr>
      <vt:lpstr>Expenditure Reductions</vt:lpstr>
      <vt:lpstr>General Fund Five-Year Fiscal Forecast</vt:lpstr>
      <vt:lpstr>PowerPoint Presentation</vt:lpstr>
      <vt:lpstr>PowerPoint Presentation</vt:lpstr>
      <vt:lpstr>PowerPoint Presentation</vt:lpstr>
      <vt:lpstr>PowerPoint Presentation</vt:lpstr>
      <vt:lpstr>PowerPoint Presentation</vt:lpstr>
      <vt:lpstr>PowerPoint Presentation</vt:lpstr>
      <vt:lpstr>Key Factors</vt:lpstr>
      <vt:lpstr>Recap</vt:lpstr>
      <vt:lpstr>Summary</vt:lpstr>
      <vt:lpstr>A Suggestion: The “Thinking” Part</vt:lpstr>
      <vt:lpstr>What Now?</vt:lpstr>
      <vt:lpstr>On the value of forecasts</vt:lpstr>
      <vt:lpstr>Fiscal Health Contingency Planning</vt:lpstr>
      <vt:lpstr>Where did this idea come from?</vt:lpstr>
      <vt:lpstr>Our Experience</vt:lpstr>
      <vt:lpstr>Presentation Approach</vt:lpstr>
      <vt:lpstr>First Things First</vt:lpstr>
      <vt:lpstr>PowerPoint Presentation</vt:lpstr>
      <vt:lpstr>What It’s Not</vt:lpstr>
      <vt:lpstr>Why is this “framework” important? </vt:lpstr>
      <vt:lpstr>Triggers</vt:lpstr>
      <vt:lpstr>Scope: General Fund Focus, But . . .  </vt:lpstr>
      <vt:lpstr>Key Plan Elements</vt:lpstr>
      <vt:lpstr> Minimum Fund Balance</vt:lpstr>
      <vt:lpstr> Other Key Fiscal Policies</vt:lpstr>
      <vt:lpstr> Fiscal Health Monitoring</vt:lpstr>
      <vt:lpstr>PowerPoint Presentation</vt:lpstr>
      <vt:lpstr>Other Reports</vt:lpstr>
      <vt:lpstr> Assessment: Short or Long-Term Problem?</vt:lpstr>
      <vt:lpstr>Assessment: Short-Term Problem</vt:lpstr>
      <vt:lpstr>Assessment: Long-Term Problem</vt:lpstr>
      <vt:lpstr>Expenditure Reduction Options</vt:lpstr>
      <vt:lpstr>General Strategy</vt:lpstr>
      <vt:lpstr>SLO General Strategy</vt:lpstr>
      <vt:lpstr>Expenditure Reduction Options</vt:lpstr>
      <vt:lpstr>SLO Option Targets</vt:lpstr>
      <vt:lpstr>SLO Principles in Preparing Options </vt:lpstr>
      <vt:lpstr>CIP Projects</vt:lpstr>
      <vt:lpstr>Revenues: Limited Options</vt:lpstr>
      <vt:lpstr>Revenues: Voter Support Required</vt:lpstr>
      <vt:lpstr>Engaging the Organization in Revenue Ideas</vt:lpstr>
      <vt:lpstr>Legislative Advocacy</vt:lpstr>
      <vt:lpstr>Unlikely Long-Term Budget Balancers</vt:lpstr>
      <vt:lpstr>Involvement and Participation</vt:lpstr>
      <vt:lpstr>Budget-Balancing Paradox </vt:lpstr>
      <vt:lpstr>Beating the Paradox</vt:lpstr>
      <vt:lpstr>Employee Involvement</vt:lpstr>
      <vt:lpstr>Key Value: Respect</vt:lpstr>
      <vt:lpstr>Communication: SLO Sample</vt:lpstr>
      <vt:lpstr>Approaches</vt:lpstr>
      <vt:lpstr>Community Advisory Group</vt:lpstr>
      <vt:lpstr> Finalize and Implement Action Plan </vt:lpstr>
      <vt:lpstr>Summary </vt:lpstr>
      <vt:lpstr>Key to Long-Term Success  </vt:lpstr>
      <vt:lpstr>Th-th-th-that’s all folks!</vt:lpstr>
    </vt:vector>
  </TitlesOfParts>
  <Company>City of San Luis Obispo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CSMFO Weekend Training  November 14, 1998</dc:title>
  <dc:creator>Bill Statler</dc:creator>
  <cp:lastModifiedBy>William Statler</cp:lastModifiedBy>
  <cp:revision>135</cp:revision>
  <cp:lastPrinted>2015-09-23T03:02:59Z</cp:lastPrinted>
  <dcterms:created xsi:type="dcterms:W3CDTF">1999-10-22T19:39:15Z</dcterms:created>
  <dcterms:modified xsi:type="dcterms:W3CDTF">2016-03-26T02:16:17Z</dcterms:modified>
</cp:coreProperties>
</file>