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256" r:id="rId5"/>
    <p:sldId id="480" r:id="rId6"/>
    <p:sldId id="481" r:id="rId7"/>
    <p:sldId id="2147474368" r:id="rId8"/>
    <p:sldId id="484" r:id="rId9"/>
    <p:sldId id="397" r:id="rId10"/>
    <p:sldId id="2147474354" r:id="rId11"/>
    <p:sldId id="467" r:id="rId12"/>
    <p:sldId id="464" r:id="rId13"/>
    <p:sldId id="465" r:id="rId14"/>
    <p:sldId id="391" r:id="rId15"/>
    <p:sldId id="470" r:id="rId16"/>
    <p:sldId id="472" r:id="rId17"/>
    <p:sldId id="422" r:id="rId18"/>
    <p:sldId id="2147474359" r:id="rId19"/>
    <p:sldId id="445" r:id="rId20"/>
    <p:sldId id="446" r:id="rId21"/>
    <p:sldId id="447" r:id="rId22"/>
    <p:sldId id="474" r:id="rId23"/>
    <p:sldId id="2147474349" r:id="rId24"/>
    <p:sldId id="375" r:id="rId25"/>
    <p:sldId id="2147474364" r:id="rId26"/>
    <p:sldId id="2147474353" r:id="rId27"/>
    <p:sldId id="2147474356" r:id="rId28"/>
    <p:sldId id="350" r:id="rId29"/>
    <p:sldId id="455" r:id="rId30"/>
    <p:sldId id="456" r:id="rId31"/>
    <p:sldId id="452" r:id="rId32"/>
    <p:sldId id="453" r:id="rId33"/>
    <p:sldId id="2147474355" r:id="rId34"/>
    <p:sldId id="2147474357" r:id="rId35"/>
    <p:sldId id="478" r:id="rId36"/>
    <p:sldId id="479" r:id="rId37"/>
    <p:sldId id="316" r:id="rId38"/>
    <p:sldId id="312" r:id="rId39"/>
    <p:sldId id="2147474372" r:id="rId40"/>
    <p:sldId id="2147474363" r:id="rId41"/>
    <p:sldId id="468" r:id="rId42"/>
    <p:sldId id="469" r:id="rId43"/>
    <p:sldId id="2147474370" r:id="rId44"/>
    <p:sldId id="2147474371" r:id="rId45"/>
    <p:sldId id="376" r:id="rId46"/>
    <p:sldId id="378" r:id="rId47"/>
    <p:sldId id="377" r:id="rId48"/>
    <p:sldId id="383" r:id="rId49"/>
    <p:sldId id="384" r:id="rId50"/>
    <p:sldId id="2147474362" r:id="rId51"/>
    <p:sldId id="2147474365" r:id="rId52"/>
    <p:sldId id="2147474366" r:id="rId53"/>
    <p:sldId id="2147474367"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BBBF3B-90A2-4A32-91E2-15EAB2DD7831}">
          <p14:sldIdLst>
            <p14:sldId id="256"/>
            <p14:sldId id="480"/>
            <p14:sldId id="481"/>
            <p14:sldId id="2147474368"/>
            <p14:sldId id="484"/>
            <p14:sldId id="397"/>
            <p14:sldId id="2147474354"/>
            <p14:sldId id="467"/>
            <p14:sldId id="464"/>
            <p14:sldId id="465"/>
            <p14:sldId id="391"/>
            <p14:sldId id="470"/>
            <p14:sldId id="472"/>
            <p14:sldId id="422"/>
            <p14:sldId id="2147474359"/>
            <p14:sldId id="445"/>
            <p14:sldId id="446"/>
            <p14:sldId id="447"/>
            <p14:sldId id="474"/>
            <p14:sldId id="2147474349"/>
            <p14:sldId id="375"/>
            <p14:sldId id="2147474364"/>
            <p14:sldId id="2147474353"/>
            <p14:sldId id="2147474356"/>
            <p14:sldId id="350"/>
            <p14:sldId id="455"/>
            <p14:sldId id="456"/>
            <p14:sldId id="452"/>
            <p14:sldId id="453"/>
            <p14:sldId id="2147474355"/>
            <p14:sldId id="2147474357"/>
            <p14:sldId id="478"/>
            <p14:sldId id="479"/>
            <p14:sldId id="316"/>
            <p14:sldId id="312"/>
            <p14:sldId id="2147474372"/>
          </p14:sldIdLst>
        </p14:section>
        <p14:section name="Resources" id="{019517DB-7780-4E0F-8AA5-B247724A9743}">
          <p14:sldIdLst>
            <p14:sldId id="2147474363"/>
            <p14:sldId id="468"/>
            <p14:sldId id="469"/>
            <p14:sldId id="2147474370"/>
            <p14:sldId id="2147474371"/>
            <p14:sldId id="376"/>
            <p14:sldId id="378"/>
            <p14:sldId id="377"/>
            <p14:sldId id="383"/>
            <p14:sldId id="384"/>
            <p14:sldId id="2147474362"/>
            <p14:sldId id="2147474365"/>
            <p14:sldId id="2147474366"/>
            <p14:sldId id="21474743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299247-04DE-50A9-79AF-7F5ABA899135}" name="Mangan, Patricia" initials="PM" userId="S::ManganP@pennmedicine.upenn.edu::284b563c-3c45-47e3-a3be-209baee1334f" providerId="AD"/>
  <p188:author id="{38121468-5E85-647E-5FDF-0DC8AB4512C0}" name="Megherea, Oxana" initials="MO" userId="S::meghereo@pennmedicine.upenn.edu::80fb1aad-3119-42a1-bc94-79cec64109a3" providerId="AD"/>
  <p188:author id="{5F4DEE95-C9B0-C6E1-3A25-B5FCE610B309}" name="Wendy Gloffke" initials="WG" userId="66c8253e28e80754" providerId="Windows Live"/>
  <p188:author id="{A39495E8-E069-9A6C-6B77-B60EB814F976}" name="Lara Taber" initials="LT" userId="7ee3acda259ff3f8" providerId="Windows Live"/>
  <p188:author id="{6612E4F7-8241-2633-453A-56A42304F00B}" name="Mangan, Patricia" initials="MP" userId="S::manganp@pennmedicine.upenn.edu::284b563c-3c45-47e3-a3be-209baee1334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patricia mang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BBC7"/>
    <a:srgbClr val="E9E7E8"/>
    <a:srgbClr val="60394E"/>
    <a:srgbClr val="50203A"/>
    <a:srgbClr val="E6D4E3"/>
    <a:srgbClr val="B09EA8"/>
    <a:srgbClr val="88506E"/>
    <a:srgbClr val="7A818B"/>
    <a:srgbClr val="000000"/>
    <a:srgbClr val="2D45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sorterViewPr>
    <p:cViewPr>
      <p:scale>
        <a:sx n="100" d="100"/>
        <a:sy n="100" d="100"/>
      </p:scale>
      <p:origin x="0" y="-302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15E8D-CFC3-4337-90FB-F1CD150CE4C7}" type="doc">
      <dgm:prSet loTypeId="urn:microsoft.com/office/officeart/2005/8/layout/chevron1" loCatId="process" qsTypeId="urn:microsoft.com/office/officeart/2005/8/quickstyle/simple1" qsCatId="simple" csTypeId="urn:microsoft.com/office/officeart/2005/8/colors/colorful5" csCatId="colorful" phldr="1"/>
      <dgm:spPr/>
    </dgm:pt>
    <dgm:pt modelId="{9FD91CEA-2364-43B5-A422-F8A29A804E3F}">
      <dgm:prSet phldrT="[Text]"/>
      <dgm:spPr>
        <a:solidFill>
          <a:srgbClr val="C00000"/>
        </a:solidFill>
      </dgm:spPr>
      <dgm:t>
        <a:bodyPr/>
        <a:lstStyle/>
        <a:p>
          <a:r>
            <a:rPr lang="en-US"/>
            <a:t>Screening/ Evaluation</a:t>
          </a:r>
        </a:p>
      </dgm:t>
    </dgm:pt>
    <dgm:pt modelId="{602B3475-ABAE-4CCF-A3FA-E6EE8AB8247A}" type="parTrans" cxnId="{8F3E626E-0057-4538-AC86-6F5DC41F623A}">
      <dgm:prSet/>
      <dgm:spPr/>
      <dgm:t>
        <a:bodyPr/>
        <a:lstStyle/>
        <a:p>
          <a:endParaRPr lang="en-US"/>
        </a:p>
      </dgm:t>
    </dgm:pt>
    <dgm:pt modelId="{35A6379D-2954-48FA-A1FB-977A06FE4755}" type="sibTrans" cxnId="{8F3E626E-0057-4538-AC86-6F5DC41F623A}">
      <dgm:prSet/>
      <dgm:spPr/>
      <dgm:t>
        <a:bodyPr/>
        <a:lstStyle/>
        <a:p>
          <a:endParaRPr lang="en-US"/>
        </a:p>
      </dgm:t>
    </dgm:pt>
    <dgm:pt modelId="{EC7AC522-EB0C-4753-91F9-7CED63B5FE8F}">
      <dgm:prSet phldrT="[Text]"/>
      <dgm:spPr/>
      <dgm:t>
        <a:bodyPr/>
        <a:lstStyle/>
        <a:p>
          <a:r>
            <a:rPr lang="en-US"/>
            <a:t>Insurance clearance</a:t>
          </a:r>
        </a:p>
      </dgm:t>
    </dgm:pt>
    <dgm:pt modelId="{4B60F5BE-6DCE-493B-92D1-E2A52FDF6A68}" type="parTrans" cxnId="{76857B5D-7DAC-41DD-8B4A-D10B52AC6C62}">
      <dgm:prSet/>
      <dgm:spPr/>
      <dgm:t>
        <a:bodyPr/>
        <a:lstStyle/>
        <a:p>
          <a:endParaRPr lang="en-US"/>
        </a:p>
      </dgm:t>
    </dgm:pt>
    <dgm:pt modelId="{C90AD1DA-83A8-4A31-8F57-F589C9824CC4}" type="sibTrans" cxnId="{76857B5D-7DAC-41DD-8B4A-D10B52AC6C62}">
      <dgm:prSet/>
      <dgm:spPr/>
      <dgm:t>
        <a:bodyPr/>
        <a:lstStyle/>
        <a:p>
          <a:endParaRPr lang="en-US"/>
        </a:p>
      </dgm:t>
    </dgm:pt>
    <dgm:pt modelId="{D096AA8E-DEB9-4BE3-B347-FAA88CDA001B}">
      <dgm:prSet phldrT="[Text]"/>
      <dgm:spPr/>
      <dgm:t>
        <a:bodyPr/>
        <a:lstStyle/>
        <a:p>
          <a:pPr>
            <a:spcAft>
              <a:spcPts val="450"/>
            </a:spcAft>
          </a:pPr>
          <a:r>
            <a:rPr lang="en-US">
              <a:latin typeface="+mn-lt"/>
            </a:rPr>
            <a:t>Ramp-up </a:t>
          </a:r>
          <a:r>
            <a:rPr lang="en-US"/>
            <a:t>doses</a:t>
          </a:r>
        </a:p>
        <a:p>
          <a:pPr rtl="0">
            <a:spcAft>
              <a:spcPts val="450"/>
            </a:spcAft>
          </a:pPr>
          <a:r>
            <a:rPr lang="en-US"/>
            <a:t>Inpatient</a:t>
          </a:r>
          <a:r>
            <a:rPr lang="en-US">
              <a:latin typeface="Arial" panose="020B0604020202020204"/>
            </a:rPr>
            <a:t> </a:t>
          </a:r>
          <a:endParaRPr lang="en-US"/>
        </a:p>
      </dgm:t>
    </dgm:pt>
    <dgm:pt modelId="{ECD7B42E-D3C2-4338-8023-98C9DE2574B8}" type="parTrans" cxnId="{20721F40-38A0-40FB-B0D0-DABD0EA6E52A}">
      <dgm:prSet/>
      <dgm:spPr/>
      <dgm:t>
        <a:bodyPr/>
        <a:lstStyle/>
        <a:p>
          <a:endParaRPr lang="en-US"/>
        </a:p>
      </dgm:t>
    </dgm:pt>
    <dgm:pt modelId="{BA91B541-840D-4443-A45A-BD6D8AB13687}" type="sibTrans" cxnId="{20721F40-38A0-40FB-B0D0-DABD0EA6E52A}">
      <dgm:prSet/>
      <dgm:spPr/>
      <dgm:t>
        <a:bodyPr/>
        <a:lstStyle/>
        <a:p>
          <a:endParaRPr lang="en-US"/>
        </a:p>
      </dgm:t>
    </dgm:pt>
    <dgm:pt modelId="{BC869AB6-C140-4FCA-A818-62D5F5F682BC}">
      <dgm:prSet phldrT="[Text]"/>
      <dgm:spPr/>
      <dgm:t>
        <a:bodyPr/>
        <a:lstStyle/>
        <a:p>
          <a:r>
            <a:rPr lang="en-US"/>
            <a:t>Acute AE period</a:t>
          </a:r>
        </a:p>
      </dgm:t>
    </dgm:pt>
    <dgm:pt modelId="{95BC7F73-352E-45BA-9F5A-CBB48C8C2671}" type="parTrans" cxnId="{B8C2FEFE-673D-4D47-8837-5FB93B1FDEFB}">
      <dgm:prSet/>
      <dgm:spPr/>
      <dgm:t>
        <a:bodyPr/>
        <a:lstStyle/>
        <a:p>
          <a:endParaRPr lang="en-US"/>
        </a:p>
      </dgm:t>
    </dgm:pt>
    <dgm:pt modelId="{0BB9D15C-0259-4141-9916-806D618AB98F}" type="sibTrans" cxnId="{B8C2FEFE-673D-4D47-8837-5FB93B1FDEFB}">
      <dgm:prSet/>
      <dgm:spPr/>
      <dgm:t>
        <a:bodyPr/>
        <a:lstStyle/>
        <a:p>
          <a:endParaRPr lang="en-US"/>
        </a:p>
      </dgm:t>
    </dgm:pt>
    <dgm:pt modelId="{F7900C19-392E-4FDC-8774-202212BAEABE}">
      <dgm:prSet phldrT="[Text]"/>
      <dgm:spPr>
        <a:solidFill>
          <a:srgbClr val="C00000"/>
        </a:solidFill>
      </dgm:spPr>
      <dgm:t>
        <a:bodyPr/>
        <a:lstStyle/>
        <a:p>
          <a:r>
            <a:rPr lang="en-US"/>
            <a:t>Weekly/biweekly dosing and monitoring</a:t>
          </a:r>
        </a:p>
      </dgm:t>
    </dgm:pt>
    <dgm:pt modelId="{09761076-96FC-4B0D-B10B-27BAE7391EE0}" type="sibTrans" cxnId="{A7034D51-F1E3-4AB9-9D3A-F4E14E00890C}">
      <dgm:prSet/>
      <dgm:spPr/>
      <dgm:t>
        <a:bodyPr/>
        <a:lstStyle/>
        <a:p>
          <a:endParaRPr lang="en-US"/>
        </a:p>
      </dgm:t>
    </dgm:pt>
    <dgm:pt modelId="{330FB527-3A0F-4AEA-BECF-8C254247B7A9}" type="parTrans" cxnId="{A7034D51-F1E3-4AB9-9D3A-F4E14E00890C}">
      <dgm:prSet/>
      <dgm:spPr/>
      <dgm:t>
        <a:bodyPr/>
        <a:lstStyle/>
        <a:p>
          <a:endParaRPr lang="en-US"/>
        </a:p>
      </dgm:t>
    </dgm:pt>
    <dgm:pt modelId="{BE290551-9C49-4F0C-8878-3855661A95D6}">
      <dgm:prSet phldrT="[Text]"/>
      <dgm:spPr>
        <a:solidFill>
          <a:srgbClr val="C00000"/>
        </a:solidFill>
      </dgm:spPr>
      <dgm:t>
        <a:bodyPr/>
        <a:lstStyle/>
        <a:p>
          <a:r>
            <a:rPr lang="en-US"/>
            <a:t>Long-term monitoring</a:t>
          </a:r>
        </a:p>
      </dgm:t>
    </dgm:pt>
    <dgm:pt modelId="{7CCB6408-33E0-4AB7-9E91-37CD7A2A6A1E}" type="sibTrans" cxnId="{67B89E29-09FC-406F-9717-B14DF1A6C0D6}">
      <dgm:prSet/>
      <dgm:spPr/>
      <dgm:t>
        <a:bodyPr/>
        <a:lstStyle/>
        <a:p>
          <a:endParaRPr lang="en-US"/>
        </a:p>
      </dgm:t>
    </dgm:pt>
    <dgm:pt modelId="{E11C79AB-D501-46A3-989F-6E2CC4484B5D}" type="parTrans" cxnId="{67B89E29-09FC-406F-9717-B14DF1A6C0D6}">
      <dgm:prSet/>
      <dgm:spPr/>
      <dgm:t>
        <a:bodyPr/>
        <a:lstStyle/>
        <a:p>
          <a:endParaRPr lang="en-US"/>
        </a:p>
      </dgm:t>
    </dgm:pt>
    <dgm:pt modelId="{56D560A8-C431-48AC-9EA4-0CA9A496AA2D}" type="pres">
      <dgm:prSet presAssocID="{56A15E8D-CFC3-4337-90FB-F1CD150CE4C7}" presName="Name0" presStyleCnt="0">
        <dgm:presLayoutVars>
          <dgm:dir/>
          <dgm:animLvl val="lvl"/>
          <dgm:resizeHandles val="exact"/>
        </dgm:presLayoutVars>
      </dgm:prSet>
      <dgm:spPr/>
    </dgm:pt>
    <dgm:pt modelId="{1F0B8C55-D842-4C01-A945-40E6972EE012}" type="pres">
      <dgm:prSet presAssocID="{9FD91CEA-2364-43B5-A422-F8A29A804E3F}" presName="parTxOnly" presStyleLbl="node1" presStyleIdx="0" presStyleCnt="6">
        <dgm:presLayoutVars>
          <dgm:chMax val="0"/>
          <dgm:chPref val="0"/>
          <dgm:bulletEnabled val="1"/>
        </dgm:presLayoutVars>
      </dgm:prSet>
      <dgm:spPr/>
    </dgm:pt>
    <dgm:pt modelId="{5874DE0F-DB98-4042-9367-619A737B92F9}" type="pres">
      <dgm:prSet presAssocID="{35A6379D-2954-48FA-A1FB-977A06FE4755}" presName="parTxOnlySpace" presStyleCnt="0"/>
      <dgm:spPr/>
    </dgm:pt>
    <dgm:pt modelId="{436EBDA1-2171-4305-AD88-8FDEC2489F73}" type="pres">
      <dgm:prSet presAssocID="{EC7AC522-EB0C-4753-91F9-7CED63B5FE8F}" presName="parTxOnly" presStyleLbl="node1" presStyleIdx="1" presStyleCnt="6">
        <dgm:presLayoutVars>
          <dgm:chMax val="0"/>
          <dgm:chPref val="0"/>
          <dgm:bulletEnabled val="1"/>
        </dgm:presLayoutVars>
      </dgm:prSet>
      <dgm:spPr/>
    </dgm:pt>
    <dgm:pt modelId="{B8607EE4-50F5-4D41-9614-79D699A8B478}" type="pres">
      <dgm:prSet presAssocID="{C90AD1DA-83A8-4A31-8F57-F589C9824CC4}" presName="parTxOnlySpace" presStyleCnt="0"/>
      <dgm:spPr/>
    </dgm:pt>
    <dgm:pt modelId="{A7E4F3C2-4C81-42E0-A12F-0620B42A83F2}" type="pres">
      <dgm:prSet presAssocID="{D096AA8E-DEB9-4BE3-B347-FAA88CDA001B}" presName="parTxOnly" presStyleLbl="node1" presStyleIdx="2" presStyleCnt="6">
        <dgm:presLayoutVars>
          <dgm:chMax val="0"/>
          <dgm:chPref val="0"/>
          <dgm:bulletEnabled val="1"/>
        </dgm:presLayoutVars>
      </dgm:prSet>
      <dgm:spPr/>
    </dgm:pt>
    <dgm:pt modelId="{5A9FF17D-4F43-4597-B5A9-E161720FDDBC}" type="pres">
      <dgm:prSet presAssocID="{BA91B541-840D-4443-A45A-BD6D8AB13687}" presName="parTxOnlySpace" presStyleCnt="0"/>
      <dgm:spPr/>
    </dgm:pt>
    <dgm:pt modelId="{0AAA6DBA-A283-494B-B4EF-EF3C4631C75C}" type="pres">
      <dgm:prSet presAssocID="{BC869AB6-C140-4FCA-A818-62D5F5F682BC}" presName="parTxOnly" presStyleLbl="node1" presStyleIdx="3" presStyleCnt="6">
        <dgm:presLayoutVars>
          <dgm:chMax val="0"/>
          <dgm:chPref val="0"/>
          <dgm:bulletEnabled val="1"/>
        </dgm:presLayoutVars>
      </dgm:prSet>
      <dgm:spPr/>
    </dgm:pt>
    <dgm:pt modelId="{E2EFB5C1-B1E3-4B52-8245-642DE984E64F}" type="pres">
      <dgm:prSet presAssocID="{0BB9D15C-0259-4141-9916-806D618AB98F}" presName="parTxOnlySpace" presStyleCnt="0"/>
      <dgm:spPr/>
    </dgm:pt>
    <dgm:pt modelId="{C6539F93-A9D0-45DD-981A-6A655907F7C5}" type="pres">
      <dgm:prSet presAssocID="{F7900C19-392E-4FDC-8774-202212BAEABE}" presName="parTxOnly" presStyleLbl="node1" presStyleIdx="4" presStyleCnt="6">
        <dgm:presLayoutVars>
          <dgm:chMax val="0"/>
          <dgm:chPref val="0"/>
          <dgm:bulletEnabled val="1"/>
        </dgm:presLayoutVars>
      </dgm:prSet>
      <dgm:spPr/>
    </dgm:pt>
    <dgm:pt modelId="{20BBAA0C-8227-4246-8DAE-CFCA3E491BD8}" type="pres">
      <dgm:prSet presAssocID="{09761076-96FC-4B0D-B10B-27BAE7391EE0}" presName="parTxOnlySpace" presStyleCnt="0"/>
      <dgm:spPr/>
    </dgm:pt>
    <dgm:pt modelId="{6BEC9F84-551F-4CCE-837D-124E5C4FB4F1}" type="pres">
      <dgm:prSet presAssocID="{BE290551-9C49-4F0C-8878-3855661A95D6}" presName="parTxOnly" presStyleLbl="node1" presStyleIdx="5" presStyleCnt="6">
        <dgm:presLayoutVars>
          <dgm:chMax val="0"/>
          <dgm:chPref val="0"/>
          <dgm:bulletEnabled val="1"/>
        </dgm:presLayoutVars>
      </dgm:prSet>
      <dgm:spPr/>
    </dgm:pt>
  </dgm:ptLst>
  <dgm:cxnLst>
    <dgm:cxn modelId="{67B89E29-09FC-406F-9717-B14DF1A6C0D6}" srcId="{56A15E8D-CFC3-4337-90FB-F1CD150CE4C7}" destId="{BE290551-9C49-4F0C-8878-3855661A95D6}" srcOrd="5" destOrd="0" parTransId="{E11C79AB-D501-46A3-989F-6E2CC4484B5D}" sibTransId="{7CCB6408-33E0-4AB7-9E91-37CD7A2A6A1E}"/>
    <dgm:cxn modelId="{0A21B23C-31B2-4BDD-8879-E235EE91B76B}" type="presOf" srcId="{BE290551-9C49-4F0C-8878-3855661A95D6}" destId="{6BEC9F84-551F-4CCE-837D-124E5C4FB4F1}" srcOrd="0" destOrd="0" presId="urn:microsoft.com/office/officeart/2005/8/layout/chevron1"/>
    <dgm:cxn modelId="{20721F40-38A0-40FB-B0D0-DABD0EA6E52A}" srcId="{56A15E8D-CFC3-4337-90FB-F1CD150CE4C7}" destId="{D096AA8E-DEB9-4BE3-B347-FAA88CDA001B}" srcOrd="2" destOrd="0" parTransId="{ECD7B42E-D3C2-4338-8023-98C9DE2574B8}" sibTransId="{BA91B541-840D-4443-A45A-BD6D8AB13687}"/>
    <dgm:cxn modelId="{F39E395C-FFFD-484B-8D84-ED5975BE8AB8}" type="presOf" srcId="{EC7AC522-EB0C-4753-91F9-7CED63B5FE8F}" destId="{436EBDA1-2171-4305-AD88-8FDEC2489F73}" srcOrd="0" destOrd="0" presId="urn:microsoft.com/office/officeart/2005/8/layout/chevron1"/>
    <dgm:cxn modelId="{76857B5D-7DAC-41DD-8B4A-D10B52AC6C62}" srcId="{56A15E8D-CFC3-4337-90FB-F1CD150CE4C7}" destId="{EC7AC522-EB0C-4753-91F9-7CED63B5FE8F}" srcOrd="1" destOrd="0" parTransId="{4B60F5BE-6DCE-493B-92D1-E2A52FDF6A68}" sibTransId="{C90AD1DA-83A8-4A31-8F57-F589C9824CC4}"/>
    <dgm:cxn modelId="{A3F19E44-50DB-448E-A93A-21041E57E3A7}" type="presOf" srcId="{BC869AB6-C140-4FCA-A818-62D5F5F682BC}" destId="{0AAA6DBA-A283-494B-B4EF-EF3C4631C75C}" srcOrd="0" destOrd="0" presId="urn:microsoft.com/office/officeart/2005/8/layout/chevron1"/>
    <dgm:cxn modelId="{8F3E626E-0057-4538-AC86-6F5DC41F623A}" srcId="{56A15E8D-CFC3-4337-90FB-F1CD150CE4C7}" destId="{9FD91CEA-2364-43B5-A422-F8A29A804E3F}" srcOrd="0" destOrd="0" parTransId="{602B3475-ABAE-4CCF-A3FA-E6EE8AB8247A}" sibTransId="{35A6379D-2954-48FA-A1FB-977A06FE4755}"/>
    <dgm:cxn modelId="{A7034D51-F1E3-4AB9-9D3A-F4E14E00890C}" srcId="{56A15E8D-CFC3-4337-90FB-F1CD150CE4C7}" destId="{F7900C19-392E-4FDC-8774-202212BAEABE}" srcOrd="4" destOrd="0" parTransId="{330FB527-3A0F-4AEA-BECF-8C254247B7A9}" sibTransId="{09761076-96FC-4B0D-B10B-27BAE7391EE0}"/>
    <dgm:cxn modelId="{6A481158-2D4E-4191-AF4D-B8B51670DEB4}" type="presOf" srcId="{D096AA8E-DEB9-4BE3-B347-FAA88CDA001B}" destId="{A7E4F3C2-4C81-42E0-A12F-0620B42A83F2}" srcOrd="0" destOrd="0" presId="urn:microsoft.com/office/officeart/2005/8/layout/chevron1"/>
    <dgm:cxn modelId="{42D21EE3-0292-4944-8BD1-731CCD40B6C7}" type="presOf" srcId="{9FD91CEA-2364-43B5-A422-F8A29A804E3F}" destId="{1F0B8C55-D842-4C01-A945-40E6972EE012}" srcOrd="0" destOrd="0" presId="urn:microsoft.com/office/officeart/2005/8/layout/chevron1"/>
    <dgm:cxn modelId="{CE711CF1-1FED-42CF-9F06-BF98C7648B6F}" type="presOf" srcId="{56A15E8D-CFC3-4337-90FB-F1CD150CE4C7}" destId="{56D560A8-C431-48AC-9EA4-0CA9A496AA2D}" srcOrd="0" destOrd="0" presId="urn:microsoft.com/office/officeart/2005/8/layout/chevron1"/>
    <dgm:cxn modelId="{9D5ABFF7-5283-46B2-9CFF-3158A1292431}" type="presOf" srcId="{F7900C19-392E-4FDC-8774-202212BAEABE}" destId="{C6539F93-A9D0-45DD-981A-6A655907F7C5}" srcOrd="0" destOrd="0" presId="urn:microsoft.com/office/officeart/2005/8/layout/chevron1"/>
    <dgm:cxn modelId="{B8C2FEFE-673D-4D47-8837-5FB93B1FDEFB}" srcId="{56A15E8D-CFC3-4337-90FB-F1CD150CE4C7}" destId="{BC869AB6-C140-4FCA-A818-62D5F5F682BC}" srcOrd="3" destOrd="0" parTransId="{95BC7F73-352E-45BA-9F5A-CBB48C8C2671}" sibTransId="{0BB9D15C-0259-4141-9916-806D618AB98F}"/>
    <dgm:cxn modelId="{76CCFC51-F9CA-4C8A-979C-54A75CF592F0}" type="presParOf" srcId="{56D560A8-C431-48AC-9EA4-0CA9A496AA2D}" destId="{1F0B8C55-D842-4C01-A945-40E6972EE012}" srcOrd="0" destOrd="0" presId="urn:microsoft.com/office/officeart/2005/8/layout/chevron1"/>
    <dgm:cxn modelId="{02ADF4D3-1763-4B6B-BF20-6F562263AA15}" type="presParOf" srcId="{56D560A8-C431-48AC-9EA4-0CA9A496AA2D}" destId="{5874DE0F-DB98-4042-9367-619A737B92F9}" srcOrd="1" destOrd="0" presId="urn:microsoft.com/office/officeart/2005/8/layout/chevron1"/>
    <dgm:cxn modelId="{01A58298-34D4-4037-AF67-27C096BDF1C2}" type="presParOf" srcId="{56D560A8-C431-48AC-9EA4-0CA9A496AA2D}" destId="{436EBDA1-2171-4305-AD88-8FDEC2489F73}" srcOrd="2" destOrd="0" presId="urn:microsoft.com/office/officeart/2005/8/layout/chevron1"/>
    <dgm:cxn modelId="{18A6511F-4DB4-4A0F-A63C-C59EF625D6FC}" type="presParOf" srcId="{56D560A8-C431-48AC-9EA4-0CA9A496AA2D}" destId="{B8607EE4-50F5-4D41-9614-79D699A8B478}" srcOrd="3" destOrd="0" presId="urn:microsoft.com/office/officeart/2005/8/layout/chevron1"/>
    <dgm:cxn modelId="{542ABC60-9FB2-45DC-B133-85A883A8AD27}" type="presParOf" srcId="{56D560A8-C431-48AC-9EA4-0CA9A496AA2D}" destId="{A7E4F3C2-4C81-42E0-A12F-0620B42A83F2}" srcOrd="4" destOrd="0" presId="urn:microsoft.com/office/officeart/2005/8/layout/chevron1"/>
    <dgm:cxn modelId="{2F71A9DD-40F8-46AD-BB8E-A81C67580CEB}" type="presParOf" srcId="{56D560A8-C431-48AC-9EA4-0CA9A496AA2D}" destId="{5A9FF17D-4F43-4597-B5A9-E161720FDDBC}" srcOrd="5" destOrd="0" presId="urn:microsoft.com/office/officeart/2005/8/layout/chevron1"/>
    <dgm:cxn modelId="{E48FBE9C-1845-4CBF-A4BD-257E116DBE76}" type="presParOf" srcId="{56D560A8-C431-48AC-9EA4-0CA9A496AA2D}" destId="{0AAA6DBA-A283-494B-B4EF-EF3C4631C75C}" srcOrd="6" destOrd="0" presId="urn:microsoft.com/office/officeart/2005/8/layout/chevron1"/>
    <dgm:cxn modelId="{31C2679C-9BEC-4FFC-A96D-F0140544EFB1}" type="presParOf" srcId="{56D560A8-C431-48AC-9EA4-0CA9A496AA2D}" destId="{E2EFB5C1-B1E3-4B52-8245-642DE984E64F}" srcOrd="7" destOrd="0" presId="urn:microsoft.com/office/officeart/2005/8/layout/chevron1"/>
    <dgm:cxn modelId="{F03CA43D-41D4-4983-853F-CB468143B258}" type="presParOf" srcId="{56D560A8-C431-48AC-9EA4-0CA9A496AA2D}" destId="{C6539F93-A9D0-45DD-981A-6A655907F7C5}" srcOrd="8" destOrd="0" presId="urn:microsoft.com/office/officeart/2005/8/layout/chevron1"/>
    <dgm:cxn modelId="{4773D090-0ED0-4D8D-B1F6-958E412D3F07}" type="presParOf" srcId="{56D560A8-C431-48AC-9EA4-0CA9A496AA2D}" destId="{20BBAA0C-8227-4246-8DAE-CFCA3E491BD8}" srcOrd="9" destOrd="0" presId="urn:microsoft.com/office/officeart/2005/8/layout/chevron1"/>
    <dgm:cxn modelId="{51D4FC3A-02A4-4BB8-9922-49B25E470F68}" type="presParOf" srcId="{56D560A8-C431-48AC-9EA4-0CA9A496AA2D}" destId="{6BEC9F84-551F-4CCE-837D-124E5C4FB4F1}"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0B8C55-D842-4C01-A945-40E6972EE012}">
      <dsp:nvSpPr>
        <dsp:cNvPr id="0" name=""/>
        <dsp:cNvSpPr/>
      </dsp:nvSpPr>
      <dsp:spPr>
        <a:xfrm>
          <a:off x="5283" y="1228838"/>
          <a:ext cx="1965515" cy="78620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Screening/ Evaluation</a:t>
          </a:r>
        </a:p>
      </dsp:txBody>
      <dsp:txXfrm>
        <a:off x="398386" y="1228838"/>
        <a:ext cx="1179309" cy="786206"/>
      </dsp:txXfrm>
    </dsp:sp>
    <dsp:sp modelId="{436EBDA1-2171-4305-AD88-8FDEC2489F73}">
      <dsp:nvSpPr>
        <dsp:cNvPr id="0" name=""/>
        <dsp:cNvSpPr/>
      </dsp:nvSpPr>
      <dsp:spPr>
        <a:xfrm>
          <a:off x="1774247" y="1228838"/>
          <a:ext cx="1965515" cy="786206"/>
        </a:xfrm>
        <a:prstGeom prst="chevron">
          <a:avLst/>
        </a:prstGeom>
        <a:solidFill>
          <a:schemeClr val="accent5">
            <a:hueOff val="24429"/>
            <a:satOff val="-628"/>
            <a:lumOff val="-22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Insurance clearance</a:t>
          </a:r>
        </a:p>
      </dsp:txBody>
      <dsp:txXfrm>
        <a:off x="2167350" y="1228838"/>
        <a:ext cx="1179309" cy="786206"/>
      </dsp:txXfrm>
    </dsp:sp>
    <dsp:sp modelId="{A7E4F3C2-4C81-42E0-A12F-0620B42A83F2}">
      <dsp:nvSpPr>
        <dsp:cNvPr id="0" name=""/>
        <dsp:cNvSpPr/>
      </dsp:nvSpPr>
      <dsp:spPr>
        <a:xfrm>
          <a:off x="3543211" y="1228838"/>
          <a:ext cx="1965515" cy="786206"/>
        </a:xfrm>
        <a:prstGeom prst="chevron">
          <a:avLst/>
        </a:prstGeom>
        <a:solidFill>
          <a:schemeClr val="accent5">
            <a:hueOff val="48858"/>
            <a:satOff val="-1256"/>
            <a:lumOff val="-4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ts val="450"/>
            </a:spcAft>
            <a:buNone/>
          </a:pPr>
          <a:r>
            <a:rPr lang="en-US" sz="1200" kern="1200">
              <a:latin typeface="+mn-lt"/>
            </a:rPr>
            <a:t>Ramp-up </a:t>
          </a:r>
          <a:r>
            <a:rPr lang="en-US" sz="1200" kern="1200"/>
            <a:t>doses</a:t>
          </a:r>
        </a:p>
        <a:p>
          <a:pPr marL="0" lvl="0" indent="0" algn="ctr" defTabSz="533400" rtl="0">
            <a:lnSpc>
              <a:spcPct val="90000"/>
            </a:lnSpc>
            <a:spcBef>
              <a:spcPct val="0"/>
            </a:spcBef>
            <a:spcAft>
              <a:spcPts val="450"/>
            </a:spcAft>
            <a:buNone/>
          </a:pPr>
          <a:r>
            <a:rPr lang="en-US" sz="1200" kern="1200"/>
            <a:t>Inpatient</a:t>
          </a:r>
          <a:r>
            <a:rPr lang="en-US" sz="1200" kern="1200">
              <a:latin typeface="Arial" panose="020B0604020202020204"/>
            </a:rPr>
            <a:t> </a:t>
          </a:r>
          <a:endParaRPr lang="en-US" sz="1200" kern="1200"/>
        </a:p>
      </dsp:txBody>
      <dsp:txXfrm>
        <a:off x="3936314" y="1228838"/>
        <a:ext cx="1179309" cy="786206"/>
      </dsp:txXfrm>
    </dsp:sp>
    <dsp:sp modelId="{0AAA6DBA-A283-494B-B4EF-EF3C4631C75C}">
      <dsp:nvSpPr>
        <dsp:cNvPr id="0" name=""/>
        <dsp:cNvSpPr/>
      </dsp:nvSpPr>
      <dsp:spPr>
        <a:xfrm>
          <a:off x="5312175" y="1228838"/>
          <a:ext cx="1965515" cy="786206"/>
        </a:xfrm>
        <a:prstGeom prst="chevron">
          <a:avLst/>
        </a:prstGeom>
        <a:solidFill>
          <a:schemeClr val="accent5">
            <a:hueOff val="73287"/>
            <a:satOff val="-1884"/>
            <a:lumOff val="-6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Acute AE period</a:t>
          </a:r>
        </a:p>
      </dsp:txBody>
      <dsp:txXfrm>
        <a:off x="5705278" y="1228838"/>
        <a:ext cx="1179309" cy="786206"/>
      </dsp:txXfrm>
    </dsp:sp>
    <dsp:sp modelId="{C6539F93-A9D0-45DD-981A-6A655907F7C5}">
      <dsp:nvSpPr>
        <dsp:cNvPr id="0" name=""/>
        <dsp:cNvSpPr/>
      </dsp:nvSpPr>
      <dsp:spPr>
        <a:xfrm>
          <a:off x="7081139" y="1228838"/>
          <a:ext cx="1965515" cy="78620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Weekly/biweekly dosing and monitoring</a:t>
          </a:r>
        </a:p>
      </dsp:txBody>
      <dsp:txXfrm>
        <a:off x="7474242" y="1228838"/>
        <a:ext cx="1179309" cy="786206"/>
      </dsp:txXfrm>
    </dsp:sp>
    <dsp:sp modelId="{6BEC9F84-551F-4CCE-837D-124E5C4FB4F1}">
      <dsp:nvSpPr>
        <dsp:cNvPr id="0" name=""/>
        <dsp:cNvSpPr/>
      </dsp:nvSpPr>
      <dsp:spPr>
        <a:xfrm>
          <a:off x="8850102" y="1228838"/>
          <a:ext cx="1965515" cy="786206"/>
        </a:xfrm>
        <a:prstGeom prst="chevron">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US" sz="1200" kern="1200"/>
            <a:t>Long-term monitoring</a:t>
          </a:r>
        </a:p>
      </dsp:txBody>
      <dsp:txXfrm>
        <a:off x="9243205" y="1228838"/>
        <a:ext cx="1179309" cy="78620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6B29C-1940-0392-EC55-4B5B2BD8C9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C01E45-49C4-66D0-DAC1-D6D8729630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AE7DA6-1F4B-9749-B555-84ECF935878A}" type="datetimeFigureOut">
              <a:rPr lang="en-US" smtClean="0"/>
              <a:t>9/6/2024</a:t>
            </a:fld>
            <a:endParaRPr lang="en-US"/>
          </a:p>
        </p:txBody>
      </p:sp>
      <p:sp>
        <p:nvSpPr>
          <p:cNvPr id="4" name="Footer Placeholder 3">
            <a:extLst>
              <a:ext uri="{FF2B5EF4-FFF2-40B4-BE49-F238E27FC236}">
                <a16:creationId xmlns:a16="http://schemas.microsoft.com/office/drawing/2014/main" id="{E68D32CC-D358-EAA7-EC3F-6F31699A2D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5B75F7B-4316-2C19-829F-C265F091D8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50CEFB-887A-5A4B-82DA-14DBD60491BF}" type="slidenum">
              <a:rPr lang="en-US" smtClean="0"/>
              <a:t>‹#›</a:t>
            </a:fld>
            <a:endParaRPr lang="en-US"/>
          </a:p>
        </p:txBody>
      </p:sp>
    </p:spTree>
    <p:extLst>
      <p:ext uri="{BB962C8B-B14F-4D97-AF65-F5344CB8AC3E}">
        <p14:creationId xmlns:p14="http://schemas.microsoft.com/office/powerpoint/2010/main" val="3734533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3A086-7D4D-42BF-B827-7DEEB2C85CB7}"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C56C13-A8F6-41C8-96D7-E73D7334A314}" type="slidenum">
              <a:rPr lang="en-US" smtClean="0"/>
              <a:t>‹#›</a:t>
            </a:fld>
            <a:endParaRPr lang="en-US"/>
          </a:p>
        </p:txBody>
      </p:sp>
    </p:spTree>
    <p:extLst>
      <p:ext uri="{BB962C8B-B14F-4D97-AF65-F5344CB8AC3E}">
        <p14:creationId xmlns:p14="http://schemas.microsoft.com/office/powerpoint/2010/main" val="361378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1</a:t>
            </a:fld>
            <a:endParaRPr lang="en-US"/>
          </a:p>
        </p:txBody>
      </p:sp>
    </p:spTree>
    <p:extLst>
      <p:ext uri="{BB962C8B-B14F-4D97-AF65-F5344CB8AC3E}">
        <p14:creationId xmlns:p14="http://schemas.microsoft.com/office/powerpoint/2010/main" val="1923421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95730" cy="360045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30000"/>
          </a:p>
        </p:txBody>
      </p:sp>
      <p:sp>
        <p:nvSpPr>
          <p:cNvPr id="4" name="Slide Number Placeholder 3"/>
          <p:cNvSpPr>
            <a:spLocks noGrp="1"/>
          </p:cNvSpPr>
          <p:nvPr>
            <p:ph type="sldNum" sz="quarter" idx="5"/>
          </p:nvPr>
        </p:nvSpPr>
        <p:spPr>
          <a:xfrm>
            <a:off x="5748793" y="8685213"/>
            <a:ext cx="110762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AF310-73AF-4C63-8D4E-AD9C9536E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57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69F60-25DF-694D-8EAC-0EAD056B4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722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2151;p94:notes"/>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80899" name="Google Shape;2152;p94:notes"/>
          <p:cNvSpPr txBox="1">
            <a:spLocks noGrp="1"/>
          </p:cNvSpPr>
          <p:nvPr>
            <p:ph type="body" idx="1"/>
          </p:nvPr>
        </p:nvSpPr>
        <p:spPr>
          <a:xfrm>
            <a:off x="710248" y="4459526"/>
            <a:ext cx="5681980" cy="4224814"/>
          </a:xfrm>
          <a:noFill/>
        </p:spPr>
        <p:txBody>
          <a:bodyPr lIns="94213" tIns="47094" rIns="94213" bIns="47094">
            <a:normAutofit/>
          </a:bodyPr>
          <a:lstStyle/>
          <a:p>
            <a:pPr>
              <a:spcBef>
                <a:spcPts val="374"/>
              </a:spcBef>
            </a:pPr>
            <a:endParaRPr lang="en-US" altLang="en-US"/>
          </a:p>
        </p:txBody>
      </p:sp>
      <p:sp>
        <p:nvSpPr>
          <p:cNvPr id="80900" name="Google Shape;2153;p94: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C4615DB-A8BA-462C-AC0C-3DDF9C709527}" type="slidenum">
              <a:rPr lang="en-US" altLang="en-US" sz="1000"/>
              <a:pPr/>
              <a:t>12</a:t>
            </a:fld>
            <a:endParaRPr lang="en-US" altLang="en-US" sz="1000"/>
          </a:p>
        </p:txBody>
      </p:sp>
    </p:spTree>
    <p:extLst>
      <p:ext uri="{BB962C8B-B14F-4D97-AF65-F5344CB8AC3E}">
        <p14:creationId xmlns:p14="http://schemas.microsoft.com/office/powerpoint/2010/main" val="1467671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0898" name="Google Shape;2151;p94:notes"/>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a:round/>
            <a:headEnd type="none" w="sm" len="sm"/>
            <a:tailEnd type="none" w="sm" len="sm"/>
          </a:ln>
        </p:spPr>
      </p:sp>
      <p:sp>
        <p:nvSpPr>
          <p:cNvPr id="80899" name="Google Shape;2152;p94:notes"/>
          <p:cNvSpPr txBox="1">
            <a:spLocks noGrp="1"/>
          </p:cNvSpPr>
          <p:nvPr>
            <p:ph type="body" idx="1"/>
          </p:nvPr>
        </p:nvSpPr>
        <p:spPr>
          <a:xfrm>
            <a:off x="710248" y="4459526"/>
            <a:ext cx="5681980" cy="4224814"/>
          </a:xfrm>
          <a:noFill/>
        </p:spPr>
        <p:txBody>
          <a:bodyPr lIns="94213" tIns="47094" rIns="94213" bIns="47094">
            <a:normAutofit/>
          </a:bodyPr>
          <a:lstStyle/>
          <a:p>
            <a:pPr>
              <a:spcBef>
                <a:spcPts val="374"/>
              </a:spcBef>
            </a:pPr>
            <a:r>
              <a:rPr lang="en-US" altLang="en-US"/>
              <a:t>0:44:03-0:45:21</a:t>
            </a:r>
          </a:p>
        </p:txBody>
      </p:sp>
      <p:sp>
        <p:nvSpPr>
          <p:cNvPr id="80900" name="Google Shape;2153;p94:notes"/>
          <p:cNvSpPr>
            <a:spLocks noGrp="1"/>
          </p:cNvSpPr>
          <p:nvPr>
            <p:ph type="sldNum" sz="quarter" idx="5"/>
          </p:nvPr>
        </p:nvSpPr>
        <p:spPr>
          <a:xfrm>
            <a:off x="4023092" y="8917422"/>
            <a:ext cx="3077739" cy="469424"/>
          </a:xfrm>
          <a:noFill/>
        </p:spPr>
        <p:txBody>
          <a:bodyPr lIns="94213" tIns="47094" rIns="94213" bIns="47094" anchor="b"/>
          <a:lstStyle>
            <a:lvl1pPr>
              <a:defRPr sz="2500">
                <a:solidFill>
                  <a:schemeClr val="tx1"/>
                </a:solidFill>
                <a:latin typeface="Arial" panose="020B0604020202020204" pitchFamily="34" charset="0"/>
              </a:defRPr>
            </a:lvl1pPr>
            <a:lvl2pPr marL="765610" indent="-294465">
              <a:defRPr sz="2500">
                <a:solidFill>
                  <a:schemeClr val="tx1"/>
                </a:solidFill>
                <a:latin typeface="Arial" panose="020B0604020202020204" pitchFamily="34" charset="0"/>
              </a:defRPr>
            </a:lvl2pPr>
            <a:lvl3pPr marL="1177862" indent="-235572">
              <a:defRPr sz="2500">
                <a:solidFill>
                  <a:schemeClr val="tx1"/>
                </a:solidFill>
                <a:latin typeface="Arial" panose="020B0604020202020204" pitchFamily="34" charset="0"/>
              </a:defRPr>
            </a:lvl3pPr>
            <a:lvl4pPr marL="1649006" indent="-235572">
              <a:defRPr sz="2500">
                <a:solidFill>
                  <a:schemeClr val="tx1"/>
                </a:solidFill>
                <a:latin typeface="Arial" panose="020B0604020202020204" pitchFamily="34" charset="0"/>
              </a:defRPr>
            </a:lvl4pPr>
            <a:lvl5pPr marL="2120151" indent="-235572">
              <a:defRPr sz="2500">
                <a:solidFill>
                  <a:schemeClr val="tx1"/>
                </a:solidFill>
                <a:latin typeface="Arial" panose="020B0604020202020204" pitchFamily="34" charset="0"/>
              </a:defRPr>
            </a:lvl5pPr>
            <a:lvl6pPr marL="2591295" indent="-235572" eaLnBrk="0" fontAlgn="base" hangingPunct="0">
              <a:spcBef>
                <a:spcPct val="0"/>
              </a:spcBef>
              <a:spcAft>
                <a:spcPct val="0"/>
              </a:spcAft>
              <a:defRPr sz="2500">
                <a:solidFill>
                  <a:schemeClr val="tx1"/>
                </a:solidFill>
                <a:latin typeface="Arial" panose="020B0604020202020204" pitchFamily="34" charset="0"/>
              </a:defRPr>
            </a:lvl6pPr>
            <a:lvl7pPr marL="3062440" indent="-235572" eaLnBrk="0" fontAlgn="base" hangingPunct="0">
              <a:spcBef>
                <a:spcPct val="0"/>
              </a:spcBef>
              <a:spcAft>
                <a:spcPct val="0"/>
              </a:spcAft>
              <a:defRPr sz="2500">
                <a:solidFill>
                  <a:schemeClr val="tx1"/>
                </a:solidFill>
                <a:latin typeface="Arial" panose="020B0604020202020204" pitchFamily="34" charset="0"/>
              </a:defRPr>
            </a:lvl7pPr>
            <a:lvl8pPr marL="3533585" indent="-235572" eaLnBrk="0" fontAlgn="base" hangingPunct="0">
              <a:spcBef>
                <a:spcPct val="0"/>
              </a:spcBef>
              <a:spcAft>
                <a:spcPct val="0"/>
              </a:spcAft>
              <a:defRPr sz="2500">
                <a:solidFill>
                  <a:schemeClr val="tx1"/>
                </a:solidFill>
                <a:latin typeface="Arial" panose="020B0604020202020204" pitchFamily="34" charset="0"/>
              </a:defRPr>
            </a:lvl8pPr>
            <a:lvl9pPr marL="4004729" indent="-235572" eaLnBrk="0" fontAlgn="base" hangingPunct="0">
              <a:spcBef>
                <a:spcPct val="0"/>
              </a:spcBef>
              <a:spcAft>
                <a:spcPct val="0"/>
              </a:spcAft>
              <a:defRPr sz="2500">
                <a:solidFill>
                  <a:schemeClr val="tx1"/>
                </a:solidFill>
                <a:latin typeface="Arial" panose="020B0604020202020204" pitchFamily="34" charset="0"/>
              </a:defRPr>
            </a:lvl9pPr>
          </a:lstStyle>
          <a:p>
            <a:fld id="{7C4615DB-A8BA-462C-AC0C-3DDF9C709527}" type="slidenum">
              <a:rPr lang="en-US" altLang="en-US" sz="1000"/>
              <a:pPr/>
              <a:t>13</a:t>
            </a:fld>
            <a:endParaRPr lang="en-US" altLang="en-US" sz="1000"/>
          </a:p>
        </p:txBody>
      </p:sp>
    </p:spTree>
    <p:extLst>
      <p:ext uri="{BB962C8B-B14F-4D97-AF65-F5344CB8AC3E}">
        <p14:creationId xmlns:p14="http://schemas.microsoft.com/office/powerpoint/2010/main" val="1841336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0:56:37-0:58:26</a:t>
            </a:r>
          </a:p>
        </p:txBody>
      </p:sp>
      <p:sp>
        <p:nvSpPr>
          <p:cNvPr id="4" name="Slide Number Placeholder 3"/>
          <p:cNvSpPr>
            <a:spLocks noGrp="1"/>
          </p:cNvSpPr>
          <p:nvPr>
            <p:ph type="sldNum" sz="quarter" idx="5"/>
          </p:nvPr>
        </p:nvSpPr>
        <p:spPr/>
        <p:txBody>
          <a:bodyPr/>
          <a:lstStyle/>
          <a:p>
            <a:fld id="{29C56C13-A8F6-41C8-96D7-E73D7334A314}" type="slidenum">
              <a:rPr lang="en-US" smtClean="0"/>
              <a:t>14</a:t>
            </a:fld>
            <a:endParaRPr lang="en-US"/>
          </a:p>
        </p:txBody>
      </p:sp>
    </p:spTree>
    <p:extLst>
      <p:ext uri="{BB962C8B-B14F-4D97-AF65-F5344CB8AC3E}">
        <p14:creationId xmlns:p14="http://schemas.microsoft.com/office/powerpoint/2010/main" val="67260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15</a:t>
            </a:fld>
            <a:endParaRPr lang="en-US"/>
          </a:p>
        </p:txBody>
      </p:sp>
    </p:spTree>
    <p:extLst>
      <p:ext uri="{BB962C8B-B14F-4D97-AF65-F5344CB8AC3E}">
        <p14:creationId xmlns:p14="http://schemas.microsoft.com/office/powerpoint/2010/main" val="2590959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16</a:t>
            </a:fld>
            <a:endParaRPr lang="en-US"/>
          </a:p>
        </p:txBody>
      </p:sp>
    </p:spTree>
    <p:extLst>
      <p:ext uri="{BB962C8B-B14F-4D97-AF65-F5344CB8AC3E}">
        <p14:creationId xmlns:p14="http://schemas.microsoft.com/office/powerpoint/2010/main" val="60831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17</a:t>
            </a:fld>
            <a:endParaRPr lang="en-US"/>
          </a:p>
        </p:txBody>
      </p:sp>
    </p:spTree>
    <p:extLst>
      <p:ext uri="{BB962C8B-B14F-4D97-AF65-F5344CB8AC3E}">
        <p14:creationId xmlns:p14="http://schemas.microsoft.com/office/powerpoint/2010/main" val="2614697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0:52:22-0:53:33</a:t>
            </a:r>
          </a:p>
        </p:txBody>
      </p:sp>
      <p:sp>
        <p:nvSpPr>
          <p:cNvPr id="4" name="Slide Number Placeholder 3"/>
          <p:cNvSpPr>
            <a:spLocks noGrp="1"/>
          </p:cNvSpPr>
          <p:nvPr>
            <p:ph type="sldNum" sz="quarter" idx="5"/>
          </p:nvPr>
        </p:nvSpPr>
        <p:spPr/>
        <p:txBody>
          <a:bodyPr/>
          <a:lstStyle/>
          <a:p>
            <a:fld id="{29C56C13-A8F6-41C8-96D7-E73D7334A314}" type="slidenum">
              <a:rPr lang="en-US" smtClean="0"/>
              <a:t>18</a:t>
            </a:fld>
            <a:endParaRPr lang="en-US"/>
          </a:p>
        </p:txBody>
      </p:sp>
    </p:spTree>
    <p:extLst>
      <p:ext uri="{BB962C8B-B14F-4D97-AF65-F5344CB8AC3E}">
        <p14:creationId xmlns:p14="http://schemas.microsoft.com/office/powerpoint/2010/main" val="3807032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0:53:34-0:55:33</a:t>
            </a:r>
          </a:p>
        </p:txBody>
      </p:sp>
      <p:sp>
        <p:nvSpPr>
          <p:cNvPr id="4" name="Slide Number Placeholder 3"/>
          <p:cNvSpPr>
            <a:spLocks noGrp="1"/>
          </p:cNvSpPr>
          <p:nvPr>
            <p:ph type="sldNum" sz="quarter" idx="5"/>
          </p:nvPr>
        </p:nvSpPr>
        <p:spPr/>
        <p:txBody>
          <a:bodyPr/>
          <a:lstStyle/>
          <a:p>
            <a:fld id="{29C56C13-A8F6-41C8-96D7-E73D7334A314}" type="slidenum">
              <a:rPr lang="en-US" smtClean="0"/>
              <a:t>19</a:t>
            </a:fld>
            <a:endParaRPr lang="en-US"/>
          </a:p>
        </p:txBody>
      </p:sp>
    </p:spTree>
    <p:extLst>
      <p:ext uri="{BB962C8B-B14F-4D97-AF65-F5344CB8AC3E}">
        <p14:creationId xmlns:p14="http://schemas.microsoft.com/office/powerpoint/2010/main" val="4196189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2</a:t>
            </a:fld>
            <a:endParaRPr lang="en-US"/>
          </a:p>
        </p:txBody>
      </p:sp>
    </p:spTree>
    <p:extLst>
      <p:ext uri="{BB962C8B-B14F-4D97-AF65-F5344CB8AC3E}">
        <p14:creationId xmlns:p14="http://schemas.microsoft.com/office/powerpoint/2010/main" val="1551967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20</a:t>
            </a:fld>
            <a:endParaRPr lang="en-US" altLang="en-US"/>
          </a:p>
        </p:txBody>
      </p:sp>
    </p:spTree>
    <p:extLst>
      <p:ext uri="{BB962C8B-B14F-4D97-AF65-F5344CB8AC3E}">
        <p14:creationId xmlns:p14="http://schemas.microsoft.com/office/powerpoint/2010/main" val="2050235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21</a:t>
            </a:fld>
            <a:endParaRPr lang="en-US"/>
          </a:p>
        </p:txBody>
      </p:sp>
    </p:spTree>
    <p:extLst>
      <p:ext uri="{BB962C8B-B14F-4D97-AF65-F5344CB8AC3E}">
        <p14:creationId xmlns:p14="http://schemas.microsoft.com/office/powerpoint/2010/main" val="2097900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115" y="4400630"/>
            <a:ext cx="5485772" cy="3600371"/>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BCFD094A-387F-8046-912C-75C8E337D78C}" type="slidenum">
              <a:rPr lang="en-US" smtClean="0"/>
              <a:pPr/>
              <a:t>22</a:t>
            </a:fld>
            <a:endParaRPr lang="en-US"/>
          </a:p>
        </p:txBody>
      </p:sp>
    </p:spTree>
    <p:extLst>
      <p:ext uri="{BB962C8B-B14F-4D97-AF65-F5344CB8AC3E}">
        <p14:creationId xmlns:p14="http://schemas.microsoft.com/office/powerpoint/2010/main" val="4159974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23</a:t>
            </a:fld>
            <a:endParaRPr lang="en-US"/>
          </a:p>
        </p:txBody>
      </p:sp>
    </p:spTree>
    <p:extLst>
      <p:ext uri="{BB962C8B-B14F-4D97-AF65-F5344CB8AC3E}">
        <p14:creationId xmlns:p14="http://schemas.microsoft.com/office/powerpoint/2010/main" val="3185061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24</a:t>
            </a:fld>
            <a:endParaRPr lang="en-US"/>
          </a:p>
        </p:txBody>
      </p:sp>
    </p:spTree>
    <p:extLst>
      <p:ext uri="{BB962C8B-B14F-4D97-AF65-F5344CB8AC3E}">
        <p14:creationId xmlns:p14="http://schemas.microsoft.com/office/powerpoint/2010/main" val="1408682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37A850-F0A2-4CE8-BC4D-0F812AB4E736}" type="slidenum">
              <a:rPr lang="en-US" smtClean="0"/>
              <a:t>25</a:t>
            </a:fld>
            <a:endParaRPr lang="en-US"/>
          </a:p>
        </p:txBody>
      </p:sp>
    </p:spTree>
    <p:extLst>
      <p:ext uri="{BB962C8B-B14F-4D97-AF65-F5344CB8AC3E}">
        <p14:creationId xmlns:p14="http://schemas.microsoft.com/office/powerpoint/2010/main" val="146893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1:20:11-1:21:23</a:t>
            </a:r>
          </a:p>
        </p:txBody>
      </p:sp>
      <p:sp>
        <p:nvSpPr>
          <p:cNvPr id="4" name="Slide Number Placeholder 3"/>
          <p:cNvSpPr>
            <a:spLocks noGrp="1"/>
          </p:cNvSpPr>
          <p:nvPr>
            <p:ph type="sldNum" sz="quarter" idx="5"/>
          </p:nvPr>
        </p:nvSpPr>
        <p:spPr/>
        <p:txBody>
          <a:bodyPr/>
          <a:lstStyle/>
          <a:p>
            <a:fld id="{29C56C13-A8F6-41C8-96D7-E73D7334A314}" type="slidenum">
              <a:rPr lang="en-US" smtClean="0"/>
              <a:t>26</a:t>
            </a:fld>
            <a:endParaRPr lang="en-US"/>
          </a:p>
        </p:txBody>
      </p:sp>
    </p:spTree>
    <p:extLst>
      <p:ext uri="{BB962C8B-B14F-4D97-AF65-F5344CB8AC3E}">
        <p14:creationId xmlns:p14="http://schemas.microsoft.com/office/powerpoint/2010/main" val="3932417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27</a:t>
            </a:fld>
            <a:endParaRPr lang="en-US"/>
          </a:p>
        </p:txBody>
      </p:sp>
    </p:spTree>
    <p:extLst>
      <p:ext uri="{BB962C8B-B14F-4D97-AF65-F5344CB8AC3E}">
        <p14:creationId xmlns:p14="http://schemas.microsoft.com/office/powerpoint/2010/main" val="4216783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1:25:40-1:26:30</a:t>
            </a:r>
          </a:p>
          <a:p>
            <a:r>
              <a:rPr lang="en-US"/>
              <a:t>[Stopped and restarted between previous timestamp and this one]</a:t>
            </a:r>
          </a:p>
          <a:p>
            <a:r>
              <a:rPr lang="en-US"/>
              <a:t>TEC has higher risk inf vs Tal but have more risks </a:t>
            </a:r>
          </a:p>
          <a:p>
            <a:endParaRPr lang="en-US"/>
          </a:p>
          <a:p>
            <a:pPr marL="285750" indent="-285750">
              <a:buSzPts val="2100"/>
              <a:buFont typeface="Arial"/>
              <a:buChar char="•"/>
            </a:pPr>
            <a:r>
              <a:rPr lang="en-US" sz="1600">
                <a:solidFill>
                  <a:srgbClr val="1A1A1A"/>
                </a:solidFill>
                <a:highlight>
                  <a:srgbClr val="FFFFFF"/>
                </a:highlight>
                <a:latin typeface="+mj-lt"/>
                <a:ea typeface="Arial"/>
                <a:cs typeface="Arial"/>
                <a:sym typeface="Arial"/>
              </a:rPr>
              <a:t>At</a:t>
            </a:r>
            <a:r>
              <a:rPr lang="en-US" sz="1600" b="0" i="0" u="none" strike="noStrike" cap="none">
                <a:solidFill>
                  <a:srgbClr val="1A1A1A"/>
                </a:solidFill>
                <a:highlight>
                  <a:srgbClr val="FFFFFF"/>
                </a:highlight>
                <a:latin typeface="+mj-lt"/>
                <a:ea typeface="Arial"/>
                <a:cs typeface="Arial"/>
                <a:sym typeface="Arial"/>
              </a:rPr>
              <a:t> 0.4 mg/kg QW and 0.8 mg/kg Q2W:</a:t>
            </a:r>
            <a:endParaRPr lang="en-US" sz="1600">
              <a:solidFill>
                <a:srgbClr val="1A1A1A"/>
              </a:solidFill>
              <a:highlight>
                <a:srgbClr val="FFFFFF"/>
              </a:highlight>
              <a:latin typeface="+mj-lt"/>
              <a:ea typeface="Arial"/>
              <a:cs typeface="Arial"/>
            </a:endParaRPr>
          </a:p>
          <a:p>
            <a:pPr marL="285750" indent="-285750">
              <a:buSzPts val="2100"/>
              <a:buFont typeface="Arial"/>
              <a:buChar char="•"/>
            </a:pPr>
            <a:r>
              <a:rPr lang="en-US" sz="1600">
                <a:solidFill>
                  <a:srgbClr val="1A1A1A"/>
                </a:solidFill>
                <a:highlight>
                  <a:srgbClr val="FFFFFF"/>
                </a:highlight>
                <a:latin typeface="+mj-lt"/>
                <a:ea typeface="Arial"/>
                <a:cs typeface="Arial"/>
                <a:sym typeface="Arial"/>
              </a:rPr>
              <a:t>13</a:t>
            </a:r>
            <a:r>
              <a:rPr lang="en-US" sz="1600" b="0" i="0" u="none" strike="noStrike" cap="none">
                <a:solidFill>
                  <a:srgbClr val="1A1A1A"/>
                </a:solidFill>
                <a:highlight>
                  <a:srgbClr val="FFFFFF"/>
                </a:highlight>
                <a:latin typeface="+mj-lt"/>
                <a:ea typeface="Arial"/>
                <a:cs typeface="Arial"/>
                <a:sym typeface="Arial"/>
              </a:rPr>
              <a:t> (9.1%) and 16 (11.0%) patients had </a:t>
            </a:r>
            <a:r>
              <a:rPr lang="en-US" sz="1600">
                <a:solidFill>
                  <a:srgbClr val="1A1A1A"/>
                </a:solidFill>
                <a:highlight>
                  <a:srgbClr val="FFFFFF"/>
                </a:highlight>
                <a:latin typeface="+mj-lt"/>
                <a:ea typeface="Arial"/>
                <a:cs typeface="Arial"/>
                <a:sym typeface="Arial"/>
              </a:rPr>
              <a:t>COVID-19</a:t>
            </a:r>
            <a:endParaRPr lang="en-US" sz="1600">
              <a:solidFill>
                <a:srgbClr val="1A1A1A"/>
              </a:solidFill>
              <a:highlight>
                <a:srgbClr val="FFFFFF"/>
              </a:highlight>
              <a:latin typeface="+mj-lt"/>
              <a:ea typeface="Arial"/>
              <a:cs typeface="Arial"/>
            </a:endParaRPr>
          </a:p>
          <a:p>
            <a:pPr marL="742950" lvl="1" indent="-285750">
              <a:buSzPts val="2100"/>
              <a:buFont typeface="Arial"/>
              <a:buChar char="•"/>
            </a:pPr>
            <a:r>
              <a:rPr lang="en-US" sz="1600">
                <a:solidFill>
                  <a:srgbClr val="1A1A1A"/>
                </a:solidFill>
                <a:highlight>
                  <a:srgbClr val="FFFFFF"/>
                </a:highlight>
                <a:latin typeface="+mj-lt"/>
                <a:ea typeface="Arial"/>
                <a:cs typeface="Arial"/>
                <a:sym typeface="Arial"/>
              </a:rPr>
              <a:t>Grade</a:t>
            </a:r>
            <a:r>
              <a:rPr lang="en-US" sz="1600" b="0" i="0" u="none" strike="noStrike" cap="none">
                <a:solidFill>
                  <a:srgbClr val="1A1A1A"/>
                </a:solidFill>
                <a:highlight>
                  <a:srgbClr val="FFFFFF"/>
                </a:highlight>
                <a:latin typeface="+mj-lt"/>
                <a:ea typeface="Arial"/>
                <a:cs typeface="Arial"/>
                <a:sym typeface="Arial"/>
              </a:rPr>
              <a:t> 3/4 in 0.7% and </a:t>
            </a:r>
            <a:r>
              <a:rPr lang="en-US" sz="1600">
                <a:solidFill>
                  <a:srgbClr val="1A1A1A"/>
                </a:solidFill>
                <a:highlight>
                  <a:srgbClr val="FFFFFF"/>
                </a:highlight>
                <a:latin typeface="+mj-lt"/>
                <a:ea typeface="Arial"/>
                <a:cs typeface="Arial"/>
                <a:sym typeface="Arial"/>
              </a:rPr>
              <a:t>2.1%</a:t>
            </a:r>
            <a:endParaRPr lang="en-US" sz="1600">
              <a:solidFill>
                <a:srgbClr val="1A1A1A"/>
              </a:solidFill>
              <a:highlight>
                <a:srgbClr val="FFFFFF"/>
              </a:highlight>
              <a:latin typeface="+mj-lt"/>
              <a:ea typeface="Arial"/>
              <a:cs typeface="Arial"/>
            </a:endParaRPr>
          </a:p>
          <a:p>
            <a:pPr marL="742950" lvl="1" indent="-285750">
              <a:buSzPts val="2100"/>
              <a:buFont typeface="Arial"/>
              <a:buChar char="•"/>
            </a:pPr>
            <a:r>
              <a:rPr lang="en-US" sz="1600">
                <a:solidFill>
                  <a:srgbClr val="1A1A1A"/>
                </a:solidFill>
                <a:highlight>
                  <a:srgbClr val="FFFFFF"/>
                </a:highlight>
                <a:latin typeface="+mj-lt"/>
                <a:ea typeface="Arial"/>
                <a:cs typeface="Arial"/>
                <a:sym typeface="Arial"/>
              </a:rPr>
              <a:t>2</a:t>
            </a:r>
            <a:r>
              <a:rPr lang="en-US" sz="1600" b="0" i="0" u="none" strike="noStrike" cap="none">
                <a:solidFill>
                  <a:srgbClr val="1A1A1A"/>
                </a:solidFill>
                <a:highlight>
                  <a:srgbClr val="FFFFFF"/>
                </a:highlight>
                <a:latin typeface="+mj-lt"/>
                <a:ea typeface="Arial"/>
                <a:cs typeface="Arial"/>
                <a:sym typeface="Arial"/>
              </a:rPr>
              <a:t> patients died from </a:t>
            </a:r>
            <a:r>
              <a:rPr lang="en-US" sz="1600">
                <a:solidFill>
                  <a:srgbClr val="1A1A1A"/>
                </a:solidFill>
                <a:highlight>
                  <a:srgbClr val="FFFFFF"/>
                </a:highlight>
                <a:latin typeface="+mj-lt"/>
                <a:ea typeface="Arial"/>
                <a:cs typeface="Arial"/>
                <a:sym typeface="Arial"/>
              </a:rPr>
              <a:t>COVID-19</a:t>
            </a:r>
            <a:endParaRPr lang="en-US" sz="1600">
              <a:solidFill>
                <a:srgbClr val="1A1A1A"/>
              </a:solidFill>
              <a:highlight>
                <a:srgbClr val="FFFFFF"/>
              </a:highlight>
              <a:latin typeface="+mj-lt"/>
              <a:ea typeface="Arial"/>
              <a:cs typeface="Arial"/>
            </a:endParaRPr>
          </a:p>
          <a:p>
            <a:pPr marL="285750" marR="0" lvl="0" indent="-285750" algn="l">
              <a:spcAft>
                <a:spcPts val="0"/>
              </a:spcAft>
              <a:buSzPts val="2100"/>
              <a:buFont typeface="Arial"/>
              <a:buChar char="•"/>
            </a:pPr>
            <a:r>
              <a:rPr lang="en-US" sz="1600">
                <a:solidFill>
                  <a:srgbClr val="1A1A1A"/>
                </a:solidFill>
                <a:highlight>
                  <a:srgbClr val="FFFFFF"/>
                </a:highlight>
                <a:latin typeface="+mj-lt"/>
                <a:ea typeface="Arial"/>
                <a:cs typeface="Arial"/>
                <a:sym typeface="Arial"/>
              </a:rPr>
              <a:t>13.3</a:t>
            </a:r>
            <a:r>
              <a:rPr lang="en-US" sz="1600" b="0" i="0" u="none" strike="noStrike" cap="none">
                <a:solidFill>
                  <a:srgbClr val="1A1A1A"/>
                </a:solidFill>
                <a:highlight>
                  <a:srgbClr val="FFFFFF"/>
                </a:highlight>
                <a:latin typeface="+mj-lt"/>
                <a:ea typeface="Arial"/>
                <a:cs typeface="Arial"/>
                <a:sym typeface="Arial"/>
              </a:rPr>
              <a:t>% and 9.7% of patients received IVIG, </a:t>
            </a:r>
            <a:r>
              <a:rPr lang="en-US" sz="1600" b="0" i="0" u="none" strike="noStrike" cap="none" err="1">
                <a:solidFill>
                  <a:srgbClr val="1A1A1A"/>
                </a:solidFill>
                <a:highlight>
                  <a:srgbClr val="FFFFFF"/>
                </a:highlight>
                <a:latin typeface="+mj-lt"/>
                <a:ea typeface="Arial"/>
                <a:cs typeface="Arial"/>
                <a:sym typeface="Arial"/>
              </a:rPr>
              <a:t>respectivel</a:t>
            </a:r>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28</a:t>
            </a:fld>
            <a:endParaRPr lang="en-US"/>
          </a:p>
        </p:txBody>
      </p:sp>
    </p:spTree>
    <p:extLst>
      <p:ext uri="{BB962C8B-B14F-4D97-AF65-F5344CB8AC3E}">
        <p14:creationId xmlns:p14="http://schemas.microsoft.com/office/powerpoint/2010/main" val="3020679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29</a:t>
            </a:fld>
            <a:endParaRPr lang="en-US"/>
          </a:p>
        </p:txBody>
      </p:sp>
    </p:spTree>
    <p:extLst>
      <p:ext uri="{BB962C8B-B14F-4D97-AF65-F5344CB8AC3E}">
        <p14:creationId xmlns:p14="http://schemas.microsoft.com/office/powerpoint/2010/main" val="268890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3</a:t>
            </a:fld>
            <a:endParaRPr lang="en-US"/>
          </a:p>
        </p:txBody>
      </p:sp>
    </p:spTree>
    <p:extLst>
      <p:ext uri="{BB962C8B-B14F-4D97-AF65-F5344CB8AC3E}">
        <p14:creationId xmlns:p14="http://schemas.microsoft.com/office/powerpoint/2010/main" val="3639551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30</a:t>
            </a:fld>
            <a:endParaRPr lang="en-US"/>
          </a:p>
        </p:txBody>
      </p:sp>
    </p:spTree>
    <p:extLst>
      <p:ext uri="{BB962C8B-B14F-4D97-AF65-F5344CB8AC3E}">
        <p14:creationId xmlns:p14="http://schemas.microsoft.com/office/powerpoint/2010/main" val="3432376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0:50:02-0:51:08</a:t>
            </a:r>
          </a:p>
        </p:txBody>
      </p:sp>
      <p:sp>
        <p:nvSpPr>
          <p:cNvPr id="4" name="Slide Number Placeholder 3"/>
          <p:cNvSpPr>
            <a:spLocks noGrp="1"/>
          </p:cNvSpPr>
          <p:nvPr>
            <p:ph type="sldNum" sz="quarter" idx="5"/>
          </p:nvPr>
        </p:nvSpPr>
        <p:spPr/>
        <p:txBody>
          <a:bodyPr/>
          <a:lstStyle/>
          <a:p>
            <a:fld id="{29C56C13-A8F6-41C8-96D7-E73D7334A314}" type="slidenum">
              <a:rPr lang="en-US" smtClean="0"/>
              <a:t>31</a:t>
            </a:fld>
            <a:endParaRPr lang="en-US"/>
          </a:p>
        </p:txBody>
      </p:sp>
    </p:spTree>
    <p:extLst>
      <p:ext uri="{BB962C8B-B14F-4D97-AF65-F5344CB8AC3E}">
        <p14:creationId xmlns:p14="http://schemas.microsoft.com/office/powerpoint/2010/main" val="1578902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1:29:20-1:29:42</a:t>
            </a:r>
          </a:p>
        </p:txBody>
      </p:sp>
      <p:sp>
        <p:nvSpPr>
          <p:cNvPr id="4" name="Slide Number Placeholder 3"/>
          <p:cNvSpPr>
            <a:spLocks noGrp="1"/>
          </p:cNvSpPr>
          <p:nvPr>
            <p:ph type="sldNum" sz="quarter" idx="5"/>
          </p:nvPr>
        </p:nvSpPr>
        <p:spPr/>
        <p:txBody>
          <a:bodyPr/>
          <a:lstStyle/>
          <a:p>
            <a:fld id="{29C56C13-A8F6-41C8-96D7-E73D7334A314}" type="slidenum">
              <a:rPr lang="en-US" smtClean="0"/>
              <a:t>32</a:t>
            </a:fld>
            <a:endParaRPr lang="en-US"/>
          </a:p>
        </p:txBody>
      </p:sp>
    </p:spTree>
    <p:extLst>
      <p:ext uri="{BB962C8B-B14F-4D97-AF65-F5344CB8AC3E}">
        <p14:creationId xmlns:p14="http://schemas.microsoft.com/office/powerpoint/2010/main" val="2274514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33</a:t>
            </a:fld>
            <a:endParaRPr lang="en-US"/>
          </a:p>
        </p:txBody>
      </p:sp>
    </p:spTree>
    <p:extLst>
      <p:ext uri="{BB962C8B-B14F-4D97-AF65-F5344CB8AC3E}">
        <p14:creationId xmlns:p14="http://schemas.microsoft.com/office/powerpoint/2010/main" val="2770269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34</a:t>
            </a:fld>
            <a:endParaRPr lang="en-US"/>
          </a:p>
        </p:txBody>
      </p:sp>
    </p:spTree>
    <p:extLst>
      <p:ext uri="{BB962C8B-B14F-4D97-AF65-F5344CB8AC3E}">
        <p14:creationId xmlns:p14="http://schemas.microsoft.com/office/powerpoint/2010/main" val="1268078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35</a:t>
            </a:fld>
            <a:endParaRPr lang="en-US"/>
          </a:p>
        </p:txBody>
      </p:sp>
    </p:spTree>
    <p:extLst>
      <p:ext uri="{BB962C8B-B14F-4D97-AF65-F5344CB8AC3E}">
        <p14:creationId xmlns:p14="http://schemas.microsoft.com/office/powerpoint/2010/main" val="964105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69F60-25DF-694D-8EAC-0EAD056B4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143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69F60-25DF-694D-8EAC-0EAD056B4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09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C56C13-A8F6-41C8-96D7-E73D7334A314}" type="slidenum">
              <a:rPr lang="en-US" smtClean="0"/>
              <a:t>40</a:t>
            </a:fld>
            <a:endParaRPr lang="en-US"/>
          </a:p>
        </p:txBody>
      </p:sp>
    </p:spTree>
    <p:extLst>
      <p:ext uri="{BB962C8B-B14F-4D97-AF65-F5344CB8AC3E}">
        <p14:creationId xmlns:p14="http://schemas.microsoft.com/office/powerpoint/2010/main" val="1418368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41</a:t>
            </a:fld>
            <a:endParaRPr lang="en-US"/>
          </a:p>
        </p:txBody>
      </p:sp>
    </p:spTree>
    <p:extLst>
      <p:ext uri="{BB962C8B-B14F-4D97-AF65-F5344CB8AC3E}">
        <p14:creationId xmlns:p14="http://schemas.microsoft.com/office/powerpoint/2010/main" val="92799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a:t>
            </a:fld>
            <a:endParaRPr lang="en-US"/>
          </a:p>
        </p:txBody>
      </p:sp>
    </p:spTree>
    <p:extLst>
      <p:ext uri="{BB962C8B-B14F-4D97-AF65-F5344CB8AC3E}">
        <p14:creationId xmlns:p14="http://schemas.microsoft.com/office/powerpoint/2010/main" val="4139945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42</a:t>
            </a:fld>
            <a:endParaRPr lang="en-US"/>
          </a:p>
        </p:txBody>
      </p:sp>
    </p:spTree>
    <p:extLst>
      <p:ext uri="{BB962C8B-B14F-4D97-AF65-F5344CB8AC3E}">
        <p14:creationId xmlns:p14="http://schemas.microsoft.com/office/powerpoint/2010/main" val="2824580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43</a:t>
            </a:fld>
            <a:endParaRPr lang="en-US"/>
          </a:p>
        </p:txBody>
      </p:sp>
    </p:spTree>
    <p:extLst>
      <p:ext uri="{BB962C8B-B14F-4D97-AF65-F5344CB8AC3E}">
        <p14:creationId xmlns:p14="http://schemas.microsoft.com/office/powerpoint/2010/main" val="504693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115" y="4400630"/>
            <a:ext cx="5485772" cy="3600371"/>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BCFD094A-387F-8046-912C-75C8E337D78C}" type="slidenum">
              <a:rPr lang="en-US" smtClean="0"/>
              <a:pPr/>
              <a:t>44</a:t>
            </a:fld>
            <a:endParaRPr lang="en-US"/>
          </a:p>
        </p:txBody>
      </p:sp>
    </p:spTree>
    <p:extLst>
      <p:ext uri="{BB962C8B-B14F-4D97-AF65-F5344CB8AC3E}">
        <p14:creationId xmlns:p14="http://schemas.microsoft.com/office/powerpoint/2010/main" val="8432249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45</a:t>
            </a:fld>
            <a:endParaRPr lang="en-US"/>
          </a:p>
        </p:txBody>
      </p:sp>
    </p:spTree>
    <p:extLst>
      <p:ext uri="{BB962C8B-B14F-4D97-AF65-F5344CB8AC3E}">
        <p14:creationId xmlns:p14="http://schemas.microsoft.com/office/powerpoint/2010/main" val="23741926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46</a:t>
            </a:fld>
            <a:endParaRPr lang="en-US"/>
          </a:p>
        </p:txBody>
      </p:sp>
    </p:spTree>
    <p:extLst>
      <p:ext uri="{BB962C8B-B14F-4D97-AF65-F5344CB8AC3E}">
        <p14:creationId xmlns:p14="http://schemas.microsoft.com/office/powerpoint/2010/main" val="1611665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56C13-A8F6-41C8-96D7-E73D7334A3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682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48</a:t>
            </a:fld>
            <a:endParaRPr lang="en-US"/>
          </a:p>
        </p:txBody>
      </p:sp>
    </p:spTree>
    <p:extLst>
      <p:ext uri="{BB962C8B-B14F-4D97-AF65-F5344CB8AC3E}">
        <p14:creationId xmlns:p14="http://schemas.microsoft.com/office/powerpoint/2010/main" val="10268633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49</a:t>
            </a:fld>
            <a:endParaRPr lang="en-US"/>
          </a:p>
        </p:txBody>
      </p:sp>
    </p:spTree>
    <p:extLst>
      <p:ext uri="{BB962C8B-B14F-4D97-AF65-F5344CB8AC3E}">
        <p14:creationId xmlns:p14="http://schemas.microsoft.com/office/powerpoint/2010/main" val="3543949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50</a:t>
            </a:fld>
            <a:endParaRPr lang="en-US"/>
          </a:p>
        </p:txBody>
      </p:sp>
    </p:spTree>
    <p:extLst>
      <p:ext uri="{BB962C8B-B14F-4D97-AF65-F5344CB8AC3E}">
        <p14:creationId xmlns:p14="http://schemas.microsoft.com/office/powerpoint/2010/main" val="3350375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5</a:t>
            </a:fld>
            <a:endParaRPr lang="en-US"/>
          </a:p>
        </p:txBody>
      </p:sp>
    </p:spTree>
    <p:extLst>
      <p:ext uri="{BB962C8B-B14F-4D97-AF65-F5344CB8AC3E}">
        <p14:creationId xmlns:p14="http://schemas.microsoft.com/office/powerpoint/2010/main" val="414351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6</a:t>
            </a:fld>
            <a:endParaRPr lang="en-US"/>
          </a:p>
        </p:txBody>
      </p:sp>
    </p:spTree>
    <p:extLst>
      <p:ext uri="{BB962C8B-B14F-4D97-AF65-F5344CB8AC3E}">
        <p14:creationId xmlns:p14="http://schemas.microsoft.com/office/powerpoint/2010/main" val="3061213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C56C13-A8F6-41C8-96D7-E73D7334A314}" type="slidenum">
              <a:rPr lang="en-US" smtClean="0"/>
              <a:t>7</a:t>
            </a:fld>
            <a:endParaRPr lang="en-US"/>
          </a:p>
        </p:txBody>
      </p:sp>
    </p:spTree>
    <p:extLst>
      <p:ext uri="{BB962C8B-B14F-4D97-AF65-F5344CB8AC3E}">
        <p14:creationId xmlns:p14="http://schemas.microsoft.com/office/powerpoint/2010/main" val="206488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69F60-25DF-694D-8EAC-0EAD056B48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701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95730" cy="360045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30000">
              <a:latin typeface="+mn-lt"/>
            </a:endParaRPr>
          </a:p>
        </p:txBody>
      </p:sp>
      <p:sp>
        <p:nvSpPr>
          <p:cNvPr id="4" name="Slide Number Placeholder 3"/>
          <p:cNvSpPr>
            <a:spLocks noGrp="1"/>
          </p:cNvSpPr>
          <p:nvPr>
            <p:ph type="sldNum" sz="quarter" idx="5"/>
          </p:nvPr>
        </p:nvSpPr>
        <p:spPr>
          <a:xfrm>
            <a:off x="5748793" y="8685213"/>
            <a:ext cx="110762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EAF310-73AF-4C63-8D4E-AD9C9536E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81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0A32-6E67-0B53-95BC-61C2E3DC5A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EB188D-89C4-94ED-B1D3-8A459B8240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629C63-7BE7-C7AC-8E21-28E6A24C3187}"/>
              </a:ext>
            </a:extLst>
          </p:cNvPr>
          <p:cNvSpPr>
            <a:spLocks noGrp="1"/>
          </p:cNvSpPr>
          <p:nvPr>
            <p:ph type="dt" sz="half" idx="10"/>
          </p:nvPr>
        </p:nvSpPr>
        <p:spPr/>
        <p:txBody>
          <a:bodyPr/>
          <a:lstStyle/>
          <a:p>
            <a:fld id="{BFA06C10-61F3-B144-868F-F5EA8E5170C9}" type="datetimeFigureOut">
              <a:rPr lang="en-US" smtClean="0"/>
              <a:t>9/6/2024</a:t>
            </a:fld>
            <a:endParaRPr lang="en-US"/>
          </a:p>
        </p:txBody>
      </p:sp>
      <p:sp>
        <p:nvSpPr>
          <p:cNvPr id="5" name="Footer Placeholder 4">
            <a:extLst>
              <a:ext uri="{FF2B5EF4-FFF2-40B4-BE49-F238E27FC236}">
                <a16:creationId xmlns:a16="http://schemas.microsoft.com/office/drawing/2014/main" id="{84338145-42AE-A690-315C-360F76F7E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8C2C9-1222-F944-92D9-3E873A52D884}"/>
              </a:ext>
            </a:extLst>
          </p:cNvPr>
          <p:cNvSpPr>
            <a:spLocks noGrp="1"/>
          </p:cNvSpPr>
          <p:nvPr>
            <p:ph type="sldNum" sz="quarter" idx="12"/>
          </p:nvPr>
        </p:nvSpPr>
        <p:spPr/>
        <p:txBody>
          <a:bodyPr/>
          <a:lstStyle/>
          <a:p>
            <a:fld id="{E779EEC4-66F5-ED47-BACF-9CFD134A80E6}" type="slidenum">
              <a:rPr lang="en-US" smtClean="0"/>
              <a:t>‹#›</a:t>
            </a:fld>
            <a:endParaRPr lang="en-US"/>
          </a:p>
        </p:txBody>
      </p:sp>
    </p:spTree>
    <p:extLst>
      <p:ext uri="{BB962C8B-B14F-4D97-AF65-F5344CB8AC3E}">
        <p14:creationId xmlns:p14="http://schemas.microsoft.com/office/powerpoint/2010/main" val="650708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B6D7-3641-C0C1-376C-5BE971426B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8842F0-F8FE-9CA6-445F-8CAACC02F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0B055-310A-6A30-3547-90D16C5E0ED5}"/>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5" name="Footer Placeholder 4">
            <a:extLst>
              <a:ext uri="{FF2B5EF4-FFF2-40B4-BE49-F238E27FC236}">
                <a16:creationId xmlns:a16="http://schemas.microsoft.com/office/drawing/2014/main" id="{4B5944B5-1E46-6915-2E8E-E85644D9E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67FBA6-F644-CCED-6658-6891BB832039}"/>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1753192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385FC-C5B4-0DAB-10E3-494FD90B2C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3AC5F0-C3CF-1894-697D-3DAF25C1B0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46B31-7AE7-B4CE-5394-1B6F7AD02776}"/>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5" name="Footer Placeholder 4">
            <a:extLst>
              <a:ext uri="{FF2B5EF4-FFF2-40B4-BE49-F238E27FC236}">
                <a16:creationId xmlns:a16="http://schemas.microsoft.com/office/drawing/2014/main" id="{D5C08CBF-994D-70A5-A159-8F825E12C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E90A2-9F25-9D65-76C1-145A886A9A77}"/>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3731564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475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B0CF5E1-00D6-1B23-0F20-66527042B9B9}"/>
              </a:ext>
            </a:extLst>
          </p:cNvPr>
          <p:cNvSpPr>
            <a:spLocks noGrp="1"/>
          </p:cNvSpPr>
          <p:nvPr>
            <p:ph type="title"/>
          </p:nvPr>
        </p:nvSpPr>
        <p:spPr>
          <a:xfrm>
            <a:off x="391885" y="607640"/>
            <a:ext cx="11299372" cy="843189"/>
          </a:xfrm>
          <a:prstGeom prst="rect">
            <a:avLst/>
          </a:prstGeom>
        </p:spPr>
        <p:txBody>
          <a:bodyPr/>
          <a:lstStyle/>
          <a:p>
            <a:r>
              <a:rPr lang="en-US" sz="4400" b="1">
                <a:solidFill>
                  <a:srgbClr val="50203A"/>
                </a:solidFill>
                <a:latin typeface="+mn-lt"/>
              </a:rPr>
              <a:t>Title Placeholder Text</a:t>
            </a:r>
            <a:endParaRPr lang="en-US">
              <a:solidFill>
                <a:srgbClr val="50203A"/>
              </a:solidFill>
            </a:endParaRPr>
          </a:p>
        </p:txBody>
      </p:sp>
      <p:sp>
        <p:nvSpPr>
          <p:cNvPr id="8" name="Content Placeholder 2">
            <a:extLst>
              <a:ext uri="{FF2B5EF4-FFF2-40B4-BE49-F238E27FC236}">
                <a16:creationId xmlns:a16="http://schemas.microsoft.com/office/drawing/2014/main" id="{CE518B8B-718B-7AB7-B5C2-33DC65BC67EE}"/>
              </a:ext>
            </a:extLst>
          </p:cNvPr>
          <p:cNvSpPr>
            <a:spLocks noGrp="1"/>
          </p:cNvSpPr>
          <p:nvPr>
            <p:ph idx="1"/>
          </p:nvPr>
        </p:nvSpPr>
        <p:spPr>
          <a:xfrm>
            <a:off x="391885" y="1513114"/>
            <a:ext cx="11299372" cy="4663849"/>
          </a:xfrm>
          <a:prstGeom prst="rect">
            <a:avLst/>
          </a:prstGeom>
        </p:spPr>
        <p:txBody>
          <a:bodyPr/>
          <a:lstStyle/>
          <a:p>
            <a:r>
              <a:rPr lang="en-US"/>
              <a:t>Body placeholder text</a:t>
            </a:r>
          </a:p>
        </p:txBody>
      </p:sp>
      <p:sp>
        <p:nvSpPr>
          <p:cNvPr id="9" name="Rectangle 8">
            <a:extLst>
              <a:ext uri="{FF2B5EF4-FFF2-40B4-BE49-F238E27FC236}">
                <a16:creationId xmlns:a16="http://schemas.microsoft.com/office/drawing/2014/main" id="{D4B6A89E-C4C7-DEAC-41B9-DE7F28474A59}"/>
              </a:ext>
            </a:extLst>
          </p:cNvPr>
          <p:cNvSpPr/>
          <p:nvPr userDrawn="1"/>
        </p:nvSpPr>
        <p:spPr>
          <a:xfrm>
            <a:off x="0" y="0"/>
            <a:ext cx="10508105" cy="509666"/>
          </a:xfrm>
          <a:prstGeom prst="rect">
            <a:avLst/>
          </a:prstGeom>
          <a:solidFill>
            <a:srgbClr val="50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5ED244-DE4E-F237-97D2-E94AA9AD366E}"/>
              </a:ext>
            </a:extLst>
          </p:cNvPr>
          <p:cNvSpPr/>
          <p:nvPr userDrawn="1"/>
        </p:nvSpPr>
        <p:spPr>
          <a:xfrm>
            <a:off x="10508106" y="0"/>
            <a:ext cx="734518" cy="509666"/>
          </a:xfrm>
          <a:prstGeom prst="rect">
            <a:avLst/>
          </a:prstGeom>
          <a:solidFill>
            <a:srgbClr val="747E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A7ACAC-55A2-9B67-2B59-8AB278492D00}"/>
              </a:ext>
            </a:extLst>
          </p:cNvPr>
          <p:cNvSpPr/>
          <p:nvPr userDrawn="1"/>
        </p:nvSpPr>
        <p:spPr>
          <a:xfrm>
            <a:off x="11242624" y="0"/>
            <a:ext cx="949376" cy="509666"/>
          </a:xfrm>
          <a:prstGeom prst="rect">
            <a:avLst/>
          </a:prstGeom>
          <a:solidFill>
            <a:srgbClr val="3D45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gold logo&#10;&#10;Description automatically generated">
            <a:extLst>
              <a:ext uri="{FF2B5EF4-FFF2-40B4-BE49-F238E27FC236}">
                <a16:creationId xmlns:a16="http://schemas.microsoft.com/office/drawing/2014/main" id="{BD659602-0214-DECD-36FA-6801EA081D09}"/>
              </a:ext>
            </a:extLst>
          </p:cNvPr>
          <p:cNvPicPr>
            <a:picLocks noChangeAspect="1"/>
          </p:cNvPicPr>
          <p:nvPr userDrawn="1"/>
        </p:nvPicPr>
        <p:blipFill>
          <a:blip r:embed="rId2"/>
          <a:stretch>
            <a:fillRect/>
          </a:stretch>
        </p:blipFill>
        <p:spPr>
          <a:xfrm>
            <a:off x="10667269" y="6332552"/>
            <a:ext cx="1356189" cy="353174"/>
          </a:xfrm>
          <a:prstGeom prst="rect">
            <a:avLst/>
          </a:prstGeom>
        </p:spPr>
      </p:pic>
    </p:spTree>
    <p:extLst>
      <p:ext uri="{BB962C8B-B14F-4D97-AF65-F5344CB8AC3E}">
        <p14:creationId xmlns:p14="http://schemas.microsoft.com/office/powerpoint/2010/main" val="305320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userDrawn="1">
  <p:cSld name="1_Comparison">
    <p:spTree>
      <p:nvGrpSpPr>
        <p:cNvPr id="1" name="Shape 79"/>
        <p:cNvGrpSpPr/>
        <p:nvPr/>
      </p:nvGrpSpPr>
      <p:grpSpPr>
        <a:xfrm>
          <a:off x="0" y="0"/>
          <a:ext cx="0" cy="0"/>
          <a:chOff x="0" y="0"/>
          <a:chExt cx="0" cy="0"/>
        </a:xfrm>
      </p:grpSpPr>
      <p:sp>
        <p:nvSpPr>
          <p:cNvPr id="80" name="Google Shape;80;p1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rgbClr val="4B8DCA"/>
              </a:buClr>
              <a:buSzPts val="2400"/>
              <a:buNone/>
              <a:defRPr sz="2400" b="1">
                <a:solidFill>
                  <a:srgbClr val="217792"/>
                </a:solidFill>
                <a:latin typeface="Calibri" panose="020F0502020204030204" pitchFamily="34" charset="0"/>
                <a:ea typeface="Calibri" panose="020F0502020204030204" pitchFamily="34" charset="0"/>
                <a:cs typeface="Calibri" panose="020F0502020204030204" pitchFamily="34" charset="0"/>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17792"/>
              </a:buClr>
              <a:buSzPts val="2400"/>
              <a:buChar char="•"/>
              <a:defRPr sz="2400">
                <a:latin typeface="Calibri" panose="020F0502020204030204" pitchFamily="34" charset="0"/>
                <a:ea typeface="Calibri" panose="020F0502020204030204" pitchFamily="34" charset="0"/>
                <a:cs typeface="Calibri" panose="020F0502020204030204" pitchFamily="34" charset="0"/>
              </a:defRPr>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rgbClr val="4B8DCA"/>
              </a:buClr>
              <a:buSzPts val="2400"/>
              <a:buNone/>
              <a:defRPr sz="2400" b="1">
                <a:solidFill>
                  <a:srgbClr val="217792"/>
                </a:solidFill>
                <a:latin typeface="Calibri" panose="020F0502020204030204" pitchFamily="34" charset="0"/>
                <a:ea typeface="Calibri" panose="020F0502020204030204" pitchFamily="34" charset="0"/>
                <a:cs typeface="Calibri" panose="020F0502020204030204" pitchFamily="34" charset="0"/>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3"/>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rgbClr val="217792"/>
              </a:buClr>
              <a:buSzPts val="2400"/>
              <a:buChar char="•"/>
              <a:defRPr sz="2400">
                <a:solidFill>
                  <a:schemeClr val="dk1"/>
                </a:solidFill>
                <a:latin typeface="Calibri" panose="020F0502020204030204" pitchFamily="34" charset="0"/>
                <a:ea typeface="Calibri" panose="020F0502020204030204" pitchFamily="34" charset="0"/>
                <a:cs typeface="Calibri" panose="020F0502020204030204" pitchFamily="34" charset="0"/>
              </a:defRPr>
            </a:lvl1pPr>
            <a:lvl2pPr marL="914400" lvl="1" indent="-381000" algn="l">
              <a:spcBef>
                <a:spcPts val="480"/>
              </a:spcBef>
              <a:spcAft>
                <a:spcPts val="0"/>
              </a:spcAft>
              <a:buClr>
                <a:schemeClr val="dk1"/>
              </a:buClr>
              <a:buSzPts val="2400"/>
              <a:buChar char="–"/>
              <a:defRPr sz="2400">
                <a:solidFill>
                  <a:schemeClr val="dk1"/>
                </a:solidFill>
              </a:defRPr>
            </a:lvl2pPr>
            <a:lvl3pPr marL="1371600" lvl="2" indent="-355600" algn="l">
              <a:spcBef>
                <a:spcPts val="400"/>
              </a:spcBef>
              <a:spcAft>
                <a:spcPts val="0"/>
              </a:spcAft>
              <a:buClr>
                <a:schemeClr val="dk1"/>
              </a:buClr>
              <a:buSzPts val="2000"/>
              <a:buChar char="•"/>
              <a:defRPr sz="2000">
                <a:solidFill>
                  <a:schemeClr val="dk1"/>
                </a:solidFill>
              </a:defRPr>
            </a:lvl3pPr>
            <a:lvl4pPr marL="1828800" lvl="3" indent="-355600" algn="l">
              <a:spcBef>
                <a:spcPts val="400"/>
              </a:spcBef>
              <a:spcAft>
                <a:spcPts val="0"/>
              </a:spcAft>
              <a:buClr>
                <a:schemeClr val="dk1"/>
              </a:buClr>
              <a:buSzPts val="2000"/>
              <a:buChar char="–"/>
              <a:defRPr sz="2000">
                <a:solidFill>
                  <a:schemeClr val="dk1"/>
                </a:solidFill>
              </a:defRPr>
            </a:lvl4pPr>
            <a:lvl5pPr marL="2286000" lvl="4" indent="-355600" algn="l">
              <a:spcBef>
                <a:spcPts val="400"/>
              </a:spcBef>
              <a:spcAft>
                <a:spcPts val="0"/>
              </a:spcAft>
              <a:buClr>
                <a:schemeClr val="dk1"/>
              </a:buClr>
              <a:buSzPts val="2000"/>
              <a:buChar char="»"/>
              <a:defRPr sz="20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3"/>
          <p:cNvSpPr txBox="1">
            <a:spLocks noGrp="1"/>
          </p:cNvSpPr>
          <p:nvPr>
            <p:ph type="sldNum" idx="12"/>
          </p:nvPr>
        </p:nvSpPr>
        <p:spPr>
          <a:xfrm>
            <a:off x="8610600" y="6492875"/>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88888"/>
                </a:solidFill>
                <a:latin typeface="Calibri"/>
                <a:ea typeface="Calibri"/>
                <a:cs typeface="Calibri"/>
                <a:sym typeface="Calibri"/>
              </a:defRPr>
            </a:lvl1pPr>
            <a:lvl2pPr marL="0" lvl="1" indent="0" algn="r">
              <a:spcBef>
                <a:spcPts val="0"/>
              </a:spcBef>
              <a:spcAft>
                <a:spcPts val="0"/>
              </a:spcAft>
              <a:buNone/>
              <a:defRPr sz="1200">
                <a:solidFill>
                  <a:srgbClr val="888888"/>
                </a:solidFill>
                <a:latin typeface="Calibri"/>
                <a:ea typeface="Calibri"/>
                <a:cs typeface="Calibri"/>
                <a:sym typeface="Calibri"/>
              </a:defRPr>
            </a:lvl2pPr>
            <a:lvl3pPr marL="0" lvl="2" indent="0" algn="r">
              <a:spcBef>
                <a:spcPts val="0"/>
              </a:spcBef>
              <a:spcAft>
                <a:spcPts val="0"/>
              </a:spcAft>
              <a:buNone/>
              <a:defRPr sz="1200">
                <a:solidFill>
                  <a:srgbClr val="888888"/>
                </a:solidFill>
                <a:latin typeface="Calibri"/>
                <a:ea typeface="Calibri"/>
                <a:cs typeface="Calibri"/>
                <a:sym typeface="Calibri"/>
              </a:defRPr>
            </a:lvl3pPr>
            <a:lvl4pPr marL="0" lvl="3" indent="0" algn="r">
              <a:spcBef>
                <a:spcPts val="0"/>
              </a:spcBef>
              <a:spcAft>
                <a:spcPts val="0"/>
              </a:spcAft>
              <a:buNone/>
              <a:defRPr sz="1200">
                <a:solidFill>
                  <a:srgbClr val="888888"/>
                </a:solidFill>
                <a:latin typeface="Calibri"/>
                <a:ea typeface="Calibri"/>
                <a:cs typeface="Calibri"/>
                <a:sym typeface="Calibri"/>
              </a:defRPr>
            </a:lvl4pPr>
            <a:lvl5pPr marL="0" lvl="4" indent="0" algn="r">
              <a:spcBef>
                <a:spcPts val="0"/>
              </a:spcBef>
              <a:spcAft>
                <a:spcPts val="0"/>
              </a:spcAft>
              <a:buNone/>
              <a:defRPr sz="1200">
                <a:solidFill>
                  <a:srgbClr val="888888"/>
                </a:solidFill>
                <a:latin typeface="Calibri"/>
                <a:ea typeface="Calibri"/>
                <a:cs typeface="Calibri"/>
                <a:sym typeface="Calibri"/>
              </a:defRPr>
            </a:lvl5pPr>
            <a:lvl6pPr marL="0" lvl="5" indent="0" algn="r">
              <a:spcBef>
                <a:spcPts val="0"/>
              </a:spcBef>
              <a:spcAft>
                <a:spcPts val="0"/>
              </a:spcAft>
              <a:buNone/>
              <a:defRPr sz="1200">
                <a:solidFill>
                  <a:srgbClr val="888888"/>
                </a:solidFill>
                <a:latin typeface="Calibri"/>
                <a:ea typeface="Calibri"/>
                <a:cs typeface="Calibri"/>
                <a:sym typeface="Calibri"/>
              </a:defRPr>
            </a:lvl6pPr>
            <a:lvl7pPr marL="0" lvl="6" indent="0" algn="r">
              <a:spcBef>
                <a:spcPts val="0"/>
              </a:spcBef>
              <a:spcAft>
                <a:spcPts val="0"/>
              </a:spcAft>
              <a:buNone/>
              <a:defRPr sz="1200">
                <a:solidFill>
                  <a:srgbClr val="888888"/>
                </a:solidFill>
                <a:latin typeface="Calibri"/>
                <a:ea typeface="Calibri"/>
                <a:cs typeface="Calibri"/>
                <a:sym typeface="Calibri"/>
              </a:defRPr>
            </a:lvl7pPr>
            <a:lvl8pPr marL="0" lvl="7" indent="0" algn="r">
              <a:spcBef>
                <a:spcPts val="0"/>
              </a:spcBef>
              <a:spcAft>
                <a:spcPts val="0"/>
              </a:spcAft>
              <a:buNone/>
              <a:defRPr sz="1200">
                <a:solidFill>
                  <a:srgbClr val="888888"/>
                </a:solidFill>
                <a:latin typeface="Calibri"/>
                <a:ea typeface="Calibri"/>
                <a:cs typeface="Calibri"/>
                <a:sym typeface="Calibri"/>
              </a:defRPr>
            </a:lvl8pPr>
            <a:lvl9pPr marL="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 name="Google Shape;33;p6">
            <a:extLst>
              <a:ext uri="{FF2B5EF4-FFF2-40B4-BE49-F238E27FC236}">
                <a16:creationId xmlns:a16="http://schemas.microsoft.com/office/drawing/2014/main" id="{A3F20867-FF0D-D04C-9F95-76E54B8223C3}"/>
              </a:ext>
            </a:extLst>
          </p:cNvPr>
          <p:cNvSpPr txBox="1">
            <a:spLocks noGrp="1"/>
          </p:cNvSpPr>
          <p:nvPr>
            <p:ph type="title"/>
          </p:nvPr>
        </p:nvSpPr>
        <p:spPr>
          <a:xfrm>
            <a:off x="838200" y="139848"/>
            <a:ext cx="10515600" cy="949325"/>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SzPts val="1400"/>
              <a:buNone/>
              <a:defRPr sz="3200" b="1" i="0" u="none" strike="noStrike" cap="none">
                <a:solidFill>
                  <a:schemeClr val="lt1"/>
                </a:solidFill>
                <a:effectLst>
                  <a:outerShdw blurRad="38100" dist="38100" dir="2700000" algn="tl">
                    <a:srgbClr val="000000">
                      <a:alpha val="43137"/>
                    </a:srgbClr>
                  </a:outerShdw>
                </a:effectLst>
                <a:latin typeface="Calibri"/>
                <a:ea typeface="Calibri"/>
                <a:cs typeface="Calibri"/>
                <a:sym typeface="Calibri"/>
              </a:defRPr>
            </a:lvl1pPr>
            <a:lvl2pPr marR="0" lvl="1"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2pPr>
            <a:lvl3pPr marR="0" lvl="2"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3pPr>
            <a:lvl4pPr marR="0" lvl="3"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4pPr>
            <a:lvl5pPr marR="0" lvl="4"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5pPr>
            <a:lvl6pPr marR="0" lvl="5"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6pPr>
            <a:lvl7pPr marR="0" lvl="6"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7pPr>
            <a:lvl8pPr marR="0" lvl="7"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8pPr>
            <a:lvl9pPr marR="0" lvl="8" algn="l" rtl="0">
              <a:lnSpc>
                <a:spcPct val="90000"/>
              </a:lnSpc>
              <a:spcBef>
                <a:spcPts val="0"/>
              </a:spcBef>
              <a:spcAft>
                <a:spcPts val="0"/>
              </a:spcAft>
              <a:buSzPts val="1400"/>
              <a:buNone/>
              <a:defRPr sz="3200" b="1" i="0" u="none" strike="noStrike" cap="none">
                <a:solidFill>
                  <a:srgbClr val="A2234C"/>
                </a:solidFill>
                <a:latin typeface="Calibri"/>
                <a:ea typeface="Calibri"/>
                <a:cs typeface="Calibri"/>
                <a:sym typeface="Calibri"/>
              </a:defRPr>
            </a:lvl9pPr>
          </a:lstStyle>
          <a:p>
            <a:endParaRPr/>
          </a:p>
        </p:txBody>
      </p:sp>
      <p:sp>
        <p:nvSpPr>
          <p:cNvPr id="9" name="Text Placeholder 3">
            <a:extLst>
              <a:ext uri="{FF2B5EF4-FFF2-40B4-BE49-F238E27FC236}">
                <a16:creationId xmlns:a16="http://schemas.microsoft.com/office/drawing/2014/main" id="{59932D73-5BB7-9B46-B89E-74E6736AC862}"/>
              </a:ext>
            </a:extLst>
          </p:cNvPr>
          <p:cNvSpPr>
            <a:spLocks noGrp="1"/>
          </p:cNvSpPr>
          <p:nvPr>
            <p:ph type="body" sz="quarter" idx="13" hasCustomPrompt="1"/>
          </p:nvPr>
        </p:nvSpPr>
        <p:spPr>
          <a:xfrm>
            <a:off x="838200" y="6275388"/>
            <a:ext cx="9585325" cy="582612"/>
          </a:xfrm>
          <a:prstGeom prst="rect">
            <a:avLst/>
          </a:prstGeom>
        </p:spPr>
        <p:txBody>
          <a:bodyPr anchor="b"/>
          <a:lstStyle>
            <a:lvl1pPr marL="7938" indent="0">
              <a:lnSpc>
                <a:spcPct val="100000"/>
              </a:lnSpc>
              <a:spcBef>
                <a:spcPts val="0"/>
              </a:spcBef>
              <a:buNone/>
              <a:tabLst/>
              <a:defRPr sz="900">
                <a:latin typeface="Calibri" panose="020F0502020204030204" pitchFamily="34" charset="0"/>
                <a:ea typeface="Calibri" panose="020F0502020204030204" pitchFamily="34" charset="0"/>
                <a:cs typeface="Calibri" panose="020F0502020204030204" pitchFamily="34" charset="0"/>
              </a:defRPr>
            </a:lvl1pPr>
            <a:lvl2pPr marL="7938" indent="0">
              <a:lnSpc>
                <a:spcPct val="100000"/>
              </a:lnSpc>
              <a:spcBef>
                <a:spcPts val="0"/>
              </a:spcBef>
              <a:buNone/>
              <a:tabLst/>
              <a:defRPr sz="900"/>
            </a:lvl2pPr>
            <a:lvl3pPr marL="7938" indent="0">
              <a:lnSpc>
                <a:spcPct val="100000"/>
              </a:lnSpc>
              <a:spcBef>
                <a:spcPts val="0"/>
              </a:spcBef>
              <a:buNone/>
              <a:tabLst/>
              <a:defRPr sz="900"/>
            </a:lvl3pPr>
            <a:lvl4pPr marL="7938" indent="0">
              <a:lnSpc>
                <a:spcPct val="100000"/>
              </a:lnSpc>
              <a:spcBef>
                <a:spcPts val="0"/>
              </a:spcBef>
              <a:buNone/>
              <a:tabLst/>
              <a:defRPr sz="900"/>
            </a:lvl4pPr>
            <a:lvl5pPr marL="7938" indent="0">
              <a:lnSpc>
                <a:spcPct val="100000"/>
              </a:lnSpc>
              <a:spcBef>
                <a:spcPts val="0"/>
              </a:spcBef>
              <a:buNone/>
              <a:tabLst/>
              <a:defRPr sz="900"/>
            </a:lvl5pPr>
          </a:lstStyle>
          <a:p>
            <a:pPr lvl="0"/>
            <a:r>
              <a:rPr lang="en-US"/>
              <a:t>Footnote</a:t>
            </a:r>
          </a:p>
        </p:txBody>
      </p:sp>
    </p:spTree>
    <p:extLst>
      <p:ext uri="{BB962C8B-B14F-4D97-AF65-F5344CB8AC3E}">
        <p14:creationId xmlns:p14="http://schemas.microsoft.com/office/powerpoint/2010/main" val="3394081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cylty Presenters List Only">
    <p:spTree>
      <p:nvGrpSpPr>
        <p:cNvPr id="1" name=""/>
        <p:cNvGrpSpPr/>
        <p:nvPr/>
      </p:nvGrpSpPr>
      <p:grpSpPr>
        <a:xfrm>
          <a:off x="0" y="0"/>
          <a:ext cx="0" cy="0"/>
          <a:chOff x="0" y="0"/>
          <a:chExt cx="0" cy="0"/>
        </a:xfrm>
      </p:grpSpPr>
      <p:sp>
        <p:nvSpPr>
          <p:cNvPr id="14" name="Google Shape;95;p5">
            <a:extLst>
              <a:ext uri="{FF2B5EF4-FFF2-40B4-BE49-F238E27FC236}">
                <a16:creationId xmlns:a16="http://schemas.microsoft.com/office/drawing/2014/main" id="{BDFB223A-445A-4444-BD17-2CB62BBD32C8}"/>
              </a:ext>
            </a:extLst>
          </p:cNvPr>
          <p:cNvSpPr/>
          <p:nvPr userDrawn="1"/>
        </p:nvSpPr>
        <p:spPr>
          <a:xfrm>
            <a:off x="0" y="0"/>
            <a:ext cx="763600" cy="76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 name="Google Shape;113;p5">
            <a:extLst>
              <a:ext uri="{FF2B5EF4-FFF2-40B4-BE49-F238E27FC236}">
                <a16:creationId xmlns:a16="http://schemas.microsoft.com/office/drawing/2014/main" id="{D1E79142-1A51-9D45-8048-DA8FE68FBE84}"/>
              </a:ext>
            </a:extLst>
          </p:cNvPr>
          <p:cNvSpPr/>
          <p:nvPr userDrawn="1"/>
        </p:nvSpPr>
        <p:spPr>
          <a:xfrm>
            <a:off x="0" y="6141200"/>
            <a:ext cx="716800" cy="7168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Google Shape;114;p5">
            <a:extLst>
              <a:ext uri="{FF2B5EF4-FFF2-40B4-BE49-F238E27FC236}">
                <a16:creationId xmlns:a16="http://schemas.microsoft.com/office/drawing/2014/main" id="{6BBCDE9D-382D-1B42-8F6B-67EB6D2AE01E}"/>
              </a:ext>
            </a:extLst>
          </p:cNvPr>
          <p:cNvSpPr/>
          <p:nvPr userDrawn="1"/>
        </p:nvSpPr>
        <p:spPr>
          <a:xfrm>
            <a:off x="0" y="54244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 name="Google Shape;115;p5">
            <a:extLst>
              <a:ext uri="{FF2B5EF4-FFF2-40B4-BE49-F238E27FC236}">
                <a16:creationId xmlns:a16="http://schemas.microsoft.com/office/drawing/2014/main" id="{0DA2BBB0-791C-694E-BAC5-45894BFCE6BA}"/>
              </a:ext>
            </a:extLst>
          </p:cNvPr>
          <p:cNvSpPr/>
          <p:nvPr userDrawn="1"/>
        </p:nvSpPr>
        <p:spPr>
          <a:xfrm>
            <a:off x="716800" y="61412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 name="Google Shape;116;p5">
            <a:extLst>
              <a:ext uri="{FF2B5EF4-FFF2-40B4-BE49-F238E27FC236}">
                <a16:creationId xmlns:a16="http://schemas.microsoft.com/office/drawing/2014/main" id="{AC3FE99D-AFA7-744A-BCD5-4886EA973AAB}"/>
              </a:ext>
            </a:extLst>
          </p:cNvPr>
          <p:cNvSpPr/>
          <p:nvPr userDrawn="1"/>
        </p:nvSpPr>
        <p:spPr>
          <a:xfrm>
            <a:off x="716800" y="5020000"/>
            <a:ext cx="404400" cy="4044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19" name="Group 18">
            <a:extLst>
              <a:ext uri="{FF2B5EF4-FFF2-40B4-BE49-F238E27FC236}">
                <a16:creationId xmlns:a16="http://schemas.microsoft.com/office/drawing/2014/main" id="{7D52B782-CA32-AC43-99A9-D72A178C4C90}"/>
              </a:ext>
            </a:extLst>
          </p:cNvPr>
          <p:cNvGrpSpPr/>
          <p:nvPr userDrawn="1"/>
        </p:nvGrpSpPr>
        <p:grpSpPr>
          <a:xfrm>
            <a:off x="67859" y="66818"/>
            <a:ext cx="627882" cy="629965"/>
            <a:chOff x="8045429" y="4746615"/>
            <a:chExt cx="1913381" cy="1919728"/>
          </a:xfrm>
          <a:solidFill>
            <a:schemeClr val="bg2">
              <a:lumMod val="20000"/>
              <a:lumOff val="80000"/>
            </a:schemeClr>
          </a:solidFill>
        </p:grpSpPr>
        <p:sp>
          <p:nvSpPr>
            <p:cNvPr id="20" name="Oval 19">
              <a:extLst>
                <a:ext uri="{FF2B5EF4-FFF2-40B4-BE49-F238E27FC236}">
                  <a16:creationId xmlns:a16="http://schemas.microsoft.com/office/drawing/2014/main" id="{9B10558B-3E1F-E84A-B972-5023DC455C9E}"/>
                </a:ext>
              </a:extLst>
            </p:cNvPr>
            <p:cNvSpPr>
              <a:spLocks noChangeAspect="1"/>
            </p:cNvSpPr>
            <p:nvPr userDrawn="1"/>
          </p:nvSpPr>
          <p:spPr>
            <a:xfrm>
              <a:off x="85978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34AFC8ED-4E15-D54B-9CBE-EE1F92A64B5F}"/>
                </a:ext>
              </a:extLst>
            </p:cNvPr>
            <p:cNvSpPr>
              <a:spLocks noChangeAspect="1"/>
            </p:cNvSpPr>
            <p:nvPr userDrawn="1"/>
          </p:nvSpPr>
          <p:spPr>
            <a:xfrm>
              <a:off x="91503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3709A494-0FD4-E94C-95E7-CFF702E2757F}"/>
                </a:ext>
              </a:extLst>
            </p:cNvPr>
            <p:cNvSpPr>
              <a:spLocks noChangeAspect="1"/>
            </p:cNvSpPr>
            <p:nvPr userDrawn="1"/>
          </p:nvSpPr>
          <p:spPr>
            <a:xfrm>
              <a:off x="97027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A90EF4D4-9D82-4146-8AD7-E1A90B25A8A5}"/>
                </a:ext>
              </a:extLst>
            </p:cNvPr>
            <p:cNvSpPr>
              <a:spLocks noChangeAspect="1"/>
            </p:cNvSpPr>
            <p:nvPr userDrawn="1"/>
          </p:nvSpPr>
          <p:spPr>
            <a:xfrm>
              <a:off x="80454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68C9E723-AE4A-2241-80BA-12DE81DC2378}"/>
                </a:ext>
              </a:extLst>
            </p:cNvPr>
            <p:cNvSpPr>
              <a:spLocks noChangeAspect="1"/>
            </p:cNvSpPr>
            <p:nvPr userDrawn="1"/>
          </p:nvSpPr>
          <p:spPr>
            <a:xfrm>
              <a:off x="85978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75705443-0CBB-AE48-8144-7B7F84D26C4E}"/>
                </a:ext>
              </a:extLst>
            </p:cNvPr>
            <p:cNvSpPr>
              <a:spLocks noChangeAspect="1"/>
            </p:cNvSpPr>
            <p:nvPr userDrawn="1"/>
          </p:nvSpPr>
          <p:spPr>
            <a:xfrm>
              <a:off x="91503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824FF0FB-EAE5-2544-8634-A05DF4DDCF09}"/>
                </a:ext>
              </a:extLst>
            </p:cNvPr>
            <p:cNvSpPr>
              <a:spLocks noChangeAspect="1"/>
            </p:cNvSpPr>
            <p:nvPr userDrawn="1"/>
          </p:nvSpPr>
          <p:spPr>
            <a:xfrm>
              <a:off x="97027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D6A4B033-0A06-9043-B8E4-9042408691F7}"/>
                </a:ext>
              </a:extLst>
            </p:cNvPr>
            <p:cNvSpPr>
              <a:spLocks noChangeAspect="1"/>
            </p:cNvSpPr>
            <p:nvPr userDrawn="1"/>
          </p:nvSpPr>
          <p:spPr>
            <a:xfrm>
              <a:off x="80454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5B57E266-8B52-B347-B848-8B6E37A47130}"/>
                </a:ext>
              </a:extLst>
            </p:cNvPr>
            <p:cNvSpPr>
              <a:spLocks noChangeAspect="1"/>
            </p:cNvSpPr>
            <p:nvPr userDrawn="1"/>
          </p:nvSpPr>
          <p:spPr>
            <a:xfrm>
              <a:off x="85978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93692667-4B0C-F246-AA43-7E8137E6AC34}"/>
                </a:ext>
              </a:extLst>
            </p:cNvPr>
            <p:cNvSpPr>
              <a:spLocks noChangeAspect="1"/>
            </p:cNvSpPr>
            <p:nvPr userDrawn="1"/>
          </p:nvSpPr>
          <p:spPr>
            <a:xfrm>
              <a:off x="91503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E172DEA3-94C0-774A-9971-A511A3830FCF}"/>
                </a:ext>
              </a:extLst>
            </p:cNvPr>
            <p:cNvSpPr>
              <a:spLocks noChangeAspect="1"/>
            </p:cNvSpPr>
            <p:nvPr userDrawn="1"/>
          </p:nvSpPr>
          <p:spPr>
            <a:xfrm>
              <a:off x="97027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0F7F9FC4-7EB6-8E45-8FBB-8073BEA22813}"/>
                </a:ext>
              </a:extLst>
            </p:cNvPr>
            <p:cNvSpPr>
              <a:spLocks noChangeAspect="1"/>
            </p:cNvSpPr>
            <p:nvPr userDrawn="1"/>
          </p:nvSpPr>
          <p:spPr>
            <a:xfrm>
              <a:off x="80454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583902E4-95BB-5947-84D5-A3866F67B701}"/>
                </a:ext>
              </a:extLst>
            </p:cNvPr>
            <p:cNvSpPr>
              <a:spLocks noChangeAspect="1"/>
            </p:cNvSpPr>
            <p:nvPr userDrawn="1"/>
          </p:nvSpPr>
          <p:spPr>
            <a:xfrm>
              <a:off x="85978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F8756751-A7A3-E649-B0EE-752FD7F31F35}"/>
                </a:ext>
              </a:extLst>
            </p:cNvPr>
            <p:cNvSpPr>
              <a:spLocks noChangeAspect="1"/>
            </p:cNvSpPr>
            <p:nvPr userDrawn="1"/>
          </p:nvSpPr>
          <p:spPr>
            <a:xfrm>
              <a:off x="91503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6177F57E-ABFC-8745-87FF-1A2A9D0B6DF2}"/>
                </a:ext>
              </a:extLst>
            </p:cNvPr>
            <p:cNvSpPr>
              <a:spLocks noChangeAspect="1"/>
            </p:cNvSpPr>
            <p:nvPr userDrawn="1"/>
          </p:nvSpPr>
          <p:spPr>
            <a:xfrm>
              <a:off x="97027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FB3C3437-994B-A94C-93AE-86C941A94476}"/>
                </a:ext>
              </a:extLst>
            </p:cNvPr>
            <p:cNvSpPr>
              <a:spLocks noChangeAspect="1"/>
            </p:cNvSpPr>
            <p:nvPr userDrawn="1"/>
          </p:nvSpPr>
          <p:spPr>
            <a:xfrm>
              <a:off x="80454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914400" y="634964"/>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2"/>
                </a:solidFill>
              </a:defRPr>
            </a:lvl1pPr>
          </a:lstStyle>
          <a:p>
            <a:pPr lvl="0" eaLnBrk="1" hangingPunct="1">
              <a:lnSpc>
                <a:spcPct val="90000"/>
              </a:lnSpc>
            </a:pPr>
            <a:r>
              <a:rPr lang="en-US"/>
              <a:t>Click to edit Master title style</a:t>
            </a:r>
          </a:p>
        </p:txBody>
      </p:sp>
      <p:sp>
        <p:nvSpPr>
          <p:cNvPr id="8" name="Text Placeholder 4"/>
          <p:cNvSpPr>
            <a:spLocks noGrp="1"/>
          </p:cNvSpPr>
          <p:nvPr>
            <p:ph type="body" sz="quarter" idx="11"/>
          </p:nvPr>
        </p:nvSpPr>
        <p:spPr>
          <a:xfrm>
            <a:off x="0" y="6599469"/>
            <a:ext cx="10534966"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a:lvl1pPr>
          </a:lstStyle>
          <a:p>
            <a:pPr lvl="0" eaLnBrk="1" hangingPunct="1">
              <a:lnSpc>
                <a:spcPct val="90000"/>
              </a:lnSpc>
              <a:spcBef>
                <a:spcPts val="600"/>
              </a:spcBef>
              <a:buNone/>
            </a:pPr>
            <a:r>
              <a:rPr lang="en-US"/>
              <a:t>Edit Master text styles</a:t>
            </a:r>
          </a:p>
        </p:txBody>
      </p:sp>
      <p:sp>
        <p:nvSpPr>
          <p:cNvPr id="5" name="Text Placeholder 4"/>
          <p:cNvSpPr>
            <a:spLocks noGrp="1"/>
          </p:cNvSpPr>
          <p:nvPr>
            <p:ph type="body" sz="quarter" idx="10"/>
          </p:nvPr>
        </p:nvSpPr>
        <p:spPr>
          <a:xfrm>
            <a:off x="914400" y="1598719"/>
            <a:ext cx="10363200" cy="4367212"/>
          </a:xfrm>
        </p:spPr>
        <p:txBody>
          <a:bodyPr/>
          <a:lstStyle>
            <a:lvl1pPr marL="0" indent="0" algn="ctr">
              <a:spcBef>
                <a:spcPts val="1800"/>
              </a:spcBef>
              <a:buFontTx/>
              <a:buNone/>
              <a:defRPr sz="3200">
                <a:solidFill>
                  <a:schemeClr val="accent5"/>
                </a:solidFill>
              </a:defRPr>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Edit Master text styles</a:t>
            </a:r>
          </a:p>
        </p:txBody>
      </p:sp>
      <p:sp>
        <p:nvSpPr>
          <p:cNvPr id="11" name="Text Placeholder 4">
            <a:extLst>
              <a:ext uri="{FF2B5EF4-FFF2-40B4-BE49-F238E27FC236}">
                <a16:creationId xmlns:a16="http://schemas.microsoft.com/office/drawing/2014/main" id="{AA3FED5F-1F71-3C46-8892-CD5A4AC893B7}"/>
              </a:ext>
            </a:extLst>
          </p:cNvPr>
          <p:cNvSpPr>
            <a:spLocks noGrp="1"/>
          </p:cNvSpPr>
          <p:nvPr>
            <p:ph type="body" sz="quarter" idx="12" hasCustomPrompt="1"/>
          </p:nvPr>
        </p:nvSpPr>
        <p:spPr>
          <a:xfrm>
            <a:off x="0" y="6010637"/>
            <a:ext cx="3429000" cy="3693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2000" b="0" dirty="0" smtClean="0"/>
            </a:lvl1pPr>
          </a:lstStyle>
          <a:p>
            <a:pPr marL="233363" lvl="0" indent="-233363" eaLnBrk="1" hangingPunct="1">
              <a:lnSpc>
                <a:spcPct val="90000"/>
              </a:lnSpc>
              <a:spcBef>
                <a:spcPts val="600"/>
              </a:spcBef>
            </a:pPr>
            <a:r>
              <a:rPr lang="en-US"/>
              <a:t>Click to add text</a:t>
            </a:r>
          </a:p>
        </p:txBody>
      </p:sp>
      <p:pic>
        <p:nvPicPr>
          <p:cNvPr id="37" name="Picture 36">
            <a:extLst>
              <a:ext uri="{FF2B5EF4-FFF2-40B4-BE49-F238E27FC236}">
                <a16:creationId xmlns:a16="http://schemas.microsoft.com/office/drawing/2014/main" id="{907D28F0-B250-254E-9C7B-1B4F0E3EDDFE}"/>
              </a:ext>
            </a:extLst>
          </p:cNvPr>
          <p:cNvPicPr>
            <a:picLocks noChangeAspect="1"/>
          </p:cNvPicPr>
          <p:nvPr userDrawn="1"/>
        </p:nvPicPr>
        <p:blipFill rotWithShape="1">
          <a:blip r:embed="rId2">
            <a:duotone>
              <a:schemeClr val="bg2">
                <a:shade val="45000"/>
                <a:satMod val="135000"/>
              </a:schemeClr>
              <a:prstClr val="white"/>
            </a:duotone>
          </a:blip>
          <a:srcRect l="14743" r="24919" b="14437"/>
          <a:stretch/>
        </p:blipFill>
        <p:spPr>
          <a:xfrm>
            <a:off x="10534966" y="6078012"/>
            <a:ext cx="1657034" cy="847363"/>
          </a:xfrm>
          <a:prstGeom prst="rect">
            <a:avLst/>
          </a:prstGeom>
        </p:spPr>
      </p:pic>
    </p:spTree>
    <p:extLst>
      <p:ext uri="{BB962C8B-B14F-4D97-AF65-F5344CB8AC3E}">
        <p14:creationId xmlns:p14="http://schemas.microsoft.com/office/powerpoint/2010/main" val="266835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 Layout">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B886687A-17B9-E940-AD10-C4E19C4D4876}"/>
              </a:ext>
            </a:extLst>
          </p:cNvPr>
          <p:cNvSpPr/>
          <p:nvPr userDrawn="1"/>
        </p:nvSpPr>
        <p:spPr bwMode="auto">
          <a:xfrm>
            <a:off x="0" y="6242447"/>
            <a:ext cx="10406000" cy="615553"/>
          </a:xfrm>
          <a:prstGeom prst="rect">
            <a:avLst/>
          </a:prstGeom>
          <a:solidFill>
            <a:schemeClr val="bg2"/>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Subtitle 2"/>
          <p:cNvSpPr>
            <a:spLocks noGrp="1"/>
          </p:cNvSpPr>
          <p:nvPr>
            <p:ph type="subTitle" idx="1"/>
          </p:nvPr>
        </p:nvSpPr>
        <p:spPr>
          <a:xfrm>
            <a:off x="940865" y="4149024"/>
            <a:ext cx="9879535" cy="797560"/>
          </a:xfrm>
          <a:ln>
            <a:noFill/>
          </a:ln>
        </p:spPr>
        <p:txBody>
          <a:bodyPr anchor="t" anchorCtr="0"/>
          <a:lstStyle>
            <a:lvl1pPr marL="0" indent="0" algn="l">
              <a:buNone/>
              <a:defRPr sz="28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2" name="Title 1"/>
          <p:cNvSpPr>
            <a:spLocks noGrp="1"/>
          </p:cNvSpPr>
          <p:nvPr userDrawn="1">
            <p:ph type="ctrTitle"/>
          </p:nvPr>
        </p:nvSpPr>
        <p:spPr>
          <a:xfrm>
            <a:off x="940866" y="1877908"/>
            <a:ext cx="7761118" cy="1851483"/>
          </a:xfrm>
          <a:ln>
            <a:noFill/>
          </a:ln>
        </p:spPr>
        <p:txBody>
          <a:bodyPr tIns="137160" bIns="0" anchor="t" anchorCtr="0"/>
          <a:lstStyle>
            <a:lvl1pPr algn="l">
              <a:lnSpc>
                <a:spcPct val="95000"/>
              </a:lnSpc>
              <a:defRPr sz="4800" b="0">
                <a:solidFill>
                  <a:schemeClr val="bg1"/>
                </a:solidFill>
              </a:defRPr>
            </a:lvl1pPr>
          </a:lstStyle>
          <a:p>
            <a:r>
              <a:rPr lang="en-US"/>
              <a:t>Click to edit Master title style</a:t>
            </a:r>
          </a:p>
        </p:txBody>
      </p:sp>
      <p:sp>
        <p:nvSpPr>
          <p:cNvPr id="9" name="Rectangle 8">
            <a:extLst>
              <a:ext uri="{FF2B5EF4-FFF2-40B4-BE49-F238E27FC236}">
                <a16:creationId xmlns:a16="http://schemas.microsoft.com/office/drawing/2014/main" id="{AC41E851-D865-624F-BC19-D5888854E88D}"/>
              </a:ext>
            </a:extLst>
          </p:cNvPr>
          <p:cNvSpPr/>
          <p:nvPr userDrawn="1"/>
        </p:nvSpPr>
        <p:spPr bwMode="auto">
          <a:xfrm rot="16200000">
            <a:off x="-3121223" y="3121225"/>
            <a:ext cx="6858001" cy="615553"/>
          </a:xfrm>
          <a:prstGeom prst="rect">
            <a:avLst/>
          </a:prstGeom>
          <a:solidFill>
            <a:schemeClr val="bg2"/>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3" name="Group 2">
            <a:extLst>
              <a:ext uri="{FF2B5EF4-FFF2-40B4-BE49-F238E27FC236}">
                <a16:creationId xmlns:a16="http://schemas.microsoft.com/office/drawing/2014/main" id="{5C1F07E3-904E-8641-93E8-3D27418D8006}"/>
              </a:ext>
            </a:extLst>
          </p:cNvPr>
          <p:cNvGrpSpPr/>
          <p:nvPr userDrawn="1"/>
        </p:nvGrpSpPr>
        <p:grpSpPr>
          <a:xfrm rot="16200000" flipH="1">
            <a:off x="8658122" y="2708567"/>
            <a:ext cx="2645600" cy="4422156"/>
            <a:chOff x="9546533" y="44"/>
            <a:chExt cx="2645600" cy="4422156"/>
          </a:xfrm>
        </p:grpSpPr>
        <p:sp>
          <p:nvSpPr>
            <p:cNvPr id="30" name="Google Shape;85;p4">
              <a:extLst>
                <a:ext uri="{FF2B5EF4-FFF2-40B4-BE49-F238E27FC236}">
                  <a16:creationId xmlns:a16="http://schemas.microsoft.com/office/drawing/2014/main" id="{D8FE775E-190F-DE40-A443-C5A969DB5999}"/>
                </a:ext>
              </a:extLst>
            </p:cNvPr>
            <p:cNvSpPr/>
            <p:nvPr userDrawn="1"/>
          </p:nvSpPr>
          <p:spPr>
            <a:xfrm>
              <a:off x="9546533" y="2636200"/>
              <a:ext cx="2645600" cy="17860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 name="Google Shape;87;p4">
              <a:extLst>
                <a:ext uri="{FF2B5EF4-FFF2-40B4-BE49-F238E27FC236}">
                  <a16:creationId xmlns:a16="http://schemas.microsoft.com/office/drawing/2014/main" id="{6E208108-BEEC-DB4D-AE6C-0977FECEB4C2}"/>
                </a:ext>
              </a:extLst>
            </p:cNvPr>
            <p:cNvSpPr/>
            <p:nvPr userDrawn="1"/>
          </p:nvSpPr>
          <p:spPr>
            <a:xfrm rot="10800000" flipH="1">
              <a:off x="10869251" y="1318200"/>
              <a:ext cx="1322800" cy="1318000"/>
            </a:xfrm>
            <a:prstGeom prst="rect">
              <a:avLst/>
            </a:prstGeom>
            <a:solidFill>
              <a:schemeClr val="tx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 name="Google Shape;88;p4">
              <a:extLst>
                <a:ext uri="{FF2B5EF4-FFF2-40B4-BE49-F238E27FC236}">
                  <a16:creationId xmlns:a16="http://schemas.microsoft.com/office/drawing/2014/main" id="{F40B4075-D238-8E48-B348-1F7F06260A38}"/>
                </a:ext>
              </a:extLst>
            </p:cNvPr>
            <p:cNvSpPr/>
            <p:nvPr userDrawn="1"/>
          </p:nvSpPr>
          <p:spPr>
            <a:xfrm rot="10800000" flipH="1">
              <a:off x="10869251" y="44"/>
              <a:ext cx="1322800" cy="13180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 name="Google Shape;89;p4">
              <a:extLst>
                <a:ext uri="{FF2B5EF4-FFF2-40B4-BE49-F238E27FC236}">
                  <a16:creationId xmlns:a16="http://schemas.microsoft.com/office/drawing/2014/main" id="{C60949D2-E0A8-7D4B-BA45-9FCA1BD86998}"/>
                </a:ext>
              </a:extLst>
            </p:cNvPr>
            <p:cNvSpPr/>
            <p:nvPr userDrawn="1"/>
          </p:nvSpPr>
          <p:spPr>
            <a:xfrm rot="10800000" flipH="1">
              <a:off x="9546535" y="1318200"/>
              <a:ext cx="1322800" cy="13180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51" name="Google Shape;95;p5">
            <a:extLst>
              <a:ext uri="{FF2B5EF4-FFF2-40B4-BE49-F238E27FC236}">
                <a16:creationId xmlns:a16="http://schemas.microsoft.com/office/drawing/2014/main" id="{8A302459-434A-1045-9578-2D81AE1185FD}"/>
              </a:ext>
            </a:extLst>
          </p:cNvPr>
          <p:cNvSpPr/>
          <p:nvPr userDrawn="1"/>
        </p:nvSpPr>
        <p:spPr>
          <a:xfrm>
            <a:off x="940865" y="962025"/>
            <a:ext cx="763600" cy="76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52" name="Group 51">
            <a:extLst>
              <a:ext uri="{FF2B5EF4-FFF2-40B4-BE49-F238E27FC236}">
                <a16:creationId xmlns:a16="http://schemas.microsoft.com/office/drawing/2014/main" id="{EE24E4F0-7166-8C49-9DC9-BC868FA90DC0}"/>
              </a:ext>
            </a:extLst>
          </p:cNvPr>
          <p:cNvGrpSpPr/>
          <p:nvPr userDrawn="1"/>
        </p:nvGrpSpPr>
        <p:grpSpPr>
          <a:xfrm>
            <a:off x="1008724" y="1028843"/>
            <a:ext cx="627882" cy="629965"/>
            <a:chOff x="8045429" y="4746615"/>
            <a:chExt cx="1913381" cy="1919728"/>
          </a:xfrm>
          <a:solidFill>
            <a:schemeClr val="bg2">
              <a:lumMod val="20000"/>
              <a:lumOff val="80000"/>
            </a:schemeClr>
          </a:solidFill>
        </p:grpSpPr>
        <p:sp>
          <p:nvSpPr>
            <p:cNvPr id="53" name="Oval 52">
              <a:extLst>
                <a:ext uri="{FF2B5EF4-FFF2-40B4-BE49-F238E27FC236}">
                  <a16:creationId xmlns:a16="http://schemas.microsoft.com/office/drawing/2014/main" id="{D28BE7D9-A20B-8F4B-9BA7-FC2183F252F7}"/>
                </a:ext>
              </a:extLst>
            </p:cNvPr>
            <p:cNvSpPr>
              <a:spLocks noChangeAspect="1"/>
            </p:cNvSpPr>
            <p:nvPr userDrawn="1"/>
          </p:nvSpPr>
          <p:spPr>
            <a:xfrm>
              <a:off x="85978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E9046167-D25E-284E-B919-2FC35F47A01C}"/>
                </a:ext>
              </a:extLst>
            </p:cNvPr>
            <p:cNvSpPr>
              <a:spLocks noChangeAspect="1"/>
            </p:cNvSpPr>
            <p:nvPr userDrawn="1"/>
          </p:nvSpPr>
          <p:spPr>
            <a:xfrm>
              <a:off x="91503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9DE295A2-D33D-1E46-B453-76C3DCA33826}"/>
                </a:ext>
              </a:extLst>
            </p:cNvPr>
            <p:cNvSpPr>
              <a:spLocks noChangeAspect="1"/>
            </p:cNvSpPr>
            <p:nvPr userDrawn="1"/>
          </p:nvSpPr>
          <p:spPr>
            <a:xfrm>
              <a:off x="97027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302C7752-AE61-3A49-8563-E5A6CF6E3D46}"/>
                </a:ext>
              </a:extLst>
            </p:cNvPr>
            <p:cNvSpPr>
              <a:spLocks noChangeAspect="1"/>
            </p:cNvSpPr>
            <p:nvPr userDrawn="1"/>
          </p:nvSpPr>
          <p:spPr>
            <a:xfrm>
              <a:off x="80454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14E4EB11-C2FF-074A-87FE-A0D0F6C20FB1}"/>
                </a:ext>
              </a:extLst>
            </p:cNvPr>
            <p:cNvSpPr>
              <a:spLocks noChangeAspect="1"/>
            </p:cNvSpPr>
            <p:nvPr userDrawn="1"/>
          </p:nvSpPr>
          <p:spPr>
            <a:xfrm>
              <a:off x="85978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FB07702B-879C-E648-8485-82ADEF0ECF2B}"/>
                </a:ext>
              </a:extLst>
            </p:cNvPr>
            <p:cNvSpPr>
              <a:spLocks noChangeAspect="1"/>
            </p:cNvSpPr>
            <p:nvPr userDrawn="1"/>
          </p:nvSpPr>
          <p:spPr>
            <a:xfrm>
              <a:off x="91503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9" name="Oval 58">
              <a:extLst>
                <a:ext uri="{FF2B5EF4-FFF2-40B4-BE49-F238E27FC236}">
                  <a16:creationId xmlns:a16="http://schemas.microsoft.com/office/drawing/2014/main" id="{D03ED5F5-51C1-4547-B322-9CB593AA02B6}"/>
                </a:ext>
              </a:extLst>
            </p:cNvPr>
            <p:cNvSpPr>
              <a:spLocks noChangeAspect="1"/>
            </p:cNvSpPr>
            <p:nvPr userDrawn="1"/>
          </p:nvSpPr>
          <p:spPr>
            <a:xfrm>
              <a:off x="97027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2AAA33F9-4BFF-4F45-B46D-546640C7A8C4}"/>
                </a:ext>
              </a:extLst>
            </p:cNvPr>
            <p:cNvSpPr>
              <a:spLocks noChangeAspect="1"/>
            </p:cNvSpPr>
            <p:nvPr userDrawn="1"/>
          </p:nvSpPr>
          <p:spPr>
            <a:xfrm>
              <a:off x="80454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9130323D-9132-DE44-9A9D-EFC48014E01D}"/>
                </a:ext>
              </a:extLst>
            </p:cNvPr>
            <p:cNvSpPr>
              <a:spLocks noChangeAspect="1"/>
            </p:cNvSpPr>
            <p:nvPr userDrawn="1"/>
          </p:nvSpPr>
          <p:spPr>
            <a:xfrm>
              <a:off x="85978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4368AD6C-5BEE-A74F-8A62-2A2BB44C48D1}"/>
                </a:ext>
              </a:extLst>
            </p:cNvPr>
            <p:cNvSpPr>
              <a:spLocks noChangeAspect="1"/>
            </p:cNvSpPr>
            <p:nvPr userDrawn="1"/>
          </p:nvSpPr>
          <p:spPr>
            <a:xfrm>
              <a:off x="91503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3" name="Oval 62">
              <a:extLst>
                <a:ext uri="{FF2B5EF4-FFF2-40B4-BE49-F238E27FC236}">
                  <a16:creationId xmlns:a16="http://schemas.microsoft.com/office/drawing/2014/main" id="{2CEE1938-2479-5240-94AC-BBD3CB793C83}"/>
                </a:ext>
              </a:extLst>
            </p:cNvPr>
            <p:cNvSpPr>
              <a:spLocks noChangeAspect="1"/>
            </p:cNvSpPr>
            <p:nvPr userDrawn="1"/>
          </p:nvSpPr>
          <p:spPr>
            <a:xfrm>
              <a:off x="97027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1191C551-0E1F-3C4B-848B-39EA31D1A506}"/>
                </a:ext>
              </a:extLst>
            </p:cNvPr>
            <p:cNvSpPr>
              <a:spLocks noChangeAspect="1"/>
            </p:cNvSpPr>
            <p:nvPr userDrawn="1"/>
          </p:nvSpPr>
          <p:spPr>
            <a:xfrm>
              <a:off x="80454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8556CE8D-955F-BE45-9F1C-F4C31B7E0BE9}"/>
                </a:ext>
              </a:extLst>
            </p:cNvPr>
            <p:cNvSpPr>
              <a:spLocks noChangeAspect="1"/>
            </p:cNvSpPr>
            <p:nvPr userDrawn="1"/>
          </p:nvSpPr>
          <p:spPr>
            <a:xfrm>
              <a:off x="85978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EF1F1536-DF2D-114A-9D2A-2BC3928AB90E}"/>
                </a:ext>
              </a:extLst>
            </p:cNvPr>
            <p:cNvSpPr>
              <a:spLocks noChangeAspect="1"/>
            </p:cNvSpPr>
            <p:nvPr userDrawn="1"/>
          </p:nvSpPr>
          <p:spPr>
            <a:xfrm>
              <a:off x="91503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808065C7-D304-654B-8D21-B9C7CEB8CE59}"/>
                </a:ext>
              </a:extLst>
            </p:cNvPr>
            <p:cNvSpPr>
              <a:spLocks noChangeAspect="1"/>
            </p:cNvSpPr>
            <p:nvPr userDrawn="1"/>
          </p:nvSpPr>
          <p:spPr>
            <a:xfrm>
              <a:off x="97027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E8220BF3-7A5B-AB40-A532-F7CEFA5A2EAE}"/>
                </a:ext>
              </a:extLst>
            </p:cNvPr>
            <p:cNvSpPr>
              <a:spLocks noChangeAspect="1"/>
            </p:cNvSpPr>
            <p:nvPr userDrawn="1"/>
          </p:nvSpPr>
          <p:spPr>
            <a:xfrm>
              <a:off x="80454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grpSp>
        <p:nvGrpSpPr>
          <p:cNvPr id="34" name="Group 33">
            <a:extLst>
              <a:ext uri="{FF2B5EF4-FFF2-40B4-BE49-F238E27FC236}">
                <a16:creationId xmlns:a16="http://schemas.microsoft.com/office/drawing/2014/main" id="{1590AECA-D63B-934B-9113-6154C2C9DB65}"/>
              </a:ext>
            </a:extLst>
          </p:cNvPr>
          <p:cNvGrpSpPr/>
          <p:nvPr userDrawn="1"/>
        </p:nvGrpSpPr>
        <p:grpSpPr>
          <a:xfrm>
            <a:off x="8759398" y="2689205"/>
            <a:ext cx="2491737" cy="2500006"/>
            <a:chOff x="8045449" y="4746624"/>
            <a:chExt cx="1913382" cy="1919732"/>
          </a:xfrm>
          <a:solidFill>
            <a:schemeClr val="accent1"/>
          </a:solidFill>
        </p:grpSpPr>
        <p:sp>
          <p:nvSpPr>
            <p:cNvPr id="35" name="Oval 34">
              <a:extLst>
                <a:ext uri="{FF2B5EF4-FFF2-40B4-BE49-F238E27FC236}">
                  <a16:creationId xmlns:a16="http://schemas.microsoft.com/office/drawing/2014/main" id="{4F21D52A-9B78-F84F-A46B-71B5381F49DB}"/>
                </a:ext>
              </a:extLst>
            </p:cNvPr>
            <p:cNvSpPr>
              <a:spLocks noChangeAspect="1"/>
            </p:cNvSpPr>
            <p:nvPr userDrawn="1"/>
          </p:nvSpPr>
          <p:spPr>
            <a:xfrm>
              <a:off x="85978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B9FA8C2D-47DA-974D-85BB-ACE2BDB78923}"/>
                </a:ext>
              </a:extLst>
            </p:cNvPr>
            <p:cNvSpPr>
              <a:spLocks noChangeAspect="1"/>
            </p:cNvSpPr>
            <p:nvPr userDrawn="1"/>
          </p:nvSpPr>
          <p:spPr>
            <a:xfrm>
              <a:off x="91503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F1F3BF25-0BB6-504B-9B5A-63436F7AE11F}"/>
                </a:ext>
              </a:extLst>
            </p:cNvPr>
            <p:cNvSpPr>
              <a:spLocks noChangeAspect="1"/>
            </p:cNvSpPr>
            <p:nvPr userDrawn="1"/>
          </p:nvSpPr>
          <p:spPr>
            <a:xfrm>
              <a:off x="97027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A45127ED-E640-2E4B-8924-9B205B33BE15}"/>
                </a:ext>
              </a:extLst>
            </p:cNvPr>
            <p:cNvSpPr>
              <a:spLocks noChangeAspect="1"/>
            </p:cNvSpPr>
            <p:nvPr userDrawn="1"/>
          </p:nvSpPr>
          <p:spPr>
            <a:xfrm>
              <a:off x="80454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9" name="Oval 38">
              <a:extLst>
                <a:ext uri="{FF2B5EF4-FFF2-40B4-BE49-F238E27FC236}">
                  <a16:creationId xmlns:a16="http://schemas.microsoft.com/office/drawing/2014/main" id="{F5F14E28-66A0-794A-8A2E-A27049896605}"/>
                </a:ext>
              </a:extLst>
            </p:cNvPr>
            <p:cNvSpPr>
              <a:spLocks noChangeAspect="1"/>
            </p:cNvSpPr>
            <p:nvPr userDrawn="1"/>
          </p:nvSpPr>
          <p:spPr>
            <a:xfrm>
              <a:off x="85978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0" name="Oval 39">
              <a:extLst>
                <a:ext uri="{FF2B5EF4-FFF2-40B4-BE49-F238E27FC236}">
                  <a16:creationId xmlns:a16="http://schemas.microsoft.com/office/drawing/2014/main" id="{5AABC90D-2A53-C44C-9F9D-2E8CBF354974}"/>
                </a:ext>
              </a:extLst>
            </p:cNvPr>
            <p:cNvSpPr>
              <a:spLocks noChangeAspect="1"/>
            </p:cNvSpPr>
            <p:nvPr userDrawn="1"/>
          </p:nvSpPr>
          <p:spPr>
            <a:xfrm>
              <a:off x="91503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13468E1A-D9EC-564C-A928-FDBB00CBE651}"/>
                </a:ext>
              </a:extLst>
            </p:cNvPr>
            <p:cNvSpPr>
              <a:spLocks noChangeAspect="1"/>
            </p:cNvSpPr>
            <p:nvPr userDrawn="1"/>
          </p:nvSpPr>
          <p:spPr>
            <a:xfrm>
              <a:off x="97027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2" name="Oval 41">
              <a:extLst>
                <a:ext uri="{FF2B5EF4-FFF2-40B4-BE49-F238E27FC236}">
                  <a16:creationId xmlns:a16="http://schemas.microsoft.com/office/drawing/2014/main" id="{7C699EFF-EA6D-C147-9CAA-B569906F1D0F}"/>
                </a:ext>
              </a:extLst>
            </p:cNvPr>
            <p:cNvSpPr>
              <a:spLocks noChangeAspect="1"/>
            </p:cNvSpPr>
            <p:nvPr userDrawn="1"/>
          </p:nvSpPr>
          <p:spPr>
            <a:xfrm>
              <a:off x="80454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9D3DF5B9-4F38-C64B-8324-29933CDF7603}"/>
                </a:ext>
              </a:extLst>
            </p:cNvPr>
            <p:cNvSpPr>
              <a:spLocks noChangeAspect="1"/>
            </p:cNvSpPr>
            <p:nvPr userDrawn="1"/>
          </p:nvSpPr>
          <p:spPr>
            <a:xfrm>
              <a:off x="85978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4" name="Oval 43">
              <a:extLst>
                <a:ext uri="{FF2B5EF4-FFF2-40B4-BE49-F238E27FC236}">
                  <a16:creationId xmlns:a16="http://schemas.microsoft.com/office/drawing/2014/main" id="{D3D06032-3FCE-194E-8D8A-E3C1E4B7F4BF}"/>
                </a:ext>
              </a:extLst>
            </p:cNvPr>
            <p:cNvSpPr>
              <a:spLocks noChangeAspect="1"/>
            </p:cNvSpPr>
            <p:nvPr userDrawn="1"/>
          </p:nvSpPr>
          <p:spPr>
            <a:xfrm>
              <a:off x="91503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02CFEF55-6E15-3D44-A7D7-36CC9E969CDE}"/>
                </a:ext>
              </a:extLst>
            </p:cNvPr>
            <p:cNvSpPr>
              <a:spLocks noChangeAspect="1"/>
            </p:cNvSpPr>
            <p:nvPr userDrawn="1"/>
          </p:nvSpPr>
          <p:spPr>
            <a:xfrm>
              <a:off x="97027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E7357743-AFDC-824A-8F59-EEA6DA8F6CA1}"/>
                </a:ext>
              </a:extLst>
            </p:cNvPr>
            <p:cNvSpPr>
              <a:spLocks noChangeAspect="1"/>
            </p:cNvSpPr>
            <p:nvPr userDrawn="1"/>
          </p:nvSpPr>
          <p:spPr>
            <a:xfrm>
              <a:off x="80454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C9650CF0-EC57-9948-B411-98880950AE75}"/>
                </a:ext>
              </a:extLst>
            </p:cNvPr>
            <p:cNvSpPr>
              <a:spLocks noChangeAspect="1"/>
            </p:cNvSpPr>
            <p:nvPr userDrawn="1"/>
          </p:nvSpPr>
          <p:spPr>
            <a:xfrm>
              <a:off x="85978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36EF7FB2-6417-4149-BA9E-D6A389B87B88}"/>
                </a:ext>
              </a:extLst>
            </p:cNvPr>
            <p:cNvSpPr>
              <a:spLocks noChangeAspect="1"/>
            </p:cNvSpPr>
            <p:nvPr userDrawn="1"/>
          </p:nvSpPr>
          <p:spPr>
            <a:xfrm>
              <a:off x="91503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F126D4E4-5D26-3F42-8E8C-85FA8017169C}"/>
                </a:ext>
              </a:extLst>
            </p:cNvPr>
            <p:cNvSpPr>
              <a:spLocks noChangeAspect="1"/>
            </p:cNvSpPr>
            <p:nvPr userDrawn="1"/>
          </p:nvSpPr>
          <p:spPr>
            <a:xfrm>
              <a:off x="97027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B13767CB-20DC-3843-AA3B-6792E9A14310}"/>
                </a:ext>
              </a:extLst>
            </p:cNvPr>
            <p:cNvSpPr>
              <a:spLocks noChangeAspect="1"/>
            </p:cNvSpPr>
            <p:nvPr userDrawn="1"/>
          </p:nvSpPr>
          <p:spPr>
            <a:xfrm>
              <a:off x="80454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pic>
        <p:nvPicPr>
          <p:cNvPr id="70" name="Picture 69">
            <a:extLst>
              <a:ext uri="{FF2B5EF4-FFF2-40B4-BE49-F238E27FC236}">
                <a16:creationId xmlns:a16="http://schemas.microsoft.com/office/drawing/2014/main" id="{B2F6F36C-1574-C44B-8B7B-6E931CCB51DC}"/>
              </a:ext>
            </a:extLst>
          </p:cNvPr>
          <p:cNvPicPr>
            <a:picLocks noChangeAspect="1"/>
          </p:cNvPicPr>
          <p:nvPr userDrawn="1"/>
        </p:nvPicPr>
        <p:blipFill rotWithShape="1">
          <a:blip r:embed="rId2">
            <a:duotone>
              <a:schemeClr val="bg2">
                <a:shade val="45000"/>
                <a:satMod val="135000"/>
              </a:schemeClr>
              <a:prstClr val="white"/>
            </a:duotone>
          </a:blip>
          <a:srcRect l="14743" r="24919" b="14437"/>
          <a:stretch/>
        </p:blipFill>
        <p:spPr>
          <a:xfrm>
            <a:off x="10534966" y="6078012"/>
            <a:ext cx="1657034" cy="847363"/>
          </a:xfrm>
          <a:prstGeom prst="rect">
            <a:avLst/>
          </a:prstGeom>
        </p:spPr>
      </p:pic>
    </p:spTree>
    <p:extLst>
      <p:ext uri="{BB962C8B-B14F-4D97-AF65-F5344CB8AC3E}">
        <p14:creationId xmlns:p14="http://schemas.microsoft.com/office/powerpoint/2010/main" val="2373022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Left Bulleted Content">
    <p:spTree>
      <p:nvGrpSpPr>
        <p:cNvPr id="1" name=""/>
        <p:cNvGrpSpPr/>
        <p:nvPr/>
      </p:nvGrpSpPr>
      <p:grpSpPr>
        <a:xfrm>
          <a:off x="0" y="0"/>
          <a:ext cx="0" cy="0"/>
          <a:chOff x="0" y="0"/>
          <a:chExt cx="0" cy="0"/>
        </a:xfrm>
      </p:grpSpPr>
      <p:sp>
        <p:nvSpPr>
          <p:cNvPr id="31" name="Google Shape;113;p5">
            <a:extLst>
              <a:ext uri="{FF2B5EF4-FFF2-40B4-BE49-F238E27FC236}">
                <a16:creationId xmlns:a16="http://schemas.microsoft.com/office/drawing/2014/main" id="{BA46C197-18A7-B748-B4D6-6D5B59785038}"/>
              </a:ext>
            </a:extLst>
          </p:cNvPr>
          <p:cNvSpPr/>
          <p:nvPr userDrawn="1"/>
        </p:nvSpPr>
        <p:spPr>
          <a:xfrm>
            <a:off x="0" y="6141200"/>
            <a:ext cx="716800" cy="7168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 name="Google Shape;114;p5">
            <a:extLst>
              <a:ext uri="{FF2B5EF4-FFF2-40B4-BE49-F238E27FC236}">
                <a16:creationId xmlns:a16="http://schemas.microsoft.com/office/drawing/2014/main" id="{4F91385A-F431-994E-8631-2774761A461A}"/>
              </a:ext>
            </a:extLst>
          </p:cNvPr>
          <p:cNvSpPr/>
          <p:nvPr userDrawn="1"/>
        </p:nvSpPr>
        <p:spPr>
          <a:xfrm>
            <a:off x="0" y="54244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 name="Google Shape;115;p5">
            <a:extLst>
              <a:ext uri="{FF2B5EF4-FFF2-40B4-BE49-F238E27FC236}">
                <a16:creationId xmlns:a16="http://schemas.microsoft.com/office/drawing/2014/main" id="{E4E05175-6274-B143-8511-F60366D08E0D}"/>
              </a:ext>
            </a:extLst>
          </p:cNvPr>
          <p:cNvSpPr/>
          <p:nvPr userDrawn="1"/>
        </p:nvSpPr>
        <p:spPr>
          <a:xfrm>
            <a:off x="716800" y="61412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 name="Google Shape;116;p5">
            <a:extLst>
              <a:ext uri="{FF2B5EF4-FFF2-40B4-BE49-F238E27FC236}">
                <a16:creationId xmlns:a16="http://schemas.microsoft.com/office/drawing/2014/main" id="{2348896E-EB4D-3947-9C00-7603A103E8AC}"/>
              </a:ext>
            </a:extLst>
          </p:cNvPr>
          <p:cNvSpPr/>
          <p:nvPr userDrawn="1"/>
        </p:nvSpPr>
        <p:spPr>
          <a:xfrm>
            <a:off x="716800" y="5020000"/>
            <a:ext cx="404400" cy="4044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l">
              <a:defRPr lang="en-US" dirty="0"/>
            </a:lvl1pPr>
          </a:lstStyle>
          <a:p>
            <a:pPr lvl="0" eaLnBrk="1" hangingPunct="1"/>
            <a:r>
              <a:rPr lang="en-US"/>
              <a:t>Click to edit Master title style</a:t>
            </a:r>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a:lnSpc>
                <a:spcPct val="90000"/>
              </a:lnSpc>
              <a:spcBef>
                <a:spcPts val="1200"/>
              </a:spcBef>
              <a:buClrTx/>
              <a:defRPr lang="en-US" dirty="0" smtClean="0"/>
            </a:lvl1pPr>
            <a:lvl2pPr>
              <a:lnSpc>
                <a:spcPct val="90000"/>
              </a:lnSpc>
              <a:spcBef>
                <a:spcPts val="1200"/>
              </a:spcBef>
              <a:buClrTx/>
              <a:defRPr lang="en-US" dirty="0" smtClean="0"/>
            </a:lvl2pPr>
            <a:lvl3pPr>
              <a:lnSpc>
                <a:spcPct val="90000"/>
              </a:lnSpc>
              <a:spcBef>
                <a:spcPts val="1200"/>
              </a:spcBef>
              <a:buClrTx/>
              <a:defRPr lang="en-US" dirty="0" smtClean="0"/>
            </a:lvl3pPr>
            <a:lvl4pPr>
              <a:lnSpc>
                <a:spcPct val="90000"/>
              </a:lnSpc>
              <a:spcBef>
                <a:spcPts val="1200"/>
              </a:spcBef>
              <a:buClrTx/>
              <a:defRPr lang="en-US" dirty="0" smtClean="0"/>
            </a:lvl4pPr>
            <a:lvl5pPr>
              <a:lnSpc>
                <a:spcPct val="90000"/>
              </a:lnSpc>
              <a:spcBef>
                <a:spcPts val="1200"/>
              </a:spcBef>
              <a:buClrTx/>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0"/>
          </p:nvPr>
        </p:nvSpPr>
        <p:spPr>
          <a:xfrm>
            <a:off x="0" y="6599469"/>
            <a:ext cx="10534966"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smtClean="0"/>
            </a:lvl1pPr>
          </a:lstStyle>
          <a:p>
            <a:pPr marL="233363" lvl="0" indent="-233363" eaLnBrk="1" hangingPunct="1">
              <a:lnSpc>
                <a:spcPct val="90000"/>
              </a:lnSpc>
              <a:spcBef>
                <a:spcPts val="600"/>
              </a:spcBef>
            </a:pPr>
            <a:r>
              <a:rPr lang="en-US"/>
              <a:t>Edit Master text styles</a:t>
            </a:r>
          </a:p>
        </p:txBody>
      </p:sp>
      <p:sp>
        <p:nvSpPr>
          <p:cNvPr id="35" name="Google Shape;95;p5">
            <a:extLst>
              <a:ext uri="{FF2B5EF4-FFF2-40B4-BE49-F238E27FC236}">
                <a16:creationId xmlns:a16="http://schemas.microsoft.com/office/drawing/2014/main" id="{5127CE49-AC2E-DD4B-B4E4-025241813628}"/>
              </a:ext>
            </a:extLst>
          </p:cNvPr>
          <p:cNvSpPr/>
          <p:nvPr userDrawn="1"/>
        </p:nvSpPr>
        <p:spPr>
          <a:xfrm>
            <a:off x="0" y="0"/>
            <a:ext cx="763600" cy="76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36" name="Group 35">
            <a:extLst>
              <a:ext uri="{FF2B5EF4-FFF2-40B4-BE49-F238E27FC236}">
                <a16:creationId xmlns:a16="http://schemas.microsoft.com/office/drawing/2014/main" id="{0B195078-37EE-204B-83D1-EFC4FC446852}"/>
              </a:ext>
            </a:extLst>
          </p:cNvPr>
          <p:cNvGrpSpPr/>
          <p:nvPr userDrawn="1"/>
        </p:nvGrpSpPr>
        <p:grpSpPr>
          <a:xfrm>
            <a:off x="67859" y="66818"/>
            <a:ext cx="627882" cy="629965"/>
            <a:chOff x="8045429" y="4746615"/>
            <a:chExt cx="1913381" cy="1919728"/>
          </a:xfrm>
          <a:solidFill>
            <a:schemeClr val="bg2">
              <a:lumMod val="20000"/>
              <a:lumOff val="80000"/>
            </a:schemeClr>
          </a:solidFill>
        </p:grpSpPr>
        <p:sp>
          <p:nvSpPr>
            <p:cNvPr id="37" name="Oval 36">
              <a:extLst>
                <a:ext uri="{FF2B5EF4-FFF2-40B4-BE49-F238E27FC236}">
                  <a16:creationId xmlns:a16="http://schemas.microsoft.com/office/drawing/2014/main" id="{CD416D5A-4140-1F41-9E6F-5D0E2892D7F5}"/>
                </a:ext>
              </a:extLst>
            </p:cNvPr>
            <p:cNvSpPr>
              <a:spLocks noChangeAspect="1"/>
            </p:cNvSpPr>
            <p:nvPr userDrawn="1"/>
          </p:nvSpPr>
          <p:spPr>
            <a:xfrm>
              <a:off x="85978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5EA6C9C0-6E54-6741-B1B2-07EABABCEF68}"/>
                </a:ext>
              </a:extLst>
            </p:cNvPr>
            <p:cNvSpPr>
              <a:spLocks noChangeAspect="1"/>
            </p:cNvSpPr>
            <p:nvPr userDrawn="1"/>
          </p:nvSpPr>
          <p:spPr>
            <a:xfrm>
              <a:off x="91503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9" name="Oval 38">
              <a:extLst>
                <a:ext uri="{FF2B5EF4-FFF2-40B4-BE49-F238E27FC236}">
                  <a16:creationId xmlns:a16="http://schemas.microsoft.com/office/drawing/2014/main" id="{99EB3303-1EE2-8047-89A2-0ADC4DA06233}"/>
                </a:ext>
              </a:extLst>
            </p:cNvPr>
            <p:cNvSpPr>
              <a:spLocks noChangeAspect="1"/>
            </p:cNvSpPr>
            <p:nvPr userDrawn="1"/>
          </p:nvSpPr>
          <p:spPr>
            <a:xfrm>
              <a:off x="97027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0" name="Oval 39">
              <a:extLst>
                <a:ext uri="{FF2B5EF4-FFF2-40B4-BE49-F238E27FC236}">
                  <a16:creationId xmlns:a16="http://schemas.microsoft.com/office/drawing/2014/main" id="{6CC64061-0341-4D44-90AB-3B14128B2BA3}"/>
                </a:ext>
              </a:extLst>
            </p:cNvPr>
            <p:cNvSpPr>
              <a:spLocks noChangeAspect="1"/>
            </p:cNvSpPr>
            <p:nvPr userDrawn="1"/>
          </p:nvSpPr>
          <p:spPr>
            <a:xfrm>
              <a:off x="80454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90415E74-6121-F640-B0C8-F0DB39F143AA}"/>
                </a:ext>
              </a:extLst>
            </p:cNvPr>
            <p:cNvSpPr>
              <a:spLocks noChangeAspect="1"/>
            </p:cNvSpPr>
            <p:nvPr userDrawn="1"/>
          </p:nvSpPr>
          <p:spPr>
            <a:xfrm>
              <a:off x="85978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2" name="Oval 41">
              <a:extLst>
                <a:ext uri="{FF2B5EF4-FFF2-40B4-BE49-F238E27FC236}">
                  <a16:creationId xmlns:a16="http://schemas.microsoft.com/office/drawing/2014/main" id="{6575F3D3-D538-9D46-8B21-01A093D5A3DD}"/>
                </a:ext>
              </a:extLst>
            </p:cNvPr>
            <p:cNvSpPr>
              <a:spLocks noChangeAspect="1"/>
            </p:cNvSpPr>
            <p:nvPr userDrawn="1"/>
          </p:nvSpPr>
          <p:spPr>
            <a:xfrm>
              <a:off x="91503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D3E11BA9-8AE5-4A4B-8F22-C0EEB85550BA}"/>
                </a:ext>
              </a:extLst>
            </p:cNvPr>
            <p:cNvSpPr>
              <a:spLocks noChangeAspect="1"/>
            </p:cNvSpPr>
            <p:nvPr userDrawn="1"/>
          </p:nvSpPr>
          <p:spPr>
            <a:xfrm>
              <a:off x="97027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4" name="Oval 43">
              <a:extLst>
                <a:ext uri="{FF2B5EF4-FFF2-40B4-BE49-F238E27FC236}">
                  <a16:creationId xmlns:a16="http://schemas.microsoft.com/office/drawing/2014/main" id="{9998CE0A-8975-5D4D-A4BE-CDB3E9038197}"/>
                </a:ext>
              </a:extLst>
            </p:cNvPr>
            <p:cNvSpPr>
              <a:spLocks noChangeAspect="1"/>
            </p:cNvSpPr>
            <p:nvPr userDrawn="1"/>
          </p:nvSpPr>
          <p:spPr>
            <a:xfrm>
              <a:off x="80454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55BCB390-FDF3-9D47-AA6A-1A353A1C5AB0}"/>
                </a:ext>
              </a:extLst>
            </p:cNvPr>
            <p:cNvSpPr>
              <a:spLocks noChangeAspect="1"/>
            </p:cNvSpPr>
            <p:nvPr userDrawn="1"/>
          </p:nvSpPr>
          <p:spPr>
            <a:xfrm>
              <a:off x="85978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7E830227-ECA7-BA43-B6AB-CC4E4693C4F6}"/>
                </a:ext>
              </a:extLst>
            </p:cNvPr>
            <p:cNvSpPr>
              <a:spLocks noChangeAspect="1"/>
            </p:cNvSpPr>
            <p:nvPr userDrawn="1"/>
          </p:nvSpPr>
          <p:spPr>
            <a:xfrm>
              <a:off x="91503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D65E3082-D96C-0A46-8648-C1A3D0AA58A2}"/>
                </a:ext>
              </a:extLst>
            </p:cNvPr>
            <p:cNvSpPr>
              <a:spLocks noChangeAspect="1"/>
            </p:cNvSpPr>
            <p:nvPr userDrawn="1"/>
          </p:nvSpPr>
          <p:spPr>
            <a:xfrm>
              <a:off x="97027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C2FEE040-5692-A44D-983B-393B5F40B45E}"/>
                </a:ext>
              </a:extLst>
            </p:cNvPr>
            <p:cNvSpPr>
              <a:spLocks noChangeAspect="1"/>
            </p:cNvSpPr>
            <p:nvPr userDrawn="1"/>
          </p:nvSpPr>
          <p:spPr>
            <a:xfrm>
              <a:off x="80454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CE21B970-6AE6-5847-8448-B4C8AF17955B}"/>
                </a:ext>
              </a:extLst>
            </p:cNvPr>
            <p:cNvSpPr>
              <a:spLocks noChangeAspect="1"/>
            </p:cNvSpPr>
            <p:nvPr userDrawn="1"/>
          </p:nvSpPr>
          <p:spPr>
            <a:xfrm>
              <a:off x="85978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7EC9B21D-0E19-7848-A8CC-354DFA549471}"/>
                </a:ext>
              </a:extLst>
            </p:cNvPr>
            <p:cNvSpPr>
              <a:spLocks noChangeAspect="1"/>
            </p:cNvSpPr>
            <p:nvPr userDrawn="1"/>
          </p:nvSpPr>
          <p:spPr>
            <a:xfrm>
              <a:off x="91503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66B8275B-72DB-4E49-8FD4-9C24D108B27D}"/>
                </a:ext>
              </a:extLst>
            </p:cNvPr>
            <p:cNvSpPr>
              <a:spLocks noChangeAspect="1"/>
            </p:cNvSpPr>
            <p:nvPr userDrawn="1"/>
          </p:nvSpPr>
          <p:spPr>
            <a:xfrm>
              <a:off x="97027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C1ED5F99-1F2F-D94D-97E6-EF886F0B0039}"/>
                </a:ext>
              </a:extLst>
            </p:cNvPr>
            <p:cNvSpPr>
              <a:spLocks noChangeAspect="1"/>
            </p:cNvSpPr>
            <p:nvPr userDrawn="1"/>
          </p:nvSpPr>
          <p:spPr>
            <a:xfrm>
              <a:off x="80454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12A6A45C-B3BB-2A43-8836-19697C3848AB}"/>
              </a:ext>
            </a:extLst>
          </p:cNvPr>
          <p:cNvPicPr>
            <a:picLocks noChangeAspect="1"/>
          </p:cNvPicPr>
          <p:nvPr userDrawn="1"/>
        </p:nvPicPr>
        <p:blipFill rotWithShape="1">
          <a:blip r:embed="rId2">
            <a:duotone>
              <a:schemeClr val="bg2">
                <a:shade val="45000"/>
                <a:satMod val="135000"/>
              </a:schemeClr>
              <a:prstClr val="white"/>
            </a:duotone>
          </a:blip>
          <a:srcRect l="14743" r="24919" b="14437"/>
          <a:stretch/>
        </p:blipFill>
        <p:spPr>
          <a:xfrm>
            <a:off x="10534966" y="6078012"/>
            <a:ext cx="1657034" cy="847363"/>
          </a:xfrm>
          <a:prstGeom prst="rect">
            <a:avLst/>
          </a:prstGeom>
        </p:spPr>
      </p:pic>
    </p:spTree>
    <p:extLst>
      <p:ext uri="{BB962C8B-B14F-4D97-AF65-F5344CB8AC3E}">
        <p14:creationId xmlns:p14="http://schemas.microsoft.com/office/powerpoint/2010/main" val="504800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Left Bulleted">
    <p:spTree>
      <p:nvGrpSpPr>
        <p:cNvPr id="1" name=""/>
        <p:cNvGrpSpPr/>
        <p:nvPr/>
      </p:nvGrpSpPr>
      <p:grpSpPr>
        <a:xfrm>
          <a:off x="0" y="0"/>
          <a:ext cx="0" cy="0"/>
          <a:chOff x="0" y="0"/>
          <a:chExt cx="0" cy="0"/>
        </a:xfrm>
      </p:grpSpPr>
      <p:sp>
        <p:nvSpPr>
          <p:cNvPr id="41" name="Google Shape;113;p5">
            <a:extLst>
              <a:ext uri="{FF2B5EF4-FFF2-40B4-BE49-F238E27FC236}">
                <a16:creationId xmlns:a16="http://schemas.microsoft.com/office/drawing/2014/main" id="{665E35CB-86F7-2145-B436-B3706AB496B0}"/>
              </a:ext>
            </a:extLst>
          </p:cNvPr>
          <p:cNvSpPr/>
          <p:nvPr userDrawn="1"/>
        </p:nvSpPr>
        <p:spPr>
          <a:xfrm>
            <a:off x="0" y="6141200"/>
            <a:ext cx="716800" cy="7168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2" name="Google Shape;114;p5">
            <a:extLst>
              <a:ext uri="{FF2B5EF4-FFF2-40B4-BE49-F238E27FC236}">
                <a16:creationId xmlns:a16="http://schemas.microsoft.com/office/drawing/2014/main" id="{EEC7E579-F9A4-0344-B34A-CAAF5A6645FA}"/>
              </a:ext>
            </a:extLst>
          </p:cNvPr>
          <p:cNvSpPr/>
          <p:nvPr userDrawn="1"/>
        </p:nvSpPr>
        <p:spPr>
          <a:xfrm>
            <a:off x="0" y="54244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3" name="Google Shape;115;p5">
            <a:extLst>
              <a:ext uri="{FF2B5EF4-FFF2-40B4-BE49-F238E27FC236}">
                <a16:creationId xmlns:a16="http://schemas.microsoft.com/office/drawing/2014/main" id="{33DCCFBA-6049-0543-B385-BDAD51D1B3BE}"/>
              </a:ext>
            </a:extLst>
          </p:cNvPr>
          <p:cNvSpPr/>
          <p:nvPr userDrawn="1"/>
        </p:nvSpPr>
        <p:spPr>
          <a:xfrm>
            <a:off x="716800" y="61412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4" name="Google Shape;116;p5">
            <a:extLst>
              <a:ext uri="{FF2B5EF4-FFF2-40B4-BE49-F238E27FC236}">
                <a16:creationId xmlns:a16="http://schemas.microsoft.com/office/drawing/2014/main" id="{FB052AF2-58D1-A84E-95BE-0FAE892FFC02}"/>
              </a:ext>
            </a:extLst>
          </p:cNvPr>
          <p:cNvSpPr/>
          <p:nvPr userDrawn="1"/>
        </p:nvSpPr>
        <p:spPr>
          <a:xfrm>
            <a:off x="716800" y="5020000"/>
            <a:ext cx="404400" cy="4044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Picture 3" descr="shutterstock_14178088.jpg"/>
          <p:cNvSpPr>
            <a:spLocks noChangeAspect="1"/>
          </p:cNvSpPr>
          <p:nvPr userDrawn="1"/>
        </p:nvSpPr>
        <p:spPr bwMode="auto">
          <a:xfrm>
            <a:off x="0" y="1"/>
            <a:ext cx="121920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914399" y="609600"/>
            <a:ext cx="10363201" cy="1258300"/>
          </a:xfrm>
        </p:spPr>
        <p:txBody>
          <a:bodyPr/>
          <a:lstStyle/>
          <a:p>
            <a:r>
              <a:rPr lang="en-US"/>
              <a:t>Click to edit Master title style</a:t>
            </a:r>
          </a:p>
        </p:txBody>
      </p:sp>
      <p:sp>
        <p:nvSpPr>
          <p:cNvPr id="3" name="Content Placeholder 2"/>
          <p:cNvSpPr>
            <a:spLocks noGrp="1"/>
          </p:cNvSpPr>
          <p:nvPr>
            <p:ph sz="half" idx="1"/>
          </p:nvPr>
        </p:nvSpPr>
        <p:spPr>
          <a:xfrm>
            <a:off x="914400" y="1558925"/>
            <a:ext cx="4892352" cy="4525963"/>
          </a:xfrm>
          <a:noFill/>
          <a:ln>
            <a:noFill/>
          </a:ln>
        </p:spPr>
        <p:txBody>
          <a:bodyPr vert="horz" wrap="square" lIns="0" tIns="0" rIns="0" bIns="0" numCol="1" rtlCol="0" anchor="t" anchorCtr="0" compatLnSpc="1">
            <a:prstTxWarp prst="textNoShape">
              <a:avLst/>
            </a:prstTxWarp>
            <a:noAutofit/>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lnSpc>
                <a:spcPct val="90000"/>
              </a:lnSpc>
              <a:spcBef>
                <a:spcPts val="1200"/>
              </a:spcBef>
              <a:buClrTx/>
            </a:pPr>
            <a:r>
              <a:rPr lang="en-US"/>
              <a:t>Edit Master text styles</a:t>
            </a:r>
          </a:p>
          <a:p>
            <a:pPr lvl="1">
              <a:lnSpc>
                <a:spcPct val="90000"/>
              </a:lnSpc>
              <a:spcBef>
                <a:spcPts val="1200"/>
              </a:spcBef>
              <a:buClrTx/>
            </a:pPr>
            <a:r>
              <a:rPr lang="en-US"/>
              <a:t>Second level</a:t>
            </a:r>
          </a:p>
          <a:p>
            <a:pPr lvl="2">
              <a:lnSpc>
                <a:spcPct val="90000"/>
              </a:lnSpc>
              <a:spcBef>
                <a:spcPts val="1200"/>
              </a:spcBef>
              <a:buClrTx/>
            </a:pPr>
            <a:r>
              <a:rPr lang="en-US"/>
              <a:t>Third level</a:t>
            </a:r>
          </a:p>
          <a:p>
            <a:pPr lvl="3">
              <a:lnSpc>
                <a:spcPct val="90000"/>
              </a:lnSpc>
              <a:spcBef>
                <a:spcPts val="1200"/>
              </a:spcBef>
              <a:buClrTx/>
            </a:pPr>
            <a:r>
              <a:rPr lang="en-US"/>
              <a:t>Fourth level</a:t>
            </a:r>
          </a:p>
          <a:p>
            <a:pPr lvl="4">
              <a:lnSpc>
                <a:spcPct val="90000"/>
              </a:lnSpc>
              <a:spcBef>
                <a:spcPts val="1200"/>
              </a:spcBef>
              <a:buClrTx/>
            </a:pPr>
            <a:r>
              <a:rPr lang="en-US"/>
              <a:t>Fifth level</a:t>
            </a:r>
          </a:p>
        </p:txBody>
      </p:sp>
      <p:sp>
        <p:nvSpPr>
          <p:cNvPr id="4" name="Content Placeholder 3"/>
          <p:cNvSpPr>
            <a:spLocks noGrp="1"/>
          </p:cNvSpPr>
          <p:nvPr>
            <p:ph sz="half" idx="2"/>
          </p:nvPr>
        </p:nvSpPr>
        <p:spPr>
          <a:xfrm>
            <a:off x="6385247" y="1558925"/>
            <a:ext cx="4892352" cy="4525963"/>
          </a:xfrm>
          <a:noFill/>
          <a:ln>
            <a:noFill/>
          </a:ln>
        </p:spPr>
        <p:txBody>
          <a:bodyPr vert="horz" wrap="square" lIns="0" tIns="0" rIns="0" bIns="0" numCol="1" rtlCol="0" anchor="t" anchorCtr="0" compatLnSpc="1">
            <a:prstTxWarp prst="textNoShape">
              <a:avLst/>
            </a:prstTxWarp>
            <a:noAutofit/>
          </a:bodyPr>
          <a:lstStyle>
            <a:lvl1pPr>
              <a:buClrTx/>
              <a:defRPr lang="en-US" dirty="0"/>
            </a:lvl1pPr>
            <a:lvl2pPr>
              <a:buClrTx/>
              <a:defRPr lang="en-US" dirty="0"/>
            </a:lvl2pPr>
            <a:lvl3pPr>
              <a:buClrTx/>
              <a:defRPr lang="en-US" dirty="0"/>
            </a:lvl3pPr>
            <a:lvl4pPr>
              <a:buClrTx/>
              <a:defRPr lang="en-US" dirty="0"/>
            </a:lvl4pPr>
            <a:lvl5pPr>
              <a:buClrTx/>
              <a:defRPr lang="en-US" dirty="0"/>
            </a:lvl5pPr>
          </a:lstStyle>
          <a:p>
            <a:pPr lvl="0">
              <a:lnSpc>
                <a:spcPct val="90000"/>
              </a:lnSpc>
              <a:spcBef>
                <a:spcPts val="1200"/>
              </a:spcBef>
              <a:buClrTx/>
            </a:pPr>
            <a:r>
              <a:rPr lang="en-US"/>
              <a:t>Edit Master text styles</a:t>
            </a:r>
          </a:p>
          <a:p>
            <a:pPr lvl="1">
              <a:lnSpc>
                <a:spcPct val="90000"/>
              </a:lnSpc>
              <a:spcBef>
                <a:spcPts val="1200"/>
              </a:spcBef>
              <a:buClrTx/>
            </a:pPr>
            <a:r>
              <a:rPr lang="en-US"/>
              <a:t>Second level</a:t>
            </a:r>
          </a:p>
          <a:p>
            <a:pPr lvl="2">
              <a:lnSpc>
                <a:spcPct val="90000"/>
              </a:lnSpc>
              <a:spcBef>
                <a:spcPts val="1200"/>
              </a:spcBef>
              <a:buClrTx/>
            </a:pPr>
            <a:r>
              <a:rPr lang="en-US"/>
              <a:t>Third level</a:t>
            </a:r>
          </a:p>
          <a:p>
            <a:pPr lvl="3">
              <a:lnSpc>
                <a:spcPct val="90000"/>
              </a:lnSpc>
              <a:spcBef>
                <a:spcPts val="1200"/>
              </a:spcBef>
              <a:buClrTx/>
            </a:pPr>
            <a:r>
              <a:rPr lang="en-US"/>
              <a:t>Fourth level</a:t>
            </a:r>
          </a:p>
          <a:p>
            <a:pPr lvl="4">
              <a:lnSpc>
                <a:spcPct val="90000"/>
              </a:lnSpc>
              <a:spcBef>
                <a:spcPts val="1200"/>
              </a:spcBef>
              <a:buClrTx/>
            </a:pPr>
            <a:r>
              <a:rPr lang="en-US"/>
              <a:t>Fifth level</a:t>
            </a:r>
          </a:p>
        </p:txBody>
      </p:sp>
      <p:sp>
        <p:nvSpPr>
          <p:cNvPr id="9" name="Text Placeholder 4"/>
          <p:cNvSpPr>
            <a:spLocks noGrp="1"/>
          </p:cNvSpPr>
          <p:nvPr>
            <p:ph type="body" sz="quarter" idx="10"/>
          </p:nvPr>
        </p:nvSpPr>
        <p:spPr>
          <a:xfrm>
            <a:off x="0" y="6599469"/>
            <a:ext cx="10534966"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a:lvl1pPr>
          </a:lstStyle>
          <a:p>
            <a:pPr lvl="0" eaLnBrk="1" hangingPunct="1">
              <a:lnSpc>
                <a:spcPct val="90000"/>
              </a:lnSpc>
              <a:spcBef>
                <a:spcPts val="600"/>
              </a:spcBef>
              <a:buNone/>
            </a:pPr>
            <a:r>
              <a:rPr lang="en-US"/>
              <a:t>Edit Master text styles</a:t>
            </a:r>
          </a:p>
        </p:txBody>
      </p:sp>
      <p:sp>
        <p:nvSpPr>
          <p:cNvPr id="45" name="Google Shape;95;p5">
            <a:extLst>
              <a:ext uri="{FF2B5EF4-FFF2-40B4-BE49-F238E27FC236}">
                <a16:creationId xmlns:a16="http://schemas.microsoft.com/office/drawing/2014/main" id="{E3B0C7D3-6654-484F-9405-A6C81D692390}"/>
              </a:ext>
            </a:extLst>
          </p:cNvPr>
          <p:cNvSpPr/>
          <p:nvPr userDrawn="1"/>
        </p:nvSpPr>
        <p:spPr>
          <a:xfrm>
            <a:off x="0" y="0"/>
            <a:ext cx="763600" cy="76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46" name="Group 45">
            <a:extLst>
              <a:ext uri="{FF2B5EF4-FFF2-40B4-BE49-F238E27FC236}">
                <a16:creationId xmlns:a16="http://schemas.microsoft.com/office/drawing/2014/main" id="{FDBF2BFB-5E19-E643-9BF6-FC49E4ABCDBA}"/>
              </a:ext>
            </a:extLst>
          </p:cNvPr>
          <p:cNvGrpSpPr/>
          <p:nvPr userDrawn="1"/>
        </p:nvGrpSpPr>
        <p:grpSpPr>
          <a:xfrm>
            <a:off x="67859" y="66818"/>
            <a:ext cx="627882" cy="629965"/>
            <a:chOff x="8045429" y="4746615"/>
            <a:chExt cx="1913381" cy="1919728"/>
          </a:xfrm>
          <a:solidFill>
            <a:schemeClr val="bg2">
              <a:lumMod val="20000"/>
              <a:lumOff val="80000"/>
            </a:schemeClr>
          </a:solidFill>
        </p:grpSpPr>
        <p:sp>
          <p:nvSpPr>
            <p:cNvPr id="47" name="Oval 46">
              <a:extLst>
                <a:ext uri="{FF2B5EF4-FFF2-40B4-BE49-F238E27FC236}">
                  <a16:creationId xmlns:a16="http://schemas.microsoft.com/office/drawing/2014/main" id="{0073A162-8D3E-CB42-8BD3-287C729FDEE0}"/>
                </a:ext>
              </a:extLst>
            </p:cNvPr>
            <p:cNvSpPr>
              <a:spLocks noChangeAspect="1"/>
            </p:cNvSpPr>
            <p:nvPr userDrawn="1"/>
          </p:nvSpPr>
          <p:spPr>
            <a:xfrm>
              <a:off x="85978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98962CD0-3AE7-3A43-BDF0-996B71D5CAA1}"/>
                </a:ext>
              </a:extLst>
            </p:cNvPr>
            <p:cNvSpPr>
              <a:spLocks noChangeAspect="1"/>
            </p:cNvSpPr>
            <p:nvPr userDrawn="1"/>
          </p:nvSpPr>
          <p:spPr>
            <a:xfrm>
              <a:off x="91503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880DEFD8-E195-6A45-B296-B1467A2D6CB9}"/>
                </a:ext>
              </a:extLst>
            </p:cNvPr>
            <p:cNvSpPr>
              <a:spLocks noChangeAspect="1"/>
            </p:cNvSpPr>
            <p:nvPr userDrawn="1"/>
          </p:nvSpPr>
          <p:spPr>
            <a:xfrm>
              <a:off x="97027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D892EA75-FDB9-D649-9B55-54F277561C37}"/>
                </a:ext>
              </a:extLst>
            </p:cNvPr>
            <p:cNvSpPr>
              <a:spLocks noChangeAspect="1"/>
            </p:cNvSpPr>
            <p:nvPr userDrawn="1"/>
          </p:nvSpPr>
          <p:spPr>
            <a:xfrm>
              <a:off x="80454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ACBF6F3B-C6F5-8B4E-A6F0-85DF7E7FDDED}"/>
                </a:ext>
              </a:extLst>
            </p:cNvPr>
            <p:cNvSpPr>
              <a:spLocks noChangeAspect="1"/>
            </p:cNvSpPr>
            <p:nvPr userDrawn="1"/>
          </p:nvSpPr>
          <p:spPr>
            <a:xfrm>
              <a:off x="85978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532259A0-AB4E-6A4B-9AF6-88091F858EDD}"/>
                </a:ext>
              </a:extLst>
            </p:cNvPr>
            <p:cNvSpPr>
              <a:spLocks noChangeAspect="1"/>
            </p:cNvSpPr>
            <p:nvPr userDrawn="1"/>
          </p:nvSpPr>
          <p:spPr>
            <a:xfrm>
              <a:off x="91503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5C68ECE6-4295-ED40-90FB-98ABB66A73F6}"/>
                </a:ext>
              </a:extLst>
            </p:cNvPr>
            <p:cNvSpPr>
              <a:spLocks noChangeAspect="1"/>
            </p:cNvSpPr>
            <p:nvPr userDrawn="1"/>
          </p:nvSpPr>
          <p:spPr>
            <a:xfrm>
              <a:off x="97027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9660C0C8-F879-2E47-924A-3684253B2A01}"/>
                </a:ext>
              </a:extLst>
            </p:cNvPr>
            <p:cNvSpPr>
              <a:spLocks noChangeAspect="1"/>
            </p:cNvSpPr>
            <p:nvPr userDrawn="1"/>
          </p:nvSpPr>
          <p:spPr>
            <a:xfrm>
              <a:off x="80454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65A368B1-4233-0C44-8A81-02A9B69CBD30}"/>
                </a:ext>
              </a:extLst>
            </p:cNvPr>
            <p:cNvSpPr>
              <a:spLocks noChangeAspect="1"/>
            </p:cNvSpPr>
            <p:nvPr userDrawn="1"/>
          </p:nvSpPr>
          <p:spPr>
            <a:xfrm>
              <a:off x="85978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2651421F-4E15-764C-9835-9E6D45AA268B}"/>
                </a:ext>
              </a:extLst>
            </p:cNvPr>
            <p:cNvSpPr>
              <a:spLocks noChangeAspect="1"/>
            </p:cNvSpPr>
            <p:nvPr userDrawn="1"/>
          </p:nvSpPr>
          <p:spPr>
            <a:xfrm>
              <a:off x="91503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84CDEFBF-A3AC-7F4D-8B81-3EE6D09E69DD}"/>
                </a:ext>
              </a:extLst>
            </p:cNvPr>
            <p:cNvSpPr>
              <a:spLocks noChangeAspect="1"/>
            </p:cNvSpPr>
            <p:nvPr userDrawn="1"/>
          </p:nvSpPr>
          <p:spPr>
            <a:xfrm>
              <a:off x="97027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3F569515-296A-CB4F-89EC-1D414DBA3379}"/>
                </a:ext>
              </a:extLst>
            </p:cNvPr>
            <p:cNvSpPr>
              <a:spLocks noChangeAspect="1"/>
            </p:cNvSpPr>
            <p:nvPr userDrawn="1"/>
          </p:nvSpPr>
          <p:spPr>
            <a:xfrm>
              <a:off x="80454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59" name="Oval 58">
              <a:extLst>
                <a:ext uri="{FF2B5EF4-FFF2-40B4-BE49-F238E27FC236}">
                  <a16:creationId xmlns:a16="http://schemas.microsoft.com/office/drawing/2014/main" id="{B1991EC2-2E03-5D4A-8096-63A0687CA33A}"/>
                </a:ext>
              </a:extLst>
            </p:cNvPr>
            <p:cNvSpPr>
              <a:spLocks noChangeAspect="1"/>
            </p:cNvSpPr>
            <p:nvPr userDrawn="1"/>
          </p:nvSpPr>
          <p:spPr>
            <a:xfrm>
              <a:off x="85978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5C181CFE-6D8A-8948-9CA5-877042FD9166}"/>
                </a:ext>
              </a:extLst>
            </p:cNvPr>
            <p:cNvSpPr>
              <a:spLocks noChangeAspect="1"/>
            </p:cNvSpPr>
            <p:nvPr userDrawn="1"/>
          </p:nvSpPr>
          <p:spPr>
            <a:xfrm>
              <a:off x="91503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14D0DC0D-52BB-E043-9103-DA2BD0F589CC}"/>
                </a:ext>
              </a:extLst>
            </p:cNvPr>
            <p:cNvSpPr>
              <a:spLocks noChangeAspect="1"/>
            </p:cNvSpPr>
            <p:nvPr userDrawn="1"/>
          </p:nvSpPr>
          <p:spPr>
            <a:xfrm>
              <a:off x="97027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0D0E2BD7-B59C-9041-9D48-345A14EDAE34}"/>
                </a:ext>
              </a:extLst>
            </p:cNvPr>
            <p:cNvSpPr>
              <a:spLocks noChangeAspect="1"/>
            </p:cNvSpPr>
            <p:nvPr userDrawn="1"/>
          </p:nvSpPr>
          <p:spPr>
            <a:xfrm>
              <a:off x="80454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pic>
        <p:nvPicPr>
          <p:cNvPr id="31" name="Picture 30">
            <a:extLst>
              <a:ext uri="{FF2B5EF4-FFF2-40B4-BE49-F238E27FC236}">
                <a16:creationId xmlns:a16="http://schemas.microsoft.com/office/drawing/2014/main" id="{74E7959D-BAE8-1F47-90B8-AB8320423639}"/>
              </a:ext>
            </a:extLst>
          </p:cNvPr>
          <p:cNvPicPr>
            <a:picLocks noChangeAspect="1"/>
          </p:cNvPicPr>
          <p:nvPr userDrawn="1"/>
        </p:nvPicPr>
        <p:blipFill rotWithShape="1">
          <a:blip r:embed="rId2">
            <a:duotone>
              <a:schemeClr val="bg2">
                <a:shade val="45000"/>
                <a:satMod val="135000"/>
              </a:schemeClr>
              <a:prstClr val="white"/>
            </a:duotone>
          </a:blip>
          <a:srcRect l="14743" r="24919" b="14437"/>
          <a:stretch/>
        </p:blipFill>
        <p:spPr>
          <a:xfrm>
            <a:off x="10534966" y="6078012"/>
            <a:ext cx="1657034" cy="847363"/>
          </a:xfrm>
          <a:prstGeom prst="rect">
            <a:avLst/>
          </a:prstGeom>
        </p:spPr>
      </p:pic>
    </p:spTree>
    <p:extLst>
      <p:ext uri="{BB962C8B-B14F-4D97-AF65-F5344CB8AC3E}">
        <p14:creationId xmlns:p14="http://schemas.microsoft.com/office/powerpoint/2010/main" val="4042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ARS Numbered slide">
    <p:spTree>
      <p:nvGrpSpPr>
        <p:cNvPr id="1" name=""/>
        <p:cNvGrpSpPr/>
        <p:nvPr/>
      </p:nvGrpSpPr>
      <p:grpSpPr>
        <a:xfrm>
          <a:off x="0" y="0"/>
          <a:ext cx="0" cy="0"/>
          <a:chOff x="0" y="0"/>
          <a:chExt cx="0" cy="0"/>
        </a:xfrm>
      </p:grpSpPr>
      <p:sp>
        <p:nvSpPr>
          <p:cNvPr id="31" name="Google Shape;113;p5">
            <a:extLst>
              <a:ext uri="{FF2B5EF4-FFF2-40B4-BE49-F238E27FC236}">
                <a16:creationId xmlns:a16="http://schemas.microsoft.com/office/drawing/2014/main" id="{31CCBC6D-1341-D449-849A-3B303D608526}"/>
              </a:ext>
            </a:extLst>
          </p:cNvPr>
          <p:cNvSpPr/>
          <p:nvPr userDrawn="1"/>
        </p:nvSpPr>
        <p:spPr>
          <a:xfrm>
            <a:off x="0" y="6141200"/>
            <a:ext cx="716800" cy="7168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2" name="Google Shape;114;p5">
            <a:extLst>
              <a:ext uri="{FF2B5EF4-FFF2-40B4-BE49-F238E27FC236}">
                <a16:creationId xmlns:a16="http://schemas.microsoft.com/office/drawing/2014/main" id="{27944885-BF8B-014F-BFD1-801A67671F19}"/>
              </a:ext>
            </a:extLst>
          </p:cNvPr>
          <p:cNvSpPr/>
          <p:nvPr userDrawn="1"/>
        </p:nvSpPr>
        <p:spPr>
          <a:xfrm>
            <a:off x="0" y="54244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 name="Google Shape;115;p5">
            <a:extLst>
              <a:ext uri="{FF2B5EF4-FFF2-40B4-BE49-F238E27FC236}">
                <a16:creationId xmlns:a16="http://schemas.microsoft.com/office/drawing/2014/main" id="{7840B903-56E3-F347-91F3-039304B08B27}"/>
              </a:ext>
            </a:extLst>
          </p:cNvPr>
          <p:cNvSpPr/>
          <p:nvPr userDrawn="1"/>
        </p:nvSpPr>
        <p:spPr>
          <a:xfrm>
            <a:off x="716800" y="61412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 name="Google Shape;116;p5">
            <a:extLst>
              <a:ext uri="{FF2B5EF4-FFF2-40B4-BE49-F238E27FC236}">
                <a16:creationId xmlns:a16="http://schemas.microsoft.com/office/drawing/2014/main" id="{1DDCFE81-83BE-0D40-BC82-830FD0F14229}"/>
              </a:ext>
            </a:extLst>
          </p:cNvPr>
          <p:cNvSpPr/>
          <p:nvPr userDrawn="1"/>
        </p:nvSpPr>
        <p:spPr>
          <a:xfrm>
            <a:off x="716800" y="5020000"/>
            <a:ext cx="404400" cy="4044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14" name="Group 13">
            <a:extLst>
              <a:ext uri="{FF2B5EF4-FFF2-40B4-BE49-F238E27FC236}">
                <a16:creationId xmlns:a16="http://schemas.microsoft.com/office/drawing/2014/main" id="{4202FB63-FD47-1F4D-A416-E681C0A64EAD}"/>
              </a:ext>
            </a:extLst>
          </p:cNvPr>
          <p:cNvGrpSpPr/>
          <p:nvPr userDrawn="1"/>
        </p:nvGrpSpPr>
        <p:grpSpPr>
          <a:xfrm>
            <a:off x="67866" y="66821"/>
            <a:ext cx="1251146" cy="1255301"/>
            <a:chOff x="67866" y="66821"/>
            <a:chExt cx="627882" cy="629967"/>
          </a:xfrm>
          <a:solidFill>
            <a:schemeClr val="bg2">
              <a:lumMod val="20000"/>
              <a:lumOff val="80000"/>
            </a:schemeClr>
          </a:solidFill>
        </p:grpSpPr>
        <p:sp>
          <p:nvSpPr>
            <p:cNvPr id="15" name="Oval 14">
              <a:extLst>
                <a:ext uri="{FF2B5EF4-FFF2-40B4-BE49-F238E27FC236}">
                  <a16:creationId xmlns:a16="http://schemas.microsoft.com/office/drawing/2014/main" id="{71A20E2C-96C4-C348-B6D6-A920F0FEFFD6}"/>
                </a:ext>
              </a:extLst>
            </p:cNvPr>
            <p:cNvSpPr>
              <a:spLocks noChangeAspect="1"/>
            </p:cNvSpPr>
            <p:nvPr userDrawn="1"/>
          </p:nvSpPr>
          <p:spPr>
            <a:xfrm>
              <a:off x="249154"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28A8F24A-AA63-F447-BA57-F6C0D62CFF18}"/>
                </a:ext>
              </a:extLst>
            </p:cNvPr>
            <p:cNvSpPr>
              <a:spLocks noChangeAspect="1"/>
            </p:cNvSpPr>
            <p:nvPr userDrawn="1"/>
          </p:nvSpPr>
          <p:spPr>
            <a:xfrm>
              <a:off x="430442"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BD936543-EE3B-EB43-81DE-2DBA1CE57077}"/>
                </a:ext>
              </a:extLst>
            </p:cNvPr>
            <p:cNvSpPr>
              <a:spLocks noChangeAspect="1"/>
            </p:cNvSpPr>
            <p:nvPr userDrawn="1"/>
          </p:nvSpPr>
          <p:spPr>
            <a:xfrm>
              <a:off x="611730"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6EC72F0D-3570-3E40-924C-A894D362B148}"/>
                </a:ext>
              </a:extLst>
            </p:cNvPr>
            <p:cNvSpPr>
              <a:spLocks noChangeAspect="1"/>
            </p:cNvSpPr>
            <p:nvPr userDrawn="1"/>
          </p:nvSpPr>
          <p:spPr>
            <a:xfrm>
              <a:off x="67866"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3912D514-E242-9642-A27D-E7E06FC209EC}"/>
                </a:ext>
              </a:extLst>
            </p:cNvPr>
            <p:cNvSpPr>
              <a:spLocks noChangeAspect="1"/>
            </p:cNvSpPr>
            <p:nvPr userDrawn="1"/>
          </p:nvSpPr>
          <p:spPr>
            <a:xfrm>
              <a:off x="249154"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36E39ECA-D3CC-B547-905C-3E9DCCCAA968}"/>
                </a:ext>
              </a:extLst>
            </p:cNvPr>
            <p:cNvSpPr>
              <a:spLocks noChangeAspect="1"/>
            </p:cNvSpPr>
            <p:nvPr userDrawn="1"/>
          </p:nvSpPr>
          <p:spPr>
            <a:xfrm>
              <a:off x="430442"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17DE207B-F1A7-5943-8589-0C2726BD7046}"/>
                </a:ext>
              </a:extLst>
            </p:cNvPr>
            <p:cNvSpPr>
              <a:spLocks noChangeAspect="1"/>
            </p:cNvSpPr>
            <p:nvPr userDrawn="1"/>
          </p:nvSpPr>
          <p:spPr>
            <a:xfrm>
              <a:off x="611730"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B4AF2342-32DC-6948-95A3-D6C9F5AEFD5A}"/>
                </a:ext>
              </a:extLst>
            </p:cNvPr>
            <p:cNvSpPr>
              <a:spLocks noChangeAspect="1"/>
            </p:cNvSpPr>
            <p:nvPr userDrawn="1"/>
          </p:nvSpPr>
          <p:spPr>
            <a:xfrm>
              <a:off x="67866"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4FF56978-3475-7744-B380-83AE0E4F7C7D}"/>
                </a:ext>
              </a:extLst>
            </p:cNvPr>
            <p:cNvSpPr>
              <a:spLocks noChangeAspect="1"/>
            </p:cNvSpPr>
            <p:nvPr userDrawn="1"/>
          </p:nvSpPr>
          <p:spPr>
            <a:xfrm>
              <a:off x="249154"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C68A7F1E-4867-7C44-8B79-B8420B717C3A}"/>
                </a:ext>
              </a:extLst>
            </p:cNvPr>
            <p:cNvSpPr>
              <a:spLocks noChangeAspect="1"/>
            </p:cNvSpPr>
            <p:nvPr userDrawn="1"/>
          </p:nvSpPr>
          <p:spPr>
            <a:xfrm>
              <a:off x="430442"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B4D29D08-9E1A-764C-9403-34F7EAD402DA}"/>
                </a:ext>
              </a:extLst>
            </p:cNvPr>
            <p:cNvSpPr>
              <a:spLocks noChangeAspect="1"/>
            </p:cNvSpPr>
            <p:nvPr userDrawn="1"/>
          </p:nvSpPr>
          <p:spPr>
            <a:xfrm>
              <a:off x="611730"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2F1F232D-111D-2241-846C-1FCF1A1CBD9E}"/>
                </a:ext>
              </a:extLst>
            </p:cNvPr>
            <p:cNvSpPr>
              <a:spLocks noChangeAspect="1"/>
            </p:cNvSpPr>
            <p:nvPr userDrawn="1"/>
          </p:nvSpPr>
          <p:spPr>
            <a:xfrm>
              <a:off x="67866"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D31B8165-78B1-E64C-AE04-C7E343CF7FFF}"/>
                </a:ext>
              </a:extLst>
            </p:cNvPr>
            <p:cNvSpPr>
              <a:spLocks noChangeAspect="1"/>
            </p:cNvSpPr>
            <p:nvPr userDrawn="1"/>
          </p:nvSpPr>
          <p:spPr>
            <a:xfrm>
              <a:off x="249154"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AF3244C2-AF2C-FF4F-81D0-F5F58979D035}"/>
                </a:ext>
              </a:extLst>
            </p:cNvPr>
            <p:cNvSpPr>
              <a:spLocks noChangeAspect="1"/>
            </p:cNvSpPr>
            <p:nvPr userDrawn="1"/>
          </p:nvSpPr>
          <p:spPr>
            <a:xfrm>
              <a:off x="430442"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39441157-9055-EF41-B5F3-59CEBBF5B6C5}"/>
                </a:ext>
              </a:extLst>
            </p:cNvPr>
            <p:cNvSpPr>
              <a:spLocks noChangeAspect="1"/>
            </p:cNvSpPr>
            <p:nvPr userDrawn="1"/>
          </p:nvSpPr>
          <p:spPr>
            <a:xfrm>
              <a:off x="611730"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3170904F-E89E-3A4D-ACC0-D50671982BB4}"/>
                </a:ext>
              </a:extLst>
            </p:cNvPr>
            <p:cNvSpPr>
              <a:spLocks noChangeAspect="1"/>
            </p:cNvSpPr>
            <p:nvPr userDrawn="1"/>
          </p:nvSpPr>
          <p:spPr>
            <a:xfrm>
              <a:off x="67866"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l">
              <a:defRPr lang="en-US" dirty="0"/>
            </a:lvl1pPr>
          </a:lstStyle>
          <a:p>
            <a:pPr lvl="0" eaLnBrk="1" hangingPunct="1"/>
            <a:r>
              <a:rPr lang="en-US"/>
              <a:t>Click to edit Master title style</a:t>
            </a:r>
          </a:p>
        </p:txBody>
      </p:sp>
      <p:sp>
        <p:nvSpPr>
          <p:cNvPr id="3" name="Content Placeholder 2"/>
          <p:cNvSpPr>
            <a:spLocks noGrp="1"/>
          </p:cNvSpPr>
          <p:nvPr>
            <p:ph idx="1"/>
          </p:nvPr>
        </p:nvSpPr>
        <p:spPr>
          <a:xfrm>
            <a:off x="914400" y="2002536"/>
            <a:ext cx="10363200" cy="4598987"/>
          </a:xfrm>
          <a:noFill/>
          <a:ln>
            <a:noFill/>
          </a:ln>
        </p:spPr>
        <p:txBody>
          <a:bodyPr vert="horz" wrap="square" lIns="0" tIns="0" rIns="0" bIns="0" numCol="1" anchor="t" anchorCtr="0" compatLnSpc="1">
            <a:prstTxWarp prst="textNoShape">
              <a:avLst/>
            </a:prstTxWarp>
          </a:bodyPr>
          <a:lstStyle>
            <a:lvl1pPr marL="457200" indent="-457200">
              <a:lnSpc>
                <a:spcPct val="90000"/>
              </a:lnSpc>
              <a:spcBef>
                <a:spcPts val="1200"/>
              </a:spcBef>
              <a:buClrTx/>
              <a:buFont typeface="+mj-lt"/>
              <a:buAutoNum type="arabicPeriod"/>
              <a:tabLst/>
              <a:defRPr lang="en-US" sz="2800" dirty="0" smtClean="0"/>
            </a:lvl1pPr>
            <a:lvl2pPr marL="457200" indent="-457200">
              <a:lnSpc>
                <a:spcPct val="90000"/>
              </a:lnSpc>
              <a:spcBef>
                <a:spcPts val="1200"/>
              </a:spcBef>
              <a:buClrTx/>
              <a:tabLst/>
              <a:defRPr lang="en-US" sz="2800" dirty="0" smtClean="0"/>
            </a:lvl2pPr>
            <a:lvl3pPr marL="457200" indent="-457200">
              <a:lnSpc>
                <a:spcPct val="90000"/>
              </a:lnSpc>
              <a:spcBef>
                <a:spcPts val="1200"/>
              </a:spcBef>
              <a:buClrTx/>
              <a:tabLst/>
              <a:defRPr lang="en-US" sz="2800" dirty="0" smtClean="0"/>
            </a:lvl3pPr>
            <a:lvl4pPr marL="457200" indent="-457200">
              <a:lnSpc>
                <a:spcPct val="90000"/>
              </a:lnSpc>
              <a:spcBef>
                <a:spcPts val="1200"/>
              </a:spcBef>
              <a:buClrTx/>
              <a:tabLst/>
              <a:defRPr lang="en-US" sz="2800" dirty="0" smtClean="0"/>
            </a:lvl4pPr>
            <a:lvl5pPr>
              <a:lnSpc>
                <a:spcPct val="90000"/>
              </a:lnSpc>
              <a:spcBef>
                <a:spcPts val="1200"/>
              </a:spcBef>
              <a:buClrTx/>
              <a:defRPr lang="en-US" sz="2800" dirty="0"/>
            </a:lvl5pPr>
          </a:lstStyle>
          <a:p>
            <a:pPr lvl="0"/>
            <a:r>
              <a:rPr lang="en-US"/>
              <a:t>Edit Master text styles</a:t>
            </a:r>
          </a:p>
          <a:p>
            <a:pPr lvl="1"/>
            <a:r>
              <a:rPr lang="en-US"/>
              <a:t>Second level</a:t>
            </a:r>
          </a:p>
        </p:txBody>
      </p:sp>
      <p:sp>
        <p:nvSpPr>
          <p:cNvPr id="5" name="Text Placeholder 4"/>
          <p:cNvSpPr>
            <a:spLocks noGrp="1"/>
          </p:cNvSpPr>
          <p:nvPr>
            <p:ph type="body" sz="quarter" idx="10"/>
          </p:nvPr>
        </p:nvSpPr>
        <p:spPr>
          <a:xfrm>
            <a:off x="0" y="6599469"/>
            <a:ext cx="10534966"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smtClean="0"/>
            </a:lvl1pPr>
          </a:lstStyle>
          <a:p>
            <a:pPr marL="233363" lvl="0" indent="-233363" eaLnBrk="1" hangingPunct="1">
              <a:lnSpc>
                <a:spcPct val="90000"/>
              </a:lnSpc>
              <a:spcBef>
                <a:spcPts val="600"/>
              </a:spcBef>
            </a:pPr>
            <a:r>
              <a:rPr lang="en-US"/>
              <a:t>Edit Master text styles</a:t>
            </a:r>
          </a:p>
        </p:txBody>
      </p:sp>
      <p:pic>
        <p:nvPicPr>
          <p:cNvPr id="6" name="Picture 5">
            <a:extLst>
              <a:ext uri="{FF2B5EF4-FFF2-40B4-BE49-F238E27FC236}">
                <a16:creationId xmlns:a16="http://schemas.microsoft.com/office/drawing/2014/main" id="{BEDB9B77-3025-E24E-BA8F-DDC48940BE8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0" y="0"/>
            <a:ext cx="768096" cy="768096"/>
          </a:xfrm>
          <a:prstGeom prst="rect">
            <a:avLst/>
          </a:prstGeom>
          <a:solidFill>
            <a:schemeClr val="bg2">
              <a:lumMod val="20000"/>
              <a:lumOff val="80000"/>
            </a:schemeClr>
          </a:solidFill>
        </p:spPr>
      </p:pic>
      <p:pic>
        <p:nvPicPr>
          <p:cNvPr id="35" name="Picture 34">
            <a:extLst>
              <a:ext uri="{FF2B5EF4-FFF2-40B4-BE49-F238E27FC236}">
                <a16:creationId xmlns:a16="http://schemas.microsoft.com/office/drawing/2014/main" id="{71C9D823-8946-BF49-99B8-2B8487093B21}"/>
              </a:ext>
            </a:extLst>
          </p:cNvPr>
          <p:cNvPicPr>
            <a:picLocks noChangeAspect="1"/>
          </p:cNvPicPr>
          <p:nvPr userDrawn="1"/>
        </p:nvPicPr>
        <p:blipFill rotWithShape="1">
          <a:blip r:embed="rId3">
            <a:duotone>
              <a:schemeClr val="bg2">
                <a:shade val="45000"/>
                <a:satMod val="135000"/>
              </a:schemeClr>
              <a:prstClr val="white"/>
            </a:duotone>
          </a:blip>
          <a:srcRect l="14743" r="24919" b="14437"/>
          <a:stretch/>
        </p:blipFill>
        <p:spPr>
          <a:xfrm>
            <a:off x="10534966" y="6078012"/>
            <a:ext cx="1657034" cy="847363"/>
          </a:xfrm>
          <a:prstGeom prst="rect">
            <a:avLst/>
          </a:prstGeom>
        </p:spPr>
      </p:pic>
    </p:spTree>
    <p:extLst>
      <p:ext uri="{BB962C8B-B14F-4D97-AF65-F5344CB8AC3E}">
        <p14:creationId xmlns:p14="http://schemas.microsoft.com/office/powerpoint/2010/main" val="201353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9" name="Picture 18" descr="A blue and gold logo&#10;&#10;Description automatically generated">
            <a:extLst>
              <a:ext uri="{FF2B5EF4-FFF2-40B4-BE49-F238E27FC236}">
                <a16:creationId xmlns:a16="http://schemas.microsoft.com/office/drawing/2014/main" id="{FD132E82-0468-929E-AFC6-8D234AD1975A}"/>
              </a:ext>
            </a:extLst>
          </p:cNvPr>
          <p:cNvPicPr>
            <a:picLocks noChangeAspect="1"/>
          </p:cNvPicPr>
          <p:nvPr userDrawn="1"/>
        </p:nvPicPr>
        <p:blipFill>
          <a:blip r:embed="rId2"/>
          <a:stretch>
            <a:fillRect/>
          </a:stretch>
        </p:blipFill>
        <p:spPr>
          <a:xfrm>
            <a:off x="10667269" y="6332552"/>
            <a:ext cx="1356189" cy="353174"/>
          </a:xfrm>
          <a:prstGeom prst="rect">
            <a:avLst/>
          </a:prstGeom>
        </p:spPr>
      </p:pic>
      <p:sp>
        <p:nvSpPr>
          <p:cNvPr id="2" name="Rectangle 1">
            <a:extLst>
              <a:ext uri="{FF2B5EF4-FFF2-40B4-BE49-F238E27FC236}">
                <a16:creationId xmlns:a16="http://schemas.microsoft.com/office/drawing/2014/main" id="{EE9D1771-B642-9ABF-B374-AC39010F4C4B}"/>
              </a:ext>
            </a:extLst>
          </p:cNvPr>
          <p:cNvSpPr/>
          <p:nvPr userDrawn="1"/>
        </p:nvSpPr>
        <p:spPr>
          <a:xfrm>
            <a:off x="0" y="0"/>
            <a:ext cx="10508105" cy="509666"/>
          </a:xfrm>
          <a:prstGeom prst="rect">
            <a:avLst/>
          </a:prstGeom>
          <a:solidFill>
            <a:srgbClr val="50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D4A7023-F568-BAF7-F456-5CA453118560}"/>
              </a:ext>
            </a:extLst>
          </p:cNvPr>
          <p:cNvSpPr/>
          <p:nvPr userDrawn="1"/>
        </p:nvSpPr>
        <p:spPr>
          <a:xfrm>
            <a:off x="10508106" y="0"/>
            <a:ext cx="734518" cy="509666"/>
          </a:xfrm>
          <a:prstGeom prst="rect">
            <a:avLst/>
          </a:prstGeom>
          <a:solidFill>
            <a:srgbClr val="747E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A818B"/>
              </a:solidFill>
            </a:endParaRPr>
          </a:p>
        </p:txBody>
      </p:sp>
      <p:sp>
        <p:nvSpPr>
          <p:cNvPr id="4" name="Rectangle 3">
            <a:extLst>
              <a:ext uri="{FF2B5EF4-FFF2-40B4-BE49-F238E27FC236}">
                <a16:creationId xmlns:a16="http://schemas.microsoft.com/office/drawing/2014/main" id="{5B595517-0ED6-5605-98AC-1219AACB8123}"/>
              </a:ext>
            </a:extLst>
          </p:cNvPr>
          <p:cNvSpPr/>
          <p:nvPr userDrawn="1"/>
        </p:nvSpPr>
        <p:spPr>
          <a:xfrm>
            <a:off x="11242624" y="0"/>
            <a:ext cx="949376" cy="509666"/>
          </a:xfrm>
          <a:prstGeom prst="rect">
            <a:avLst/>
          </a:prstGeom>
          <a:solidFill>
            <a:srgbClr val="3C3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C3F49"/>
              </a:solidFill>
            </a:endParaRPr>
          </a:p>
        </p:txBody>
      </p:sp>
    </p:spTree>
    <p:extLst>
      <p:ext uri="{BB962C8B-B14F-4D97-AF65-F5344CB8AC3E}">
        <p14:creationId xmlns:p14="http://schemas.microsoft.com/office/powerpoint/2010/main" val="2445985167"/>
      </p:ext>
    </p:extLst>
  </p:cSld>
  <p:clrMapOvr>
    <a:masterClrMapping/>
  </p:clrMapOvr>
  <p:extLst>
    <p:ext uri="{DCECCB84-F9BA-43D5-87BE-67443E8EF086}">
      <p15:sldGuideLst xmlns:p15="http://schemas.microsoft.com/office/powerpoint/2012/main">
        <p15:guide id="1" orient="horz" pos="960" userDrawn="1">
          <p15:clr>
            <a:srgbClr val="FBAE40"/>
          </p15:clr>
        </p15:guide>
        <p15:guide id="2" pos="3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tient Cas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FBE3FA0-6C3A-1A48-A9C7-FAFDDE43D18E}"/>
              </a:ext>
            </a:extLst>
          </p:cNvPr>
          <p:cNvGrpSpPr/>
          <p:nvPr userDrawn="1"/>
        </p:nvGrpSpPr>
        <p:grpSpPr>
          <a:xfrm>
            <a:off x="67866" y="66821"/>
            <a:ext cx="1251146" cy="1255301"/>
            <a:chOff x="67866" y="66821"/>
            <a:chExt cx="627882" cy="629967"/>
          </a:xfrm>
          <a:solidFill>
            <a:schemeClr val="bg2">
              <a:lumMod val="20000"/>
              <a:lumOff val="80000"/>
            </a:schemeClr>
          </a:solidFill>
        </p:grpSpPr>
        <p:sp>
          <p:nvSpPr>
            <p:cNvPr id="15" name="Oval 14">
              <a:extLst>
                <a:ext uri="{FF2B5EF4-FFF2-40B4-BE49-F238E27FC236}">
                  <a16:creationId xmlns:a16="http://schemas.microsoft.com/office/drawing/2014/main" id="{BB21AF81-EC00-CA46-8B4A-EA4A89D35E9F}"/>
                </a:ext>
              </a:extLst>
            </p:cNvPr>
            <p:cNvSpPr>
              <a:spLocks noChangeAspect="1"/>
            </p:cNvSpPr>
            <p:nvPr userDrawn="1"/>
          </p:nvSpPr>
          <p:spPr>
            <a:xfrm>
              <a:off x="249154"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911447F5-738E-AD4B-BA94-2F803DBD7A50}"/>
                </a:ext>
              </a:extLst>
            </p:cNvPr>
            <p:cNvSpPr>
              <a:spLocks noChangeAspect="1"/>
            </p:cNvSpPr>
            <p:nvPr userDrawn="1"/>
          </p:nvSpPr>
          <p:spPr>
            <a:xfrm>
              <a:off x="430442"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49602D-C511-2F4D-9997-3754776EB7D6}"/>
                </a:ext>
              </a:extLst>
            </p:cNvPr>
            <p:cNvSpPr>
              <a:spLocks noChangeAspect="1"/>
            </p:cNvSpPr>
            <p:nvPr userDrawn="1"/>
          </p:nvSpPr>
          <p:spPr>
            <a:xfrm>
              <a:off x="611730"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3D637B04-9B0B-DA43-9678-FAAA3E476EEC}"/>
                </a:ext>
              </a:extLst>
            </p:cNvPr>
            <p:cNvSpPr>
              <a:spLocks noChangeAspect="1"/>
            </p:cNvSpPr>
            <p:nvPr userDrawn="1"/>
          </p:nvSpPr>
          <p:spPr>
            <a:xfrm>
              <a:off x="67866" y="66821"/>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AC3F3A86-094B-744D-918E-011D8D7CE8AD}"/>
                </a:ext>
              </a:extLst>
            </p:cNvPr>
            <p:cNvSpPr>
              <a:spLocks noChangeAspect="1"/>
            </p:cNvSpPr>
            <p:nvPr userDrawn="1"/>
          </p:nvSpPr>
          <p:spPr>
            <a:xfrm>
              <a:off x="249154"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EA7E556B-B9E5-7240-B9D4-631A6B0E6640}"/>
                </a:ext>
              </a:extLst>
            </p:cNvPr>
            <p:cNvSpPr>
              <a:spLocks noChangeAspect="1"/>
            </p:cNvSpPr>
            <p:nvPr userDrawn="1"/>
          </p:nvSpPr>
          <p:spPr>
            <a:xfrm>
              <a:off x="430442"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F5DD570D-3540-9A47-A8C8-A77E0AB98D70}"/>
                </a:ext>
              </a:extLst>
            </p:cNvPr>
            <p:cNvSpPr>
              <a:spLocks noChangeAspect="1"/>
            </p:cNvSpPr>
            <p:nvPr userDrawn="1"/>
          </p:nvSpPr>
          <p:spPr>
            <a:xfrm>
              <a:off x="611730"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9C3FC4A3-E440-184F-B710-4CAE2F8CFEF3}"/>
                </a:ext>
              </a:extLst>
            </p:cNvPr>
            <p:cNvSpPr>
              <a:spLocks noChangeAspect="1"/>
            </p:cNvSpPr>
            <p:nvPr userDrawn="1"/>
          </p:nvSpPr>
          <p:spPr>
            <a:xfrm>
              <a:off x="67866" y="248804"/>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DC8FD767-3EB2-9B4B-9959-82259145A9DB}"/>
                </a:ext>
              </a:extLst>
            </p:cNvPr>
            <p:cNvSpPr>
              <a:spLocks noChangeAspect="1"/>
            </p:cNvSpPr>
            <p:nvPr userDrawn="1"/>
          </p:nvSpPr>
          <p:spPr>
            <a:xfrm>
              <a:off x="249154"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C22B6F1B-3F12-7F46-8B73-B2D5E55128A4}"/>
                </a:ext>
              </a:extLst>
            </p:cNvPr>
            <p:cNvSpPr>
              <a:spLocks noChangeAspect="1"/>
            </p:cNvSpPr>
            <p:nvPr userDrawn="1"/>
          </p:nvSpPr>
          <p:spPr>
            <a:xfrm>
              <a:off x="430442"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79377958-13B0-4F44-8A63-BFB6052C86A5}"/>
                </a:ext>
              </a:extLst>
            </p:cNvPr>
            <p:cNvSpPr>
              <a:spLocks noChangeAspect="1"/>
            </p:cNvSpPr>
            <p:nvPr userDrawn="1"/>
          </p:nvSpPr>
          <p:spPr>
            <a:xfrm>
              <a:off x="611730"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03CEBBF8-0AC5-9B46-99F3-A4B1EECF483E}"/>
                </a:ext>
              </a:extLst>
            </p:cNvPr>
            <p:cNvSpPr>
              <a:spLocks noChangeAspect="1"/>
            </p:cNvSpPr>
            <p:nvPr userDrawn="1"/>
          </p:nvSpPr>
          <p:spPr>
            <a:xfrm>
              <a:off x="67866" y="430787"/>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BDFE0839-33FE-1C41-9DFE-697464C83C8E}"/>
                </a:ext>
              </a:extLst>
            </p:cNvPr>
            <p:cNvSpPr>
              <a:spLocks noChangeAspect="1"/>
            </p:cNvSpPr>
            <p:nvPr userDrawn="1"/>
          </p:nvSpPr>
          <p:spPr>
            <a:xfrm>
              <a:off x="249154"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CC9DA2EE-A936-DD49-83C5-D1A80D4EDB4F}"/>
                </a:ext>
              </a:extLst>
            </p:cNvPr>
            <p:cNvSpPr>
              <a:spLocks noChangeAspect="1"/>
            </p:cNvSpPr>
            <p:nvPr userDrawn="1"/>
          </p:nvSpPr>
          <p:spPr>
            <a:xfrm>
              <a:off x="430442"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6EE385CC-0054-6641-9AD0-C7E8A905DB2F}"/>
                </a:ext>
              </a:extLst>
            </p:cNvPr>
            <p:cNvSpPr>
              <a:spLocks noChangeAspect="1"/>
            </p:cNvSpPr>
            <p:nvPr userDrawn="1"/>
          </p:nvSpPr>
          <p:spPr>
            <a:xfrm>
              <a:off x="611730"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3C9CDFB1-0ADE-7E4E-931E-C0576C351279}"/>
                </a:ext>
              </a:extLst>
            </p:cNvPr>
            <p:cNvSpPr>
              <a:spLocks noChangeAspect="1"/>
            </p:cNvSpPr>
            <p:nvPr userDrawn="1"/>
          </p:nvSpPr>
          <p:spPr>
            <a:xfrm>
              <a:off x="67866" y="612770"/>
              <a:ext cx="84018" cy="840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pic>
        <p:nvPicPr>
          <p:cNvPr id="36" name="Picture 35">
            <a:extLst>
              <a:ext uri="{FF2B5EF4-FFF2-40B4-BE49-F238E27FC236}">
                <a16:creationId xmlns:a16="http://schemas.microsoft.com/office/drawing/2014/main" id="{A0DE9354-F665-4F44-86AD-7760423D7263}"/>
              </a:ext>
            </a:extLst>
          </p:cNvPr>
          <p:cNvPicPr>
            <a:picLocks noChangeAspect="1"/>
          </p:cNvPicPr>
          <p:nvPr userDrawn="1"/>
        </p:nvPicPr>
        <p:blipFill rotWithShape="1">
          <a:blip r:embed="rId2">
            <a:duotone>
              <a:schemeClr val="bg2">
                <a:shade val="45000"/>
                <a:satMod val="135000"/>
              </a:schemeClr>
              <a:prstClr val="white"/>
            </a:duotone>
            <a:alphaModFix/>
          </a:blip>
          <a:srcRect l="19029" t="23222" r="44882" b="23314"/>
          <a:stretch/>
        </p:blipFill>
        <p:spPr>
          <a:xfrm>
            <a:off x="0" y="0"/>
            <a:ext cx="768096" cy="758563"/>
          </a:xfrm>
          <a:prstGeom prst="rect">
            <a:avLst/>
          </a:prstGeom>
        </p:spPr>
      </p:pic>
      <p:sp>
        <p:nvSpPr>
          <p:cNvPr id="32" name="Google Shape;113;p5">
            <a:extLst>
              <a:ext uri="{FF2B5EF4-FFF2-40B4-BE49-F238E27FC236}">
                <a16:creationId xmlns:a16="http://schemas.microsoft.com/office/drawing/2014/main" id="{E42E5AB6-E74F-C34A-B47E-21423394CC70}"/>
              </a:ext>
            </a:extLst>
          </p:cNvPr>
          <p:cNvSpPr/>
          <p:nvPr userDrawn="1"/>
        </p:nvSpPr>
        <p:spPr>
          <a:xfrm>
            <a:off x="0" y="6141200"/>
            <a:ext cx="716800" cy="7168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 name="Google Shape;114;p5">
            <a:extLst>
              <a:ext uri="{FF2B5EF4-FFF2-40B4-BE49-F238E27FC236}">
                <a16:creationId xmlns:a16="http://schemas.microsoft.com/office/drawing/2014/main" id="{24AF4E23-DC06-2342-B947-1F2F65B10465}"/>
              </a:ext>
            </a:extLst>
          </p:cNvPr>
          <p:cNvSpPr/>
          <p:nvPr userDrawn="1"/>
        </p:nvSpPr>
        <p:spPr>
          <a:xfrm>
            <a:off x="0" y="54244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4" name="Google Shape;115;p5">
            <a:extLst>
              <a:ext uri="{FF2B5EF4-FFF2-40B4-BE49-F238E27FC236}">
                <a16:creationId xmlns:a16="http://schemas.microsoft.com/office/drawing/2014/main" id="{D6B5106A-4DA8-194E-8A31-018CB3A74EE2}"/>
              </a:ext>
            </a:extLst>
          </p:cNvPr>
          <p:cNvSpPr/>
          <p:nvPr userDrawn="1"/>
        </p:nvSpPr>
        <p:spPr>
          <a:xfrm>
            <a:off x="716800" y="61412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 name="Google Shape;116;p5">
            <a:extLst>
              <a:ext uri="{FF2B5EF4-FFF2-40B4-BE49-F238E27FC236}">
                <a16:creationId xmlns:a16="http://schemas.microsoft.com/office/drawing/2014/main" id="{DA8F2F5D-527D-1442-9589-532E6E1BF024}"/>
              </a:ext>
            </a:extLst>
          </p:cNvPr>
          <p:cNvSpPr/>
          <p:nvPr userDrawn="1"/>
        </p:nvSpPr>
        <p:spPr>
          <a:xfrm>
            <a:off x="716800" y="5020000"/>
            <a:ext cx="404400" cy="4044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Text Placeholder 4"/>
          <p:cNvSpPr>
            <a:spLocks noGrp="1"/>
          </p:cNvSpPr>
          <p:nvPr>
            <p:ph type="body" sz="quarter" idx="10"/>
          </p:nvPr>
        </p:nvSpPr>
        <p:spPr>
          <a:xfrm>
            <a:off x="0" y="6599469"/>
            <a:ext cx="10534966"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smtClean="0"/>
            </a:lvl1pPr>
          </a:lstStyle>
          <a:p>
            <a:pPr marL="233363" lvl="0" indent="-233363" eaLnBrk="1" hangingPunct="1">
              <a:lnSpc>
                <a:spcPct val="90000"/>
              </a:lnSpc>
              <a:spcBef>
                <a:spcPts val="600"/>
              </a:spcBef>
            </a:pPr>
            <a:r>
              <a:rPr lang="en-US"/>
              <a:t>Edit Master text styles</a:t>
            </a:r>
          </a:p>
        </p:txBody>
      </p:sp>
      <p:sp>
        <p:nvSpPr>
          <p:cNvPr id="2" name="Title 1"/>
          <p:cNvSpPr>
            <a:spLocks noGrp="1"/>
          </p:cNvSpPr>
          <p:nvPr>
            <p:ph type="title"/>
          </p:nvPr>
        </p:nvSpPr>
        <p:spPr>
          <a:xfrm>
            <a:off x="914400" y="265176"/>
            <a:ext cx="10363200" cy="1257300"/>
          </a:xfrm>
          <a:noFill/>
          <a:ln>
            <a:noFill/>
          </a:ln>
        </p:spPr>
        <p:txBody>
          <a:bodyPr vert="horz" wrap="square" lIns="0" tIns="0" rIns="0" bIns="0" numCol="1" anchor="t" anchorCtr="0" compatLnSpc="1">
            <a:prstTxWarp prst="textNoShape">
              <a:avLst/>
            </a:prstTxWarp>
          </a:bodyPr>
          <a:lstStyle>
            <a:lvl1pPr algn="ctr">
              <a:defRPr lang="en-US" dirty="0"/>
            </a:lvl1pPr>
          </a:lstStyle>
          <a:p>
            <a:pPr lvl="0" eaLnBrk="1" hangingPunct="1"/>
            <a:r>
              <a:rPr lang="en-US"/>
              <a:t>Click to edit Master title style</a:t>
            </a:r>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a:lnSpc>
                <a:spcPct val="90000"/>
              </a:lnSpc>
              <a:spcBef>
                <a:spcPts val="1200"/>
              </a:spcBef>
              <a:buClrTx/>
              <a:defRPr lang="en-US" dirty="0" smtClean="0"/>
            </a:lvl1pPr>
            <a:lvl2pPr>
              <a:lnSpc>
                <a:spcPct val="90000"/>
              </a:lnSpc>
              <a:spcBef>
                <a:spcPts val="1200"/>
              </a:spcBef>
              <a:buClrTx/>
              <a:defRPr lang="en-US" dirty="0" smtClean="0"/>
            </a:lvl2pPr>
            <a:lvl3pPr>
              <a:lnSpc>
                <a:spcPct val="90000"/>
              </a:lnSpc>
              <a:spcBef>
                <a:spcPts val="1200"/>
              </a:spcBef>
              <a:buClrTx/>
              <a:defRPr lang="en-US" dirty="0" smtClean="0"/>
            </a:lvl3pPr>
            <a:lvl4pPr>
              <a:lnSpc>
                <a:spcPct val="90000"/>
              </a:lnSpc>
              <a:spcBef>
                <a:spcPts val="1200"/>
              </a:spcBef>
              <a:buClrTx/>
              <a:defRPr lang="en-US" dirty="0" smtClean="0"/>
            </a:lvl4pPr>
            <a:lvl5pPr>
              <a:lnSpc>
                <a:spcPct val="90000"/>
              </a:lnSpc>
              <a:spcBef>
                <a:spcPts val="1200"/>
              </a:spcBef>
              <a:buClrTx/>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Picture 30">
            <a:extLst>
              <a:ext uri="{FF2B5EF4-FFF2-40B4-BE49-F238E27FC236}">
                <a16:creationId xmlns:a16="http://schemas.microsoft.com/office/drawing/2014/main" id="{0CC97F17-1E0B-AA44-8B2C-17C9BFFDD0A3}"/>
              </a:ext>
            </a:extLst>
          </p:cNvPr>
          <p:cNvPicPr>
            <a:picLocks noChangeAspect="1"/>
          </p:cNvPicPr>
          <p:nvPr userDrawn="1"/>
        </p:nvPicPr>
        <p:blipFill rotWithShape="1">
          <a:blip r:embed="rId3">
            <a:duotone>
              <a:schemeClr val="bg2">
                <a:shade val="45000"/>
                <a:satMod val="135000"/>
              </a:schemeClr>
              <a:prstClr val="white"/>
            </a:duotone>
          </a:blip>
          <a:srcRect l="14743" r="24919" b="14437"/>
          <a:stretch/>
        </p:blipFill>
        <p:spPr>
          <a:xfrm>
            <a:off x="10534966" y="6078012"/>
            <a:ext cx="1657034" cy="847363"/>
          </a:xfrm>
          <a:prstGeom prst="rect">
            <a:avLst/>
          </a:prstGeom>
        </p:spPr>
      </p:pic>
    </p:spTree>
    <p:extLst>
      <p:ext uri="{BB962C8B-B14F-4D97-AF65-F5344CB8AC3E}">
        <p14:creationId xmlns:p14="http://schemas.microsoft.com/office/powerpoint/2010/main" val="1832215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 Centered text entry only">
    <p:spTree>
      <p:nvGrpSpPr>
        <p:cNvPr id="1" name=""/>
        <p:cNvGrpSpPr/>
        <p:nvPr/>
      </p:nvGrpSpPr>
      <p:grpSpPr>
        <a:xfrm>
          <a:off x="0" y="0"/>
          <a:ext cx="0" cy="0"/>
          <a:chOff x="0" y="0"/>
          <a:chExt cx="0" cy="0"/>
        </a:xfrm>
      </p:grpSpPr>
      <p:sp>
        <p:nvSpPr>
          <p:cNvPr id="35" name="Google Shape;113;p5">
            <a:extLst>
              <a:ext uri="{FF2B5EF4-FFF2-40B4-BE49-F238E27FC236}">
                <a16:creationId xmlns:a16="http://schemas.microsoft.com/office/drawing/2014/main" id="{5052BFE7-1450-6E41-9C6F-D876FDB76274}"/>
              </a:ext>
            </a:extLst>
          </p:cNvPr>
          <p:cNvSpPr/>
          <p:nvPr userDrawn="1"/>
        </p:nvSpPr>
        <p:spPr>
          <a:xfrm>
            <a:off x="0" y="6141200"/>
            <a:ext cx="716800" cy="716800"/>
          </a:xfrm>
          <a:prstGeom prst="rect">
            <a:avLst/>
          </a:prstGeom>
          <a:solidFill>
            <a:schemeClr val="tx2">
              <a:lumMod val="40000"/>
              <a:lumOff val="6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6" name="Google Shape;114;p5">
            <a:extLst>
              <a:ext uri="{FF2B5EF4-FFF2-40B4-BE49-F238E27FC236}">
                <a16:creationId xmlns:a16="http://schemas.microsoft.com/office/drawing/2014/main" id="{263F09EE-9FC6-5949-A5D8-5CEB010BC9BB}"/>
              </a:ext>
            </a:extLst>
          </p:cNvPr>
          <p:cNvSpPr/>
          <p:nvPr userDrawn="1"/>
        </p:nvSpPr>
        <p:spPr>
          <a:xfrm>
            <a:off x="0" y="54244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 name="Google Shape;115;p5">
            <a:extLst>
              <a:ext uri="{FF2B5EF4-FFF2-40B4-BE49-F238E27FC236}">
                <a16:creationId xmlns:a16="http://schemas.microsoft.com/office/drawing/2014/main" id="{1DF39C23-AB92-654D-84C4-E79AF7236C74}"/>
              </a:ext>
            </a:extLst>
          </p:cNvPr>
          <p:cNvSpPr/>
          <p:nvPr userDrawn="1"/>
        </p:nvSpPr>
        <p:spPr>
          <a:xfrm>
            <a:off x="716800" y="6141200"/>
            <a:ext cx="716800" cy="7168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8" name="Google Shape;116;p5">
            <a:extLst>
              <a:ext uri="{FF2B5EF4-FFF2-40B4-BE49-F238E27FC236}">
                <a16:creationId xmlns:a16="http://schemas.microsoft.com/office/drawing/2014/main" id="{9C79A31A-A1CC-AB44-8FED-3DB17FA7F34F}"/>
              </a:ext>
            </a:extLst>
          </p:cNvPr>
          <p:cNvSpPr/>
          <p:nvPr userDrawn="1"/>
        </p:nvSpPr>
        <p:spPr>
          <a:xfrm>
            <a:off x="716800" y="5020000"/>
            <a:ext cx="404400" cy="404400"/>
          </a:xfrm>
          <a:prstGeom prst="rect">
            <a:avLst/>
          </a:prstGeom>
          <a:solidFill>
            <a:schemeClr val="bg2">
              <a:lumMod val="20000"/>
              <a:lumOff val="80000"/>
            </a:schemeClr>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Title 1"/>
          <p:cNvSpPr>
            <a:spLocks noGrp="1"/>
          </p:cNvSpPr>
          <p:nvPr>
            <p:ph type="title"/>
          </p:nvPr>
        </p:nvSpPr>
        <p:spPr>
          <a:xfrm>
            <a:off x="914400" y="634508"/>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1"/>
                </a:solidFill>
              </a:defRPr>
            </a:lvl1pPr>
          </a:lstStyle>
          <a:p>
            <a:pPr lvl="0" eaLnBrk="1" hangingPunct="1">
              <a:lnSpc>
                <a:spcPct val="90000"/>
              </a:lnSpc>
            </a:pPr>
            <a:r>
              <a:rPr lang="en-US"/>
              <a:t>Click to edit Master title style</a:t>
            </a:r>
          </a:p>
        </p:txBody>
      </p:sp>
      <p:sp>
        <p:nvSpPr>
          <p:cNvPr id="8" name="Text Placeholder 4"/>
          <p:cNvSpPr>
            <a:spLocks noGrp="1"/>
          </p:cNvSpPr>
          <p:nvPr>
            <p:ph type="body" sz="quarter" idx="11"/>
          </p:nvPr>
        </p:nvSpPr>
        <p:spPr>
          <a:xfrm>
            <a:off x="0" y="6599469"/>
            <a:ext cx="10534966"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a:lvl1pPr>
          </a:lstStyle>
          <a:p>
            <a:pPr lvl="0" eaLnBrk="1" hangingPunct="1">
              <a:lnSpc>
                <a:spcPct val="90000"/>
              </a:lnSpc>
              <a:spcBef>
                <a:spcPts val="600"/>
              </a:spcBef>
              <a:buNone/>
            </a:pPr>
            <a:r>
              <a:rPr lang="en-US"/>
              <a:t>Edit Master text styles</a:t>
            </a:r>
          </a:p>
        </p:txBody>
      </p:sp>
      <p:sp>
        <p:nvSpPr>
          <p:cNvPr id="5" name="Text Placeholder 4"/>
          <p:cNvSpPr>
            <a:spLocks noGrp="1"/>
          </p:cNvSpPr>
          <p:nvPr>
            <p:ph type="body" sz="quarter" idx="10"/>
          </p:nvPr>
        </p:nvSpPr>
        <p:spPr>
          <a:xfrm>
            <a:off x="914400" y="1560163"/>
            <a:ext cx="10363200" cy="4367212"/>
          </a:xfrm>
        </p:spPr>
        <p:txBody>
          <a:bodyPr/>
          <a:lstStyle>
            <a:lvl1pPr marL="0" indent="0" algn="ctr">
              <a:spcBef>
                <a:spcPts val="1500"/>
              </a:spcBef>
              <a:buFontTx/>
              <a:buNone/>
              <a:defRPr sz="2800"/>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Edit Master text styles</a:t>
            </a:r>
          </a:p>
        </p:txBody>
      </p:sp>
      <p:sp>
        <p:nvSpPr>
          <p:cNvPr id="57" name="Google Shape;95;p5">
            <a:extLst>
              <a:ext uri="{FF2B5EF4-FFF2-40B4-BE49-F238E27FC236}">
                <a16:creationId xmlns:a16="http://schemas.microsoft.com/office/drawing/2014/main" id="{563552DD-A78F-9742-A268-06E043735742}"/>
              </a:ext>
            </a:extLst>
          </p:cNvPr>
          <p:cNvSpPr/>
          <p:nvPr userDrawn="1"/>
        </p:nvSpPr>
        <p:spPr>
          <a:xfrm>
            <a:off x="0" y="0"/>
            <a:ext cx="763600" cy="7636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58" name="Group 57">
            <a:extLst>
              <a:ext uri="{FF2B5EF4-FFF2-40B4-BE49-F238E27FC236}">
                <a16:creationId xmlns:a16="http://schemas.microsoft.com/office/drawing/2014/main" id="{D5A20543-67BE-C94E-B916-962AE396E81C}"/>
              </a:ext>
            </a:extLst>
          </p:cNvPr>
          <p:cNvGrpSpPr/>
          <p:nvPr userDrawn="1"/>
        </p:nvGrpSpPr>
        <p:grpSpPr>
          <a:xfrm>
            <a:off x="67859" y="66818"/>
            <a:ext cx="627882" cy="629965"/>
            <a:chOff x="8045429" y="4746615"/>
            <a:chExt cx="1913381" cy="1919728"/>
          </a:xfrm>
          <a:solidFill>
            <a:schemeClr val="bg2">
              <a:lumMod val="20000"/>
              <a:lumOff val="80000"/>
            </a:schemeClr>
          </a:solidFill>
        </p:grpSpPr>
        <p:sp>
          <p:nvSpPr>
            <p:cNvPr id="59" name="Oval 58">
              <a:extLst>
                <a:ext uri="{FF2B5EF4-FFF2-40B4-BE49-F238E27FC236}">
                  <a16:creationId xmlns:a16="http://schemas.microsoft.com/office/drawing/2014/main" id="{370A55FB-4761-9442-956B-ED63058E5638}"/>
                </a:ext>
              </a:extLst>
            </p:cNvPr>
            <p:cNvSpPr>
              <a:spLocks noChangeAspect="1"/>
            </p:cNvSpPr>
            <p:nvPr userDrawn="1"/>
          </p:nvSpPr>
          <p:spPr>
            <a:xfrm>
              <a:off x="85978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A4E0D377-10BB-224A-9FD1-6FEE36B340FF}"/>
                </a:ext>
              </a:extLst>
            </p:cNvPr>
            <p:cNvSpPr>
              <a:spLocks noChangeAspect="1"/>
            </p:cNvSpPr>
            <p:nvPr userDrawn="1"/>
          </p:nvSpPr>
          <p:spPr>
            <a:xfrm>
              <a:off x="91503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7E591ECC-75EA-0B4C-9635-5E41E15710B1}"/>
                </a:ext>
              </a:extLst>
            </p:cNvPr>
            <p:cNvSpPr>
              <a:spLocks noChangeAspect="1"/>
            </p:cNvSpPr>
            <p:nvPr userDrawn="1"/>
          </p:nvSpPr>
          <p:spPr>
            <a:xfrm>
              <a:off x="97027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F94473FD-A5E6-2A46-8C4B-2CF4D65B773D}"/>
                </a:ext>
              </a:extLst>
            </p:cNvPr>
            <p:cNvSpPr>
              <a:spLocks noChangeAspect="1"/>
            </p:cNvSpPr>
            <p:nvPr userDrawn="1"/>
          </p:nvSpPr>
          <p:spPr>
            <a:xfrm>
              <a:off x="80454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3" name="Oval 62">
              <a:extLst>
                <a:ext uri="{FF2B5EF4-FFF2-40B4-BE49-F238E27FC236}">
                  <a16:creationId xmlns:a16="http://schemas.microsoft.com/office/drawing/2014/main" id="{758910EA-5DBE-8A4E-AE75-6F1581E5A634}"/>
                </a:ext>
              </a:extLst>
            </p:cNvPr>
            <p:cNvSpPr>
              <a:spLocks noChangeAspect="1"/>
            </p:cNvSpPr>
            <p:nvPr userDrawn="1"/>
          </p:nvSpPr>
          <p:spPr>
            <a:xfrm>
              <a:off x="85978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8440A3D4-1B8D-4146-ACFD-7AB579F4CDFB}"/>
                </a:ext>
              </a:extLst>
            </p:cNvPr>
            <p:cNvSpPr>
              <a:spLocks noChangeAspect="1"/>
            </p:cNvSpPr>
            <p:nvPr userDrawn="1"/>
          </p:nvSpPr>
          <p:spPr>
            <a:xfrm>
              <a:off x="91503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9FC57CAB-5B09-6445-9F9B-81ABA314B75D}"/>
                </a:ext>
              </a:extLst>
            </p:cNvPr>
            <p:cNvSpPr>
              <a:spLocks noChangeAspect="1"/>
            </p:cNvSpPr>
            <p:nvPr userDrawn="1"/>
          </p:nvSpPr>
          <p:spPr>
            <a:xfrm>
              <a:off x="97027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C6AC9FC6-2FBC-C645-8CAF-514ACF21F6DA}"/>
                </a:ext>
              </a:extLst>
            </p:cNvPr>
            <p:cNvSpPr>
              <a:spLocks noChangeAspect="1"/>
            </p:cNvSpPr>
            <p:nvPr userDrawn="1"/>
          </p:nvSpPr>
          <p:spPr>
            <a:xfrm>
              <a:off x="80454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937D37F7-7FCA-A142-B542-736AF3B9DCE0}"/>
                </a:ext>
              </a:extLst>
            </p:cNvPr>
            <p:cNvSpPr>
              <a:spLocks noChangeAspect="1"/>
            </p:cNvSpPr>
            <p:nvPr userDrawn="1"/>
          </p:nvSpPr>
          <p:spPr>
            <a:xfrm>
              <a:off x="85978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32C65B57-E818-BA42-84A4-F7A698082F99}"/>
                </a:ext>
              </a:extLst>
            </p:cNvPr>
            <p:cNvSpPr>
              <a:spLocks noChangeAspect="1"/>
            </p:cNvSpPr>
            <p:nvPr userDrawn="1"/>
          </p:nvSpPr>
          <p:spPr>
            <a:xfrm>
              <a:off x="91503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9" name="Oval 68">
              <a:extLst>
                <a:ext uri="{FF2B5EF4-FFF2-40B4-BE49-F238E27FC236}">
                  <a16:creationId xmlns:a16="http://schemas.microsoft.com/office/drawing/2014/main" id="{4A7CCE29-541C-9B4C-B7CB-81BF353AEC0F}"/>
                </a:ext>
              </a:extLst>
            </p:cNvPr>
            <p:cNvSpPr>
              <a:spLocks noChangeAspect="1"/>
            </p:cNvSpPr>
            <p:nvPr userDrawn="1"/>
          </p:nvSpPr>
          <p:spPr>
            <a:xfrm>
              <a:off x="97027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5A10BC5C-F3A5-8848-9ADC-C74C723B9ED8}"/>
                </a:ext>
              </a:extLst>
            </p:cNvPr>
            <p:cNvSpPr>
              <a:spLocks noChangeAspect="1"/>
            </p:cNvSpPr>
            <p:nvPr userDrawn="1"/>
          </p:nvSpPr>
          <p:spPr>
            <a:xfrm>
              <a:off x="80454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DA62E995-3947-5343-8A22-463059D9F18D}"/>
                </a:ext>
              </a:extLst>
            </p:cNvPr>
            <p:cNvSpPr>
              <a:spLocks noChangeAspect="1"/>
            </p:cNvSpPr>
            <p:nvPr userDrawn="1"/>
          </p:nvSpPr>
          <p:spPr>
            <a:xfrm>
              <a:off x="85978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6B734E29-5CB6-9D48-9B36-C92E70391296}"/>
                </a:ext>
              </a:extLst>
            </p:cNvPr>
            <p:cNvSpPr>
              <a:spLocks noChangeAspect="1"/>
            </p:cNvSpPr>
            <p:nvPr userDrawn="1"/>
          </p:nvSpPr>
          <p:spPr>
            <a:xfrm>
              <a:off x="91503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3" name="Oval 72">
              <a:extLst>
                <a:ext uri="{FF2B5EF4-FFF2-40B4-BE49-F238E27FC236}">
                  <a16:creationId xmlns:a16="http://schemas.microsoft.com/office/drawing/2014/main" id="{C6296C5F-F234-CF41-9193-FE1B69F86952}"/>
                </a:ext>
              </a:extLst>
            </p:cNvPr>
            <p:cNvSpPr>
              <a:spLocks noChangeAspect="1"/>
            </p:cNvSpPr>
            <p:nvPr userDrawn="1"/>
          </p:nvSpPr>
          <p:spPr>
            <a:xfrm>
              <a:off x="97027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4" name="Oval 73">
              <a:extLst>
                <a:ext uri="{FF2B5EF4-FFF2-40B4-BE49-F238E27FC236}">
                  <a16:creationId xmlns:a16="http://schemas.microsoft.com/office/drawing/2014/main" id="{3D96489B-4F4A-8F45-B416-E0F1EB8D16E9}"/>
                </a:ext>
              </a:extLst>
            </p:cNvPr>
            <p:cNvSpPr>
              <a:spLocks noChangeAspect="1"/>
            </p:cNvSpPr>
            <p:nvPr userDrawn="1"/>
          </p:nvSpPr>
          <p:spPr>
            <a:xfrm>
              <a:off x="80454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pic>
        <p:nvPicPr>
          <p:cNvPr id="30" name="Picture 29">
            <a:extLst>
              <a:ext uri="{FF2B5EF4-FFF2-40B4-BE49-F238E27FC236}">
                <a16:creationId xmlns:a16="http://schemas.microsoft.com/office/drawing/2014/main" id="{7F3F4CEA-CC54-4E4E-9528-3EBF73C69D06}"/>
              </a:ext>
            </a:extLst>
          </p:cNvPr>
          <p:cNvPicPr>
            <a:picLocks noChangeAspect="1"/>
          </p:cNvPicPr>
          <p:nvPr userDrawn="1"/>
        </p:nvPicPr>
        <p:blipFill rotWithShape="1">
          <a:blip r:embed="rId2">
            <a:duotone>
              <a:schemeClr val="bg2">
                <a:shade val="45000"/>
                <a:satMod val="135000"/>
              </a:schemeClr>
              <a:prstClr val="white"/>
            </a:duotone>
          </a:blip>
          <a:srcRect l="14743" r="24919" b="14437"/>
          <a:stretch/>
        </p:blipFill>
        <p:spPr>
          <a:xfrm>
            <a:off x="10534966" y="6078012"/>
            <a:ext cx="1657034" cy="847363"/>
          </a:xfrm>
          <a:prstGeom prst="rect">
            <a:avLst/>
          </a:prstGeom>
        </p:spPr>
      </p:pic>
    </p:spTree>
    <p:extLst>
      <p:ext uri="{BB962C8B-B14F-4D97-AF65-F5344CB8AC3E}">
        <p14:creationId xmlns:p14="http://schemas.microsoft.com/office/powerpoint/2010/main" val="1330888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A7BE7B8-A023-2545-91B1-A4B036B4923B}"/>
              </a:ext>
            </a:extLst>
          </p:cNvPr>
          <p:cNvPicPr>
            <a:picLocks noChangeAspect="1"/>
          </p:cNvPicPr>
          <p:nvPr userDrawn="1"/>
        </p:nvPicPr>
        <p:blipFill rotWithShape="1">
          <a:blip r:embed="rId2">
            <a:duotone>
              <a:schemeClr val="bg2">
                <a:shade val="45000"/>
                <a:satMod val="135000"/>
              </a:schemeClr>
              <a:prstClr val="white"/>
            </a:duotone>
            <a:alphaModFix/>
          </a:blip>
          <a:srcRect l="19029" t="23222" r="44882"/>
          <a:stretch/>
        </p:blipFill>
        <p:spPr>
          <a:xfrm>
            <a:off x="0" y="0"/>
            <a:ext cx="4835516" cy="6858000"/>
          </a:xfrm>
          <a:prstGeom prst="rect">
            <a:avLst/>
          </a:prstGeom>
        </p:spPr>
      </p:pic>
      <p:sp>
        <p:nvSpPr>
          <p:cNvPr id="79" name="Snip Single Corner Rectangle 19">
            <a:extLst>
              <a:ext uri="{FF2B5EF4-FFF2-40B4-BE49-F238E27FC236}">
                <a16:creationId xmlns:a16="http://schemas.microsoft.com/office/drawing/2014/main" id="{5DF4E048-C59E-7B4E-84AF-06753CDD9F60}"/>
              </a:ext>
            </a:extLst>
          </p:cNvPr>
          <p:cNvSpPr/>
          <p:nvPr userDrawn="1"/>
        </p:nvSpPr>
        <p:spPr>
          <a:xfrm flipH="1" flipV="1">
            <a:off x="3187649" y="0"/>
            <a:ext cx="4857731" cy="6858000"/>
          </a:xfrm>
          <a:custGeom>
            <a:avLst/>
            <a:gdLst>
              <a:gd name="connsiteX0" fmla="*/ 0 w 5829300"/>
              <a:gd name="connsiteY0" fmla="*/ 0 h 6858000"/>
              <a:gd name="connsiteX1" fmla="*/ 4857731 w 5829300"/>
              <a:gd name="connsiteY1" fmla="*/ 0 h 6858000"/>
              <a:gd name="connsiteX2" fmla="*/ 5829300 w 5829300"/>
              <a:gd name="connsiteY2" fmla="*/ 971569 h 6858000"/>
              <a:gd name="connsiteX3" fmla="*/ 5829300 w 5829300"/>
              <a:gd name="connsiteY3" fmla="*/ 6858000 h 6858000"/>
              <a:gd name="connsiteX4" fmla="*/ 0 w 5829300"/>
              <a:gd name="connsiteY4" fmla="*/ 6858000 h 6858000"/>
              <a:gd name="connsiteX5" fmla="*/ 0 w 5829300"/>
              <a:gd name="connsiteY5" fmla="*/ 0 h 6858000"/>
              <a:gd name="connsiteX0" fmla="*/ 0 w 5829300"/>
              <a:gd name="connsiteY0" fmla="*/ 0 h 6858000"/>
              <a:gd name="connsiteX1" fmla="*/ 4857731 w 5829300"/>
              <a:gd name="connsiteY1" fmla="*/ 0 h 6858000"/>
              <a:gd name="connsiteX2" fmla="*/ 5829300 w 5829300"/>
              <a:gd name="connsiteY2" fmla="*/ 6858000 h 6858000"/>
              <a:gd name="connsiteX3" fmla="*/ 0 w 5829300"/>
              <a:gd name="connsiteY3" fmla="*/ 6858000 h 6858000"/>
              <a:gd name="connsiteX4" fmla="*/ 0 w 5829300"/>
              <a:gd name="connsiteY4" fmla="*/ 0 h 6858000"/>
              <a:gd name="connsiteX0" fmla="*/ 0 w 4857731"/>
              <a:gd name="connsiteY0" fmla="*/ 0 h 6858000"/>
              <a:gd name="connsiteX1" fmla="*/ 4857731 w 4857731"/>
              <a:gd name="connsiteY1" fmla="*/ 0 h 6858000"/>
              <a:gd name="connsiteX2" fmla="*/ 3543300 w 4857731"/>
              <a:gd name="connsiteY2" fmla="*/ 6858000 h 6858000"/>
              <a:gd name="connsiteX3" fmla="*/ 0 w 4857731"/>
              <a:gd name="connsiteY3" fmla="*/ 6858000 h 6858000"/>
              <a:gd name="connsiteX4" fmla="*/ 0 w 485773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31" h="6858000">
                <a:moveTo>
                  <a:pt x="0" y="0"/>
                </a:moveTo>
                <a:lnTo>
                  <a:pt x="4857731" y="0"/>
                </a:lnTo>
                <a:lnTo>
                  <a:pt x="3543300"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D9D78D6-1FAE-954B-B4EB-2489A0E1A902}"/>
              </a:ext>
            </a:extLst>
          </p:cNvPr>
          <p:cNvSpPr/>
          <p:nvPr userDrawn="1"/>
        </p:nvSpPr>
        <p:spPr bwMode="auto">
          <a:xfrm>
            <a:off x="0" y="6242447"/>
            <a:ext cx="12192000" cy="615553"/>
          </a:xfrm>
          <a:prstGeom prst="rect">
            <a:avLst/>
          </a:prstGeom>
          <a:solidFill>
            <a:schemeClr val="bg2"/>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62" name="Group 61">
            <a:extLst>
              <a:ext uri="{FF2B5EF4-FFF2-40B4-BE49-F238E27FC236}">
                <a16:creationId xmlns:a16="http://schemas.microsoft.com/office/drawing/2014/main" id="{A793AC2D-E677-2D4D-92D4-D60CD44B21C0}"/>
              </a:ext>
            </a:extLst>
          </p:cNvPr>
          <p:cNvGrpSpPr/>
          <p:nvPr userDrawn="1"/>
        </p:nvGrpSpPr>
        <p:grpSpPr>
          <a:xfrm>
            <a:off x="1907038" y="4746624"/>
            <a:ext cx="1913382" cy="1919732"/>
            <a:chOff x="8045449" y="4746624"/>
            <a:chExt cx="1913382" cy="1919732"/>
          </a:xfrm>
          <a:solidFill>
            <a:schemeClr val="accent1"/>
          </a:solidFill>
        </p:grpSpPr>
        <p:sp>
          <p:nvSpPr>
            <p:cNvPr id="63" name="Oval 62">
              <a:extLst>
                <a:ext uri="{FF2B5EF4-FFF2-40B4-BE49-F238E27FC236}">
                  <a16:creationId xmlns:a16="http://schemas.microsoft.com/office/drawing/2014/main" id="{C07B9EA0-09BE-684F-B4D4-C3B9EB45D7AC}"/>
                </a:ext>
              </a:extLst>
            </p:cNvPr>
            <p:cNvSpPr>
              <a:spLocks noChangeAspect="1"/>
            </p:cNvSpPr>
            <p:nvPr userDrawn="1"/>
          </p:nvSpPr>
          <p:spPr>
            <a:xfrm>
              <a:off x="85978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11D979D8-D512-8D45-A2E5-B23D2D667BEE}"/>
                </a:ext>
              </a:extLst>
            </p:cNvPr>
            <p:cNvSpPr>
              <a:spLocks noChangeAspect="1"/>
            </p:cNvSpPr>
            <p:nvPr userDrawn="1"/>
          </p:nvSpPr>
          <p:spPr>
            <a:xfrm>
              <a:off x="91503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DC659C0A-E9C2-3A48-BF05-E1EF157E9AD1}"/>
                </a:ext>
              </a:extLst>
            </p:cNvPr>
            <p:cNvSpPr>
              <a:spLocks noChangeAspect="1"/>
            </p:cNvSpPr>
            <p:nvPr userDrawn="1"/>
          </p:nvSpPr>
          <p:spPr>
            <a:xfrm>
              <a:off x="970279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5DFF278E-E442-714C-A033-4F31F17F6C5F}"/>
                </a:ext>
              </a:extLst>
            </p:cNvPr>
            <p:cNvSpPr>
              <a:spLocks noChangeAspect="1"/>
            </p:cNvSpPr>
            <p:nvPr userDrawn="1"/>
          </p:nvSpPr>
          <p:spPr>
            <a:xfrm>
              <a:off x="8045449" y="47466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DBD831E6-B733-5741-AFC7-102D3AB86C93}"/>
                </a:ext>
              </a:extLst>
            </p:cNvPr>
            <p:cNvSpPr>
              <a:spLocks noChangeAspect="1"/>
            </p:cNvSpPr>
            <p:nvPr userDrawn="1"/>
          </p:nvSpPr>
          <p:spPr>
            <a:xfrm>
              <a:off x="85978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283E8646-9BFA-9941-8F36-D90B1F3EFE50}"/>
                </a:ext>
              </a:extLst>
            </p:cNvPr>
            <p:cNvSpPr>
              <a:spLocks noChangeAspect="1"/>
            </p:cNvSpPr>
            <p:nvPr userDrawn="1"/>
          </p:nvSpPr>
          <p:spPr>
            <a:xfrm>
              <a:off x="91503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69" name="Oval 68">
              <a:extLst>
                <a:ext uri="{FF2B5EF4-FFF2-40B4-BE49-F238E27FC236}">
                  <a16:creationId xmlns:a16="http://schemas.microsoft.com/office/drawing/2014/main" id="{3A2200FB-94DE-0F41-9CFC-C9E2185258AE}"/>
                </a:ext>
              </a:extLst>
            </p:cNvPr>
            <p:cNvSpPr>
              <a:spLocks noChangeAspect="1"/>
            </p:cNvSpPr>
            <p:nvPr userDrawn="1"/>
          </p:nvSpPr>
          <p:spPr>
            <a:xfrm>
              <a:off x="970279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7A35A1D3-9753-BE46-A40E-BB432BA4E5EE}"/>
                </a:ext>
              </a:extLst>
            </p:cNvPr>
            <p:cNvSpPr>
              <a:spLocks noChangeAspect="1"/>
            </p:cNvSpPr>
            <p:nvPr userDrawn="1"/>
          </p:nvSpPr>
          <p:spPr>
            <a:xfrm>
              <a:off x="8045449" y="5301191"/>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3B4A22D2-431B-B442-84A2-C5863112B5E8}"/>
                </a:ext>
              </a:extLst>
            </p:cNvPr>
            <p:cNvSpPr>
              <a:spLocks noChangeAspect="1"/>
            </p:cNvSpPr>
            <p:nvPr userDrawn="1"/>
          </p:nvSpPr>
          <p:spPr>
            <a:xfrm>
              <a:off x="85978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64570905-B1AC-504F-AFC6-67BCEF6FC45D}"/>
                </a:ext>
              </a:extLst>
            </p:cNvPr>
            <p:cNvSpPr>
              <a:spLocks noChangeAspect="1"/>
            </p:cNvSpPr>
            <p:nvPr userDrawn="1"/>
          </p:nvSpPr>
          <p:spPr>
            <a:xfrm>
              <a:off x="91503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3" name="Oval 72">
              <a:extLst>
                <a:ext uri="{FF2B5EF4-FFF2-40B4-BE49-F238E27FC236}">
                  <a16:creationId xmlns:a16="http://schemas.microsoft.com/office/drawing/2014/main" id="{F16DE095-00AD-CB40-B5C9-5351A8B5A019}"/>
                </a:ext>
              </a:extLst>
            </p:cNvPr>
            <p:cNvSpPr>
              <a:spLocks noChangeAspect="1"/>
            </p:cNvSpPr>
            <p:nvPr userDrawn="1"/>
          </p:nvSpPr>
          <p:spPr>
            <a:xfrm>
              <a:off x="970279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4" name="Oval 73">
              <a:extLst>
                <a:ext uri="{FF2B5EF4-FFF2-40B4-BE49-F238E27FC236}">
                  <a16:creationId xmlns:a16="http://schemas.microsoft.com/office/drawing/2014/main" id="{C4F0D5EA-A7EE-9046-BE22-E17C78090F02}"/>
                </a:ext>
              </a:extLst>
            </p:cNvPr>
            <p:cNvSpPr>
              <a:spLocks noChangeAspect="1"/>
            </p:cNvSpPr>
            <p:nvPr userDrawn="1"/>
          </p:nvSpPr>
          <p:spPr>
            <a:xfrm>
              <a:off x="8045449" y="5855758"/>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5" name="Oval 74">
              <a:extLst>
                <a:ext uri="{FF2B5EF4-FFF2-40B4-BE49-F238E27FC236}">
                  <a16:creationId xmlns:a16="http://schemas.microsoft.com/office/drawing/2014/main" id="{70C59B85-AF88-7D48-9B37-C5CA6810F7DA}"/>
                </a:ext>
              </a:extLst>
            </p:cNvPr>
            <p:cNvSpPr>
              <a:spLocks noChangeAspect="1"/>
            </p:cNvSpPr>
            <p:nvPr userDrawn="1"/>
          </p:nvSpPr>
          <p:spPr>
            <a:xfrm>
              <a:off x="85978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6" name="Oval 75">
              <a:extLst>
                <a:ext uri="{FF2B5EF4-FFF2-40B4-BE49-F238E27FC236}">
                  <a16:creationId xmlns:a16="http://schemas.microsoft.com/office/drawing/2014/main" id="{8E61C778-D4DC-114C-8168-D06298C36C28}"/>
                </a:ext>
              </a:extLst>
            </p:cNvPr>
            <p:cNvSpPr>
              <a:spLocks noChangeAspect="1"/>
            </p:cNvSpPr>
            <p:nvPr userDrawn="1"/>
          </p:nvSpPr>
          <p:spPr>
            <a:xfrm>
              <a:off x="91503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7" name="Oval 76">
              <a:extLst>
                <a:ext uri="{FF2B5EF4-FFF2-40B4-BE49-F238E27FC236}">
                  <a16:creationId xmlns:a16="http://schemas.microsoft.com/office/drawing/2014/main" id="{4757D4A9-6132-5F4D-B57B-A9A3DA1751F7}"/>
                </a:ext>
              </a:extLst>
            </p:cNvPr>
            <p:cNvSpPr>
              <a:spLocks noChangeAspect="1"/>
            </p:cNvSpPr>
            <p:nvPr userDrawn="1"/>
          </p:nvSpPr>
          <p:spPr>
            <a:xfrm>
              <a:off x="970279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78" name="Oval 77">
              <a:extLst>
                <a:ext uri="{FF2B5EF4-FFF2-40B4-BE49-F238E27FC236}">
                  <a16:creationId xmlns:a16="http://schemas.microsoft.com/office/drawing/2014/main" id="{319B8391-BD9B-8440-8FB0-DED2D0006426}"/>
                </a:ext>
              </a:extLst>
            </p:cNvPr>
            <p:cNvSpPr>
              <a:spLocks noChangeAspect="1"/>
            </p:cNvSpPr>
            <p:nvPr userDrawn="1"/>
          </p:nvSpPr>
          <p:spPr>
            <a:xfrm>
              <a:off x="8045449" y="6410324"/>
              <a:ext cx="256032" cy="25603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grpSp>
      <p:sp>
        <p:nvSpPr>
          <p:cNvPr id="2" name="Title 1"/>
          <p:cNvSpPr>
            <a:spLocks noGrp="1"/>
          </p:cNvSpPr>
          <p:nvPr>
            <p:ph type="ctrTitle" hasCustomPrompt="1"/>
          </p:nvPr>
        </p:nvSpPr>
        <p:spPr>
          <a:xfrm>
            <a:off x="4321174" y="2339151"/>
            <a:ext cx="7385032" cy="849463"/>
          </a:xfrm>
        </p:spPr>
        <p:txBody>
          <a:bodyPr wrap="square" lIns="0" tIns="91440" bIns="91440" anchor="ctr" anchorCtr="0">
            <a:noAutofit/>
          </a:bodyPr>
          <a:lstStyle>
            <a:lvl1pPr algn="l">
              <a:lnSpc>
                <a:spcPct val="90000"/>
              </a:lnSpc>
              <a:defRPr sz="4800" b="0">
                <a:solidFill>
                  <a:schemeClr val="bg1"/>
                </a:solidFill>
              </a:defRPr>
            </a:lvl1pPr>
          </a:lstStyle>
          <a:p>
            <a:r>
              <a:rPr lang="en-US"/>
              <a:t>Click to edit Master Title </a:t>
            </a:r>
          </a:p>
        </p:txBody>
      </p:sp>
      <p:pic>
        <p:nvPicPr>
          <p:cNvPr id="6" name="Picture 5">
            <a:extLst>
              <a:ext uri="{FF2B5EF4-FFF2-40B4-BE49-F238E27FC236}">
                <a16:creationId xmlns:a16="http://schemas.microsoft.com/office/drawing/2014/main" id="{F27CD928-CD34-4A42-8079-A3CFA36FDC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37381" y="5430396"/>
            <a:ext cx="4155138" cy="540167"/>
          </a:xfrm>
          <a:prstGeom prst="rect">
            <a:avLst/>
          </a:prstGeom>
        </p:spPr>
      </p:pic>
      <p:sp>
        <p:nvSpPr>
          <p:cNvPr id="9" name="TextBox 8">
            <a:extLst>
              <a:ext uri="{FF2B5EF4-FFF2-40B4-BE49-F238E27FC236}">
                <a16:creationId xmlns:a16="http://schemas.microsoft.com/office/drawing/2014/main" id="{D06035F5-9F3F-9940-815D-3C442BC94130}"/>
              </a:ext>
            </a:extLst>
          </p:cNvPr>
          <p:cNvSpPr txBox="1"/>
          <p:nvPr userDrawn="1"/>
        </p:nvSpPr>
        <p:spPr>
          <a:xfrm>
            <a:off x="4236660" y="6388312"/>
            <a:ext cx="2236766" cy="276999"/>
          </a:xfrm>
          <a:prstGeom prst="rect">
            <a:avLst/>
          </a:prstGeom>
          <a:noFill/>
          <a:ln>
            <a:noFill/>
          </a:ln>
        </p:spPr>
        <p:txBody>
          <a:bodyPr wrap="none"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AN OFFICIAL INITIATIVE OF</a:t>
            </a:r>
          </a:p>
        </p:txBody>
      </p:sp>
      <p:pic>
        <p:nvPicPr>
          <p:cNvPr id="11" name="Picture 10">
            <a:extLst>
              <a:ext uri="{FF2B5EF4-FFF2-40B4-BE49-F238E27FC236}">
                <a16:creationId xmlns:a16="http://schemas.microsoft.com/office/drawing/2014/main" id="{CA8BBE08-E7C6-F445-85BD-C22AD9B4356C}"/>
              </a:ext>
            </a:extLst>
          </p:cNvPr>
          <p:cNvPicPr>
            <a:picLocks noChangeAspect="1"/>
          </p:cNvPicPr>
          <p:nvPr userDrawn="1"/>
        </p:nvPicPr>
        <p:blipFill rotWithShape="1">
          <a:blip r:embed="rId4"/>
          <a:srcRect l="37319" t="17966" b="26284"/>
          <a:stretch/>
        </p:blipFill>
        <p:spPr>
          <a:xfrm>
            <a:off x="6883316" y="6334125"/>
            <a:ext cx="1128471" cy="361950"/>
          </a:xfrm>
          <a:prstGeom prst="rect">
            <a:avLst/>
          </a:prstGeom>
        </p:spPr>
      </p:pic>
      <p:pic>
        <p:nvPicPr>
          <p:cNvPr id="80" name="Picture 79">
            <a:extLst>
              <a:ext uri="{FF2B5EF4-FFF2-40B4-BE49-F238E27FC236}">
                <a16:creationId xmlns:a16="http://schemas.microsoft.com/office/drawing/2014/main" id="{E2535434-977E-6441-8569-B56CE2036099}"/>
              </a:ext>
            </a:extLst>
          </p:cNvPr>
          <p:cNvPicPr>
            <a:picLocks noChangeAspect="1"/>
          </p:cNvPicPr>
          <p:nvPr userDrawn="1"/>
        </p:nvPicPr>
        <p:blipFill rotWithShape="1">
          <a:blip r:embed="rId4"/>
          <a:srcRect l="-3414" t="-3551" r="61617" b="-5015"/>
          <a:stretch/>
        </p:blipFill>
        <p:spPr>
          <a:xfrm>
            <a:off x="6380138" y="6296314"/>
            <a:ext cx="534928" cy="501072"/>
          </a:xfrm>
          <a:prstGeom prst="rect">
            <a:avLst/>
          </a:prstGeom>
        </p:spPr>
      </p:pic>
      <p:sp>
        <p:nvSpPr>
          <p:cNvPr id="28" name="Subtitle 2">
            <a:extLst>
              <a:ext uri="{FF2B5EF4-FFF2-40B4-BE49-F238E27FC236}">
                <a16:creationId xmlns:a16="http://schemas.microsoft.com/office/drawing/2014/main" id="{60A7139C-556B-704F-98AB-82644C96BE4F}"/>
              </a:ext>
            </a:extLst>
          </p:cNvPr>
          <p:cNvSpPr>
            <a:spLocks noGrp="1"/>
          </p:cNvSpPr>
          <p:nvPr>
            <p:ph type="subTitle" idx="1"/>
          </p:nvPr>
        </p:nvSpPr>
        <p:spPr>
          <a:xfrm>
            <a:off x="4321174" y="4160520"/>
            <a:ext cx="7677131" cy="615553"/>
          </a:xfrm>
          <a:noFill/>
        </p:spPr>
        <p:txBody>
          <a:bodyPr wrap="square" lIns="0" tIns="91440" rIns="91440" bIns="91440" anchor="t" anchorCtr="0">
            <a:spAutoFit/>
          </a:bodyPr>
          <a:lstStyle>
            <a:lvl1pPr marL="0" indent="0" algn="l">
              <a:buNone/>
              <a:defRPr sz="28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22539532"/>
      </p:ext>
    </p:extLst>
  </p:cSld>
  <p:clrMapOvr>
    <a:masterClrMapping/>
  </p:clrMapOvr>
  <p:extLst>
    <p:ext uri="{DCECCB84-F9BA-43D5-87BE-67443E8EF086}">
      <p15:sldGuideLst xmlns:p15="http://schemas.microsoft.com/office/powerpoint/2012/main">
        <p15:guide id="1" pos="273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30" name="Picture 3" descr="shutterstock_14178088.jpg"/>
          <p:cNvSpPr>
            <a:spLocks noChangeAspect="1"/>
          </p:cNvSpPr>
          <p:nvPr userDrawn="1"/>
        </p:nvSpPr>
        <p:spPr bwMode="auto">
          <a:xfrm>
            <a:off x="0" y="1"/>
            <a:ext cx="121920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3"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89"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5"/>
          <p:cNvSpPr>
            <a:spLocks noChangeArrowheads="1"/>
          </p:cNvSpPr>
          <p:nvPr/>
        </p:nvSpPr>
        <p:spPr bwMode="auto">
          <a:xfrm>
            <a:off x="920751" y="1600200"/>
            <a:ext cx="692149" cy="1828800"/>
          </a:xfrm>
          <a:prstGeom prst="rect">
            <a:avLst/>
          </a:prstGeom>
          <a:solidFill>
            <a:schemeClr val="bg1"/>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Rectangle 6"/>
          <p:cNvSpPr>
            <a:spLocks noChangeArrowheads="1"/>
          </p:cNvSpPr>
          <p:nvPr/>
        </p:nvSpPr>
        <p:spPr bwMode="auto">
          <a:xfrm>
            <a:off x="2677584" y="1600200"/>
            <a:ext cx="692149" cy="1828800"/>
          </a:xfrm>
          <a:prstGeom prst="rect">
            <a:avLst/>
          </a:prstGeom>
          <a:solidFill>
            <a:schemeClr val="bg2"/>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Rectangle 7"/>
          <p:cNvSpPr>
            <a:spLocks noChangeArrowheads="1"/>
          </p:cNvSpPr>
          <p:nvPr/>
        </p:nvSpPr>
        <p:spPr bwMode="auto">
          <a:xfrm>
            <a:off x="3558122" y="1600200"/>
            <a:ext cx="690033" cy="1828800"/>
          </a:xfrm>
          <a:prstGeom prst="rect">
            <a:avLst/>
          </a:prstGeom>
          <a:solidFill>
            <a:schemeClr val="tx2"/>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8" name="Rectangle 8"/>
          <p:cNvSpPr>
            <a:spLocks noChangeArrowheads="1"/>
          </p:cNvSpPr>
          <p:nvPr/>
        </p:nvSpPr>
        <p:spPr bwMode="auto">
          <a:xfrm>
            <a:off x="4436537" y="1600200"/>
            <a:ext cx="690033" cy="1828800"/>
          </a:xfrm>
          <a:prstGeom prst="rect">
            <a:avLst/>
          </a:prstGeom>
          <a:solidFill>
            <a:schemeClr val="accent1"/>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9" name="Rectangle 9"/>
          <p:cNvSpPr>
            <a:spLocks noChangeArrowheads="1"/>
          </p:cNvSpPr>
          <p:nvPr/>
        </p:nvSpPr>
        <p:spPr bwMode="auto">
          <a:xfrm>
            <a:off x="5314956" y="1600200"/>
            <a:ext cx="690033" cy="1828800"/>
          </a:xfrm>
          <a:prstGeom prst="rect">
            <a:avLst/>
          </a:prstGeom>
          <a:solidFill>
            <a:schemeClr val="accent2"/>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Rectangle 9"/>
          <p:cNvSpPr/>
          <p:nvPr/>
        </p:nvSpPr>
        <p:spPr bwMode="auto">
          <a:xfrm>
            <a:off x="6193372" y="1600200"/>
            <a:ext cx="690033" cy="18288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Rectangle 10"/>
          <p:cNvSpPr/>
          <p:nvPr/>
        </p:nvSpPr>
        <p:spPr bwMode="auto">
          <a:xfrm>
            <a:off x="7950205" y="1600200"/>
            <a:ext cx="692151" cy="1828800"/>
          </a:xfrm>
          <a:prstGeom prst="rect">
            <a:avLst/>
          </a:prstGeom>
          <a:solidFill>
            <a:schemeClr val="accent5"/>
          </a:solidFill>
          <a:ln w="9525" cap="flat" cmpd="sng" algn="ctr">
            <a:solidFill>
              <a:schemeClr val="bg1"/>
            </a:solidFill>
            <a:prstDash val="solid"/>
            <a:round/>
            <a:headEnd type="none" w="med" len="med"/>
            <a:tailEnd type="none" w="med" len="med"/>
          </a:ln>
          <a:effec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 name="Rectangle 11"/>
          <p:cNvSpPr/>
          <p:nvPr/>
        </p:nvSpPr>
        <p:spPr bwMode="auto">
          <a:xfrm>
            <a:off x="8828618" y="1600200"/>
            <a:ext cx="692149" cy="1828800"/>
          </a:xfrm>
          <a:prstGeom prst="rect">
            <a:avLst/>
          </a:prstGeom>
          <a:solidFill>
            <a:schemeClr val="accent6"/>
          </a:solidFill>
          <a:ln w="9525" cap="flat" cmpd="sng" algn="ctr">
            <a:solidFill>
              <a:schemeClr val="bg1"/>
            </a:solidFill>
            <a:prstDash val="solid"/>
            <a:round/>
            <a:headEnd type="none" w="med" len="med"/>
            <a:tailEnd type="none" w="med" len="med"/>
          </a:ln>
          <a:effec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 name="Rectangle 13"/>
          <p:cNvSpPr>
            <a:spLocks noChangeArrowheads="1"/>
          </p:cNvSpPr>
          <p:nvPr/>
        </p:nvSpPr>
        <p:spPr bwMode="auto">
          <a:xfrm>
            <a:off x="9707038" y="1600200"/>
            <a:ext cx="692151" cy="1828800"/>
          </a:xfrm>
          <a:prstGeom prst="rect">
            <a:avLst/>
          </a:prstGeom>
          <a:solidFill>
            <a:srgbClr val="005493"/>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Hyperlink</a:t>
            </a:r>
          </a:p>
        </p:txBody>
      </p:sp>
      <p:sp>
        <p:nvSpPr>
          <p:cNvPr id="14" name="Rectangle 14"/>
          <p:cNvSpPr>
            <a:spLocks noChangeArrowheads="1"/>
          </p:cNvSpPr>
          <p:nvPr/>
        </p:nvSpPr>
        <p:spPr bwMode="auto">
          <a:xfrm>
            <a:off x="10587572" y="1600200"/>
            <a:ext cx="690033" cy="1828800"/>
          </a:xfrm>
          <a:prstGeom prst="rect">
            <a:avLst/>
          </a:prstGeom>
          <a:solidFill>
            <a:srgbClr val="A9A9A9"/>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Followed</a:t>
            </a:r>
          </a:p>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Hyperlink</a:t>
            </a: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 name="Rectangle 14"/>
          <p:cNvSpPr/>
          <p:nvPr/>
        </p:nvSpPr>
        <p:spPr bwMode="auto">
          <a:xfrm>
            <a:off x="7071789" y="1600200"/>
            <a:ext cx="690033" cy="1828800"/>
          </a:xfrm>
          <a:prstGeom prst="rect">
            <a:avLst/>
          </a:prstGeom>
          <a:solidFill>
            <a:schemeClr val="accent4"/>
          </a:solidFill>
          <a:ln w="9525" cap="flat" cmpd="sng" algn="ctr">
            <a:solidFill>
              <a:schemeClr val="bg1"/>
            </a:solidFill>
            <a:prstDash val="solid"/>
            <a:round/>
            <a:headEnd type="none" w="med" len="med"/>
            <a:tailEnd type="none" w="med" len="med"/>
          </a:ln>
          <a:effec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16"/>
          <p:cNvSpPr>
            <a:spLocks noChangeArrowheads="1"/>
          </p:cNvSpPr>
          <p:nvPr/>
        </p:nvSpPr>
        <p:spPr bwMode="auto">
          <a:xfrm>
            <a:off x="1799171" y="1600200"/>
            <a:ext cx="692151" cy="1828800"/>
          </a:xfrm>
          <a:prstGeom prst="rect">
            <a:avLst/>
          </a:prstGeom>
          <a:solidFill>
            <a:schemeClr val="tx1"/>
          </a:solid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8" name="Rectangle 5"/>
          <p:cNvSpPr>
            <a:spLocks noChangeArrowheads="1"/>
          </p:cNvSpPr>
          <p:nvPr/>
        </p:nvSpPr>
        <p:spPr bwMode="auto">
          <a:xfrm>
            <a:off x="920751" y="3827463"/>
            <a:ext cx="692149" cy="1828800"/>
          </a:xfrm>
          <a:prstGeom prst="rect">
            <a:avLst/>
          </a:prstGeom>
          <a:noFill/>
          <a:ln w="9525">
            <a:solidFill>
              <a:schemeClr val="bg1"/>
            </a:solidFill>
            <a:round/>
            <a:headEnd/>
            <a:tailEnd/>
          </a:ln>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9" name="Rectangle 6"/>
          <p:cNvSpPr>
            <a:spLocks noChangeArrowheads="1"/>
          </p:cNvSpPr>
          <p:nvPr/>
        </p:nvSpPr>
        <p:spPr bwMode="auto">
          <a:xfrm>
            <a:off x="2677584" y="3827463"/>
            <a:ext cx="692149"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0" name="Rectangle 7"/>
          <p:cNvSpPr>
            <a:spLocks noChangeArrowheads="1"/>
          </p:cNvSpPr>
          <p:nvPr/>
        </p:nvSpPr>
        <p:spPr bwMode="auto">
          <a:xfrm>
            <a:off x="355812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1" name="Rectangle 8"/>
          <p:cNvSpPr>
            <a:spLocks noChangeArrowheads="1"/>
          </p:cNvSpPr>
          <p:nvPr/>
        </p:nvSpPr>
        <p:spPr bwMode="auto">
          <a:xfrm>
            <a:off x="4436537"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2" name="Rectangle 9"/>
          <p:cNvSpPr>
            <a:spLocks noChangeArrowheads="1"/>
          </p:cNvSpPr>
          <p:nvPr/>
        </p:nvSpPr>
        <p:spPr bwMode="auto">
          <a:xfrm>
            <a:off x="5314956"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3" name="Rectangle 23"/>
          <p:cNvSpPr>
            <a:spLocks noChangeArrowheads="1"/>
          </p:cNvSpPr>
          <p:nvPr/>
        </p:nvSpPr>
        <p:spPr bwMode="auto">
          <a:xfrm>
            <a:off x="619337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 name="Rectangle 24"/>
          <p:cNvSpPr>
            <a:spLocks noChangeArrowheads="1"/>
          </p:cNvSpPr>
          <p:nvPr/>
        </p:nvSpPr>
        <p:spPr bwMode="auto">
          <a:xfrm>
            <a:off x="7950205"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5" name="Rectangle 25"/>
          <p:cNvSpPr>
            <a:spLocks noChangeArrowheads="1"/>
          </p:cNvSpPr>
          <p:nvPr/>
        </p:nvSpPr>
        <p:spPr bwMode="auto">
          <a:xfrm>
            <a:off x="8828618" y="3827463"/>
            <a:ext cx="692149"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 name="Rectangle 13"/>
          <p:cNvSpPr>
            <a:spLocks noChangeArrowheads="1"/>
          </p:cNvSpPr>
          <p:nvPr/>
        </p:nvSpPr>
        <p:spPr bwMode="auto">
          <a:xfrm>
            <a:off x="9707038"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7" name="Rectangle 14"/>
          <p:cNvSpPr>
            <a:spLocks noChangeArrowheads="1"/>
          </p:cNvSpPr>
          <p:nvPr/>
        </p:nvSpPr>
        <p:spPr bwMode="auto">
          <a:xfrm>
            <a:off x="1058757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8" name="Rectangle 28"/>
          <p:cNvSpPr>
            <a:spLocks noChangeArrowheads="1"/>
          </p:cNvSpPr>
          <p:nvPr/>
        </p:nvSpPr>
        <p:spPr bwMode="auto">
          <a:xfrm>
            <a:off x="7071789"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9" name="Rectangle 16"/>
          <p:cNvSpPr>
            <a:spLocks noChangeArrowheads="1"/>
          </p:cNvSpPr>
          <p:nvPr/>
        </p:nvSpPr>
        <p:spPr bwMode="auto">
          <a:xfrm>
            <a:off x="1799171"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 name="Title 1"/>
          <p:cNvSpPr>
            <a:spLocks noGrp="1"/>
          </p:cNvSpPr>
          <p:nvPr>
            <p:ph type="title"/>
          </p:nvPr>
        </p:nvSpPr>
        <p:spPr>
          <a:xfrm>
            <a:off x="914400" y="609600"/>
            <a:ext cx="10363200" cy="647700"/>
          </a:xfrm>
          <a:noFill/>
          <a:ln>
            <a:noFill/>
          </a:ln>
        </p:spPr>
        <p:txBody>
          <a:bodyPr vert="horz" wrap="square" lIns="0" tIns="0" rIns="0" bIns="0" numCol="1" anchor="t" anchorCtr="0" compatLnSpc="1">
            <a:prstTxWarp prst="textNoShape">
              <a:avLst/>
            </a:prstTxWarp>
          </a:bodyPr>
          <a:lstStyle>
            <a:lvl1pPr>
              <a:defRPr lang="en-US" dirty="0"/>
            </a:lvl1pPr>
          </a:lstStyle>
          <a:p>
            <a:pPr lvl="0" eaLnBrk="1" hangingPunct="1"/>
            <a:r>
              <a:rPr lang="en-US"/>
              <a:t>Click to edit Master title style</a:t>
            </a:r>
          </a:p>
        </p:txBody>
      </p:sp>
      <p:sp>
        <p:nvSpPr>
          <p:cNvPr id="31" name="Text Placeholder 4"/>
          <p:cNvSpPr>
            <a:spLocks noGrp="1"/>
          </p:cNvSpPr>
          <p:nvPr>
            <p:ph type="body" sz="quarter" idx="10"/>
          </p:nvPr>
        </p:nvSpPr>
        <p:spPr>
          <a:xfrm>
            <a:off x="0" y="6544069"/>
            <a:ext cx="1219200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a:lvl1pPr>
          </a:lstStyle>
          <a:p>
            <a:pPr lvl="0" eaLnBrk="1" hangingPunct="1">
              <a:lnSpc>
                <a:spcPct val="90000"/>
              </a:lnSpc>
              <a:spcBef>
                <a:spcPts val="600"/>
              </a:spcBef>
              <a:buNone/>
            </a:pPr>
            <a:r>
              <a:rPr lang="en-US"/>
              <a:t>Edit Master text styles</a:t>
            </a:r>
          </a:p>
        </p:txBody>
      </p:sp>
    </p:spTree>
    <p:extLst>
      <p:ext uri="{BB962C8B-B14F-4D97-AF65-F5344CB8AC3E}">
        <p14:creationId xmlns:p14="http://schemas.microsoft.com/office/powerpoint/2010/main" val="3149579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Tree>
    <p:extLst>
      <p:ext uri="{BB962C8B-B14F-4D97-AF65-F5344CB8AC3E}">
        <p14:creationId xmlns:p14="http://schemas.microsoft.com/office/powerpoint/2010/main" val="25225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0190" y="1"/>
            <a:ext cx="12041809" cy="1158875"/>
          </a:xfrm>
          <a:prstGeom prst="rect">
            <a:avLst/>
          </a:prstGeom>
        </p:spPr>
        <p:txBody>
          <a:bodyPr tIns="182880"/>
          <a:lstStyle>
            <a:lvl1pPr>
              <a:defRPr b="1">
                <a:solidFill>
                  <a:schemeClr val="bg2"/>
                </a:solidFill>
                <a:latin typeface="+mj-lt"/>
              </a:defRPr>
            </a:lvl1pPr>
          </a:lstStyle>
          <a:p>
            <a:r>
              <a:rPr lang="en-US"/>
              <a:t>Click to edit Master title style</a:t>
            </a:r>
          </a:p>
        </p:txBody>
      </p:sp>
      <p:sp>
        <p:nvSpPr>
          <p:cNvPr id="7" name="Rectangle 6">
            <a:extLst>
              <a:ext uri="{FF2B5EF4-FFF2-40B4-BE49-F238E27FC236}">
                <a16:creationId xmlns:a16="http://schemas.microsoft.com/office/drawing/2014/main" id="{BC7F2CDF-1187-43E1-9290-03D063CE15E5}"/>
              </a:ext>
            </a:extLst>
          </p:cNvPr>
          <p:cNvSpPr/>
          <p:nvPr userDrawn="1"/>
        </p:nvSpPr>
        <p:spPr bwMode="auto">
          <a:xfrm>
            <a:off x="-4417" y="1"/>
            <a:ext cx="154609" cy="2676939"/>
          </a:xfrm>
          <a:prstGeom prst="rect">
            <a:avLst/>
          </a:prstGeom>
          <a:solidFill>
            <a:schemeClr val="bg2">
              <a:alpha val="65000"/>
            </a:schemeClr>
          </a:solidFill>
          <a:ln w="9525" cap="flat" cmpd="sng" algn="ctr">
            <a:noFill/>
            <a:prstDash val="solid"/>
            <a:round/>
            <a:headEnd type="none" w="med" len="med"/>
            <a:tailEnd type="none" w="med" len="med"/>
          </a:ln>
          <a:effectLst/>
        </p:spPr>
        <p:txBody>
          <a:bodyPr vert="horz" wrap="square" lIns="243840" tIns="121920" rIns="243840" bIns="121920" numCol="1" rtlCol="0" anchor="ctr" anchorCtr="0" compatLnSpc="1">
            <a:prstTxWarp prst="textNoShape">
              <a:avLst/>
            </a:prstTxWarp>
            <a:no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Rectangle 9">
            <a:extLst>
              <a:ext uri="{FF2B5EF4-FFF2-40B4-BE49-F238E27FC236}">
                <a16:creationId xmlns:a16="http://schemas.microsoft.com/office/drawing/2014/main" id="{DD00205B-5974-4F66-95BF-0640E65D6102}"/>
              </a:ext>
            </a:extLst>
          </p:cNvPr>
          <p:cNvSpPr/>
          <p:nvPr userDrawn="1"/>
        </p:nvSpPr>
        <p:spPr bwMode="auto">
          <a:xfrm>
            <a:off x="1" y="2063804"/>
            <a:ext cx="154609" cy="2676939"/>
          </a:xfrm>
          <a:prstGeom prst="rect">
            <a:avLst/>
          </a:prstGeom>
          <a:solidFill>
            <a:schemeClr val="bg1">
              <a:alpha val="65000"/>
            </a:schemeClr>
          </a:solidFill>
          <a:ln w="9525" cap="flat" cmpd="sng" algn="ctr">
            <a:noFill/>
            <a:prstDash val="solid"/>
            <a:round/>
            <a:headEnd type="none" w="med" len="med"/>
            <a:tailEnd type="none" w="med" len="med"/>
          </a:ln>
          <a:effectLst/>
        </p:spPr>
        <p:txBody>
          <a:bodyPr vert="horz" wrap="square" lIns="243840" tIns="121920" rIns="243840" bIns="121920" numCol="1" rtlCol="0" anchor="ctr" anchorCtr="0" compatLnSpc="1">
            <a:prstTxWarp prst="textNoShape">
              <a:avLst/>
            </a:prstTxWarp>
            <a:no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 name="Rectangle 10">
            <a:extLst>
              <a:ext uri="{FF2B5EF4-FFF2-40B4-BE49-F238E27FC236}">
                <a16:creationId xmlns:a16="http://schemas.microsoft.com/office/drawing/2014/main" id="{32C5A36C-213A-446D-8DB5-070D6BFB5285}"/>
              </a:ext>
            </a:extLst>
          </p:cNvPr>
          <p:cNvSpPr/>
          <p:nvPr userDrawn="1"/>
        </p:nvSpPr>
        <p:spPr bwMode="auto">
          <a:xfrm>
            <a:off x="-2111" y="4181061"/>
            <a:ext cx="154609" cy="2676939"/>
          </a:xfrm>
          <a:prstGeom prst="rect">
            <a:avLst/>
          </a:prstGeom>
          <a:solidFill>
            <a:schemeClr val="accent3">
              <a:alpha val="65000"/>
            </a:schemeClr>
          </a:solidFill>
          <a:ln w="9525" cap="flat" cmpd="sng" algn="ctr">
            <a:noFill/>
            <a:prstDash val="solid"/>
            <a:round/>
            <a:headEnd type="none" w="med" len="med"/>
            <a:tailEnd type="none" w="med" len="med"/>
          </a:ln>
          <a:effectLst/>
        </p:spPr>
        <p:txBody>
          <a:bodyPr vert="horz" wrap="square" lIns="243840" tIns="121920" rIns="243840" bIns="121920" numCol="1" rtlCol="0" anchor="ctr" anchorCtr="0" compatLnSpc="1">
            <a:prstTxWarp prst="textNoShape">
              <a:avLst/>
            </a:prstTxWarp>
            <a:no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endParaRPr kumimoji="0" lang="en-US" sz="2133"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 name="Content Placeholder 2">
            <a:extLst>
              <a:ext uri="{FF2B5EF4-FFF2-40B4-BE49-F238E27FC236}">
                <a16:creationId xmlns:a16="http://schemas.microsoft.com/office/drawing/2014/main" id="{B4C72526-C250-49D6-B203-C9AEF5579872}"/>
              </a:ext>
            </a:extLst>
          </p:cNvPr>
          <p:cNvSpPr>
            <a:spLocks noGrp="1"/>
          </p:cNvSpPr>
          <p:nvPr>
            <p:ph idx="10" hasCustomPrompt="1"/>
          </p:nvPr>
        </p:nvSpPr>
        <p:spPr>
          <a:xfrm>
            <a:off x="150192" y="6537740"/>
            <a:ext cx="12041808" cy="320259"/>
          </a:xfrm>
          <a:prstGeom prst="rect">
            <a:avLst/>
          </a:prstGeom>
        </p:spPr>
        <p:txBody>
          <a:bodyPr/>
          <a:lstStyle>
            <a:lvl1pPr marL="0" indent="0">
              <a:spcBef>
                <a:spcPts val="2400"/>
              </a:spcBef>
              <a:buClr>
                <a:schemeClr val="accent2"/>
              </a:buClr>
              <a:buFont typeface="Arial" panose="020B0604020202020204" pitchFamily="34" charset="0"/>
              <a:buNone/>
              <a:defRPr sz="1600">
                <a:solidFill>
                  <a:schemeClr val="accent6"/>
                </a:solidFill>
                <a:latin typeface="+mn-lt"/>
                <a:ea typeface="Open Sans" panose="020B0606030504020204" pitchFamily="34" charset="0"/>
                <a:cs typeface="Open Sans" panose="020B0606030504020204" pitchFamily="34" charset="0"/>
              </a:defRPr>
            </a:lvl1pPr>
            <a:lvl2pPr marL="527037" indent="0">
              <a:spcBef>
                <a:spcPts val="24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2pPr>
            <a:lvl3pPr marL="1068891" indent="0">
              <a:spcBef>
                <a:spcPts val="24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3pPr>
            <a:lvl4pPr marL="1595927" indent="0">
              <a:spcBef>
                <a:spcPts val="24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4pPr>
            <a:lvl5pPr marL="2135663" indent="0">
              <a:spcBef>
                <a:spcPts val="2400"/>
              </a:spcBef>
              <a:buClr>
                <a:schemeClr val="accent2"/>
              </a:buClr>
              <a:buFont typeface="Arial" panose="020B0604020202020204" pitchFamily="34" charset="0"/>
              <a:buNone/>
              <a:defRPr>
                <a:solidFill>
                  <a:schemeClr val="accent6"/>
                </a:solidFill>
                <a:latin typeface="+mn-lt"/>
                <a:ea typeface="Open Sans" panose="020B0606030504020204" pitchFamily="34" charset="0"/>
                <a:cs typeface="Open Sans" panose="020B0606030504020204" pitchFamily="34" charset="0"/>
              </a:defRPr>
            </a:lvl5pPr>
          </a:lstStyle>
          <a:p>
            <a:pPr lvl="0"/>
            <a:r>
              <a:rPr lang="en-US"/>
              <a:t>Click to edit footer</a:t>
            </a:r>
          </a:p>
        </p:txBody>
      </p:sp>
    </p:spTree>
    <p:extLst>
      <p:ext uri="{BB962C8B-B14F-4D97-AF65-F5344CB8AC3E}">
        <p14:creationId xmlns:p14="http://schemas.microsoft.com/office/powerpoint/2010/main" val="301451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7" name="Oval 6"/>
          <p:cNvSpPr/>
          <p:nvPr userDrawn="1"/>
        </p:nvSpPr>
        <p:spPr>
          <a:xfrm>
            <a:off x="11660049" y="6324600"/>
            <a:ext cx="457319"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683508" y="461818"/>
            <a:ext cx="10834605" cy="1143462"/>
          </a:xfrm>
        </p:spPr>
        <p:txBody>
          <a:bodyPr anchor="t"/>
          <a:lstStyle>
            <a:lvl1pPr>
              <a:defRPr b="1">
                <a:solidFill>
                  <a:srgbClr val="002C55"/>
                </a:solidFill>
              </a:defRPr>
            </a:lvl1pPr>
          </a:lstStyle>
          <a:p>
            <a:r>
              <a:rPr lang="en-US"/>
              <a:t>Click to edit Master title style</a:t>
            </a:r>
            <a:endParaRPr/>
          </a:p>
        </p:txBody>
      </p:sp>
      <p:sp>
        <p:nvSpPr>
          <p:cNvPr id="5" name="Footer Placeholder 4"/>
          <p:cNvSpPr>
            <a:spLocks noGrp="1"/>
          </p:cNvSpPr>
          <p:nvPr>
            <p:ph type="ftr" sz="quarter" idx="11"/>
          </p:nvPr>
        </p:nvSpPr>
        <p:spPr/>
        <p:txBody>
          <a:bodyPr/>
          <a:lstStyle>
            <a:lvl1pPr>
              <a:defRPr>
                <a:solidFill>
                  <a:schemeClr val="bg1">
                    <a:lumMod val="65000"/>
                    <a:lumOff val="3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000000">
                  <a:lumMod val="65000"/>
                  <a:lumOff val="35000"/>
                </a:srgbClr>
              </a:solidFill>
              <a:effectLst/>
              <a:uLnTx/>
              <a:uFillTx/>
              <a:latin typeface="Arial" charset="0"/>
              <a:ea typeface="ＭＳ Ｐゴシック" charset="0"/>
            </a:endParaRPr>
          </a:p>
        </p:txBody>
      </p:sp>
      <p:pic>
        <p:nvPicPr>
          <p:cNvPr id="8" name="Picture 7">
            <a:extLst>
              <a:ext uri="{FF2B5EF4-FFF2-40B4-BE49-F238E27FC236}">
                <a16:creationId xmlns:a16="http://schemas.microsoft.com/office/drawing/2014/main" id="{68AEA8B2-BED1-D745-AFFF-9B52582802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72825" y="6236348"/>
            <a:ext cx="1646349" cy="555674"/>
          </a:xfrm>
          <a:prstGeom prst="rect">
            <a:avLst/>
          </a:prstGeom>
        </p:spPr>
      </p:pic>
      <p:sp>
        <p:nvSpPr>
          <p:cNvPr id="4" name="TextBox 3">
            <a:extLst>
              <a:ext uri="{FF2B5EF4-FFF2-40B4-BE49-F238E27FC236}">
                <a16:creationId xmlns:a16="http://schemas.microsoft.com/office/drawing/2014/main" id="{AC9AA1B2-6AC9-48A5-9037-F20A06E71ED4}"/>
              </a:ext>
            </a:extLst>
          </p:cNvPr>
          <p:cNvSpPr txBox="1"/>
          <p:nvPr userDrawn="1"/>
        </p:nvSpPr>
        <p:spPr>
          <a:xfrm>
            <a:off x="11579700" y="6431280"/>
            <a:ext cx="621192" cy="2616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9926D9-8246-4B24-BC96-365552CF5352}" type="slidenum">
              <a:rPr kumimoji="0" lang="en-US" sz="1100" b="1"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1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3244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solidFill>
                  <a:schemeClr val="tx1">
                    <a:lumMod val="75000"/>
                    <a:lumOff val="25000"/>
                  </a:schemeClr>
                </a:solidFill>
              </a:defRPr>
            </a:lvl1pPr>
            <a:lvl2pPr>
              <a:defRPr sz="3200">
                <a:solidFill>
                  <a:schemeClr val="tx1">
                    <a:lumMod val="75000"/>
                    <a:lumOff val="25000"/>
                  </a:schemeClr>
                </a:solidFill>
              </a:defRPr>
            </a:lvl2pPr>
            <a:lvl3pPr>
              <a:defRPr sz="2667">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solidFill>
                  <a:schemeClr val="tx1">
                    <a:lumMod val="75000"/>
                    <a:lumOff val="25000"/>
                  </a:schemeClr>
                </a:solidFill>
              </a:defRPr>
            </a:lvl1pPr>
            <a:lvl2pPr>
              <a:defRPr sz="3200">
                <a:solidFill>
                  <a:schemeClr val="tx1">
                    <a:lumMod val="75000"/>
                    <a:lumOff val="25000"/>
                  </a:schemeClr>
                </a:solidFill>
              </a:defRPr>
            </a:lvl2pPr>
            <a:lvl3pPr>
              <a:defRPr sz="2667">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solidFill>
                  <a:srgbClr val="558FCC"/>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81D65DC-5E42-4244-8C6D-0DA3C782411A}" type="slidenum">
              <a:rPr kumimoji="0" lang="en-US" sz="1867" b="1" i="0" u="none" strike="noStrike" kern="1200" cap="none" spc="0" normalizeH="0" baseline="0" noProof="0" smtClean="0">
                <a:ln>
                  <a:noFill/>
                </a:ln>
                <a:solidFill>
                  <a:srgbClr val="558FCC"/>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67" b="1" i="0" u="none" strike="noStrike" kern="1200" cap="none" spc="0" normalizeH="0" baseline="0" noProof="0">
              <a:ln>
                <a:noFill/>
              </a:ln>
              <a:solidFill>
                <a:srgbClr val="558FCC"/>
              </a:solidFill>
              <a:effectLst/>
              <a:uLnTx/>
              <a:uFillTx/>
              <a:latin typeface="Arial" charset="0"/>
              <a:ea typeface="ＭＳ Ｐゴシック" charset="0"/>
            </a:endParaRPr>
          </a:p>
        </p:txBody>
      </p:sp>
      <p:sp>
        <p:nvSpPr>
          <p:cNvPr id="6" name="Text Placeholder 4">
            <a:extLst>
              <a:ext uri="{FF2B5EF4-FFF2-40B4-BE49-F238E27FC236}">
                <a16:creationId xmlns:a16="http://schemas.microsoft.com/office/drawing/2014/main" id="{D631FA7C-517E-4597-AFB9-99FE529D427E}"/>
              </a:ext>
            </a:extLst>
          </p:cNvPr>
          <p:cNvSpPr>
            <a:spLocks noGrp="1"/>
          </p:cNvSpPr>
          <p:nvPr>
            <p:ph type="body" sz="quarter" idx="13" hasCustomPrompt="1"/>
          </p:nvPr>
        </p:nvSpPr>
        <p:spPr>
          <a:xfrm>
            <a:off x="34849" y="6385979"/>
            <a:ext cx="3352800"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363592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56032" y="1325880"/>
            <a:ext cx="11612880" cy="4657828"/>
          </a:xfrm>
          <a:prstGeom prst="rect">
            <a:avLst/>
          </a:prstGeom>
        </p:spPr>
        <p:txBody>
          <a:bodyPr/>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2"/>
          <p:cNvSpPr>
            <a:spLocks noGrp="1"/>
          </p:cNvSpPr>
          <p:nvPr>
            <p:ph type="body" sz="quarter" idx="10"/>
          </p:nvPr>
        </p:nvSpPr>
        <p:spPr>
          <a:xfrm>
            <a:off x="256032" y="6163056"/>
            <a:ext cx="11085038" cy="475488"/>
          </a:xfrm>
          <a:prstGeom prst="rect">
            <a:avLst/>
          </a:prstGeom>
        </p:spPr>
        <p:txBody>
          <a:bodyPr anchor="b"/>
          <a:lstStyle>
            <a:lvl1pPr>
              <a:spcBef>
                <a:spcPts val="0"/>
              </a:spcBef>
              <a:defRPr sz="1400" b="0">
                <a:latin typeface="Franklin Gothic Book" panose="020B0503020102020204" pitchFamily="34" charset="0"/>
              </a:defRPr>
            </a:lvl1pPr>
          </a:lstStyle>
          <a:p>
            <a:pPr lvl="0"/>
            <a:r>
              <a:rPr lang="en-US"/>
              <a:t>Edit Master text styles</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0" y="6260293"/>
            <a:ext cx="449322" cy="44932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67" b="1" i="0" u="none" strike="noStrike" kern="1200" cap="none" spc="0" normalizeH="0" baseline="0" noProof="0">
              <a:ln>
                <a:noFill/>
              </a:ln>
              <a:solidFill>
                <a:srgbClr val="FFFFFF"/>
              </a:solidFill>
              <a:effectLst/>
              <a:uLnTx/>
              <a:uFillTx/>
              <a:latin typeface="Arial"/>
              <a:ea typeface="+mn-ea"/>
              <a:cs typeface="+mn-cs"/>
            </a:endParaRP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0">
                <a:solidFill>
                  <a:schemeClr val="tx1"/>
                </a:solidFill>
                <a:latin typeface="Franklin Gothic Medium Cond" panose="020B06060304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BFA19188-CCD0-4FFB-8DFB-60D3E72DC091}" type="slidenum">
              <a:rPr kumimoji="0" lang="en-US" sz="1200" b="0" i="0" u="none" strike="noStrike" kern="1200" cap="none" spc="0" normalizeH="0" baseline="0" noProof="0" smtClean="0">
                <a:ln>
                  <a:noFill/>
                </a:ln>
                <a:solidFill>
                  <a:srgbClr val="FFFFFF"/>
                </a:solidFill>
                <a:effectLst/>
                <a:uLnTx/>
                <a:uFillTx/>
                <a:latin typeface="Franklin Gothic Medium Cond" panose="020B0606030402020204" pitchFamily="34"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FFFFFF"/>
              </a:solidFill>
              <a:effectLst/>
              <a:uLnTx/>
              <a:uFillTx/>
              <a:latin typeface="Franklin Gothic Medium Cond" panose="020B0606030402020204" pitchFamily="34" charset="0"/>
              <a:ea typeface="ＭＳ Ｐゴシック" charset="0"/>
            </a:endParaRPr>
          </a:p>
        </p:txBody>
      </p:sp>
      <p:sp>
        <p:nvSpPr>
          <p:cNvPr id="7" name="TextBox 6"/>
          <p:cNvSpPr txBox="1"/>
          <p:nvPr userDrawn="1"/>
        </p:nvSpPr>
        <p:spPr>
          <a:xfrm>
            <a:off x="664362"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7F7F7F"/>
                </a:solidFill>
                <a:effectLst/>
                <a:uLnTx/>
                <a:uFillTx/>
                <a:latin typeface="Arial"/>
                <a:ea typeface="ＭＳ Ｐゴシック" charset="0"/>
                <a:cs typeface="Segoe UI" panose="020B0502040204020203" pitchFamily="34" charset="0"/>
              </a:rPr>
              <a:t>These materials are provided to you solely as an educational resource for your personal use. Any commercial use or distribution of these materials or any portion thereof is strictly prohibited.</a:t>
            </a:r>
          </a:p>
        </p:txBody>
      </p:sp>
      <p:sp>
        <p:nvSpPr>
          <p:cNvPr id="5" name="Title 4">
            <a:extLst>
              <a:ext uri="{FF2B5EF4-FFF2-40B4-BE49-F238E27FC236}">
                <a16:creationId xmlns:a16="http://schemas.microsoft.com/office/drawing/2014/main" id="{11B859BD-6651-934E-8378-533424EE86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1172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0190" y="1"/>
            <a:ext cx="12041809" cy="1158875"/>
          </a:xfrm>
          <a:prstGeom prst="rect">
            <a:avLst/>
          </a:prstGeom>
        </p:spPr>
        <p:txBody>
          <a:bodyPr tIns="243834"/>
          <a:lstStyle>
            <a:lvl1pPr>
              <a:defRPr b="1">
                <a:solidFill>
                  <a:schemeClr val="bg2"/>
                </a:solidFill>
                <a:latin typeface="+mj-lt"/>
              </a:defRPr>
            </a:lvl1pPr>
          </a:lstStyle>
          <a:p>
            <a:r>
              <a:rPr lang="en-US"/>
              <a:t>Click to edit Master title style</a:t>
            </a:r>
          </a:p>
        </p:txBody>
      </p:sp>
    </p:spTree>
    <p:extLst>
      <p:ext uri="{BB962C8B-B14F-4D97-AF65-F5344CB8AC3E}">
        <p14:creationId xmlns:p14="http://schemas.microsoft.com/office/powerpoint/2010/main" val="2651679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B3C2E-F0D4-30AC-4156-867B88BB90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E27343-44D5-09A0-59AD-FBFE7BEB4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D598A-FBA3-41FC-BC5E-A7871E1EA41F}"/>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5" name="Footer Placeholder 4">
            <a:extLst>
              <a:ext uri="{FF2B5EF4-FFF2-40B4-BE49-F238E27FC236}">
                <a16:creationId xmlns:a16="http://schemas.microsoft.com/office/drawing/2014/main" id="{F946FD07-CDBC-8293-58C9-6BA251E69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9D39B-3878-2CE9-838A-BAC2951CE304}"/>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777375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rgbClr val="558FCC"/>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81D65DC-5E42-4244-8C6D-0DA3C782411A}" type="slidenum">
              <a:rPr kumimoji="0" lang="en-US" sz="1867" b="1" i="0" u="none" strike="noStrike" kern="1200" cap="none" spc="0" normalizeH="0" baseline="0" noProof="0" smtClean="0">
                <a:ln>
                  <a:noFill/>
                </a:ln>
                <a:solidFill>
                  <a:srgbClr val="558FCC"/>
                </a:solidFill>
                <a:effectLst/>
                <a:uLnTx/>
                <a:uFillTx/>
                <a:latin typeface="Arial"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67" b="1" i="0" u="none" strike="noStrike" kern="1200" cap="none" spc="0" normalizeH="0" baseline="0" noProof="0">
              <a:ln>
                <a:noFill/>
              </a:ln>
              <a:solidFill>
                <a:srgbClr val="558FCC"/>
              </a:solidFill>
              <a:effectLst/>
              <a:uLnTx/>
              <a:uFillTx/>
              <a:latin typeface="Arial" charset="0"/>
              <a:ea typeface="ＭＳ Ｐゴシック" charset="0"/>
            </a:endParaRPr>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34849" y="6385979"/>
            <a:ext cx="3352800"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3035111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1157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E97A-5F08-2E18-4CA2-FE0FAA0712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73237B-AB46-847C-7BD3-14E22096CF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E5C790-A97C-6A3B-64A3-3F926BE726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BE722D-A251-3566-F232-6FB5855D301C}"/>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6" name="Footer Placeholder 5">
            <a:extLst>
              <a:ext uri="{FF2B5EF4-FFF2-40B4-BE49-F238E27FC236}">
                <a16:creationId xmlns:a16="http://schemas.microsoft.com/office/drawing/2014/main" id="{28910A56-76C2-62A1-DF80-BE14ADEB8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D90E4-CA12-66E8-EE4B-E67033F45789}"/>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545637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6783-9222-5261-FF18-7D7FB7796D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203BC5-4B25-856E-E474-DD20EC0A08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C5C13-579B-DF5C-0BDA-2CF1D53F65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FB0FE4-F610-1EF4-A7D0-0DA2C7A926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3385D-E67D-A34D-982E-5292895786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6C98C9-05F3-D8D4-C0C0-5DBC6014A043}"/>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8" name="Footer Placeholder 7">
            <a:extLst>
              <a:ext uri="{FF2B5EF4-FFF2-40B4-BE49-F238E27FC236}">
                <a16:creationId xmlns:a16="http://schemas.microsoft.com/office/drawing/2014/main" id="{A120B764-B1FC-38AB-BAC0-43049D2FB6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B07845-AB34-7DCF-805E-93E431563314}"/>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42415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F8D8A-C465-6435-0D95-1A80838DF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3540AD-7C71-027A-5382-6CE2DEC9BAB3}"/>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4" name="Footer Placeholder 3">
            <a:extLst>
              <a:ext uri="{FF2B5EF4-FFF2-40B4-BE49-F238E27FC236}">
                <a16:creationId xmlns:a16="http://schemas.microsoft.com/office/drawing/2014/main" id="{85BACE13-3290-04C6-16FC-32ADBE1F68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59F781-6FCD-352D-2838-F2CB12150CEB}"/>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2524150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81CBD5-28E8-16EC-46AC-62A1842C11F9}"/>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3" name="Footer Placeholder 2">
            <a:extLst>
              <a:ext uri="{FF2B5EF4-FFF2-40B4-BE49-F238E27FC236}">
                <a16:creationId xmlns:a16="http://schemas.microsoft.com/office/drawing/2014/main" id="{A949E485-134F-2285-7136-27913656A0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3C9B5B-00D7-DF56-6A65-053E23E04FF5}"/>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3462821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EB9A8-1DB7-EFAA-B719-08CD9515D2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68978B-FAEB-1593-E021-C167E8E901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01969C-1A5D-2724-214D-82CC0677A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1F015D-5B44-448E-7069-733B5FABB7AC}"/>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6" name="Footer Placeholder 5">
            <a:extLst>
              <a:ext uri="{FF2B5EF4-FFF2-40B4-BE49-F238E27FC236}">
                <a16:creationId xmlns:a16="http://schemas.microsoft.com/office/drawing/2014/main" id="{665DAE97-94DC-F11A-23E8-61BCBA2DA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04AAA-A622-A101-059E-7C5CA8CE2AF5}"/>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4206705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2C387-60AB-E26C-B597-FFB31C005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C97CE-FEE7-9E70-9CE8-7EAD8F375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801EDB-26AE-69D3-254F-062359D9B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67987-3E87-7018-ECCF-06ED10D19383}"/>
              </a:ext>
            </a:extLst>
          </p:cNvPr>
          <p:cNvSpPr>
            <a:spLocks noGrp="1"/>
          </p:cNvSpPr>
          <p:nvPr>
            <p:ph type="dt" sz="half" idx="10"/>
          </p:nvPr>
        </p:nvSpPr>
        <p:spPr/>
        <p:txBody>
          <a:bodyPr/>
          <a:lstStyle/>
          <a:p>
            <a:fld id="{864F4D8B-B568-224A-9DE3-3EB184562E79}" type="datetimeFigureOut">
              <a:rPr lang="en-US" smtClean="0"/>
              <a:t>9/6/2024</a:t>
            </a:fld>
            <a:endParaRPr lang="en-US"/>
          </a:p>
        </p:txBody>
      </p:sp>
      <p:sp>
        <p:nvSpPr>
          <p:cNvPr id="6" name="Footer Placeholder 5">
            <a:extLst>
              <a:ext uri="{FF2B5EF4-FFF2-40B4-BE49-F238E27FC236}">
                <a16:creationId xmlns:a16="http://schemas.microsoft.com/office/drawing/2014/main" id="{0B84C80F-E8F8-09ED-F65A-B45F4DC22C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5A53E6-C732-D02E-87FD-0F445DC65C6E}"/>
              </a:ext>
            </a:extLst>
          </p:cNvPr>
          <p:cNvSpPr>
            <a:spLocks noGrp="1"/>
          </p:cNvSpPr>
          <p:nvPr>
            <p:ph type="sldNum" sz="quarter" idx="12"/>
          </p:nvPr>
        </p:nvSpPr>
        <p:spPr/>
        <p:txBody>
          <a:bodyPr/>
          <a:lstStyle/>
          <a:p>
            <a:fld id="{4BD593F5-AA05-1A49-ACA0-B21066337B7E}" type="slidenum">
              <a:rPr lang="en-US" smtClean="0"/>
              <a:t>‹#›</a:t>
            </a:fld>
            <a:endParaRPr lang="en-US"/>
          </a:p>
        </p:txBody>
      </p:sp>
    </p:spTree>
    <p:extLst>
      <p:ext uri="{BB962C8B-B14F-4D97-AF65-F5344CB8AC3E}">
        <p14:creationId xmlns:p14="http://schemas.microsoft.com/office/powerpoint/2010/main" val="1832240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5C6DC9-73DB-555C-FCF2-C7AEC22BA6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0988FD-29F4-77E6-B282-D98A7F1C23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9D75C-F446-DE5D-2E11-F85C3404A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06C10-61F3-B144-868F-F5EA8E5170C9}" type="datetimeFigureOut">
              <a:rPr lang="en-US" smtClean="0"/>
              <a:t>9/6/2024</a:t>
            </a:fld>
            <a:endParaRPr lang="en-US"/>
          </a:p>
        </p:txBody>
      </p:sp>
      <p:sp>
        <p:nvSpPr>
          <p:cNvPr id="5" name="Footer Placeholder 4">
            <a:extLst>
              <a:ext uri="{FF2B5EF4-FFF2-40B4-BE49-F238E27FC236}">
                <a16:creationId xmlns:a16="http://schemas.microsoft.com/office/drawing/2014/main" id="{E99530A8-651D-E8EB-3677-25AA20320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007E80-C527-C5BE-1524-6015D1BE02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9EEC4-66F5-ED47-BACF-9CFD134A80E6}" type="slidenum">
              <a:rPr lang="en-US" smtClean="0"/>
              <a:t>‹#›</a:t>
            </a:fld>
            <a:endParaRPr lang="en-US"/>
          </a:p>
        </p:txBody>
      </p:sp>
    </p:spTree>
    <p:extLst>
      <p:ext uri="{BB962C8B-B14F-4D97-AF65-F5344CB8AC3E}">
        <p14:creationId xmlns:p14="http://schemas.microsoft.com/office/powerpoint/2010/main" val="2909946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50" r:id="rId13"/>
    <p:sldLayoutId id="2147483700" r:id="rId14"/>
    <p:sldLayoutId id="2147483679" r:id="rId15"/>
    <p:sldLayoutId id="2147483680" r:id="rId16"/>
    <p:sldLayoutId id="2147483681" r:id="rId17"/>
    <p:sldLayoutId id="2147483682" r:id="rId18"/>
    <p:sldLayoutId id="2147483683" r:id="rId19"/>
    <p:sldLayoutId id="2147483684" r:id="rId20"/>
    <p:sldLayoutId id="2147483685"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ccessdata.fda.gov/drugsatfda_docs/label/2022/761291s000lbl.pdf.%20Accessed%20May%2022"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accessdata.fda.gov/drugsatfda_docs/label/2022/761291s000lbl.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cid:3803366A-ACF3-4F73-AC97-CD4D4BC7E043" TargetMode="Externa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seer.cancer.gov/statfacts/html/mulmy.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91E1BB7-413E-3DC7-E255-DA00762979BE}"/>
              </a:ext>
            </a:extLst>
          </p:cNvPr>
          <p:cNvSpPr txBox="1">
            <a:spLocks/>
          </p:cNvSpPr>
          <p:nvPr/>
        </p:nvSpPr>
        <p:spPr>
          <a:xfrm>
            <a:off x="775623" y="749512"/>
            <a:ext cx="10640754" cy="1746553"/>
          </a:xfrm>
          <a:prstGeom prst="rect">
            <a:avLst/>
          </a:prstGeo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8800" i="1">
              <a:solidFill>
                <a:srgbClr val="747E84"/>
              </a:solidFill>
            </a:endParaRPr>
          </a:p>
        </p:txBody>
      </p:sp>
      <p:sp>
        <p:nvSpPr>
          <p:cNvPr id="14" name="Rectangle 13">
            <a:extLst>
              <a:ext uri="{FF2B5EF4-FFF2-40B4-BE49-F238E27FC236}">
                <a16:creationId xmlns:a16="http://schemas.microsoft.com/office/drawing/2014/main" id="{C729580E-48FE-27AC-5ED8-FB461A6B5057}"/>
              </a:ext>
            </a:extLst>
          </p:cNvPr>
          <p:cNvSpPr/>
          <p:nvPr/>
        </p:nvSpPr>
        <p:spPr>
          <a:xfrm>
            <a:off x="0" y="0"/>
            <a:ext cx="10508105" cy="509666"/>
          </a:xfrm>
          <a:prstGeom prst="rect">
            <a:avLst/>
          </a:prstGeom>
          <a:solidFill>
            <a:srgbClr val="502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FF676F-7F4E-8177-C75D-9F5A67727869}"/>
              </a:ext>
            </a:extLst>
          </p:cNvPr>
          <p:cNvSpPr/>
          <p:nvPr/>
        </p:nvSpPr>
        <p:spPr>
          <a:xfrm>
            <a:off x="10508106" y="0"/>
            <a:ext cx="734518" cy="509666"/>
          </a:xfrm>
          <a:prstGeom prst="rect">
            <a:avLst/>
          </a:prstGeom>
          <a:solidFill>
            <a:srgbClr val="747E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A818B"/>
              </a:solidFill>
            </a:endParaRPr>
          </a:p>
        </p:txBody>
      </p:sp>
      <p:sp>
        <p:nvSpPr>
          <p:cNvPr id="16" name="Rectangle 15">
            <a:extLst>
              <a:ext uri="{FF2B5EF4-FFF2-40B4-BE49-F238E27FC236}">
                <a16:creationId xmlns:a16="http://schemas.microsoft.com/office/drawing/2014/main" id="{44B4F4E3-A31C-1530-D006-4A8CC22D62B0}"/>
              </a:ext>
            </a:extLst>
          </p:cNvPr>
          <p:cNvSpPr/>
          <p:nvPr/>
        </p:nvSpPr>
        <p:spPr>
          <a:xfrm>
            <a:off x="11242624" y="0"/>
            <a:ext cx="949376" cy="509666"/>
          </a:xfrm>
          <a:prstGeom prst="rect">
            <a:avLst/>
          </a:prstGeom>
          <a:solidFill>
            <a:srgbClr val="3C3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C3F49"/>
              </a:solidFill>
            </a:endParaRPr>
          </a:p>
        </p:txBody>
      </p:sp>
      <p:pic>
        <p:nvPicPr>
          <p:cNvPr id="18" name="Picture 17" descr="A blue and gold logo&#10;&#10;Description automatically generated">
            <a:extLst>
              <a:ext uri="{FF2B5EF4-FFF2-40B4-BE49-F238E27FC236}">
                <a16:creationId xmlns:a16="http://schemas.microsoft.com/office/drawing/2014/main" id="{5959454E-01FD-90D3-2A37-C74AB5E4C405}"/>
              </a:ext>
            </a:extLst>
          </p:cNvPr>
          <p:cNvPicPr>
            <a:picLocks noChangeAspect="1"/>
          </p:cNvPicPr>
          <p:nvPr/>
        </p:nvPicPr>
        <p:blipFill>
          <a:blip r:embed="rId3"/>
          <a:stretch>
            <a:fillRect/>
          </a:stretch>
        </p:blipFill>
        <p:spPr>
          <a:xfrm>
            <a:off x="10667269" y="6332552"/>
            <a:ext cx="1356189" cy="353174"/>
          </a:xfrm>
          <a:prstGeom prst="rect">
            <a:avLst/>
          </a:prstGeom>
        </p:spPr>
      </p:pic>
      <p:sp>
        <p:nvSpPr>
          <p:cNvPr id="8" name="Title 1">
            <a:extLst>
              <a:ext uri="{FF2B5EF4-FFF2-40B4-BE49-F238E27FC236}">
                <a16:creationId xmlns:a16="http://schemas.microsoft.com/office/drawing/2014/main" id="{39DD67DC-55ED-6525-8030-F8E0A12B2718}"/>
              </a:ext>
            </a:extLst>
          </p:cNvPr>
          <p:cNvSpPr txBox="1">
            <a:spLocks/>
          </p:cNvSpPr>
          <p:nvPr/>
        </p:nvSpPr>
        <p:spPr>
          <a:xfrm>
            <a:off x="775623" y="907316"/>
            <a:ext cx="10640754" cy="1471503"/>
          </a:xfrm>
          <a:prstGeom prst="rect">
            <a:avLst/>
          </a:prstGeom>
        </p:spPr>
        <p:txBody>
          <a:bodyPr anchor="b">
            <a:no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50203A"/>
                </a:solidFill>
                <a:latin typeface="+mn-lt"/>
              </a:rPr>
              <a:t>Multiple Myeloma Care </a:t>
            </a:r>
            <a:br>
              <a:rPr lang="en-US" sz="3200">
                <a:solidFill>
                  <a:srgbClr val="50203A"/>
                </a:solidFill>
                <a:latin typeface="Calibri" panose="020F0502020204030204" pitchFamily="34" charset="0"/>
              </a:rPr>
            </a:br>
            <a:r>
              <a:rPr lang="en-US" sz="3200" b="0" i="1">
                <a:solidFill>
                  <a:srgbClr val="7A818B"/>
                </a:solidFill>
                <a:effectLst/>
                <a:latin typeface="+mn-lt"/>
              </a:rPr>
              <a:t>Translating Evolving Practices to</a:t>
            </a:r>
            <a:br>
              <a:rPr lang="en-US" sz="3200" b="0" i="1">
                <a:solidFill>
                  <a:srgbClr val="7A818B"/>
                </a:solidFill>
                <a:effectLst/>
                <a:latin typeface="+mn-lt"/>
              </a:rPr>
            </a:br>
            <a:r>
              <a:rPr lang="en-US" sz="3200" b="0" i="1">
                <a:solidFill>
                  <a:srgbClr val="7A818B"/>
                </a:solidFill>
                <a:effectLst/>
                <a:latin typeface="+mn-lt"/>
              </a:rPr>
              <a:t>Oncology Nurses in Community Settings</a:t>
            </a:r>
            <a:endParaRPr lang="en-US" sz="3200" i="1">
              <a:solidFill>
                <a:srgbClr val="7A818B"/>
              </a:solidFill>
              <a:latin typeface="+mn-lt"/>
            </a:endParaRPr>
          </a:p>
        </p:txBody>
      </p:sp>
      <p:sp>
        <p:nvSpPr>
          <p:cNvPr id="2" name="Title 2">
            <a:extLst>
              <a:ext uri="{FF2B5EF4-FFF2-40B4-BE49-F238E27FC236}">
                <a16:creationId xmlns:a16="http://schemas.microsoft.com/office/drawing/2014/main" id="{F884F811-62A6-3CA4-F012-0620D9D0FE7F}"/>
              </a:ext>
            </a:extLst>
          </p:cNvPr>
          <p:cNvSpPr txBox="1">
            <a:spLocks/>
          </p:cNvSpPr>
          <p:nvPr/>
        </p:nvSpPr>
        <p:spPr>
          <a:xfrm>
            <a:off x="996297" y="3504414"/>
            <a:ext cx="40100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solidFill>
                  <a:srgbClr val="60394E"/>
                </a:solidFill>
              </a:rPr>
              <a:t>Preassessment</a:t>
            </a:r>
          </a:p>
          <a:p>
            <a:pPr algn="ctr"/>
            <a:r>
              <a:rPr lang="en-US" sz="4000" dirty="0">
                <a:solidFill>
                  <a:srgbClr val="60394E"/>
                </a:solidFill>
              </a:rPr>
              <a:t>(</a:t>
            </a:r>
            <a:r>
              <a:rPr lang="en-US" sz="4000" u="sng" dirty="0">
                <a:solidFill>
                  <a:srgbClr val="60394E"/>
                </a:solidFill>
              </a:rPr>
              <a:t>Please Complete</a:t>
            </a:r>
            <a:r>
              <a:rPr lang="en-US" sz="4000" dirty="0">
                <a:solidFill>
                  <a:srgbClr val="60394E"/>
                </a:solidFill>
              </a:rPr>
              <a:t>)</a:t>
            </a:r>
          </a:p>
        </p:txBody>
      </p:sp>
      <p:pic>
        <p:nvPicPr>
          <p:cNvPr id="4" name="Picture 3" descr="A qr code on a white background&#10;&#10;Description automatically generated">
            <a:extLst>
              <a:ext uri="{FF2B5EF4-FFF2-40B4-BE49-F238E27FC236}">
                <a16:creationId xmlns:a16="http://schemas.microsoft.com/office/drawing/2014/main" id="{5F2319C2-7A31-2B70-B0AE-7DA5A500B0F3}"/>
              </a:ext>
            </a:extLst>
          </p:cNvPr>
          <p:cNvPicPr>
            <a:picLocks noChangeAspect="1"/>
          </p:cNvPicPr>
          <p:nvPr/>
        </p:nvPicPr>
        <p:blipFill>
          <a:blip r:embed="rId4"/>
          <a:stretch>
            <a:fillRect/>
          </a:stretch>
        </p:blipFill>
        <p:spPr>
          <a:xfrm>
            <a:off x="5697112" y="2631577"/>
            <a:ext cx="3785873" cy="3785873"/>
          </a:xfrm>
          <a:prstGeom prst="rect">
            <a:avLst/>
          </a:prstGeom>
        </p:spPr>
      </p:pic>
    </p:spTree>
    <p:extLst>
      <p:ext uri="{BB962C8B-B14F-4D97-AF65-F5344CB8AC3E}">
        <p14:creationId xmlns:p14="http://schemas.microsoft.com/office/powerpoint/2010/main" val="3717391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C612-E4E1-D146-BFD6-A68196FA628C}"/>
              </a:ext>
            </a:extLst>
          </p:cNvPr>
          <p:cNvSpPr>
            <a:spLocks noGrp="1"/>
          </p:cNvSpPr>
          <p:nvPr>
            <p:ph type="title" idx="4294967295"/>
          </p:nvPr>
        </p:nvSpPr>
        <p:spPr>
          <a:xfrm>
            <a:off x="483188" y="749544"/>
            <a:ext cx="11353211" cy="533400"/>
          </a:xfrm>
        </p:spPr>
        <p:txBody>
          <a:bodyPr>
            <a:noAutofit/>
          </a:bodyPr>
          <a:lstStyle/>
          <a:p>
            <a:r>
              <a:rPr lang="en-US" sz="4000">
                <a:solidFill>
                  <a:srgbClr val="60394E"/>
                </a:solidFill>
              </a:rPr>
              <a:t>NCCN Recommendations for Adjunctive Treatment</a:t>
            </a:r>
          </a:p>
        </p:txBody>
      </p:sp>
      <p:sp>
        <p:nvSpPr>
          <p:cNvPr id="22" name="TextBox 21">
            <a:extLst>
              <a:ext uri="{FF2B5EF4-FFF2-40B4-BE49-F238E27FC236}">
                <a16:creationId xmlns:a16="http://schemas.microsoft.com/office/drawing/2014/main" id="{E35BEEC7-3CAB-5E41-A15E-42B29D267A32}"/>
              </a:ext>
            </a:extLst>
          </p:cNvPr>
          <p:cNvSpPr txBox="1"/>
          <p:nvPr/>
        </p:nvSpPr>
        <p:spPr>
          <a:xfrm>
            <a:off x="483188" y="6548063"/>
            <a:ext cx="9971451" cy="230832"/>
          </a:xfrm>
          <a:prstGeom prst="rect">
            <a:avLst/>
          </a:prstGeom>
          <a:noFill/>
        </p:spPr>
        <p:txBody>
          <a:bodyPr wrap="square" rtlCol="0">
            <a:spAutoFit/>
          </a:bodyPr>
          <a:lstStyle/>
          <a:p>
            <a:pPr eaLnBrk="1" hangingPunct="1">
              <a:lnSpc>
                <a:spcPct val="90000"/>
              </a:lnSpc>
              <a:spcBef>
                <a:spcPct val="0"/>
              </a:spcBef>
              <a:buFontTx/>
              <a:buNone/>
            </a:pPr>
            <a:r>
              <a:rPr lang="en-US" altLang="en-US" sz="1000"/>
              <a:t>NCCN Clinical Practice Guidelines in Oncology: Multiple Myeloma—v.4.2024.</a:t>
            </a:r>
          </a:p>
        </p:txBody>
      </p:sp>
      <p:sp>
        <p:nvSpPr>
          <p:cNvPr id="4" name="Content Placeholder 2">
            <a:extLst>
              <a:ext uri="{FF2B5EF4-FFF2-40B4-BE49-F238E27FC236}">
                <a16:creationId xmlns:a16="http://schemas.microsoft.com/office/drawing/2014/main" id="{9F76486F-0216-0456-5F75-999BEF0668F1}"/>
              </a:ext>
            </a:extLst>
          </p:cNvPr>
          <p:cNvSpPr txBox="1">
            <a:spLocks/>
          </p:cNvSpPr>
          <p:nvPr/>
        </p:nvSpPr>
        <p:spPr>
          <a:xfrm>
            <a:off x="483188" y="1523998"/>
            <a:ext cx="5612812" cy="4191001"/>
          </a:xfrm>
          <a:prstGeom prst="rect">
            <a:avLst/>
          </a:prstGeom>
        </p:spPr>
        <p:txBody>
          <a:bodyPr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defRPr/>
            </a:pPr>
            <a:r>
              <a:rPr lang="en-US" sz="1600" b="1">
                <a:solidFill>
                  <a:srgbClr val="60394E"/>
                </a:solidFill>
                <a:latin typeface="+mj-lt"/>
              </a:rPr>
              <a:t>Infection</a:t>
            </a:r>
          </a:p>
          <a:p>
            <a:pPr marL="461645" lvl="1" indent="-226695">
              <a:spcBef>
                <a:spcPct val="0"/>
              </a:spcBef>
              <a:buFont typeface="Arial"/>
              <a:buChar char="–"/>
              <a:defRPr/>
            </a:pPr>
            <a:r>
              <a:rPr lang="en-US" sz="1600">
                <a:latin typeface="+mj-lt"/>
              </a:rPr>
              <a:t>IVIG for recurrent infections</a:t>
            </a:r>
            <a:endParaRPr lang="en-US" sz="1600">
              <a:latin typeface="+mj-lt"/>
              <a:ea typeface="Calibri Light"/>
              <a:cs typeface="Calibri Light"/>
            </a:endParaRPr>
          </a:p>
          <a:p>
            <a:pPr marL="461645" lvl="1" indent="-226695">
              <a:spcBef>
                <a:spcPct val="0"/>
              </a:spcBef>
              <a:buFont typeface="Arial"/>
              <a:buChar char="–"/>
              <a:defRPr/>
            </a:pPr>
            <a:r>
              <a:rPr lang="en-US" sz="1600">
                <a:latin typeface="+mj-lt"/>
              </a:rPr>
              <a:t>Pneumococcal and influenza vaccine</a:t>
            </a:r>
            <a:endParaRPr lang="en-US" sz="1600">
              <a:latin typeface="+mj-lt"/>
              <a:ea typeface="Calibri Light"/>
              <a:cs typeface="Calibri Light"/>
            </a:endParaRPr>
          </a:p>
          <a:p>
            <a:pPr marL="461645" lvl="1" indent="-226695">
              <a:spcBef>
                <a:spcPct val="0"/>
              </a:spcBef>
              <a:buFont typeface="Arial"/>
              <a:buChar char="–"/>
              <a:defRPr/>
            </a:pPr>
            <a:r>
              <a:rPr lang="en-US" sz="1600">
                <a:latin typeface="+mj-lt"/>
              </a:rPr>
              <a:t>PJP, herpes and antifungal prophylaxis for high-dose or</a:t>
            </a:r>
            <a:br>
              <a:rPr lang="en-US" sz="1600">
                <a:latin typeface="+mj-lt"/>
              </a:rPr>
            </a:br>
            <a:r>
              <a:rPr lang="en-US" sz="1600">
                <a:latin typeface="+mj-lt"/>
              </a:rPr>
              <a:t>long-term steroids and </a:t>
            </a:r>
            <a:r>
              <a:rPr lang="en-US" sz="1600" err="1">
                <a:latin typeface="+mj-lt"/>
              </a:rPr>
              <a:t>teclistamab</a:t>
            </a:r>
            <a:endParaRPr lang="en-US" sz="1600">
              <a:latin typeface="+mj-lt"/>
              <a:ea typeface="Calibri Light"/>
              <a:cs typeface="Calibri Light"/>
            </a:endParaRPr>
          </a:p>
          <a:p>
            <a:pPr marL="461645" lvl="1" indent="-226695">
              <a:spcBef>
                <a:spcPct val="0"/>
              </a:spcBef>
              <a:buFont typeface="Arial"/>
              <a:buChar char="–"/>
              <a:defRPr/>
            </a:pPr>
            <a:r>
              <a:rPr lang="en-US" sz="1600">
                <a:latin typeface="+mj-lt"/>
              </a:rPr>
              <a:t>Herpes zoster prophylaxis with proteasome inhibitors, transplant, monoclonal antibodies, bispecific T-cell engagers</a:t>
            </a:r>
            <a:endParaRPr lang="en-US" sz="1600">
              <a:latin typeface="+mj-lt"/>
              <a:ea typeface="Calibri Light"/>
              <a:cs typeface="Calibri Light"/>
            </a:endParaRPr>
          </a:p>
          <a:p>
            <a:pPr lvl="1">
              <a:spcBef>
                <a:spcPct val="0"/>
              </a:spcBef>
              <a:buFont typeface="Arial"/>
              <a:buChar char="–"/>
              <a:defRPr/>
            </a:pPr>
            <a:endParaRPr lang="en-US" sz="1600">
              <a:latin typeface="+mj-lt"/>
            </a:endParaRPr>
          </a:p>
          <a:p>
            <a:pPr marL="0" indent="0">
              <a:spcBef>
                <a:spcPct val="0"/>
              </a:spcBef>
              <a:buNone/>
              <a:defRPr/>
            </a:pPr>
            <a:r>
              <a:rPr lang="en-US" sz="1600" b="1">
                <a:solidFill>
                  <a:srgbClr val="60394E"/>
                </a:solidFill>
                <a:latin typeface="+mj-lt"/>
              </a:rPr>
              <a:t>Bone disease</a:t>
            </a:r>
            <a:endParaRPr lang="en-US" sz="1600" b="1" baseline="30000">
              <a:solidFill>
                <a:srgbClr val="60394E"/>
              </a:solidFill>
              <a:latin typeface="+mj-lt"/>
            </a:endParaRPr>
          </a:p>
          <a:p>
            <a:pPr marL="461645" lvl="1" indent="-226695">
              <a:spcBef>
                <a:spcPct val="0"/>
              </a:spcBef>
              <a:buFont typeface="Arial"/>
              <a:buChar char="–"/>
              <a:defRPr/>
            </a:pPr>
            <a:r>
              <a:rPr lang="en-US" sz="1600">
                <a:latin typeface="+mj-lt"/>
              </a:rPr>
              <a:t>Bisphosphonates, denosumab</a:t>
            </a:r>
            <a:endParaRPr lang="en-US" sz="1600">
              <a:latin typeface="+mj-lt"/>
              <a:ea typeface="Calibri Light"/>
              <a:cs typeface="Calibri Light"/>
            </a:endParaRPr>
          </a:p>
          <a:p>
            <a:pPr marL="461645" lvl="1" indent="-226695">
              <a:spcBef>
                <a:spcPct val="0"/>
              </a:spcBef>
              <a:buFont typeface="Arial"/>
              <a:buChar char="–"/>
              <a:defRPr/>
            </a:pPr>
            <a:r>
              <a:rPr lang="en-US" sz="1600">
                <a:latin typeface="+mj-lt"/>
              </a:rPr>
              <a:t>Radiation therapy</a:t>
            </a:r>
            <a:endParaRPr lang="en-US" sz="1600">
              <a:latin typeface="+mj-lt"/>
              <a:ea typeface="Calibri Light" panose="020F0302020204030204"/>
              <a:cs typeface="Calibri Light" panose="020F0302020204030204"/>
            </a:endParaRPr>
          </a:p>
          <a:p>
            <a:pPr marL="461645" lvl="1" indent="-226695">
              <a:spcBef>
                <a:spcPct val="0"/>
              </a:spcBef>
              <a:buFont typeface="Arial"/>
              <a:buChar char="–"/>
              <a:defRPr/>
            </a:pPr>
            <a:r>
              <a:rPr lang="en-US" sz="1600">
                <a:latin typeface="+mj-lt"/>
              </a:rPr>
              <a:t>Orthopedic consultation</a:t>
            </a:r>
            <a:endParaRPr lang="en-US" sz="1600">
              <a:latin typeface="+mj-lt"/>
              <a:ea typeface="Calibri Light" panose="020F0302020204030204"/>
              <a:cs typeface="Calibri Light" panose="020F0302020204030204"/>
            </a:endParaRPr>
          </a:p>
          <a:p>
            <a:pPr marL="461645" lvl="1" indent="-226695">
              <a:spcBef>
                <a:spcPct val="0"/>
              </a:spcBef>
              <a:buFont typeface="Arial"/>
              <a:buChar char="–"/>
              <a:defRPr/>
            </a:pPr>
            <a:r>
              <a:rPr lang="en-US" sz="1600">
                <a:latin typeface="+mj-lt"/>
              </a:rPr>
              <a:t>Vertebroplasty or kyphoplasty</a:t>
            </a:r>
          </a:p>
          <a:p>
            <a:pPr marL="461645" lvl="1" indent="-226695">
              <a:spcBef>
                <a:spcPct val="0"/>
              </a:spcBef>
              <a:buFont typeface="Arial"/>
              <a:buChar char="–"/>
              <a:defRPr/>
            </a:pPr>
            <a:r>
              <a:rPr lang="en-US" sz="1600">
                <a:latin typeface="+mj-lt"/>
                <a:ea typeface="Calibri Light" panose="020F0302020204030204"/>
                <a:cs typeface="Calibri Light" panose="020F0302020204030204"/>
              </a:rPr>
              <a:t>Calcium and Vitamin D supplementation </a:t>
            </a:r>
          </a:p>
          <a:p>
            <a:pPr lvl="1">
              <a:spcBef>
                <a:spcPct val="0"/>
              </a:spcBef>
              <a:buFont typeface="Arial"/>
              <a:buChar char="–"/>
              <a:defRPr/>
            </a:pPr>
            <a:endParaRPr lang="en-US" sz="1600">
              <a:latin typeface="+mj-lt"/>
            </a:endParaRPr>
          </a:p>
          <a:p>
            <a:pPr marL="0" indent="0">
              <a:spcBef>
                <a:spcPct val="0"/>
              </a:spcBef>
              <a:buNone/>
              <a:defRPr/>
            </a:pPr>
            <a:r>
              <a:rPr lang="en-US" sz="1600" b="1">
                <a:solidFill>
                  <a:srgbClr val="60394E"/>
                </a:solidFill>
                <a:latin typeface="+mj-lt"/>
              </a:rPr>
              <a:t>Renal dysfunction</a:t>
            </a:r>
            <a:endParaRPr lang="en-US" sz="1600" b="1" baseline="30000">
              <a:solidFill>
                <a:srgbClr val="60394E"/>
              </a:solidFill>
              <a:latin typeface="+mj-lt"/>
            </a:endParaRPr>
          </a:p>
          <a:p>
            <a:pPr marL="461645" lvl="1" indent="-226695">
              <a:spcBef>
                <a:spcPct val="0"/>
              </a:spcBef>
              <a:buFont typeface="Arial"/>
              <a:buChar char="–"/>
              <a:defRPr/>
            </a:pPr>
            <a:r>
              <a:rPr lang="en-US" sz="1600">
                <a:latin typeface="+mj-lt"/>
              </a:rPr>
              <a:t>Avoid aggravating factors: contrast, NSAIDs, dehydration</a:t>
            </a:r>
            <a:endParaRPr lang="en-US" sz="1600">
              <a:latin typeface="+mj-lt"/>
              <a:ea typeface="Calibri Light" panose="020F0302020204030204"/>
              <a:cs typeface="Calibri Light" panose="020F0302020204030204"/>
            </a:endParaRPr>
          </a:p>
          <a:p>
            <a:pPr marL="461645" lvl="1" indent="-226695">
              <a:spcBef>
                <a:spcPct val="0"/>
              </a:spcBef>
              <a:buFont typeface="Arial"/>
              <a:buChar char="–"/>
              <a:defRPr/>
            </a:pPr>
            <a:r>
              <a:rPr lang="en-US" sz="1600">
                <a:latin typeface="+mj-lt"/>
              </a:rPr>
              <a:t>Not a contraindication to HCT</a:t>
            </a:r>
            <a:endParaRPr lang="en-US" sz="1600">
              <a:latin typeface="+mj-lt"/>
              <a:ea typeface="Calibri Light" panose="020F0302020204030204"/>
              <a:cs typeface="Calibri Light" panose="020F0302020204030204"/>
            </a:endParaRPr>
          </a:p>
          <a:p>
            <a:pPr marL="461645" lvl="1" indent="-226695">
              <a:spcBef>
                <a:spcPct val="0"/>
              </a:spcBef>
              <a:buFont typeface="Arial"/>
              <a:buChar char="–"/>
              <a:defRPr/>
            </a:pPr>
            <a:r>
              <a:rPr lang="en-US" sz="1600">
                <a:latin typeface="+mj-lt"/>
              </a:rPr>
              <a:t>Monitor bisphosphonates closely</a:t>
            </a:r>
            <a:endParaRPr lang="en-US" sz="1600">
              <a:latin typeface="+mj-lt"/>
              <a:ea typeface="Calibri Light" panose="020F0302020204030204"/>
              <a:cs typeface="Calibri Light" panose="020F0302020204030204"/>
            </a:endParaRPr>
          </a:p>
        </p:txBody>
      </p:sp>
      <p:sp>
        <p:nvSpPr>
          <p:cNvPr id="5" name="Content Placeholder 1">
            <a:extLst>
              <a:ext uri="{FF2B5EF4-FFF2-40B4-BE49-F238E27FC236}">
                <a16:creationId xmlns:a16="http://schemas.microsoft.com/office/drawing/2014/main" id="{3D616D80-0B4C-B787-EFE7-819D1D2F5929}"/>
              </a:ext>
            </a:extLst>
          </p:cNvPr>
          <p:cNvSpPr txBox="1">
            <a:spLocks/>
          </p:cNvSpPr>
          <p:nvPr/>
        </p:nvSpPr>
        <p:spPr>
          <a:xfrm>
            <a:off x="6642687" y="1523998"/>
            <a:ext cx="3895215" cy="3635900"/>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defRPr/>
            </a:pPr>
            <a:r>
              <a:rPr lang="en-US" sz="1600" b="1">
                <a:solidFill>
                  <a:srgbClr val="60394E"/>
                </a:solidFill>
                <a:latin typeface="+mj-lt"/>
              </a:rPr>
              <a:t>Coagulation/thrombosis</a:t>
            </a:r>
          </a:p>
          <a:p>
            <a:pPr marL="461963" lvl="1" indent="-227013">
              <a:spcBef>
                <a:spcPct val="0"/>
              </a:spcBef>
              <a:buFont typeface="Arial"/>
              <a:buChar char="–"/>
              <a:defRPr/>
            </a:pPr>
            <a:r>
              <a:rPr lang="en-US" sz="1600">
                <a:latin typeface="+mj-lt"/>
              </a:rPr>
              <a:t>Prophylactic anticoagulation with </a:t>
            </a:r>
            <a:r>
              <a:rPr lang="en-US" sz="1600" err="1">
                <a:latin typeface="+mj-lt"/>
              </a:rPr>
              <a:t>IMiDs</a:t>
            </a:r>
            <a:endParaRPr lang="en-US" sz="1600">
              <a:latin typeface="+mj-lt"/>
            </a:endParaRPr>
          </a:p>
          <a:p>
            <a:pPr lvl="1">
              <a:spcBef>
                <a:spcPct val="0"/>
              </a:spcBef>
              <a:buFont typeface="Arial"/>
              <a:buChar char="–"/>
              <a:defRPr/>
            </a:pPr>
            <a:endParaRPr lang="en-US" sz="1600">
              <a:latin typeface="+mj-lt"/>
            </a:endParaRPr>
          </a:p>
          <a:p>
            <a:pPr marL="0" indent="0">
              <a:spcBef>
                <a:spcPct val="0"/>
              </a:spcBef>
              <a:buNone/>
              <a:defRPr/>
            </a:pPr>
            <a:r>
              <a:rPr lang="en-US" sz="1600" b="1">
                <a:solidFill>
                  <a:srgbClr val="60394E"/>
                </a:solidFill>
                <a:latin typeface="+mj-lt"/>
              </a:rPr>
              <a:t>Hypercalcemia</a:t>
            </a:r>
          </a:p>
          <a:p>
            <a:pPr marL="461963" lvl="1" indent="-227013">
              <a:spcBef>
                <a:spcPct val="0"/>
              </a:spcBef>
              <a:buFont typeface="Arial"/>
              <a:buChar char="–"/>
              <a:defRPr/>
            </a:pPr>
            <a:r>
              <a:rPr lang="en-US" sz="1600">
                <a:latin typeface="+mj-lt"/>
              </a:rPr>
              <a:t>Hydration, steroids, furosemide</a:t>
            </a:r>
          </a:p>
          <a:p>
            <a:pPr marL="461963" lvl="1" indent="-227013">
              <a:spcBef>
                <a:spcPct val="0"/>
              </a:spcBef>
              <a:buFont typeface="Arial"/>
              <a:buChar char="–"/>
              <a:defRPr/>
            </a:pPr>
            <a:r>
              <a:rPr lang="en-US" sz="1600">
                <a:latin typeface="+mj-lt"/>
              </a:rPr>
              <a:t>Zoledronic acid preferred</a:t>
            </a:r>
          </a:p>
          <a:p>
            <a:pPr marL="461963" lvl="1" indent="-227013">
              <a:spcBef>
                <a:spcPct val="0"/>
              </a:spcBef>
              <a:buFont typeface="Arial"/>
              <a:buChar char="–"/>
              <a:defRPr/>
            </a:pPr>
            <a:r>
              <a:rPr lang="en-US" sz="1600">
                <a:latin typeface="+mj-lt"/>
              </a:rPr>
              <a:t>Denosumab, calcitonin</a:t>
            </a:r>
          </a:p>
          <a:p>
            <a:pPr lvl="1">
              <a:spcBef>
                <a:spcPct val="0"/>
              </a:spcBef>
              <a:buFont typeface="Arial"/>
              <a:buChar char="–"/>
              <a:defRPr/>
            </a:pPr>
            <a:endParaRPr lang="en-US" sz="1600">
              <a:latin typeface="+mj-lt"/>
            </a:endParaRPr>
          </a:p>
          <a:p>
            <a:pPr marL="0" indent="0">
              <a:spcBef>
                <a:spcPct val="0"/>
              </a:spcBef>
              <a:buNone/>
              <a:defRPr/>
            </a:pPr>
            <a:r>
              <a:rPr lang="en-US" sz="1600" b="1" err="1">
                <a:solidFill>
                  <a:srgbClr val="60394E"/>
                </a:solidFill>
                <a:latin typeface="+mj-lt"/>
              </a:rPr>
              <a:t>Hyperviscosity</a:t>
            </a:r>
            <a:endParaRPr lang="en-US" sz="1600" b="1">
              <a:solidFill>
                <a:srgbClr val="60394E"/>
              </a:solidFill>
              <a:latin typeface="+mj-lt"/>
            </a:endParaRPr>
          </a:p>
          <a:p>
            <a:pPr marL="461963" lvl="1" indent="-227013">
              <a:spcBef>
                <a:spcPct val="0"/>
              </a:spcBef>
              <a:buFont typeface="Arial"/>
              <a:buChar char="–"/>
              <a:defRPr/>
            </a:pPr>
            <a:r>
              <a:rPr lang="en-US" sz="1600">
                <a:latin typeface="+mj-lt"/>
              </a:rPr>
              <a:t>Plasmapheresis</a:t>
            </a:r>
          </a:p>
          <a:p>
            <a:pPr marL="457200" lvl="1" indent="0">
              <a:spcBef>
                <a:spcPct val="0"/>
              </a:spcBef>
              <a:buFont typeface="Arial" panose="020B0604020202020204" pitchFamily="34" charset="0"/>
              <a:buNone/>
              <a:defRPr/>
            </a:pPr>
            <a:endParaRPr lang="en-US" sz="1600">
              <a:latin typeface="+mj-lt"/>
            </a:endParaRPr>
          </a:p>
          <a:p>
            <a:pPr marL="0" indent="0">
              <a:spcBef>
                <a:spcPct val="0"/>
              </a:spcBef>
              <a:buNone/>
              <a:defRPr/>
            </a:pPr>
            <a:r>
              <a:rPr lang="en-US" sz="1600" b="1">
                <a:solidFill>
                  <a:srgbClr val="60394E"/>
                </a:solidFill>
                <a:latin typeface="+mj-lt"/>
              </a:rPr>
              <a:t>Anemia</a:t>
            </a:r>
          </a:p>
          <a:p>
            <a:pPr marL="461963" lvl="1" indent="-227013">
              <a:spcBef>
                <a:spcPct val="0"/>
              </a:spcBef>
              <a:buFont typeface="Arial"/>
              <a:buChar char="–"/>
              <a:defRPr/>
            </a:pPr>
            <a:r>
              <a:rPr lang="en-US" sz="1600">
                <a:latin typeface="+mj-lt"/>
              </a:rPr>
              <a:t>Consider erythropoietin</a:t>
            </a:r>
          </a:p>
          <a:p>
            <a:pPr marL="461963" lvl="1" indent="-227013">
              <a:spcBef>
                <a:spcPct val="0"/>
              </a:spcBef>
              <a:buFont typeface="Arial"/>
              <a:buChar char="–"/>
              <a:defRPr/>
            </a:pPr>
            <a:r>
              <a:rPr lang="en-US" sz="1600">
                <a:latin typeface="+mj-lt"/>
              </a:rPr>
              <a:t>Transfusion</a:t>
            </a:r>
          </a:p>
          <a:p>
            <a:pPr marL="461963" lvl="1" indent="-227013">
              <a:spcBef>
                <a:spcPct val="0"/>
              </a:spcBef>
              <a:buFont typeface="Arial"/>
              <a:buChar char="–"/>
              <a:defRPr/>
            </a:pPr>
            <a:r>
              <a:rPr lang="en-US" sz="1600">
                <a:latin typeface="+mj-lt"/>
              </a:rPr>
              <a:t>Type and screen patients prior to </a:t>
            </a:r>
            <a:br>
              <a:rPr lang="en-US" sz="1600">
                <a:latin typeface="+mj-lt"/>
              </a:rPr>
            </a:br>
            <a:r>
              <a:rPr lang="en-US" sz="1600">
                <a:latin typeface="+mj-lt"/>
              </a:rPr>
              <a:t>daratumumab administration</a:t>
            </a:r>
          </a:p>
        </p:txBody>
      </p:sp>
      <p:sp>
        <p:nvSpPr>
          <p:cNvPr id="3" name="TextBox 2">
            <a:extLst>
              <a:ext uri="{FF2B5EF4-FFF2-40B4-BE49-F238E27FC236}">
                <a16:creationId xmlns:a16="http://schemas.microsoft.com/office/drawing/2014/main" id="{05ABB570-2545-0518-A9A2-127C9213AB58}"/>
              </a:ext>
            </a:extLst>
          </p:cNvPr>
          <p:cNvSpPr txBox="1"/>
          <p:nvPr/>
        </p:nvSpPr>
        <p:spPr>
          <a:xfrm>
            <a:off x="497839" y="6263301"/>
            <a:ext cx="9751391" cy="400110"/>
          </a:xfrm>
          <a:prstGeom prst="rect">
            <a:avLst/>
          </a:prstGeom>
          <a:noFill/>
        </p:spPr>
        <p:txBody>
          <a:bodyPr wrap="square">
            <a:spAutoFit/>
          </a:bodyPr>
          <a:lstStyle/>
          <a:p>
            <a:pPr marL="0" marR="0" lvl="0" indent="0" algn="l" defTabSz="914400" rtl="0" eaLnBrk="0" fontAlgn="auto"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3C3F49"/>
                </a:solidFill>
                <a:effectLst/>
                <a:uLnTx/>
                <a:uFillTx/>
                <a:ea typeface="+mn-ea"/>
                <a:cs typeface="Arial"/>
              </a:rPr>
              <a:t>HCT, hematopoietic stem cell transplantation; </a:t>
            </a:r>
            <a:r>
              <a:rPr kumimoji="0" lang="en-US" altLang="en-US" sz="1000" b="0" i="0" u="none" strike="noStrike" kern="1200" cap="none" spc="0" normalizeH="0" baseline="0" noProof="0" err="1">
                <a:ln>
                  <a:noFill/>
                </a:ln>
                <a:solidFill>
                  <a:srgbClr val="3C3F49"/>
                </a:solidFill>
                <a:effectLst/>
                <a:uLnTx/>
                <a:uFillTx/>
                <a:ea typeface="+mn-ea"/>
                <a:cs typeface="Arial"/>
              </a:rPr>
              <a:t>ImiD</a:t>
            </a:r>
            <a:r>
              <a:rPr kumimoji="0" lang="en-US" altLang="en-US" sz="1000" b="0" i="0" u="none" strike="noStrike" kern="1200" cap="none" spc="0" normalizeH="0" baseline="0" noProof="0">
                <a:ln>
                  <a:noFill/>
                </a:ln>
                <a:solidFill>
                  <a:srgbClr val="3C3F49"/>
                </a:solidFill>
                <a:effectLst/>
                <a:uLnTx/>
                <a:uFillTx/>
                <a:ea typeface="+mn-ea"/>
                <a:cs typeface="Arial"/>
              </a:rPr>
              <a:t>, immunomodulatory drug; IVIG, intravenous immunoglobulin; NSAID, non-steroidal anti-inflammatory drug;  PJP, pneumocystis </a:t>
            </a:r>
            <a:r>
              <a:rPr kumimoji="0" lang="en-US" altLang="en-US" sz="1000" b="0" i="0" u="none" strike="noStrike" kern="1200" cap="none" spc="0" normalizeH="0" baseline="0" noProof="0" err="1">
                <a:ln>
                  <a:noFill/>
                </a:ln>
                <a:solidFill>
                  <a:srgbClr val="3C3F49"/>
                </a:solidFill>
                <a:effectLst/>
                <a:uLnTx/>
                <a:uFillTx/>
                <a:ea typeface="+mn-ea"/>
                <a:cs typeface="Arial"/>
              </a:rPr>
              <a:t>jiroveci</a:t>
            </a:r>
            <a:r>
              <a:rPr kumimoji="0" lang="en-US" altLang="en-US" sz="1000" b="0" i="0" u="none" strike="noStrike" kern="1200" cap="none" spc="0" normalizeH="0" baseline="0" noProof="0">
                <a:ln>
                  <a:noFill/>
                </a:ln>
                <a:solidFill>
                  <a:srgbClr val="3C3F49"/>
                </a:solidFill>
                <a:effectLst/>
                <a:uLnTx/>
                <a:uFillTx/>
                <a:ea typeface="+mn-ea"/>
                <a:cs typeface="Arial"/>
              </a:rPr>
              <a:t> pneumonia </a:t>
            </a:r>
          </a:p>
        </p:txBody>
      </p:sp>
      <p:sp>
        <p:nvSpPr>
          <p:cNvPr id="6" name="Star: 5 Points 5">
            <a:extLst>
              <a:ext uri="{FF2B5EF4-FFF2-40B4-BE49-F238E27FC236}">
                <a16:creationId xmlns:a16="http://schemas.microsoft.com/office/drawing/2014/main" id="{0909CBCE-1785-6101-AD20-2EC61CB846B2}"/>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328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F249DCF7-E0BA-814C-99C5-DB14B0383D5E}"/>
              </a:ext>
            </a:extLst>
          </p:cNvPr>
          <p:cNvSpPr txBox="1"/>
          <p:nvPr/>
        </p:nvSpPr>
        <p:spPr>
          <a:xfrm>
            <a:off x="480749" y="6177567"/>
            <a:ext cx="900780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a:ln>
                  <a:noFill/>
                </a:ln>
                <a:effectLst/>
                <a:uLnTx/>
                <a:uFillTx/>
                <a:ea typeface="+mn-ea"/>
                <a:cs typeface="Calibri" panose="020F0502020204030204" pitchFamily="34" charset="0"/>
              </a:rPr>
              <a:t>1. D’Agostino M, et al. </a:t>
            </a:r>
            <a:r>
              <a:rPr kumimoji="0" lang="en-GB" sz="1000" i="1" u="none" strike="noStrike" kern="1200" cap="none" spc="0" normalizeH="0" baseline="0" noProof="0" err="1">
                <a:ln>
                  <a:noFill/>
                </a:ln>
                <a:effectLst/>
                <a:uLnTx/>
                <a:uFillTx/>
                <a:ea typeface="+mn-ea"/>
                <a:cs typeface="Calibri" panose="020F0502020204030204" pitchFamily="34" charset="0"/>
              </a:rPr>
              <a:t>Curr</a:t>
            </a:r>
            <a:r>
              <a:rPr kumimoji="0" lang="en-GB" sz="1000" i="1" u="none" strike="noStrike" kern="1200" cap="none" spc="0" normalizeH="0" baseline="0" noProof="0">
                <a:ln>
                  <a:noFill/>
                </a:ln>
                <a:effectLst/>
                <a:uLnTx/>
                <a:uFillTx/>
                <a:ea typeface="+mn-ea"/>
                <a:cs typeface="Calibri" panose="020F0502020204030204" pitchFamily="34" charset="0"/>
              </a:rPr>
              <a:t> </a:t>
            </a:r>
            <a:r>
              <a:rPr kumimoji="0" lang="en-GB" sz="1000" i="1" u="none" strike="noStrike" kern="1200" cap="none" spc="0" normalizeH="0" baseline="0" noProof="0" err="1">
                <a:ln>
                  <a:noFill/>
                </a:ln>
                <a:effectLst/>
                <a:uLnTx/>
                <a:uFillTx/>
                <a:ea typeface="+mn-ea"/>
                <a:cs typeface="Calibri" panose="020F0502020204030204" pitchFamily="34" charset="0"/>
              </a:rPr>
              <a:t>Hematol</a:t>
            </a:r>
            <a:r>
              <a:rPr kumimoji="0" lang="en-GB" sz="1000" i="1" u="none" strike="noStrike" kern="1200" cap="none" spc="0" normalizeH="0" baseline="0" noProof="0">
                <a:ln>
                  <a:noFill/>
                </a:ln>
                <a:effectLst/>
                <a:uLnTx/>
                <a:uFillTx/>
                <a:ea typeface="+mn-ea"/>
                <a:cs typeface="Calibri" panose="020F0502020204030204" pitchFamily="34" charset="0"/>
              </a:rPr>
              <a:t> </a:t>
            </a:r>
            <a:r>
              <a:rPr kumimoji="0" lang="en-GB" sz="1000" i="1" u="none" strike="noStrike" kern="1200" cap="none" spc="0" normalizeH="0" baseline="0" noProof="0" err="1">
                <a:ln>
                  <a:noFill/>
                </a:ln>
                <a:effectLst/>
                <a:uLnTx/>
                <a:uFillTx/>
                <a:ea typeface="+mn-ea"/>
                <a:cs typeface="Calibri" panose="020F0502020204030204" pitchFamily="34" charset="0"/>
              </a:rPr>
              <a:t>Malig</a:t>
            </a:r>
            <a:r>
              <a:rPr kumimoji="0" lang="en-GB" sz="1000" i="1" u="none" strike="noStrike" kern="1200" cap="none" spc="0" normalizeH="0" baseline="0" noProof="0">
                <a:ln>
                  <a:noFill/>
                </a:ln>
                <a:effectLst/>
                <a:uLnTx/>
                <a:uFillTx/>
                <a:ea typeface="+mn-ea"/>
                <a:cs typeface="Calibri" panose="020F0502020204030204" pitchFamily="34" charset="0"/>
              </a:rPr>
              <a:t> Rep</a:t>
            </a:r>
            <a:r>
              <a:rPr kumimoji="0" lang="en-GB" sz="1000" i="0" u="none" strike="noStrike" kern="1200" cap="none" spc="0" normalizeH="0" baseline="0" noProof="0">
                <a:ln>
                  <a:noFill/>
                </a:ln>
                <a:effectLst/>
                <a:uLnTx/>
                <a:uFillTx/>
                <a:ea typeface="+mn-ea"/>
                <a:cs typeface="Calibri" panose="020F0502020204030204" pitchFamily="34" charset="0"/>
              </a:rPr>
              <a:t>. 2017;12(4):344-357</a:t>
            </a:r>
            <a:r>
              <a:rPr lang="en-GB" sz="1000">
                <a:cs typeface="Calibri" panose="020F0502020204030204" pitchFamily="34" charset="0"/>
              </a:rPr>
              <a:t>; 2. </a:t>
            </a:r>
            <a:r>
              <a:rPr kumimoji="0" lang="en-GB" sz="1000" i="0" u="none" strike="noStrike" kern="1200" cap="none" spc="0" normalizeH="0" baseline="0" noProof="0">
                <a:ln>
                  <a:noFill/>
                </a:ln>
                <a:effectLst/>
                <a:uLnTx/>
                <a:uFillTx/>
                <a:ea typeface="+mn-ea"/>
                <a:cs typeface="Calibri" panose="020F0502020204030204" pitchFamily="34" charset="0"/>
              </a:rPr>
              <a:t>Cho SF, et al. </a:t>
            </a:r>
            <a:r>
              <a:rPr kumimoji="0" lang="en-GB" sz="1000" i="1" u="none" strike="noStrike" kern="1200" cap="none" spc="0" normalizeH="0" baseline="0" noProof="0">
                <a:ln>
                  <a:noFill/>
                </a:ln>
                <a:effectLst/>
                <a:uLnTx/>
                <a:uFillTx/>
                <a:ea typeface="+mn-ea"/>
                <a:cs typeface="Calibri" panose="020F0502020204030204" pitchFamily="34" charset="0"/>
              </a:rPr>
              <a:t>Front Immunol</a:t>
            </a:r>
            <a:r>
              <a:rPr kumimoji="0" lang="en-GB" sz="1000" i="0" u="none" strike="noStrike" kern="1200" cap="none" spc="0" normalizeH="0" baseline="0" noProof="0">
                <a:ln>
                  <a:noFill/>
                </a:ln>
                <a:effectLst/>
                <a:uLnTx/>
                <a:uFillTx/>
                <a:ea typeface="+mn-ea"/>
                <a:cs typeface="Calibri" panose="020F0502020204030204" pitchFamily="34" charset="0"/>
              </a:rPr>
              <a:t>. 2018;9:1821</a:t>
            </a:r>
            <a:r>
              <a:rPr lang="en-GB" sz="1000">
                <a:cs typeface="Calibri" panose="020F0502020204030204" pitchFamily="34" charset="0"/>
              </a:rPr>
              <a:t>; 3. </a:t>
            </a:r>
            <a:r>
              <a:rPr kumimoji="0" lang="en-GB" sz="1000" i="0" u="none" strike="noStrike" kern="1200" cap="none" spc="0" normalizeH="0" baseline="0" noProof="0">
                <a:ln>
                  <a:noFill/>
                </a:ln>
                <a:effectLst/>
                <a:uLnTx/>
                <a:uFillTx/>
                <a:ea typeface="+mn-ea"/>
                <a:cs typeface="Calibri" panose="020F0502020204030204" pitchFamily="34" charset="0"/>
              </a:rPr>
              <a:t>Sanchez E, et al. </a:t>
            </a:r>
            <a:r>
              <a:rPr kumimoji="0" lang="en-GB" sz="1000" i="1" u="none" strike="noStrike" kern="1200" cap="none" spc="0" normalizeH="0" baseline="0" noProof="0">
                <a:ln>
                  <a:noFill/>
                </a:ln>
                <a:effectLst/>
                <a:uLnTx/>
                <a:uFillTx/>
                <a:ea typeface="+mn-ea"/>
                <a:cs typeface="Calibri" panose="020F0502020204030204" pitchFamily="34" charset="0"/>
              </a:rPr>
              <a:t>Br J </a:t>
            </a:r>
            <a:r>
              <a:rPr kumimoji="0" lang="en-GB" sz="1000" i="1" u="none" strike="noStrike" kern="1200" cap="none" spc="0" normalizeH="0" baseline="0" noProof="0" err="1">
                <a:ln>
                  <a:noFill/>
                </a:ln>
                <a:effectLst/>
                <a:uLnTx/>
                <a:uFillTx/>
                <a:ea typeface="+mn-ea"/>
                <a:cs typeface="Calibri" panose="020F0502020204030204" pitchFamily="34" charset="0"/>
              </a:rPr>
              <a:t>Haematol</a:t>
            </a:r>
            <a:r>
              <a:rPr kumimoji="0" lang="en-GB" sz="1000" i="0" u="none" strike="noStrike" kern="1200" cap="none" spc="0" normalizeH="0" baseline="0" noProof="0">
                <a:ln>
                  <a:noFill/>
                </a:ln>
                <a:effectLst/>
                <a:uLnTx/>
                <a:uFillTx/>
                <a:ea typeface="+mn-ea"/>
                <a:cs typeface="Calibri" panose="020F0502020204030204" pitchFamily="34" charset="0"/>
              </a:rPr>
              <a:t>. 2012;158(6):727-738; 4. </a:t>
            </a:r>
            <a:r>
              <a:rPr kumimoji="0" lang="en-GB" sz="1000" i="0" u="none" strike="noStrike" kern="1200" cap="none" spc="0" normalizeH="0" baseline="0" noProof="0" err="1">
                <a:ln>
                  <a:noFill/>
                </a:ln>
                <a:effectLst/>
                <a:uLnTx/>
                <a:uFillTx/>
                <a:ea typeface="+mn-ea"/>
                <a:cs typeface="Calibri" panose="020F0502020204030204" pitchFamily="34" charset="0"/>
              </a:rPr>
              <a:t>Mailankody</a:t>
            </a:r>
            <a:r>
              <a:rPr kumimoji="0" lang="en-GB" sz="1000" i="0" u="none" strike="noStrike" kern="1200" cap="none" spc="0" normalizeH="0" baseline="0" noProof="0">
                <a:ln>
                  <a:noFill/>
                </a:ln>
                <a:effectLst/>
                <a:uLnTx/>
                <a:uFillTx/>
                <a:ea typeface="+mn-ea"/>
                <a:cs typeface="Calibri" panose="020F0502020204030204" pitchFamily="34" charset="0"/>
              </a:rPr>
              <a:t> S, et al. </a:t>
            </a:r>
            <a:r>
              <a:rPr kumimoji="0" lang="en-GB" sz="1000" i="1" u="none" strike="noStrike" kern="1200" cap="none" spc="0" normalizeH="0" baseline="0" noProof="0">
                <a:ln>
                  <a:noFill/>
                </a:ln>
                <a:effectLst/>
                <a:uLnTx/>
                <a:uFillTx/>
                <a:ea typeface="+mn-ea"/>
                <a:cs typeface="Calibri" panose="020F0502020204030204" pitchFamily="34" charset="0"/>
              </a:rPr>
              <a:t>N Engl</a:t>
            </a:r>
            <a:r>
              <a:rPr kumimoji="0" lang="en-GB" sz="1000" i="1" u="none" strike="noStrike" kern="1200" cap="none" spc="0" normalizeH="0" noProof="0">
                <a:ln>
                  <a:noFill/>
                </a:ln>
                <a:effectLst/>
                <a:uLnTx/>
                <a:uFillTx/>
                <a:ea typeface="+mn-ea"/>
                <a:cs typeface="Calibri" panose="020F0502020204030204" pitchFamily="34" charset="0"/>
              </a:rPr>
              <a:t> J Med. </a:t>
            </a:r>
            <a:r>
              <a:rPr kumimoji="0" lang="en-GB" sz="1000" i="0" u="none" strike="noStrike" kern="1200" cap="none" spc="0" normalizeH="0" noProof="0">
                <a:ln>
                  <a:noFill/>
                </a:ln>
                <a:effectLst/>
                <a:uLnTx/>
                <a:uFillTx/>
                <a:ea typeface="+mn-ea"/>
                <a:cs typeface="Calibri" panose="020F0502020204030204" pitchFamily="34" charset="0"/>
              </a:rPr>
              <a:t>2022;387:2296-1206</a:t>
            </a:r>
            <a:r>
              <a:rPr lang="en-GB" sz="1000">
                <a:cs typeface="Calibri" panose="020F0502020204030204" pitchFamily="34" charset="0"/>
              </a:rPr>
              <a:t>; 5. Chari A,</a:t>
            </a:r>
            <a:r>
              <a:rPr kumimoji="0" lang="en-GB" sz="1000" i="0" u="none" strike="noStrike" kern="1200" cap="none" spc="0" normalizeH="0" baseline="0" noProof="0">
                <a:ln>
                  <a:noFill/>
                </a:ln>
                <a:effectLst/>
                <a:uLnTx/>
                <a:uFillTx/>
                <a:ea typeface="+mn-ea"/>
                <a:cs typeface="Calibri" panose="020F0502020204030204" pitchFamily="34" charset="0"/>
              </a:rPr>
              <a:t> et al. </a:t>
            </a:r>
            <a:r>
              <a:rPr kumimoji="0" lang="en-GB" sz="1000" i="1" u="none" strike="noStrike" kern="1200" cap="none" spc="0" normalizeH="0" baseline="0" noProof="0">
                <a:ln>
                  <a:noFill/>
                </a:ln>
                <a:effectLst/>
                <a:uLnTx/>
                <a:uFillTx/>
                <a:ea typeface="+mn-ea"/>
                <a:cs typeface="Calibri" panose="020F0502020204030204" pitchFamily="34" charset="0"/>
              </a:rPr>
              <a:t>N Engl J Med</a:t>
            </a:r>
            <a:r>
              <a:rPr kumimoji="0" lang="en-GB" sz="1000" i="0" u="none" strike="noStrike" kern="1200" cap="none" spc="0" normalizeH="0" baseline="0" noProof="0">
                <a:ln>
                  <a:noFill/>
                </a:ln>
                <a:effectLst/>
                <a:uLnTx/>
                <a:uFillTx/>
                <a:ea typeface="+mn-ea"/>
                <a:cs typeface="Calibri" panose="020F0502020204030204" pitchFamily="34" charset="0"/>
              </a:rPr>
              <a:t>. 2022;387:2232-2244; 6. Tai YT, et al. </a:t>
            </a:r>
            <a:r>
              <a:rPr kumimoji="0" lang="en-GB" sz="1000" i="1" u="none" strike="noStrike" kern="1200" cap="none" spc="0" normalizeH="0" baseline="0" noProof="0">
                <a:ln>
                  <a:noFill/>
                </a:ln>
                <a:effectLst/>
                <a:uLnTx/>
                <a:uFillTx/>
                <a:ea typeface="+mn-ea"/>
                <a:cs typeface="Calibri" panose="020F0502020204030204" pitchFamily="34" charset="0"/>
              </a:rPr>
              <a:t>Blood</a:t>
            </a:r>
            <a:r>
              <a:rPr kumimoji="0" lang="en-GB" sz="1000" i="0" u="none" strike="noStrike" kern="1200" cap="none" spc="0" normalizeH="0" baseline="0" noProof="0">
                <a:ln>
                  <a:noFill/>
                </a:ln>
                <a:effectLst/>
                <a:uLnTx/>
                <a:uFillTx/>
                <a:ea typeface="+mn-ea"/>
                <a:cs typeface="Calibri" panose="020F0502020204030204" pitchFamily="34" charset="0"/>
              </a:rPr>
              <a:t>. 2008;112(4):1329-1337</a:t>
            </a:r>
            <a:r>
              <a:rPr lang="en-GB" sz="1000">
                <a:cs typeface="Calibri" panose="020F0502020204030204" pitchFamily="34" charset="0"/>
              </a:rPr>
              <a:t>; 7. </a:t>
            </a:r>
            <a:r>
              <a:rPr kumimoji="0" lang="en-GB" sz="1000" i="0" u="none" strike="noStrike" kern="1200" cap="none" spc="0" normalizeH="0" baseline="0" noProof="0" err="1">
                <a:ln>
                  <a:noFill/>
                </a:ln>
                <a:effectLst/>
                <a:uLnTx/>
                <a:uFillTx/>
                <a:ea typeface="+mn-ea"/>
                <a:cs typeface="Calibri" panose="020F0502020204030204" pitchFamily="34" charset="0"/>
              </a:rPr>
              <a:t>Malavasi</a:t>
            </a:r>
            <a:r>
              <a:rPr kumimoji="0" lang="en-GB" sz="1000" i="0" u="none" strike="noStrike" kern="1200" cap="none" spc="0" normalizeH="0" baseline="0" noProof="0">
                <a:ln>
                  <a:noFill/>
                </a:ln>
                <a:effectLst/>
                <a:uLnTx/>
                <a:uFillTx/>
                <a:ea typeface="+mn-ea"/>
                <a:cs typeface="Calibri" panose="020F0502020204030204" pitchFamily="34" charset="0"/>
              </a:rPr>
              <a:t> F, et al. </a:t>
            </a:r>
            <a:r>
              <a:rPr kumimoji="0" lang="en-GB" sz="1000" i="1" u="none" strike="noStrike" kern="1200" cap="none" spc="0" normalizeH="0" baseline="0" noProof="0" err="1">
                <a:ln>
                  <a:noFill/>
                </a:ln>
                <a:effectLst/>
                <a:uLnTx/>
                <a:uFillTx/>
                <a:ea typeface="+mn-ea"/>
                <a:cs typeface="Calibri" panose="020F0502020204030204" pitchFamily="34" charset="0"/>
              </a:rPr>
              <a:t>Physiol</a:t>
            </a:r>
            <a:r>
              <a:rPr kumimoji="0" lang="en-GB" sz="1000" i="1" u="none" strike="noStrike" kern="1200" cap="none" spc="0" normalizeH="0" baseline="0" noProof="0">
                <a:ln>
                  <a:noFill/>
                </a:ln>
                <a:effectLst/>
                <a:uLnTx/>
                <a:uFillTx/>
                <a:ea typeface="+mn-ea"/>
                <a:cs typeface="Calibri" panose="020F0502020204030204" pitchFamily="34" charset="0"/>
              </a:rPr>
              <a:t> Rev. </a:t>
            </a:r>
            <a:r>
              <a:rPr kumimoji="0" lang="en-GB" sz="1000" i="0" u="none" strike="noStrike" kern="1200" cap="none" spc="0" normalizeH="0" baseline="0" noProof="0">
                <a:ln>
                  <a:noFill/>
                </a:ln>
                <a:effectLst/>
                <a:uLnTx/>
                <a:uFillTx/>
                <a:ea typeface="+mn-ea"/>
                <a:cs typeface="Calibri" panose="020F0502020204030204" pitchFamily="34" charset="0"/>
              </a:rPr>
              <a:t>2008;88:841-886</a:t>
            </a:r>
            <a:r>
              <a:rPr lang="en-GB" sz="1000">
                <a:cs typeface="Calibri" panose="020F0502020204030204" pitchFamily="34" charset="0"/>
              </a:rPr>
              <a:t>; 8. </a:t>
            </a:r>
            <a:r>
              <a:rPr kumimoji="0" lang="en-GB" sz="1000" i="0" u="none" strike="noStrike" kern="1200" cap="none" spc="0" normalizeH="0" baseline="0" noProof="0" err="1">
                <a:ln>
                  <a:noFill/>
                </a:ln>
                <a:effectLst/>
                <a:uLnTx/>
                <a:uFillTx/>
                <a:ea typeface="+mn-ea"/>
                <a:cs typeface="Calibri" panose="020F0502020204030204" pitchFamily="34" charset="0"/>
              </a:rPr>
              <a:t>Deaglio</a:t>
            </a:r>
            <a:r>
              <a:rPr kumimoji="0" lang="en-GB" sz="1000" i="0" u="none" strike="noStrike" kern="1200" cap="none" spc="0" normalizeH="0" baseline="0" noProof="0">
                <a:ln>
                  <a:noFill/>
                </a:ln>
                <a:effectLst/>
                <a:uLnTx/>
                <a:uFillTx/>
                <a:ea typeface="+mn-ea"/>
                <a:cs typeface="Calibri" panose="020F0502020204030204" pitchFamily="34" charset="0"/>
              </a:rPr>
              <a:t> S, et al. </a:t>
            </a:r>
            <a:r>
              <a:rPr kumimoji="0" lang="en-GB" sz="1000" i="1" u="none" strike="noStrike" kern="1200" cap="none" spc="0" normalizeH="0" baseline="0" noProof="0">
                <a:ln>
                  <a:noFill/>
                </a:ln>
                <a:effectLst/>
                <a:uLnTx/>
                <a:uFillTx/>
                <a:ea typeface="+mn-ea"/>
                <a:cs typeface="Calibri" panose="020F0502020204030204" pitchFamily="34" charset="0"/>
              </a:rPr>
              <a:t>J Immunol</a:t>
            </a:r>
            <a:r>
              <a:rPr kumimoji="0" lang="en-GB" sz="1000" i="0" u="none" strike="noStrike" kern="1200" cap="none" spc="0" normalizeH="0" baseline="0" noProof="0">
                <a:ln>
                  <a:noFill/>
                </a:ln>
                <a:effectLst/>
                <a:uLnTx/>
                <a:uFillTx/>
                <a:ea typeface="+mn-ea"/>
                <a:cs typeface="Calibri" panose="020F0502020204030204" pitchFamily="34" charset="0"/>
              </a:rPr>
              <a:t>. 1998;160:395-402.</a:t>
            </a:r>
          </a:p>
        </p:txBody>
      </p:sp>
      <p:pic>
        <p:nvPicPr>
          <p:cNvPr id="13" name="Picture 12" descr="A close up of a hand&#10;&#10;Description automatically generated">
            <a:extLst>
              <a:ext uri="{FF2B5EF4-FFF2-40B4-BE49-F238E27FC236}">
                <a16:creationId xmlns:a16="http://schemas.microsoft.com/office/drawing/2014/main" id="{A415123D-35E4-5541-AB2C-E1A4BC941094}"/>
              </a:ext>
            </a:extLst>
          </p:cNvPr>
          <p:cNvPicPr>
            <a:picLocks noChangeAspect="1"/>
          </p:cNvPicPr>
          <p:nvPr/>
        </p:nvPicPr>
        <p:blipFill>
          <a:blip r:embed="rId3"/>
          <a:stretch>
            <a:fillRect/>
          </a:stretch>
        </p:blipFill>
        <p:spPr>
          <a:xfrm>
            <a:off x="4494438" y="1685964"/>
            <a:ext cx="3644996" cy="3585914"/>
          </a:xfrm>
          <a:prstGeom prst="rect">
            <a:avLst/>
          </a:prstGeom>
        </p:spPr>
      </p:pic>
      <p:sp>
        <p:nvSpPr>
          <p:cNvPr id="14" name="Rectangular Callout 13">
            <a:extLst>
              <a:ext uri="{FF2B5EF4-FFF2-40B4-BE49-F238E27FC236}">
                <a16:creationId xmlns:a16="http://schemas.microsoft.com/office/drawing/2014/main" id="{D70BA961-D929-A54E-B7B4-A4A266CBAFD9}"/>
              </a:ext>
            </a:extLst>
          </p:cNvPr>
          <p:cNvSpPr/>
          <p:nvPr/>
        </p:nvSpPr>
        <p:spPr>
          <a:xfrm>
            <a:off x="8212491" y="1762540"/>
            <a:ext cx="3460776" cy="1544006"/>
          </a:xfrm>
          <a:prstGeom prst="wedgeRectCallout">
            <a:avLst>
              <a:gd name="adj1" fmla="val -72911"/>
              <a:gd name="adj2" fmla="val 1969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ea typeface="+mn-ea"/>
                <a:cs typeface="+mn-cs"/>
              </a:rPr>
              <a:t>SLAMF7</a:t>
            </a:r>
            <a:r>
              <a:rPr kumimoji="0" lang="en-US" sz="1700" i="0" u="none" strike="noStrike" kern="1200" cap="none" spc="0" normalizeH="0" baseline="30000" noProof="0">
                <a:ln>
                  <a:noFill/>
                </a:ln>
                <a:solidFill>
                  <a:srgbClr val="FFFFFF"/>
                </a:solidFill>
                <a:effectLst/>
                <a:uLnTx/>
                <a:uFillTx/>
                <a:ea typeface="+mn-ea"/>
                <a:cs typeface="+mn-cs"/>
              </a:rPr>
              <a:t>6</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mj-lt"/>
                <a:ea typeface="+mn-ea"/>
                <a:cs typeface="+mn-cs"/>
              </a:rPr>
              <a:t>Highly expressed on MM cells</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mj-lt"/>
                <a:ea typeface="+mn-ea"/>
                <a:cs typeface="+mn-cs"/>
              </a:rPr>
              <a:t>Has a role in interactions between MM and stromal cells, as well as MM growth and survival and regulation of the immune response</a:t>
            </a:r>
          </a:p>
        </p:txBody>
      </p:sp>
      <p:sp>
        <p:nvSpPr>
          <p:cNvPr id="15" name="Rectangular Callout 14">
            <a:extLst>
              <a:ext uri="{FF2B5EF4-FFF2-40B4-BE49-F238E27FC236}">
                <a16:creationId xmlns:a16="http://schemas.microsoft.com/office/drawing/2014/main" id="{1DC0B2C5-405B-4F40-A8EC-2BC67F872E6E}"/>
              </a:ext>
            </a:extLst>
          </p:cNvPr>
          <p:cNvSpPr/>
          <p:nvPr/>
        </p:nvSpPr>
        <p:spPr>
          <a:xfrm>
            <a:off x="8182746" y="4452732"/>
            <a:ext cx="3490521" cy="1179226"/>
          </a:xfrm>
          <a:prstGeom prst="wedgeRectCallout">
            <a:avLst>
              <a:gd name="adj1" fmla="val -73216"/>
              <a:gd name="adj2" fmla="val -4183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ea typeface="+mn-ea"/>
                <a:cs typeface="+mn-cs"/>
              </a:rPr>
              <a:t>CD38</a:t>
            </a:r>
            <a:r>
              <a:rPr kumimoji="0" lang="en-US" sz="1700" i="0" u="none" strike="noStrike" kern="1200" cap="none" spc="0" normalizeH="0" baseline="30000" noProof="0">
                <a:ln>
                  <a:noFill/>
                </a:ln>
                <a:solidFill>
                  <a:srgbClr val="FFFFFF"/>
                </a:solidFill>
                <a:effectLst/>
                <a:uLnTx/>
                <a:uFillTx/>
                <a:ea typeface="+mn-ea"/>
                <a:cs typeface="+mn-cs"/>
              </a:rPr>
              <a:t>7,8</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mj-lt"/>
                <a:ea typeface="+mn-ea"/>
                <a:cs typeface="+mn-cs"/>
              </a:rPr>
              <a:t>MM cells express high levels of CD38</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mj-lt"/>
                <a:ea typeface="+mn-ea"/>
                <a:cs typeface="+mn-cs"/>
              </a:rPr>
              <a:t>Regulates migration and receptor-mediated adhesion and has ectoenzyme activity</a:t>
            </a:r>
            <a:endParaRPr kumimoji="0" lang="en-US" sz="1400" b="0" i="0" u="none" strike="noStrike" kern="1200" cap="none" spc="0" normalizeH="0" baseline="30000" noProof="0">
              <a:ln>
                <a:noFill/>
              </a:ln>
              <a:solidFill>
                <a:srgbClr val="FF0000"/>
              </a:solidFill>
              <a:effectLst/>
              <a:uLnTx/>
              <a:uFillTx/>
              <a:latin typeface="+mj-lt"/>
              <a:ea typeface="+mn-ea"/>
              <a:cs typeface="+mn-cs"/>
            </a:endParaRPr>
          </a:p>
        </p:txBody>
      </p:sp>
      <p:sp>
        <p:nvSpPr>
          <p:cNvPr id="72" name="Rectangular Callout 71">
            <a:extLst>
              <a:ext uri="{FF2B5EF4-FFF2-40B4-BE49-F238E27FC236}">
                <a16:creationId xmlns:a16="http://schemas.microsoft.com/office/drawing/2014/main" id="{643CC3D3-5A1F-E34B-BAB7-06ACCF4A5CF8}"/>
              </a:ext>
            </a:extLst>
          </p:cNvPr>
          <p:cNvSpPr/>
          <p:nvPr/>
        </p:nvSpPr>
        <p:spPr>
          <a:xfrm>
            <a:off x="550909" y="1760695"/>
            <a:ext cx="3834342" cy="1469523"/>
          </a:xfrm>
          <a:prstGeom prst="wedgeRectCallout">
            <a:avLst>
              <a:gd name="adj1" fmla="val 65075"/>
              <a:gd name="adj2" fmla="val 18977"/>
            </a:avLst>
          </a:prstGeom>
          <a:solidFill>
            <a:srgbClr val="88506E"/>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FFFFFF"/>
                </a:solidFill>
                <a:effectLst/>
                <a:uLnTx/>
                <a:uFillTx/>
                <a:ea typeface="+mn-ea"/>
                <a:cs typeface="+mn-cs"/>
              </a:rPr>
              <a:t>BCMA</a:t>
            </a:r>
            <a:r>
              <a:rPr kumimoji="0" lang="en-US" sz="1700" i="0" u="none" strike="noStrike" kern="1200" cap="none" spc="0" normalizeH="0" baseline="30000" noProof="0">
                <a:ln>
                  <a:noFill/>
                </a:ln>
                <a:solidFill>
                  <a:srgbClr val="FFFFFF"/>
                </a:solidFill>
                <a:effectLst/>
                <a:uLnTx/>
                <a:uFillTx/>
                <a:ea typeface="+mn-ea"/>
                <a:cs typeface="+mn-cs"/>
              </a:rPr>
              <a:t>1-3</a:t>
            </a: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rgbClr val="FFFFFF"/>
                </a:solidFill>
                <a:effectLst/>
                <a:uLnTx/>
                <a:uFillTx/>
                <a:latin typeface="+mj-lt"/>
                <a:ea typeface="+mn-ea"/>
                <a:cs typeface="+mn-cs"/>
              </a:rPr>
              <a:t>Activates signal transduction pathways, upregulates anti-apoptotic proteins, and induces the expression of immunosuppressive molecules to drive MM cell proliferation and survival</a:t>
            </a:r>
          </a:p>
        </p:txBody>
      </p:sp>
      <p:sp>
        <p:nvSpPr>
          <p:cNvPr id="73" name="Rectangular Callout 72">
            <a:extLst>
              <a:ext uri="{FF2B5EF4-FFF2-40B4-BE49-F238E27FC236}">
                <a16:creationId xmlns:a16="http://schemas.microsoft.com/office/drawing/2014/main" id="{93FB57C8-2841-C747-B3B2-C3879B29A6BC}"/>
              </a:ext>
            </a:extLst>
          </p:cNvPr>
          <p:cNvSpPr/>
          <p:nvPr/>
        </p:nvSpPr>
        <p:spPr>
          <a:xfrm>
            <a:off x="550909" y="4348355"/>
            <a:ext cx="3834342" cy="1283603"/>
          </a:xfrm>
          <a:prstGeom prst="wedgeRectCallout">
            <a:avLst>
              <a:gd name="adj1" fmla="val 70082"/>
              <a:gd name="adj2" fmla="val -4752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defRPr/>
            </a:pPr>
            <a:r>
              <a:rPr lang="en-US" sz="1700" b="1" dirty="0">
                <a:solidFill>
                  <a:srgbClr val="FFFFFF"/>
                </a:solidFill>
              </a:rPr>
              <a:t>GP</a:t>
            </a:r>
            <a:r>
              <a:rPr kumimoji="0" lang="en-US" sz="1700" b="1" i="0" u="none" strike="noStrike" kern="1200" cap="none" spc="0" normalizeH="0" baseline="0" noProof="0" dirty="0">
                <a:ln>
                  <a:noFill/>
                </a:ln>
                <a:solidFill>
                  <a:srgbClr val="FFFFFF"/>
                </a:solidFill>
                <a:effectLst/>
                <a:uLnTx/>
                <a:uFillTx/>
              </a:rPr>
              <a:t>RC5D</a:t>
            </a:r>
            <a:r>
              <a:rPr kumimoji="0" lang="en-US" sz="1400" i="0" u="none" strike="noStrike" kern="1200" cap="none" spc="0" normalizeH="0" baseline="30000" noProof="0" dirty="0">
                <a:ln>
                  <a:noFill/>
                </a:ln>
                <a:solidFill>
                  <a:srgbClr val="FFFFFF"/>
                </a:solidFill>
                <a:effectLst/>
                <a:uLnTx/>
                <a:uFillTx/>
              </a:rPr>
              <a:t>4</a:t>
            </a:r>
            <a:r>
              <a:rPr lang="en-US" sz="1400" baseline="30000" noProof="0" dirty="0">
                <a:solidFill>
                  <a:srgbClr val="FFFFFF"/>
                </a:solidFill>
                <a:latin typeface="+mj-lt"/>
              </a:rPr>
              <a:t>,5</a:t>
            </a:r>
            <a:endParaRPr lang="en-US" sz="1400" baseline="30000" dirty="0">
              <a:solidFill>
                <a:srgbClr val="FFFFFF"/>
              </a:solidFill>
              <a:latin typeface="+mj-lt"/>
            </a:endParaRPr>
          </a:p>
          <a:p>
            <a:pPr>
              <a:defRPr/>
            </a:pPr>
            <a:r>
              <a:rPr lang="en-US" sz="1400" dirty="0">
                <a:latin typeface="+mj-lt"/>
              </a:rPr>
              <a:t>G protein-coupled receptor family C group 5 member D (GPRC5D)  primarily expressed on myeloma cells, and limited to the hair follicle </a:t>
            </a:r>
            <a:br>
              <a:rPr lang="en-US" sz="1400" dirty="0">
                <a:latin typeface="+mj-lt"/>
              </a:rPr>
            </a:br>
            <a:r>
              <a:rPr lang="en-US" sz="1400" dirty="0">
                <a:latin typeface="+mj-lt"/>
              </a:rPr>
              <a:t>of skin and hard keratinizing tissues</a:t>
            </a:r>
            <a:endParaRPr kumimoji="0" lang="en-US" sz="1400" b="0" i="0" u="none" strike="noStrike" kern="1200" cap="none" spc="0" normalizeH="0" baseline="0" noProof="0" dirty="0">
              <a:ln>
                <a:noFill/>
              </a:ln>
              <a:solidFill>
                <a:srgbClr val="FFFFFF"/>
              </a:solidFill>
              <a:effectLst/>
              <a:uLnTx/>
              <a:uFillTx/>
              <a:latin typeface="+mj-lt"/>
            </a:endParaRPr>
          </a:p>
        </p:txBody>
      </p:sp>
      <p:sp>
        <p:nvSpPr>
          <p:cNvPr id="5" name="Title 4">
            <a:extLst>
              <a:ext uri="{FF2B5EF4-FFF2-40B4-BE49-F238E27FC236}">
                <a16:creationId xmlns:a16="http://schemas.microsoft.com/office/drawing/2014/main" id="{ECB81980-556C-98B0-6E81-8D3BECD5496D}"/>
              </a:ext>
            </a:extLst>
          </p:cNvPr>
          <p:cNvSpPr>
            <a:spLocks noGrp="1"/>
          </p:cNvSpPr>
          <p:nvPr>
            <p:ph type="title"/>
          </p:nvPr>
        </p:nvSpPr>
        <p:spPr/>
        <p:txBody>
          <a:bodyPr>
            <a:normAutofit/>
          </a:bodyPr>
          <a:lstStyle/>
          <a:p>
            <a:r>
              <a:rPr lang="en-US" sz="4000">
                <a:solidFill>
                  <a:srgbClr val="60394E"/>
                </a:solidFill>
              </a:rPr>
              <a:t>Antigen Targets in Multiple Myeloma (MM)</a:t>
            </a:r>
          </a:p>
        </p:txBody>
      </p:sp>
      <p:sp>
        <p:nvSpPr>
          <p:cNvPr id="2" name="TextBox 1">
            <a:extLst>
              <a:ext uri="{FF2B5EF4-FFF2-40B4-BE49-F238E27FC236}">
                <a16:creationId xmlns:a16="http://schemas.microsoft.com/office/drawing/2014/main" id="{CDEF490A-BB23-62F5-4BB8-449D10A381B7}"/>
              </a:ext>
            </a:extLst>
          </p:cNvPr>
          <p:cNvSpPr txBox="1"/>
          <p:nvPr/>
        </p:nvSpPr>
        <p:spPr>
          <a:xfrm>
            <a:off x="500660" y="5924384"/>
            <a:ext cx="9751703" cy="246221"/>
          </a:xfrm>
          <a:prstGeom prst="rect">
            <a:avLst/>
          </a:prstGeom>
          <a:noFill/>
        </p:spPr>
        <p:txBody>
          <a:bodyPr wrap="square" rtlCol="0">
            <a:spAutoFit/>
          </a:bodyPr>
          <a:lstStyle/>
          <a:p>
            <a:pPr eaLnBrk="1" hangingPunct="1">
              <a:spcBef>
                <a:spcPct val="35000"/>
              </a:spcBef>
              <a:spcAft>
                <a:spcPct val="25000"/>
              </a:spcAft>
              <a:buClr>
                <a:schemeClr val="folHlink"/>
              </a:buClr>
              <a:buFont typeface="Arial" panose="020B0604020202020204" pitchFamily="34" charset="0"/>
              <a:buNone/>
            </a:pPr>
            <a:r>
              <a:rPr lang="en-US" altLang="en-US" sz="1000">
                <a:ea typeface="ＭＳ Ｐゴシック" panose="020B0600070205080204" pitchFamily="34" charset="-128"/>
              </a:rPr>
              <a:t>SLAMF, signaling lymphocytic activation molecule family </a:t>
            </a:r>
          </a:p>
        </p:txBody>
      </p:sp>
      <p:sp>
        <p:nvSpPr>
          <p:cNvPr id="3" name="Star: 5 Points 2">
            <a:extLst>
              <a:ext uri="{FF2B5EF4-FFF2-40B4-BE49-F238E27FC236}">
                <a16:creationId xmlns:a16="http://schemas.microsoft.com/office/drawing/2014/main" id="{91D9AA51-0A02-1CAD-90A7-7A3145560200}"/>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4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72" grpId="0" animBg="1"/>
      <p:bldP spid="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 name="Google Shape;2159;p117"/>
          <p:cNvSpPr txBox="1"/>
          <p:nvPr/>
        </p:nvSpPr>
        <p:spPr>
          <a:xfrm>
            <a:off x="531639" y="6385833"/>
            <a:ext cx="9075199" cy="341129"/>
          </a:xfrm>
          <a:prstGeom prst="rect">
            <a:avLst/>
          </a:prstGeom>
          <a:noFill/>
          <a:ln>
            <a:noFill/>
          </a:ln>
        </p:spPr>
        <p:txBody>
          <a:bodyPr spcFirstLastPara="1" lIns="51427" tIns="25706" rIns="51427" bIns="25706" anchor="b"/>
          <a:lstStyle/>
          <a:p>
            <a:r>
              <a:rPr lang="en-US" sz="1000">
                <a:cs typeface="Arial"/>
              </a:rPr>
              <a:t>Created with </a:t>
            </a:r>
            <a:r>
              <a:rPr lang="en-US" sz="1000" err="1">
                <a:cs typeface="Arial"/>
              </a:rPr>
              <a:t>BioRender.com</a:t>
            </a:r>
            <a:endParaRPr lang="en-US" sz="1000"/>
          </a:p>
        </p:txBody>
      </p:sp>
      <p:sp>
        <p:nvSpPr>
          <p:cNvPr id="4" name="Title 3">
            <a:extLst>
              <a:ext uri="{FF2B5EF4-FFF2-40B4-BE49-F238E27FC236}">
                <a16:creationId xmlns:a16="http://schemas.microsoft.com/office/drawing/2014/main" id="{6C695AB8-5A82-C4D0-FDF7-1EB37B4308B8}"/>
              </a:ext>
            </a:extLst>
          </p:cNvPr>
          <p:cNvSpPr>
            <a:spLocks noGrp="1"/>
          </p:cNvSpPr>
          <p:nvPr>
            <p:ph type="title" idx="4294967295"/>
          </p:nvPr>
        </p:nvSpPr>
        <p:spPr>
          <a:xfrm>
            <a:off x="472440" y="365125"/>
            <a:ext cx="11099800" cy="1325563"/>
          </a:xfrm>
        </p:spPr>
        <p:txBody>
          <a:bodyPr>
            <a:normAutofit/>
          </a:bodyPr>
          <a:lstStyle/>
          <a:p>
            <a:r>
              <a:rPr lang="en-US" sz="4000" err="1">
                <a:solidFill>
                  <a:srgbClr val="60394E"/>
                </a:solidFill>
                <a:cs typeface="Arial"/>
              </a:rPr>
              <a:t>Bispecifics</a:t>
            </a:r>
            <a:r>
              <a:rPr lang="en-US" sz="4000">
                <a:solidFill>
                  <a:srgbClr val="60394E"/>
                </a:solidFill>
                <a:cs typeface="Arial"/>
              </a:rPr>
              <a:t> vs Conventional Monoclonal Antibodies</a:t>
            </a:r>
            <a:endParaRPr lang="en-US" sz="4000">
              <a:solidFill>
                <a:srgbClr val="60394E"/>
              </a:solidFill>
            </a:endParaRPr>
          </a:p>
        </p:txBody>
      </p:sp>
      <p:pic>
        <p:nvPicPr>
          <p:cNvPr id="5" name="Picture 4">
            <a:extLst>
              <a:ext uri="{FF2B5EF4-FFF2-40B4-BE49-F238E27FC236}">
                <a16:creationId xmlns:a16="http://schemas.microsoft.com/office/drawing/2014/main" id="{58413FA6-FD8F-DDB2-4CFB-33FEB79E0DFE}"/>
              </a:ext>
            </a:extLst>
          </p:cNvPr>
          <p:cNvPicPr>
            <a:picLocks noChangeAspect="1"/>
          </p:cNvPicPr>
          <p:nvPr/>
        </p:nvPicPr>
        <p:blipFill>
          <a:blip r:embed="rId3">
            <a:alphaModFix/>
          </a:blip>
          <a:stretch>
            <a:fillRect/>
          </a:stretch>
        </p:blipFill>
        <p:spPr>
          <a:xfrm>
            <a:off x="1991393" y="1574100"/>
            <a:ext cx="7666245" cy="4811733"/>
          </a:xfrm>
          <a:prstGeom prst="rect">
            <a:avLst/>
          </a:prstGeom>
        </p:spPr>
      </p:pic>
    </p:spTree>
    <p:extLst>
      <p:ext uri="{BB962C8B-B14F-4D97-AF65-F5344CB8AC3E}">
        <p14:creationId xmlns:p14="http://schemas.microsoft.com/office/powerpoint/2010/main" val="229272794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9" name="Google Shape;2159;p117"/>
          <p:cNvSpPr txBox="1"/>
          <p:nvPr/>
        </p:nvSpPr>
        <p:spPr>
          <a:xfrm>
            <a:off x="531639" y="6360433"/>
            <a:ext cx="9075199" cy="341129"/>
          </a:xfrm>
          <a:prstGeom prst="rect">
            <a:avLst/>
          </a:prstGeom>
          <a:noFill/>
          <a:ln>
            <a:noFill/>
          </a:ln>
        </p:spPr>
        <p:txBody>
          <a:bodyPr spcFirstLastPara="1" lIns="51427" tIns="25706" rIns="51427" bIns="25706" anchor="b"/>
          <a:lstStyle/>
          <a:p>
            <a:r>
              <a:rPr lang="en-US" sz="1000" b="0" i="0">
                <a:solidFill>
                  <a:srgbClr val="212121"/>
                </a:solidFill>
                <a:effectLst/>
                <a:latin typeface="Calibri" panose="020F0502020204030204" pitchFamily="34" charset="0"/>
                <a:ea typeface="Calibri" panose="020F0502020204030204" pitchFamily="34" charset="0"/>
                <a:cs typeface="Calibri" panose="020F0502020204030204" pitchFamily="34" charset="0"/>
              </a:rPr>
              <a:t>1. Holstein SA, et al. </a:t>
            </a:r>
            <a:r>
              <a:rPr lang="en-US" sz="1000" b="0" i="1">
                <a:solidFill>
                  <a:srgbClr val="212121"/>
                </a:solidFill>
                <a:effectLst/>
                <a:latin typeface="Calibri" panose="020F0502020204030204" pitchFamily="34" charset="0"/>
                <a:ea typeface="Calibri" panose="020F0502020204030204" pitchFamily="34" charset="0"/>
                <a:cs typeface="Calibri" panose="020F0502020204030204" pitchFamily="34" charset="0"/>
              </a:rPr>
              <a:t>J Clin Oncol</a:t>
            </a:r>
            <a:r>
              <a:rPr lang="en-US" sz="1000" b="0" i="0">
                <a:solidFill>
                  <a:srgbClr val="212121"/>
                </a:solidFill>
                <a:effectLst/>
                <a:latin typeface="Calibri" panose="020F0502020204030204" pitchFamily="34" charset="0"/>
                <a:ea typeface="Calibri" panose="020F0502020204030204" pitchFamily="34" charset="0"/>
                <a:cs typeface="Calibri" panose="020F0502020204030204" pitchFamily="34" charset="0"/>
              </a:rPr>
              <a:t>. 2023;41(27):4416-4429. </a:t>
            </a:r>
            <a:r>
              <a:rPr lang="en-US" sz="1000" b="0" i="0" err="1">
                <a:solidFill>
                  <a:srgbClr val="212121"/>
                </a:solidFill>
                <a:effectLst/>
                <a:latin typeface="Calibri" panose="020F0502020204030204" pitchFamily="34" charset="0"/>
                <a:ea typeface="Calibri" panose="020F0502020204030204" pitchFamily="34" charset="0"/>
                <a:cs typeface="Calibri" panose="020F0502020204030204" pitchFamily="34" charset="0"/>
              </a:rPr>
              <a:t>Epub</a:t>
            </a:r>
            <a:r>
              <a:rPr lang="en-US" sz="1000" b="0" i="0">
                <a:solidFill>
                  <a:srgbClr val="212121"/>
                </a:solidFill>
                <a:effectLst/>
                <a:latin typeface="Calibri" panose="020F0502020204030204" pitchFamily="34" charset="0"/>
                <a:ea typeface="Calibri" panose="020F0502020204030204" pitchFamily="34" charset="0"/>
                <a:cs typeface="Calibri" panose="020F0502020204030204" pitchFamily="34" charset="0"/>
              </a:rPr>
              <a:t> 2023 Jul 20.</a:t>
            </a:r>
            <a:endParaRPr lang="en-US" sz="100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6C695AB8-5A82-C4D0-FDF7-1EB37B4308B8}"/>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cs typeface="Arial"/>
              </a:rPr>
              <a:t>CAR T </a:t>
            </a:r>
            <a:r>
              <a:rPr lang="en-US" sz="4000" i="0" u="none" strike="noStrike" baseline="0">
                <a:solidFill>
                  <a:srgbClr val="60394E"/>
                </a:solidFill>
                <a:cs typeface="Arial"/>
              </a:rPr>
              <a:t>Cell and Bispecific Antibodies</a:t>
            </a:r>
            <a:endParaRPr lang="en-US" sz="4000">
              <a:solidFill>
                <a:srgbClr val="60394E"/>
              </a:solidFill>
            </a:endParaRPr>
          </a:p>
        </p:txBody>
      </p:sp>
      <p:sp>
        <p:nvSpPr>
          <p:cNvPr id="3" name="TextBox 2">
            <a:extLst>
              <a:ext uri="{FF2B5EF4-FFF2-40B4-BE49-F238E27FC236}">
                <a16:creationId xmlns:a16="http://schemas.microsoft.com/office/drawing/2014/main" id="{99F6DBB0-190D-592A-A94A-BF42EDD6C10D}"/>
              </a:ext>
            </a:extLst>
          </p:cNvPr>
          <p:cNvSpPr txBox="1"/>
          <p:nvPr/>
        </p:nvSpPr>
        <p:spPr>
          <a:xfrm>
            <a:off x="485692" y="1408659"/>
            <a:ext cx="3910048" cy="492443"/>
          </a:xfrm>
          <a:prstGeom prst="rect">
            <a:avLst/>
          </a:prstGeom>
          <a:noFill/>
        </p:spPr>
        <p:txBody>
          <a:bodyPr wrap="square" rtlCol="0">
            <a:spAutoFit/>
          </a:bodyPr>
          <a:lstStyle/>
          <a:p>
            <a:r>
              <a:rPr lang="en-US" sz="2600"/>
              <a:t>Mechanism of Action</a:t>
            </a:r>
            <a:r>
              <a:rPr lang="en-US" sz="2600" baseline="30000"/>
              <a:t>1</a:t>
            </a:r>
          </a:p>
        </p:txBody>
      </p:sp>
      <p:grpSp>
        <p:nvGrpSpPr>
          <p:cNvPr id="7" name="Group 6">
            <a:extLst>
              <a:ext uri="{FF2B5EF4-FFF2-40B4-BE49-F238E27FC236}">
                <a16:creationId xmlns:a16="http://schemas.microsoft.com/office/drawing/2014/main" id="{6AC6AD81-DC14-4BB7-0658-50E3F92F91B8}"/>
              </a:ext>
            </a:extLst>
          </p:cNvPr>
          <p:cNvGrpSpPr/>
          <p:nvPr/>
        </p:nvGrpSpPr>
        <p:grpSpPr>
          <a:xfrm>
            <a:off x="3275613" y="2026237"/>
            <a:ext cx="6002919" cy="4350845"/>
            <a:chOff x="3275613" y="2026237"/>
            <a:chExt cx="6002919" cy="4350845"/>
          </a:xfrm>
        </p:grpSpPr>
        <p:pic>
          <p:nvPicPr>
            <p:cNvPr id="2" name="Main graphic">
              <a:extLst>
                <a:ext uri="{FF2B5EF4-FFF2-40B4-BE49-F238E27FC236}">
                  <a16:creationId xmlns:a16="http://schemas.microsoft.com/office/drawing/2014/main" id="{331E8146-1E2D-61C5-CA23-9F782CD8667F}"/>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3387775" y="2026237"/>
              <a:ext cx="5507665" cy="4236078"/>
            </a:xfrm>
            <a:prstGeom prst="rect">
              <a:avLst/>
            </a:prstGeom>
            <a:ln>
              <a:noFill/>
            </a:ln>
          </p:spPr>
        </p:pic>
        <p:sp>
          <p:nvSpPr>
            <p:cNvPr id="6" name="TextBox 5">
              <a:extLst>
                <a:ext uri="{FF2B5EF4-FFF2-40B4-BE49-F238E27FC236}">
                  <a16:creationId xmlns:a16="http://schemas.microsoft.com/office/drawing/2014/main" id="{0C8023D4-2AE0-CE4A-B78D-2CC2581FD90A}"/>
                </a:ext>
              </a:extLst>
            </p:cNvPr>
            <p:cNvSpPr txBox="1"/>
            <p:nvPr/>
          </p:nvSpPr>
          <p:spPr>
            <a:xfrm>
              <a:off x="3275613" y="6103631"/>
              <a:ext cx="6002919" cy="27345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pSp>
    </p:spTree>
    <p:extLst>
      <p:ext uri="{BB962C8B-B14F-4D97-AF65-F5344CB8AC3E}">
        <p14:creationId xmlns:p14="http://schemas.microsoft.com/office/powerpoint/2010/main" val="43224513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CC586F-8CA1-3DEB-DB07-103CF0345821}"/>
              </a:ext>
            </a:extLst>
          </p:cNvPr>
          <p:cNvSpPr>
            <a:spLocks noGrp="1"/>
          </p:cNvSpPr>
          <p:nvPr>
            <p:ph type="title" idx="4294967295"/>
          </p:nvPr>
        </p:nvSpPr>
        <p:spPr>
          <a:xfrm>
            <a:off x="473460" y="1326775"/>
            <a:ext cx="11099800" cy="646332"/>
          </a:xfrm>
        </p:spPr>
        <p:txBody>
          <a:bodyPr>
            <a:normAutofit/>
          </a:bodyPr>
          <a:lstStyle/>
          <a:p>
            <a:pPr>
              <a:lnSpc>
                <a:spcPct val="100000"/>
              </a:lnSpc>
              <a:spcBef>
                <a:spcPts val="1000"/>
              </a:spcBef>
            </a:pPr>
            <a:r>
              <a:rPr lang="en-US" sz="2600" b="1"/>
              <a:t>Efficacy Data – Registrational Trials</a:t>
            </a:r>
            <a:r>
              <a:rPr lang="en-US" sz="2600" b="1" baseline="30000"/>
              <a:t>1-3</a:t>
            </a:r>
            <a:endParaRPr lang="en-US" sz="2600"/>
          </a:p>
        </p:txBody>
      </p:sp>
      <p:pic>
        <p:nvPicPr>
          <p:cNvPr id="7" name="Picture 2">
            <a:extLst>
              <a:ext uri="{FF2B5EF4-FFF2-40B4-BE49-F238E27FC236}">
                <a16:creationId xmlns:a16="http://schemas.microsoft.com/office/drawing/2014/main" id="{DBC2EDE3-CBDA-A171-F215-6831C3DC8F8C}"/>
              </a:ext>
            </a:extLst>
          </p:cNvPr>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a:stretch/>
        </p:blipFill>
        <p:spPr bwMode="auto">
          <a:xfrm>
            <a:off x="472439" y="2189552"/>
            <a:ext cx="11507357" cy="189480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93461C-295D-C492-34A0-9539F82530B2}"/>
              </a:ext>
            </a:extLst>
          </p:cNvPr>
          <p:cNvSpPr txBox="1"/>
          <p:nvPr/>
        </p:nvSpPr>
        <p:spPr>
          <a:xfrm>
            <a:off x="477771" y="6415950"/>
            <a:ext cx="98773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0" i="0">
                <a:solidFill>
                  <a:srgbClr val="212121"/>
                </a:solidFill>
                <a:effectLst/>
              </a:rPr>
              <a:t>1. Holstein SA, et al. </a:t>
            </a:r>
            <a:r>
              <a:rPr lang="en-US" sz="1000" b="0" i="1">
                <a:solidFill>
                  <a:srgbClr val="212121"/>
                </a:solidFill>
                <a:effectLst/>
              </a:rPr>
              <a:t>J Clin Oncol</a:t>
            </a:r>
            <a:r>
              <a:rPr lang="en-US" sz="1000" b="0" i="0">
                <a:solidFill>
                  <a:srgbClr val="212121"/>
                </a:solidFill>
                <a:effectLst/>
              </a:rPr>
              <a:t>. 2023;41(27):4416-4429. </a:t>
            </a:r>
            <a:r>
              <a:rPr lang="en-US" sz="1000" b="0" i="0" err="1">
                <a:solidFill>
                  <a:srgbClr val="212121"/>
                </a:solidFill>
                <a:effectLst/>
              </a:rPr>
              <a:t>Epub</a:t>
            </a:r>
            <a:r>
              <a:rPr lang="en-US" sz="1000" b="0" i="0">
                <a:solidFill>
                  <a:srgbClr val="212121"/>
                </a:solidFill>
                <a:effectLst/>
              </a:rPr>
              <a:t> 2023 Jul 20; 2. </a:t>
            </a:r>
            <a:r>
              <a:rPr lang="en-US" sz="1000">
                <a:ea typeface="Segoe UI"/>
                <a:cs typeface="Segoe UI"/>
              </a:rPr>
              <a:t>Chari A, </a:t>
            </a:r>
            <a:r>
              <a:rPr lang="en-US" sz="1000">
                <a:solidFill>
                  <a:srgbClr val="000000"/>
                </a:solidFill>
                <a:ea typeface="Segoe UI"/>
                <a:cs typeface="Segoe UI"/>
              </a:rPr>
              <a:t>et al. </a:t>
            </a:r>
            <a:r>
              <a:rPr lang="en-US" sz="1000" i="1">
                <a:solidFill>
                  <a:srgbClr val="000000"/>
                </a:solidFill>
                <a:ea typeface="Segoe UI"/>
                <a:cs typeface="Segoe UI"/>
              </a:rPr>
              <a:t>N Engl J Med</a:t>
            </a:r>
            <a:r>
              <a:rPr lang="en-US" sz="1000">
                <a:solidFill>
                  <a:srgbClr val="000000"/>
                </a:solidFill>
                <a:ea typeface="Segoe UI"/>
                <a:cs typeface="Segoe UI"/>
              </a:rPr>
              <a:t>. 2022;387:2232-2244; 3. </a:t>
            </a:r>
            <a:r>
              <a:rPr lang="da-DK" sz="1000">
                <a:solidFill>
                  <a:srgbClr val="000000"/>
                </a:solidFill>
                <a:ea typeface="Segoe UI"/>
                <a:cs typeface="Segoe UI"/>
              </a:rPr>
              <a:t>Lesokhin AM, et al. </a:t>
            </a:r>
            <a:r>
              <a:rPr lang="da-DK" sz="1000" i="1">
                <a:solidFill>
                  <a:srgbClr val="000000"/>
                </a:solidFill>
                <a:ea typeface="Segoe UI"/>
                <a:cs typeface="Segoe UI"/>
              </a:rPr>
              <a:t>Nat Med</a:t>
            </a:r>
            <a:r>
              <a:rPr lang="da-DK" sz="1000">
                <a:solidFill>
                  <a:srgbClr val="000000"/>
                </a:solidFill>
                <a:ea typeface="Segoe UI"/>
                <a:cs typeface="Segoe UI"/>
              </a:rPr>
              <a:t>. 2023;29(9):2259-2267</a:t>
            </a:r>
            <a:r>
              <a:rPr lang="da-DK" sz="1000">
                <a:solidFill>
                  <a:srgbClr val="000000"/>
                </a:solidFill>
                <a:latin typeface="+mj-lt"/>
                <a:ea typeface="Segoe UI"/>
                <a:cs typeface="Segoe UI"/>
              </a:rPr>
              <a:t>.</a:t>
            </a:r>
            <a:endParaRPr lang="en-US" sz="1000">
              <a:latin typeface="+mj-lt"/>
              <a:cs typeface="Segoe UI"/>
            </a:endParaRPr>
          </a:p>
        </p:txBody>
      </p:sp>
      <p:pic>
        <p:nvPicPr>
          <p:cNvPr id="9" name="Picture 8"/>
          <p:cNvPicPr>
            <a:picLocks noChangeAspect="1"/>
          </p:cNvPicPr>
          <p:nvPr/>
        </p:nvPicPr>
        <p:blipFill>
          <a:blip r:embed="rId4"/>
          <a:stretch>
            <a:fillRect/>
          </a:stretch>
        </p:blipFill>
        <p:spPr>
          <a:xfrm>
            <a:off x="472440" y="3895415"/>
            <a:ext cx="11507357" cy="1231499"/>
          </a:xfrm>
          <a:prstGeom prst="rect">
            <a:avLst/>
          </a:prstGeom>
          <a:ln>
            <a:solidFill>
              <a:schemeClr val="tx1"/>
            </a:solidFill>
          </a:ln>
        </p:spPr>
      </p:pic>
      <p:sp>
        <p:nvSpPr>
          <p:cNvPr id="2" name="Google Shape;2159;p117">
            <a:extLst>
              <a:ext uri="{FF2B5EF4-FFF2-40B4-BE49-F238E27FC236}">
                <a16:creationId xmlns:a16="http://schemas.microsoft.com/office/drawing/2014/main" id="{4482527E-EF81-B7C9-0751-08787C44584A}"/>
              </a:ext>
            </a:extLst>
          </p:cNvPr>
          <p:cNvSpPr txBox="1"/>
          <p:nvPr/>
        </p:nvSpPr>
        <p:spPr>
          <a:xfrm>
            <a:off x="502821" y="5931282"/>
            <a:ext cx="9786983" cy="341129"/>
          </a:xfrm>
          <a:prstGeom prst="rect">
            <a:avLst/>
          </a:prstGeom>
          <a:noFill/>
          <a:ln>
            <a:noFill/>
          </a:ln>
        </p:spPr>
        <p:txBody>
          <a:bodyPr spcFirstLastPara="1" lIns="51427" tIns="25706" rIns="51427" bIns="25706" anchor="b"/>
          <a:lstStyle/>
          <a:p>
            <a:pPr eaLnBrk="0" hangingPunct="0">
              <a:spcBef>
                <a:spcPct val="0"/>
              </a:spcBef>
              <a:spcAft>
                <a:spcPct val="0"/>
              </a:spcAft>
              <a:buClrTx/>
            </a:pPr>
            <a:r>
              <a:rPr lang="en-US" altLang="en-US" sz="1000">
                <a:cs typeface="Arial"/>
              </a:rPr>
              <a:t>CR, complete response; DOR, duration of response; ORR, overall response rate; OS, overall survival; PFS, progression-free survival </a:t>
            </a:r>
          </a:p>
        </p:txBody>
      </p:sp>
      <p:sp>
        <p:nvSpPr>
          <p:cNvPr id="5" name="TextBox 4">
            <a:extLst>
              <a:ext uri="{FF2B5EF4-FFF2-40B4-BE49-F238E27FC236}">
                <a16:creationId xmlns:a16="http://schemas.microsoft.com/office/drawing/2014/main" id="{DA150040-1C4D-E5E3-3726-9FE4C2236082}"/>
              </a:ext>
            </a:extLst>
          </p:cNvPr>
          <p:cNvSpPr txBox="1"/>
          <p:nvPr/>
        </p:nvSpPr>
        <p:spPr>
          <a:xfrm>
            <a:off x="472439" y="5264101"/>
            <a:ext cx="11507357" cy="646331"/>
          </a:xfrm>
          <a:prstGeom prst="rect">
            <a:avLst/>
          </a:prstGeom>
          <a:solidFill>
            <a:srgbClr val="CDBBC7"/>
          </a:solidFill>
        </p:spPr>
        <p:txBody>
          <a:bodyPr wrap="square" rtlCol="0">
            <a:spAutoFit/>
          </a:bodyPr>
          <a:lstStyle/>
          <a:p>
            <a:pPr algn="ctr"/>
            <a:r>
              <a:rPr lang="en-US" sz="1800">
                <a:solidFill>
                  <a:schemeClr val="tx1">
                    <a:lumMod val="50000"/>
                  </a:schemeClr>
                </a:solidFill>
                <a:effectLst/>
                <a:ea typeface="Times New Roman" panose="02020603050405020304" pitchFamily="18" charset="0"/>
                <a:cs typeface="Calibri" panose="020F0502020204030204" pitchFamily="34" charset="0"/>
              </a:rPr>
              <a:t>The FDA has mandated a black box warning for all marketed CAR-T therapies, </a:t>
            </a:r>
            <a:br>
              <a:rPr lang="en-US" sz="1800">
                <a:solidFill>
                  <a:schemeClr val="tx1">
                    <a:lumMod val="50000"/>
                  </a:schemeClr>
                </a:solidFill>
                <a:effectLst/>
                <a:ea typeface="Times New Roman" panose="02020603050405020304" pitchFamily="18" charset="0"/>
                <a:cs typeface="Calibri" panose="020F0502020204030204" pitchFamily="34" charset="0"/>
              </a:rPr>
            </a:br>
            <a:r>
              <a:rPr lang="en-US" sz="1800">
                <a:solidFill>
                  <a:schemeClr val="tx1">
                    <a:lumMod val="50000"/>
                  </a:schemeClr>
                </a:solidFill>
                <a:effectLst/>
                <a:ea typeface="Times New Roman" panose="02020603050405020304" pitchFamily="18" charset="0"/>
                <a:cs typeface="Calibri" panose="020F0502020204030204" pitchFamily="34" charset="0"/>
              </a:rPr>
              <a:t>citing a potential risk of inducing malignant T-cell tumors.</a:t>
            </a:r>
            <a:endParaRPr lang="en-US" sz="1800">
              <a:solidFill>
                <a:schemeClr val="tx1">
                  <a:lumMod val="50000"/>
                </a:schemeClr>
              </a:solidFill>
              <a:effectLst/>
              <a:ea typeface="Times New Roman" panose="02020603050405020304" pitchFamily="18" charset="0"/>
              <a:cs typeface="Times New Roman" panose="02020603050405020304" pitchFamily="18" charset="0"/>
            </a:endParaRPr>
          </a:p>
        </p:txBody>
      </p:sp>
      <p:sp>
        <p:nvSpPr>
          <p:cNvPr id="3" name="Title 3">
            <a:extLst>
              <a:ext uri="{FF2B5EF4-FFF2-40B4-BE49-F238E27FC236}">
                <a16:creationId xmlns:a16="http://schemas.microsoft.com/office/drawing/2014/main" id="{4C57CCAE-A95D-010E-F6C6-D08CECA804B6}"/>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rgbClr val="60394E"/>
                </a:solidFill>
              </a:rPr>
              <a:t>FDA-approved T Cell-directed Therapies </a:t>
            </a:r>
          </a:p>
        </p:txBody>
      </p:sp>
      <p:sp>
        <p:nvSpPr>
          <p:cNvPr id="6" name="Star: 5 Points 5">
            <a:extLst>
              <a:ext uri="{FF2B5EF4-FFF2-40B4-BE49-F238E27FC236}">
                <a16:creationId xmlns:a16="http://schemas.microsoft.com/office/drawing/2014/main" id="{0A4D7B59-ECA9-C2AF-F550-5B3533FD2112}"/>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51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FE67D7-47BB-4E6A-8EA3-518B2E4AB2A9}"/>
              </a:ext>
            </a:extLst>
          </p:cNvPr>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3231760" y="1834082"/>
            <a:ext cx="5582429" cy="3924848"/>
          </a:xfrm>
          <a:prstGeom prst="rect">
            <a:avLst/>
          </a:prstGeom>
        </p:spPr>
      </p:pic>
      <p:cxnSp>
        <p:nvCxnSpPr>
          <p:cNvPr id="7" name="Straight Arrow Connector 6">
            <a:extLst>
              <a:ext uri="{FF2B5EF4-FFF2-40B4-BE49-F238E27FC236}">
                <a16:creationId xmlns:a16="http://schemas.microsoft.com/office/drawing/2014/main" id="{7A3176B8-EE90-B142-A769-073203DAC3A6}"/>
              </a:ext>
            </a:extLst>
          </p:cNvPr>
          <p:cNvCxnSpPr/>
          <p:nvPr/>
        </p:nvCxnSpPr>
        <p:spPr bwMode="auto">
          <a:xfrm flipH="1">
            <a:off x="3283432" y="6024062"/>
            <a:ext cx="759179" cy="0"/>
          </a:xfrm>
          <a:prstGeom prst="straightConnector1">
            <a:avLst/>
          </a:prstGeom>
          <a:noFill/>
          <a:ln w="9525"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a:extLst>
              <a:ext uri="{FF2B5EF4-FFF2-40B4-BE49-F238E27FC236}">
                <a16:creationId xmlns:a16="http://schemas.microsoft.com/office/drawing/2014/main" id="{CFA568A9-143C-D142-B5E6-D7411EAF6A33}"/>
              </a:ext>
            </a:extLst>
          </p:cNvPr>
          <p:cNvCxnSpPr/>
          <p:nvPr/>
        </p:nvCxnSpPr>
        <p:spPr bwMode="auto">
          <a:xfrm>
            <a:off x="7987643" y="6024062"/>
            <a:ext cx="810706" cy="0"/>
          </a:xfrm>
          <a:prstGeom prst="straightConnector1">
            <a:avLst/>
          </a:prstGeom>
          <a:noFill/>
          <a:ln w="9525" cap="flat" cmpd="sng" algn="ctr">
            <a:solidFill>
              <a:schemeClr val="tx1"/>
            </a:solidFill>
            <a:prstDash val="solid"/>
            <a:round/>
            <a:headEnd type="none" w="lg"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itle 2">
            <a:extLst>
              <a:ext uri="{FF2B5EF4-FFF2-40B4-BE49-F238E27FC236}">
                <a16:creationId xmlns:a16="http://schemas.microsoft.com/office/drawing/2014/main" id="{D0E64E3B-0AA0-9C6D-8668-BFED5D4E2FE5}"/>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rPr>
              <a:t>Overview of CAR T Cell Therapy</a:t>
            </a:r>
          </a:p>
        </p:txBody>
      </p:sp>
      <p:sp>
        <p:nvSpPr>
          <p:cNvPr id="9" name="TextBox 8">
            <a:extLst>
              <a:ext uri="{FF2B5EF4-FFF2-40B4-BE49-F238E27FC236}">
                <a16:creationId xmlns:a16="http://schemas.microsoft.com/office/drawing/2014/main" id="{1F070E86-059E-AF4E-0B57-514344B21354}"/>
              </a:ext>
            </a:extLst>
          </p:cNvPr>
          <p:cNvSpPr txBox="1"/>
          <p:nvPr/>
        </p:nvSpPr>
        <p:spPr>
          <a:xfrm>
            <a:off x="484797" y="6469701"/>
            <a:ext cx="2433167" cy="246221"/>
          </a:xfrm>
          <a:prstGeom prst="rect">
            <a:avLst/>
          </a:prstGeom>
          <a:noFill/>
        </p:spPr>
        <p:txBody>
          <a:bodyPr wrap="square" rtlCol="0">
            <a:spAutoFit/>
          </a:bodyPr>
          <a:lstStyle/>
          <a:p>
            <a:r>
              <a:rPr lang="en-US" sz="1000">
                <a:latin typeface="+mj-lt"/>
              </a:rPr>
              <a:t>Courtesy of David Porter MD</a:t>
            </a:r>
          </a:p>
        </p:txBody>
      </p:sp>
      <p:sp>
        <p:nvSpPr>
          <p:cNvPr id="11" name="TextBox 10">
            <a:extLst>
              <a:ext uri="{FF2B5EF4-FFF2-40B4-BE49-F238E27FC236}">
                <a16:creationId xmlns:a16="http://schemas.microsoft.com/office/drawing/2014/main" id="{CE36BCCE-23FC-38E6-3551-20178175796B}"/>
              </a:ext>
            </a:extLst>
          </p:cNvPr>
          <p:cNvSpPr txBox="1"/>
          <p:nvPr/>
        </p:nvSpPr>
        <p:spPr>
          <a:xfrm>
            <a:off x="4042611" y="5870145"/>
            <a:ext cx="3945032" cy="307777"/>
          </a:xfrm>
          <a:prstGeom prst="rect">
            <a:avLst/>
          </a:prstGeom>
          <a:noFill/>
        </p:spPr>
        <p:txBody>
          <a:bodyPr wrap="square" rtlCol="0">
            <a:spAutoFit/>
          </a:bodyPr>
          <a:lstStyle/>
          <a:p>
            <a:pPr algn="ctr"/>
            <a:r>
              <a:rPr lang="en-US" sz="1400"/>
              <a:t>Manufacturing time can take up to 2-8 weeks</a:t>
            </a:r>
          </a:p>
        </p:txBody>
      </p:sp>
    </p:spTree>
    <p:extLst>
      <p:ext uri="{BB962C8B-B14F-4D97-AF65-F5344CB8AC3E}">
        <p14:creationId xmlns:p14="http://schemas.microsoft.com/office/powerpoint/2010/main" val="686061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a:extLst>
              <a:ext uri="{FF2B5EF4-FFF2-40B4-BE49-F238E27FC236}">
                <a16:creationId xmlns:a16="http://schemas.microsoft.com/office/drawing/2014/main" id="{5AD1196B-55AE-5E80-5BEE-048E86DA0B28}"/>
              </a:ext>
            </a:extLst>
          </p:cNvPr>
          <p:cNvSpPr/>
          <p:nvPr/>
        </p:nvSpPr>
        <p:spPr>
          <a:xfrm flipH="1">
            <a:off x="8296159" y="2333419"/>
            <a:ext cx="3312063" cy="3286167"/>
          </a:xfrm>
          <a:prstGeom prst="snip1Rect">
            <a:avLst>
              <a:gd name="adj" fmla="val 12765"/>
            </a:avLst>
          </a:prstGeom>
          <a:solidFill>
            <a:schemeClr val="accent5">
              <a:lumMod val="40000"/>
              <a:lumOff val="60000"/>
            </a:schemeClr>
          </a:solidFill>
          <a:ln/>
        </p:spPr>
        <p:style>
          <a:lnRef idx="3">
            <a:schemeClr val="lt1"/>
          </a:lnRef>
          <a:fillRef idx="1">
            <a:schemeClr val="accent5"/>
          </a:fillRef>
          <a:effectRef idx="1">
            <a:schemeClr val="accent5"/>
          </a:effectRef>
          <a:fontRef idx="minor">
            <a:schemeClr val="lt1"/>
          </a:fontRef>
        </p:style>
        <p:txBody>
          <a:bodyPr rIns="617220" rtlCol="0" anchor="ctr"/>
          <a:lstStyle/>
          <a:p>
            <a:pPr lvl="0" algn="ctr"/>
            <a:r>
              <a:rPr lang="en-US" sz="2000" b="1">
                <a:solidFill>
                  <a:schemeClr val="tx1"/>
                </a:solidFill>
              </a:rPr>
              <a:t>Regimen selection</a:t>
            </a:r>
            <a:endParaRPr lang="en-US" sz="2000">
              <a:solidFill>
                <a:schemeClr val="tx1"/>
              </a:solidFill>
            </a:endParaRPr>
          </a:p>
          <a:p>
            <a:pPr marL="742950" lvl="1" indent="-285750" algn="l">
              <a:buFont typeface="Arial" panose="020B0604020202020204" pitchFamily="34" charset="0"/>
              <a:buChar char="•"/>
            </a:pPr>
            <a:r>
              <a:rPr lang="en-US" sz="1600">
                <a:solidFill>
                  <a:schemeClr val="tx1"/>
                </a:solidFill>
              </a:rPr>
              <a:t>Prior therapies</a:t>
            </a:r>
          </a:p>
          <a:p>
            <a:pPr marL="742950" lvl="1" indent="-285750" algn="l">
              <a:buFont typeface="Arial" panose="020B0604020202020204" pitchFamily="34" charset="0"/>
              <a:buChar char="•"/>
            </a:pPr>
            <a:r>
              <a:rPr lang="en-US" sz="1600">
                <a:solidFill>
                  <a:schemeClr val="tx1"/>
                </a:solidFill>
              </a:rPr>
              <a:t>Regimen-related AEs</a:t>
            </a:r>
          </a:p>
          <a:p>
            <a:pPr marL="742950" lvl="1" indent="-285750" algn="l">
              <a:buFont typeface="Arial" panose="020B0604020202020204" pitchFamily="34" charset="0"/>
              <a:buChar char="•"/>
            </a:pPr>
            <a:r>
              <a:rPr lang="en-US" sz="1600">
                <a:solidFill>
                  <a:schemeClr val="tx1"/>
                </a:solidFill>
              </a:rPr>
              <a:t>Site(s) of disease</a:t>
            </a:r>
          </a:p>
          <a:p>
            <a:pPr marL="742950" lvl="1" indent="-285750" algn="l">
              <a:buFont typeface="Arial" panose="020B0604020202020204" pitchFamily="34" charset="0"/>
              <a:buChar char="•"/>
            </a:pPr>
            <a:r>
              <a:rPr lang="en-US" sz="1600">
                <a:solidFill>
                  <a:schemeClr val="tx1"/>
                </a:solidFill>
              </a:rPr>
              <a:t>Comorbidities</a:t>
            </a:r>
          </a:p>
          <a:p>
            <a:pPr marL="742950" lvl="1" indent="-285750" algn="l">
              <a:buFont typeface="Arial" panose="020B0604020202020204" pitchFamily="34" charset="0"/>
              <a:buChar char="•"/>
            </a:pPr>
            <a:r>
              <a:rPr lang="en-US" sz="1600">
                <a:solidFill>
                  <a:schemeClr val="tx1"/>
                </a:solidFill>
              </a:rPr>
              <a:t>Blood counts</a:t>
            </a:r>
          </a:p>
          <a:p>
            <a:pPr marL="742950" lvl="1" indent="-285750" algn="l">
              <a:buFont typeface="Arial" panose="020B0604020202020204" pitchFamily="34" charset="0"/>
              <a:buChar char="•"/>
            </a:pPr>
            <a:r>
              <a:rPr lang="en-US" sz="1600">
                <a:solidFill>
                  <a:schemeClr val="tx1"/>
                </a:solidFill>
              </a:rPr>
              <a:t>Simplicity of administration</a:t>
            </a:r>
          </a:p>
          <a:p>
            <a:pPr lvl="0" algn="ctr">
              <a:defRPr/>
            </a:pPr>
            <a:endParaRPr lang="en-US" sz="1500">
              <a:solidFill>
                <a:srgbClr val="FFFFFF"/>
              </a:solidFill>
              <a:latin typeface="Calibri" panose="020F0502020204030204" pitchFamily="34" charset="0"/>
              <a:cs typeface="Calibri" panose="020F0502020204030204" pitchFamily="34" charset="0"/>
            </a:endParaRPr>
          </a:p>
        </p:txBody>
      </p:sp>
      <p:sp>
        <p:nvSpPr>
          <p:cNvPr id="7" name="Snip Single Corner Rectangle 6">
            <a:extLst>
              <a:ext uri="{FF2B5EF4-FFF2-40B4-BE49-F238E27FC236}">
                <a16:creationId xmlns:a16="http://schemas.microsoft.com/office/drawing/2014/main" id="{02439AB9-3F03-9C19-AD0A-F5CAF144AC2E}"/>
              </a:ext>
            </a:extLst>
          </p:cNvPr>
          <p:cNvSpPr/>
          <p:nvPr/>
        </p:nvSpPr>
        <p:spPr>
          <a:xfrm flipH="1">
            <a:off x="582346" y="2333420"/>
            <a:ext cx="3313497" cy="3286167"/>
          </a:xfrm>
          <a:prstGeom prst="snip1Rect">
            <a:avLst>
              <a:gd name="adj" fmla="val 12765"/>
            </a:avLst>
          </a:prstGeom>
          <a:solidFill>
            <a:srgbClr val="CDBBC7"/>
          </a:solidFill>
          <a:ln/>
        </p:spPr>
        <p:style>
          <a:lnRef idx="3">
            <a:schemeClr val="lt1"/>
          </a:lnRef>
          <a:fillRef idx="1">
            <a:schemeClr val="accent5"/>
          </a:fillRef>
          <a:effectRef idx="1">
            <a:schemeClr val="accent5"/>
          </a:effectRef>
          <a:fontRef idx="minor">
            <a:schemeClr val="lt1"/>
          </a:fontRef>
        </p:style>
        <p:txBody>
          <a:bodyPr rIns="617220" rtlCol="0" anchor="ctr"/>
          <a:lstStyle/>
          <a:p>
            <a:pPr lvl="0" algn="ctr"/>
            <a:r>
              <a:rPr lang="en-US" sz="2000" b="1" dirty="0">
                <a:solidFill>
                  <a:schemeClr val="tx1"/>
                </a:solidFill>
              </a:rPr>
              <a:t>Regimens</a:t>
            </a:r>
            <a:endParaRPr lang="en-US" sz="2000" dirty="0">
              <a:solidFill>
                <a:schemeClr val="tx1"/>
              </a:solidFill>
            </a:endParaRPr>
          </a:p>
          <a:p>
            <a:pPr marL="285750" lvl="0" indent="-285750" algn="l">
              <a:buFont typeface="Arial" panose="020B0604020202020204" pitchFamily="34" charset="0"/>
              <a:buChar char="•"/>
            </a:pPr>
            <a:r>
              <a:rPr lang="en-US" sz="1600" dirty="0">
                <a:solidFill>
                  <a:schemeClr val="tx1"/>
                </a:solidFill>
              </a:rPr>
              <a:t>Steroids (</a:t>
            </a:r>
            <a:r>
              <a:rPr lang="en-US" sz="1600" dirty="0" err="1">
                <a:solidFill>
                  <a:schemeClr val="tx1"/>
                </a:solidFill>
              </a:rPr>
              <a:t>eg</a:t>
            </a:r>
            <a:r>
              <a:rPr lang="en-US" sz="1600" dirty="0">
                <a:solidFill>
                  <a:schemeClr val="tx1"/>
                </a:solidFill>
              </a:rPr>
              <a:t>, dexamethasone)</a:t>
            </a:r>
          </a:p>
          <a:p>
            <a:pPr marL="285750" lvl="0" indent="-285750" algn="l">
              <a:buFont typeface="Arial" panose="020B0604020202020204" pitchFamily="34" charset="0"/>
              <a:buChar char="•"/>
            </a:pPr>
            <a:r>
              <a:rPr lang="en-US" sz="1600" dirty="0">
                <a:solidFill>
                  <a:schemeClr val="tx1"/>
                </a:solidFill>
              </a:rPr>
              <a:t>Previous treatment</a:t>
            </a:r>
          </a:p>
          <a:p>
            <a:pPr marL="285750" lvl="0" indent="-285750" algn="l">
              <a:buFont typeface="Arial" panose="020B0604020202020204" pitchFamily="34" charset="0"/>
              <a:buChar char="•"/>
            </a:pPr>
            <a:r>
              <a:rPr lang="en-US" sz="1600" dirty="0">
                <a:solidFill>
                  <a:schemeClr val="tx1"/>
                </a:solidFill>
              </a:rPr>
              <a:t>Selinexor/pomalidomide/dexamethasone</a:t>
            </a:r>
          </a:p>
          <a:p>
            <a:pPr marL="285750" lvl="0" indent="-285750" algn="l">
              <a:buFont typeface="Arial" panose="020B0604020202020204" pitchFamily="34" charset="0"/>
              <a:buChar char="•"/>
            </a:pPr>
            <a:r>
              <a:rPr lang="en-US" sz="1600" dirty="0">
                <a:solidFill>
                  <a:schemeClr val="tx1"/>
                </a:solidFill>
              </a:rPr>
              <a:t>D-PACE or D-ACE</a:t>
            </a:r>
          </a:p>
          <a:p>
            <a:pPr marL="285750" lvl="0" indent="-285750" algn="l">
              <a:buFont typeface="Arial" panose="020B0604020202020204" pitchFamily="34" charset="0"/>
              <a:buChar char="•"/>
            </a:pPr>
            <a:r>
              <a:rPr lang="en-US" sz="1600" dirty="0">
                <a:solidFill>
                  <a:schemeClr val="tx1"/>
                </a:solidFill>
              </a:rPr>
              <a:t>Salvage auto transplant</a:t>
            </a:r>
          </a:p>
          <a:p>
            <a:pPr marL="285750" lvl="0" indent="-285750" algn="l">
              <a:buFont typeface="Arial" panose="020B0604020202020204" pitchFamily="34" charset="0"/>
              <a:buChar char="•"/>
            </a:pPr>
            <a:r>
              <a:rPr lang="en-US" sz="1600" dirty="0">
                <a:solidFill>
                  <a:schemeClr val="tx1"/>
                </a:solidFill>
              </a:rPr>
              <a:t>Radiation</a:t>
            </a:r>
          </a:p>
          <a:p>
            <a:pPr lvl="0" algn="ctr">
              <a:defRPr/>
            </a:pPr>
            <a:endParaRPr lang="en-US" sz="1500" dirty="0">
              <a:solidFill>
                <a:srgbClr val="FFFFFF"/>
              </a:solidFill>
              <a:latin typeface="Calibri" panose="020F0502020204030204" pitchFamily="34" charset="0"/>
              <a:cs typeface="Calibri" panose="020F0502020204030204" pitchFamily="34" charset="0"/>
            </a:endParaRPr>
          </a:p>
        </p:txBody>
      </p:sp>
      <p:sp>
        <p:nvSpPr>
          <p:cNvPr id="8" name="Snip Single Corner Rectangle 7">
            <a:extLst>
              <a:ext uri="{FF2B5EF4-FFF2-40B4-BE49-F238E27FC236}">
                <a16:creationId xmlns:a16="http://schemas.microsoft.com/office/drawing/2014/main" id="{692E0485-CA41-0327-9751-E25C2FD5A1E2}"/>
              </a:ext>
            </a:extLst>
          </p:cNvPr>
          <p:cNvSpPr/>
          <p:nvPr/>
        </p:nvSpPr>
        <p:spPr>
          <a:xfrm flipH="1">
            <a:off x="4439251" y="2333419"/>
            <a:ext cx="3313497" cy="3286167"/>
          </a:xfrm>
          <a:prstGeom prst="snip1Rect">
            <a:avLst>
              <a:gd name="adj" fmla="val 12765"/>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rIns="617220" rtlCol="0" anchor="ctr"/>
          <a:lstStyle/>
          <a:p>
            <a:pPr lvl="0" algn="ctr"/>
            <a:r>
              <a:rPr lang="en-US" sz="2000" b="1">
                <a:solidFill>
                  <a:schemeClr val="tx1"/>
                </a:solidFill>
              </a:rPr>
              <a:t>Indications</a:t>
            </a:r>
            <a:endParaRPr lang="en-US" sz="2000">
              <a:solidFill>
                <a:schemeClr val="tx1"/>
              </a:solidFill>
            </a:endParaRPr>
          </a:p>
          <a:p>
            <a:pPr marL="285750" lvl="0" indent="-285750" algn="l">
              <a:buFont typeface="Arial" panose="020B0604020202020204" pitchFamily="34" charset="0"/>
              <a:buChar char="•"/>
            </a:pPr>
            <a:r>
              <a:rPr lang="en-US" sz="1600">
                <a:solidFill>
                  <a:schemeClr val="tx1"/>
                </a:solidFill>
              </a:rPr>
              <a:t>Control disease/rapidly growing disease</a:t>
            </a:r>
          </a:p>
          <a:p>
            <a:pPr marL="285750" lvl="0" indent="-285750" algn="l">
              <a:buFont typeface="Arial" panose="020B0604020202020204" pitchFamily="34" charset="0"/>
              <a:buChar char="•"/>
            </a:pPr>
            <a:r>
              <a:rPr lang="en-US" sz="1600">
                <a:solidFill>
                  <a:schemeClr val="tx1"/>
                </a:solidFill>
              </a:rPr>
              <a:t>Bulky disease</a:t>
            </a:r>
          </a:p>
          <a:p>
            <a:pPr marL="285750" lvl="0" indent="-285750" algn="l">
              <a:buFont typeface="Arial" panose="020B0604020202020204" pitchFamily="34" charset="0"/>
              <a:buChar char="•"/>
            </a:pPr>
            <a:r>
              <a:rPr lang="en-US" sz="1600">
                <a:solidFill>
                  <a:schemeClr val="tx1"/>
                </a:solidFill>
              </a:rPr>
              <a:t>Symptomatic patient (pain)</a:t>
            </a:r>
          </a:p>
          <a:p>
            <a:pPr marL="285750" lvl="0" indent="-285750" algn="l">
              <a:buFont typeface="Arial" panose="020B0604020202020204" pitchFamily="34" charset="0"/>
              <a:buChar char="•"/>
            </a:pPr>
            <a:r>
              <a:rPr lang="en-US" sz="1600">
                <a:solidFill>
                  <a:schemeClr val="tx1"/>
                </a:solidFill>
              </a:rPr>
              <a:t>Major organ involvement or obstruction</a:t>
            </a:r>
          </a:p>
          <a:p>
            <a:pPr marL="285750" lvl="0" indent="-285750" algn="l">
              <a:buFont typeface="Arial" panose="020B0604020202020204" pitchFamily="34" charset="0"/>
              <a:buChar char="•"/>
            </a:pPr>
            <a:r>
              <a:rPr lang="en-US" sz="1600">
                <a:solidFill>
                  <a:schemeClr val="tx1"/>
                </a:solidFill>
              </a:rPr>
              <a:t>Expected delay in CAR T cell production</a:t>
            </a:r>
          </a:p>
          <a:p>
            <a:pPr lvl="0" algn="ctr">
              <a:defRPr/>
            </a:pPr>
            <a:endParaRPr lang="en-US" sz="1500">
              <a:solidFill>
                <a:srgbClr val="FFFFFF"/>
              </a:solidFill>
              <a:latin typeface="Calibri" panose="020F0502020204030204" pitchFamily="34" charset="0"/>
              <a:cs typeface="Calibri" panose="020F0502020204030204" pitchFamily="34" charset="0"/>
            </a:endParaRPr>
          </a:p>
        </p:txBody>
      </p:sp>
      <p:sp>
        <p:nvSpPr>
          <p:cNvPr id="10" name="Title 9">
            <a:extLst>
              <a:ext uri="{FF2B5EF4-FFF2-40B4-BE49-F238E27FC236}">
                <a16:creationId xmlns:a16="http://schemas.microsoft.com/office/drawing/2014/main" id="{BFF3C38B-390B-F9B0-EFED-1CBB1CC5E526}"/>
              </a:ext>
            </a:extLst>
          </p:cNvPr>
          <p:cNvSpPr>
            <a:spLocks noGrp="1"/>
          </p:cNvSpPr>
          <p:nvPr>
            <p:ph type="title" idx="4294967295"/>
          </p:nvPr>
        </p:nvSpPr>
        <p:spPr>
          <a:xfrm>
            <a:off x="472440" y="365125"/>
            <a:ext cx="11099800" cy="1325563"/>
          </a:xfrm>
        </p:spPr>
        <p:txBody>
          <a:bodyPr>
            <a:normAutofit/>
          </a:bodyPr>
          <a:lstStyle/>
          <a:p>
            <a:r>
              <a:rPr lang="en-US" altLang="en-US" sz="4000">
                <a:solidFill>
                  <a:srgbClr val="60394E"/>
                </a:solidFill>
              </a:rPr>
              <a:t>Bridging Therapy Goals:</a:t>
            </a:r>
            <a:endParaRPr lang="en-US" sz="4000">
              <a:solidFill>
                <a:srgbClr val="60394E"/>
              </a:solidFill>
            </a:endParaRPr>
          </a:p>
        </p:txBody>
      </p:sp>
      <p:sp>
        <p:nvSpPr>
          <p:cNvPr id="11" name="TextBox 10">
            <a:extLst>
              <a:ext uri="{FF2B5EF4-FFF2-40B4-BE49-F238E27FC236}">
                <a16:creationId xmlns:a16="http://schemas.microsoft.com/office/drawing/2014/main" id="{AA692E9F-4BEC-4FD9-4BB1-A06EA6A8FC26}"/>
              </a:ext>
            </a:extLst>
          </p:cNvPr>
          <p:cNvSpPr txBox="1"/>
          <p:nvPr/>
        </p:nvSpPr>
        <p:spPr>
          <a:xfrm>
            <a:off x="472440" y="1380952"/>
            <a:ext cx="10860505" cy="492443"/>
          </a:xfrm>
          <a:prstGeom prst="rect">
            <a:avLst/>
          </a:prstGeom>
          <a:noFill/>
        </p:spPr>
        <p:txBody>
          <a:bodyPr wrap="square" rtlCol="0">
            <a:spAutoFit/>
          </a:bodyPr>
          <a:lstStyle/>
          <a:p>
            <a:r>
              <a:rPr lang="en-US" altLang="en-US" sz="2600"/>
              <a:t>Disease Control and to Decrease Tumor Burden</a:t>
            </a:r>
            <a:endParaRPr lang="en-US" sz="2600"/>
          </a:p>
        </p:txBody>
      </p:sp>
      <p:sp>
        <p:nvSpPr>
          <p:cNvPr id="2" name="Google Shape;2159;p117">
            <a:extLst>
              <a:ext uri="{FF2B5EF4-FFF2-40B4-BE49-F238E27FC236}">
                <a16:creationId xmlns:a16="http://schemas.microsoft.com/office/drawing/2014/main" id="{CC61800F-3B34-0A26-FEFF-DF54C8C4CB34}"/>
              </a:ext>
            </a:extLst>
          </p:cNvPr>
          <p:cNvSpPr txBox="1"/>
          <p:nvPr/>
        </p:nvSpPr>
        <p:spPr>
          <a:xfrm>
            <a:off x="520904" y="6322310"/>
            <a:ext cx="9786983" cy="341129"/>
          </a:xfrm>
          <a:prstGeom prst="rect">
            <a:avLst/>
          </a:prstGeom>
          <a:noFill/>
          <a:ln>
            <a:noFill/>
          </a:ln>
        </p:spPr>
        <p:txBody>
          <a:bodyPr spcFirstLastPara="1" lIns="51427" tIns="25706" rIns="51427" bIns="25706" anchor="b"/>
          <a:lstStyle/>
          <a:p>
            <a:pPr eaLnBrk="0" hangingPunct="0">
              <a:spcBef>
                <a:spcPct val="0"/>
              </a:spcBef>
              <a:spcAft>
                <a:spcPct val="0"/>
              </a:spcAft>
              <a:buClrTx/>
            </a:pPr>
            <a:r>
              <a:rPr lang="en-US" altLang="en-US" sz="1000">
                <a:cs typeface="Arial"/>
              </a:rPr>
              <a:t>D-ACE, dexamethasone/doxorubicin/cyclophosphamide/etoposide; D-PACE, dexamethasone/cisplatin/doxorubicin/cyclophosphamide/etoposide </a:t>
            </a:r>
          </a:p>
        </p:txBody>
      </p:sp>
    </p:spTree>
    <p:extLst>
      <p:ext uri="{BB962C8B-B14F-4D97-AF65-F5344CB8AC3E}">
        <p14:creationId xmlns:p14="http://schemas.microsoft.com/office/powerpoint/2010/main" val="318590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B66215A-4AF2-30E1-74B4-F2C12374CE98}"/>
              </a:ext>
            </a:extLst>
          </p:cNvPr>
          <p:cNvSpPr txBox="1">
            <a:spLocks/>
          </p:cNvSpPr>
          <p:nvPr/>
        </p:nvSpPr>
        <p:spPr>
          <a:xfrm>
            <a:off x="469450" y="376980"/>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Lymphodepletion</a:t>
            </a:r>
            <a:endParaRPr lang="en-US" sz="4000" baseline="30000"/>
          </a:p>
        </p:txBody>
      </p:sp>
      <p:sp>
        <p:nvSpPr>
          <p:cNvPr id="4" name="Content Placeholder 12"/>
          <p:cNvSpPr>
            <a:spLocks noGrp="1"/>
          </p:cNvSpPr>
          <p:nvPr>
            <p:ph idx="4294967295"/>
          </p:nvPr>
        </p:nvSpPr>
        <p:spPr>
          <a:xfrm>
            <a:off x="444393" y="1524000"/>
            <a:ext cx="10515600" cy="4351338"/>
          </a:xfrm>
          <a:noFill/>
          <a:ln>
            <a:noFill/>
          </a:ln>
        </p:spPr>
        <p:txBody>
          <a:bodyPr vert="horz" wrap="square" lIns="121917" tIns="60959" rIns="121917" bIns="60959" numCol="1" rtlCol="0" anchor="t" anchorCtr="0" compatLnSpc="1">
            <a:prstTxWarp prst="textNoShape">
              <a:avLst/>
            </a:prstTxWarp>
            <a:normAutofit/>
          </a:bodyPr>
          <a:lstStyle/>
          <a:p>
            <a:pPr marL="15875" lvl="1" indent="0">
              <a:spcBef>
                <a:spcPts val="1000"/>
              </a:spcBef>
              <a:buNone/>
            </a:pPr>
            <a:r>
              <a:rPr lang="en-US" sz="2600">
                <a:latin typeface="+mj-lt"/>
              </a:rPr>
              <a:t>Lymphodepletion is necessary for expansion of CAR T cells:</a:t>
            </a:r>
            <a:endParaRPr lang="en-US" sz="2600" spc="-10">
              <a:latin typeface="+mj-lt"/>
            </a:endParaRPr>
          </a:p>
          <a:p>
            <a:pPr lvl="2">
              <a:spcBef>
                <a:spcPts val="1000"/>
              </a:spcBef>
              <a:buFont typeface="Wingdings" pitchFamily="2" charset="2"/>
              <a:buChar char="§"/>
            </a:pPr>
            <a:r>
              <a:rPr lang="en-US" sz="2400" spc="-10">
                <a:latin typeface="+mj-lt"/>
              </a:rPr>
              <a:t>Lymphodepletion creates a “favorable” environment for CAR T cell expansion and survival </a:t>
            </a:r>
            <a:r>
              <a:rPr lang="en-US" sz="2400" i="1" spc="-10">
                <a:latin typeface="+mj-lt"/>
              </a:rPr>
              <a:t>in vivo</a:t>
            </a:r>
            <a:endParaRPr lang="en-US" sz="2400" i="1">
              <a:latin typeface="+mj-lt"/>
            </a:endParaRPr>
          </a:p>
          <a:p>
            <a:pPr lvl="2">
              <a:spcBef>
                <a:spcPts val="1000"/>
              </a:spcBef>
              <a:buFont typeface="Wingdings" pitchFamily="2" charset="2"/>
              <a:buChar char="§"/>
            </a:pPr>
            <a:r>
              <a:rPr lang="en-US" sz="2400">
                <a:latin typeface="+mj-lt"/>
              </a:rPr>
              <a:t>Administered on  D-5, D-4, D-3 before CAR T cells are infused on D + 0</a:t>
            </a:r>
            <a:endParaRPr lang="en-US" sz="2400">
              <a:latin typeface="+mj-lt"/>
              <a:cs typeface="Calibri"/>
            </a:endParaRPr>
          </a:p>
          <a:p>
            <a:pPr lvl="3">
              <a:spcBef>
                <a:spcPts val="1000"/>
              </a:spcBef>
            </a:pPr>
            <a:r>
              <a:rPr lang="en-US" sz="2000" b="1">
                <a:latin typeface="+mj-lt"/>
              </a:rPr>
              <a:t>Fludarabine 30 mg/m</a:t>
            </a:r>
            <a:r>
              <a:rPr lang="en-US" sz="2000" b="1" baseline="30000">
                <a:latin typeface="+mj-lt"/>
              </a:rPr>
              <a:t>2</a:t>
            </a:r>
            <a:r>
              <a:rPr lang="en-US" sz="2000" b="1">
                <a:latin typeface="+mj-lt"/>
              </a:rPr>
              <a:t> </a:t>
            </a:r>
            <a:r>
              <a:rPr lang="en-US" sz="2000">
                <a:latin typeface="+mj-lt"/>
              </a:rPr>
              <a:t>IV daily and </a:t>
            </a:r>
            <a:r>
              <a:rPr lang="en-US" sz="2000" b="1">
                <a:latin typeface="+mj-lt"/>
              </a:rPr>
              <a:t>cyclophosphamide 300-500 mg/m</a:t>
            </a:r>
            <a:r>
              <a:rPr lang="en-US" sz="2000" b="1" baseline="30000">
                <a:latin typeface="+mj-lt"/>
              </a:rPr>
              <a:t>2</a:t>
            </a:r>
            <a:r>
              <a:rPr lang="en-US" sz="2000">
                <a:latin typeface="+mj-lt"/>
              </a:rPr>
              <a:t> IV x 3 days.</a:t>
            </a:r>
            <a:r>
              <a:rPr lang="en-US" sz="2000" baseline="30000">
                <a:latin typeface="+mj-lt"/>
              </a:rPr>
              <a:t>1-3</a:t>
            </a:r>
            <a:r>
              <a:rPr lang="en-US" sz="2000">
                <a:latin typeface="+mj-lt"/>
              </a:rPr>
              <a:t> </a:t>
            </a:r>
            <a:endParaRPr lang="en-US" sz="2000">
              <a:latin typeface="+mj-lt"/>
              <a:cs typeface="Calibri"/>
            </a:endParaRPr>
          </a:p>
        </p:txBody>
      </p:sp>
      <p:sp>
        <p:nvSpPr>
          <p:cNvPr id="5" name="Text Placeholder 4"/>
          <p:cNvSpPr txBox="1">
            <a:spLocks/>
          </p:cNvSpPr>
          <p:nvPr/>
        </p:nvSpPr>
        <p:spPr>
          <a:xfrm>
            <a:off x="589946" y="6513255"/>
            <a:ext cx="8931125" cy="35305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1. Locke FL, et al. </a:t>
            </a:r>
            <a:r>
              <a:rPr lang="en-US" sz="1000" i="1"/>
              <a:t>Lancet Oncol. </a:t>
            </a:r>
            <a:r>
              <a:rPr lang="en-US" sz="1000"/>
              <a:t>2019;20:31-42; 2. Neelapu SS, et al. </a:t>
            </a:r>
            <a:r>
              <a:rPr lang="en-US" sz="1000" i="1"/>
              <a:t>N Engl J Med. </a:t>
            </a:r>
            <a:r>
              <a:rPr lang="en-US" sz="1000"/>
              <a:t>2017;377:2531-2544; 3. </a:t>
            </a:r>
            <a:r>
              <a:rPr lang="en-US" sz="1000" err="1"/>
              <a:t>Svaboda</a:t>
            </a:r>
            <a:r>
              <a:rPr lang="en-US" sz="1000"/>
              <a:t> J, et al. </a:t>
            </a:r>
            <a:r>
              <a:rPr lang="en-US" sz="1000" i="1"/>
              <a:t>Blood. </a:t>
            </a:r>
            <a:r>
              <a:rPr lang="en-US" sz="1000"/>
              <a:t>2019;134(supp1):1606.</a:t>
            </a:r>
          </a:p>
        </p:txBody>
      </p:sp>
    </p:spTree>
    <p:extLst>
      <p:ext uri="{BB962C8B-B14F-4D97-AF65-F5344CB8AC3E}">
        <p14:creationId xmlns:p14="http://schemas.microsoft.com/office/powerpoint/2010/main" val="301699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524D6-CF97-2EF8-41D3-02114F7DF25F}"/>
              </a:ext>
            </a:extLst>
          </p:cNvPr>
          <p:cNvSpPr>
            <a:spLocks noGrp="1"/>
          </p:cNvSpPr>
          <p:nvPr>
            <p:ph type="title" idx="4294967295"/>
          </p:nvPr>
        </p:nvSpPr>
        <p:spPr>
          <a:xfrm>
            <a:off x="453790" y="365125"/>
            <a:ext cx="11099800" cy="1325563"/>
          </a:xfrm>
        </p:spPr>
        <p:txBody>
          <a:bodyPr>
            <a:normAutofit/>
          </a:bodyPr>
          <a:lstStyle/>
          <a:p>
            <a:r>
              <a:rPr lang="en-US" sz="4000">
                <a:solidFill>
                  <a:srgbClr val="60394E"/>
                </a:solidFill>
                <a:ea typeface="ＭＳ Ｐゴシック" charset="0"/>
              </a:rPr>
              <a:t>Premedication and Prophylaxis Considerations</a:t>
            </a:r>
            <a:r>
              <a:rPr lang="en-US" sz="4000" baseline="30000">
                <a:solidFill>
                  <a:srgbClr val="60394E"/>
                </a:solidFill>
                <a:ea typeface="ＭＳ Ｐゴシック" charset="0"/>
              </a:rPr>
              <a:t>1</a:t>
            </a:r>
            <a:endParaRPr lang="en-US" sz="4000" baseline="30000">
              <a:solidFill>
                <a:srgbClr val="60394E"/>
              </a:solidFill>
            </a:endParaRPr>
          </a:p>
        </p:txBody>
      </p:sp>
      <p:sp>
        <p:nvSpPr>
          <p:cNvPr id="4" name="TextBox 3">
            <a:extLst>
              <a:ext uri="{FF2B5EF4-FFF2-40B4-BE49-F238E27FC236}">
                <a16:creationId xmlns:a16="http://schemas.microsoft.com/office/drawing/2014/main" id="{983005C5-BB05-9682-493D-DB758B23C543}"/>
              </a:ext>
            </a:extLst>
          </p:cNvPr>
          <p:cNvSpPr txBox="1"/>
          <p:nvPr/>
        </p:nvSpPr>
        <p:spPr>
          <a:xfrm>
            <a:off x="490861" y="6237328"/>
            <a:ext cx="6096000" cy="461665"/>
          </a:xfrm>
          <a:prstGeom prst="rect">
            <a:avLst/>
          </a:prstGeom>
          <a:noFill/>
        </p:spPr>
        <p:txBody>
          <a:bodyPr wrap="square">
            <a:spAutoFit/>
          </a:bodyPr>
          <a:lstStyle/>
          <a:p>
            <a:r>
              <a:rPr kumimoji="0" lang="en-US" altLang="en-US" sz="1200" b="0" i="0" u="none" strike="noStrike" kern="1200" cap="none" spc="0" normalizeH="0" baseline="0" noProof="0">
                <a:ln>
                  <a:noFill/>
                </a:ln>
                <a:solidFill>
                  <a:srgbClr val="3C3F49"/>
                </a:solidFill>
                <a:effectLst/>
                <a:uLnTx/>
                <a:uFillTx/>
                <a:ea typeface="+mn-ea"/>
                <a:cs typeface="Arial"/>
              </a:rPr>
              <a:t>PJP, pneumocystis </a:t>
            </a:r>
            <a:r>
              <a:rPr kumimoji="0" lang="en-US" altLang="en-US" sz="1200" b="0" i="0" u="none" strike="noStrike" kern="1200" cap="none" spc="0" normalizeH="0" baseline="0" noProof="0" err="1">
                <a:ln>
                  <a:noFill/>
                </a:ln>
                <a:solidFill>
                  <a:srgbClr val="3C3F49"/>
                </a:solidFill>
                <a:effectLst/>
                <a:uLnTx/>
                <a:uFillTx/>
                <a:ea typeface="+mn-ea"/>
                <a:cs typeface="Arial"/>
              </a:rPr>
              <a:t>jiroveci</a:t>
            </a:r>
            <a:r>
              <a:rPr kumimoji="0" lang="en-US" altLang="en-US" sz="1200" b="0" i="0" u="none" strike="noStrike" kern="1200" cap="none" spc="0" normalizeH="0" baseline="0" noProof="0">
                <a:ln>
                  <a:noFill/>
                </a:ln>
                <a:solidFill>
                  <a:srgbClr val="3C3F49"/>
                </a:solidFill>
                <a:effectLst/>
                <a:uLnTx/>
                <a:uFillTx/>
                <a:ea typeface="+mn-ea"/>
                <a:cs typeface="Arial"/>
              </a:rPr>
              <a:t> pneumonia</a:t>
            </a:r>
          </a:p>
          <a:p>
            <a:r>
              <a:rPr lang="en-US" sz="1200">
                <a:solidFill>
                  <a:srgbClr val="3C3F49"/>
                </a:solidFill>
                <a:cs typeface="Arial"/>
              </a:rPr>
              <a:t>1. </a:t>
            </a:r>
            <a:r>
              <a:rPr lang="it-IT" sz="1200"/>
              <a:t>Raje NS, et al.  </a:t>
            </a:r>
            <a:r>
              <a:rPr lang="it-IT" sz="1200" i="1"/>
              <a:t>Lancet Haematol</a:t>
            </a:r>
            <a:r>
              <a:rPr lang="it-IT" sz="1200"/>
              <a:t>. 2022;9(2):e143-e161</a:t>
            </a:r>
            <a:endParaRPr lang="en-US" sz="1200"/>
          </a:p>
        </p:txBody>
      </p:sp>
      <p:sp>
        <p:nvSpPr>
          <p:cNvPr id="2" name="TextBox 1">
            <a:extLst>
              <a:ext uri="{FF2B5EF4-FFF2-40B4-BE49-F238E27FC236}">
                <a16:creationId xmlns:a16="http://schemas.microsoft.com/office/drawing/2014/main" id="{4F7370CB-95A8-35F4-5721-51E6999FDF2A}"/>
              </a:ext>
            </a:extLst>
          </p:cNvPr>
          <p:cNvSpPr txBox="1"/>
          <p:nvPr/>
        </p:nvSpPr>
        <p:spPr>
          <a:xfrm>
            <a:off x="495300" y="1524000"/>
            <a:ext cx="9388046" cy="3785652"/>
          </a:xfrm>
          <a:prstGeom prst="rect">
            <a:avLst/>
          </a:prstGeom>
          <a:noFill/>
        </p:spPr>
        <p:txBody>
          <a:bodyPr wrap="square" rtlCol="0">
            <a:spAutoFit/>
          </a:bodyPr>
          <a:lstStyle/>
          <a:p>
            <a:pPr marL="11113" indent="-11113">
              <a:spcBef>
                <a:spcPts val="0"/>
              </a:spcBef>
              <a:buClr>
                <a:schemeClr val="bg1"/>
              </a:buClr>
            </a:pPr>
            <a:r>
              <a:rPr lang="en-US" sz="2400" dirty="0">
                <a:latin typeface="+mj-lt"/>
              </a:rPr>
              <a:t>Cell infusion premedication: </a:t>
            </a:r>
          </a:p>
          <a:p>
            <a:pPr marL="11113" lvl="1" indent="-11113">
              <a:spcBef>
                <a:spcPts val="0"/>
              </a:spcBef>
              <a:buClr>
                <a:schemeClr val="bg1"/>
              </a:buClr>
            </a:pPr>
            <a:r>
              <a:rPr lang="en-US" sz="2400" dirty="0">
                <a:latin typeface="+mj-lt"/>
              </a:rPr>
              <a:t>Acetaminophen and diphenhydramine (</a:t>
            </a:r>
            <a:r>
              <a:rPr lang="en-US" sz="2400" b="1" dirty="0">
                <a:latin typeface="+mj-lt"/>
              </a:rPr>
              <a:t>NO steroids</a:t>
            </a:r>
            <a:r>
              <a:rPr lang="en-US" sz="2400" dirty="0">
                <a:latin typeface="+mj-lt"/>
              </a:rPr>
              <a:t>)</a:t>
            </a:r>
          </a:p>
          <a:p>
            <a:pPr marL="11113" indent="-11113">
              <a:spcBef>
                <a:spcPts val="0"/>
              </a:spcBef>
              <a:buClr>
                <a:schemeClr val="bg1"/>
              </a:buClr>
              <a:buNone/>
            </a:pPr>
            <a:endParaRPr lang="en-US" sz="2400" dirty="0">
              <a:latin typeface="+mj-lt"/>
            </a:endParaRPr>
          </a:p>
          <a:p>
            <a:pPr marL="11113" indent="-11113">
              <a:spcBef>
                <a:spcPts val="0"/>
              </a:spcBef>
              <a:buClr>
                <a:schemeClr val="bg1"/>
              </a:buClr>
            </a:pPr>
            <a:r>
              <a:rPr lang="en-US" sz="2400" dirty="0">
                <a:latin typeface="+mj-lt"/>
              </a:rPr>
              <a:t>Infection prophylaxis: </a:t>
            </a:r>
          </a:p>
          <a:p>
            <a:pPr marL="233363" lvl="1" indent="-233363">
              <a:spcBef>
                <a:spcPts val="0"/>
              </a:spcBef>
              <a:buClr>
                <a:schemeClr val="tx1"/>
              </a:buClr>
              <a:buFont typeface="Arial" panose="020B0604020202020204" pitchFamily="34" charset="0"/>
              <a:buChar char="•"/>
            </a:pPr>
            <a:r>
              <a:rPr lang="en-US" sz="2400" dirty="0">
                <a:latin typeface="+mj-lt"/>
              </a:rPr>
              <a:t>Antiviral </a:t>
            </a:r>
          </a:p>
          <a:p>
            <a:pPr marL="233363" lvl="1" indent="-233363">
              <a:spcBef>
                <a:spcPts val="0"/>
              </a:spcBef>
              <a:buClr>
                <a:schemeClr val="tx1"/>
              </a:buClr>
              <a:buFont typeface="Arial" panose="020B0604020202020204" pitchFamily="34" charset="0"/>
              <a:buChar char="•"/>
            </a:pPr>
            <a:r>
              <a:rPr lang="en-US" sz="2400" dirty="0">
                <a:latin typeface="+mj-lt"/>
              </a:rPr>
              <a:t>Antifungal and fluoroquinolone during neutropenic period </a:t>
            </a:r>
          </a:p>
          <a:p>
            <a:pPr marL="233363" lvl="1" indent="-233363">
              <a:spcBef>
                <a:spcPts val="0"/>
              </a:spcBef>
              <a:buClr>
                <a:schemeClr val="tx1"/>
              </a:buClr>
              <a:buFont typeface="Arial" panose="020B0604020202020204" pitchFamily="34" charset="0"/>
              <a:buChar char="•"/>
            </a:pPr>
            <a:r>
              <a:rPr lang="en-US" sz="2400" dirty="0">
                <a:latin typeface="+mj-lt"/>
              </a:rPr>
              <a:t>PJP prophylaxis</a:t>
            </a:r>
          </a:p>
          <a:p>
            <a:pPr marL="11113" lvl="1" indent="-11113">
              <a:spcBef>
                <a:spcPts val="0"/>
              </a:spcBef>
              <a:buClr>
                <a:schemeClr val="bg1"/>
              </a:buClr>
              <a:buNone/>
            </a:pPr>
            <a:endParaRPr lang="en-US" sz="2400" dirty="0">
              <a:latin typeface="+mj-lt"/>
            </a:endParaRPr>
          </a:p>
          <a:p>
            <a:pPr marL="11113" indent="-11113">
              <a:spcBef>
                <a:spcPts val="0"/>
              </a:spcBef>
              <a:buClr>
                <a:schemeClr val="bg1"/>
              </a:buClr>
            </a:pPr>
            <a:r>
              <a:rPr lang="en-US" sz="2400" dirty="0">
                <a:latin typeface="+mj-lt"/>
              </a:rPr>
              <a:t>Seizure prophylaxis may be considered</a:t>
            </a:r>
          </a:p>
          <a:p>
            <a:endParaRPr lang="en-US" sz="2400" dirty="0"/>
          </a:p>
        </p:txBody>
      </p:sp>
      <p:sp>
        <p:nvSpPr>
          <p:cNvPr id="3" name="Star: 5 Points 2">
            <a:extLst>
              <a:ext uri="{FF2B5EF4-FFF2-40B4-BE49-F238E27FC236}">
                <a16:creationId xmlns:a16="http://schemas.microsoft.com/office/drawing/2014/main" id="{05A39390-8BBB-6927-73C2-BA1C1A5EAA87}"/>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188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7524D6-CF97-2EF8-41D3-02114F7DF25F}"/>
              </a:ext>
            </a:extLst>
          </p:cNvPr>
          <p:cNvSpPr>
            <a:spLocks noGrp="1"/>
          </p:cNvSpPr>
          <p:nvPr>
            <p:ph type="title" idx="4294967295"/>
          </p:nvPr>
        </p:nvSpPr>
        <p:spPr>
          <a:xfrm>
            <a:off x="469450" y="376980"/>
            <a:ext cx="11099800" cy="1325563"/>
          </a:xfrm>
        </p:spPr>
        <p:txBody>
          <a:bodyPr>
            <a:normAutofit/>
          </a:bodyPr>
          <a:lstStyle/>
          <a:p>
            <a:r>
              <a:rPr lang="en-US" sz="4000">
                <a:solidFill>
                  <a:srgbClr val="60394E"/>
                </a:solidFill>
              </a:rPr>
              <a:t>CAR T Adverse Events and Timelines</a:t>
            </a:r>
            <a:r>
              <a:rPr lang="en-US" sz="4000" baseline="30000">
                <a:solidFill>
                  <a:srgbClr val="60394E"/>
                </a:solidFill>
              </a:rPr>
              <a:t>1,2</a:t>
            </a:r>
          </a:p>
        </p:txBody>
      </p:sp>
      <p:sp>
        <p:nvSpPr>
          <p:cNvPr id="4" name="TextBox 25">
            <a:extLst>
              <a:ext uri="{FF2B5EF4-FFF2-40B4-BE49-F238E27FC236}">
                <a16:creationId xmlns:a16="http://schemas.microsoft.com/office/drawing/2014/main" id="{91FBB8A6-C099-1A75-1C8F-95BDCF75130D}"/>
              </a:ext>
            </a:extLst>
          </p:cNvPr>
          <p:cNvSpPr txBox="1">
            <a:spLocks noChangeArrowheads="1"/>
          </p:cNvSpPr>
          <p:nvPr/>
        </p:nvSpPr>
        <p:spPr bwMode="auto">
          <a:xfrm>
            <a:off x="1430547" y="1631916"/>
            <a:ext cx="1250325" cy="513603"/>
          </a:xfrm>
          <a:prstGeom prst="rect">
            <a:avLst/>
          </a:prstGeom>
          <a:solidFill>
            <a:srgbClr val="CDBBC7"/>
          </a:solidFill>
          <a:ln w="9525">
            <a:noFill/>
            <a:miter lim="800000"/>
            <a:headEnd/>
            <a:tailEnd/>
          </a:ln>
        </p:spPr>
        <p:txBody>
          <a:bodyPr wrap="square"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rPr>
              <a:t>CAR T cell infusion</a:t>
            </a:r>
          </a:p>
        </p:txBody>
      </p:sp>
      <p:cxnSp>
        <p:nvCxnSpPr>
          <p:cNvPr id="11" name="Straight Connector 10">
            <a:extLst>
              <a:ext uri="{FF2B5EF4-FFF2-40B4-BE49-F238E27FC236}">
                <a16:creationId xmlns:a16="http://schemas.microsoft.com/office/drawing/2014/main" id="{06D60E95-5445-02AD-57E3-6E28748009F6}"/>
              </a:ext>
            </a:extLst>
          </p:cNvPr>
          <p:cNvCxnSpPr/>
          <p:nvPr/>
        </p:nvCxnSpPr>
        <p:spPr>
          <a:xfrm>
            <a:off x="778840" y="3457459"/>
            <a:ext cx="8412479" cy="0"/>
          </a:xfrm>
          <a:prstGeom prst="line">
            <a:avLst/>
          </a:prstGeom>
          <a:noFill/>
          <a:ln w="190500" cap="flat" cmpd="sng" algn="ctr">
            <a:solidFill>
              <a:schemeClr val="accent3">
                <a:lumMod val="20000"/>
                <a:lumOff val="80000"/>
              </a:schemeClr>
            </a:solidFill>
            <a:prstDash val="solid"/>
            <a:headEnd type="none" w="med" len="med"/>
            <a:tailEnd type="triangle" w="med" len="med"/>
          </a:ln>
          <a:effectLst/>
        </p:spPr>
      </p:cxnSp>
      <p:grpSp>
        <p:nvGrpSpPr>
          <p:cNvPr id="12" name="Group 11">
            <a:extLst>
              <a:ext uri="{FF2B5EF4-FFF2-40B4-BE49-F238E27FC236}">
                <a16:creationId xmlns:a16="http://schemas.microsoft.com/office/drawing/2014/main" id="{E3CA6AB3-B1DB-DFEB-4F4D-B03D15DFB52B}"/>
              </a:ext>
            </a:extLst>
          </p:cNvPr>
          <p:cNvGrpSpPr/>
          <p:nvPr/>
        </p:nvGrpSpPr>
        <p:grpSpPr>
          <a:xfrm>
            <a:off x="1135646" y="3276535"/>
            <a:ext cx="735305" cy="336499"/>
            <a:chOff x="306165" y="3008376"/>
            <a:chExt cx="919131" cy="420624"/>
          </a:xfrm>
        </p:grpSpPr>
        <p:cxnSp>
          <p:nvCxnSpPr>
            <p:cNvPr id="68" name="Straight Connector 67">
              <a:extLst>
                <a:ext uri="{FF2B5EF4-FFF2-40B4-BE49-F238E27FC236}">
                  <a16:creationId xmlns:a16="http://schemas.microsoft.com/office/drawing/2014/main" id="{84535DC0-33E5-4955-9073-9F446AF38190}"/>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69" name="Straight Connector 68">
              <a:extLst>
                <a:ext uri="{FF2B5EF4-FFF2-40B4-BE49-F238E27FC236}">
                  <a16:creationId xmlns:a16="http://schemas.microsoft.com/office/drawing/2014/main" id="{EC3F7CFF-F644-6D82-25FE-D2A4B7FD8557}"/>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70" name="Straight Connector 69">
              <a:extLst>
                <a:ext uri="{FF2B5EF4-FFF2-40B4-BE49-F238E27FC236}">
                  <a16:creationId xmlns:a16="http://schemas.microsoft.com/office/drawing/2014/main" id="{794325D8-C57B-512E-5F69-C0F9AFC47964}"/>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71" name="Straight Connector 70">
              <a:extLst>
                <a:ext uri="{FF2B5EF4-FFF2-40B4-BE49-F238E27FC236}">
                  <a16:creationId xmlns:a16="http://schemas.microsoft.com/office/drawing/2014/main" id="{9465F6F8-BA96-8869-7460-23BB35687FD6}"/>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72" name="Straight Connector 71">
              <a:extLst>
                <a:ext uri="{FF2B5EF4-FFF2-40B4-BE49-F238E27FC236}">
                  <a16:creationId xmlns:a16="http://schemas.microsoft.com/office/drawing/2014/main" id="{52A4F51F-E115-55D9-875C-5465EAFF5510}"/>
                </a:ext>
              </a:extLst>
            </p:cNvPr>
            <p:cNvCxnSpPr/>
            <p:nvPr/>
          </p:nvCxnSpPr>
          <p:spPr>
            <a:xfrm>
              <a:off x="1225296" y="3012278"/>
              <a:ext cx="0" cy="416719"/>
            </a:xfrm>
            <a:prstGeom prst="line">
              <a:avLst/>
            </a:prstGeom>
            <a:noFill/>
            <a:ln w="50800" cap="flat" cmpd="sng" algn="ctr">
              <a:solidFill>
                <a:schemeClr val="tx2"/>
              </a:solidFill>
              <a:prstDash val="solid"/>
            </a:ln>
            <a:effectLst/>
          </p:spPr>
        </p:cxnSp>
      </p:grpSp>
      <p:grpSp>
        <p:nvGrpSpPr>
          <p:cNvPr id="13" name="Group 12">
            <a:extLst>
              <a:ext uri="{FF2B5EF4-FFF2-40B4-BE49-F238E27FC236}">
                <a16:creationId xmlns:a16="http://schemas.microsoft.com/office/drawing/2014/main" id="{FD1FB5D4-8168-1DAF-13AD-85105376095B}"/>
              </a:ext>
            </a:extLst>
          </p:cNvPr>
          <p:cNvGrpSpPr/>
          <p:nvPr/>
        </p:nvGrpSpPr>
        <p:grpSpPr>
          <a:xfrm>
            <a:off x="2053831" y="3276535"/>
            <a:ext cx="735305" cy="336499"/>
            <a:chOff x="306165" y="3008376"/>
            <a:chExt cx="919131" cy="420624"/>
          </a:xfrm>
        </p:grpSpPr>
        <p:cxnSp>
          <p:nvCxnSpPr>
            <p:cNvPr id="63" name="Straight Connector 62">
              <a:extLst>
                <a:ext uri="{FF2B5EF4-FFF2-40B4-BE49-F238E27FC236}">
                  <a16:creationId xmlns:a16="http://schemas.microsoft.com/office/drawing/2014/main" id="{C007062F-9B7D-00FE-9D6A-37643F3DF455}"/>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64" name="Straight Connector 63">
              <a:extLst>
                <a:ext uri="{FF2B5EF4-FFF2-40B4-BE49-F238E27FC236}">
                  <a16:creationId xmlns:a16="http://schemas.microsoft.com/office/drawing/2014/main" id="{9139CEE0-33C7-BA6F-0999-CF18C124A6C1}"/>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65" name="Straight Connector 64">
              <a:extLst>
                <a:ext uri="{FF2B5EF4-FFF2-40B4-BE49-F238E27FC236}">
                  <a16:creationId xmlns:a16="http://schemas.microsoft.com/office/drawing/2014/main" id="{932856E9-CC08-D0CC-CA08-EB32FF40260C}"/>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66" name="Straight Connector 65">
              <a:extLst>
                <a:ext uri="{FF2B5EF4-FFF2-40B4-BE49-F238E27FC236}">
                  <a16:creationId xmlns:a16="http://schemas.microsoft.com/office/drawing/2014/main" id="{DCC2E526-F6A2-512B-D846-A657AA631B04}"/>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67" name="Straight Connector 66">
              <a:extLst>
                <a:ext uri="{FF2B5EF4-FFF2-40B4-BE49-F238E27FC236}">
                  <a16:creationId xmlns:a16="http://schemas.microsoft.com/office/drawing/2014/main" id="{B67A755F-C983-2933-E86C-F344A956B536}"/>
                </a:ext>
              </a:extLst>
            </p:cNvPr>
            <p:cNvCxnSpPr/>
            <p:nvPr/>
          </p:nvCxnSpPr>
          <p:spPr>
            <a:xfrm>
              <a:off x="1225296" y="3012278"/>
              <a:ext cx="0" cy="416719"/>
            </a:xfrm>
            <a:prstGeom prst="line">
              <a:avLst/>
            </a:prstGeom>
            <a:noFill/>
            <a:ln w="50800" cap="flat" cmpd="sng" algn="ctr">
              <a:solidFill>
                <a:schemeClr val="tx2"/>
              </a:solidFill>
              <a:prstDash val="solid"/>
            </a:ln>
            <a:effectLst/>
          </p:spPr>
        </p:cxnSp>
      </p:grpSp>
      <p:grpSp>
        <p:nvGrpSpPr>
          <p:cNvPr id="14" name="Group 13">
            <a:extLst>
              <a:ext uri="{FF2B5EF4-FFF2-40B4-BE49-F238E27FC236}">
                <a16:creationId xmlns:a16="http://schemas.microsoft.com/office/drawing/2014/main" id="{588F7251-B014-558E-2664-F4FB95BB11A5}"/>
              </a:ext>
            </a:extLst>
          </p:cNvPr>
          <p:cNvGrpSpPr/>
          <p:nvPr/>
        </p:nvGrpSpPr>
        <p:grpSpPr>
          <a:xfrm>
            <a:off x="2977985" y="3276535"/>
            <a:ext cx="735305" cy="336499"/>
            <a:chOff x="306165" y="3008376"/>
            <a:chExt cx="919131" cy="420624"/>
          </a:xfrm>
        </p:grpSpPr>
        <p:cxnSp>
          <p:nvCxnSpPr>
            <p:cNvPr id="58" name="Straight Connector 57">
              <a:extLst>
                <a:ext uri="{FF2B5EF4-FFF2-40B4-BE49-F238E27FC236}">
                  <a16:creationId xmlns:a16="http://schemas.microsoft.com/office/drawing/2014/main" id="{2427531D-A9A4-8EEE-35FB-088C2C67BFA3}"/>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59" name="Straight Connector 58">
              <a:extLst>
                <a:ext uri="{FF2B5EF4-FFF2-40B4-BE49-F238E27FC236}">
                  <a16:creationId xmlns:a16="http://schemas.microsoft.com/office/drawing/2014/main" id="{658BC0C7-8C6B-B2CD-5D32-A455DBC79AE2}"/>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60" name="Straight Connector 59">
              <a:extLst>
                <a:ext uri="{FF2B5EF4-FFF2-40B4-BE49-F238E27FC236}">
                  <a16:creationId xmlns:a16="http://schemas.microsoft.com/office/drawing/2014/main" id="{5A0507B2-BE84-D68F-DB99-C2099185DF87}"/>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61" name="Straight Connector 60">
              <a:extLst>
                <a:ext uri="{FF2B5EF4-FFF2-40B4-BE49-F238E27FC236}">
                  <a16:creationId xmlns:a16="http://schemas.microsoft.com/office/drawing/2014/main" id="{5F9D9F35-DBC7-1823-6417-BC8440EEB0E7}"/>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62" name="Straight Connector 61">
              <a:extLst>
                <a:ext uri="{FF2B5EF4-FFF2-40B4-BE49-F238E27FC236}">
                  <a16:creationId xmlns:a16="http://schemas.microsoft.com/office/drawing/2014/main" id="{C042CC76-1071-EC6C-DEDB-F16260376A35}"/>
                </a:ext>
              </a:extLst>
            </p:cNvPr>
            <p:cNvCxnSpPr/>
            <p:nvPr/>
          </p:nvCxnSpPr>
          <p:spPr>
            <a:xfrm>
              <a:off x="1225296" y="3012278"/>
              <a:ext cx="0" cy="416719"/>
            </a:xfrm>
            <a:prstGeom prst="line">
              <a:avLst/>
            </a:prstGeom>
            <a:noFill/>
            <a:ln w="50800" cap="flat" cmpd="sng" algn="ctr">
              <a:solidFill>
                <a:schemeClr val="tx2"/>
              </a:solidFill>
              <a:prstDash val="solid"/>
            </a:ln>
            <a:effectLst/>
          </p:spPr>
        </p:cxnSp>
      </p:grpSp>
      <p:grpSp>
        <p:nvGrpSpPr>
          <p:cNvPr id="15" name="Group 14">
            <a:extLst>
              <a:ext uri="{FF2B5EF4-FFF2-40B4-BE49-F238E27FC236}">
                <a16:creationId xmlns:a16="http://schemas.microsoft.com/office/drawing/2014/main" id="{09897642-92ED-34A0-F7FB-1EDAA725D400}"/>
              </a:ext>
            </a:extLst>
          </p:cNvPr>
          <p:cNvGrpSpPr/>
          <p:nvPr/>
        </p:nvGrpSpPr>
        <p:grpSpPr>
          <a:xfrm>
            <a:off x="3893516" y="3276535"/>
            <a:ext cx="735305" cy="336499"/>
            <a:chOff x="306165" y="3008376"/>
            <a:chExt cx="919131" cy="420624"/>
          </a:xfrm>
        </p:grpSpPr>
        <p:cxnSp>
          <p:nvCxnSpPr>
            <p:cNvPr id="53" name="Straight Connector 52">
              <a:extLst>
                <a:ext uri="{FF2B5EF4-FFF2-40B4-BE49-F238E27FC236}">
                  <a16:creationId xmlns:a16="http://schemas.microsoft.com/office/drawing/2014/main" id="{F29AABF0-2A32-CA5D-390E-2726EA0F77AA}"/>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54" name="Straight Connector 53">
              <a:extLst>
                <a:ext uri="{FF2B5EF4-FFF2-40B4-BE49-F238E27FC236}">
                  <a16:creationId xmlns:a16="http://schemas.microsoft.com/office/drawing/2014/main" id="{FBC47D35-209D-2902-FEA5-573133D51672}"/>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55" name="Straight Connector 54">
              <a:extLst>
                <a:ext uri="{FF2B5EF4-FFF2-40B4-BE49-F238E27FC236}">
                  <a16:creationId xmlns:a16="http://schemas.microsoft.com/office/drawing/2014/main" id="{E793A349-816C-730F-C812-0F5C585D00FA}"/>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56" name="Straight Connector 55">
              <a:extLst>
                <a:ext uri="{FF2B5EF4-FFF2-40B4-BE49-F238E27FC236}">
                  <a16:creationId xmlns:a16="http://schemas.microsoft.com/office/drawing/2014/main" id="{662B71CE-B4F6-4EF9-5644-4138FEDE4E06}"/>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57" name="Straight Connector 56">
              <a:extLst>
                <a:ext uri="{FF2B5EF4-FFF2-40B4-BE49-F238E27FC236}">
                  <a16:creationId xmlns:a16="http://schemas.microsoft.com/office/drawing/2014/main" id="{92499013-C872-FAB1-BD93-421880EDF7B2}"/>
                </a:ext>
              </a:extLst>
            </p:cNvPr>
            <p:cNvCxnSpPr/>
            <p:nvPr/>
          </p:nvCxnSpPr>
          <p:spPr>
            <a:xfrm>
              <a:off x="1225296" y="3012278"/>
              <a:ext cx="0" cy="416719"/>
            </a:xfrm>
            <a:prstGeom prst="line">
              <a:avLst/>
            </a:prstGeom>
            <a:noFill/>
            <a:ln w="50800" cap="flat" cmpd="sng" algn="ctr">
              <a:solidFill>
                <a:schemeClr val="tx2"/>
              </a:solidFill>
              <a:prstDash val="solid"/>
            </a:ln>
            <a:effectLst/>
          </p:spPr>
        </p:cxnSp>
      </p:grpSp>
      <p:grpSp>
        <p:nvGrpSpPr>
          <p:cNvPr id="16" name="Group 15">
            <a:extLst>
              <a:ext uri="{FF2B5EF4-FFF2-40B4-BE49-F238E27FC236}">
                <a16:creationId xmlns:a16="http://schemas.microsoft.com/office/drawing/2014/main" id="{40686330-6046-AB4D-646C-F41C8811DC9B}"/>
              </a:ext>
            </a:extLst>
          </p:cNvPr>
          <p:cNvGrpSpPr/>
          <p:nvPr/>
        </p:nvGrpSpPr>
        <p:grpSpPr>
          <a:xfrm>
            <a:off x="4811661" y="3276535"/>
            <a:ext cx="735305" cy="336499"/>
            <a:chOff x="306165" y="3008376"/>
            <a:chExt cx="919131" cy="420624"/>
          </a:xfrm>
        </p:grpSpPr>
        <p:cxnSp>
          <p:nvCxnSpPr>
            <p:cNvPr id="48" name="Straight Connector 47">
              <a:extLst>
                <a:ext uri="{FF2B5EF4-FFF2-40B4-BE49-F238E27FC236}">
                  <a16:creationId xmlns:a16="http://schemas.microsoft.com/office/drawing/2014/main" id="{14DD6E07-F703-0D2C-34A2-29E3688F550D}"/>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49" name="Straight Connector 48">
              <a:extLst>
                <a:ext uri="{FF2B5EF4-FFF2-40B4-BE49-F238E27FC236}">
                  <a16:creationId xmlns:a16="http://schemas.microsoft.com/office/drawing/2014/main" id="{C1D07A04-F07A-3D3F-5F00-B560F9F1C41C}"/>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50" name="Straight Connector 49">
              <a:extLst>
                <a:ext uri="{FF2B5EF4-FFF2-40B4-BE49-F238E27FC236}">
                  <a16:creationId xmlns:a16="http://schemas.microsoft.com/office/drawing/2014/main" id="{0B148CDC-DE42-829A-666D-CDA69BCD75C7}"/>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51" name="Straight Connector 50">
              <a:extLst>
                <a:ext uri="{FF2B5EF4-FFF2-40B4-BE49-F238E27FC236}">
                  <a16:creationId xmlns:a16="http://schemas.microsoft.com/office/drawing/2014/main" id="{A850F843-B028-67E9-5C4A-3A9EFB01DB1C}"/>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52" name="Straight Connector 51">
              <a:extLst>
                <a:ext uri="{FF2B5EF4-FFF2-40B4-BE49-F238E27FC236}">
                  <a16:creationId xmlns:a16="http://schemas.microsoft.com/office/drawing/2014/main" id="{E79AA6A9-356A-69A2-11A1-5DDBE3E585CB}"/>
                </a:ext>
              </a:extLst>
            </p:cNvPr>
            <p:cNvCxnSpPr/>
            <p:nvPr/>
          </p:nvCxnSpPr>
          <p:spPr>
            <a:xfrm>
              <a:off x="1225296" y="3012278"/>
              <a:ext cx="0" cy="416719"/>
            </a:xfrm>
            <a:prstGeom prst="line">
              <a:avLst/>
            </a:prstGeom>
            <a:noFill/>
            <a:ln w="50800" cap="flat" cmpd="sng" algn="ctr">
              <a:solidFill>
                <a:schemeClr val="tx2"/>
              </a:solidFill>
              <a:prstDash val="solid"/>
            </a:ln>
            <a:effectLst/>
          </p:spPr>
        </p:cxnSp>
      </p:grpSp>
      <p:grpSp>
        <p:nvGrpSpPr>
          <p:cNvPr id="17" name="Group 16">
            <a:extLst>
              <a:ext uri="{FF2B5EF4-FFF2-40B4-BE49-F238E27FC236}">
                <a16:creationId xmlns:a16="http://schemas.microsoft.com/office/drawing/2014/main" id="{BC3172BC-0EA1-6792-1BE7-6C534E6B63F4}"/>
              </a:ext>
            </a:extLst>
          </p:cNvPr>
          <p:cNvGrpSpPr/>
          <p:nvPr/>
        </p:nvGrpSpPr>
        <p:grpSpPr>
          <a:xfrm>
            <a:off x="5733376" y="3276535"/>
            <a:ext cx="735305" cy="336499"/>
            <a:chOff x="306165" y="3008376"/>
            <a:chExt cx="919131" cy="420624"/>
          </a:xfrm>
        </p:grpSpPr>
        <p:cxnSp>
          <p:nvCxnSpPr>
            <p:cNvPr id="43" name="Straight Connector 42">
              <a:extLst>
                <a:ext uri="{FF2B5EF4-FFF2-40B4-BE49-F238E27FC236}">
                  <a16:creationId xmlns:a16="http://schemas.microsoft.com/office/drawing/2014/main" id="{C8DF41F0-F1BD-71DD-6CDB-A12F0C78977F}"/>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44" name="Straight Connector 43">
              <a:extLst>
                <a:ext uri="{FF2B5EF4-FFF2-40B4-BE49-F238E27FC236}">
                  <a16:creationId xmlns:a16="http://schemas.microsoft.com/office/drawing/2014/main" id="{1C888A1D-D095-586C-5F5D-93B3A4297666}"/>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45" name="Straight Connector 44">
              <a:extLst>
                <a:ext uri="{FF2B5EF4-FFF2-40B4-BE49-F238E27FC236}">
                  <a16:creationId xmlns:a16="http://schemas.microsoft.com/office/drawing/2014/main" id="{D04343BA-89A8-73BA-A0DE-03864B1A713F}"/>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46" name="Straight Connector 45">
              <a:extLst>
                <a:ext uri="{FF2B5EF4-FFF2-40B4-BE49-F238E27FC236}">
                  <a16:creationId xmlns:a16="http://schemas.microsoft.com/office/drawing/2014/main" id="{29F9149A-E59E-4F66-816B-AD217CB552BB}"/>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47" name="Straight Connector 46">
              <a:extLst>
                <a:ext uri="{FF2B5EF4-FFF2-40B4-BE49-F238E27FC236}">
                  <a16:creationId xmlns:a16="http://schemas.microsoft.com/office/drawing/2014/main" id="{C9743FFE-01E7-1650-F0CF-91518D42D81D}"/>
                </a:ext>
              </a:extLst>
            </p:cNvPr>
            <p:cNvCxnSpPr/>
            <p:nvPr/>
          </p:nvCxnSpPr>
          <p:spPr>
            <a:xfrm>
              <a:off x="1225296" y="3012278"/>
              <a:ext cx="0" cy="416719"/>
            </a:xfrm>
            <a:prstGeom prst="line">
              <a:avLst/>
            </a:prstGeom>
            <a:noFill/>
            <a:ln w="50800" cap="flat" cmpd="sng" algn="ctr">
              <a:solidFill>
                <a:schemeClr val="tx2"/>
              </a:solidFill>
              <a:prstDash val="solid"/>
            </a:ln>
            <a:effectLst/>
          </p:spPr>
        </p:cxnSp>
      </p:grpSp>
      <p:grpSp>
        <p:nvGrpSpPr>
          <p:cNvPr id="18" name="Group 17">
            <a:extLst>
              <a:ext uri="{FF2B5EF4-FFF2-40B4-BE49-F238E27FC236}">
                <a16:creationId xmlns:a16="http://schemas.microsoft.com/office/drawing/2014/main" id="{475DF980-3859-01D1-7C36-708AFE7D0958}"/>
              </a:ext>
            </a:extLst>
          </p:cNvPr>
          <p:cNvGrpSpPr/>
          <p:nvPr/>
        </p:nvGrpSpPr>
        <p:grpSpPr>
          <a:xfrm>
            <a:off x="6655091" y="3276535"/>
            <a:ext cx="735305" cy="339330"/>
            <a:chOff x="306165" y="3004838"/>
            <a:chExt cx="919131" cy="424162"/>
          </a:xfrm>
        </p:grpSpPr>
        <p:cxnSp>
          <p:nvCxnSpPr>
            <p:cNvPr id="38" name="Straight Connector 37">
              <a:extLst>
                <a:ext uri="{FF2B5EF4-FFF2-40B4-BE49-F238E27FC236}">
                  <a16:creationId xmlns:a16="http://schemas.microsoft.com/office/drawing/2014/main" id="{1389E752-CEFC-17D0-82EB-5A617FCF6F22}"/>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39" name="Straight Connector 38">
              <a:extLst>
                <a:ext uri="{FF2B5EF4-FFF2-40B4-BE49-F238E27FC236}">
                  <a16:creationId xmlns:a16="http://schemas.microsoft.com/office/drawing/2014/main" id="{E9B6FEF6-E99D-7DD9-1C76-9B02AB684C7E}"/>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40" name="Straight Connector 39">
              <a:extLst>
                <a:ext uri="{FF2B5EF4-FFF2-40B4-BE49-F238E27FC236}">
                  <a16:creationId xmlns:a16="http://schemas.microsoft.com/office/drawing/2014/main" id="{EA18A768-66FF-5DC0-1D44-2FA5BAA34ABC}"/>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41" name="Straight Connector 40">
              <a:extLst>
                <a:ext uri="{FF2B5EF4-FFF2-40B4-BE49-F238E27FC236}">
                  <a16:creationId xmlns:a16="http://schemas.microsoft.com/office/drawing/2014/main" id="{127FA3BF-01F2-F0D1-830E-9B92530664B9}"/>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42" name="Straight Connector 41">
              <a:extLst>
                <a:ext uri="{FF2B5EF4-FFF2-40B4-BE49-F238E27FC236}">
                  <a16:creationId xmlns:a16="http://schemas.microsoft.com/office/drawing/2014/main" id="{F525E5C3-7CE8-EBD5-FAA1-93F0B67B5914}"/>
                </a:ext>
              </a:extLst>
            </p:cNvPr>
            <p:cNvCxnSpPr/>
            <p:nvPr/>
          </p:nvCxnSpPr>
          <p:spPr>
            <a:xfrm>
              <a:off x="1225296" y="3004838"/>
              <a:ext cx="0" cy="416719"/>
            </a:xfrm>
            <a:prstGeom prst="line">
              <a:avLst/>
            </a:prstGeom>
            <a:noFill/>
            <a:ln w="50800" cap="flat" cmpd="sng" algn="ctr">
              <a:solidFill>
                <a:schemeClr val="tx2"/>
              </a:solidFill>
              <a:prstDash val="solid"/>
            </a:ln>
            <a:effectLst/>
          </p:spPr>
        </p:cxnSp>
      </p:grpSp>
      <p:grpSp>
        <p:nvGrpSpPr>
          <p:cNvPr id="19" name="Group 18">
            <a:extLst>
              <a:ext uri="{FF2B5EF4-FFF2-40B4-BE49-F238E27FC236}">
                <a16:creationId xmlns:a16="http://schemas.microsoft.com/office/drawing/2014/main" id="{912CB2B2-A325-9378-9F03-C625B1C2CAE3}"/>
              </a:ext>
            </a:extLst>
          </p:cNvPr>
          <p:cNvGrpSpPr/>
          <p:nvPr/>
        </p:nvGrpSpPr>
        <p:grpSpPr>
          <a:xfrm>
            <a:off x="7576807" y="3274973"/>
            <a:ext cx="735305" cy="336499"/>
            <a:chOff x="306165" y="3008376"/>
            <a:chExt cx="919131" cy="420624"/>
          </a:xfrm>
        </p:grpSpPr>
        <p:cxnSp>
          <p:nvCxnSpPr>
            <p:cNvPr id="33" name="Straight Connector 32">
              <a:extLst>
                <a:ext uri="{FF2B5EF4-FFF2-40B4-BE49-F238E27FC236}">
                  <a16:creationId xmlns:a16="http://schemas.microsoft.com/office/drawing/2014/main" id="{0847D1F8-C4C6-BA16-B9F0-153B9AD277C7}"/>
                </a:ext>
              </a:extLst>
            </p:cNvPr>
            <p:cNvCxnSpPr/>
            <p:nvPr/>
          </p:nvCxnSpPr>
          <p:spPr>
            <a:xfrm>
              <a:off x="534903" y="3012280"/>
              <a:ext cx="0" cy="416719"/>
            </a:xfrm>
            <a:prstGeom prst="line">
              <a:avLst/>
            </a:prstGeom>
            <a:noFill/>
            <a:ln w="50800" cap="flat" cmpd="sng" algn="ctr">
              <a:solidFill>
                <a:schemeClr val="tx2"/>
              </a:solidFill>
              <a:prstDash val="solid"/>
            </a:ln>
            <a:effectLst/>
          </p:spPr>
        </p:cxnSp>
        <p:cxnSp>
          <p:nvCxnSpPr>
            <p:cNvPr id="34" name="Straight Connector 33">
              <a:extLst>
                <a:ext uri="{FF2B5EF4-FFF2-40B4-BE49-F238E27FC236}">
                  <a16:creationId xmlns:a16="http://schemas.microsoft.com/office/drawing/2014/main" id="{13DEF26E-3633-E386-7975-75D4D76BF8C9}"/>
                </a:ext>
              </a:extLst>
            </p:cNvPr>
            <p:cNvCxnSpPr/>
            <p:nvPr/>
          </p:nvCxnSpPr>
          <p:spPr>
            <a:xfrm>
              <a:off x="998014" y="3012279"/>
              <a:ext cx="0" cy="416719"/>
            </a:xfrm>
            <a:prstGeom prst="line">
              <a:avLst/>
            </a:prstGeom>
            <a:noFill/>
            <a:ln w="50800" cap="flat" cmpd="sng" algn="ctr">
              <a:solidFill>
                <a:schemeClr val="tx2"/>
              </a:solidFill>
              <a:prstDash val="solid"/>
            </a:ln>
            <a:effectLst/>
          </p:spPr>
        </p:cxnSp>
        <p:cxnSp>
          <p:nvCxnSpPr>
            <p:cNvPr id="35" name="Straight Connector 34">
              <a:extLst>
                <a:ext uri="{FF2B5EF4-FFF2-40B4-BE49-F238E27FC236}">
                  <a16:creationId xmlns:a16="http://schemas.microsoft.com/office/drawing/2014/main" id="{EAB9F285-9771-1F81-0097-13FE05F06BC8}"/>
                </a:ext>
              </a:extLst>
            </p:cNvPr>
            <p:cNvCxnSpPr/>
            <p:nvPr/>
          </p:nvCxnSpPr>
          <p:spPr>
            <a:xfrm>
              <a:off x="768096" y="3008376"/>
              <a:ext cx="0" cy="416719"/>
            </a:xfrm>
            <a:prstGeom prst="line">
              <a:avLst/>
            </a:prstGeom>
            <a:noFill/>
            <a:ln w="50800" cap="flat" cmpd="sng" algn="ctr">
              <a:solidFill>
                <a:schemeClr val="tx2"/>
              </a:solidFill>
              <a:prstDash val="solid"/>
            </a:ln>
            <a:effectLst/>
          </p:spPr>
        </p:cxnSp>
        <p:cxnSp>
          <p:nvCxnSpPr>
            <p:cNvPr id="36" name="Straight Connector 35">
              <a:extLst>
                <a:ext uri="{FF2B5EF4-FFF2-40B4-BE49-F238E27FC236}">
                  <a16:creationId xmlns:a16="http://schemas.microsoft.com/office/drawing/2014/main" id="{EB55F952-65ED-7A9A-EC3D-9478ED66051D}"/>
                </a:ext>
              </a:extLst>
            </p:cNvPr>
            <p:cNvCxnSpPr/>
            <p:nvPr/>
          </p:nvCxnSpPr>
          <p:spPr>
            <a:xfrm>
              <a:off x="306165" y="3012281"/>
              <a:ext cx="0" cy="416719"/>
            </a:xfrm>
            <a:prstGeom prst="line">
              <a:avLst/>
            </a:prstGeom>
            <a:noFill/>
            <a:ln w="50800" cap="flat" cmpd="sng" algn="ctr">
              <a:solidFill>
                <a:schemeClr val="tx2"/>
              </a:solidFill>
              <a:prstDash val="solid"/>
            </a:ln>
            <a:effectLst/>
          </p:spPr>
        </p:cxnSp>
        <p:cxnSp>
          <p:nvCxnSpPr>
            <p:cNvPr id="37" name="Straight Connector 36">
              <a:extLst>
                <a:ext uri="{FF2B5EF4-FFF2-40B4-BE49-F238E27FC236}">
                  <a16:creationId xmlns:a16="http://schemas.microsoft.com/office/drawing/2014/main" id="{4C0B6617-0760-A41E-8E23-36ED38F6D875}"/>
                </a:ext>
              </a:extLst>
            </p:cNvPr>
            <p:cNvCxnSpPr/>
            <p:nvPr/>
          </p:nvCxnSpPr>
          <p:spPr>
            <a:xfrm>
              <a:off x="1225296" y="3012278"/>
              <a:ext cx="0" cy="416719"/>
            </a:xfrm>
            <a:prstGeom prst="line">
              <a:avLst/>
            </a:prstGeom>
            <a:noFill/>
            <a:ln w="50800" cap="flat" cmpd="sng" algn="ctr">
              <a:solidFill>
                <a:schemeClr val="tx2"/>
              </a:solidFill>
              <a:prstDash val="solid"/>
            </a:ln>
            <a:effectLst/>
          </p:spPr>
        </p:cxnSp>
      </p:grpSp>
      <p:sp>
        <p:nvSpPr>
          <p:cNvPr id="20" name="TextBox 25">
            <a:extLst>
              <a:ext uri="{FF2B5EF4-FFF2-40B4-BE49-F238E27FC236}">
                <a16:creationId xmlns:a16="http://schemas.microsoft.com/office/drawing/2014/main" id="{CA2AA558-F219-60B5-D825-317740F9655A}"/>
              </a:ext>
            </a:extLst>
          </p:cNvPr>
          <p:cNvSpPr txBox="1">
            <a:spLocks noChangeArrowheads="1"/>
          </p:cNvSpPr>
          <p:nvPr/>
        </p:nvSpPr>
        <p:spPr bwMode="auto">
          <a:xfrm>
            <a:off x="896732" y="2986365"/>
            <a:ext cx="440821" cy="28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cs typeface="Arial" panose="020B0604020202020204" pitchFamily="34" charset="0"/>
              </a:rPr>
              <a:t>-5</a:t>
            </a:r>
          </a:p>
        </p:txBody>
      </p:sp>
      <p:sp>
        <p:nvSpPr>
          <p:cNvPr id="21" name="TextBox 25">
            <a:extLst>
              <a:ext uri="{FF2B5EF4-FFF2-40B4-BE49-F238E27FC236}">
                <a16:creationId xmlns:a16="http://schemas.microsoft.com/office/drawing/2014/main" id="{83F91580-EA96-F92B-85A8-42F0AD7BD13A}"/>
              </a:ext>
            </a:extLst>
          </p:cNvPr>
          <p:cNvSpPr txBox="1">
            <a:spLocks noChangeArrowheads="1"/>
          </p:cNvSpPr>
          <p:nvPr/>
        </p:nvSpPr>
        <p:spPr bwMode="auto">
          <a:xfrm>
            <a:off x="1900212" y="2986365"/>
            <a:ext cx="299085" cy="28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cs typeface="Arial" panose="020B0604020202020204" pitchFamily="34" charset="0"/>
              </a:rPr>
              <a:t>0</a:t>
            </a:r>
          </a:p>
        </p:txBody>
      </p:sp>
      <p:sp>
        <p:nvSpPr>
          <p:cNvPr id="22" name="TextBox 25">
            <a:extLst>
              <a:ext uri="{FF2B5EF4-FFF2-40B4-BE49-F238E27FC236}">
                <a16:creationId xmlns:a16="http://schemas.microsoft.com/office/drawing/2014/main" id="{AC2889FE-A6B8-9866-E854-69A7B0F65C46}"/>
              </a:ext>
            </a:extLst>
          </p:cNvPr>
          <p:cNvSpPr txBox="1">
            <a:spLocks noChangeArrowheads="1"/>
          </p:cNvSpPr>
          <p:nvPr/>
        </p:nvSpPr>
        <p:spPr bwMode="auto">
          <a:xfrm>
            <a:off x="3197986" y="2986365"/>
            <a:ext cx="299085" cy="28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cs typeface="Arial" panose="020B0604020202020204" pitchFamily="34" charset="0"/>
              </a:rPr>
              <a:t>7</a:t>
            </a:r>
          </a:p>
        </p:txBody>
      </p:sp>
      <p:sp>
        <p:nvSpPr>
          <p:cNvPr id="23" name="TextBox 25">
            <a:extLst>
              <a:ext uri="{FF2B5EF4-FFF2-40B4-BE49-F238E27FC236}">
                <a16:creationId xmlns:a16="http://schemas.microsoft.com/office/drawing/2014/main" id="{80F6D960-96A4-2D27-B9AB-B0B1F83E9006}"/>
              </a:ext>
            </a:extLst>
          </p:cNvPr>
          <p:cNvSpPr txBox="1">
            <a:spLocks noChangeArrowheads="1"/>
          </p:cNvSpPr>
          <p:nvPr/>
        </p:nvSpPr>
        <p:spPr bwMode="auto">
          <a:xfrm>
            <a:off x="4397801" y="2986365"/>
            <a:ext cx="428952" cy="28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cs typeface="Arial" panose="020B0604020202020204" pitchFamily="34" charset="0"/>
              </a:rPr>
              <a:t>14</a:t>
            </a:r>
          </a:p>
        </p:txBody>
      </p:sp>
      <p:sp>
        <p:nvSpPr>
          <p:cNvPr id="24" name="TextBox 25">
            <a:extLst>
              <a:ext uri="{FF2B5EF4-FFF2-40B4-BE49-F238E27FC236}">
                <a16:creationId xmlns:a16="http://schemas.microsoft.com/office/drawing/2014/main" id="{40C63214-7B6A-264A-32CE-C558ABCE4B9F}"/>
              </a:ext>
            </a:extLst>
          </p:cNvPr>
          <p:cNvSpPr txBox="1">
            <a:spLocks noChangeArrowheads="1"/>
          </p:cNvSpPr>
          <p:nvPr/>
        </p:nvSpPr>
        <p:spPr bwMode="auto">
          <a:xfrm>
            <a:off x="5699275" y="2986365"/>
            <a:ext cx="396594" cy="28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cs typeface="Arial" panose="020B0604020202020204" pitchFamily="34" charset="0"/>
              </a:rPr>
              <a:t>21</a:t>
            </a:r>
          </a:p>
        </p:txBody>
      </p:sp>
      <p:sp>
        <p:nvSpPr>
          <p:cNvPr id="25" name="TextBox 25">
            <a:extLst>
              <a:ext uri="{FF2B5EF4-FFF2-40B4-BE49-F238E27FC236}">
                <a16:creationId xmlns:a16="http://schemas.microsoft.com/office/drawing/2014/main" id="{7115E4F3-47D5-793B-609B-EFC14CB33883}"/>
              </a:ext>
            </a:extLst>
          </p:cNvPr>
          <p:cNvSpPr txBox="1">
            <a:spLocks noChangeArrowheads="1"/>
          </p:cNvSpPr>
          <p:nvPr/>
        </p:nvSpPr>
        <p:spPr bwMode="auto">
          <a:xfrm>
            <a:off x="7004051" y="2987076"/>
            <a:ext cx="402311" cy="28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cs typeface="Arial" panose="020B0604020202020204" pitchFamily="34" charset="0"/>
              </a:rPr>
              <a:t>28</a:t>
            </a:r>
          </a:p>
        </p:txBody>
      </p:sp>
      <p:sp>
        <p:nvSpPr>
          <p:cNvPr id="26" name="TextBox 25">
            <a:extLst>
              <a:ext uri="{FF2B5EF4-FFF2-40B4-BE49-F238E27FC236}">
                <a16:creationId xmlns:a16="http://schemas.microsoft.com/office/drawing/2014/main" id="{8A7AFBED-AAEC-DB78-11CC-CBFA849C9981}"/>
              </a:ext>
            </a:extLst>
          </p:cNvPr>
          <p:cNvSpPr txBox="1">
            <a:spLocks noChangeArrowheads="1"/>
          </p:cNvSpPr>
          <p:nvPr/>
        </p:nvSpPr>
        <p:spPr bwMode="auto">
          <a:xfrm>
            <a:off x="7388288" y="2986365"/>
            <a:ext cx="396591" cy="282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51435" tIns="25718" rIns="51435" bIns="25718">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100000"/>
              </a:lnSpc>
              <a:spcBef>
                <a:spcPct val="0"/>
              </a:spcBef>
              <a:buFontTx/>
              <a:buNone/>
            </a:pPr>
            <a:r>
              <a:rPr lang="en-US" altLang="en-US" sz="1500">
                <a:solidFill>
                  <a:srgbClr val="000000"/>
                </a:solidFill>
                <a:latin typeface="+mn-lt"/>
                <a:cs typeface="Arial" panose="020B0604020202020204" pitchFamily="34" charset="0"/>
              </a:rPr>
              <a:t>30</a:t>
            </a:r>
          </a:p>
        </p:txBody>
      </p:sp>
      <p:sp>
        <p:nvSpPr>
          <p:cNvPr id="32" name="TextBox 21">
            <a:extLst>
              <a:ext uri="{FF2B5EF4-FFF2-40B4-BE49-F238E27FC236}">
                <a16:creationId xmlns:a16="http://schemas.microsoft.com/office/drawing/2014/main" id="{28B1EC33-2A36-1CE4-2073-209D396E373F}"/>
              </a:ext>
            </a:extLst>
          </p:cNvPr>
          <p:cNvSpPr txBox="1">
            <a:spLocks noChangeArrowheads="1"/>
          </p:cNvSpPr>
          <p:nvPr/>
        </p:nvSpPr>
        <p:spPr bwMode="auto">
          <a:xfrm>
            <a:off x="1306560" y="4998413"/>
            <a:ext cx="22321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6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defTabSz="914355">
              <a:lnSpc>
                <a:spcPct val="100000"/>
              </a:lnSpc>
              <a:spcBef>
                <a:spcPct val="0"/>
              </a:spcBef>
              <a:buNone/>
              <a:defRPr/>
            </a:pPr>
            <a:r>
              <a:rPr lang="en-US" altLang="en-US" sz="1400" kern="0">
                <a:solidFill>
                  <a:srgbClr val="000000"/>
                </a:solidFill>
                <a:latin typeface="+mn-lt"/>
              </a:rPr>
              <a:t>Nausea/vomiting</a:t>
            </a:r>
            <a:endParaRPr lang="en-US" altLang="en-US" sz="1425" kern="0">
              <a:solidFill>
                <a:schemeClr val="accent6"/>
              </a:solidFill>
              <a:latin typeface="Arial"/>
            </a:endParaRPr>
          </a:p>
        </p:txBody>
      </p:sp>
      <p:sp>
        <p:nvSpPr>
          <p:cNvPr id="30" name="TextBox 29">
            <a:extLst>
              <a:ext uri="{FF2B5EF4-FFF2-40B4-BE49-F238E27FC236}">
                <a16:creationId xmlns:a16="http://schemas.microsoft.com/office/drawing/2014/main" id="{166DA7D2-B145-FBC1-3B87-1FE8BE9F6819}"/>
              </a:ext>
            </a:extLst>
          </p:cNvPr>
          <p:cNvSpPr txBox="1"/>
          <p:nvPr/>
        </p:nvSpPr>
        <p:spPr>
          <a:xfrm>
            <a:off x="477184" y="3005222"/>
            <a:ext cx="594485" cy="311624"/>
          </a:xfrm>
          <a:prstGeom prst="rect">
            <a:avLst/>
          </a:prstGeom>
          <a:noFill/>
        </p:spPr>
        <p:txBody>
          <a:bodyPr wrap="square" rtlCol="0">
            <a:spAutoFit/>
          </a:bodyPr>
          <a:lstStyle/>
          <a:p>
            <a:r>
              <a:rPr lang="en-US" sz="1425">
                <a:solidFill>
                  <a:srgbClr val="000000"/>
                </a:solidFill>
                <a:cs typeface="Arial" panose="020B0604020202020204" pitchFamily="34" charset="0"/>
              </a:rPr>
              <a:t>DAY</a:t>
            </a:r>
          </a:p>
        </p:txBody>
      </p:sp>
      <p:cxnSp>
        <p:nvCxnSpPr>
          <p:cNvPr id="73" name="Straight Arrow Connector 72">
            <a:extLst>
              <a:ext uri="{FF2B5EF4-FFF2-40B4-BE49-F238E27FC236}">
                <a16:creationId xmlns:a16="http://schemas.microsoft.com/office/drawing/2014/main" id="{0900C917-56BD-D50D-AEC6-E2566CD19DA8}"/>
              </a:ext>
            </a:extLst>
          </p:cNvPr>
          <p:cNvCxnSpPr>
            <a:cxnSpLocks/>
            <a:stCxn id="4" idx="2"/>
          </p:cNvCxnSpPr>
          <p:nvPr/>
        </p:nvCxnSpPr>
        <p:spPr bwMode="auto">
          <a:xfrm flipH="1">
            <a:off x="2049754" y="2145519"/>
            <a:ext cx="5956" cy="8408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ECBBF7B-ED0D-A685-1837-97CB585B87E2}"/>
              </a:ext>
            </a:extLst>
          </p:cNvPr>
          <p:cNvSpPr txBox="1"/>
          <p:nvPr/>
        </p:nvSpPr>
        <p:spPr>
          <a:xfrm>
            <a:off x="476099" y="6431141"/>
            <a:ext cx="9249989" cy="246221"/>
          </a:xfrm>
          <a:prstGeom prst="rect">
            <a:avLst/>
          </a:prstGeom>
          <a:noFill/>
        </p:spPr>
        <p:txBody>
          <a:bodyPr wrap="square" rtlCol="0">
            <a:spAutoFit/>
          </a:bodyPr>
          <a:lstStyle/>
          <a:p>
            <a:r>
              <a:rPr lang="fr-FR" altLang="en-US" sz="1000"/>
              <a:t>1. </a:t>
            </a:r>
            <a:r>
              <a:rPr lang="fr-FR" altLang="en-US" sz="1000" err="1"/>
              <a:t>Brudno</a:t>
            </a:r>
            <a:r>
              <a:rPr lang="fr-FR" altLang="en-US" sz="1000"/>
              <a:t> JN, et al. </a:t>
            </a:r>
            <a:r>
              <a:rPr lang="en-US" altLang="en-US" sz="1000" i="1"/>
              <a:t>Blood. </a:t>
            </a:r>
            <a:r>
              <a:rPr lang="en-US" altLang="en-US" sz="1000"/>
              <a:t>2016;127:3321-3330; 2. </a:t>
            </a:r>
            <a:r>
              <a:rPr lang="nl-NL" altLang="en-US" sz="1000">
                <a:cs typeface="Arial" panose="020B0604020202020204" pitchFamily="34" charset="0"/>
              </a:rPr>
              <a:t>Neelapu SS, et al. </a:t>
            </a:r>
            <a:r>
              <a:rPr lang="en-US" altLang="en-US" sz="1000" i="1">
                <a:cs typeface="Arial" panose="020B0604020202020204" pitchFamily="34" charset="0"/>
              </a:rPr>
              <a:t>Nat Rev Clin Oncol</a:t>
            </a:r>
            <a:r>
              <a:rPr lang="en-US" altLang="en-US" sz="1000">
                <a:cs typeface="Arial" panose="020B0604020202020204" pitchFamily="34" charset="0"/>
              </a:rPr>
              <a:t>. 2018; 15:47-62.</a:t>
            </a:r>
            <a:endParaRPr lang="nl-NL" altLang="en-US" sz="1000">
              <a:cs typeface="Arial" panose="020B0604020202020204" pitchFamily="34" charset="0"/>
            </a:endParaRPr>
          </a:p>
        </p:txBody>
      </p:sp>
      <p:sp>
        <p:nvSpPr>
          <p:cNvPr id="80" name="Rectangle 79">
            <a:extLst>
              <a:ext uri="{FF2B5EF4-FFF2-40B4-BE49-F238E27FC236}">
                <a16:creationId xmlns:a16="http://schemas.microsoft.com/office/drawing/2014/main" id="{A87B4B89-1E14-9D6B-801E-0FC717EDD132}"/>
              </a:ext>
            </a:extLst>
          </p:cNvPr>
          <p:cNvSpPr/>
          <p:nvPr/>
        </p:nvSpPr>
        <p:spPr>
          <a:xfrm>
            <a:off x="5823366" y="4089616"/>
            <a:ext cx="1503839" cy="545176"/>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400" kern="0">
                <a:solidFill>
                  <a:srgbClr val="000000"/>
                </a:solidFill>
                <a:latin typeface="+mn-lt"/>
              </a:rPr>
              <a:t>Delayed Onset</a:t>
            </a:r>
            <a:br>
              <a:rPr lang="en-US" altLang="en-US" sz="1400" kern="0">
                <a:solidFill>
                  <a:srgbClr val="000000"/>
                </a:solidFill>
                <a:latin typeface="+mn-lt"/>
              </a:rPr>
            </a:br>
            <a:r>
              <a:rPr lang="en-US" altLang="en-US" sz="1400" kern="0">
                <a:solidFill>
                  <a:srgbClr val="000000"/>
                </a:solidFill>
                <a:latin typeface="+mn-lt"/>
              </a:rPr>
              <a:t>Neurotoxicity</a:t>
            </a:r>
          </a:p>
        </p:txBody>
      </p:sp>
      <p:sp>
        <p:nvSpPr>
          <p:cNvPr id="81" name="Rectangle 80">
            <a:extLst>
              <a:ext uri="{FF2B5EF4-FFF2-40B4-BE49-F238E27FC236}">
                <a16:creationId xmlns:a16="http://schemas.microsoft.com/office/drawing/2014/main" id="{3390F46B-8305-10DA-18CE-0EE01C9F8647}"/>
              </a:ext>
            </a:extLst>
          </p:cNvPr>
          <p:cNvSpPr/>
          <p:nvPr/>
        </p:nvSpPr>
        <p:spPr>
          <a:xfrm>
            <a:off x="2779544" y="4089616"/>
            <a:ext cx="1503839" cy="545176"/>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400" kern="0">
                <a:solidFill>
                  <a:srgbClr val="000000"/>
                </a:solidFill>
                <a:latin typeface="+mn-lt"/>
              </a:rPr>
              <a:t>CRS</a:t>
            </a:r>
            <a:br>
              <a:rPr lang="en-US" altLang="en-US" sz="1400" kern="0">
                <a:solidFill>
                  <a:srgbClr val="000000"/>
                </a:solidFill>
                <a:latin typeface="+mn-lt"/>
              </a:rPr>
            </a:br>
            <a:r>
              <a:rPr lang="en-US" altLang="en-US" sz="1400" kern="0">
                <a:solidFill>
                  <a:srgbClr val="000000"/>
                </a:solidFill>
                <a:latin typeface="+mn-lt"/>
              </a:rPr>
              <a:t>Neurotoxicity</a:t>
            </a:r>
          </a:p>
        </p:txBody>
      </p:sp>
      <p:sp>
        <p:nvSpPr>
          <p:cNvPr id="82" name="Rectangle 81">
            <a:extLst>
              <a:ext uri="{FF2B5EF4-FFF2-40B4-BE49-F238E27FC236}">
                <a16:creationId xmlns:a16="http://schemas.microsoft.com/office/drawing/2014/main" id="{1093E78D-C7A2-FD86-3A9A-59CB95D2259A}"/>
              </a:ext>
            </a:extLst>
          </p:cNvPr>
          <p:cNvSpPr/>
          <p:nvPr/>
        </p:nvSpPr>
        <p:spPr>
          <a:xfrm>
            <a:off x="662044" y="4089616"/>
            <a:ext cx="1503839" cy="545176"/>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en-US" sz="1400" kern="0">
                <a:solidFill>
                  <a:srgbClr val="000000"/>
                </a:solidFill>
                <a:latin typeface="+mn-lt"/>
              </a:rPr>
              <a:t>Lymphodepletion</a:t>
            </a:r>
            <a:br>
              <a:rPr lang="en-US" altLang="en-US" sz="1400" kern="0">
                <a:solidFill>
                  <a:srgbClr val="000000"/>
                </a:solidFill>
                <a:latin typeface="+mn-lt"/>
              </a:rPr>
            </a:br>
            <a:r>
              <a:rPr lang="en-US" altLang="en-US" sz="1400" kern="0">
                <a:solidFill>
                  <a:srgbClr val="000000"/>
                </a:solidFill>
                <a:latin typeface="+mn-lt"/>
              </a:rPr>
              <a:t>chemotherapy</a:t>
            </a:r>
          </a:p>
        </p:txBody>
      </p:sp>
      <p:grpSp>
        <p:nvGrpSpPr>
          <p:cNvPr id="90" name="Group 89">
            <a:extLst>
              <a:ext uri="{FF2B5EF4-FFF2-40B4-BE49-F238E27FC236}">
                <a16:creationId xmlns:a16="http://schemas.microsoft.com/office/drawing/2014/main" id="{17F9C938-FD82-6AEE-09B3-2ED373BE039C}"/>
              </a:ext>
            </a:extLst>
          </p:cNvPr>
          <p:cNvGrpSpPr/>
          <p:nvPr/>
        </p:nvGrpSpPr>
        <p:grpSpPr>
          <a:xfrm>
            <a:off x="2413361" y="3738374"/>
            <a:ext cx="2215462" cy="243954"/>
            <a:chOff x="2674621" y="3994961"/>
            <a:chExt cx="2215462" cy="243954"/>
          </a:xfrm>
        </p:grpSpPr>
        <p:sp>
          <p:nvSpPr>
            <p:cNvPr id="84" name="Left Bracket 83">
              <a:extLst>
                <a:ext uri="{FF2B5EF4-FFF2-40B4-BE49-F238E27FC236}">
                  <a16:creationId xmlns:a16="http://schemas.microsoft.com/office/drawing/2014/main" id="{7A271A69-EBB8-4139-49D2-DFF34B560C18}"/>
                </a:ext>
              </a:extLst>
            </p:cNvPr>
            <p:cNvSpPr/>
            <p:nvPr/>
          </p:nvSpPr>
          <p:spPr>
            <a:xfrm rot="16200000">
              <a:off x="3702845" y="2966737"/>
              <a:ext cx="159013" cy="2215462"/>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Triangle 84">
              <a:extLst>
                <a:ext uri="{FF2B5EF4-FFF2-40B4-BE49-F238E27FC236}">
                  <a16:creationId xmlns:a16="http://schemas.microsoft.com/office/drawing/2014/main" id="{F6D9C4EC-390E-5ABF-ED03-7C681CC297EE}"/>
                </a:ext>
              </a:extLst>
            </p:cNvPr>
            <p:cNvSpPr/>
            <p:nvPr/>
          </p:nvSpPr>
          <p:spPr>
            <a:xfrm rot="10800000">
              <a:off x="3739902" y="4157030"/>
              <a:ext cx="110278" cy="8188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7F80BBAF-A19C-B901-08E8-07949874750F}"/>
              </a:ext>
            </a:extLst>
          </p:cNvPr>
          <p:cNvGrpSpPr/>
          <p:nvPr/>
        </p:nvGrpSpPr>
        <p:grpSpPr>
          <a:xfrm>
            <a:off x="5834740" y="3715945"/>
            <a:ext cx="1458350" cy="237506"/>
            <a:chOff x="6096000" y="3972532"/>
            <a:chExt cx="1458350" cy="237506"/>
          </a:xfrm>
        </p:grpSpPr>
        <p:sp>
          <p:nvSpPr>
            <p:cNvPr id="76" name="Left Bracket 75">
              <a:extLst>
                <a:ext uri="{FF2B5EF4-FFF2-40B4-BE49-F238E27FC236}">
                  <a16:creationId xmlns:a16="http://schemas.microsoft.com/office/drawing/2014/main" id="{FEFEE63B-79F3-89AD-A71B-2B0C8E721325}"/>
                </a:ext>
              </a:extLst>
            </p:cNvPr>
            <p:cNvSpPr/>
            <p:nvPr/>
          </p:nvSpPr>
          <p:spPr>
            <a:xfrm rot="16200000">
              <a:off x="6745668" y="3322864"/>
              <a:ext cx="159013" cy="1458350"/>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Triangle 87">
              <a:extLst>
                <a:ext uri="{FF2B5EF4-FFF2-40B4-BE49-F238E27FC236}">
                  <a16:creationId xmlns:a16="http://schemas.microsoft.com/office/drawing/2014/main" id="{52D42437-6571-0ABB-FC6F-A14F53B1BDF2}"/>
                </a:ext>
              </a:extLst>
            </p:cNvPr>
            <p:cNvSpPr/>
            <p:nvPr/>
          </p:nvSpPr>
          <p:spPr>
            <a:xfrm rot="10800000">
              <a:off x="6770035" y="4128153"/>
              <a:ext cx="110278" cy="8188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Left Bracket 90">
            <a:extLst>
              <a:ext uri="{FF2B5EF4-FFF2-40B4-BE49-F238E27FC236}">
                <a16:creationId xmlns:a16="http://schemas.microsoft.com/office/drawing/2014/main" id="{3C39AB27-72A1-AF6B-7CCF-5D1C0C74D7A1}"/>
              </a:ext>
            </a:extLst>
          </p:cNvPr>
          <p:cNvSpPr/>
          <p:nvPr/>
        </p:nvSpPr>
        <p:spPr>
          <a:xfrm rot="16200000">
            <a:off x="2340921" y="3823540"/>
            <a:ext cx="159013" cy="197975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riangle 91">
            <a:extLst>
              <a:ext uri="{FF2B5EF4-FFF2-40B4-BE49-F238E27FC236}">
                <a16:creationId xmlns:a16="http://schemas.microsoft.com/office/drawing/2014/main" id="{073F6715-A4B1-1AAB-72C3-D62BE8C89187}"/>
              </a:ext>
            </a:extLst>
          </p:cNvPr>
          <p:cNvSpPr/>
          <p:nvPr/>
        </p:nvSpPr>
        <p:spPr>
          <a:xfrm rot="10800000">
            <a:off x="2388392" y="4895981"/>
            <a:ext cx="110278" cy="8188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428C2D4E-EAD8-A950-1384-686147EA0982}"/>
              </a:ext>
            </a:extLst>
          </p:cNvPr>
          <p:cNvGrpSpPr/>
          <p:nvPr/>
        </p:nvGrpSpPr>
        <p:grpSpPr>
          <a:xfrm>
            <a:off x="1147003" y="3738371"/>
            <a:ext cx="542124" cy="243954"/>
            <a:chOff x="1408263" y="3994958"/>
            <a:chExt cx="542124" cy="243954"/>
          </a:xfrm>
        </p:grpSpPr>
        <p:sp>
          <p:nvSpPr>
            <p:cNvPr id="95" name="Left Bracket 94">
              <a:extLst>
                <a:ext uri="{FF2B5EF4-FFF2-40B4-BE49-F238E27FC236}">
                  <a16:creationId xmlns:a16="http://schemas.microsoft.com/office/drawing/2014/main" id="{D628986E-C96A-32BE-A82A-F075402CCC13}"/>
                </a:ext>
              </a:extLst>
            </p:cNvPr>
            <p:cNvSpPr/>
            <p:nvPr/>
          </p:nvSpPr>
          <p:spPr>
            <a:xfrm rot="16200000">
              <a:off x="1599818" y="3803403"/>
              <a:ext cx="159013" cy="542124"/>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Triangle 95">
              <a:extLst>
                <a:ext uri="{FF2B5EF4-FFF2-40B4-BE49-F238E27FC236}">
                  <a16:creationId xmlns:a16="http://schemas.microsoft.com/office/drawing/2014/main" id="{E60D2675-6AB0-2B64-8341-39B209B0B20E}"/>
                </a:ext>
              </a:extLst>
            </p:cNvPr>
            <p:cNvSpPr/>
            <p:nvPr/>
          </p:nvSpPr>
          <p:spPr>
            <a:xfrm rot="10800000">
              <a:off x="1623650" y="4157027"/>
              <a:ext cx="110278" cy="8188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983A3820-2C38-A568-5FC1-140967E71CF4}"/>
              </a:ext>
            </a:extLst>
          </p:cNvPr>
          <p:cNvSpPr/>
          <p:nvPr/>
        </p:nvSpPr>
        <p:spPr>
          <a:xfrm>
            <a:off x="8640251" y="1629178"/>
            <a:ext cx="2351786" cy="119009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nSpc>
                <a:spcPct val="100000"/>
              </a:lnSpc>
              <a:spcBef>
                <a:spcPct val="0"/>
              </a:spcBef>
              <a:buNone/>
              <a:tabLst>
                <a:tab pos="161925" algn="l"/>
              </a:tabLst>
            </a:pPr>
            <a:r>
              <a:rPr lang="en-US" altLang="en-US" sz="1500">
                <a:solidFill>
                  <a:srgbClr val="000000"/>
                </a:solidFill>
                <a:latin typeface="+mn-lt"/>
              </a:rPr>
              <a:t>	Adverse Events &gt;Day 30:</a:t>
            </a:r>
          </a:p>
          <a:p>
            <a:pPr>
              <a:lnSpc>
                <a:spcPct val="100000"/>
              </a:lnSpc>
              <a:spcBef>
                <a:spcPct val="0"/>
              </a:spcBef>
              <a:buNone/>
              <a:tabLst>
                <a:tab pos="161925" algn="l"/>
              </a:tabLst>
            </a:pPr>
            <a:r>
              <a:rPr lang="en-US" altLang="en-US" sz="1500">
                <a:solidFill>
                  <a:srgbClr val="000000"/>
                </a:solidFill>
                <a:latin typeface="+mn-lt"/>
              </a:rPr>
              <a:t>	• Infection</a:t>
            </a:r>
          </a:p>
          <a:p>
            <a:pPr>
              <a:lnSpc>
                <a:spcPct val="100000"/>
              </a:lnSpc>
              <a:spcBef>
                <a:spcPct val="0"/>
              </a:spcBef>
              <a:buNone/>
              <a:tabLst>
                <a:tab pos="161925" algn="l"/>
              </a:tabLst>
            </a:pPr>
            <a:r>
              <a:rPr lang="en-US" altLang="en-US" sz="1500">
                <a:solidFill>
                  <a:srgbClr val="000000"/>
                </a:solidFill>
                <a:latin typeface="+mn-lt"/>
              </a:rPr>
              <a:t>	• </a:t>
            </a:r>
            <a:r>
              <a:rPr lang="en-US" altLang="en-US" sz="1500" err="1">
                <a:solidFill>
                  <a:srgbClr val="000000"/>
                </a:solidFill>
                <a:latin typeface="+mn-lt"/>
              </a:rPr>
              <a:t>Cytopenias</a:t>
            </a:r>
            <a:endParaRPr lang="en-US" altLang="en-US" sz="1500">
              <a:solidFill>
                <a:srgbClr val="000000"/>
              </a:solidFill>
              <a:latin typeface="+mn-lt"/>
            </a:endParaRPr>
          </a:p>
          <a:p>
            <a:pPr>
              <a:lnSpc>
                <a:spcPct val="100000"/>
              </a:lnSpc>
              <a:spcBef>
                <a:spcPct val="0"/>
              </a:spcBef>
              <a:buNone/>
              <a:tabLst>
                <a:tab pos="161925" algn="l"/>
              </a:tabLst>
            </a:pPr>
            <a:r>
              <a:rPr lang="en-US" altLang="en-US" sz="1500">
                <a:solidFill>
                  <a:srgbClr val="000000"/>
                </a:solidFill>
                <a:latin typeface="+mn-lt"/>
              </a:rPr>
              <a:t>	• B cell aplasia</a:t>
            </a:r>
          </a:p>
        </p:txBody>
      </p:sp>
    </p:spTree>
    <p:extLst>
      <p:ext uri="{BB962C8B-B14F-4D97-AF65-F5344CB8AC3E}">
        <p14:creationId xmlns:p14="http://schemas.microsoft.com/office/powerpoint/2010/main" val="1984581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72440" y="365125"/>
            <a:ext cx="11099800" cy="1325563"/>
          </a:xfrm>
        </p:spPr>
        <p:txBody>
          <a:bodyPr>
            <a:normAutofit/>
          </a:bodyPr>
          <a:lstStyle/>
          <a:p>
            <a:r>
              <a:rPr lang="en-US" sz="4000" dirty="0">
                <a:solidFill>
                  <a:srgbClr val="60394E"/>
                </a:solidFill>
              </a:rPr>
              <a:t>Faculty</a:t>
            </a:r>
          </a:p>
        </p:txBody>
      </p:sp>
      <p:sp>
        <p:nvSpPr>
          <p:cNvPr id="4" name="Content Placeholder 3"/>
          <p:cNvSpPr>
            <a:spLocks noGrp="1"/>
          </p:cNvSpPr>
          <p:nvPr>
            <p:ph idx="4294967295"/>
          </p:nvPr>
        </p:nvSpPr>
        <p:spPr>
          <a:xfrm>
            <a:off x="472440" y="1524000"/>
            <a:ext cx="10839027" cy="4351338"/>
          </a:xfrm>
        </p:spPr>
        <p:txBody>
          <a:bodyPr>
            <a:normAutofit/>
          </a:bodyPr>
          <a:lstStyle/>
          <a:p>
            <a:pPr marL="0" indent="0">
              <a:lnSpc>
                <a:spcPct val="110000"/>
              </a:lnSpc>
              <a:buNone/>
            </a:pPr>
            <a:r>
              <a:rPr lang="en-US" b="1" dirty="0">
                <a:latin typeface="+mj-lt"/>
              </a:rPr>
              <a:t>Patricia Mangan, MSN, CRNP</a:t>
            </a:r>
            <a:br>
              <a:rPr lang="en-US" sz="2400" dirty="0">
                <a:latin typeface="+mj-lt"/>
              </a:rPr>
            </a:br>
            <a:r>
              <a:rPr lang="en-US" sz="2400" dirty="0">
                <a:latin typeface="+mj-lt"/>
              </a:rPr>
              <a:t>Nurse Practitioner,  (Hematology/Oncology) Abramson Cancer Center</a:t>
            </a:r>
            <a:br>
              <a:rPr lang="en-US" sz="2400" dirty="0">
                <a:latin typeface="+mj-lt"/>
              </a:rPr>
            </a:br>
            <a:r>
              <a:rPr lang="en-US" sz="2400" dirty="0">
                <a:latin typeface="+mj-lt"/>
              </a:rPr>
              <a:t>University of Pennsylvania</a:t>
            </a:r>
            <a:br>
              <a:rPr lang="en-US" sz="2400" dirty="0">
                <a:latin typeface="+mj-lt"/>
              </a:rPr>
            </a:br>
            <a:r>
              <a:rPr lang="en-US" sz="2400" dirty="0">
                <a:latin typeface="+mj-lt"/>
              </a:rPr>
              <a:t>Philadelphia, PA</a:t>
            </a:r>
          </a:p>
        </p:txBody>
      </p:sp>
    </p:spTree>
    <p:extLst>
      <p:ext uri="{BB962C8B-B14F-4D97-AF65-F5344CB8AC3E}">
        <p14:creationId xmlns:p14="http://schemas.microsoft.com/office/powerpoint/2010/main" val="4208225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B32862E-60B9-D9B8-5CC9-D5B8776DB7FF}"/>
              </a:ext>
            </a:extLst>
          </p:cNvPr>
          <p:cNvSpPr/>
          <p:nvPr/>
        </p:nvSpPr>
        <p:spPr>
          <a:xfrm>
            <a:off x="6346448" y="1536700"/>
            <a:ext cx="5053761" cy="3060357"/>
          </a:xfrm>
          <a:prstGeom prst="rect">
            <a:avLst/>
          </a:prstGeom>
          <a:solidFill>
            <a:srgbClr val="CDBBC7">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90E1F3F-9BC7-F55D-8B58-2B38AFF90CBE}"/>
              </a:ext>
            </a:extLst>
          </p:cNvPr>
          <p:cNvSpPr/>
          <p:nvPr/>
        </p:nvSpPr>
        <p:spPr>
          <a:xfrm>
            <a:off x="607059" y="1536700"/>
            <a:ext cx="5053761" cy="3060357"/>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565FB70-BAC1-8155-0D5A-83F571C34CD3}"/>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rPr>
              <a:t>CAR T-Cell AEs Onset </a:t>
            </a:r>
          </a:p>
        </p:txBody>
      </p:sp>
      <p:sp>
        <p:nvSpPr>
          <p:cNvPr id="13" name="Text Placeholder 12">
            <a:extLst>
              <a:ext uri="{FF2B5EF4-FFF2-40B4-BE49-F238E27FC236}">
                <a16:creationId xmlns:a16="http://schemas.microsoft.com/office/drawing/2014/main" id="{8708E92F-4F57-3AF9-D5CB-9E65B04C391C}"/>
              </a:ext>
            </a:extLst>
          </p:cNvPr>
          <p:cNvSpPr>
            <a:spLocks noGrp="1"/>
          </p:cNvSpPr>
          <p:nvPr>
            <p:ph type="body" idx="4294967295"/>
          </p:nvPr>
        </p:nvSpPr>
        <p:spPr>
          <a:xfrm>
            <a:off x="766391" y="2163459"/>
            <a:ext cx="4516760" cy="2140370"/>
          </a:xfrm>
        </p:spPr>
        <p:txBody>
          <a:bodyPr>
            <a:normAutofit/>
          </a:bodyPr>
          <a:lstStyle/>
          <a:p>
            <a:r>
              <a:rPr lang="en-US" sz="2000"/>
              <a:t>Cytokine-release syndrome</a:t>
            </a:r>
          </a:p>
          <a:p>
            <a:r>
              <a:rPr lang="en-US" sz="2000"/>
              <a:t>Immune effector cell–associated neurotoxicity syndrome</a:t>
            </a:r>
          </a:p>
          <a:p>
            <a:r>
              <a:rPr lang="en-US" sz="2000" err="1"/>
              <a:t>Cytopenias</a:t>
            </a:r>
            <a:endParaRPr lang="en-US" sz="2000"/>
          </a:p>
          <a:p>
            <a:r>
              <a:rPr lang="en-US" sz="2000"/>
              <a:t>Hemophagocytic </a:t>
            </a:r>
            <a:r>
              <a:rPr lang="en-US" sz="2000" err="1"/>
              <a:t>lymphohistiocytosis</a:t>
            </a:r>
            <a:r>
              <a:rPr lang="en-US" sz="2000"/>
              <a:t>/ macrophage activation syndrome</a:t>
            </a:r>
          </a:p>
        </p:txBody>
      </p:sp>
      <p:sp>
        <p:nvSpPr>
          <p:cNvPr id="15" name="Text Placeholder 14">
            <a:extLst>
              <a:ext uri="{FF2B5EF4-FFF2-40B4-BE49-F238E27FC236}">
                <a16:creationId xmlns:a16="http://schemas.microsoft.com/office/drawing/2014/main" id="{9C1EFCE2-4800-4CA0-D144-D2F79A32F3CF}"/>
              </a:ext>
            </a:extLst>
          </p:cNvPr>
          <p:cNvSpPr>
            <a:spLocks noGrp="1"/>
          </p:cNvSpPr>
          <p:nvPr>
            <p:ph type="body" idx="4294967295"/>
          </p:nvPr>
        </p:nvSpPr>
        <p:spPr>
          <a:xfrm>
            <a:off x="6424804" y="2163459"/>
            <a:ext cx="4836732" cy="2268841"/>
          </a:xfrm>
        </p:spPr>
        <p:txBody>
          <a:bodyPr>
            <a:normAutofit/>
          </a:bodyPr>
          <a:lstStyle/>
          <a:p>
            <a:pPr marL="455613" marR="0" lvl="0" indent="-342900" algn="l" defTabSz="914400" rtl="0" eaLnBrk="1" fontAlgn="base" latinLnBrk="0" hangingPunct="1">
              <a:lnSpc>
                <a:spcPct val="100000"/>
              </a:lnSpc>
              <a:spcBef>
                <a:spcPct val="0"/>
              </a:spcBef>
              <a:spcAft>
                <a:spcPct val="0"/>
              </a:spcAft>
              <a:buSzTx/>
              <a:buFont typeface="Arial" panose="020B0604020202020204" pitchFamily="34" charset="0"/>
              <a:buChar char="•"/>
              <a:tabLst/>
            </a:pPr>
            <a:r>
              <a:rPr kumimoji="0" lang="en-US" sz="2000" b="0" i="0" u="none" strike="noStrike" kern="1200" cap="none" normalizeH="0" baseline="0">
                <a:ln>
                  <a:noFill/>
                </a:ln>
                <a:effectLst/>
                <a:latin typeface="Calibri" panose="020F0502020204030204" pitchFamily="34" charset="0"/>
                <a:ea typeface="+mn-ea"/>
                <a:cs typeface="+mn-cs"/>
              </a:rPr>
              <a:t>B-cell aplasia/hypogammaglobulinemia</a:t>
            </a:r>
          </a:p>
          <a:p>
            <a:pPr marL="455613" marR="0" lvl="0" indent="-342900" algn="l" defTabSz="914400" rtl="0" eaLnBrk="1" fontAlgn="base" latinLnBrk="0" hangingPunct="1">
              <a:lnSpc>
                <a:spcPct val="100000"/>
              </a:lnSpc>
              <a:spcBef>
                <a:spcPct val="0"/>
              </a:spcBef>
              <a:spcAft>
                <a:spcPct val="0"/>
              </a:spcAft>
              <a:buSzTx/>
              <a:buFont typeface="Arial" panose="020B0604020202020204" pitchFamily="34" charset="0"/>
              <a:buChar char="•"/>
              <a:tabLst/>
            </a:pPr>
            <a:r>
              <a:rPr kumimoji="0" lang="en-US" sz="2000" b="0" i="0" u="none" strike="noStrike" kern="1200" cap="none" normalizeH="0" baseline="0">
                <a:ln>
                  <a:noFill/>
                </a:ln>
                <a:effectLst/>
                <a:latin typeface="Calibri" panose="020F0502020204030204" pitchFamily="34" charset="0"/>
                <a:ea typeface="+mn-ea"/>
                <a:cs typeface="+mn-cs"/>
              </a:rPr>
              <a:t>Prolonged </a:t>
            </a:r>
            <a:r>
              <a:rPr kumimoji="0" lang="en-US" sz="2000" b="0" i="0" u="none" strike="noStrike" kern="1200" cap="none" normalizeH="0" baseline="0" err="1">
                <a:ln>
                  <a:noFill/>
                </a:ln>
                <a:effectLst/>
                <a:latin typeface="Calibri" panose="020F0502020204030204" pitchFamily="34" charset="0"/>
                <a:ea typeface="+mn-ea"/>
                <a:cs typeface="+mn-cs"/>
              </a:rPr>
              <a:t>cytopenias</a:t>
            </a:r>
            <a:endParaRPr kumimoji="0" lang="en-US" sz="2000" b="0" i="0" u="none" strike="noStrike" kern="1200" cap="none" normalizeH="0" baseline="0">
              <a:ln>
                <a:noFill/>
              </a:ln>
              <a:effectLst/>
              <a:latin typeface="Calibri" panose="020F0502020204030204" pitchFamily="34" charset="0"/>
              <a:ea typeface="+mn-ea"/>
              <a:cs typeface="+mn-cs"/>
            </a:endParaRPr>
          </a:p>
          <a:p>
            <a:pPr marL="455613" marR="0" lvl="0" indent="-342900" algn="l" defTabSz="914400" rtl="0" eaLnBrk="1" fontAlgn="base" latinLnBrk="0" hangingPunct="1">
              <a:lnSpc>
                <a:spcPct val="100000"/>
              </a:lnSpc>
              <a:spcBef>
                <a:spcPct val="0"/>
              </a:spcBef>
              <a:spcAft>
                <a:spcPct val="0"/>
              </a:spcAft>
              <a:buSzTx/>
              <a:buFont typeface="Arial" panose="020B0604020202020204" pitchFamily="34" charset="0"/>
              <a:buChar char="•"/>
              <a:tabLst/>
            </a:pPr>
            <a:r>
              <a:rPr kumimoji="0" lang="en-US" sz="2000" b="0" i="0" u="none" strike="noStrike" kern="1200" cap="none" normalizeH="0" baseline="0">
                <a:ln>
                  <a:noFill/>
                </a:ln>
                <a:effectLst/>
                <a:latin typeface="Calibri" panose="020F0502020204030204" pitchFamily="34" charset="0"/>
                <a:ea typeface="+mn-ea"/>
                <a:cs typeface="+mn-cs"/>
              </a:rPr>
              <a:t>Late infections</a:t>
            </a:r>
          </a:p>
          <a:p>
            <a:pPr marL="455613" marR="0" lvl="0" indent="-342900" algn="l" defTabSz="914400" rtl="0" eaLnBrk="1" fontAlgn="base" latinLnBrk="0" hangingPunct="1">
              <a:lnSpc>
                <a:spcPct val="100000"/>
              </a:lnSpc>
              <a:spcBef>
                <a:spcPct val="0"/>
              </a:spcBef>
              <a:spcAft>
                <a:spcPct val="0"/>
              </a:spcAft>
              <a:buSzTx/>
              <a:buFont typeface="Arial" panose="020B0604020202020204" pitchFamily="34" charset="0"/>
              <a:buChar char="•"/>
              <a:tabLst/>
            </a:pPr>
            <a:r>
              <a:rPr kumimoji="0" lang="en-US" sz="2000" b="0" i="0" u="none" strike="noStrike" kern="1200" cap="none" normalizeH="0" baseline="0">
                <a:ln>
                  <a:noFill/>
                </a:ln>
                <a:effectLst/>
                <a:latin typeface="Calibri" panose="020F0502020204030204" pitchFamily="34" charset="0"/>
                <a:ea typeface="+mn-ea"/>
                <a:cs typeface="+mn-cs"/>
              </a:rPr>
              <a:t>Long-term neurologic events/</a:t>
            </a:r>
            <a:br>
              <a:rPr kumimoji="0" lang="en-US" sz="2000" b="0" i="0" u="none" strike="noStrike" kern="1200" cap="none" normalizeH="0" baseline="0">
                <a:ln>
                  <a:noFill/>
                </a:ln>
                <a:effectLst/>
                <a:latin typeface="Calibri" panose="020F0502020204030204" pitchFamily="34" charset="0"/>
                <a:ea typeface="+mn-ea"/>
                <a:cs typeface="+mn-cs"/>
              </a:rPr>
            </a:br>
            <a:r>
              <a:rPr kumimoji="0" lang="en-US" sz="2000" b="0" i="0" u="none" strike="noStrike" kern="1200" cap="none" normalizeH="0" baseline="0">
                <a:ln>
                  <a:noFill/>
                </a:ln>
                <a:effectLst/>
                <a:latin typeface="Calibri" panose="020F0502020204030204" pitchFamily="34" charset="0"/>
                <a:ea typeface="+mn-ea"/>
                <a:cs typeface="+mn-cs"/>
              </a:rPr>
              <a:t>movement and neurocognitive treatment-emergent AEs</a:t>
            </a:r>
          </a:p>
          <a:p>
            <a:pPr marL="455613" marR="0" lvl="0" indent="-342900" algn="l" defTabSz="914400" rtl="0" eaLnBrk="1" fontAlgn="base" latinLnBrk="0" hangingPunct="1">
              <a:lnSpc>
                <a:spcPct val="100000"/>
              </a:lnSpc>
              <a:spcBef>
                <a:spcPct val="0"/>
              </a:spcBef>
              <a:spcAft>
                <a:spcPct val="0"/>
              </a:spcAft>
              <a:buSzTx/>
              <a:buFont typeface="Arial" panose="020B0604020202020204" pitchFamily="34" charset="0"/>
              <a:buChar char="•"/>
              <a:tabLst/>
            </a:pPr>
            <a:r>
              <a:rPr kumimoji="0" lang="en-US" sz="2000" b="0" i="0" u="none" strike="noStrike" kern="1200" cap="none" normalizeH="0" baseline="0">
                <a:ln>
                  <a:noFill/>
                </a:ln>
                <a:effectLst/>
                <a:latin typeface="Calibri" panose="020F0502020204030204" pitchFamily="34" charset="0"/>
                <a:ea typeface="+mn-ea"/>
                <a:cs typeface="+mn-cs"/>
              </a:rPr>
              <a:t>Transient cardiac AEs</a:t>
            </a:r>
          </a:p>
        </p:txBody>
      </p:sp>
      <p:sp>
        <p:nvSpPr>
          <p:cNvPr id="16" name="Text Placeholder 15">
            <a:extLst>
              <a:ext uri="{FF2B5EF4-FFF2-40B4-BE49-F238E27FC236}">
                <a16:creationId xmlns:a16="http://schemas.microsoft.com/office/drawing/2014/main" id="{BAC1E2E7-23CB-DDC8-67AF-471D603D9268}"/>
              </a:ext>
            </a:extLst>
          </p:cNvPr>
          <p:cNvSpPr>
            <a:spLocks noGrp="1"/>
          </p:cNvSpPr>
          <p:nvPr>
            <p:ph type="body" sz="quarter" idx="4294967295"/>
          </p:nvPr>
        </p:nvSpPr>
        <p:spPr>
          <a:xfrm>
            <a:off x="498693" y="6448023"/>
            <a:ext cx="9585325" cy="291306"/>
          </a:xfrm>
        </p:spPr>
        <p:txBody>
          <a:bodyPr>
            <a:normAutofit/>
          </a:bodyPr>
          <a:lstStyle/>
          <a:p>
            <a:pPr marL="0" indent="0">
              <a:buNone/>
            </a:pPr>
            <a:r>
              <a:rPr lang="en-US" altLang="en-US" sz="1000" b="0" spc="-10">
                <a:latin typeface="Calibri" panose="020F0502020204030204" pitchFamily="34" charset="0"/>
                <a:cs typeface="+mn-cs"/>
              </a:rPr>
              <a:t>1. Maus MV, et al. </a:t>
            </a:r>
            <a:r>
              <a:rPr lang="en-US" altLang="en-US" sz="1000" b="0" i="1" spc="-10">
                <a:latin typeface="Calibri" panose="020F0502020204030204" pitchFamily="34" charset="0"/>
                <a:cs typeface="+mn-cs"/>
              </a:rPr>
              <a:t>J </a:t>
            </a:r>
            <a:r>
              <a:rPr lang="en-US" altLang="en-US" sz="1000" b="0" i="1" spc="-10" err="1">
                <a:latin typeface="Calibri" panose="020F0502020204030204" pitchFamily="34" charset="0"/>
                <a:cs typeface="+mn-cs"/>
              </a:rPr>
              <a:t>Immunother</a:t>
            </a:r>
            <a:r>
              <a:rPr lang="en-US" altLang="en-US" sz="1000" b="0" i="1" spc="-10">
                <a:latin typeface="Calibri" panose="020F0502020204030204" pitchFamily="34" charset="0"/>
                <a:cs typeface="+mn-cs"/>
              </a:rPr>
              <a:t> Cancer</a:t>
            </a:r>
            <a:r>
              <a:rPr lang="en-US" altLang="en-US" sz="1000" b="0" spc="-10">
                <a:latin typeface="Calibri" panose="020F0502020204030204" pitchFamily="34" charset="0"/>
                <a:cs typeface="+mn-cs"/>
              </a:rPr>
              <a:t>. 2020;8(2):e001511</a:t>
            </a:r>
            <a:r>
              <a:rPr lang="en-US" altLang="en-US" sz="1000" spc="-10">
                <a:latin typeface="Calibri" panose="020F0502020204030204" pitchFamily="34" charset="0"/>
              </a:rPr>
              <a:t>; 2. </a:t>
            </a:r>
            <a:r>
              <a:rPr lang="en-US" altLang="en-US" sz="1000" b="0" spc="-10">
                <a:latin typeface="Calibri" panose="020F0502020204030204" pitchFamily="34" charset="0"/>
                <a:cs typeface="+mn-cs"/>
              </a:rPr>
              <a:t>Cohen AD, et al</a:t>
            </a:r>
            <a:r>
              <a:rPr lang="en-US" altLang="en-US" sz="1000" b="0" i="1" spc="-10">
                <a:latin typeface="Calibri" panose="020F0502020204030204" pitchFamily="34" charset="0"/>
                <a:cs typeface="+mn-cs"/>
              </a:rPr>
              <a:t>. Blood Cancer J</a:t>
            </a:r>
            <a:r>
              <a:rPr lang="en-US" altLang="en-US" sz="1000" b="0" spc="-10">
                <a:latin typeface="Calibri" panose="020F0502020204030204" pitchFamily="34" charset="0"/>
                <a:cs typeface="+mn-cs"/>
              </a:rPr>
              <a:t>. 2022;12:32; 3. Chakraborty R, et al. </a:t>
            </a:r>
            <a:r>
              <a:rPr lang="en-US" altLang="en-US" sz="1000" b="0" i="1" spc="-10">
                <a:latin typeface="Calibri" panose="020F0502020204030204" pitchFamily="34" charset="0"/>
                <a:cs typeface="+mn-cs"/>
              </a:rPr>
              <a:t>Transplant Cell </a:t>
            </a:r>
            <a:r>
              <a:rPr lang="en-US" altLang="en-US" sz="1000" b="0" i="1" spc="-10" err="1">
                <a:latin typeface="Calibri" panose="020F0502020204030204" pitchFamily="34" charset="0"/>
                <a:cs typeface="+mn-cs"/>
              </a:rPr>
              <a:t>Ther</a:t>
            </a:r>
            <a:r>
              <a:rPr lang="en-US" altLang="en-US" sz="1000" b="0" spc="-10">
                <a:latin typeface="Calibri" panose="020F0502020204030204" pitchFamily="34" charset="0"/>
                <a:cs typeface="+mn-cs"/>
              </a:rPr>
              <a:t>. 2021;27:222-229.</a:t>
            </a:r>
            <a:endParaRPr lang="en-US" sz="1000"/>
          </a:p>
        </p:txBody>
      </p:sp>
      <p:sp>
        <p:nvSpPr>
          <p:cNvPr id="12" name="Text Placeholder 11">
            <a:extLst>
              <a:ext uri="{FF2B5EF4-FFF2-40B4-BE49-F238E27FC236}">
                <a16:creationId xmlns:a16="http://schemas.microsoft.com/office/drawing/2014/main" id="{60E6B31E-BDBD-1431-9F50-A78B0EF557B0}"/>
              </a:ext>
            </a:extLst>
          </p:cNvPr>
          <p:cNvSpPr>
            <a:spLocks noGrp="1"/>
          </p:cNvSpPr>
          <p:nvPr>
            <p:ph idx="4294967295"/>
          </p:nvPr>
        </p:nvSpPr>
        <p:spPr>
          <a:xfrm>
            <a:off x="607059" y="1747594"/>
            <a:ext cx="4836733" cy="380875"/>
          </a:xfrm>
        </p:spPr>
        <p:txBody>
          <a:bodyPr>
            <a:normAutofit fontScale="92500" lnSpcReduction="10000"/>
          </a:bodyPr>
          <a:lstStyle/>
          <a:p>
            <a:pPr marL="0" indent="0" algn="ctr">
              <a:buNone/>
            </a:pPr>
            <a:r>
              <a:rPr kumimoji="0" lang="en-US" sz="2400" b="1" i="0" u="none" strike="noStrike" kern="1200" cap="none" normalizeH="0" baseline="0">
                <a:ln>
                  <a:noFill/>
                </a:ln>
                <a:solidFill>
                  <a:schemeClr val="tx1"/>
                </a:solidFill>
                <a:effectLst/>
                <a:latin typeface="Calibri" panose="020F0502020204030204" pitchFamily="34" charset="0"/>
                <a:ea typeface="+mn-ea"/>
                <a:cs typeface="+mn-cs"/>
              </a:rPr>
              <a:t>Acute AEs</a:t>
            </a:r>
            <a:r>
              <a:rPr kumimoji="0" lang="en-US" sz="2400" b="1" i="0" u="none" strike="noStrike" kern="1200" cap="none" normalizeH="0" baseline="30000">
                <a:ln>
                  <a:noFill/>
                </a:ln>
                <a:solidFill>
                  <a:schemeClr val="tx1"/>
                </a:solidFill>
                <a:effectLst/>
                <a:latin typeface="Calibri" panose="020F0502020204030204" pitchFamily="34" charset="0"/>
                <a:ea typeface="+mn-ea"/>
                <a:cs typeface="+mn-cs"/>
              </a:rPr>
              <a:t>1</a:t>
            </a:r>
          </a:p>
        </p:txBody>
      </p:sp>
      <p:sp>
        <p:nvSpPr>
          <p:cNvPr id="14" name="Text Placeholder 13">
            <a:extLst>
              <a:ext uri="{FF2B5EF4-FFF2-40B4-BE49-F238E27FC236}">
                <a16:creationId xmlns:a16="http://schemas.microsoft.com/office/drawing/2014/main" id="{1FDF63F4-D578-C0DF-EF32-27D2CE47F034}"/>
              </a:ext>
            </a:extLst>
          </p:cNvPr>
          <p:cNvSpPr>
            <a:spLocks noGrp="1"/>
          </p:cNvSpPr>
          <p:nvPr>
            <p:ph type="body" idx="4294967295"/>
          </p:nvPr>
        </p:nvSpPr>
        <p:spPr>
          <a:xfrm>
            <a:off x="6346446" y="1747594"/>
            <a:ext cx="4836733" cy="436082"/>
          </a:xfrm>
        </p:spPr>
        <p:txBody>
          <a:bodyPr>
            <a:normAutofit/>
          </a:bodyPr>
          <a:lstStyle/>
          <a:p>
            <a:pPr marL="0" indent="0" algn="ctr">
              <a:buNone/>
            </a:pPr>
            <a:r>
              <a:rPr kumimoji="0" lang="en-US" sz="2200" b="1" i="0" u="none" strike="noStrike" kern="1200" cap="none" normalizeH="0" baseline="0">
                <a:ln>
                  <a:noFill/>
                </a:ln>
                <a:solidFill>
                  <a:schemeClr val="accent1"/>
                </a:solidFill>
                <a:effectLst/>
                <a:latin typeface="Calibri" panose="020F0502020204030204" pitchFamily="34" charset="0"/>
                <a:ea typeface="+mn-ea"/>
                <a:cs typeface="+mn-cs"/>
              </a:rPr>
              <a:t>Delayed AEs</a:t>
            </a:r>
            <a:r>
              <a:rPr kumimoji="0" lang="en-US" sz="2200" b="1" i="0" u="none" strike="noStrike" kern="1200" cap="none" normalizeH="0" baseline="30000">
                <a:ln>
                  <a:noFill/>
                </a:ln>
                <a:solidFill>
                  <a:schemeClr val="accent1"/>
                </a:solidFill>
                <a:effectLst/>
                <a:latin typeface="Calibri" panose="020F0502020204030204" pitchFamily="34" charset="0"/>
                <a:ea typeface="+mn-ea"/>
                <a:cs typeface="+mn-cs"/>
              </a:rPr>
              <a:t>2,3</a:t>
            </a:r>
            <a:endParaRPr kumimoji="0" lang="en-US" sz="2200" b="1" i="0" u="none" strike="noStrike" kern="1200" cap="none" normalizeH="0" baseline="0">
              <a:ln>
                <a:noFill/>
              </a:ln>
              <a:solidFill>
                <a:schemeClr val="accent1"/>
              </a:solidFill>
              <a:effectLst/>
              <a:latin typeface="Calibri" panose="020F0502020204030204" pitchFamily="34" charset="0"/>
              <a:ea typeface="+mn-ea"/>
              <a:cs typeface="+mn-cs"/>
            </a:endParaRPr>
          </a:p>
        </p:txBody>
      </p:sp>
      <p:sp>
        <p:nvSpPr>
          <p:cNvPr id="7" name="TextBox 6">
            <a:extLst>
              <a:ext uri="{FF2B5EF4-FFF2-40B4-BE49-F238E27FC236}">
                <a16:creationId xmlns:a16="http://schemas.microsoft.com/office/drawing/2014/main" id="{0F86C9E2-39FD-A475-5336-33985463B7DD}"/>
              </a:ext>
            </a:extLst>
          </p:cNvPr>
          <p:cNvSpPr txBox="1"/>
          <p:nvPr/>
        </p:nvSpPr>
        <p:spPr bwMode="auto">
          <a:xfrm>
            <a:off x="715573" y="4742991"/>
            <a:ext cx="4836732" cy="78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ts val="2700"/>
              </a:lnSpc>
              <a:spcBef>
                <a:spcPts val="1500"/>
              </a:spcBef>
              <a:spcAft>
                <a:spcPct val="0"/>
              </a:spcAft>
              <a:buClrTx/>
              <a:buFontTx/>
              <a:buNone/>
            </a:pPr>
            <a:r>
              <a:rPr lang="en-US" sz="2600" b="1">
                <a:solidFill>
                  <a:schemeClr val="accent2"/>
                </a:solidFill>
                <a:latin typeface="Calibri" panose="020F0502020204030204" pitchFamily="34" charset="0"/>
              </a:rPr>
              <a:t>Typically managed by </a:t>
            </a:r>
            <a:br>
              <a:rPr lang="en-US" sz="2600" b="1">
                <a:solidFill>
                  <a:schemeClr val="accent2"/>
                </a:solidFill>
                <a:latin typeface="Calibri" panose="020F0502020204030204" pitchFamily="34" charset="0"/>
              </a:rPr>
            </a:br>
            <a:r>
              <a:rPr lang="en-US" sz="2600" b="1">
                <a:solidFill>
                  <a:schemeClr val="accent2"/>
                </a:solidFill>
                <a:latin typeface="Calibri" panose="020F0502020204030204" pitchFamily="34" charset="0"/>
              </a:rPr>
              <a:t>CAR T Cell Center</a:t>
            </a:r>
          </a:p>
        </p:txBody>
      </p:sp>
      <p:sp>
        <p:nvSpPr>
          <p:cNvPr id="10" name="TextBox 9">
            <a:extLst>
              <a:ext uri="{FF2B5EF4-FFF2-40B4-BE49-F238E27FC236}">
                <a16:creationId xmlns:a16="http://schemas.microsoft.com/office/drawing/2014/main" id="{A0ABCAB5-5716-EB31-66E5-32AE3F0EA361}"/>
              </a:ext>
            </a:extLst>
          </p:cNvPr>
          <p:cNvSpPr txBox="1"/>
          <p:nvPr/>
        </p:nvSpPr>
        <p:spPr bwMode="auto">
          <a:xfrm>
            <a:off x="6424803" y="4742991"/>
            <a:ext cx="4836733" cy="786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lnSpc>
                <a:spcPts val="2700"/>
              </a:lnSpc>
              <a:spcBef>
                <a:spcPts val="1500"/>
              </a:spcBef>
              <a:spcAft>
                <a:spcPct val="0"/>
              </a:spcAft>
              <a:buClrTx/>
              <a:buFontTx/>
              <a:buNone/>
            </a:pPr>
            <a:r>
              <a:rPr lang="en-US" sz="2600" b="1">
                <a:solidFill>
                  <a:schemeClr val="accent1"/>
                </a:solidFill>
                <a:latin typeface="Calibri" panose="020F0502020204030204" pitchFamily="34" charset="0"/>
              </a:rPr>
              <a:t>Typically managed by </a:t>
            </a:r>
            <a:br>
              <a:rPr lang="en-US" sz="2600" b="1">
                <a:solidFill>
                  <a:schemeClr val="accent1"/>
                </a:solidFill>
                <a:latin typeface="Calibri" panose="020F0502020204030204" pitchFamily="34" charset="0"/>
              </a:rPr>
            </a:br>
            <a:r>
              <a:rPr lang="en-US" sz="2600" b="1">
                <a:solidFill>
                  <a:schemeClr val="accent1"/>
                </a:solidFill>
                <a:latin typeface="Calibri" panose="020F0502020204030204" pitchFamily="34" charset="0"/>
              </a:rPr>
              <a:t>primary oncology team</a:t>
            </a:r>
          </a:p>
        </p:txBody>
      </p:sp>
      <p:sp>
        <p:nvSpPr>
          <p:cNvPr id="2" name="Star: 5 Points 1">
            <a:extLst>
              <a:ext uri="{FF2B5EF4-FFF2-40B4-BE49-F238E27FC236}">
                <a16:creationId xmlns:a16="http://schemas.microsoft.com/office/drawing/2014/main" id="{8FAA841D-90AE-B66D-DABE-6FC426C3BE7C}"/>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1169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B07BC4-E9F5-E481-0EFC-4374A5F7DD55}"/>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rPr>
              <a:t>CRS</a:t>
            </a:r>
            <a:r>
              <a:rPr lang="en-US" sz="4000" baseline="30000">
                <a:solidFill>
                  <a:srgbClr val="60394E"/>
                </a:solidFill>
              </a:rPr>
              <a:t>1</a:t>
            </a:r>
          </a:p>
        </p:txBody>
      </p:sp>
      <p:sp>
        <p:nvSpPr>
          <p:cNvPr id="3" name="Content Placeholder 2"/>
          <p:cNvSpPr>
            <a:spLocks noGrp="1"/>
          </p:cNvSpPr>
          <p:nvPr>
            <p:ph idx="4294967295"/>
          </p:nvPr>
        </p:nvSpPr>
        <p:spPr>
          <a:xfrm>
            <a:off x="258337" y="1532265"/>
            <a:ext cx="5141566" cy="3509289"/>
          </a:xfrm>
        </p:spPr>
        <p:txBody>
          <a:bodyPr vert="horz" lIns="91440" tIns="45720" rIns="91440" bIns="45720" rtlCol="0" anchor="t">
            <a:normAutofit/>
          </a:bodyPr>
          <a:lstStyle/>
          <a:p>
            <a:pPr indent="0">
              <a:lnSpc>
                <a:spcPts val="2000"/>
              </a:lnSpc>
              <a:buNone/>
            </a:pPr>
            <a:r>
              <a:rPr lang="en-US" sz="2000" b="1">
                <a:latin typeface="+mj-lt"/>
              </a:rPr>
              <a:t>Cause: </a:t>
            </a:r>
            <a:r>
              <a:rPr lang="en-US" sz="2000">
                <a:latin typeface="+mj-lt"/>
              </a:rPr>
              <a:t>Activation/expansion of CAR T cells         </a:t>
            </a:r>
          </a:p>
          <a:p>
            <a:pPr indent="0">
              <a:lnSpc>
                <a:spcPts val="2000"/>
              </a:lnSpc>
              <a:buNone/>
            </a:pPr>
            <a:r>
              <a:rPr lang="en-US" sz="2000">
                <a:latin typeface="+mj-lt"/>
              </a:rPr>
              <a:t>increases levels of cytokines</a:t>
            </a:r>
          </a:p>
          <a:p>
            <a:pPr indent="0">
              <a:lnSpc>
                <a:spcPts val="2000"/>
              </a:lnSpc>
              <a:buNone/>
            </a:pPr>
            <a:r>
              <a:rPr lang="en-US" sz="2000">
                <a:latin typeface="+mj-lt"/>
              </a:rPr>
              <a:t> (IL-6, IL-15, INF-γ,  GM-CSF, others)</a:t>
            </a:r>
          </a:p>
          <a:p>
            <a:pPr indent="0">
              <a:lnSpc>
                <a:spcPts val="2000"/>
              </a:lnSpc>
              <a:buNone/>
            </a:pPr>
            <a:r>
              <a:rPr lang="en-US" sz="2000" b="1">
                <a:latin typeface="+mj-lt"/>
              </a:rPr>
              <a:t>Onset: </a:t>
            </a:r>
            <a:r>
              <a:rPr lang="en-US" sz="2000">
                <a:latin typeface="+mj-lt"/>
              </a:rPr>
              <a:t>variable; 1 to 5 days </a:t>
            </a:r>
          </a:p>
          <a:p>
            <a:pPr indent="0">
              <a:lnSpc>
                <a:spcPts val="2000"/>
              </a:lnSpc>
              <a:buNone/>
            </a:pPr>
            <a:r>
              <a:rPr lang="en-US" sz="2000" b="1">
                <a:latin typeface="+mj-lt"/>
              </a:rPr>
              <a:t>Duration</a:t>
            </a:r>
            <a:r>
              <a:rPr lang="en-US" sz="2000">
                <a:latin typeface="+mj-lt"/>
              </a:rPr>
              <a:t>: 3 to 5 days</a:t>
            </a:r>
          </a:p>
          <a:p>
            <a:pPr indent="0">
              <a:lnSpc>
                <a:spcPts val="2000"/>
              </a:lnSpc>
              <a:buNone/>
            </a:pPr>
            <a:r>
              <a:rPr lang="en-US" sz="2000" b="1">
                <a:latin typeface="+mj-lt"/>
              </a:rPr>
              <a:t>Risk: </a:t>
            </a:r>
            <a:r>
              <a:rPr lang="en-US" sz="2000">
                <a:latin typeface="+mj-lt"/>
              </a:rPr>
              <a:t>Variable up to 5% in &gt;/= grade 3</a:t>
            </a:r>
          </a:p>
          <a:p>
            <a:pPr marL="406400" indent="-177800">
              <a:lnSpc>
                <a:spcPts val="2000"/>
              </a:lnSpc>
            </a:pPr>
            <a:r>
              <a:rPr lang="en-US" sz="2000">
                <a:latin typeface="+mj-lt"/>
              </a:rPr>
              <a:t>Disease burden</a:t>
            </a:r>
          </a:p>
          <a:p>
            <a:pPr marL="406400" indent="-177800">
              <a:lnSpc>
                <a:spcPts val="2000"/>
              </a:lnSpc>
            </a:pPr>
            <a:r>
              <a:rPr lang="en-US" sz="2000">
                <a:latin typeface="+mj-lt"/>
              </a:rPr>
              <a:t>Peak CAR T cell levels</a:t>
            </a:r>
          </a:p>
          <a:p>
            <a:pPr marL="406400" indent="-177800">
              <a:lnSpc>
                <a:spcPts val="2000"/>
              </a:lnSpc>
            </a:pPr>
            <a:r>
              <a:rPr lang="en-US" sz="2000">
                <a:latin typeface="+mj-lt"/>
              </a:rPr>
              <a:t>Pre-treatment and peak cytokine levels</a:t>
            </a:r>
            <a:endParaRPr lang="en-US" sz="2000" b="1">
              <a:latin typeface="+mj-lt"/>
              <a:cs typeface="Arial" panose="020B0604020202020204"/>
            </a:endParaRPr>
          </a:p>
        </p:txBody>
      </p:sp>
      <p:sp>
        <p:nvSpPr>
          <p:cNvPr id="4" name="TextBox 3"/>
          <p:cNvSpPr txBox="1"/>
          <p:nvPr/>
        </p:nvSpPr>
        <p:spPr bwMode="auto">
          <a:xfrm>
            <a:off x="595698" y="6486645"/>
            <a:ext cx="93218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err="1"/>
              <a:t>Teachey</a:t>
            </a:r>
            <a:r>
              <a:rPr lang="en-US" sz="1000"/>
              <a:t>  DT, et al. </a:t>
            </a:r>
            <a:r>
              <a:rPr lang="en-US" sz="1000" i="1"/>
              <a:t>Cancer </a:t>
            </a:r>
            <a:r>
              <a:rPr lang="en-US" sz="1000" i="1" err="1"/>
              <a:t>Discov</a:t>
            </a:r>
            <a:r>
              <a:rPr lang="en-US" sz="1000"/>
              <a:t>. 2016;6:664-679. </a:t>
            </a:r>
            <a:endParaRPr lang="en-US" sz="1000">
              <a:cs typeface="Arial"/>
            </a:endParaRPr>
          </a:p>
        </p:txBody>
      </p:sp>
      <p:sp>
        <p:nvSpPr>
          <p:cNvPr id="10" name="Content Placeholder 2">
            <a:extLst>
              <a:ext uri="{FF2B5EF4-FFF2-40B4-BE49-F238E27FC236}">
                <a16:creationId xmlns:a16="http://schemas.microsoft.com/office/drawing/2014/main" id="{5ABA2875-1A41-22F5-65ED-03EE943FA0D8}"/>
              </a:ext>
            </a:extLst>
          </p:cNvPr>
          <p:cNvSpPr txBox="1">
            <a:spLocks/>
          </p:cNvSpPr>
          <p:nvPr/>
        </p:nvSpPr>
        <p:spPr>
          <a:xfrm>
            <a:off x="5945911" y="1532265"/>
            <a:ext cx="5840432" cy="36452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000"/>
              </a:lnSpc>
              <a:buFont typeface="Arial" panose="020B0604020202020204" pitchFamily="34" charset="0"/>
              <a:buNone/>
            </a:pPr>
            <a:r>
              <a:rPr lang="en-US" sz="2000" b="1">
                <a:latin typeface="+mj-lt"/>
              </a:rPr>
              <a:t>Biochemical Findings: </a:t>
            </a:r>
          </a:p>
          <a:p>
            <a:pPr marL="468313" indent="-239713">
              <a:lnSpc>
                <a:spcPts val="2000"/>
              </a:lnSpc>
            </a:pPr>
            <a:r>
              <a:rPr lang="en-US" sz="2000">
                <a:latin typeface="+mj-lt"/>
              </a:rPr>
              <a:t>Organ-specific markers</a:t>
            </a:r>
          </a:p>
          <a:p>
            <a:pPr marL="862013" lvl="1" indent="-176213">
              <a:lnSpc>
                <a:spcPts val="2000"/>
              </a:lnSpc>
              <a:spcBef>
                <a:spcPts val="1000"/>
              </a:spcBef>
            </a:pPr>
            <a:r>
              <a:rPr lang="en-US" sz="2000">
                <a:latin typeface="+mj-lt"/>
              </a:rPr>
              <a:t>Creatinine, blood urea nitrogen </a:t>
            </a:r>
            <a:endParaRPr lang="en-US" sz="2000">
              <a:latin typeface="+mj-lt"/>
              <a:cs typeface="Arial" panose="020B0604020202020204"/>
            </a:endParaRPr>
          </a:p>
          <a:p>
            <a:pPr marL="862013" lvl="1" indent="-176213">
              <a:lnSpc>
                <a:spcPts val="2000"/>
              </a:lnSpc>
              <a:spcBef>
                <a:spcPts val="1000"/>
              </a:spcBef>
            </a:pPr>
            <a:r>
              <a:rPr lang="en-US" sz="2000">
                <a:latin typeface="+mj-lt"/>
              </a:rPr>
              <a:t>Troponin</a:t>
            </a:r>
            <a:endParaRPr lang="en-US" sz="2000">
              <a:latin typeface="+mj-lt"/>
              <a:cs typeface="Arial" panose="020B0604020202020204"/>
            </a:endParaRPr>
          </a:p>
          <a:p>
            <a:pPr marL="862013" lvl="1" indent="-176213">
              <a:lnSpc>
                <a:spcPts val="2000"/>
              </a:lnSpc>
              <a:spcBef>
                <a:spcPts val="1000"/>
              </a:spcBef>
            </a:pPr>
            <a:r>
              <a:rPr lang="en-US" sz="2000">
                <a:latin typeface="+mj-lt"/>
              </a:rPr>
              <a:t>Aminotransferases (AST/ALT), bilirubin  </a:t>
            </a:r>
            <a:endParaRPr lang="en-US" sz="2000">
              <a:latin typeface="+mj-lt"/>
              <a:cs typeface="Arial" panose="020B0604020202020204"/>
            </a:endParaRPr>
          </a:p>
          <a:p>
            <a:pPr marL="468313" indent="-239713">
              <a:lnSpc>
                <a:spcPts val="2000"/>
              </a:lnSpc>
            </a:pPr>
            <a:r>
              <a:rPr lang="en-US" sz="2000">
                <a:latin typeface="+mj-lt"/>
              </a:rPr>
              <a:t>Cytokine panels not readily available for </a:t>
            </a:r>
            <a:br>
              <a:rPr lang="en-US" sz="2000">
                <a:latin typeface="+mj-lt"/>
              </a:rPr>
            </a:br>
            <a:r>
              <a:rPr lang="en-US" sz="2000">
                <a:latin typeface="+mj-lt"/>
              </a:rPr>
              <a:t>“real-time” clinical use </a:t>
            </a:r>
            <a:endParaRPr lang="en-US" sz="2000">
              <a:latin typeface="+mj-lt"/>
              <a:cs typeface="Arial" panose="020B0604020202020204"/>
            </a:endParaRPr>
          </a:p>
          <a:p>
            <a:pPr marL="468313" indent="-239713">
              <a:lnSpc>
                <a:spcPts val="2000"/>
              </a:lnSpc>
            </a:pPr>
            <a:r>
              <a:rPr lang="en-US" sz="2000">
                <a:latin typeface="+mj-lt"/>
              </a:rPr>
              <a:t>Easy to measure surrogates: ferritin, </a:t>
            </a:r>
            <a:br>
              <a:rPr lang="en-US" sz="2000">
                <a:latin typeface="+mj-lt"/>
              </a:rPr>
            </a:br>
            <a:r>
              <a:rPr lang="en-US" sz="2000">
                <a:latin typeface="+mj-lt"/>
              </a:rPr>
              <a:t>C-reactive protein</a:t>
            </a:r>
            <a:endParaRPr lang="en-US" sz="2000">
              <a:latin typeface="+mj-lt"/>
              <a:cs typeface="Arial" panose="020B0604020202020204"/>
            </a:endParaRPr>
          </a:p>
          <a:p>
            <a:pPr marL="862013" lvl="1" indent="-176213">
              <a:lnSpc>
                <a:spcPts val="2000"/>
              </a:lnSpc>
              <a:spcBef>
                <a:spcPts val="1000"/>
              </a:spcBef>
            </a:pPr>
            <a:r>
              <a:rPr lang="en-US" sz="2000">
                <a:latin typeface="+mj-lt"/>
              </a:rPr>
              <a:t> Trend to monitor the tempo of CRS </a:t>
            </a:r>
            <a:endParaRPr lang="en-US" sz="2000">
              <a:latin typeface="+mj-lt"/>
              <a:cs typeface="Arial" panose="020B0604020202020204"/>
            </a:endParaRPr>
          </a:p>
        </p:txBody>
      </p:sp>
      <p:sp>
        <p:nvSpPr>
          <p:cNvPr id="12" name="TextBox 11">
            <a:extLst>
              <a:ext uri="{FF2B5EF4-FFF2-40B4-BE49-F238E27FC236}">
                <a16:creationId xmlns:a16="http://schemas.microsoft.com/office/drawing/2014/main" id="{7465EEE8-B132-E2FF-69DA-4B91932FBD10}"/>
              </a:ext>
            </a:extLst>
          </p:cNvPr>
          <p:cNvSpPr txBox="1"/>
          <p:nvPr/>
        </p:nvSpPr>
        <p:spPr>
          <a:xfrm>
            <a:off x="621098" y="5320357"/>
            <a:ext cx="10277561" cy="707886"/>
          </a:xfrm>
          <a:prstGeom prst="rect">
            <a:avLst/>
          </a:prstGeom>
          <a:noFill/>
        </p:spPr>
        <p:txBody>
          <a:bodyPr wrap="square">
            <a:spAutoFit/>
          </a:bodyPr>
          <a:lstStyle/>
          <a:p>
            <a:pPr algn="ctr"/>
            <a:r>
              <a:rPr lang="en-US" sz="2000" b="1"/>
              <a:t>In the end, CRS is a clinical, rather than laboratory diagnosis</a:t>
            </a:r>
          </a:p>
          <a:p>
            <a:pPr algn="ctr"/>
            <a:r>
              <a:rPr lang="en-US" sz="2000" b="1"/>
              <a:t> Cytokine levels do not influence grading or treatment </a:t>
            </a:r>
          </a:p>
        </p:txBody>
      </p:sp>
    </p:spTree>
    <p:extLst>
      <p:ext uri="{BB962C8B-B14F-4D97-AF65-F5344CB8AC3E}">
        <p14:creationId xmlns:p14="http://schemas.microsoft.com/office/powerpoint/2010/main" val="3815585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1A19B77-5F14-4DF9-BD20-710FB28F8072}"/>
              </a:ext>
            </a:extLst>
          </p:cNvPr>
          <p:cNvGraphicFramePr>
            <a:graphicFrameLocks/>
          </p:cNvGraphicFramePr>
          <p:nvPr>
            <p:extLst>
              <p:ext uri="{D42A27DB-BD31-4B8C-83A1-F6EECF244321}">
                <p14:modId xmlns:p14="http://schemas.microsoft.com/office/powerpoint/2010/main" val="972771188"/>
              </p:ext>
            </p:extLst>
          </p:nvPr>
        </p:nvGraphicFramePr>
        <p:xfrm>
          <a:off x="564753" y="1514659"/>
          <a:ext cx="9624129" cy="3860922"/>
        </p:xfrm>
        <a:graphic>
          <a:graphicData uri="http://schemas.openxmlformats.org/drawingml/2006/table">
            <a:tbl>
              <a:tblPr firstRow="1" bandRow="1">
                <a:tableStyleId>{2D5ABB26-0587-4C30-8999-92F81FD0307C}</a:tableStyleId>
              </a:tblPr>
              <a:tblGrid>
                <a:gridCol w="2803460">
                  <a:extLst>
                    <a:ext uri="{9D8B030D-6E8A-4147-A177-3AD203B41FA5}">
                      <a16:colId xmlns:a16="http://schemas.microsoft.com/office/drawing/2014/main" val="475860484"/>
                    </a:ext>
                  </a:extLst>
                </a:gridCol>
                <a:gridCol w="6820669">
                  <a:extLst>
                    <a:ext uri="{9D8B030D-6E8A-4147-A177-3AD203B41FA5}">
                      <a16:colId xmlns:a16="http://schemas.microsoft.com/office/drawing/2014/main" val="22316481"/>
                    </a:ext>
                  </a:extLst>
                </a:gridCol>
              </a:tblGrid>
              <a:tr h="406840">
                <a:tc>
                  <a:txBody>
                    <a:bodyPr/>
                    <a:lstStyle/>
                    <a:p>
                      <a:pPr algn="l"/>
                      <a:r>
                        <a:rPr lang="en-US" sz="1400" b="1">
                          <a:solidFill>
                            <a:schemeClr val="tx1"/>
                          </a:solidFill>
                        </a:rPr>
                        <a:t>Description</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algn="l"/>
                      <a:r>
                        <a:rPr lang="en-US" sz="1400">
                          <a:solidFill>
                            <a:schemeClr val="tx1"/>
                          </a:solidFill>
                        </a:rPr>
                        <a:t>Humanized anti-IL-6 receptor IgG1</a:t>
                      </a:r>
                      <a:r>
                        <a:rPr lang="en-US" sz="1400" baseline="-25000">
                          <a:solidFill>
                            <a:schemeClr val="tx1"/>
                          </a:solidFill>
                        </a:rPr>
                        <a:t>K</a:t>
                      </a:r>
                      <a:r>
                        <a:rPr lang="en-US" sz="1400">
                          <a:solidFill>
                            <a:schemeClr val="tx1"/>
                          </a:solidFill>
                        </a:rPr>
                        <a:t> monoclonal antibody</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1760297668"/>
                  </a:ext>
                </a:extLst>
              </a:tr>
              <a:tr h="427182">
                <a:tc>
                  <a:txBody>
                    <a:bodyPr/>
                    <a:lstStyle/>
                    <a:p>
                      <a:pPr algn="l"/>
                      <a:r>
                        <a:rPr lang="en-US" sz="1400" b="1">
                          <a:solidFill>
                            <a:schemeClr val="tx1"/>
                          </a:solidFill>
                        </a:rPr>
                        <a:t>Mechanism of action</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algn="l"/>
                      <a:r>
                        <a:rPr lang="en-US" sz="1400" u="none" strike="noStrike" kern="1200" baseline="0">
                          <a:solidFill>
                            <a:schemeClr val="tx1"/>
                          </a:solidFill>
                        </a:rPr>
                        <a:t>Inhibits IL-6 mediated signaling by binding to both soluble and membrane-bound human IL-6 receptors </a:t>
                      </a:r>
                      <a:endParaRPr lang="en-US" sz="1400">
                        <a:solidFill>
                          <a:schemeClr val="tx1"/>
                        </a:solidFill>
                      </a:endParaRP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2279579629"/>
                  </a:ext>
                </a:extLst>
              </a:tr>
              <a:tr h="352658">
                <a:tc>
                  <a:txBody>
                    <a:bodyPr/>
                    <a:lstStyle/>
                    <a:p>
                      <a:pPr algn="l"/>
                      <a:r>
                        <a:rPr lang="en-US" sz="1400" b="1">
                          <a:solidFill>
                            <a:schemeClr val="tx1"/>
                          </a:solidFill>
                        </a:rPr>
                        <a:t>FDA Expanded Approval 8/30/17</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For the treatment of CAR T cell-induced severe or life-threatening CRS in patients 2 years of age and older</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1141079315"/>
                  </a:ext>
                </a:extLst>
              </a:tr>
              <a:tr h="609772">
                <a:tc>
                  <a:txBody>
                    <a:bodyPr/>
                    <a:lstStyle/>
                    <a:p>
                      <a:pPr algn="l"/>
                      <a:r>
                        <a:rPr lang="en-US" sz="1400" b="1">
                          <a:solidFill>
                            <a:schemeClr val="tx1"/>
                          </a:solidFill>
                        </a:rPr>
                        <a:t>Dose</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285750" indent="-285750" algn="l">
                        <a:buFont typeface="Arial" panose="020B0604020202020204" pitchFamily="34" charset="0"/>
                        <a:buChar char="•"/>
                      </a:pPr>
                      <a:r>
                        <a:rPr lang="en-US" sz="1400">
                          <a:solidFill>
                            <a:schemeClr val="tx1"/>
                          </a:solidFill>
                        </a:rPr>
                        <a:t>Adults: 8 mg/kg once (max dose of 800 mg)</a:t>
                      </a:r>
                    </a:p>
                    <a:p>
                      <a:pPr marL="285750" indent="-285750" algn="l">
                        <a:buFont typeface="Arial" panose="020B0604020202020204" pitchFamily="34" charset="0"/>
                        <a:buChar char="•"/>
                      </a:pPr>
                      <a:r>
                        <a:rPr lang="en-US" sz="1400">
                          <a:solidFill>
                            <a:schemeClr val="tx1"/>
                          </a:solidFill>
                        </a:rPr>
                        <a:t>As frequent as every 8 hours, max of 4 doses total</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3613893153"/>
                  </a:ext>
                </a:extLst>
              </a:tr>
              <a:tr h="378380">
                <a:tc>
                  <a:txBody>
                    <a:bodyPr/>
                    <a:lstStyle/>
                    <a:p>
                      <a:pPr algn="l"/>
                      <a:r>
                        <a:rPr lang="en-US" sz="1400" b="1">
                          <a:solidFill>
                            <a:schemeClr val="tx1"/>
                          </a:solidFill>
                        </a:rPr>
                        <a:t>Administration</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algn="l"/>
                      <a:r>
                        <a:rPr lang="en-US" sz="1400">
                          <a:solidFill>
                            <a:schemeClr val="tx1"/>
                          </a:solidFill>
                        </a:rPr>
                        <a:t>Intravenous over 1 hour</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130105848"/>
                  </a:ext>
                </a:extLst>
              </a:tr>
              <a:tr h="393290">
                <a:tc>
                  <a:txBody>
                    <a:bodyPr/>
                    <a:lstStyle/>
                    <a:p>
                      <a:pPr algn="l"/>
                      <a:r>
                        <a:rPr lang="en-US" sz="1400" b="1">
                          <a:solidFill>
                            <a:schemeClr val="tx1"/>
                          </a:solidFill>
                        </a:rPr>
                        <a:t>Required doses</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a:solidFill>
                            <a:schemeClr val="tx1"/>
                          </a:solidFill>
                        </a:rPr>
                        <a:t>Ensure that 2 doses of tocilizumab are available prior to infusion of CAR T cells</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2790392694"/>
                  </a:ext>
                </a:extLst>
              </a:tr>
              <a:tr h="701490">
                <a:tc>
                  <a:txBody>
                    <a:bodyPr/>
                    <a:lstStyle/>
                    <a:p>
                      <a:pPr algn="l"/>
                      <a:r>
                        <a:rPr lang="en-US" sz="1400" b="1">
                          <a:solidFill>
                            <a:schemeClr val="tx1"/>
                          </a:solidFill>
                        </a:rPr>
                        <a:t>Monitor</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285750" indent="-285750">
                        <a:spcBef>
                          <a:spcPts val="0"/>
                        </a:spcBef>
                        <a:buFont typeface="Arial"/>
                        <a:buChar char="•"/>
                      </a:pPr>
                      <a:r>
                        <a:rPr lang="en-US" sz="1400" dirty="0">
                          <a:solidFill>
                            <a:schemeClr val="tx1"/>
                          </a:solidFill>
                        </a:rPr>
                        <a:t>For 7 days at the certified healthcare facility following infusion for signs and symptoms of CRS</a:t>
                      </a:r>
                    </a:p>
                    <a:p>
                      <a:pPr marL="285750" indent="-285750">
                        <a:spcBef>
                          <a:spcPts val="0"/>
                        </a:spcBef>
                        <a:buFont typeface="Arial"/>
                        <a:buChar char="•"/>
                      </a:pPr>
                      <a:r>
                        <a:rPr lang="en-US" sz="1400" dirty="0">
                          <a:solidFill>
                            <a:schemeClr val="tx1"/>
                          </a:solidFill>
                        </a:rPr>
                        <a:t>Monitor patients for signs or symptoms of CRS for 4 weeks after infusion and if present, seek immediate medicate attention</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3541692850"/>
                  </a:ext>
                </a:extLst>
              </a:tr>
            </a:tbl>
          </a:graphicData>
        </a:graphic>
      </p:graphicFrame>
      <p:sp>
        <p:nvSpPr>
          <p:cNvPr id="5" name="TextBox 4">
            <a:extLst>
              <a:ext uri="{FF2B5EF4-FFF2-40B4-BE49-F238E27FC236}">
                <a16:creationId xmlns:a16="http://schemas.microsoft.com/office/drawing/2014/main" id="{422B9C71-BC1A-CDA6-7DC4-BDC2C9FF6385}"/>
              </a:ext>
            </a:extLst>
          </p:cNvPr>
          <p:cNvSpPr txBox="1"/>
          <p:nvPr/>
        </p:nvSpPr>
        <p:spPr>
          <a:xfrm>
            <a:off x="495782" y="6492875"/>
            <a:ext cx="96931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nl-NL" sz="1000" err="1">
                <a:cs typeface="Arial"/>
              </a:rPr>
              <a:t>Neelapu</a:t>
            </a:r>
            <a:r>
              <a:rPr lang="nl-NL" sz="1000">
                <a:cs typeface="Arial"/>
              </a:rPr>
              <a:t> SS, et al. </a:t>
            </a:r>
            <a:r>
              <a:rPr lang="nl-NL" sz="1000" i="1">
                <a:cs typeface="Arial"/>
              </a:rPr>
              <a:t>Nat Rev Clin Oncol. </a:t>
            </a:r>
            <a:r>
              <a:rPr lang="nl-NL" sz="1000">
                <a:cs typeface="Arial"/>
              </a:rPr>
              <a:t>2018;15:47-62.  Neelapu SS, et al. </a:t>
            </a:r>
            <a:r>
              <a:rPr lang="nl-NL" sz="1000" i="1">
                <a:cs typeface="Arial"/>
              </a:rPr>
              <a:t>Nat Rev Clin Oncol</a:t>
            </a:r>
            <a:r>
              <a:rPr lang="nl-NL" sz="1000">
                <a:cs typeface="Arial"/>
              </a:rPr>
              <a:t>. 2018;15:218.</a:t>
            </a:r>
            <a:endParaRPr lang="en-US" sz="1000">
              <a:cs typeface="Arial"/>
            </a:endParaRPr>
          </a:p>
        </p:txBody>
      </p:sp>
      <p:sp>
        <p:nvSpPr>
          <p:cNvPr id="3" name="Title 9">
            <a:extLst>
              <a:ext uri="{FF2B5EF4-FFF2-40B4-BE49-F238E27FC236}">
                <a16:creationId xmlns:a16="http://schemas.microsoft.com/office/drawing/2014/main" id="{480611CF-E781-0E03-2012-315562912B13}"/>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Treatment of CRS: Tocilizumab</a:t>
            </a:r>
          </a:p>
        </p:txBody>
      </p:sp>
      <p:sp>
        <p:nvSpPr>
          <p:cNvPr id="2" name="Google Shape;2159;p117">
            <a:extLst>
              <a:ext uri="{FF2B5EF4-FFF2-40B4-BE49-F238E27FC236}">
                <a16:creationId xmlns:a16="http://schemas.microsoft.com/office/drawing/2014/main" id="{B002B030-3C1C-3DE7-A8AC-C92887753EFD}"/>
              </a:ext>
            </a:extLst>
          </p:cNvPr>
          <p:cNvSpPr txBox="1"/>
          <p:nvPr/>
        </p:nvSpPr>
        <p:spPr>
          <a:xfrm>
            <a:off x="526652" y="6203823"/>
            <a:ext cx="9786983" cy="230832"/>
          </a:xfrm>
          <a:prstGeom prst="rect">
            <a:avLst/>
          </a:prstGeom>
          <a:noFill/>
          <a:ln>
            <a:noFill/>
          </a:ln>
        </p:spPr>
        <p:txBody>
          <a:bodyPr spcFirstLastPara="1" lIns="51427" tIns="25706" rIns="51427" bIns="25706" anchor="b"/>
          <a:lstStyle/>
          <a:p>
            <a:pPr eaLnBrk="0" hangingPunct="0">
              <a:spcBef>
                <a:spcPct val="0"/>
              </a:spcBef>
              <a:spcAft>
                <a:spcPct val="0"/>
              </a:spcAft>
              <a:buClrTx/>
            </a:pPr>
            <a:r>
              <a:rPr lang="en-US" altLang="en-US" sz="1000">
                <a:cs typeface="Arial"/>
              </a:rPr>
              <a:t>CAR, chimeric antigen receptor</a:t>
            </a:r>
          </a:p>
        </p:txBody>
      </p:sp>
    </p:spTree>
    <p:extLst>
      <p:ext uri="{BB962C8B-B14F-4D97-AF65-F5344CB8AC3E}">
        <p14:creationId xmlns:p14="http://schemas.microsoft.com/office/powerpoint/2010/main" val="2742276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0B07BC4-E9F5-E481-0EFC-4374A5F7DD55}"/>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rPr>
              <a:t>Neurotoxicity Associated with CAR T Therapy</a:t>
            </a:r>
            <a:r>
              <a:rPr lang="en-US" sz="4000" baseline="30000">
                <a:solidFill>
                  <a:srgbClr val="60394E"/>
                </a:solidFill>
              </a:rPr>
              <a:t>1-4</a:t>
            </a:r>
          </a:p>
        </p:txBody>
      </p:sp>
      <p:sp>
        <p:nvSpPr>
          <p:cNvPr id="3" name="Content Placeholder 2"/>
          <p:cNvSpPr>
            <a:spLocks noGrp="1"/>
          </p:cNvSpPr>
          <p:nvPr>
            <p:ph idx="4294967295"/>
          </p:nvPr>
        </p:nvSpPr>
        <p:spPr>
          <a:xfrm>
            <a:off x="281940" y="1491809"/>
            <a:ext cx="4823460" cy="4351338"/>
          </a:xfrm>
        </p:spPr>
        <p:txBody>
          <a:bodyPr vert="horz" lIns="91440" tIns="45720" rIns="91440" bIns="45720" rtlCol="0" anchor="t">
            <a:normAutofit lnSpcReduction="10000"/>
          </a:bodyPr>
          <a:lstStyle/>
          <a:p>
            <a:pPr indent="0">
              <a:lnSpc>
                <a:spcPct val="75000"/>
              </a:lnSpc>
              <a:buNone/>
            </a:pPr>
            <a:r>
              <a:rPr lang="en-US" sz="1600" b="1">
                <a:latin typeface="+mj-lt"/>
              </a:rPr>
              <a:t>Cause: Mechanism of toxicity is not clear</a:t>
            </a:r>
          </a:p>
          <a:p>
            <a:pPr marL="457200">
              <a:lnSpc>
                <a:spcPct val="75000"/>
              </a:lnSpc>
            </a:pPr>
            <a:r>
              <a:rPr lang="en-US" sz="1600">
                <a:latin typeface="+mj-lt"/>
              </a:rPr>
              <a:t>T cell vs cytokine mediated??</a:t>
            </a:r>
          </a:p>
          <a:p>
            <a:pPr marL="457200">
              <a:lnSpc>
                <a:spcPct val="75000"/>
              </a:lnSpc>
            </a:pPr>
            <a:r>
              <a:rPr lang="en-US" sz="1600">
                <a:latin typeface="+mj-lt"/>
              </a:rPr>
              <a:t>CAR T cells are seen in the CSF</a:t>
            </a:r>
            <a:r>
              <a:rPr lang="en-US" sz="1600" b="1">
                <a:latin typeface="+mj-lt"/>
              </a:rPr>
              <a:t>	</a:t>
            </a:r>
          </a:p>
          <a:p>
            <a:pPr indent="0">
              <a:lnSpc>
                <a:spcPct val="75000"/>
              </a:lnSpc>
              <a:buNone/>
            </a:pPr>
            <a:r>
              <a:rPr lang="en-US" sz="1600" b="1">
                <a:latin typeface="+mj-lt"/>
              </a:rPr>
              <a:t>Onset: </a:t>
            </a:r>
            <a:r>
              <a:rPr lang="en-US" sz="1600">
                <a:latin typeface="+mj-lt"/>
              </a:rPr>
              <a:t>5-7 days after infusion; later than CRS</a:t>
            </a:r>
          </a:p>
          <a:p>
            <a:pPr indent="0">
              <a:lnSpc>
                <a:spcPct val="75000"/>
              </a:lnSpc>
              <a:buNone/>
            </a:pPr>
            <a:endParaRPr lang="en-US" sz="1600">
              <a:latin typeface="+mj-lt"/>
            </a:endParaRPr>
          </a:p>
          <a:p>
            <a:pPr indent="0">
              <a:lnSpc>
                <a:spcPct val="75000"/>
              </a:lnSpc>
              <a:buNone/>
            </a:pPr>
            <a:r>
              <a:rPr lang="en-US" sz="1600" b="1">
                <a:latin typeface="+mj-lt"/>
              </a:rPr>
              <a:t>Duration</a:t>
            </a:r>
            <a:r>
              <a:rPr lang="en-US" sz="1600">
                <a:latin typeface="+mj-lt"/>
              </a:rPr>
              <a:t>: 5-10 days</a:t>
            </a:r>
          </a:p>
          <a:p>
            <a:pPr marL="457200">
              <a:lnSpc>
                <a:spcPct val="120000"/>
              </a:lnSpc>
            </a:pPr>
            <a:r>
              <a:rPr lang="en-US" sz="1600">
                <a:latin typeface="+mj-lt"/>
              </a:rPr>
              <a:t>Fully reversible except in cases of fatal </a:t>
            </a:r>
            <a:br>
              <a:rPr lang="en-US" sz="1600">
                <a:latin typeface="+mj-lt"/>
              </a:rPr>
            </a:br>
            <a:r>
              <a:rPr lang="en-US" sz="1600">
                <a:latin typeface="+mj-lt"/>
              </a:rPr>
              <a:t>cerebral edema</a:t>
            </a:r>
          </a:p>
          <a:p>
            <a:pPr indent="0">
              <a:lnSpc>
                <a:spcPct val="75000"/>
              </a:lnSpc>
              <a:buNone/>
            </a:pPr>
            <a:endParaRPr lang="en-US" sz="1600" b="1">
              <a:latin typeface="+mj-lt"/>
            </a:endParaRPr>
          </a:p>
          <a:p>
            <a:pPr indent="0">
              <a:lnSpc>
                <a:spcPct val="75000"/>
              </a:lnSpc>
              <a:buNone/>
            </a:pPr>
            <a:r>
              <a:rPr lang="en-US" sz="1600" b="1">
                <a:latin typeface="+mj-lt"/>
              </a:rPr>
              <a:t>Risk:</a:t>
            </a:r>
            <a:endParaRPr lang="en-US" sz="1600">
              <a:latin typeface="+mj-lt"/>
            </a:endParaRPr>
          </a:p>
          <a:p>
            <a:pPr marL="457200">
              <a:lnSpc>
                <a:spcPct val="75000"/>
              </a:lnSpc>
            </a:pPr>
            <a:r>
              <a:rPr lang="en-US" sz="1600">
                <a:latin typeface="+mj-lt"/>
              </a:rPr>
              <a:t>High disease burden</a:t>
            </a:r>
          </a:p>
          <a:p>
            <a:pPr marL="457200">
              <a:lnSpc>
                <a:spcPct val="75000"/>
              </a:lnSpc>
            </a:pPr>
            <a:r>
              <a:rPr lang="en-US" sz="1600">
                <a:latin typeface="+mj-lt"/>
              </a:rPr>
              <a:t>High IL-6 on Day 1</a:t>
            </a:r>
          </a:p>
          <a:p>
            <a:pPr marL="457200">
              <a:lnSpc>
                <a:spcPct val="75000"/>
              </a:lnSpc>
            </a:pPr>
            <a:r>
              <a:rPr lang="en-US" sz="1600">
                <a:latin typeface="+mj-lt"/>
              </a:rPr>
              <a:t>Pre-treatment and peak cytokine levels</a:t>
            </a:r>
          </a:p>
          <a:p>
            <a:pPr marL="457200">
              <a:lnSpc>
                <a:spcPct val="75000"/>
              </a:lnSpc>
            </a:pPr>
            <a:r>
              <a:rPr lang="en-US" sz="1600">
                <a:latin typeface="+mj-lt"/>
              </a:rPr>
              <a:t>Early or high-grade CRS</a:t>
            </a:r>
          </a:p>
          <a:p>
            <a:pPr marL="457200">
              <a:lnSpc>
                <a:spcPct val="75000"/>
              </a:lnSpc>
            </a:pPr>
            <a:r>
              <a:rPr lang="en-US" sz="1600">
                <a:latin typeface="+mj-lt"/>
              </a:rPr>
              <a:t>Peak CAR T-cell levels</a:t>
            </a:r>
          </a:p>
          <a:p>
            <a:pPr indent="0">
              <a:lnSpc>
                <a:spcPct val="75000"/>
              </a:lnSpc>
              <a:buNone/>
            </a:pPr>
            <a:endParaRPr lang="en-US" sz="2000" b="1">
              <a:latin typeface="+mj-lt"/>
              <a:cs typeface="Arial" panose="020B0604020202020204"/>
            </a:endParaRPr>
          </a:p>
        </p:txBody>
      </p:sp>
      <p:sp>
        <p:nvSpPr>
          <p:cNvPr id="10" name="Content Placeholder 2">
            <a:extLst>
              <a:ext uri="{FF2B5EF4-FFF2-40B4-BE49-F238E27FC236}">
                <a16:creationId xmlns:a16="http://schemas.microsoft.com/office/drawing/2014/main" id="{5ABA2875-1A41-22F5-65ED-03EE943FA0D8}"/>
              </a:ext>
            </a:extLst>
          </p:cNvPr>
          <p:cNvSpPr txBox="1">
            <a:spLocks/>
          </p:cNvSpPr>
          <p:nvPr/>
        </p:nvSpPr>
        <p:spPr>
          <a:xfrm>
            <a:off x="5918200" y="1461229"/>
            <a:ext cx="4823460" cy="38273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sz="1600" b="1">
                <a:latin typeface="+mj-lt"/>
              </a:rPr>
              <a:t>Neuro assessments</a:t>
            </a:r>
          </a:p>
          <a:p>
            <a:pPr indent="0">
              <a:buNone/>
            </a:pPr>
            <a:r>
              <a:rPr lang="en-US" sz="1600" b="1">
                <a:latin typeface="+mj-lt"/>
              </a:rPr>
              <a:t>Wide range of symptoms </a:t>
            </a:r>
            <a:r>
              <a:rPr lang="en-US" sz="1600">
                <a:latin typeface="+mj-lt"/>
              </a:rPr>
              <a:t>from headache to encephalopathy, seizures</a:t>
            </a:r>
          </a:p>
          <a:p>
            <a:pPr marL="457200"/>
            <a:r>
              <a:rPr lang="en-US" sz="1600">
                <a:latin typeface="+mj-lt"/>
              </a:rPr>
              <a:t>Decreased attentiveness, anxiety, tremors, somnolence, disorientation, aphasia, nonsensical/tangential speech</a:t>
            </a:r>
          </a:p>
          <a:p>
            <a:pPr marL="457200"/>
            <a:r>
              <a:rPr lang="en-US" sz="1600">
                <a:latin typeface="+mj-lt"/>
              </a:rPr>
              <a:t>Parkinson-like movement disorders</a:t>
            </a:r>
          </a:p>
          <a:p>
            <a:pPr indent="0">
              <a:buNone/>
            </a:pPr>
            <a:endParaRPr lang="en-US" sz="1600">
              <a:latin typeface="+mj-lt"/>
            </a:endParaRPr>
          </a:p>
          <a:p>
            <a:pPr indent="0">
              <a:buFont typeface="Arial" panose="020B0604020202020204" pitchFamily="34" charset="0"/>
              <a:buNone/>
            </a:pPr>
            <a:r>
              <a:rPr lang="en-US" sz="1600" b="1">
                <a:latin typeface="+mj-lt"/>
              </a:rPr>
              <a:t>Treatment</a:t>
            </a:r>
            <a:r>
              <a:rPr lang="en-US" sz="1600">
                <a:latin typeface="+mj-lt"/>
              </a:rPr>
              <a:t>: </a:t>
            </a:r>
          </a:p>
          <a:p>
            <a:pPr marL="457200"/>
            <a:r>
              <a:rPr lang="en-US" sz="1600">
                <a:latin typeface="+mj-lt"/>
              </a:rPr>
              <a:t>No clear response to anti-cytokine therapy</a:t>
            </a:r>
          </a:p>
          <a:p>
            <a:pPr marL="457200"/>
            <a:r>
              <a:rPr lang="en-US" sz="1600">
                <a:latin typeface="+mj-lt"/>
              </a:rPr>
              <a:t>Use of steroids and anti-seizure medications</a:t>
            </a:r>
          </a:p>
        </p:txBody>
      </p:sp>
      <p:sp>
        <p:nvSpPr>
          <p:cNvPr id="6" name="Rectangle 5">
            <a:extLst>
              <a:ext uri="{FF2B5EF4-FFF2-40B4-BE49-F238E27FC236}">
                <a16:creationId xmlns:a16="http://schemas.microsoft.com/office/drawing/2014/main" id="{422CDB60-59EC-E5AF-15F0-64B26CC53F6D}"/>
              </a:ext>
            </a:extLst>
          </p:cNvPr>
          <p:cNvSpPr/>
          <p:nvPr/>
        </p:nvSpPr>
        <p:spPr>
          <a:xfrm>
            <a:off x="485710" y="6333918"/>
            <a:ext cx="10991804" cy="400110"/>
          </a:xfrm>
          <a:prstGeom prst="rect">
            <a:avLst/>
          </a:prstGeom>
        </p:spPr>
        <p:txBody>
          <a:bodyPr wrap="square">
            <a:spAutoFit/>
          </a:bodyPr>
          <a:lstStyle/>
          <a:p>
            <a:pPr>
              <a:spcBef>
                <a:spcPts val="800"/>
              </a:spcBef>
            </a:pPr>
            <a:r>
              <a:rPr lang="en-US" sz="1000" b="0">
                <a:solidFill>
                  <a:schemeClr val="tx1">
                    <a:lumMod val="50000"/>
                  </a:schemeClr>
                </a:solidFill>
              </a:rPr>
              <a:t>1. Maude SL, </a:t>
            </a:r>
            <a:r>
              <a:rPr lang="en-US" sz="1000" b="0"/>
              <a:t>et al. </a:t>
            </a:r>
            <a:r>
              <a:rPr lang="sv-SE" sz="1000" b="0" i="1"/>
              <a:t>N Engl J Med</a:t>
            </a:r>
            <a:r>
              <a:rPr lang="sv-SE" sz="1000" b="0"/>
              <a:t>. 2014;371(16):1507-1517; 2. </a:t>
            </a:r>
            <a:r>
              <a:rPr lang="en-US" sz="1000" b="0"/>
              <a:t>Davila ML, et al. </a:t>
            </a:r>
            <a:r>
              <a:rPr lang="en-US" sz="1000" b="0" i="1"/>
              <a:t>Sci </a:t>
            </a:r>
            <a:r>
              <a:rPr lang="en-US" sz="1000" b="0" i="1" err="1"/>
              <a:t>Transl</a:t>
            </a:r>
            <a:r>
              <a:rPr lang="en-US" sz="1000" b="0" i="1"/>
              <a:t> Med</a:t>
            </a:r>
            <a:r>
              <a:rPr lang="en-US" sz="1000" b="0"/>
              <a:t>. 2014;6(224):224ra25; 3. Lee DW, et al. </a:t>
            </a:r>
            <a:r>
              <a:rPr lang="en-US" sz="1000" b="0" i="1"/>
              <a:t>Lancet</a:t>
            </a:r>
            <a:r>
              <a:rPr lang="en-US" sz="1000" b="0"/>
              <a:t>. 201</a:t>
            </a:r>
            <a:r>
              <a:rPr lang="en-US" sz="1000"/>
              <a:t>5</a:t>
            </a:r>
            <a:r>
              <a:rPr lang="en-US" sz="1000" b="0"/>
              <a:t>;385(9967):517-528</a:t>
            </a:r>
            <a:r>
              <a:rPr lang="en-US" sz="1000"/>
              <a:t>; </a:t>
            </a:r>
            <a:br>
              <a:rPr lang="en-US" sz="1000"/>
            </a:br>
            <a:r>
              <a:rPr lang="en-US" sz="1000"/>
              <a:t>4. </a:t>
            </a:r>
            <a:r>
              <a:rPr lang="en-US" sz="1000" b="0" err="1"/>
              <a:t>Kochendorfer</a:t>
            </a:r>
            <a:r>
              <a:rPr lang="en-US" sz="1000" b="0"/>
              <a:t> JN, et al</a:t>
            </a:r>
            <a:r>
              <a:rPr lang="en-US" sz="1000" b="0" i="1"/>
              <a:t>. </a:t>
            </a:r>
            <a:r>
              <a:rPr lang="it-IT" sz="1000" b="0" i="1"/>
              <a:t>J Clin Oncol</a:t>
            </a:r>
            <a:r>
              <a:rPr lang="it-IT" sz="1000" b="0"/>
              <a:t>. 2015;33(6):540-549.</a:t>
            </a:r>
            <a:endParaRPr lang="en-US" sz="1000" b="0">
              <a:solidFill>
                <a:schemeClr val="bg1"/>
              </a:solidFill>
            </a:endParaRPr>
          </a:p>
        </p:txBody>
      </p:sp>
      <p:sp>
        <p:nvSpPr>
          <p:cNvPr id="7" name="TextBox 6">
            <a:extLst>
              <a:ext uri="{FF2B5EF4-FFF2-40B4-BE49-F238E27FC236}">
                <a16:creationId xmlns:a16="http://schemas.microsoft.com/office/drawing/2014/main" id="{2EC3AD35-4103-C539-1888-167313AD50F2}"/>
              </a:ext>
            </a:extLst>
          </p:cNvPr>
          <p:cNvSpPr txBox="1"/>
          <p:nvPr/>
        </p:nvSpPr>
        <p:spPr bwMode="auto">
          <a:xfrm>
            <a:off x="589035" y="6146177"/>
            <a:ext cx="1051785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CAR, chimeric antigen receptor; CRS, cytokine release syndrome; CSF, cerebrospinal fluid; DIC, disseminated intravascular coagulation  </a:t>
            </a:r>
            <a:endParaRPr lang="en-US" sz="1000">
              <a:cs typeface="Arial"/>
            </a:endParaRPr>
          </a:p>
        </p:txBody>
      </p:sp>
    </p:spTree>
    <p:extLst>
      <p:ext uri="{BB962C8B-B14F-4D97-AF65-F5344CB8AC3E}">
        <p14:creationId xmlns:p14="http://schemas.microsoft.com/office/powerpoint/2010/main" val="3737410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E3FC4844-67BE-AFE4-21CE-4704366EE438}"/>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Medications Can Reduce Infection Risk </a:t>
            </a:r>
          </a:p>
        </p:txBody>
      </p:sp>
      <p:graphicFrame>
        <p:nvGraphicFramePr>
          <p:cNvPr id="6" name="Table 3">
            <a:extLst>
              <a:ext uri="{FF2B5EF4-FFF2-40B4-BE49-F238E27FC236}">
                <a16:creationId xmlns:a16="http://schemas.microsoft.com/office/drawing/2014/main" id="{F56043C9-F30D-6F1B-687F-D75611F11680}"/>
              </a:ext>
            </a:extLst>
          </p:cNvPr>
          <p:cNvGraphicFramePr>
            <a:graphicFrameLocks noGrp="1"/>
          </p:cNvGraphicFramePr>
          <p:nvPr>
            <p:extLst>
              <p:ext uri="{D42A27DB-BD31-4B8C-83A1-F6EECF244321}">
                <p14:modId xmlns:p14="http://schemas.microsoft.com/office/powerpoint/2010/main" val="2251652501"/>
              </p:ext>
            </p:extLst>
          </p:nvPr>
        </p:nvGraphicFramePr>
        <p:xfrm>
          <a:off x="584200" y="1524000"/>
          <a:ext cx="10693400" cy="3976117"/>
        </p:xfrm>
        <a:graphic>
          <a:graphicData uri="http://schemas.openxmlformats.org/drawingml/2006/table">
            <a:tbl>
              <a:tblPr firstRow="1" bandRow="1">
                <a:tableStyleId>{5C22544A-7EE6-4342-B048-85BDC9FD1C3A}</a:tableStyleId>
              </a:tblPr>
              <a:tblGrid>
                <a:gridCol w="4813300">
                  <a:extLst>
                    <a:ext uri="{9D8B030D-6E8A-4147-A177-3AD203B41FA5}">
                      <a16:colId xmlns:a16="http://schemas.microsoft.com/office/drawing/2014/main" val="4171201596"/>
                    </a:ext>
                  </a:extLst>
                </a:gridCol>
                <a:gridCol w="5880100">
                  <a:extLst>
                    <a:ext uri="{9D8B030D-6E8A-4147-A177-3AD203B41FA5}">
                      <a16:colId xmlns:a16="http://schemas.microsoft.com/office/drawing/2014/main" val="465546835"/>
                    </a:ext>
                  </a:extLst>
                </a:gridCol>
              </a:tblGrid>
              <a:tr h="542765">
                <a:tc>
                  <a:txBody>
                    <a:bodyPr/>
                    <a:lstStyle/>
                    <a:p>
                      <a:r>
                        <a:rPr lang="en-US" sz="1800" b="1" kern="1200" dirty="0">
                          <a:solidFill>
                            <a:schemeClr val="lt1"/>
                          </a:solidFill>
                          <a:effectLst/>
                        </a:rPr>
                        <a:t>Type of Infection Risk</a:t>
                      </a:r>
                      <a:endParaRPr lang="en-US" dirty="0">
                        <a:effectLst/>
                      </a:endParaRPr>
                    </a:p>
                  </a:txBody>
                  <a:tcPr anchor="b"/>
                </a:tc>
                <a:tc>
                  <a:txBody>
                    <a:bodyPr/>
                    <a:lstStyle/>
                    <a:p>
                      <a:r>
                        <a:rPr lang="en-US" b="1">
                          <a:solidFill>
                            <a:srgbClr val="FFFFFF"/>
                          </a:solidFill>
                          <a:effectLst/>
                        </a:rPr>
                        <a:t>Medication Recommendation(s) for </a:t>
                      </a:r>
                      <a:br>
                        <a:rPr lang="en-US" b="1">
                          <a:solidFill>
                            <a:srgbClr val="FFFFFF"/>
                          </a:solidFill>
                          <a:effectLst/>
                        </a:rPr>
                      </a:br>
                      <a:r>
                        <a:rPr lang="en-US" b="1">
                          <a:solidFill>
                            <a:srgbClr val="FFFFFF"/>
                          </a:solidFill>
                          <a:effectLst/>
                        </a:rPr>
                        <a:t>Healthcare Team Consideration</a:t>
                      </a:r>
                      <a:r>
                        <a:rPr lang="en-US" b="0" baseline="30000">
                          <a:solidFill>
                            <a:srgbClr val="FFFFFF"/>
                          </a:solidFill>
                          <a:effectLst/>
                        </a:rPr>
                        <a:t>1</a:t>
                      </a:r>
                      <a:endParaRPr lang="en-US" b="0" baseline="30000">
                        <a:effectLst/>
                      </a:endParaRPr>
                    </a:p>
                  </a:txBody>
                  <a:tcPr anchor="b"/>
                </a:tc>
                <a:extLst>
                  <a:ext uri="{0D108BD9-81ED-4DB2-BD59-A6C34878D82A}">
                    <a16:rowId xmlns:a16="http://schemas.microsoft.com/office/drawing/2014/main" val="1396006435"/>
                  </a:ext>
                </a:extLst>
              </a:tr>
              <a:tr h="392475">
                <a:tc>
                  <a:txBody>
                    <a:bodyPr/>
                    <a:lstStyle/>
                    <a:p>
                      <a:r>
                        <a:rPr lang="en-US" sz="1600">
                          <a:solidFill>
                            <a:schemeClr val="tx1"/>
                          </a:solidFill>
                          <a:effectLst/>
                        </a:rPr>
                        <a:t>Viral: HSV/VZV</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600">
                          <a:solidFill>
                            <a:schemeClr val="tx1"/>
                          </a:solidFill>
                          <a:effectLst/>
                        </a:rPr>
                        <a:t>Acyclovir prophylaxis</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64932435"/>
                  </a:ext>
                </a:extLst>
              </a:tr>
              <a:tr h="392475">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Bacterial: blood, pneumonia, and urinary tract infection</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Consider prophylaxis with levofloxacin</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55451436"/>
                  </a:ext>
                </a:extLst>
              </a:tr>
              <a:tr h="392475">
                <a:tc>
                  <a:txBody>
                    <a:bodyPr/>
                    <a:lstStyle/>
                    <a:p>
                      <a:r>
                        <a:rPr lang="en-US" sz="1600">
                          <a:solidFill>
                            <a:schemeClr val="tx1"/>
                          </a:solidFill>
                          <a:effectLst/>
                        </a:rPr>
                        <a:t>PJP (</a:t>
                      </a:r>
                      <a:r>
                        <a:rPr lang="en-US" sz="1600" b="0" u="none" strike="noStrike" kern="1200" baseline="0">
                          <a:solidFill>
                            <a:schemeClr val="tx1"/>
                          </a:solidFill>
                        </a:rPr>
                        <a:t>P. </a:t>
                      </a:r>
                      <a:r>
                        <a:rPr lang="en-US" sz="1600" b="0" u="none" strike="noStrike" kern="1200" baseline="0" err="1">
                          <a:solidFill>
                            <a:schemeClr val="tx1"/>
                          </a:solidFill>
                        </a:rPr>
                        <a:t>jirovecii</a:t>
                      </a:r>
                      <a:r>
                        <a:rPr lang="en-US" sz="1600" b="0" u="none" strike="noStrike" kern="1200" baseline="0">
                          <a:solidFill>
                            <a:schemeClr val="tx1"/>
                          </a:solidFill>
                        </a:rPr>
                        <a:t> pneumonia)</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Consider prophylaxis with trimethoprim-sulfamethoxazole</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22989109"/>
                  </a:ext>
                </a:extLst>
              </a:tr>
              <a:tr h="392475">
                <a:tc>
                  <a:txBody>
                    <a:bodyPr/>
                    <a:lstStyle/>
                    <a:p>
                      <a:r>
                        <a:rPr lang="en-US" sz="1600">
                          <a:solidFill>
                            <a:schemeClr val="tx1"/>
                          </a:solidFill>
                          <a:effectLst/>
                        </a:rPr>
                        <a:t>Fungal infections </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Consider prophylaxis with fluconazole 	</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79360711"/>
                  </a:ext>
                </a:extLst>
              </a:tr>
              <a:tr h="686831">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a:solidFill>
                            <a:schemeClr val="tx1"/>
                          </a:solidFill>
                          <a:effectLst/>
                        </a:rPr>
                        <a:t>COVID-19 and Influenza</a:t>
                      </a:r>
                    </a:p>
                    <a:p>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rPr>
                        <a:t>Antiviral therapy if exposed or positive for COVID per institution recommendations</a:t>
                      </a:r>
                      <a:endParaRPr lang="en-US" sz="16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49181130"/>
                  </a:ext>
                </a:extLst>
              </a:tr>
              <a:tr h="392475">
                <a:tc>
                  <a:txBody>
                    <a:bodyPr/>
                    <a:lstStyle/>
                    <a:p>
                      <a:r>
                        <a:rPr lang="en-US" sz="1600">
                          <a:solidFill>
                            <a:schemeClr val="tx1"/>
                          </a:solidFill>
                          <a:effectLst/>
                        </a:rPr>
                        <a:t>IgG &lt; 400 mg/dL (general infection risk)</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
                          <a:srgbClr val="B83556"/>
                        </a:buClr>
                        <a:buSzTx/>
                        <a:buFont typeface="Arial" panose="020B0604020202020204" pitchFamily="34" charset="0"/>
                        <a:buNone/>
                        <a:tabLst/>
                        <a:defRPr/>
                      </a:pPr>
                      <a:r>
                        <a:rPr lang="en-US" sz="1600">
                          <a:solidFill>
                            <a:schemeClr val="tx1"/>
                          </a:solidFill>
                          <a:effectLst/>
                        </a:rPr>
                        <a:t>Consider IVIg</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8664042"/>
                  </a:ext>
                </a:extLst>
              </a:tr>
              <a:tr h="686831">
                <a:tc>
                  <a:txBody>
                    <a:bodyPr/>
                    <a:lstStyle/>
                    <a:p>
                      <a:r>
                        <a:rPr lang="en-US" sz="1600">
                          <a:solidFill>
                            <a:schemeClr val="tx1"/>
                          </a:solidFill>
                          <a:effectLst/>
                        </a:rPr>
                        <a:t>ANC &lt; 1000 cells/</a:t>
                      </a:r>
                      <a:r>
                        <a:rPr lang="en-US" sz="1600" err="1">
                          <a:solidFill>
                            <a:schemeClr val="tx1"/>
                          </a:solidFill>
                          <a:effectLst/>
                        </a:rPr>
                        <a:t>μL</a:t>
                      </a:r>
                      <a:r>
                        <a:rPr lang="en-US" sz="1600">
                          <a:solidFill>
                            <a:schemeClr val="tx1"/>
                          </a:solidFill>
                          <a:effectLst/>
                        </a:rPr>
                        <a:t> (general infection risk)</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
                          <a:srgbClr val="B83556"/>
                        </a:buClr>
                        <a:buSzTx/>
                        <a:buFont typeface="Arial" panose="020B0604020202020204" pitchFamily="34" charset="0"/>
                        <a:buNone/>
                        <a:tabLst/>
                        <a:defRPr/>
                      </a:pPr>
                      <a:r>
                        <a:rPr lang="en-US" sz="1600">
                          <a:solidFill>
                            <a:schemeClr val="tx1"/>
                          </a:solidFill>
                          <a:effectLst/>
                        </a:rPr>
                        <a:t>Consider GCSF 2 or 3 times/</a:t>
                      </a:r>
                      <a:r>
                        <a:rPr lang="en-US" sz="1600" err="1">
                          <a:solidFill>
                            <a:schemeClr val="tx1"/>
                          </a:solidFill>
                          <a:effectLst/>
                        </a:rPr>
                        <a:t>wk</a:t>
                      </a:r>
                      <a:r>
                        <a:rPr lang="en-US" sz="1600">
                          <a:solidFill>
                            <a:schemeClr val="tx1"/>
                          </a:solidFill>
                          <a:effectLst/>
                        </a:rPr>
                        <a:t> (or as frequently as needed) to maintain ANC &gt; 1000 cells/</a:t>
                      </a:r>
                      <a:r>
                        <a:rPr lang="en-US" sz="1600" err="1">
                          <a:solidFill>
                            <a:schemeClr val="tx1"/>
                          </a:solidFill>
                          <a:effectLst/>
                        </a:rPr>
                        <a:t>μL</a:t>
                      </a:r>
                      <a:r>
                        <a:rPr lang="en-US" sz="1600">
                          <a:solidFill>
                            <a:schemeClr val="tx1"/>
                          </a:solidFill>
                          <a:effectLst/>
                        </a:rPr>
                        <a:t> and maintain treatment dose intensity</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8701199"/>
                  </a:ext>
                </a:extLst>
              </a:tr>
            </a:tbl>
          </a:graphicData>
        </a:graphic>
      </p:graphicFrame>
      <p:sp>
        <p:nvSpPr>
          <p:cNvPr id="7" name="Text Placeholder 4">
            <a:extLst>
              <a:ext uri="{FF2B5EF4-FFF2-40B4-BE49-F238E27FC236}">
                <a16:creationId xmlns:a16="http://schemas.microsoft.com/office/drawing/2014/main" id="{B58F54CC-9B0C-16D5-742C-66C95EE9254E}"/>
              </a:ext>
            </a:extLst>
          </p:cNvPr>
          <p:cNvSpPr txBox="1">
            <a:spLocks/>
          </p:cNvSpPr>
          <p:nvPr/>
        </p:nvSpPr>
        <p:spPr>
          <a:xfrm>
            <a:off x="495300" y="6364288"/>
            <a:ext cx="9585325" cy="3921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pPr>
            <a:r>
              <a:rPr lang="en-US" sz="1000">
                <a:ea typeface="Calibri" panose="020F0502020204030204" pitchFamily="34" charset="0"/>
                <a:cs typeface="Calibri" panose="020F0502020204030204" pitchFamily="34" charset="0"/>
              </a:rPr>
              <a:t>ANC, absolute neutrophil count; CMV, cytomegalovirus; EBV, Epstein-Barr virus; GCSF,  granulocyte colony-stimulating factor; HSV, herpes simplex virus; VZV, varicella zoster virus.</a:t>
            </a:r>
            <a:br>
              <a:rPr lang="en-US" sz="1000">
                <a:ea typeface="Calibri" panose="020F0502020204030204" pitchFamily="34" charset="0"/>
                <a:cs typeface="Calibri" panose="020F0502020204030204" pitchFamily="34" charset="0"/>
              </a:rPr>
            </a:br>
            <a:r>
              <a:rPr lang="en-US" sz="1000">
                <a:ea typeface="Calibri" panose="020F0502020204030204" pitchFamily="34" charset="0"/>
                <a:cs typeface="Calibri" panose="020F0502020204030204" pitchFamily="34" charset="0"/>
              </a:rPr>
              <a:t>1. </a:t>
            </a:r>
            <a:r>
              <a:rPr lang="en-US" sz="1000" err="1">
                <a:ea typeface="Calibri" panose="020F0502020204030204" pitchFamily="34" charset="0"/>
                <a:cs typeface="Calibri" panose="020F0502020204030204" pitchFamily="34" charset="0"/>
              </a:rPr>
              <a:t>Raje</a:t>
            </a:r>
            <a:r>
              <a:rPr lang="en-US" sz="1000">
                <a:ea typeface="Calibri" panose="020F0502020204030204" pitchFamily="34" charset="0"/>
                <a:cs typeface="Calibri" panose="020F0502020204030204" pitchFamily="34" charset="0"/>
              </a:rPr>
              <a:t> NS, et al. </a:t>
            </a:r>
            <a:r>
              <a:rPr lang="en-US" sz="1000" i="1">
                <a:ea typeface="Calibri" panose="020F0502020204030204" pitchFamily="34" charset="0"/>
                <a:cs typeface="Calibri" panose="020F0502020204030204" pitchFamily="34" charset="0"/>
              </a:rPr>
              <a:t>Lancet Haematol</a:t>
            </a:r>
            <a:r>
              <a:rPr lang="en-US" sz="1000">
                <a:ea typeface="Calibri" panose="020F0502020204030204" pitchFamily="34" charset="0"/>
                <a:cs typeface="Calibri" panose="020F0502020204030204" pitchFamily="34" charset="0"/>
              </a:rPr>
              <a:t>.2022;9(2):143–161.</a:t>
            </a:r>
          </a:p>
        </p:txBody>
      </p:sp>
      <p:sp>
        <p:nvSpPr>
          <p:cNvPr id="8" name="Rounded Rectangle 7">
            <a:extLst>
              <a:ext uri="{FF2B5EF4-FFF2-40B4-BE49-F238E27FC236}">
                <a16:creationId xmlns:a16="http://schemas.microsoft.com/office/drawing/2014/main" id="{0F613576-B9B7-7E3E-E4AB-57A73F6BBEA1}"/>
              </a:ext>
            </a:extLst>
          </p:cNvPr>
          <p:cNvSpPr/>
          <p:nvPr/>
        </p:nvSpPr>
        <p:spPr>
          <a:xfrm>
            <a:off x="584200" y="5589588"/>
            <a:ext cx="10693400" cy="58261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1CDFA8-8E15-2375-88C6-029549B62458}"/>
              </a:ext>
            </a:extLst>
          </p:cNvPr>
          <p:cNvSpPr txBox="1"/>
          <p:nvPr/>
        </p:nvSpPr>
        <p:spPr>
          <a:xfrm>
            <a:off x="586740" y="5613813"/>
            <a:ext cx="10672379" cy="590931"/>
          </a:xfrm>
          <a:prstGeom prst="rect">
            <a:avLst/>
          </a:prstGeom>
          <a:noFill/>
        </p:spPr>
        <p:txBody>
          <a:bodyPr wrap="square" rtlCol="0">
            <a:spAutoFit/>
          </a:bodyPr>
          <a:lstStyle/>
          <a:p>
            <a:pPr algn="ctr">
              <a:lnSpc>
                <a:spcPct val="80000"/>
              </a:lnSpc>
            </a:pPr>
            <a:r>
              <a:rPr lang="en-US" sz="2000" b="1">
                <a:solidFill>
                  <a:srgbClr val="FFFFFF"/>
                </a:solidFill>
                <a:cs typeface="Cavolini" panose="020B0502040204020203" pitchFamily="66" charset="0"/>
                <a:sym typeface="Arial"/>
                <a:rtl val="0"/>
              </a:rPr>
              <a:t>Some people receiving BCMA-targeting therapies have experienced infections </a:t>
            </a:r>
            <a:br>
              <a:rPr lang="en-US" sz="2000" b="1">
                <a:solidFill>
                  <a:srgbClr val="FFFFFF"/>
                </a:solidFill>
                <a:cs typeface="Cavolini" panose="020B0502040204020203" pitchFamily="66" charset="0"/>
                <a:sym typeface="Arial"/>
                <a:rtl val="0"/>
              </a:rPr>
            </a:br>
            <a:r>
              <a:rPr lang="en-US" sz="2000" b="1">
                <a:solidFill>
                  <a:srgbClr val="FFFFFF"/>
                </a:solidFill>
                <a:cs typeface="Cavolini" panose="020B0502040204020203" pitchFamily="66" charset="0"/>
                <a:sym typeface="Arial"/>
                <a:rtl val="0"/>
              </a:rPr>
              <a:t>that are less common like CMV, PJP, EBV and fungal infections</a:t>
            </a:r>
            <a:endParaRPr lang="en-US" sz="2000">
              <a:solidFill>
                <a:srgbClr val="000000"/>
              </a:solidFill>
            </a:endParaRPr>
          </a:p>
        </p:txBody>
      </p:sp>
      <p:sp>
        <p:nvSpPr>
          <p:cNvPr id="2" name="Star: 5 Points 1">
            <a:extLst>
              <a:ext uri="{FF2B5EF4-FFF2-40B4-BE49-F238E27FC236}">
                <a16:creationId xmlns:a16="http://schemas.microsoft.com/office/drawing/2014/main" id="{BDE316E0-EC58-89B1-B622-FA3C06BE392A}"/>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809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CE7FBF1D-992E-452F-AC5A-925C904A7F57}"/>
              </a:ext>
            </a:extLst>
          </p:cNvPr>
          <p:cNvGraphicFramePr>
            <a:graphicFrameLocks/>
          </p:cNvGraphicFramePr>
          <p:nvPr>
            <p:extLst>
              <p:ext uri="{D42A27DB-BD31-4B8C-83A1-F6EECF244321}">
                <p14:modId xmlns:p14="http://schemas.microsoft.com/office/powerpoint/2010/main" val="4242307350"/>
              </p:ext>
            </p:extLst>
          </p:nvPr>
        </p:nvGraphicFramePr>
        <p:xfrm>
          <a:off x="556260" y="301424"/>
          <a:ext cx="10820902" cy="3243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ble 6">
            <a:extLst>
              <a:ext uri="{FF2B5EF4-FFF2-40B4-BE49-F238E27FC236}">
                <a16:creationId xmlns:a16="http://schemas.microsoft.com/office/drawing/2014/main" id="{8B7D6AF2-A792-455E-BBC9-6DEF55DEF890}"/>
              </a:ext>
            </a:extLst>
          </p:cNvPr>
          <p:cNvGraphicFramePr>
            <a:graphicFrameLocks noGrp="1"/>
          </p:cNvGraphicFramePr>
          <p:nvPr>
            <p:extLst>
              <p:ext uri="{D42A27DB-BD31-4B8C-83A1-F6EECF244321}">
                <p14:modId xmlns:p14="http://schemas.microsoft.com/office/powerpoint/2010/main" val="4240294216"/>
              </p:ext>
            </p:extLst>
          </p:nvPr>
        </p:nvGraphicFramePr>
        <p:xfrm>
          <a:off x="594360" y="2617835"/>
          <a:ext cx="10793307" cy="2682240"/>
        </p:xfrm>
        <a:graphic>
          <a:graphicData uri="http://schemas.openxmlformats.org/drawingml/2006/table">
            <a:tbl>
              <a:tblPr firstRow="1" bandRow="1">
                <a:tableStyleId>{5C22544A-7EE6-4342-B048-85BDC9FD1C3A}</a:tableStyleId>
              </a:tblPr>
              <a:tblGrid>
                <a:gridCol w="10793307">
                  <a:extLst>
                    <a:ext uri="{9D8B030D-6E8A-4147-A177-3AD203B41FA5}">
                      <a16:colId xmlns:a16="http://schemas.microsoft.com/office/drawing/2014/main" val="2166114188"/>
                    </a:ext>
                  </a:extLst>
                </a:gridCol>
              </a:tblGrid>
              <a:tr h="2470524">
                <a:tc>
                  <a:txBody>
                    <a:bodyPr/>
                    <a:lstStyle/>
                    <a:p>
                      <a:pPr marL="233363" indent="-111125">
                        <a:tabLst/>
                      </a:pPr>
                      <a:endParaRPr lang="en-US" sz="1700" b="0">
                        <a:solidFill>
                          <a:schemeClr val="tx1"/>
                        </a:solidFill>
                        <a:latin typeface="+mj-lt"/>
                      </a:endParaRPr>
                    </a:p>
                    <a:p>
                      <a:pPr marL="233363" lvl="0" indent="-111125">
                        <a:buNone/>
                        <a:tabLst/>
                      </a:pPr>
                      <a:r>
                        <a:rPr lang="en-US" sz="1700" b="1">
                          <a:solidFill>
                            <a:schemeClr val="tx1"/>
                          </a:solidFill>
                          <a:latin typeface="+mn-lt"/>
                        </a:rPr>
                        <a:t>Week 1:</a:t>
                      </a:r>
                      <a:r>
                        <a:rPr lang="en-US" sz="1700" b="0">
                          <a:solidFill>
                            <a:schemeClr val="tx1"/>
                          </a:solidFill>
                          <a:latin typeface="+mn-lt"/>
                        </a:rPr>
                        <a:t> Step-</a:t>
                      </a:r>
                      <a:r>
                        <a:rPr lang="en-US" sz="1700" b="0" baseline="0">
                          <a:solidFill>
                            <a:schemeClr val="tx1"/>
                          </a:solidFill>
                          <a:latin typeface="+mn-lt"/>
                        </a:rPr>
                        <a:t>up dosing to mitigate incidence and severity of CRS and neurotoxicity</a:t>
                      </a:r>
                      <a:endParaRPr lang="en-US" sz="1700" b="1" baseline="0">
                        <a:solidFill>
                          <a:schemeClr val="tx1"/>
                        </a:solidFill>
                        <a:latin typeface="+mn-lt"/>
                      </a:endParaRPr>
                    </a:p>
                    <a:p>
                      <a:pPr marL="233363" indent="-111125">
                        <a:buClr>
                          <a:schemeClr val="tx1"/>
                        </a:buClr>
                        <a:buFont typeface="Arial"/>
                        <a:buChar char="•"/>
                        <a:tabLst/>
                      </a:pPr>
                      <a:r>
                        <a:rPr lang="en-US" sz="1700" b="0" baseline="0">
                          <a:solidFill>
                            <a:schemeClr val="tx1"/>
                          </a:solidFill>
                          <a:latin typeface="+mn-lt"/>
                        </a:rPr>
                        <a:t>Allow 48 hours between doses to assess for emerging CRS or ICANS</a:t>
                      </a:r>
                    </a:p>
                    <a:p>
                      <a:pPr marL="233363" indent="-111125">
                        <a:buClr>
                          <a:schemeClr val="tx1"/>
                        </a:buClr>
                        <a:buFont typeface="Arial"/>
                        <a:buChar char="•"/>
                        <a:tabLst/>
                      </a:pPr>
                      <a:r>
                        <a:rPr lang="en-US" sz="1700" b="0" baseline="0">
                          <a:solidFill>
                            <a:schemeClr val="tx1"/>
                          </a:solidFill>
                          <a:latin typeface="+mn-lt"/>
                        </a:rPr>
                        <a:t>Observation recommended as inpatient during step-up dosing at a REMS certified facility</a:t>
                      </a:r>
                    </a:p>
                    <a:p>
                      <a:pPr marL="233363" indent="-111125">
                        <a:buClr>
                          <a:schemeClr val="tx1"/>
                        </a:buClr>
                        <a:buFont typeface="Arial"/>
                        <a:buChar char="•"/>
                        <a:tabLst/>
                      </a:pPr>
                      <a:r>
                        <a:rPr lang="en-US" sz="1700" b="0" baseline="0">
                          <a:solidFill>
                            <a:schemeClr val="tx1"/>
                          </a:solidFill>
                          <a:latin typeface="+mn-lt"/>
                        </a:rPr>
                        <a:t>Hold dose for evidence of CRS or ICANS or active infection</a:t>
                      </a:r>
                    </a:p>
                    <a:p>
                      <a:pPr marL="233363" indent="-111125">
                        <a:buClr>
                          <a:schemeClr val="tx1"/>
                        </a:buClr>
                        <a:buFont typeface="Arial"/>
                        <a:buChar char="•"/>
                        <a:tabLst/>
                      </a:pPr>
                      <a:r>
                        <a:rPr lang="en-US" sz="1700" b="0" baseline="0">
                          <a:solidFill>
                            <a:schemeClr val="tx1"/>
                          </a:solidFill>
                          <a:latin typeface="+mn-lt"/>
                        </a:rPr>
                        <a:t>Premedicate 1-3 hours prior to all step-up doses and first full dose, or if prior dose was associated with CRS or ICANS</a:t>
                      </a:r>
                    </a:p>
                    <a:p>
                      <a:pPr marL="233363" lvl="0" indent="-111125">
                        <a:buClr>
                          <a:srgbClr val="000000"/>
                        </a:buClr>
                        <a:buFont typeface="Arial"/>
                        <a:buChar char="•"/>
                        <a:tabLst/>
                      </a:pPr>
                      <a:r>
                        <a:rPr lang="en-US" sz="1700" b="0" baseline="0">
                          <a:solidFill>
                            <a:schemeClr val="tx1"/>
                          </a:solidFill>
                          <a:latin typeface="+mn-lt"/>
                        </a:rPr>
                        <a:t>Recommended pre-medications: glucocorticoid steroid, antihistamine, and antipyretic</a:t>
                      </a:r>
                    </a:p>
                    <a:p>
                      <a:pPr marL="233363" lvl="0" indent="-111125">
                        <a:buClr>
                          <a:srgbClr val="000000"/>
                        </a:buClr>
                        <a:buFont typeface="Arial"/>
                        <a:buChar char="•"/>
                        <a:tabLst/>
                      </a:pPr>
                      <a:endParaRPr lang="en-US" sz="1700" b="0" baseline="0">
                        <a:solidFill>
                          <a:schemeClr val="tx1"/>
                        </a:solidFill>
                        <a:latin typeface="+mn-lt"/>
                      </a:endParaRPr>
                    </a:p>
                    <a:p>
                      <a:pPr marL="233363" lvl="0" indent="-111125">
                        <a:buClr>
                          <a:srgbClr val="000000"/>
                        </a:buClr>
                        <a:buFont typeface="Arial"/>
                        <a:buChar char="•"/>
                        <a:tabLst/>
                      </a:pPr>
                      <a:r>
                        <a:rPr lang="en-US" sz="1700" b="1" baseline="0">
                          <a:solidFill>
                            <a:srgbClr val="FF0000"/>
                          </a:solidFill>
                          <a:latin typeface="+mn-lt"/>
                        </a:rPr>
                        <a:t>Week 2 and onward: requires coordination of care with the community team and facility</a:t>
                      </a:r>
                    </a:p>
                    <a:p>
                      <a:pPr marL="233363" lvl="0" indent="-111125">
                        <a:buClr>
                          <a:srgbClr val="000000"/>
                        </a:buClr>
                        <a:buFont typeface="Arial"/>
                        <a:buChar char="•"/>
                        <a:tabLst/>
                      </a:pPr>
                      <a:endParaRPr lang="en-US" sz="1700" b="0" baseline="0">
                        <a:solidFill>
                          <a:schemeClr val="tx1"/>
                        </a:solidFill>
                        <a:latin typeface="+mj-lt"/>
                      </a:endParaRPr>
                    </a:p>
                  </a:txBody>
                  <a:tcPr>
                    <a:solidFill>
                      <a:srgbClr val="CDBBC7">
                        <a:alpha val="65000"/>
                      </a:srgbClr>
                    </a:solidFill>
                  </a:tcPr>
                </a:tc>
                <a:extLst>
                  <a:ext uri="{0D108BD9-81ED-4DB2-BD59-A6C34878D82A}">
                    <a16:rowId xmlns:a16="http://schemas.microsoft.com/office/drawing/2014/main" val="1503030289"/>
                  </a:ext>
                </a:extLst>
              </a:tr>
            </a:tbl>
          </a:graphicData>
        </a:graphic>
      </p:graphicFrame>
      <p:sp>
        <p:nvSpPr>
          <p:cNvPr id="2" name="Title 5">
            <a:extLst>
              <a:ext uri="{FF2B5EF4-FFF2-40B4-BE49-F238E27FC236}">
                <a16:creationId xmlns:a16="http://schemas.microsoft.com/office/drawing/2014/main" id="{674D50E2-79D4-F3D9-BDBA-AA2C14D2899F}"/>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Bispecific Treatment Timeline</a:t>
            </a:r>
            <a:r>
              <a:rPr lang="en-US" sz="4000">
                <a:solidFill>
                  <a:srgbClr val="FF0000"/>
                </a:solidFill>
              </a:rPr>
              <a:t> </a:t>
            </a:r>
            <a:endParaRPr lang="en-US" sz="4000"/>
          </a:p>
        </p:txBody>
      </p:sp>
    </p:spTree>
    <p:extLst>
      <p:ext uri="{BB962C8B-B14F-4D97-AF65-F5344CB8AC3E}">
        <p14:creationId xmlns:p14="http://schemas.microsoft.com/office/powerpoint/2010/main" val="20361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3"/>
          <a:stretch>
            <a:fillRect/>
          </a:stretch>
        </p:blipFill>
        <p:spPr>
          <a:xfrm>
            <a:off x="571500" y="1524000"/>
            <a:ext cx="10691319" cy="4167469"/>
          </a:xfrm>
          <a:prstGeom prst="rect">
            <a:avLst/>
          </a:prstGeom>
        </p:spPr>
      </p:pic>
      <p:sp>
        <p:nvSpPr>
          <p:cNvPr id="6" name="Rectangle 5"/>
          <p:cNvSpPr/>
          <p:nvPr/>
        </p:nvSpPr>
        <p:spPr>
          <a:xfrm>
            <a:off x="486928" y="6480175"/>
            <a:ext cx="6096000" cy="246221"/>
          </a:xfrm>
          <a:prstGeom prst="rect">
            <a:avLst/>
          </a:prstGeom>
        </p:spPr>
        <p:txBody>
          <a:bodyPr lIns="91440" tIns="45720" rIns="91440" bIns="45720" anchor="t">
            <a:spAutoFit/>
          </a:bodyPr>
          <a:lstStyle/>
          <a:p>
            <a:r>
              <a:rPr lang="en-US" sz="1000">
                <a:latin typeface="+mj-lt"/>
              </a:rPr>
              <a:t>van de Donk N, et al. J Clin Oncol. 2023;41(November 16_suppl):8011.</a:t>
            </a:r>
            <a:endParaRPr lang="en-US" sz="1000">
              <a:latin typeface="+mj-lt"/>
              <a:cs typeface="Arial"/>
            </a:endParaRPr>
          </a:p>
        </p:txBody>
      </p:sp>
      <p:sp>
        <p:nvSpPr>
          <p:cNvPr id="7" name="Title 5">
            <a:extLst>
              <a:ext uri="{FF2B5EF4-FFF2-40B4-BE49-F238E27FC236}">
                <a16:creationId xmlns:a16="http://schemas.microsoft.com/office/drawing/2014/main" id="{08A73759-D2E1-1742-A84E-E970D03C8703}"/>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err="1"/>
              <a:t>Teclistamab</a:t>
            </a:r>
            <a:r>
              <a:rPr lang="en-US" sz="4000"/>
              <a:t> Safety</a:t>
            </a:r>
          </a:p>
        </p:txBody>
      </p:sp>
    </p:spTree>
    <p:extLst>
      <p:ext uri="{BB962C8B-B14F-4D97-AF65-F5344CB8AC3E}">
        <p14:creationId xmlns:p14="http://schemas.microsoft.com/office/powerpoint/2010/main" val="2806543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252432-2309-8D52-D47F-7F2FC219F98E}"/>
              </a:ext>
            </a:extLst>
          </p:cNvPr>
          <p:cNvSpPr>
            <a:spLocks noGrp="1"/>
          </p:cNvSpPr>
          <p:nvPr>
            <p:ph type="title" idx="4294967295"/>
          </p:nvPr>
        </p:nvSpPr>
        <p:spPr>
          <a:xfrm>
            <a:off x="472440" y="652992"/>
            <a:ext cx="11099800" cy="1325563"/>
          </a:xfrm>
        </p:spPr>
        <p:txBody>
          <a:bodyPr>
            <a:normAutofit/>
          </a:bodyPr>
          <a:lstStyle/>
          <a:p>
            <a:r>
              <a:rPr lang="en-US" sz="4000" err="1">
                <a:solidFill>
                  <a:srgbClr val="60394E"/>
                </a:solidFill>
              </a:rPr>
              <a:t>Teclistamab</a:t>
            </a:r>
            <a:r>
              <a:rPr lang="en-US" sz="4000">
                <a:solidFill>
                  <a:srgbClr val="60394E"/>
                </a:solidFill>
              </a:rPr>
              <a:t>: CRS and ICANS </a:t>
            </a:r>
            <a:br>
              <a:rPr lang="en-US" sz="4000">
                <a:solidFill>
                  <a:srgbClr val="60394E"/>
                </a:solidFill>
              </a:rPr>
            </a:br>
            <a:r>
              <a:rPr lang="en-US" sz="4000">
                <a:solidFill>
                  <a:srgbClr val="60394E"/>
                </a:solidFill>
              </a:rPr>
              <a:t>Prevention and Management </a:t>
            </a:r>
            <a:endParaRPr lang="en-US" sz="4000">
              <a:solidFill>
                <a:srgbClr val="60394E"/>
              </a:solidFill>
              <a:cs typeface="Arial"/>
            </a:endParaRPr>
          </a:p>
        </p:txBody>
      </p:sp>
      <p:sp>
        <p:nvSpPr>
          <p:cNvPr id="5" name="Content Placeholder 3">
            <a:extLst>
              <a:ext uri="{FF2B5EF4-FFF2-40B4-BE49-F238E27FC236}">
                <a16:creationId xmlns:a16="http://schemas.microsoft.com/office/drawing/2014/main" id="{3341D918-95F4-291C-B432-11398C187D7D}"/>
              </a:ext>
            </a:extLst>
          </p:cNvPr>
          <p:cNvSpPr>
            <a:spLocks noGrp="1"/>
          </p:cNvSpPr>
          <p:nvPr>
            <p:ph idx="4294967295"/>
          </p:nvPr>
        </p:nvSpPr>
        <p:spPr>
          <a:xfrm>
            <a:off x="489373" y="2100263"/>
            <a:ext cx="10515600" cy="3369205"/>
          </a:xfrm>
        </p:spPr>
        <p:txBody>
          <a:bodyPr vert="horz" lIns="91440" tIns="45720" rIns="91440" bIns="45720" rtlCol="0" anchor="t">
            <a:noAutofit/>
          </a:bodyPr>
          <a:lstStyle/>
          <a:p>
            <a:r>
              <a:rPr lang="en-US" sz="2400">
                <a:latin typeface="+mj-lt"/>
              </a:rPr>
              <a:t>Step-up dosing: 0.06 mg/kg, 0.3 mg/kg, 1.5 mg/kg separated by at least 48 hours </a:t>
            </a:r>
            <a:endParaRPr lang="en-US" sz="2400">
              <a:latin typeface="+mj-lt"/>
              <a:cs typeface="Arial"/>
            </a:endParaRPr>
          </a:p>
          <a:p>
            <a:r>
              <a:rPr lang="en-US" sz="2400">
                <a:latin typeface="+mj-lt"/>
              </a:rPr>
              <a:t>Hospitalization recommended but may not be essential with robust outpatient monitoring </a:t>
            </a:r>
            <a:endParaRPr lang="en-US" sz="2400">
              <a:latin typeface="+mj-lt"/>
              <a:cs typeface="Arial"/>
            </a:endParaRPr>
          </a:p>
          <a:p>
            <a:r>
              <a:rPr lang="en-US" sz="2400">
                <a:latin typeface="+mj-lt"/>
              </a:rPr>
              <a:t>Dexamethasone (16 mg), acetaminophen, and diphenhydramine pre-medication before step-up and first full dose. </a:t>
            </a:r>
            <a:endParaRPr lang="en-US" sz="2400">
              <a:latin typeface="+mj-lt"/>
              <a:cs typeface="Arial"/>
            </a:endParaRPr>
          </a:p>
          <a:p>
            <a:r>
              <a:rPr lang="en-US" sz="2400">
                <a:latin typeface="+mj-lt"/>
              </a:rPr>
              <a:t>Tocilizumab is preferred for CRS management, although tocilizumab is not mentioned in </a:t>
            </a:r>
            <a:r>
              <a:rPr lang="en-US" sz="2400" err="1">
                <a:latin typeface="+mj-lt"/>
              </a:rPr>
              <a:t>teclistamab’s</a:t>
            </a:r>
            <a:r>
              <a:rPr lang="en-US" sz="2400">
                <a:latin typeface="+mj-lt"/>
              </a:rPr>
              <a:t> FDA prescribing information or REMS</a:t>
            </a:r>
            <a:endParaRPr lang="en-US" sz="2400">
              <a:latin typeface="+mj-lt"/>
              <a:cs typeface="Arial"/>
            </a:endParaRPr>
          </a:p>
          <a:p>
            <a:r>
              <a:rPr lang="en-US" sz="2400">
                <a:latin typeface="+mj-lt"/>
              </a:rPr>
              <a:t>Dexamethasone is preferred for ICANS management </a:t>
            </a:r>
            <a:endParaRPr lang="en-US" sz="2400">
              <a:latin typeface="+mj-lt"/>
              <a:cs typeface="Arial"/>
            </a:endParaRPr>
          </a:p>
        </p:txBody>
      </p:sp>
      <p:sp>
        <p:nvSpPr>
          <p:cNvPr id="2" name="TextBox 1">
            <a:extLst>
              <a:ext uri="{FF2B5EF4-FFF2-40B4-BE49-F238E27FC236}">
                <a16:creationId xmlns:a16="http://schemas.microsoft.com/office/drawing/2014/main" id="{215CA3D4-9521-8D68-3D4B-6B8D7CDECF3B}"/>
              </a:ext>
            </a:extLst>
          </p:cNvPr>
          <p:cNvSpPr txBox="1"/>
          <p:nvPr/>
        </p:nvSpPr>
        <p:spPr bwMode="auto">
          <a:xfrm>
            <a:off x="589035" y="6286698"/>
            <a:ext cx="105178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endParaRPr lang="en-US" sz="1000"/>
          </a:p>
          <a:p>
            <a:r>
              <a:rPr lang="en-US" sz="1000" err="1">
                <a:cs typeface="Arial"/>
              </a:rPr>
              <a:t>Teclistamab</a:t>
            </a:r>
            <a:r>
              <a:rPr lang="en-US" sz="1000">
                <a:cs typeface="Arial"/>
              </a:rPr>
              <a:t> PI. </a:t>
            </a:r>
            <a:r>
              <a:rPr kumimoji="0" lang="en-US" sz="1000" b="0" i="0" u="none" strike="noStrike" kern="1200" cap="none" spc="0" normalizeH="0" baseline="0" noProof="0">
                <a:ln>
                  <a:noFill/>
                </a:ln>
                <a:solidFill>
                  <a:srgbClr val="809F7B"/>
                </a:solidFill>
                <a:effectLst/>
                <a:uLnTx/>
                <a:uFillTx/>
                <a:latin typeface="Calibri Light" panose="020F0302020204030204"/>
                <a:hlinkClick r:id="rId3">
                  <a:extLst>
                    <a:ext uri="{A12FA001-AC4F-418D-AE19-62706E023703}">
                      <ahyp:hlinkClr xmlns:ahyp="http://schemas.microsoft.com/office/drawing/2018/hyperlinkcolor" val="tx"/>
                    </a:ext>
                  </a:extLst>
                </a:hlinkClick>
              </a:rPr>
              <a:t>https://www.accessdata.fda.gov/drugsatfda_docs/label/2022/761291s000lbl.pdf. Accessed </a:t>
            </a:r>
            <a:r>
              <a:rPr lang="en-US" sz="1000">
                <a:latin typeface="Calibri Light" panose="020F0302020204030204"/>
                <a:hlinkClick r:id="rId3">
                  <a:extLst>
                    <a:ext uri="{A12FA001-AC4F-418D-AE19-62706E023703}">
                      <ahyp:hlinkClr xmlns:ahyp="http://schemas.microsoft.com/office/drawing/2018/hyperlinkcolor" val="tx"/>
                    </a:ext>
                  </a:extLst>
                </a:hlinkClick>
              </a:rPr>
              <a:t>May 22</a:t>
            </a:r>
            <a:r>
              <a:rPr lang="en-US" sz="1000">
                <a:latin typeface="Calibri Light" panose="020F0302020204030204"/>
              </a:rPr>
              <a:t>, 2024.</a:t>
            </a:r>
            <a:endParaRPr lang="en-US" sz="1000">
              <a:cs typeface="Arial"/>
            </a:endParaRPr>
          </a:p>
        </p:txBody>
      </p:sp>
      <p:sp>
        <p:nvSpPr>
          <p:cNvPr id="3" name="Star: 5 Points 2">
            <a:extLst>
              <a:ext uri="{FF2B5EF4-FFF2-40B4-BE49-F238E27FC236}">
                <a16:creationId xmlns:a16="http://schemas.microsoft.com/office/drawing/2014/main" id="{7B468739-449D-095F-45B8-4E939FBF1D59}"/>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3994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DC4F0B-8CBA-9833-869C-EC34601EAF50}"/>
              </a:ext>
            </a:extLst>
          </p:cNvPr>
          <p:cNvSpPr/>
          <p:nvPr/>
        </p:nvSpPr>
        <p:spPr>
          <a:xfrm>
            <a:off x="7603066" y="3776132"/>
            <a:ext cx="3843866" cy="1676891"/>
          </a:xfrm>
          <a:prstGeom prst="rect">
            <a:avLst/>
          </a:prstGeom>
          <a:solidFill>
            <a:srgbClr val="CDBBC7">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72440" y="365125"/>
            <a:ext cx="11099800" cy="1325563"/>
          </a:xfrm>
        </p:spPr>
        <p:txBody>
          <a:bodyPr>
            <a:normAutofit/>
          </a:bodyPr>
          <a:lstStyle/>
          <a:p>
            <a:r>
              <a:rPr lang="en-US" sz="4000">
                <a:solidFill>
                  <a:srgbClr val="60394E"/>
                </a:solidFill>
              </a:rPr>
              <a:t>Infections and Hypogammaglobulinemia</a:t>
            </a:r>
          </a:p>
        </p:txBody>
      </p:sp>
      <p:sp>
        <p:nvSpPr>
          <p:cNvPr id="4" name="Content Placeholder 3">
            <a:extLst>
              <a:ext uri="{FF2B5EF4-FFF2-40B4-BE49-F238E27FC236}">
                <a16:creationId xmlns:a16="http://schemas.microsoft.com/office/drawing/2014/main" id="{3CD20309-E6C4-F375-B94F-39688DCC8E31}"/>
              </a:ext>
            </a:extLst>
          </p:cNvPr>
          <p:cNvSpPr>
            <a:spLocks noGrp="1"/>
          </p:cNvSpPr>
          <p:nvPr>
            <p:ph idx="4294967295"/>
          </p:nvPr>
        </p:nvSpPr>
        <p:spPr>
          <a:xfrm>
            <a:off x="506306" y="1523508"/>
            <a:ext cx="10515600" cy="4115292"/>
          </a:xfrm>
        </p:spPr>
        <p:txBody>
          <a:bodyPr vert="horz" lIns="91440" tIns="45720" rIns="91440" bIns="45720" rtlCol="0" anchor="t">
            <a:noAutofit/>
          </a:bodyPr>
          <a:lstStyle/>
          <a:p>
            <a:r>
              <a:rPr lang="en-US" sz="2400" dirty="0" err="1">
                <a:latin typeface="+mj-lt"/>
              </a:rPr>
              <a:t>Teclistamab</a:t>
            </a:r>
            <a:r>
              <a:rPr lang="en-US" sz="2400" dirty="0">
                <a:latin typeface="+mj-lt"/>
              </a:rPr>
              <a:t> phase 2 (N = 165)</a:t>
            </a:r>
            <a:r>
              <a:rPr lang="en-US" sz="2400" baseline="30000" dirty="0">
                <a:latin typeface="+mj-lt"/>
              </a:rPr>
              <a:t>1,2</a:t>
            </a:r>
          </a:p>
          <a:p>
            <a:pPr lvl="1"/>
            <a:r>
              <a:rPr lang="en-US" dirty="0">
                <a:latin typeface="+mj-lt"/>
              </a:rPr>
              <a:t>80% developed infections, 55.2% grade 3-4</a:t>
            </a:r>
            <a:endParaRPr lang="en-US" dirty="0">
              <a:latin typeface="+mj-lt"/>
              <a:cs typeface="Arial"/>
            </a:endParaRPr>
          </a:p>
          <a:p>
            <a:pPr lvl="1"/>
            <a:r>
              <a:rPr lang="en-US" dirty="0">
                <a:latin typeface="+mj-lt"/>
              </a:rPr>
              <a:t>74.5% developed hypogammaglobulinemia (IgG &lt;500 mg/dL)</a:t>
            </a:r>
            <a:endParaRPr lang="en-US" dirty="0">
              <a:latin typeface="+mj-lt"/>
              <a:cs typeface="Arial"/>
            </a:endParaRPr>
          </a:p>
          <a:p>
            <a:pPr lvl="1"/>
            <a:r>
              <a:rPr lang="en-US" dirty="0">
                <a:latin typeface="+mj-lt"/>
              </a:rPr>
              <a:t>12 deaths from COVID-19</a:t>
            </a:r>
            <a:endParaRPr lang="en-US" dirty="0">
              <a:latin typeface="+mj-lt"/>
              <a:cs typeface="Arial"/>
            </a:endParaRPr>
          </a:p>
          <a:p>
            <a:pPr lvl="1"/>
            <a:r>
              <a:rPr lang="en-US" dirty="0">
                <a:latin typeface="+mj-lt"/>
              </a:rPr>
              <a:t>8 additional deaths from infections including one PML (JC virus)</a:t>
            </a:r>
            <a:endParaRPr lang="en-US" dirty="0">
              <a:latin typeface="+mj-lt"/>
              <a:cs typeface="Arial"/>
            </a:endParaRPr>
          </a:p>
          <a:p>
            <a:pPr lvl="1"/>
            <a:r>
              <a:rPr lang="en-US" dirty="0">
                <a:latin typeface="+mj-lt"/>
              </a:rPr>
              <a:t>6 cases of pneumocystis pneumonia</a:t>
            </a:r>
            <a:endParaRPr lang="en-US" dirty="0">
              <a:latin typeface="+mj-lt"/>
              <a:cs typeface="Arial"/>
            </a:endParaRPr>
          </a:p>
          <a:p>
            <a:r>
              <a:rPr lang="en-US" sz="2400" dirty="0" err="1">
                <a:latin typeface="+mj-lt"/>
              </a:rPr>
              <a:t>Talquetamab</a:t>
            </a:r>
            <a:r>
              <a:rPr lang="en-US" sz="2400" dirty="0">
                <a:latin typeface="+mj-lt"/>
              </a:rPr>
              <a:t> phase 2 (N = 232)</a:t>
            </a:r>
            <a:r>
              <a:rPr lang="en-US" sz="2400" baseline="30000" dirty="0">
                <a:latin typeface="+mj-lt"/>
              </a:rPr>
              <a:t>3</a:t>
            </a:r>
            <a:endParaRPr lang="en-US" sz="2400" baseline="30000" dirty="0">
              <a:latin typeface="+mj-lt"/>
              <a:cs typeface="Arial"/>
            </a:endParaRPr>
          </a:p>
          <a:p>
            <a:pPr lvl="1"/>
            <a:r>
              <a:rPr lang="en-US" dirty="0">
                <a:latin typeface="+mj-lt"/>
              </a:rPr>
              <a:t>~40% developed infections, 7% grade 3-4</a:t>
            </a:r>
            <a:endParaRPr lang="en-US" dirty="0">
              <a:latin typeface="+mj-lt"/>
              <a:cs typeface="Arial"/>
            </a:endParaRPr>
          </a:p>
          <a:p>
            <a:pPr lvl="1"/>
            <a:r>
              <a:rPr lang="en-US" dirty="0">
                <a:latin typeface="+mj-lt"/>
              </a:rPr>
              <a:t>~80% developed hypogammaglobulinemia</a:t>
            </a:r>
            <a:endParaRPr lang="en-US" dirty="0">
              <a:latin typeface="+mj-lt"/>
              <a:cs typeface="Arial"/>
            </a:endParaRPr>
          </a:p>
          <a:p>
            <a:pPr lvl="1"/>
            <a:r>
              <a:rPr lang="en-US" dirty="0">
                <a:latin typeface="+mj-lt"/>
              </a:rPr>
              <a:t>1 fatal infection, and no COVID-19 deaths</a:t>
            </a:r>
            <a:endParaRPr lang="en-US" dirty="0">
              <a:latin typeface="+mj-lt"/>
              <a:cs typeface="Arial"/>
            </a:endParaRPr>
          </a:p>
        </p:txBody>
      </p:sp>
      <p:sp>
        <p:nvSpPr>
          <p:cNvPr id="5" name="TextBox 4">
            <a:extLst>
              <a:ext uri="{FF2B5EF4-FFF2-40B4-BE49-F238E27FC236}">
                <a16:creationId xmlns:a16="http://schemas.microsoft.com/office/drawing/2014/main" id="{E43A40CB-C8FC-4F12-448B-62568FFCF66F}"/>
              </a:ext>
            </a:extLst>
          </p:cNvPr>
          <p:cNvSpPr txBox="1"/>
          <p:nvPr/>
        </p:nvSpPr>
        <p:spPr>
          <a:xfrm>
            <a:off x="7745308" y="3900296"/>
            <a:ext cx="3566160" cy="1446550"/>
          </a:xfrm>
          <a:prstGeom prst="rect">
            <a:avLst/>
          </a:prstGeom>
          <a:noFill/>
          <a:ln>
            <a:noFill/>
          </a:ln>
        </p:spPr>
        <p:txBody>
          <a:bodyPr wrap="square" rtlCol="0">
            <a:spAutoFit/>
          </a:bodyPr>
          <a:lstStyle/>
          <a:p>
            <a:pPr algn="ctr"/>
            <a:r>
              <a:rPr lang="en-US" sz="2200" i="1"/>
              <a:t>**Understanding of infection risk evolved during these studies, and many patients did not receive prophylaxis</a:t>
            </a:r>
            <a:r>
              <a:rPr lang="en-US" sz="2200"/>
              <a:t>**</a:t>
            </a:r>
          </a:p>
        </p:txBody>
      </p:sp>
      <p:sp>
        <p:nvSpPr>
          <p:cNvPr id="6" name="TextBox 5">
            <a:extLst>
              <a:ext uri="{FF2B5EF4-FFF2-40B4-BE49-F238E27FC236}">
                <a16:creationId xmlns:a16="http://schemas.microsoft.com/office/drawing/2014/main" id="{35040021-4F37-70E0-24CA-88F089616E76}"/>
              </a:ext>
            </a:extLst>
          </p:cNvPr>
          <p:cNvSpPr txBox="1"/>
          <p:nvPr/>
        </p:nvSpPr>
        <p:spPr>
          <a:xfrm>
            <a:off x="506306" y="6159505"/>
            <a:ext cx="11777421" cy="553998"/>
          </a:xfrm>
          <a:prstGeom prst="rect">
            <a:avLst/>
          </a:prstGeom>
          <a:noFill/>
        </p:spPr>
        <p:txBody>
          <a:bodyPr wrap="square" lIns="91440" tIns="45720" rIns="91440" bIns="45720" anchor="t">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IgG, immunoglobulin G; JC, human polyomavirus 2; PML, progressive multifocal leukoencephalopathy. </a:t>
            </a:r>
          </a:p>
          <a:p>
            <a:endParaRPr lang="en-US" sz="1000" dirty="0">
              <a:latin typeface="Calibri" panose="020F0502020204030204" pitchFamily="34" charset="0"/>
              <a:ea typeface="Calibri" panose="020F0502020204030204" pitchFamily="34" charset="0"/>
              <a:cs typeface="Calibri" panose="020F0502020204030204" pitchFamily="34" charset="0"/>
            </a:endParaRPr>
          </a:p>
          <a:p>
            <a:r>
              <a:rPr lang="en-US" sz="1000" dirty="0">
                <a:latin typeface="Calibri" panose="020F0502020204030204" pitchFamily="34" charset="0"/>
                <a:ea typeface="Calibri" panose="020F0502020204030204" pitchFamily="34" charset="0"/>
                <a:cs typeface="Calibri" panose="020F0502020204030204" pitchFamily="34" charset="0"/>
              </a:rPr>
              <a:t>1. Moreau P, et al. </a:t>
            </a:r>
            <a:r>
              <a:rPr lang="en-US" sz="1000" i="1" dirty="0">
                <a:latin typeface="Calibri" panose="020F0502020204030204" pitchFamily="34" charset="0"/>
                <a:ea typeface="Calibri" panose="020F0502020204030204" pitchFamily="34" charset="0"/>
                <a:cs typeface="Calibri" panose="020F0502020204030204" pitchFamily="34" charset="0"/>
              </a:rPr>
              <a:t>N Engl J Med. </a:t>
            </a:r>
            <a:r>
              <a:rPr lang="en-US" sz="1000" dirty="0">
                <a:latin typeface="Calibri" panose="020F0502020204030204" pitchFamily="34" charset="0"/>
                <a:ea typeface="Calibri" panose="020F0502020204030204" pitchFamily="34" charset="0"/>
                <a:cs typeface="Calibri" panose="020F0502020204030204" pitchFamily="34" charset="0"/>
              </a:rPr>
              <a:t>2022;387:495-505; 2. van de Donk N, et al</a:t>
            </a:r>
            <a:r>
              <a:rPr lang="en-US" sz="1000" i="1" dirty="0">
                <a:latin typeface="Calibri" panose="020F0502020204030204" pitchFamily="34" charset="0"/>
                <a:ea typeface="Calibri" panose="020F0502020204030204" pitchFamily="34" charset="0"/>
                <a:cs typeface="Calibri" panose="020F0502020204030204" pitchFamily="34" charset="0"/>
              </a:rPr>
              <a:t>. J Clin Oncol</a:t>
            </a:r>
            <a:r>
              <a:rPr lang="en-US" sz="1000" dirty="0">
                <a:latin typeface="Calibri" panose="020F0502020204030204" pitchFamily="34" charset="0"/>
                <a:ea typeface="Calibri" panose="020F0502020204030204" pitchFamily="34" charset="0"/>
                <a:cs typeface="Calibri" panose="020F0502020204030204" pitchFamily="34" charset="0"/>
              </a:rPr>
              <a:t>. 2023;41(November 16_suppl):8011; 3. Chari A, et al. </a:t>
            </a:r>
            <a:r>
              <a:rPr lang="en-US" sz="1000" i="1" dirty="0">
                <a:latin typeface="Calibri" panose="020F0502020204030204" pitchFamily="34" charset="0"/>
                <a:ea typeface="Calibri" panose="020F0502020204030204" pitchFamily="34" charset="0"/>
                <a:cs typeface="Calibri" panose="020F0502020204030204" pitchFamily="34" charset="0"/>
              </a:rPr>
              <a:t>N Engl J Med</a:t>
            </a:r>
            <a:r>
              <a:rPr lang="en-US" sz="1000" dirty="0">
                <a:latin typeface="Calibri" panose="020F0502020204030204" pitchFamily="34" charset="0"/>
                <a:ea typeface="Calibri" panose="020F0502020204030204" pitchFamily="34" charset="0"/>
                <a:cs typeface="Calibri" panose="020F0502020204030204" pitchFamily="34" charset="0"/>
              </a:rPr>
              <a:t>. 2022;387:2232-2244.</a:t>
            </a:r>
          </a:p>
        </p:txBody>
      </p:sp>
    </p:spTree>
    <p:extLst>
      <p:ext uri="{BB962C8B-B14F-4D97-AF65-F5344CB8AC3E}">
        <p14:creationId xmlns:p14="http://schemas.microsoft.com/office/powerpoint/2010/main" val="283407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2440" y="365125"/>
            <a:ext cx="11099800" cy="1325563"/>
          </a:xfrm>
        </p:spPr>
        <p:txBody>
          <a:bodyPr>
            <a:noAutofit/>
          </a:bodyPr>
          <a:lstStyle/>
          <a:p>
            <a:r>
              <a:rPr lang="en-US" sz="4000">
                <a:solidFill>
                  <a:srgbClr val="60394E"/>
                </a:solidFill>
              </a:rPr>
              <a:t>Infection Prophylaxis With </a:t>
            </a:r>
            <a:r>
              <a:rPr lang="en-US" sz="4000" err="1">
                <a:solidFill>
                  <a:srgbClr val="60394E"/>
                </a:solidFill>
              </a:rPr>
              <a:t>Bispecifics</a:t>
            </a:r>
            <a:r>
              <a:rPr lang="en-US" sz="4000">
                <a:solidFill>
                  <a:srgbClr val="60394E"/>
                </a:solidFill>
              </a:rPr>
              <a:t> *</a:t>
            </a:r>
          </a:p>
        </p:txBody>
      </p:sp>
      <p:sp>
        <p:nvSpPr>
          <p:cNvPr id="4" name="Content Placeholder 3">
            <a:extLst>
              <a:ext uri="{FF2B5EF4-FFF2-40B4-BE49-F238E27FC236}">
                <a16:creationId xmlns:a16="http://schemas.microsoft.com/office/drawing/2014/main" id="{2C79FBA9-5357-A8F3-DB16-69338D78C6C3}"/>
              </a:ext>
            </a:extLst>
          </p:cNvPr>
          <p:cNvSpPr>
            <a:spLocks noGrp="1"/>
          </p:cNvSpPr>
          <p:nvPr>
            <p:ph idx="4294967295"/>
          </p:nvPr>
        </p:nvSpPr>
        <p:spPr>
          <a:xfrm>
            <a:off x="472440" y="1595991"/>
            <a:ext cx="11099800" cy="2501876"/>
          </a:xfrm>
        </p:spPr>
        <p:txBody>
          <a:bodyPr vert="horz" lIns="91440" tIns="45720" rIns="91440" bIns="45720" rtlCol="0" anchor="t">
            <a:normAutofit/>
          </a:bodyPr>
          <a:lstStyle/>
          <a:p>
            <a:r>
              <a:rPr lang="en-US" sz="2400">
                <a:latin typeface="+mj-lt"/>
              </a:rPr>
              <a:t>Herpes zoster prophylaxis (FDA prescribing information)</a:t>
            </a:r>
            <a:r>
              <a:rPr lang="en-US" sz="2400" baseline="30000">
                <a:latin typeface="+mj-lt"/>
              </a:rPr>
              <a:t>1</a:t>
            </a:r>
          </a:p>
          <a:p>
            <a:r>
              <a:rPr lang="en-US" sz="2400">
                <a:latin typeface="+mj-lt"/>
              </a:rPr>
              <a:t>Intravenous immune globulin</a:t>
            </a:r>
            <a:endParaRPr lang="en-US" sz="2400">
              <a:latin typeface="+mj-lt"/>
              <a:cs typeface="Arial"/>
            </a:endParaRPr>
          </a:p>
          <a:p>
            <a:r>
              <a:rPr lang="en-US" sz="2400">
                <a:latin typeface="+mj-lt"/>
              </a:rPr>
              <a:t>Pneumocystis prophylaxis for </a:t>
            </a:r>
            <a:r>
              <a:rPr lang="en-US" sz="2400" err="1">
                <a:latin typeface="+mj-lt"/>
              </a:rPr>
              <a:t>teclistamab</a:t>
            </a:r>
            <a:endParaRPr lang="en-US" sz="2400">
              <a:latin typeface="+mj-lt"/>
              <a:cs typeface="Arial"/>
            </a:endParaRPr>
          </a:p>
          <a:p>
            <a:r>
              <a:rPr lang="en-US" sz="2400">
                <a:latin typeface="+mj-lt"/>
              </a:rPr>
              <a:t>Evaluate for CMV reactivation with </a:t>
            </a:r>
            <a:r>
              <a:rPr lang="en-US" sz="2400" err="1">
                <a:latin typeface="+mj-lt"/>
              </a:rPr>
              <a:t>cytopenias</a:t>
            </a:r>
            <a:r>
              <a:rPr lang="en-US" sz="2400">
                <a:latin typeface="+mj-lt"/>
              </a:rPr>
              <a:t> or other suggestive clinical symptoms</a:t>
            </a:r>
          </a:p>
          <a:p>
            <a:r>
              <a:rPr lang="en-US" sz="2400">
                <a:latin typeface="+mj-lt"/>
              </a:rPr>
              <a:t>Consider reduction in frequency to Q2W after stable response is achieved</a:t>
            </a:r>
            <a:r>
              <a:rPr lang="en-US" sz="2400" baseline="30000">
                <a:latin typeface="+mj-lt"/>
              </a:rPr>
              <a:t>2</a:t>
            </a:r>
            <a:r>
              <a:rPr lang="en-US" sz="2400">
                <a:latin typeface="+mj-lt"/>
              </a:rPr>
              <a:t> </a:t>
            </a:r>
          </a:p>
        </p:txBody>
      </p:sp>
      <p:sp>
        <p:nvSpPr>
          <p:cNvPr id="5" name="TextBox 4">
            <a:extLst>
              <a:ext uri="{FF2B5EF4-FFF2-40B4-BE49-F238E27FC236}">
                <a16:creationId xmlns:a16="http://schemas.microsoft.com/office/drawing/2014/main" id="{B4CA0AA5-D85D-BE19-D931-8254378B5DAF}"/>
              </a:ext>
            </a:extLst>
          </p:cNvPr>
          <p:cNvSpPr txBox="1"/>
          <p:nvPr/>
        </p:nvSpPr>
        <p:spPr>
          <a:xfrm>
            <a:off x="493315" y="6450542"/>
            <a:ext cx="11777421" cy="246221"/>
          </a:xfrm>
          <a:prstGeom prst="rect">
            <a:avLst/>
          </a:prstGeom>
          <a:noFill/>
        </p:spPr>
        <p:txBody>
          <a:bodyPr wrap="square" lIns="91440" tIns="45720" rIns="91440" bIns="45720" anchor="t">
            <a:spAutoFit/>
          </a:bodyPr>
          <a:lstStyle/>
          <a:p>
            <a:r>
              <a:rPr lang="en-US" sz="1000">
                <a:latin typeface="+mj-lt"/>
              </a:rPr>
              <a:t>1. </a:t>
            </a:r>
            <a:r>
              <a:rPr lang="en-US" sz="1000" err="1">
                <a:latin typeface="+mj-lt"/>
              </a:rPr>
              <a:t>Teclistamab</a:t>
            </a:r>
            <a:r>
              <a:rPr lang="en-US" sz="1000">
                <a:latin typeface="+mj-lt"/>
              </a:rPr>
              <a:t> PI. </a:t>
            </a:r>
            <a:r>
              <a:rPr lang="en-US" sz="1000">
                <a:latin typeface="+mj-lt"/>
                <a:hlinkClick r:id="rId3"/>
              </a:rPr>
              <a:t>https://www.accessdata.fda.gov/drugsatfda_docs/label/2022/761291s000lbl.pdf</a:t>
            </a:r>
            <a:r>
              <a:rPr lang="en-US" sz="1000">
                <a:latin typeface="+mj-lt"/>
              </a:rPr>
              <a:t>. Accessed May 22, 2024; 2. Usmani SZ, et al. </a:t>
            </a:r>
            <a:r>
              <a:rPr lang="en-US" sz="1000" b="0" i="1">
                <a:solidFill>
                  <a:srgbClr val="4D4D4D"/>
                </a:solidFill>
                <a:effectLst/>
                <a:latin typeface="+mj-lt"/>
              </a:rPr>
              <a:t>J Clin Oncol</a:t>
            </a:r>
            <a:r>
              <a:rPr lang="en-US" sz="1000" b="0" i="0">
                <a:solidFill>
                  <a:srgbClr val="4D4D4D"/>
                </a:solidFill>
                <a:effectLst/>
                <a:latin typeface="+mj-lt"/>
              </a:rPr>
              <a:t>.2023;41(suppl 16; </a:t>
            </a:r>
            <a:r>
              <a:rPr lang="en-US" sz="1000" b="0" i="0" err="1">
                <a:solidFill>
                  <a:srgbClr val="4D4D4D"/>
                </a:solidFill>
                <a:effectLst/>
                <a:latin typeface="+mj-lt"/>
              </a:rPr>
              <a:t>abstr</a:t>
            </a:r>
            <a:r>
              <a:rPr lang="en-US" sz="1000" b="0" i="0">
                <a:solidFill>
                  <a:srgbClr val="4D4D4D"/>
                </a:solidFill>
                <a:effectLst/>
                <a:latin typeface="+mj-lt"/>
              </a:rPr>
              <a:t> 8034).</a:t>
            </a:r>
            <a:endParaRPr lang="en-US" sz="1000">
              <a:latin typeface="+mj-lt"/>
              <a:cs typeface="Arial"/>
            </a:endParaRPr>
          </a:p>
        </p:txBody>
      </p:sp>
      <p:sp>
        <p:nvSpPr>
          <p:cNvPr id="6" name="TextBox 5">
            <a:extLst>
              <a:ext uri="{FF2B5EF4-FFF2-40B4-BE49-F238E27FC236}">
                <a16:creationId xmlns:a16="http://schemas.microsoft.com/office/drawing/2014/main" id="{4C22FF1D-9513-3EB6-DFF4-69C685AEDAA5}"/>
              </a:ext>
            </a:extLst>
          </p:cNvPr>
          <p:cNvSpPr txBox="1"/>
          <p:nvPr/>
        </p:nvSpPr>
        <p:spPr>
          <a:xfrm>
            <a:off x="472440" y="4549543"/>
            <a:ext cx="7692520" cy="400110"/>
          </a:xfrm>
          <a:prstGeom prst="rect">
            <a:avLst/>
          </a:prstGeom>
          <a:noFill/>
        </p:spPr>
        <p:txBody>
          <a:bodyPr wrap="square">
            <a:spAutoFit/>
          </a:bodyPr>
          <a:lstStyle/>
          <a:p>
            <a:r>
              <a:rPr lang="en-US" sz="2000" dirty="0">
                <a:latin typeface="+mj-lt"/>
              </a:rPr>
              <a:t>* Will probably be the same for all anti-BCMA bispecific agents</a:t>
            </a:r>
          </a:p>
        </p:txBody>
      </p:sp>
      <p:sp>
        <p:nvSpPr>
          <p:cNvPr id="3" name="Star: 5 Points 2">
            <a:extLst>
              <a:ext uri="{FF2B5EF4-FFF2-40B4-BE49-F238E27FC236}">
                <a16:creationId xmlns:a16="http://schemas.microsoft.com/office/drawing/2014/main" id="{AE5C8CCB-709F-0642-0629-A8AFADED7120}"/>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802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EDA7-E5E1-3C03-A294-453420E8435D}"/>
              </a:ext>
            </a:extLst>
          </p:cNvPr>
          <p:cNvSpPr>
            <a:spLocks noGrp="1"/>
          </p:cNvSpPr>
          <p:nvPr>
            <p:ph type="title" idx="4294967295"/>
          </p:nvPr>
        </p:nvSpPr>
        <p:spPr>
          <a:xfrm>
            <a:off x="472440" y="365125"/>
            <a:ext cx="11099800" cy="1325563"/>
          </a:xfrm>
        </p:spPr>
        <p:txBody>
          <a:bodyPr>
            <a:normAutofit/>
          </a:bodyPr>
          <a:lstStyle/>
          <a:p>
            <a:r>
              <a:rPr lang="en-US" sz="4000" dirty="0">
                <a:solidFill>
                  <a:srgbClr val="60394E"/>
                </a:solidFill>
              </a:rPr>
              <a:t>Faculty Chair Disclosure</a:t>
            </a:r>
          </a:p>
        </p:txBody>
      </p:sp>
      <p:sp>
        <p:nvSpPr>
          <p:cNvPr id="4" name="Content Placeholder 3">
            <a:extLst>
              <a:ext uri="{FF2B5EF4-FFF2-40B4-BE49-F238E27FC236}">
                <a16:creationId xmlns:a16="http://schemas.microsoft.com/office/drawing/2014/main" id="{67CEB634-B079-9B68-9465-303AFC4C2166}"/>
              </a:ext>
            </a:extLst>
          </p:cNvPr>
          <p:cNvSpPr>
            <a:spLocks noGrp="1"/>
          </p:cNvSpPr>
          <p:nvPr>
            <p:ph idx="4294967295"/>
          </p:nvPr>
        </p:nvSpPr>
        <p:spPr>
          <a:xfrm>
            <a:off x="472440" y="1410876"/>
            <a:ext cx="10839027" cy="4351338"/>
          </a:xfrm>
        </p:spPr>
        <p:txBody>
          <a:bodyPr>
            <a:normAutofit/>
          </a:bodyPr>
          <a:lstStyle/>
          <a:p>
            <a:pPr marL="0" indent="0">
              <a:lnSpc>
                <a:spcPct val="100000"/>
              </a:lnSpc>
              <a:buNone/>
            </a:pPr>
            <a:r>
              <a:rPr lang="en-US" sz="2400" dirty="0">
                <a:latin typeface="+mj-lt"/>
              </a:rPr>
              <a:t>Patricia Mangan, MSN, CRNP discloses the following relevant financial information</a:t>
            </a:r>
            <a:br>
              <a:rPr lang="en-US" sz="2400" dirty="0">
                <a:latin typeface="+mj-lt"/>
              </a:rPr>
            </a:br>
            <a:r>
              <a:rPr lang="en-US" sz="2400" dirty="0">
                <a:latin typeface="+mj-lt"/>
              </a:rPr>
              <a:t>with ineligible companies:</a:t>
            </a:r>
          </a:p>
          <a:p>
            <a:pPr>
              <a:lnSpc>
                <a:spcPct val="100000"/>
              </a:lnSpc>
            </a:pPr>
            <a:r>
              <a:rPr lang="en-US" sz="2400" dirty="0">
                <a:latin typeface="+mj-lt"/>
              </a:rPr>
              <a:t>Speaker's Bureau: BMS, Janssen, </a:t>
            </a:r>
            <a:r>
              <a:rPr lang="en-US" sz="2400" dirty="0" err="1">
                <a:latin typeface="+mj-lt"/>
              </a:rPr>
              <a:t>Karyopharm</a:t>
            </a:r>
            <a:r>
              <a:rPr lang="en-US" sz="2400" dirty="0">
                <a:latin typeface="+mj-lt"/>
              </a:rPr>
              <a:t>, Pfizer, Amgen, Takeda</a:t>
            </a:r>
          </a:p>
        </p:txBody>
      </p:sp>
      <p:sp>
        <p:nvSpPr>
          <p:cNvPr id="3" name="Title 1">
            <a:extLst>
              <a:ext uri="{FF2B5EF4-FFF2-40B4-BE49-F238E27FC236}">
                <a16:creationId xmlns:a16="http://schemas.microsoft.com/office/drawing/2014/main" id="{BE474691-ABAA-BD86-94F6-4CBE3D2F5720}"/>
              </a:ext>
            </a:extLst>
          </p:cNvPr>
          <p:cNvSpPr txBox="1">
            <a:spLocks/>
          </p:cNvSpPr>
          <p:nvPr/>
        </p:nvSpPr>
        <p:spPr>
          <a:xfrm>
            <a:off x="472440" y="2589853"/>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60394E"/>
                </a:solidFill>
              </a:rPr>
              <a:t>Planner Disclosures</a:t>
            </a:r>
          </a:p>
        </p:txBody>
      </p:sp>
      <p:sp>
        <p:nvSpPr>
          <p:cNvPr id="5" name="Content Placeholder 2">
            <a:extLst>
              <a:ext uri="{FF2B5EF4-FFF2-40B4-BE49-F238E27FC236}">
                <a16:creationId xmlns:a16="http://schemas.microsoft.com/office/drawing/2014/main" id="{4CF4C258-B518-7BB1-051A-86EAC18DE22F}"/>
              </a:ext>
            </a:extLst>
          </p:cNvPr>
          <p:cNvSpPr txBox="1">
            <a:spLocks/>
          </p:cNvSpPr>
          <p:nvPr/>
        </p:nvSpPr>
        <p:spPr>
          <a:xfrm>
            <a:off x="472440" y="3484774"/>
            <a:ext cx="10515600" cy="33732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Academy Staff</a:t>
            </a:r>
          </a:p>
          <a:p>
            <a:pPr marL="0" indent="0">
              <a:buFont typeface="Arial" panose="020B0604020202020204" pitchFamily="34" charset="0"/>
              <a:buNone/>
            </a:pPr>
            <a:r>
              <a:rPr lang="en-US" sz="2400" dirty="0">
                <a:latin typeface="+mj-lt"/>
              </a:rPr>
              <a:t>John JD Juchniewicz, MCIS, CHCP, FACEHP, Wendy </a:t>
            </a:r>
            <a:r>
              <a:rPr lang="en-US" sz="2400" dirty="0" err="1">
                <a:latin typeface="+mj-lt"/>
              </a:rPr>
              <a:t>Gloffke</a:t>
            </a:r>
            <a:r>
              <a:rPr lang="en-US" sz="2400" dirty="0">
                <a:latin typeface="+mj-lt"/>
              </a:rPr>
              <a:t>, PhD, Natalie Kirkwood, RN, BSN, JD, and Paul Miniter, MS – No relevant financial relationships with any ineligible companies.</a:t>
            </a:r>
          </a:p>
          <a:p>
            <a:endParaRPr lang="en-US" sz="100" dirty="0">
              <a:latin typeface="+mj-lt"/>
            </a:endParaRPr>
          </a:p>
          <a:p>
            <a:pPr marL="0" indent="0">
              <a:buFont typeface="Arial" panose="020B0604020202020204" pitchFamily="34" charset="0"/>
              <a:buNone/>
            </a:pPr>
            <a:r>
              <a:rPr lang="en-US" sz="2400" dirty="0"/>
              <a:t>Clinical Reviewer</a:t>
            </a:r>
          </a:p>
          <a:p>
            <a:pPr marL="0" indent="0">
              <a:buFont typeface="Arial" panose="020B0604020202020204" pitchFamily="34" charset="0"/>
              <a:buNone/>
            </a:pPr>
            <a:r>
              <a:rPr lang="en-US" sz="2400" dirty="0">
                <a:latin typeface="+mj-lt"/>
              </a:rPr>
              <a:t>Oxana </a:t>
            </a:r>
            <a:r>
              <a:rPr lang="en-US" sz="2400" dirty="0" err="1">
                <a:latin typeface="+mj-lt"/>
              </a:rPr>
              <a:t>Megherea</a:t>
            </a:r>
            <a:r>
              <a:rPr lang="en-US" sz="2400" dirty="0">
                <a:latin typeface="+mj-lt"/>
              </a:rPr>
              <a:t>, PharmD, BCOP</a:t>
            </a:r>
            <a:br>
              <a:rPr lang="en-US" sz="2400" dirty="0">
                <a:latin typeface="+mj-lt"/>
              </a:rPr>
            </a:br>
            <a:r>
              <a:rPr lang="en-US" sz="2400" dirty="0">
                <a:latin typeface="+mj-lt"/>
              </a:rPr>
              <a:t>– No relevant financial relationships with any ineligible companies.</a:t>
            </a:r>
          </a:p>
          <a:p>
            <a:pPr marL="0" indent="0">
              <a:buFont typeface="Arial" panose="020B0604020202020204" pitchFamily="34" charset="0"/>
              <a:buNone/>
            </a:pPr>
            <a:endParaRPr lang="en-US" sz="1800" dirty="0">
              <a:latin typeface="Calibri" panose="020F0502020204030204" pitchFamily="34" charset="0"/>
              <a:ea typeface="Calibri" panose="020F0502020204030204" pitchFamily="34" charset="0"/>
            </a:endParaRPr>
          </a:p>
          <a:p>
            <a:pPr marL="0" indent="0">
              <a:buFont typeface="Arial" panose="020B0604020202020204" pitchFamily="34" charset="0"/>
              <a:buNone/>
            </a:pPr>
            <a:r>
              <a:rPr lang="en-US" sz="1800" dirty="0">
                <a:latin typeface="Calibri" panose="020F0502020204030204" pitchFamily="34" charset="0"/>
                <a:ea typeface="Calibri" panose="020F0502020204030204" pitchFamily="34" charset="0"/>
              </a:rPr>
              <a:t>A</a:t>
            </a:r>
            <a:r>
              <a:rPr lang="en-US" sz="1800" dirty="0">
                <a:effectLst/>
                <a:latin typeface="Calibri" panose="020F0502020204030204" pitchFamily="34" charset="0"/>
                <a:ea typeface="Calibri" panose="020F0502020204030204" pitchFamily="34" charset="0"/>
              </a:rPr>
              <a:t>ll relevant financial relationships listed have been mitigated.</a:t>
            </a:r>
            <a:endParaRPr lang="en-US" sz="2400" dirty="0">
              <a:latin typeface="+mj-lt"/>
            </a:endParaRPr>
          </a:p>
        </p:txBody>
      </p:sp>
    </p:spTree>
    <p:extLst>
      <p:ext uri="{BB962C8B-B14F-4D97-AF65-F5344CB8AC3E}">
        <p14:creationId xmlns:p14="http://schemas.microsoft.com/office/powerpoint/2010/main" val="4281758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1979BA9-5B17-DD41-86A9-C8A0522E1C25}"/>
              </a:ext>
            </a:extLst>
          </p:cNvPr>
          <p:cNvSpPr/>
          <p:nvPr/>
        </p:nvSpPr>
        <p:spPr>
          <a:xfrm>
            <a:off x="2463800" y="1531581"/>
            <a:ext cx="3911108" cy="1077218"/>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FF3C38B-390B-F9B0-EFED-1CBB1CC5E526}"/>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rPr>
              <a:t>Management of Oral AEs</a:t>
            </a:r>
            <a:r>
              <a:rPr lang="en-US" sz="4000" baseline="30000">
                <a:solidFill>
                  <a:srgbClr val="60394E"/>
                </a:solidFill>
              </a:rPr>
              <a:t>1</a:t>
            </a:r>
            <a:endParaRPr lang="en-US" sz="4000">
              <a:solidFill>
                <a:srgbClr val="60394E"/>
              </a:solidFill>
            </a:endParaRPr>
          </a:p>
        </p:txBody>
      </p:sp>
      <p:sp>
        <p:nvSpPr>
          <p:cNvPr id="2" name="Google Shape;2159;p117">
            <a:extLst>
              <a:ext uri="{FF2B5EF4-FFF2-40B4-BE49-F238E27FC236}">
                <a16:creationId xmlns:a16="http://schemas.microsoft.com/office/drawing/2014/main" id="{CC61800F-3B34-0A26-FEFF-DF54C8C4CB34}"/>
              </a:ext>
            </a:extLst>
          </p:cNvPr>
          <p:cNvSpPr txBox="1"/>
          <p:nvPr/>
        </p:nvSpPr>
        <p:spPr>
          <a:xfrm>
            <a:off x="520700" y="6116188"/>
            <a:ext cx="9786983" cy="572652"/>
          </a:xfrm>
          <a:prstGeom prst="rect">
            <a:avLst/>
          </a:prstGeom>
          <a:noFill/>
          <a:ln>
            <a:noFill/>
          </a:ln>
        </p:spPr>
        <p:txBody>
          <a:bodyPr spcFirstLastPara="1" lIns="51427" tIns="25706" rIns="51427" bIns="25706" anchor="b"/>
          <a:lstStyle/>
          <a:p>
            <a:pPr defTabSz="914377"/>
            <a:endParaRPr lang="en-US" sz="1000" b="0" i="0">
              <a:effectLst/>
              <a:cs typeface="Arial" panose="020B0604020202020204" pitchFamily="34" charset="0"/>
            </a:endParaRPr>
          </a:p>
          <a:p>
            <a:pPr defTabSz="914377"/>
            <a:r>
              <a:rPr lang="en-US" sz="1000">
                <a:cs typeface="Arial" panose="020B0604020202020204" pitchFamily="34" charset="0"/>
              </a:rPr>
              <a:t>OTC, over-the-counter</a:t>
            </a:r>
          </a:p>
          <a:p>
            <a:pPr defTabSz="914377"/>
            <a:endParaRPr lang="en-US" sz="1000">
              <a:cs typeface="Arial" panose="020B0604020202020204" pitchFamily="34" charset="0"/>
            </a:endParaRPr>
          </a:p>
          <a:p>
            <a:pPr defTabSz="914377"/>
            <a:r>
              <a:rPr lang="en-US" sz="1000" b="0" i="0">
                <a:effectLst/>
                <a:cs typeface="Arial" panose="020B0604020202020204" pitchFamily="34" charset="0"/>
              </a:rPr>
              <a:t>1. </a:t>
            </a:r>
            <a:r>
              <a:rPr lang="en-US" sz="1000" b="0" i="0" err="1">
                <a:effectLst/>
                <a:cs typeface="Arial" panose="020B0604020202020204" pitchFamily="34" charset="0"/>
              </a:rPr>
              <a:t>Catamero</a:t>
            </a:r>
            <a:r>
              <a:rPr lang="en-US" sz="1000" b="0" i="0">
                <a:effectLst/>
                <a:cs typeface="Arial" panose="020B0604020202020204" pitchFamily="34" charset="0"/>
              </a:rPr>
              <a:t> D, Purcell K, Ray C, et al. Presented at the 20th International Myeloma Society (IMS) Annual Meeting Nurse Symposium; September 27–30, 2023; Athens, Greece.</a:t>
            </a:r>
          </a:p>
        </p:txBody>
      </p:sp>
      <p:sp>
        <p:nvSpPr>
          <p:cNvPr id="6" name="Freeform 5">
            <a:extLst>
              <a:ext uri="{FF2B5EF4-FFF2-40B4-BE49-F238E27FC236}">
                <a16:creationId xmlns:a16="http://schemas.microsoft.com/office/drawing/2014/main" id="{8C1B7150-999B-515B-40D2-83D4FF09192E}"/>
              </a:ext>
            </a:extLst>
          </p:cNvPr>
          <p:cNvSpPr/>
          <p:nvPr/>
        </p:nvSpPr>
        <p:spPr>
          <a:xfrm>
            <a:off x="571500" y="1533193"/>
            <a:ext cx="2044700" cy="1075606"/>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5C4100-FA8F-8F30-8C3C-AA48851A8ACE}"/>
              </a:ext>
            </a:extLst>
          </p:cNvPr>
          <p:cNvSpPr txBox="1"/>
          <p:nvPr/>
        </p:nvSpPr>
        <p:spPr>
          <a:xfrm>
            <a:off x="747383" y="1852057"/>
            <a:ext cx="1527965" cy="369332"/>
          </a:xfrm>
          <a:prstGeom prst="rect">
            <a:avLst/>
          </a:prstGeom>
          <a:noFill/>
        </p:spPr>
        <p:txBody>
          <a:bodyPr wrap="square" rtlCol="0">
            <a:spAutoFit/>
          </a:bodyPr>
          <a:lstStyle/>
          <a:p>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Taste Changes</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BA02B7C-1232-F8C8-3D21-DA5F03C6A57E}"/>
              </a:ext>
            </a:extLst>
          </p:cNvPr>
          <p:cNvSpPr txBox="1"/>
          <p:nvPr/>
        </p:nvSpPr>
        <p:spPr>
          <a:xfrm>
            <a:off x="2666287" y="1531581"/>
            <a:ext cx="3708621" cy="1077218"/>
          </a:xfrm>
          <a:prstGeom prst="rect">
            <a:avLst/>
          </a:prstGeom>
          <a:noFill/>
        </p:spPr>
        <p:txBody>
          <a:bodyPr wrap="square" rtlCol="0">
            <a:spAutoFit/>
          </a:bodyPr>
          <a:lstStyle/>
          <a:p>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Dexamethasone oral solutions “swish and spit” have been tried but with no proven benefit yet. Sour citrus or candies before meals are also recommended.</a:t>
            </a:r>
            <a:endParaRPr lang="en-US"/>
          </a:p>
        </p:txBody>
      </p:sp>
      <p:sp>
        <p:nvSpPr>
          <p:cNvPr id="19" name="Rectangle 18">
            <a:extLst>
              <a:ext uri="{FF2B5EF4-FFF2-40B4-BE49-F238E27FC236}">
                <a16:creationId xmlns:a16="http://schemas.microsoft.com/office/drawing/2014/main" id="{E907C0BF-4510-1F07-2E56-85FCAA875B42}"/>
              </a:ext>
            </a:extLst>
          </p:cNvPr>
          <p:cNvSpPr/>
          <p:nvPr/>
        </p:nvSpPr>
        <p:spPr>
          <a:xfrm>
            <a:off x="2463800" y="2935244"/>
            <a:ext cx="3911108" cy="1077218"/>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7E2A89C0-0999-1694-A622-44984A70D23A}"/>
              </a:ext>
            </a:extLst>
          </p:cNvPr>
          <p:cNvSpPr/>
          <p:nvPr/>
        </p:nvSpPr>
        <p:spPr>
          <a:xfrm>
            <a:off x="571500" y="2936856"/>
            <a:ext cx="2044700" cy="1075606"/>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BCB0DF-CF89-0801-F977-6A4636703A1E}"/>
              </a:ext>
            </a:extLst>
          </p:cNvPr>
          <p:cNvSpPr txBox="1"/>
          <p:nvPr/>
        </p:nvSpPr>
        <p:spPr>
          <a:xfrm>
            <a:off x="747383" y="3255720"/>
            <a:ext cx="1527965" cy="369332"/>
          </a:xfrm>
          <a:prstGeom prst="rect">
            <a:avLst/>
          </a:prstGeom>
          <a:noFill/>
        </p:spPr>
        <p:txBody>
          <a:bodyPr wrap="square" rtlCol="0">
            <a:spAutoFit/>
          </a:bodyPr>
          <a:lstStyle/>
          <a:p>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Dry Mouth</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615464DF-AF05-4AD5-2358-605A95607B2F}"/>
              </a:ext>
            </a:extLst>
          </p:cNvPr>
          <p:cNvSpPr txBox="1"/>
          <p:nvPr/>
        </p:nvSpPr>
        <p:spPr>
          <a:xfrm>
            <a:off x="2666287" y="2944314"/>
            <a:ext cx="3544013" cy="1077218"/>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OTC dry mouth rinse, gel, spray are recommended. Consider saliva substitute. Advise patients to avoid hot beverages.</a:t>
            </a:r>
          </a:p>
        </p:txBody>
      </p:sp>
      <p:sp>
        <p:nvSpPr>
          <p:cNvPr id="23" name="Rectangle 22">
            <a:extLst>
              <a:ext uri="{FF2B5EF4-FFF2-40B4-BE49-F238E27FC236}">
                <a16:creationId xmlns:a16="http://schemas.microsoft.com/office/drawing/2014/main" id="{65F6A350-C8A0-50BB-C15C-ED6AA2526FB0}"/>
              </a:ext>
            </a:extLst>
          </p:cNvPr>
          <p:cNvSpPr/>
          <p:nvPr/>
        </p:nvSpPr>
        <p:spPr>
          <a:xfrm>
            <a:off x="2463800" y="4331326"/>
            <a:ext cx="3911108" cy="1077218"/>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BE8AF5E2-768F-42A0-6923-95C394C41824}"/>
              </a:ext>
            </a:extLst>
          </p:cNvPr>
          <p:cNvSpPr/>
          <p:nvPr/>
        </p:nvSpPr>
        <p:spPr>
          <a:xfrm>
            <a:off x="571500" y="4332938"/>
            <a:ext cx="2044700" cy="1075606"/>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D80F43C-65B3-548D-56AF-0024DB3C02E9}"/>
              </a:ext>
            </a:extLst>
          </p:cNvPr>
          <p:cNvSpPr txBox="1"/>
          <p:nvPr/>
        </p:nvSpPr>
        <p:spPr>
          <a:xfrm>
            <a:off x="747383" y="4651802"/>
            <a:ext cx="1527965" cy="369332"/>
          </a:xfrm>
          <a:prstGeom prst="rect">
            <a:avLst/>
          </a:prstGeom>
          <a:noFill/>
        </p:spPr>
        <p:txBody>
          <a:bodyPr wrap="square" rtlCol="0">
            <a:spAutoFit/>
          </a:bodyPr>
          <a:lstStyle/>
          <a:p>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Dysphagia</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A7E99711-F410-E1EB-8642-F04C69D7D9DA}"/>
              </a:ext>
            </a:extLst>
          </p:cNvPr>
          <p:cNvSpPr txBox="1"/>
          <p:nvPr/>
        </p:nvSpPr>
        <p:spPr>
          <a:xfrm>
            <a:off x="2666287" y="4471026"/>
            <a:ext cx="3544013"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Dietary modifications with small bites, eating upright, and sips with food can help manage symptoms.</a:t>
            </a:r>
          </a:p>
        </p:txBody>
      </p:sp>
      <p:sp>
        <p:nvSpPr>
          <p:cNvPr id="27" name="Rectangle 26">
            <a:extLst>
              <a:ext uri="{FF2B5EF4-FFF2-40B4-BE49-F238E27FC236}">
                <a16:creationId xmlns:a16="http://schemas.microsoft.com/office/drawing/2014/main" id="{448BB9EB-5321-20BC-3349-F0B86C023BEA}"/>
              </a:ext>
            </a:extLst>
          </p:cNvPr>
          <p:cNvSpPr/>
          <p:nvPr/>
        </p:nvSpPr>
        <p:spPr>
          <a:xfrm>
            <a:off x="8469695" y="1531581"/>
            <a:ext cx="2974922" cy="1077218"/>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F6936965-5A4D-640D-3A05-5C7CBB13D4B7}"/>
              </a:ext>
            </a:extLst>
          </p:cNvPr>
          <p:cNvSpPr/>
          <p:nvPr/>
        </p:nvSpPr>
        <p:spPr>
          <a:xfrm>
            <a:off x="6577395" y="1533193"/>
            <a:ext cx="2044700" cy="1075606"/>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24FF894-AE3E-ECD5-07B4-D871DC6CABF2}"/>
              </a:ext>
            </a:extLst>
          </p:cNvPr>
          <p:cNvSpPr txBox="1"/>
          <p:nvPr/>
        </p:nvSpPr>
        <p:spPr>
          <a:xfrm>
            <a:off x="6753278" y="1737757"/>
            <a:ext cx="15279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Glossitis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and Thrush</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DA1818F-B666-3BC3-5464-BE1494B325EF}"/>
              </a:ext>
            </a:extLst>
          </p:cNvPr>
          <p:cNvSpPr txBox="1"/>
          <p:nvPr/>
        </p:nvSpPr>
        <p:spPr>
          <a:xfrm>
            <a:off x="8672182" y="1671281"/>
            <a:ext cx="2772435"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EARLY initiation of nystatin or </a:t>
            </a:r>
            <a:r>
              <a:rPr kumimoji="0" lang="en-US" sz="1600" b="0" i="0" u="none" strike="noStrike" kern="1200" cap="none" spc="0" normalizeH="0" baseline="0" noProof="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mycelex</a:t>
            </a: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is key to manage symptoms.</a:t>
            </a:r>
          </a:p>
        </p:txBody>
      </p:sp>
      <p:sp>
        <p:nvSpPr>
          <p:cNvPr id="31" name="Rectangle 30">
            <a:extLst>
              <a:ext uri="{FF2B5EF4-FFF2-40B4-BE49-F238E27FC236}">
                <a16:creationId xmlns:a16="http://schemas.microsoft.com/office/drawing/2014/main" id="{77B3B33D-81B5-75DA-463C-E8257CB36C98}"/>
              </a:ext>
            </a:extLst>
          </p:cNvPr>
          <p:cNvSpPr/>
          <p:nvPr/>
        </p:nvSpPr>
        <p:spPr>
          <a:xfrm>
            <a:off x="6577395" y="2935244"/>
            <a:ext cx="4867222" cy="2473300"/>
          </a:xfrm>
          <a:prstGeom prst="rect">
            <a:avLst/>
          </a:prstGeom>
          <a:solidFill>
            <a:schemeClr val="accent4">
              <a:lumMod val="40000"/>
              <a:lumOff val="60000"/>
              <a:alpha val="6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6963E82-885B-682A-CA48-B4977197BA8A}"/>
              </a:ext>
            </a:extLst>
          </p:cNvPr>
          <p:cNvSpPr txBox="1"/>
          <p:nvPr/>
        </p:nvSpPr>
        <p:spPr>
          <a:xfrm>
            <a:off x="6640895" y="3163844"/>
            <a:ext cx="4687505" cy="2062103"/>
          </a:xfrm>
          <a:prstGeom prst="rect">
            <a:avLst/>
          </a:prstGeom>
          <a:noFill/>
        </p:spPr>
        <p:txBody>
          <a:bodyPr wrap="square" rtlCol="0">
            <a:spAutoFit/>
          </a:bodyPr>
          <a:lstStyle/>
          <a:p>
            <a:pPr marL="393700" marR="0" lvl="0" indent="-2222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Weight loss and anorexia</a:t>
            </a:r>
            <a:r>
              <a:rPr kumimoji="0" lang="en-US" sz="160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are associated with taste changes. </a:t>
            </a: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Nutritionist</a:t>
            </a:r>
            <a:r>
              <a:rPr kumimoji="0" lang="en-US" sz="160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involvement and dietary modifications are recommended to support patients. An appetite stimulant with Marinol, if indicated, can also be utilized.</a:t>
            </a:r>
          </a:p>
          <a:p>
            <a:pPr marL="393700" marR="0" lvl="0" indent="-2222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93700" marR="0" lvl="0" indent="-2222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Education and emotional support are key strategies to manage oral toxicities.</a:t>
            </a:r>
          </a:p>
        </p:txBody>
      </p:sp>
    </p:spTree>
    <p:extLst>
      <p:ext uri="{BB962C8B-B14F-4D97-AF65-F5344CB8AC3E}">
        <p14:creationId xmlns:p14="http://schemas.microsoft.com/office/powerpoint/2010/main" val="1130711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CAB6BD8-7186-47EF-256B-5766C1B3BCF4}"/>
              </a:ext>
            </a:extLst>
          </p:cNvPr>
          <p:cNvSpPr/>
          <p:nvPr/>
        </p:nvSpPr>
        <p:spPr>
          <a:xfrm>
            <a:off x="8419257" y="1531581"/>
            <a:ext cx="3252043" cy="1918921"/>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979BA9-5B17-DD41-86A9-C8A0522E1C25}"/>
              </a:ext>
            </a:extLst>
          </p:cNvPr>
          <p:cNvSpPr/>
          <p:nvPr/>
        </p:nvSpPr>
        <p:spPr>
          <a:xfrm>
            <a:off x="2463800" y="1531581"/>
            <a:ext cx="3772743" cy="850895"/>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FF3C38B-390B-F9B0-EFED-1CBB1CC5E526}"/>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rPr>
              <a:t>Management of Dermatological AEs</a:t>
            </a:r>
            <a:r>
              <a:rPr lang="en-US" sz="4000" baseline="30000">
                <a:solidFill>
                  <a:srgbClr val="60394E"/>
                </a:solidFill>
              </a:rPr>
              <a:t>1</a:t>
            </a:r>
            <a:endParaRPr lang="en-US" sz="4000">
              <a:solidFill>
                <a:srgbClr val="60394E"/>
              </a:solidFill>
            </a:endParaRPr>
          </a:p>
        </p:txBody>
      </p:sp>
      <p:sp>
        <p:nvSpPr>
          <p:cNvPr id="2" name="Google Shape;2159;p117">
            <a:extLst>
              <a:ext uri="{FF2B5EF4-FFF2-40B4-BE49-F238E27FC236}">
                <a16:creationId xmlns:a16="http://schemas.microsoft.com/office/drawing/2014/main" id="{CC61800F-3B34-0A26-FEFF-DF54C8C4CB34}"/>
              </a:ext>
            </a:extLst>
          </p:cNvPr>
          <p:cNvSpPr txBox="1"/>
          <p:nvPr/>
        </p:nvSpPr>
        <p:spPr>
          <a:xfrm>
            <a:off x="520700" y="6116188"/>
            <a:ext cx="9786983" cy="572652"/>
          </a:xfrm>
          <a:prstGeom prst="rect">
            <a:avLst/>
          </a:prstGeom>
          <a:noFill/>
          <a:ln>
            <a:noFill/>
          </a:ln>
        </p:spPr>
        <p:txBody>
          <a:bodyPr spcFirstLastPara="1" lIns="51427" tIns="25706" rIns="51427" bIns="25706" anchor="b"/>
          <a:lstStyle/>
          <a:p>
            <a:pPr defTabSz="914377"/>
            <a:r>
              <a:rPr lang="en-US" sz="1000" b="0" i="0">
                <a:effectLst/>
                <a:cs typeface="Arial" panose="020B0604020202020204" pitchFamily="34" charset="0"/>
              </a:rPr>
              <a:t>1. </a:t>
            </a:r>
            <a:r>
              <a:rPr lang="en-US" sz="1000" b="0" i="0" err="1">
                <a:effectLst/>
                <a:cs typeface="Arial" panose="020B0604020202020204" pitchFamily="34" charset="0"/>
              </a:rPr>
              <a:t>Catamero</a:t>
            </a:r>
            <a:r>
              <a:rPr lang="en-US" sz="1000" b="0" i="0">
                <a:effectLst/>
                <a:cs typeface="Arial" panose="020B0604020202020204" pitchFamily="34" charset="0"/>
              </a:rPr>
              <a:t> D, Purcell K, Ray C, et al. Presented at the 20th International Myeloma Society (IMS) Annual Meeting Nurse Symposium; September 27–30, 2023; Athens, Greece.</a:t>
            </a:r>
          </a:p>
        </p:txBody>
      </p:sp>
      <p:sp>
        <p:nvSpPr>
          <p:cNvPr id="6" name="Freeform 5">
            <a:extLst>
              <a:ext uri="{FF2B5EF4-FFF2-40B4-BE49-F238E27FC236}">
                <a16:creationId xmlns:a16="http://schemas.microsoft.com/office/drawing/2014/main" id="{8C1B7150-999B-515B-40D2-83D4FF09192E}"/>
              </a:ext>
            </a:extLst>
          </p:cNvPr>
          <p:cNvSpPr/>
          <p:nvPr/>
        </p:nvSpPr>
        <p:spPr>
          <a:xfrm>
            <a:off x="571500" y="1533193"/>
            <a:ext cx="2044700" cy="850895"/>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65C4100-FA8F-8F30-8C3C-AA48851A8ACE}"/>
              </a:ext>
            </a:extLst>
          </p:cNvPr>
          <p:cNvSpPr txBox="1"/>
          <p:nvPr/>
        </p:nvSpPr>
        <p:spPr>
          <a:xfrm>
            <a:off x="747383" y="1750457"/>
            <a:ext cx="1527965" cy="369332"/>
          </a:xfrm>
          <a:prstGeom prst="rect">
            <a:avLst/>
          </a:prstGeom>
          <a:noFill/>
        </p:spPr>
        <p:txBody>
          <a:bodyPr wrap="square" rtlCol="0">
            <a:spAutoFit/>
          </a:bodyPr>
          <a:lstStyle/>
          <a:p>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Dry Skin</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BA02B7C-1232-F8C8-3D21-DA5F03C6A57E}"/>
              </a:ext>
            </a:extLst>
          </p:cNvPr>
          <p:cNvSpPr txBox="1"/>
          <p:nvPr/>
        </p:nvSpPr>
        <p:spPr>
          <a:xfrm>
            <a:off x="2666287" y="1760181"/>
            <a:ext cx="2845513" cy="338554"/>
          </a:xfrm>
          <a:prstGeom prst="rect">
            <a:avLst/>
          </a:prstGeom>
          <a:noFill/>
        </p:spPr>
        <p:txBody>
          <a:bodyPr wrap="square" rtlCol="0">
            <a:spAutoFit/>
          </a:bodyPr>
          <a:lstStyle/>
          <a:p>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Heavy moisturizers</a:t>
            </a:r>
            <a:endParaRPr lang="en-US"/>
          </a:p>
        </p:txBody>
      </p:sp>
      <p:sp>
        <p:nvSpPr>
          <p:cNvPr id="31" name="Rectangle 30">
            <a:extLst>
              <a:ext uri="{FF2B5EF4-FFF2-40B4-BE49-F238E27FC236}">
                <a16:creationId xmlns:a16="http://schemas.microsoft.com/office/drawing/2014/main" id="{77B3B33D-81B5-75DA-463C-E8257CB36C98}"/>
              </a:ext>
            </a:extLst>
          </p:cNvPr>
          <p:cNvSpPr/>
          <p:nvPr/>
        </p:nvSpPr>
        <p:spPr>
          <a:xfrm>
            <a:off x="2463801" y="4833937"/>
            <a:ext cx="7416800" cy="1232484"/>
          </a:xfrm>
          <a:prstGeom prst="rect">
            <a:avLst/>
          </a:prstGeom>
          <a:solidFill>
            <a:schemeClr val="accent4">
              <a:lumMod val="40000"/>
              <a:lumOff val="60000"/>
              <a:alpha val="6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6963E82-885B-682A-CA48-B4977197BA8A}"/>
              </a:ext>
            </a:extLst>
          </p:cNvPr>
          <p:cNvSpPr txBox="1"/>
          <p:nvPr/>
        </p:nvSpPr>
        <p:spPr>
          <a:xfrm>
            <a:off x="2492789" y="4922026"/>
            <a:ext cx="7235410" cy="1077218"/>
          </a:xfrm>
          <a:prstGeom prst="rect">
            <a:avLst/>
          </a:prstGeom>
          <a:noFill/>
        </p:spPr>
        <p:txBody>
          <a:bodyPr wrap="square" rtlCol="0">
            <a:spAutoFit/>
          </a:bodyPr>
          <a:lstStyle/>
          <a:p>
            <a:pPr marL="393700" marR="0" lvl="0" indent="-2222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Consider dose HOLD for other grade 3 dermatologic AEs</a:t>
            </a:r>
          </a:p>
          <a:p>
            <a:pPr marL="393700" marR="0" lvl="0" indent="-2222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Dermatology consults may be helpful as an early strategy</a:t>
            </a:r>
          </a:p>
          <a:p>
            <a:pPr marL="393700" marR="0" lvl="0" indent="-2222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With experience, dermatologic AEs can be managed more easily vs oral AEs</a:t>
            </a:r>
          </a:p>
          <a:p>
            <a:pPr marL="393700" marR="0" lvl="0" indent="-2222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These interventions were successful at reducing or resolving dermatologic AEs</a:t>
            </a:r>
          </a:p>
        </p:txBody>
      </p:sp>
      <p:sp>
        <p:nvSpPr>
          <p:cNvPr id="3" name="Rectangle 2">
            <a:extLst>
              <a:ext uri="{FF2B5EF4-FFF2-40B4-BE49-F238E27FC236}">
                <a16:creationId xmlns:a16="http://schemas.microsoft.com/office/drawing/2014/main" id="{82DBD95A-A043-2355-B181-1129A6F9DEED}"/>
              </a:ext>
            </a:extLst>
          </p:cNvPr>
          <p:cNvSpPr/>
          <p:nvPr/>
        </p:nvSpPr>
        <p:spPr>
          <a:xfrm>
            <a:off x="2463800" y="2608799"/>
            <a:ext cx="3772743" cy="850895"/>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189FC703-1369-FC92-00C3-294E277B98BF}"/>
              </a:ext>
            </a:extLst>
          </p:cNvPr>
          <p:cNvSpPr/>
          <p:nvPr/>
        </p:nvSpPr>
        <p:spPr>
          <a:xfrm>
            <a:off x="571500" y="2610411"/>
            <a:ext cx="2044700" cy="850895"/>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E03CB25-C219-D66B-3D8B-FFE596B94F9F}"/>
              </a:ext>
            </a:extLst>
          </p:cNvPr>
          <p:cNvSpPr txBox="1"/>
          <p:nvPr/>
        </p:nvSpPr>
        <p:spPr>
          <a:xfrm>
            <a:off x="747383" y="2700675"/>
            <a:ext cx="1527965" cy="646331"/>
          </a:xfrm>
          <a:prstGeom prst="rect">
            <a:avLst/>
          </a:prstGeom>
          <a:noFill/>
        </p:spPr>
        <p:txBody>
          <a:bodyPr wrap="square" rtlCol="0">
            <a:spAutoFit/>
          </a:bodyPr>
          <a:lstStyle/>
          <a:p>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Hand and/or</a:t>
            </a:r>
            <a:b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foot peeling</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13CF1AB-344B-C198-B5E3-66F9F120F068}"/>
              </a:ext>
            </a:extLst>
          </p:cNvPr>
          <p:cNvSpPr txBox="1"/>
          <p:nvPr/>
        </p:nvSpPr>
        <p:spPr>
          <a:xfrm>
            <a:off x="2666287" y="2748499"/>
            <a:ext cx="2845513" cy="58477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Ammonium lactate 12% lotion to soles and palms BID</a:t>
            </a:r>
          </a:p>
        </p:txBody>
      </p:sp>
      <p:sp>
        <p:nvSpPr>
          <p:cNvPr id="15" name="Rectangle 14">
            <a:extLst>
              <a:ext uri="{FF2B5EF4-FFF2-40B4-BE49-F238E27FC236}">
                <a16:creationId xmlns:a16="http://schemas.microsoft.com/office/drawing/2014/main" id="{27EEB3C0-9B1E-C1FB-F996-C40DF13850B4}"/>
              </a:ext>
            </a:extLst>
          </p:cNvPr>
          <p:cNvSpPr/>
          <p:nvPr/>
        </p:nvSpPr>
        <p:spPr>
          <a:xfrm>
            <a:off x="2463800" y="3731203"/>
            <a:ext cx="3772743" cy="850895"/>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384FA975-E2E2-30C3-53B1-FC97EB83FB9B}"/>
              </a:ext>
            </a:extLst>
          </p:cNvPr>
          <p:cNvSpPr/>
          <p:nvPr/>
        </p:nvSpPr>
        <p:spPr>
          <a:xfrm>
            <a:off x="571500" y="3732815"/>
            <a:ext cx="2044700" cy="850895"/>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C2BD2BD-1959-6C40-9AEE-DB0B2136B877}"/>
              </a:ext>
            </a:extLst>
          </p:cNvPr>
          <p:cNvSpPr txBox="1"/>
          <p:nvPr/>
        </p:nvSpPr>
        <p:spPr>
          <a:xfrm>
            <a:off x="747383" y="3823079"/>
            <a:ext cx="1527965" cy="646331"/>
          </a:xfrm>
          <a:prstGeom prst="rect">
            <a:avLst/>
          </a:prstGeom>
          <a:noFill/>
        </p:spPr>
        <p:txBody>
          <a:bodyPr wrap="square" rtlCol="0">
            <a:spAutoFit/>
          </a:bodyPr>
          <a:lstStyle/>
          <a:p>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Nail thinning and peeling</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85C5CFF-E60D-8D07-7AC9-75A1C08A6932}"/>
              </a:ext>
            </a:extLst>
          </p:cNvPr>
          <p:cNvSpPr txBox="1"/>
          <p:nvPr/>
        </p:nvSpPr>
        <p:spPr>
          <a:xfrm>
            <a:off x="2666287" y="3870903"/>
            <a:ext cx="3429713" cy="58477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Nail hardeners, topical vitamin E oil, and triamcinolone 0.025% ointment</a:t>
            </a:r>
          </a:p>
        </p:txBody>
      </p:sp>
      <p:sp>
        <p:nvSpPr>
          <p:cNvPr id="35" name="Freeform 34">
            <a:extLst>
              <a:ext uri="{FF2B5EF4-FFF2-40B4-BE49-F238E27FC236}">
                <a16:creationId xmlns:a16="http://schemas.microsoft.com/office/drawing/2014/main" id="{5FF5C36C-860D-CE4F-F5DF-37E33E5BB8FB}"/>
              </a:ext>
            </a:extLst>
          </p:cNvPr>
          <p:cNvSpPr/>
          <p:nvPr/>
        </p:nvSpPr>
        <p:spPr>
          <a:xfrm>
            <a:off x="6526957" y="1524000"/>
            <a:ext cx="2044700" cy="850895"/>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A7FAB19-7458-DD2C-FD04-07A89A3F5CAA}"/>
              </a:ext>
            </a:extLst>
          </p:cNvPr>
          <p:cNvSpPr txBox="1"/>
          <p:nvPr/>
        </p:nvSpPr>
        <p:spPr>
          <a:xfrm>
            <a:off x="6702840" y="1741264"/>
            <a:ext cx="1527965" cy="369332"/>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Pruritus</a:t>
            </a:r>
            <a:endParaRPr kumimoji="0" lang="en-US" sz="1800" b="1" i="0" u="none" strike="noStrike" kern="1200" cap="none" spc="0" normalizeH="0" baseline="3000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727E7AC9-239F-CE5F-8201-2DB8F1286B8B}"/>
              </a:ext>
            </a:extLst>
          </p:cNvPr>
          <p:cNvSpPr txBox="1"/>
          <p:nvPr/>
        </p:nvSpPr>
        <p:spPr>
          <a:xfrm>
            <a:off x="8806671" y="1977732"/>
            <a:ext cx="2845513" cy="1077218"/>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Loratadine 10 mg PO daily for </a:t>
            </a:r>
            <a:b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3–5 days post </a:t>
            </a:r>
            <a:r>
              <a:rPr kumimoji="0" lang="en-US" sz="1600" b="0" i="0" u="none" strike="noStrike" kern="1200" cap="none" spc="0" normalizeH="0" baseline="0" noProof="0" err="1">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talquetamab</a:t>
            </a: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 dose and triamcinolone 0.1% cream BID</a:t>
            </a:r>
          </a:p>
        </p:txBody>
      </p:sp>
      <p:sp>
        <p:nvSpPr>
          <p:cNvPr id="39" name="Freeform 38">
            <a:extLst>
              <a:ext uri="{FF2B5EF4-FFF2-40B4-BE49-F238E27FC236}">
                <a16:creationId xmlns:a16="http://schemas.microsoft.com/office/drawing/2014/main" id="{3DC78EF4-C881-4434-C8D3-2FF507C05D88}"/>
              </a:ext>
            </a:extLst>
          </p:cNvPr>
          <p:cNvSpPr/>
          <p:nvPr/>
        </p:nvSpPr>
        <p:spPr>
          <a:xfrm>
            <a:off x="6526957" y="2601218"/>
            <a:ext cx="2044700" cy="850895"/>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AB33592-9C0F-CDBD-61F9-3D966FF87702}"/>
              </a:ext>
            </a:extLst>
          </p:cNvPr>
          <p:cNvSpPr txBox="1"/>
          <p:nvPr/>
        </p:nvSpPr>
        <p:spPr>
          <a:xfrm>
            <a:off x="6702840" y="2691482"/>
            <a:ext cx="1527965" cy="646331"/>
          </a:xfrm>
          <a:prstGeom prst="rect">
            <a:avLst/>
          </a:prstGeom>
          <a:noFill/>
        </p:spPr>
        <p:txBody>
          <a:bodyPr wrap="square" rtlCol="0">
            <a:spAutoFit/>
          </a:bodyPr>
          <a:lstStyle/>
          <a:p>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Injection site</a:t>
            </a:r>
            <a:b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reaction</a:t>
            </a:r>
            <a:endParaRPr kumimoji="0" lang="en-US" sz="1800" b="1" i="0" u="none" strike="noStrike" kern="1200" cap="none" spc="0" normalizeH="0" baseline="30000" noProof="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2" name="Rectangle 41">
            <a:extLst>
              <a:ext uri="{FF2B5EF4-FFF2-40B4-BE49-F238E27FC236}">
                <a16:creationId xmlns:a16="http://schemas.microsoft.com/office/drawing/2014/main" id="{C3D30EAA-4072-1840-3201-B93637D79BEA}"/>
              </a:ext>
            </a:extLst>
          </p:cNvPr>
          <p:cNvSpPr/>
          <p:nvPr/>
        </p:nvSpPr>
        <p:spPr>
          <a:xfrm>
            <a:off x="8419257" y="3717471"/>
            <a:ext cx="3252043" cy="850895"/>
          </a:xfrm>
          <a:prstGeom prst="rect">
            <a:avLst/>
          </a:prstGeom>
          <a:solidFill>
            <a:srgbClr val="CDBBC7">
              <a:alpha val="6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D392BAEF-88D9-0EE4-2938-BD8DE671C7A1}"/>
              </a:ext>
            </a:extLst>
          </p:cNvPr>
          <p:cNvSpPr/>
          <p:nvPr/>
        </p:nvSpPr>
        <p:spPr>
          <a:xfrm>
            <a:off x="6526957" y="3719083"/>
            <a:ext cx="2044700" cy="850895"/>
          </a:xfrm>
          <a:custGeom>
            <a:avLst/>
            <a:gdLst>
              <a:gd name="connsiteX0" fmla="*/ 0 w 3022600"/>
              <a:gd name="connsiteY0" fmla="*/ 0 h 1168400"/>
              <a:gd name="connsiteX1" fmla="*/ 0 w 3022600"/>
              <a:gd name="connsiteY1" fmla="*/ 1168400 h 1168400"/>
              <a:gd name="connsiteX2" fmla="*/ 2374900 w 3022600"/>
              <a:gd name="connsiteY2" fmla="*/ 1168400 h 1168400"/>
              <a:gd name="connsiteX3" fmla="*/ 3022600 w 3022600"/>
              <a:gd name="connsiteY3" fmla="*/ 571500 h 1168400"/>
              <a:gd name="connsiteX4" fmla="*/ 2349500 w 3022600"/>
              <a:gd name="connsiteY4" fmla="*/ 0 h 1168400"/>
              <a:gd name="connsiteX5" fmla="*/ 0 w 3022600"/>
              <a:gd name="connsiteY5" fmla="*/ 0 h 1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600" h="1168400">
                <a:moveTo>
                  <a:pt x="0" y="0"/>
                </a:moveTo>
                <a:lnTo>
                  <a:pt x="0" y="1168400"/>
                </a:lnTo>
                <a:lnTo>
                  <a:pt x="2374900" y="1168400"/>
                </a:lnTo>
                <a:lnTo>
                  <a:pt x="3022600" y="571500"/>
                </a:lnTo>
                <a:lnTo>
                  <a:pt x="2349500" y="0"/>
                </a:lnTo>
                <a:lnTo>
                  <a:pt x="0" y="0"/>
                </a:lnTo>
                <a:close/>
              </a:path>
            </a:pathLst>
          </a:cu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BC86FFC-7A7D-BD48-CB63-F40E7C2F21AB}"/>
              </a:ext>
            </a:extLst>
          </p:cNvPr>
          <p:cNvSpPr txBox="1"/>
          <p:nvPr/>
        </p:nvSpPr>
        <p:spPr>
          <a:xfrm>
            <a:off x="6702840" y="3809347"/>
            <a:ext cx="152796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Body rash/ drug rash</a:t>
            </a:r>
          </a:p>
        </p:txBody>
      </p:sp>
      <p:sp>
        <p:nvSpPr>
          <p:cNvPr id="45" name="TextBox 44">
            <a:extLst>
              <a:ext uri="{FF2B5EF4-FFF2-40B4-BE49-F238E27FC236}">
                <a16:creationId xmlns:a16="http://schemas.microsoft.com/office/drawing/2014/main" id="{4FF800FE-A993-7559-9CEC-BCA49DD35C95}"/>
              </a:ext>
            </a:extLst>
          </p:cNvPr>
          <p:cNvSpPr txBox="1"/>
          <p:nvPr/>
        </p:nvSpPr>
        <p:spPr>
          <a:xfrm>
            <a:off x="8621744" y="3730171"/>
            <a:ext cx="2998756" cy="830997"/>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Above plus consider methylprednisolone taper and betamethasone 0.05% cream BID</a:t>
            </a:r>
          </a:p>
        </p:txBody>
      </p:sp>
    </p:spTree>
    <p:extLst>
      <p:ext uri="{BB962C8B-B14F-4D97-AF65-F5344CB8AC3E}">
        <p14:creationId xmlns:p14="http://schemas.microsoft.com/office/powerpoint/2010/main" val="2570688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252432-2309-8D52-D47F-7F2FC219F98E}"/>
              </a:ext>
            </a:extLst>
          </p:cNvPr>
          <p:cNvSpPr>
            <a:spLocks noGrp="1"/>
          </p:cNvSpPr>
          <p:nvPr>
            <p:ph type="title" idx="4294967295"/>
          </p:nvPr>
        </p:nvSpPr>
        <p:spPr>
          <a:xfrm>
            <a:off x="472440" y="652992"/>
            <a:ext cx="11099800" cy="1325563"/>
          </a:xfrm>
        </p:spPr>
        <p:txBody>
          <a:bodyPr>
            <a:normAutofit/>
          </a:bodyPr>
          <a:lstStyle/>
          <a:p>
            <a:r>
              <a:rPr lang="en-US" sz="4000" dirty="0">
                <a:solidFill>
                  <a:srgbClr val="60394E"/>
                </a:solidFill>
              </a:rPr>
              <a:t>Nail Changes </a:t>
            </a:r>
            <a:br>
              <a:rPr lang="en-US" sz="4000" dirty="0">
                <a:solidFill>
                  <a:srgbClr val="60394E"/>
                </a:solidFill>
              </a:rPr>
            </a:br>
            <a:r>
              <a:rPr lang="en-US" sz="4000" dirty="0">
                <a:solidFill>
                  <a:srgbClr val="60394E"/>
                </a:solidFill>
              </a:rPr>
              <a:t>(Associated with </a:t>
            </a:r>
            <a:r>
              <a:rPr lang="en-US" sz="4000" dirty="0" err="1">
                <a:solidFill>
                  <a:srgbClr val="60394E"/>
                </a:solidFill>
              </a:rPr>
              <a:t>Talquetamab</a:t>
            </a:r>
            <a:r>
              <a:rPr lang="en-US" sz="4000" dirty="0">
                <a:solidFill>
                  <a:srgbClr val="60394E"/>
                </a:solidFill>
              </a:rPr>
              <a:t> – GPRC5D)</a:t>
            </a:r>
            <a:endParaRPr lang="en-US" sz="4000" dirty="0">
              <a:cs typeface="Arial"/>
            </a:endParaRPr>
          </a:p>
        </p:txBody>
      </p:sp>
      <p:sp>
        <p:nvSpPr>
          <p:cNvPr id="3" name="TextBox 2">
            <a:extLst>
              <a:ext uri="{FF2B5EF4-FFF2-40B4-BE49-F238E27FC236}">
                <a16:creationId xmlns:a16="http://schemas.microsoft.com/office/drawing/2014/main" id="{205F6413-37ED-F4C5-C114-8B01CE6694FB}"/>
              </a:ext>
            </a:extLst>
          </p:cNvPr>
          <p:cNvSpPr txBox="1"/>
          <p:nvPr/>
        </p:nvSpPr>
        <p:spPr>
          <a:xfrm>
            <a:off x="472440" y="6478599"/>
            <a:ext cx="6096000" cy="246221"/>
          </a:xfrm>
          <a:prstGeom prst="rect">
            <a:avLst/>
          </a:prstGeom>
          <a:noFill/>
        </p:spPr>
        <p:txBody>
          <a:bodyPr wrap="square">
            <a:spAutoFit/>
          </a:bodyPr>
          <a:lstStyle/>
          <a:p>
            <a:r>
              <a:rPr lang="en-US" altLang="en-US" sz="1000">
                <a:latin typeface="+mj-lt"/>
                <a:cs typeface="Arial"/>
              </a:rPr>
              <a:t>Courtesy of Donna </a:t>
            </a:r>
            <a:r>
              <a:rPr lang="en-US" altLang="en-US" sz="1000" err="1">
                <a:latin typeface="+mj-lt"/>
                <a:cs typeface="Arial"/>
              </a:rPr>
              <a:t>Catamaro</a:t>
            </a:r>
            <a:r>
              <a:rPr lang="en-US" altLang="en-US" sz="1000">
                <a:latin typeface="+mj-lt"/>
                <a:cs typeface="Arial"/>
              </a:rPr>
              <a:t>, CRNP</a:t>
            </a:r>
            <a:endParaRPr lang="en-US" sz="1000">
              <a:latin typeface="+mj-lt"/>
            </a:endParaRPr>
          </a:p>
        </p:txBody>
      </p:sp>
      <p:pic>
        <p:nvPicPr>
          <p:cNvPr id="12" name="Picture 6">
            <a:extLst>
              <a:ext uri="{FF2B5EF4-FFF2-40B4-BE49-F238E27FC236}">
                <a16:creationId xmlns:a16="http://schemas.microsoft.com/office/drawing/2014/main" id="{F81CA771-BA15-45E6-3966-50D9BBD63230}"/>
              </a:ext>
            </a:extLst>
          </p:cNvPr>
          <p:cNvPicPr>
            <a:picLocks noChangeAspect="1"/>
          </p:cNvPicPr>
          <p:nvPr/>
        </p:nvPicPr>
        <p:blipFill rotWithShape="1">
          <a:blip r:embed="rId3"/>
          <a:srcRect l="2392" r="17621" b="-3"/>
          <a:stretch/>
        </p:blipFill>
        <p:spPr>
          <a:xfrm>
            <a:off x="609451" y="2068419"/>
            <a:ext cx="2657805" cy="3875084"/>
          </a:xfrm>
          <a:prstGeom prst="rect">
            <a:avLst/>
          </a:prstGeom>
          <a:noFill/>
        </p:spPr>
      </p:pic>
      <p:pic>
        <p:nvPicPr>
          <p:cNvPr id="13" name="Picture 5" descr="A picture containing floor, indoor, person, close&#10;&#10;Description automatically generated">
            <a:extLst>
              <a:ext uri="{FF2B5EF4-FFF2-40B4-BE49-F238E27FC236}">
                <a16:creationId xmlns:a16="http://schemas.microsoft.com/office/drawing/2014/main" id="{58A48976-C8EF-D46E-A439-EB4E759E70B8}"/>
              </a:ext>
            </a:extLst>
          </p:cNvPr>
          <p:cNvPicPr>
            <a:picLocks noChangeAspect="1"/>
          </p:cNvPicPr>
          <p:nvPr/>
        </p:nvPicPr>
        <p:blipFill rotWithShape="1">
          <a:blip r:embed="rId4"/>
          <a:srcRect l="45414" r="746" b="1"/>
          <a:stretch/>
        </p:blipFill>
        <p:spPr>
          <a:xfrm>
            <a:off x="3870955" y="2068418"/>
            <a:ext cx="2657805" cy="3875084"/>
          </a:xfrm>
          <a:prstGeom prst="rect">
            <a:avLst/>
          </a:prstGeom>
          <a:noFill/>
        </p:spPr>
      </p:pic>
      <p:pic>
        <p:nvPicPr>
          <p:cNvPr id="14" name="Picture 7">
            <a:extLst>
              <a:ext uri="{FF2B5EF4-FFF2-40B4-BE49-F238E27FC236}">
                <a16:creationId xmlns:a16="http://schemas.microsoft.com/office/drawing/2014/main" id="{CFE1581D-EBA7-1A8C-5B2A-904D9C791CFD}"/>
              </a:ext>
            </a:extLst>
          </p:cNvPr>
          <p:cNvPicPr>
            <a:picLocks noChangeAspect="1"/>
          </p:cNvPicPr>
          <p:nvPr/>
        </p:nvPicPr>
        <p:blipFill rotWithShape="1">
          <a:blip r:embed="rId5"/>
          <a:srcRect r="954" b="-3"/>
          <a:stretch/>
        </p:blipFill>
        <p:spPr>
          <a:xfrm>
            <a:off x="7132460" y="2068418"/>
            <a:ext cx="2657805" cy="3875084"/>
          </a:xfrm>
          <a:prstGeom prst="rect">
            <a:avLst/>
          </a:prstGeom>
          <a:noFill/>
        </p:spPr>
      </p:pic>
    </p:spTree>
    <p:extLst>
      <p:ext uri="{BB962C8B-B14F-4D97-AF65-F5344CB8AC3E}">
        <p14:creationId xmlns:p14="http://schemas.microsoft.com/office/powerpoint/2010/main" val="3592553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252432-2309-8D52-D47F-7F2FC219F98E}"/>
              </a:ext>
            </a:extLst>
          </p:cNvPr>
          <p:cNvSpPr>
            <a:spLocks noGrp="1"/>
          </p:cNvSpPr>
          <p:nvPr>
            <p:ph type="title" idx="4294967295"/>
          </p:nvPr>
        </p:nvSpPr>
        <p:spPr>
          <a:xfrm>
            <a:off x="472440" y="652992"/>
            <a:ext cx="11099800" cy="1325563"/>
          </a:xfrm>
        </p:spPr>
        <p:txBody>
          <a:bodyPr>
            <a:normAutofit/>
          </a:bodyPr>
          <a:lstStyle/>
          <a:p>
            <a:r>
              <a:rPr lang="en-US" sz="4000" dirty="0">
                <a:solidFill>
                  <a:srgbClr val="60394E"/>
                </a:solidFill>
              </a:rPr>
              <a:t>Palmar Plantar Desquamation </a:t>
            </a:r>
            <a:br>
              <a:rPr lang="en-US" sz="4000" dirty="0">
                <a:solidFill>
                  <a:srgbClr val="60394E"/>
                </a:solidFill>
              </a:rPr>
            </a:br>
            <a:r>
              <a:rPr lang="en-US" sz="4000" dirty="0">
                <a:solidFill>
                  <a:srgbClr val="60394E"/>
                </a:solidFill>
              </a:rPr>
              <a:t>(Associated with </a:t>
            </a:r>
            <a:r>
              <a:rPr lang="en-US" sz="4000" dirty="0" err="1">
                <a:solidFill>
                  <a:srgbClr val="60394E"/>
                </a:solidFill>
              </a:rPr>
              <a:t>Talquetamab</a:t>
            </a:r>
            <a:r>
              <a:rPr lang="en-US" sz="4000" dirty="0">
                <a:solidFill>
                  <a:srgbClr val="60394E"/>
                </a:solidFill>
              </a:rPr>
              <a:t> – GPRC5D)</a:t>
            </a:r>
            <a:endParaRPr lang="en-US" sz="4000" dirty="0">
              <a:solidFill>
                <a:srgbClr val="60394E"/>
              </a:solidFill>
              <a:cs typeface="Arial"/>
            </a:endParaRPr>
          </a:p>
        </p:txBody>
      </p:sp>
      <p:sp>
        <p:nvSpPr>
          <p:cNvPr id="3" name="TextBox 2">
            <a:extLst>
              <a:ext uri="{FF2B5EF4-FFF2-40B4-BE49-F238E27FC236}">
                <a16:creationId xmlns:a16="http://schemas.microsoft.com/office/drawing/2014/main" id="{205F6413-37ED-F4C5-C114-8B01CE6694FB}"/>
              </a:ext>
            </a:extLst>
          </p:cNvPr>
          <p:cNvSpPr txBox="1"/>
          <p:nvPr/>
        </p:nvSpPr>
        <p:spPr>
          <a:xfrm>
            <a:off x="472440" y="6478599"/>
            <a:ext cx="6096000" cy="246221"/>
          </a:xfrm>
          <a:prstGeom prst="rect">
            <a:avLst/>
          </a:prstGeom>
          <a:noFill/>
        </p:spPr>
        <p:txBody>
          <a:bodyPr wrap="square">
            <a:spAutoFit/>
          </a:bodyPr>
          <a:lstStyle/>
          <a:p>
            <a:r>
              <a:rPr lang="en-US" altLang="en-US" sz="1000">
                <a:latin typeface="+mj-lt"/>
                <a:cs typeface="Arial"/>
              </a:rPr>
              <a:t>Courtesy of Donna </a:t>
            </a:r>
            <a:r>
              <a:rPr lang="en-US" altLang="en-US" sz="1000" err="1">
                <a:latin typeface="+mj-lt"/>
                <a:cs typeface="Arial"/>
              </a:rPr>
              <a:t>Catamaro</a:t>
            </a:r>
            <a:r>
              <a:rPr lang="en-US" altLang="en-US" sz="1000">
                <a:latin typeface="+mj-lt"/>
                <a:cs typeface="Arial"/>
              </a:rPr>
              <a:t>, CRNP</a:t>
            </a:r>
            <a:endParaRPr lang="en-US" sz="1000">
              <a:latin typeface="+mj-lt"/>
            </a:endParaRPr>
          </a:p>
        </p:txBody>
      </p:sp>
      <p:pic>
        <p:nvPicPr>
          <p:cNvPr id="6" name="Picture 17" descr="A picture containing indoor, wall, person, underpants&#10;&#10;Description automatically generated">
            <a:extLst>
              <a:ext uri="{FF2B5EF4-FFF2-40B4-BE49-F238E27FC236}">
                <a16:creationId xmlns:a16="http://schemas.microsoft.com/office/drawing/2014/main" id="{EF9F64D2-967A-AE37-82A5-236A08C3552B}"/>
              </a:ext>
            </a:extLst>
          </p:cNvPr>
          <p:cNvPicPr>
            <a:picLocks noChangeAspect="1"/>
          </p:cNvPicPr>
          <p:nvPr/>
        </p:nvPicPr>
        <p:blipFill rotWithShape="1">
          <a:blip r:embed="rId3"/>
          <a:srcRect r="3" b="5962"/>
          <a:stretch/>
        </p:blipFill>
        <p:spPr>
          <a:xfrm>
            <a:off x="609451" y="2068419"/>
            <a:ext cx="2657804" cy="3875083"/>
          </a:xfrm>
          <a:prstGeom prst="rect">
            <a:avLst/>
          </a:prstGeom>
          <a:noFill/>
        </p:spPr>
      </p:pic>
      <p:pic>
        <p:nvPicPr>
          <p:cNvPr id="7" name="Picture 15">
            <a:extLst>
              <a:ext uri="{FF2B5EF4-FFF2-40B4-BE49-F238E27FC236}">
                <a16:creationId xmlns:a16="http://schemas.microsoft.com/office/drawing/2014/main" id="{3D9DC783-81C8-919C-807A-7D41094B9C17}"/>
              </a:ext>
            </a:extLst>
          </p:cNvPr>
          <p:cNvPicPr>
            <a:picLocks noChangeAspect="1"/>
          </p:cNvPicPr>
          <p:nvPr/>
        </p:nvPicPr>
        <p:blipFill rotWithShape="1">
          <a:blip r:embed="rId4"/>
          <a:srcRect l="15210" r="17058" b="-3"/>
          <a:stretch/>
        </p:blipFill>
        <p:spPr>
          <a:xfrm>
            <a:off x="3870956" y="2068418"/>
            <a:ext cx="2657804" cy="3875083"/>
          </a:xfrm>
          <a:prstGeom prst="rect">
            <a:avLst/>
          </a:prstGeom>
          <a:noFill/>
        </p:spPr>
      </p:pic>
      <p:pic>
        <p:nvPicPr>
          <p:cNvPr id="8" name="Picture 16" descr="A picture containing person, indoor, hand&#10;&#10;Description automatically generated">
            <a:extLst>
              <a:ext uri="{FF2B5EF4-FFF2-40B4-BE49-F238E27FC236}">
                <a16:creationId xmlns:a16="http://schemas.microsoft.com/office/drawing/2014/main" id="{82B02D90-836A-AA30-396D-23F25B56E36F}"/>
              </a:ext>
            </a:extLst>
          </p:cNvPr>
          <p:cNvPicPr>
            <a:picLocks noChangeAspect="1"/>
          </p:cNvPicPr>
          <p:nvPr/>
        </p:nvPicPr>
        <p:blipFill rotWithShape="1">
          <a:blip r:embed="rId5"/>
          <a:srcRect l="27357" r="24117" b="-1"/>
          <a:stretch/>
        </p:blipFill>
        <p:spPr>
          <a:xfrm>
            <a:off x="7132461" y="2068418"/>
            <a:ext cx="2657804" cy="3875083"/>
          </a:xfrm>
          <a:prstGeom prst="rect">
            <a:avLst/>
          </a:prstGeom>
          <a:noFill/>
        </p:spPr>
      </p:pic>
      <p:sp>
        <p:nvSpPr>
          <p:cNvPr id="2" name="Star: 5 Points 1">
            <a:extLst>
              <a:ext uri="{FF2B5EF4-FFF2-40B4-BE49-F238E27FC236}">
                <a16:creationId xmlns:a16="http://schemas.microsoft.com/office/drawing/2014/main" id="{8DB1B794-C164-A09C-FD02-1DEE1408D116}"/>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78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373279711"/>
              </p:ext>
            </p:extLst>
          </p:nvPr>
        </p:nvGraphicFramePr>
        <p:xfrm>
          <a:off x="619760" y="1538291"/>
          <a:ext cx="9533466" cy="4557709"/>
        </p:xfrm>
        <a:graphic>
          <a:graphicData uri="http://schemas.openxmlformats.org/drawingml/2006/table">
            <a:tbl>
              <a:tblPr firstRow="1" bandRow="1">
                <a:tableStyleId>{5C22544A-7EE6-4342-B048-85BDC9FD1C3A}</a:tableStyleId>
              </a:tblPr>
              <a:tblGrid>
                <a:gridCol w="3884159">
                  <a:extLst>
                    <a:ext uri="{9D8B030D-6E8A-4147-A177-3AD203B41FA5}">
                      <a16:colId xmlns:a16="http://schemas.microsoft.com/office/drawing/2014/main" val="3364834556"/>
                    </a:ext>
                  </a:extLst>
                </a:gridCol>
                <a:gridCol w="1871922">
                  <a:extLst>
                    <a:ext uri="{9D8B030D-6E8A-4147-A177-3AD203B41FA5}">
                      <a16:colId xmlns:a16="http://schemas.microsoft.com/office/drawing/2014/main" val="1924410484"/>
                    </a:ext>
                  </a:extLst>
                </a:gridCol>
                <a:gridCol w="1771419">
                  <a:extLst>
                    <a:ext uri="{9D8B030D-6E8A-4147-A177-3AD203B41FA5}">
                      <a16:colId xmlns:a16="http://schemas.microsoft.com/office/drawing/2014/main" val="4235015832"/>
                    </a:ext>
                  </a:extLst>
                </a:gridCol>
                <a:gridCol w="2005966">
                  <a:extLst>
                    <a:ext uri="{9D8B030D-6E8A-4147-A177-3AD203B41FA5}">
                      <a16:colId xmlns:a16="http://schemas.microsoft.com/office/drawing/2014/main" val="2719590054"/>
                    </a:ext>
                  </a:extLst>
                </a:gridCol>
              </a:tblGrid>
              <a:tr h="531518">
                <a:tc>
                  <a:txBody>
                    <a:bodyPr/>
                    <a:lstStyle/>
                    <a:p>
                      <a:pPr algn="ctr"/>
                      <a:endParaRPr lang="en-US" sz="1800">
                        <a:solidFill>
                          <a:schemeClr val="bg2">
                            <a:lumMod val="10000"/>
                          </a:schemeClr>
                        </a:solidFill>
                      </a:endParaRPr>
                    </a:p>
                  </a:txBody>
                  <a:tcPr marL="91441" marR="91441" anchor="ctr">
                    <a:solidFill>
                      <a:srgbClr val="60394E"/>
                    </a:solidFill>
                  </a:tcPr>
                </a:tc>
                <a:tc>
                  <a:txBody>
                    <a:bodyPr/>
                    <a:lstStyle/>
                    <a:p>
                      <a:pPr algn="ctr"/>
                      <a:r>
                        <a:rPr lang="en-US" sz="1800" err="1">
                          <a:solidFill>
                            <a:schemeClr val="bg1"/>
                          </a:solidFill>
                        </a:rPr>
                        <a:t>MoABs</a:t>
                      </a:r>
                      <a:endParaRPr lang="en-US" sz="1800">
                        <a:solidFill>
                          <a:schemeClr val="bg1"/>
                        </a:solidFill>
                      </a:endParaRPr>
                    </a:p>
                  </a:txBody>
                  <a:tcPr marL="91441" marR="91441" anchor="ctr">
                    <a:solidFill>
                      <a:srgbClr val="60394E"/>
                    </a:solidFill>
                  </a:tcPr>
                </a:tc>
                <a:tc>
                  <a:txBody>
                    <a:bodyPr/>
                    <a:lstStyle/>
                    <a:p>
                      <a:pPr algn="ctr"/>
                      <a:r>
                        <a:rPr lang="en-US" sz="1800">
                          <a:solidFill>
                            <a:schemeClr val="bg1"/>
                          </a:solidFill>
                        </a:rPr>
                        <a:t>CARs</a:t>
                      </a:r>
                    </a:p>
                  </a:txBody>
                  <a:tcPr marL="91441" marR="91441" anchor="ctr">
                    <a:solidFill>
                      <a:srgbClr val="60394E"/>
                    </a:solidFill>
                  </a:tcPr>
                </a:tc>
                <a:tc>
                  <a:txBody>
                    <a:bodyPr/>
                    <a:lstStyle/>
                    <a:p>
                      <a:pPr algn="ctr"/>
                      <a:r>
                        <a:rPr lang="en-US" sz="1800" err="1">
                          <a:solidFill>
                            <a:schemeClr val="bg1"/>
                          </a:solidFill>
                        </a:rPr>
                        <a:t>BiTEs</a:t>
                      </a:r>
                      <a:endParaRPr lang="en-US" sz="1800">
                        <a:solidFill>
                          <a:schemeClr val="bg1"/>
                        </a:solidFill>
                      </a:endParaRPr>
                    </a:p>
                  </a:txBody>
                  <a:tcPr marL="91441" marR="91441" anchor="ctr">
                    <a:solidFill>
                      <a:srgbClr val="60394E"/>
                    </a:solidFill>
                  </a:tcPr>
                </a:tc>
                <a:extLst>
                  <a:ext uri="{0D108BD9-81ED-4DB2-BD59-A6C34878D82A}">
                    <a16:rowId xmlns:a16="http://schemas.microsoft.com/office/drawing/2014/main" val="2404014911"/>
                  </a:ext>
                </a:extLst>
              </a:tr>
              <a:tr h="508000">
                <a:tc>
                  <a:txBody>
                    <a:bodyPr/>
                    <a:lstStyle/>
                    <a:p>
                      <a:pPr algn="ctr"/>
                      <a:r>
                        <a:rPr lang="en-US" sz="1800">
                          <a:solidFill>
                            <a:schemeClr val="bg2">
                              <a:lumMod val="10000"/>
                            </a:schemeClr>
                          </a:solidFill>
                        </a:rPr>
                        <a:t>Off-the-shelf</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No</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791050293"/>
                  </a:ext>
                </a:extLst>
              </a:tr>
              <a:tr h="500261">
                <a:tc>
                  <a:txBody>
                    <a:bodyPr/>
                    <a:lstStyle/>
                    <a:p>
                      <a:pPr algn="ctr"/>
                      <a:r>
                        <a:rPr lang="en-US" sz="1800">
                          <a:solidFill>
                            <a:schemeClr val="bg2">
                              <a:lumMod val="10000"/>
                            </a:schemeClr>
                          </a:solidFill>
                        </a:rPr>
                        <a:t>Ease of administration</a:t>
                      </a:r>
                    </a:p>
                  </a:txBody>
                  <a:tcPr marL="91441" marR="91441" anchor="ctr"/>
                </a:tc>
                <a:tc>
                  <a:txBody>
                    <a:bodyPr/>
                    <a:lstStyle/>
                    <a:p>
                      <a:pPr algn="ctr"/>
                      <a:r>
                        <a:rPr lang="en-US" sz="1800">
                          <a:solidFill>
                            <a:schemeClr val="bg2">
                              <a:lumMod val="10000"/>
                            </a:schemeClr>
                          </a:solidFill>
                        </a:rPr>
                        <a:t>+++</a:t>
                      </a:r>
                    </a:p>
                  </a:txBody>
                  <a:tcPr marL="91441" marR="91441" anchor="ctr"/>
                </a:tc>
                <a:tc>
                  <a:txBody>
                    <a:bodyPr/>
                    <a:lstStyle/>
                    <a:p>
                      <a:pPr algn="ctr"/>
                      <a:r>
                        <a:rPr lang="en-US" sz="1800">
                          <a:solidFill>
                            <a:schemeClr val="bg2">
                              <a:lumMod val="10000"/>
                            </a:schemeClr>
                          </a:solidFill>
                        </a:rPr>
                        <a:t>+</a:t>
                      </a:r>
                    </a:p>
                  </a:txBody>
                  <a:tcPr marL="91441" marR="91441" anchor="ctr"/>
                </a:tc>
                <a:tc>
                  <a:txBody>
                    <a:bodyPr/>
                    <a:lstStyle/>
                    <a:p>
                      <a:pPr algn="ctr"/>
                      <a:r>
                        <a:rPr lang="en-US" sz="1800">
                          <a:solidFill>
                            <a:schemeClr val="bg2">
                              <a:lumMod val="10000"/>
                            </a:schemeClr>
                          </a:solidFill>
                        </a:rPr>
                        <a:t>+ to ++</a:t>
                      </a:r>
                    </a:p>
                  </a:txBody>
                  <a:tcPr marL="91441" marR="91441" anchor="ctr"/>
                </a:tc>
                <a:extLst>
                  <a:ext uri="{0D108BD9-81ED-4DB2-BD59-A6C34878D82A}">
                    <a16:rowId xmlns:a16="http://schemas.microsoft.com/office/drawing/2014/main" val="1951349872"/>
                  </a:ext>
                </a:extLst>
              </a:tr>
              <a:tr h="543322">
                <a:tc>
                  <a:txBody>
                    <a:bodyPr/>
                    <a:lstStyle/>
                    <a:p>
                      <a:pPr algn="ctr"/>
                      <a:r>
                        <a:rPr lang="en-US" sz="1800">
                          <a:solidFill>
                            <a:schemeClr val="bg2">
                              <a:lumMod val="10000"/>
                            </a:schemeClr>
                          </a:solidFill>
                        </a:rPr>
                        <a:t>Repeated</a:t>
                      </a:r>
                      <a:r>
                        <a:rPr lang="en-US" sz="1800" baseline="0">
                          <a:solidFill>
                            <a:schemeClr val="bg2">
                              <a:lumMod val="10000"/>
                            </a:schemeClr>
                          </a:solidFill>
                        </a:rPr>
                        <a:t> dosing required</a:t>
                      </a:r>
                      <a:endParaRPr lang="en-US" sz="1800">
                        <a:solidFill>
                          <a:schemeClr val="bg2">
                            <a:lumMod val="10000"/>
                          </a:schemeClr>
                        </a:solidFill>
                      </a:endParaRP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No</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1967329675"/>
                  </a:ext>
                </a:extLst>
              </a:tr>
              <a:tr h="493408">
                <a:tc>
                  <a:txBody>
                    <a:bodyPr/>
                    <a:lstStyle/>
                    <a:p>
                      <a:pPr algn="ctr"/>
                      <a:r>
                        <a:rPr lang="en-US" sz="1800">
                          <a:solidFill>
                            <a:schemeClr val="bg2">
                              <a:lumMod val="10000"/>
                            </a:schemeClr>
                          </a:solidFill>
                        </a:rPr>
                        <a:t>Dependent</a:t>
                      </a:r>
                      <a:r>
                        <a:rPr lang="en-US" sz="1800" baseline="0">
                          <a:solidFill>
                            <a:schemeClr val="bg2">
                              <a:lumMod val="10000"/>
                            </a:schemeClr>
                          </a:solidFill>
                        </a:rPr>
                        <a:t> </a:t>
                      </a:r>
                      <a:r>
                        <a:rPr lang="en-US" sz="1800">
                          <a:solidFill>
                            <a:schemeClr val="bg2">
                              <a:lumMod val="10000"/>
                            </a:schemeClr>
                          </a:solidFill>
                        </a:rPr>
                        <a:t>on patient T cell</a:t>
                      </a:r>
                      <a:r>
                        <a:rPr lang="en-US" sz="1800" baseline="0">
                          <a:solidFill>
                            <a:schemeClr val="bg2">
                              <a:lumMod val="10000"/>
                            </a:schemeClr>
                          </a:solidFill>
                        </a:rPr>
                        <a:t> “fitness”</a:t>
                      </a:r>
                      <a:endParaRPr lang="en-US" sz="1800">
                        <a:solidFill>
                          <a:schemeClr val="bg2">
                            <a:lumMod val="10000"/>
                          </a:schemeClr>
                        </a:solidFill>
                      </a:endParaRPr>
                    </a:p>
                  </a:txBody>
                  <a:tcPr marL="91441" marR="91441" anchor="ctr"/>
                </a:tc>
                <a:tc>
                  <a:txBody>
                    <a:bodyPr/>
                    <a:lstStyle/>
                    <a:p>
                      <a:pPr algn="ctr"/>
                      <a:r>
                        <a:rPr lang="en-US" sz="1800">
                          <a:solidFill>
                            <a:schemeClr val="bg2">
                              <a:lumMod val="10000"/>
                            </a:schemeClr>
                          </a:solidFill>
                        </a:rPr>
                        <a:t>No</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3969464604"/>
                  </a:ext>
                </a:extLst>
              </a:tr>
              <a:tr h="508000">
                <a:tc>
                  <a:txBody>
                    <a:bodyPr/>
                    <a:lstStyle/>
                    <a:p>
                      <a:pPr algn="ctr"/>
                      <a:r>
                        <a:rPr lang="en-US" sz="1800">
                          <a:solidFill>
                            <a:schemeClr val="bg2">
                              <a:lumMod val="10000"/>
                            </a:schemeClr>
                          </a:solidFill>
                        </a:rPr>
                        <a:t>Adverse events</a:t>
                      </a:r>
                    </a:p>
                  </a:txBody>
                  <a:tcPr marL="91441" marR="91441" anchor="ctr"/>
                </a:tc>
                <a:tc>
                  <a:txBody>
                    <a:bodyPr/>
                    <a:lstStyle/>
                    <a:p>
                      <a:pPr algn="ctr"/>
                      <a:r>
                        <a:rPr lang="en-US" sz="1800">
                          <a:solidFill>
                            <a:schemeClr val="bg2">
                              <a:lumMod val="10000"/>
                            </a:schemeClr>
                          </a:solidFill>
                        </a:rPr>
                        <a:t>IRR</a:t>
                      </a:r>
                    </a:p>
                  </a:txBody>
                  <a:tcPr marL="91441" marR="91441" anchor="ctr"/>
                </a:tc>
                <a:tc>
                  <a:txBody>
                    <a:bodyPr/>
                    <a:lstStyle/>
                    <a:p>
                      <a:pPr algn="ctr"/>
                      <a:r>
                        <a:rPr lang="en-US" sz="1800">
                          <a:solidFill>
                            <a:schemeClr val="bg2">
                              <a:lumMod val="10000"/>
                            </a:schemeClr>
                          </a:solidFill>
                        </a:rPr>
                        <a:t>CRS, neuro</a:t>
                      </a:r>
                    </a:p>
                  </a:txBody>
                  <a:tcPr marL="91441" marR="91441" anchor="ctr"/>
                </a:tc>
                <a:tc>
                  <a:txBody>
                    <a:bodyPr/>
                    <a:lstStyle/>
                    <a:p>
                      <a:pPr algn="ctr"/>
                      <a:r>
                        <a:rPr lang="en-US" sz="1800">
                          <a:solidFill>
                            <a:schemeClr val="bg2">
                              <a:lumMod val="10000"/>
                            </a:schemeClr>
                          </a:solidFill>
                        </a:rPr>
                        <a:t>CRS, neuro</a:t>
                      </a:r>
                    </a:p>
                  </a:txBody>
                  <a:tcPr marL="91441" marR="91441" anchor="ctr"/>
                </a:tc>
                <a:extLst>
                  <a:ext uri="{0D108BD9-81ED-4DB2-BD59-A6C34878D82A}">
                    <a16:rowId xmlns:a16="http://schemas.microsoft.com/office/drawing/2014/main" val="1084621005"/>
                  </a:ext>
                </a:extLst>
              </a:tr>
              <a:tr h="508000">
                <a:tc>
                  <a:txBody>
                    <a:bodyPr/>
                    <a:lstStyle/>
                    <a:p>
                      <a:pPr algn="ctr"/>
                      <a:r>
                        <a:rPr lang="en-US" sz="1800">
                          <a:solidFill>
                            <a:schemeClr val="bg2">
                              <a:lumMod val="10000"/>
                            </a:schemeClr>
                          </a:solidFill>
                        </a:rPr>
                        <a:t>Adverse event duration</a:t>
                      </a:r>
                    </a:p>
                  </a:txBody>
                  <a:tcPr marL="91441" marR="91441" anchor="ctr"/>
                </a:tc>
                <a:tc>
                  <a:txBody>
                    <a:bodyPr/>
                    <a:lstStyle/>
                    <a:p>
                      <a:pPr algn="ctr"/>
                      <a:r>
                        <a:rPr lang="en-US" sz="1800">
                          <a:solidFill>
                            <a:schemeClr val="bg2">
                              <a:lumMod val="10000"/>
                            </a:schemeClr>
                          </a:solidFill>
                        </a:rPr>
                        <a:t>NA</a:t>
                      </a:r>
                    </a:p>
                  </a:txBody>
                  <a:tcPr marL="91441" marR="91441" anchor="ctr"/>
                </a:tc>
                <a:tc>
                  <a:txBody>
                    <a:bodyPr/>
                    <a:lstStyle/>
                    <a:p>
                      <a:pPr algn="ctr"/>
                      <a:r>
                        <a:rPr lang="en-US" sz="1800">
                          <a:solidFill>
                            <a:schemeClr val="bg2">
                              <a:lumMod val="10000"/>
                            </a:schemeClr>
                          </a:solidFill>
                        </a:rPr>
                        <a:t>~14-21 days</a:t>
                      </a:r>
                    </a:p>
                  </a:txBody>
                  <a:tcPr marL="91441" marR="91441" anchor="ctr"/>
                </a:tc>
                <a:tc>
                  <a:txBody>
                    <a:bodyPr/>
                    <a:lstStyle/>
                    <a:p>
                      <a:pPr algn="ctr"/>
                      <a:r>
                        <a:rPr lang="en-US" sz="1800">
                          <a:solidFill>
                            <a:schemeClr val="bg2">
                              <a:lumMod val="10000"/>
                            </a:schemeClr>
                          </a:solidFill>
                        </a:rPr>
                        <a:t>Ongoing</a:t>
                      </a:r>
                    </a:p>
                  </a:txBody>
                  <a:tcPr marL="91441" marR="91441" anchor="ctr"/>
                </a:tc>
                <a:extLst>
                  <a:ext uri="{0D108BD9-81ED-4DB2-BD59-A6C34878D82A}">
                    <a16:rowId xmlns:a16="http://schemas.microsoft.com/office/drawing/2014/main" val="3057203951"/>
                  </a:ext>
                </a:extLst>
              </a:tr>
              <a:tr h="524933">
                <a:tc>
                  <a:txBody>
                    <a:bodyPr/>
                    <a:lstStyle/>
                    <a:p>
                      <a:pPr algn="ctr"/>
                      <a:r>
                        <a:rPr lang="en-US" sz="1800">
                          <a:solidFill>
                            <a:schemeClr val="bg2">
                              <a:lumMod val="10000"/>
                            </a:schemeClr>
                          </a:solidFill>
                        </a:rPr>
                        <a:t>Durable</a:t>
                      </a:r>
                      <a:r>
                        <a:rPr lang="en-US" sz="1800" baseline="0">
                          <a:solidFill>
                            <a:schemeClr val="bg2">
                              <a:lumMod val="10000"/>
                            </a:schemeClr>
                          </a:solidFill>
                        </a:rPr>
                        <a:t> c</a:t>
                      </a:r>
                      <a:r>
                        <a:rPr lang="en-US" sz="1800">
                          <a:solidFill>
                            <a:schemeClr val="bg2">
                              <a:lumMod val="10000"/>
                            </a:schemeClr>
                          </a:solidFill>
                        </a:rPr>
                        <a:t>linical activity seen</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3658768971"/>
                  </a:ext>
                </a:extLst>
              </a:tr>
              <a:tr h="440267">
                <a:tc>
                  <a:txBody>
                    <a:bodyPr/>
                    <a:lstStyle/>
                    <a:p>
                      <a:pPr algn="ctr"/>
                      <a:r>
                        <a:rPr lang="en-US" sz="1800">
                          <a:solidFill>
                            <a:schemeClr val="bg2">
                              <a:lumMod val="10000"/>
                            </a:schemeClr>
                          </a:solidFill>
                        </a:rPr>
                        <a:t>Requires LD chemotherapy</a:t>
                      </a:r>
                    </a:p>
                  </a:txBody>
                  <a:tcPr marL="91441" marR="91441" anchor="ctr"/>
                </a:tc>
                <a:tc>
                  <a:txBody>
                    <a:bodyPr/>
                    <a:lstStyle/>
                    <a:p>
                      <a:pPr algn="ctr"/>
                      <a:r>
                        <a:rPr lang="en-US" sz="1800" dirty="0">
                          <a:solidFill>
                            <a:schemeClr val="bg2">
                              <a:lumMod val="10000"/>
                            </a:schemeClr>
                          </a:solidFill>
                        </a:rPr>
                        <a:t>No</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dirty="0">
                          <a:solidFill>
                            <a:schemeClr val="bg2">
                              <a:lumMod val="10000"/>
                            </a:schemeClr>
                          </a:solidFill>
                        </a:rPr>
                        <a:t>No</a:t>
                      </a:r>
                    </a:p>
                  </a:txBody>
                  <a:tcPr marL="91441" marR="91441" anchor="ctr"/>
                </a:tc>
                <a:extLst>
                  <a:ext uri="{0D108BD9-81ED-4DB2-BD59-A6C34878D82A}">
                    <a16:rowId xmlns:a16="http://schemas.microsoft.com/office/drawing/2014/main" val="1964287124"/>
                  </a:ext>
                </a:extLst>
              </a:tr>
            </a:tbl>
          </a:graphicData>
        </a:graphic>
      </p:graphicFrame>
      <p:sp>
        <p:nvSpPr>
          <p:cNvPr id="3" name="Title 2">
            <a:extLst>
              <a:ext uri="{FF2B5EF4-FFF2-40B4-BE49-F238E27FC236}">
                <a16:creationId xmlns:a16="http://schemas.microsoft.com/office/drawing/2014/main" id="{098549E4-E6DB-37C5-6440-71AD3D99B8BB}"/>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Comparison of Immunotherapy Approaches</a:t>
            </a:r>
          </a:p>
        </p:txBody>
      </p:sp>
      <p:sp>
        <p:nvSpPr>
          <p:cNvPr id="2" name="TextBox 1">
            <a:extLst>
              <a:ext uri="{FF2B5EF4-FFF2-40B4-BE49-F238E27FC236}">
                <a16:creationId xmlns:a16="http://schemas.microsoft.com/office/drawing/2014/main" id="{5E3E6848-9CCF-05A8-FF0E-0A9751B9CFAF}"/>
              </a:ext>
            </a:extLst>
          </p:cNvPr>
          <p:cNvSpPr txBox="1"/>
          <p:nvPr/>
        </p:nvSpPr>
        <p:spPr bwMode="auto">
          <a:xfrm>
            <a:off x="614435" y="6262787"/>
            <a:ext cx="620546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LD, lymphodepleting; IRR, infusion-related reaction; </a:t>
            </a:r>
            <a:r>
              <a:rPr lang="en-US" sz="1000" err="1"/>
              <a:t>MoAB</a:t>
            </a:r>
            <a:r>
              <a:rPr lang="en-US" sz="1000"/>
              <a:t>, monoclonal antibody</a:t>
            </a:r>
            <a:endParaRPr lang="en-US" sz="1000">
              <a:cs typeface="Arial"/>
            </a:endParaRPr>
          </a:p>
        </p:txBody>
      </p:sp>
    </p:spTree>
    <p:extLst>
      <p:ext uri="{BB962C8B-B14F-4D97-AF65-F5344CB8AC3E}">
        <p14:creationId xmlns:p14="http://schemas.microsoft.com/office/powerpoint/2010/main" val="703738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2440" y="365125"/>
            <a:ext cx="11099800" cy="1325563"/>
          </a:xfrm>
        </p:spPr>
        <p:txBody>
          <a:bodyPr>
            <a:normAutofit/>
          </a:bodyPr>
          <a:lstStyle/>
          <a:p>
            <a:r>
              <a:rPr lang="en-US" sz="4000"/>
              <a:t>Conclusion</a:t>
            </a:r>
          </a:p>
        </p:txBody>
      </p:sp>
      <p:sp>
        <p:nvSpPr>
          <p:cNvPr id="4" name="TextBox 3">
            <a:extLst>
              <a:ext uri="{FF2B5EF4-FFF2-40B4-BE49-F238E27FC236}">
                <a16:creationId xmlns:a16="http://schemas.microsoft.com/office/drawing/2014/main" id="{705BCFFC-9D18-666F-2F8E-9A5DBAEA609B}"/>
              </a:ext>
            </a:extLst>
          </p:cNvPr>
          <p:cNvSpPr txBox="1"/>
          <p:nvPr/>
        </p:nvSpPr>
        <p:spPr>
          <a:xfrm>
            <a:off x="472440" y="1540476"/>
            <a:ext cx="10969917" cy="4312527"/>
          </a:xfrm>
          <a:prstGeom prst="rect">
            <a:avLst/>
          </a:prstGeom>
          <a:noFill/>
        </p:spPr>
        <p:txBody>
          <a:bodyPr wrap="square" rtlCol="0">
            <a:spAutoFit/>
          </a:bodyPr>
          <a:lstStyle/>
          <a:p>
            <a:pPr marL="285750" indent="-285750">
              <a:lnSpc>
                <a:spcPts val="2880"/>
              </a:lnSpc>
              <a:spcBef>
                <a:spcPts val="1000"/>
              </a:spcBef>
              <a:buFont typeface="Arial" panose="020B0604020202020204" pitchFamily="34" charset="0"/>
              <a:buChar char="•"/>
            </a:pPr>
            <a:r>
              <a:rPr lang="en-US" sz="2400">
                <a:latin typeface="+mj-lt"/>
              </a:rPr>
              <a:t>Significant advances in the treatment of myeloma continue to improve survival</a:t>
            </a:r>
          </a:p>
          <a:p>
            <a:pPr marL="285750" indent="-285750">
              <a:lnSpc>
                <a:spcPts val="2880"/>
              </a:lnSpc>
              <a:spcBef>
                <a:spcPts val="1000"/>
              </a:spcBef>
              <a:buFont typeface="Arial" panose="020B0604020202020204" pitchFamily="34" charset="0"/>
              <a:buChar char="•"/>
            </a:pPr>
            <a:r>
              <a:rPr lang="en-US" sz="2400">
                <a:latin typeface="+mj-lt"/>
              </a:rPr>
              <a:t>Highly effective immunotherapies, including CAR T and </a:t>
            </a:r>
            <a:r>
              <a:rPr lang="en-US" sz="2400" err="1">
                <a:latin typeface="+mj-lt"/>
              </a:rPr>
              <a:t>bispecifics</a:t>
            </a:r>
            <a:r>
              <a:rPr lang="en-US" sz="2400">
                <a:latin typeface="+mj-lt"/>
              </a:rPr>
              <a:t>, recently FDA approved for RRMM are showing great promise and are now moving earlier in lines </a:t>
            </a:r>
            <a:br>
              <a:rPr lang="en-US" sz="2400">
                <a:latin typeface="+mj-lt"/>
              </a:rPr>
            </a:br>
            <a:r>
              <a:rPr lang="en-US" sz="2400">
                <a:latin typeface="+mj-lt"/>
              </a:rPr>
              <a:t>of therapy at relapse.  </a:t>
            </a:r>
          </a:p>
          <a:p>
            <a:pPr marL="285750" indent="-285750">
              <a:lnSpc>
                <a:spcPts val="2880"/>
              </a:lnSpc>
              <a:spcBef>
                <a:spcPts val="1000"/>
              </a:spcBef>
              <a:buFont typeface="Arial" panose="020B0604020202020204" pitchFamily="34" charset="0"/>
              <a:buChar char="•"/>
            </a:pPr>
            <a:r>
              <a:rPr lang="en-US" sz="2400">
                <a:latin typeface="+mj-lt"/>
              </a:rPr>
              <a:t>Close monitoring and aggressive management of the unique adverse events associated with these T cell-directed therapies is essential </a:t>
            </a:r>
          </a:p>
          <a:p>
            <a:pPr marL="285750" indent="-285750">
              <a:lnSpc>
                <a:spcPts val="2880"/>
              </a:lnSpc>
              <a:spcBef>
                <a:spcPts val="1000"/>
              </a:spcBef>
              <a:buFont typeface="Arial" panose="020B0604020202020204" pitchFamily="34" charset="0"/>
              <a:buChar char="•"/>
            </a:pPr>
            <a:r>
              <a:rPr lang="en-US" sz="2400">
                <a:latin typeface="+mj-lt"/>
              </a:rPr>
              <a:t>Adaption of these agents in RR disease is successfully moving to the community setting. Nurses, in community and CAR T centers, are essential in the successful coordination, symptom management and patient/family education.</a:t>
            </a:r>
            <a:endParaRPr lang="en-US" sz="2400">
              <a:latin typeface="+mj-lt"/>
              <a:cs typeface="Calibri"/>
            </a:endParaRPr>
          </a:p>
          <a:p>
            <a:pPr marL="285750" indent="-285750">
              <a:lnSpc>
                <a:spcPts val="2880"/>
              </a:lnSpc>
              <a:spcBef>
                <a:spcPts val="1000"/>
              </a:spcBef>
              <a:buFont typeface="Arial" panose="020B0604020202020204" pitchFamily="34" charset="0"/>
              <a:buChar char="•"/>
            </a:pPr>
            <a:r>
              <a:rPr lang="en-US" sz="2400">
                <a:latin typeface="+mj-lt"/>
              </a:rPr>
              <a:t>Myeloma patients are  “Survivors”</a:t>
            </a:r>
            <a:endParaRPr lang="en-US" sz="2400">
              <a:latin typeface="+mj-lt"/>
              <a:cs typeface="Calibri"/>
            </a:endParaRPr>
          </a:p>
        </p:txBody>
      </p:sp>
    </p:spTree>
    <p:extLst>
      <p:ext uri="{BB962C8B-B14F-4D97-AF65-F5344CB8AC3E}">
        <p14:creationId xmlns:p14="http://schemas.microsoft.com/office/powerpoint/2010/main" val="611290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83C6-AE18-C2BF-4B15-8734B1AE8B47}"/>
              </a:ext>
            </a:extLst>
          </p:cNvPr>
          <p:cNvSpPr>
            <a:spLocks noGrp="1"/>
          </p:cNvSpPr>
          <p:nvPr>
            <p:ph type="title"/>
          </p:nvPr>
        </p:nvSpPr>
        <p:spPr>
          <a:xfrm>
            <a:off x="831850" y="-1580215"/>
            <a:ext cx="10515600" cy="2852737"/>
          </a:xfrm>
        </p:spPr>
        <p:txBody>
          <a:bodyPr/>
          <a:lstStyle/>
          <a:p>
            <a:pPr algn="ctr"/>
            <a:r>
              <a:rPr lang="en-US" dirty="0"/>
              <a:t>Claim Credit</a:t>
            </a:r>
          </a:p>
        </p:txBody>
      </p:sp>
      <p:pic>
        <p:nvPicPr>
          <p:cNvPr id="5" name="Picture 4" descr="A qr code on a white background&#10;&#10;Description automatically generated">
            <a:extLst>
              <a:ext uri="{FF2B5EF4-FFF2-40B4-BE49-F238E27FC236}">
                <a16:creationId xmlns:a16="http://schemas.microsoft.com/office/drawing/2014/main" id="{831D3050-15A9-3363-A284-D9B3B6540A73}"/>
              </a:ext>
            </a:extLst>
          </p:cNvPr>
          <p:cNvPicPr>
            <a:picLocks noChangeAspect="1"/>
          </p:cNvPicPr>
          <p:nvPr/>
        </p:nvPicPr>
        <p:blipFill>
          <a:blip r:embed="rId2"/>
          <a:stretch>
            <a:fillRect/>
          </a:stretch>
        </p:blipFill>
        <p:spPr>
          <a:xfrm>
            <a:off x="3740473" y="1404204"/>
            <a:ext cx="4922263" cy="4922263"/>
          </a:xfrm>
          <a:prstGeom prst="rect">
            <a:avLst/>
          </a:prstGeom>
        </p:spPr>
      </p:pic>
    </p:spTree>
    <p:extLst>
      <p:ext uri="{BB962C8B-B14F-4D97-AF65-F5344CB8AC3E}">
        <p14:creationId xmlns:p14="http://schemas.microsoft.com/office/powerpoint/2010/main" val="3582751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883C6-AE18-C2BF-4B15-8734B1AE8B47}"/>
              </a:ext>
            </a:extLst>
          </p:cNvPr>
          <p:cNvSpPr>
            <a:spLocks noGrp="1"/>
          </p:cNvSpPr>
          <p:nvPr>
            <p:ph type="title"/>
          </p:nvPr>
        </p:nvSpPr>
        <p:spPr/>
        <p:txBody>
          <a:bodyPr/>
          <a:lstStyle/>
          <a:p>
            <a:r>
              <a:rPr lang="en-US"/>
              <a:t>Resources</a:t>
            </a:r>
          </a:p>
        </p:txBody>
      </p:sp>
      <p:sp>
        <p:nvSpPr>
          <p:cNvPr id="3" name="Text Placeholder 2">
            <a:extLst>
              <a:ext uri="{FF2B5EF4-FFF2-40B4-BE49-F238E27FC236}">
                <a16:creationId xmlns:a16="http://schemas.microsoft.com/office/drawing/2014/main" id="{C8A306C5-CE31-94C2-77F5-9C302E0857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02675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7DC1F6-A7EA-C6EE-893A-C72E77E329D4}"/>
              </a:ext>
            </a:extLst>
          </p:cNvPr>
          <p:cNvSpPr txBox="1"/>
          <p:nvPr/>
        </p:nvSpPr>
        <p:spPr>
          <a:xfrm>
            <a:off x="500882" y="6183237"/>
            <a:ext cx="10129018" cy="553998"/>
          </a:xfrm>
          <a:prstGeom prst="rect">
            <a:avLst/>
          </a:prstGeom>
          <a:noFill/>
        </p:spPr>
        <p:txBody>
          <a:bodyPr wrap="square" rtlCol="0">
            <a:spAutoFit/>
          </a:bodyPr>
          <a:lstStyle/>
          <a:p>
            <a:pPr>
              <a:lnSpc>
                <a:spcPct val="100000"/>
              </a:lnSpc>
              <a:spcBef>
                <a:spcPct val="0"/>
              </a:spcBef>
              <a:spcAft>
                <a:spcPct val="0"/>
              </a:spcAft>
              <a:buClrTx/>
              <a:buFontTx/>
              <a:buNone/>
            </a:pPr>
            <a:r>
              <a:rPr lang="en-US" altLang="en-US" sz="1000">
                <a:solidFill>
                  <a:schemeClr val="tx1"/>
                </a:solidFill>
              </a:rPr>
              <a:t>AE, adverse event; ARR, administration related reaction ; ASA, acetylsalicylic acid; BD, birth defects; C, cardiac; D, diarrhea; DOAC, direct oral anticoagulant; DVT, deep vein thrombosis; F, fatigue; GI, gastrointestinal toxicities; IR, infusion reaction; IV, intravenous; LMWH, low molecular weight heparin; M, myelosuppression; MM, multiple myeloma; N, nausea; PN, peripheral neuropathy; R, renal dose adjustment necessary; RD, response disruption; SQ, subcutaneous; T, thrombocytopenia</a:t>
            </a:r>
          </a:p>
        </p:txBody>
      </p:sp>
      <p:sp>
        <p:nvSpPr>
          <p:cNvPr id="4" name="Title 3">
            <a:extLst>
              <a:ext uri="{FF2B5EF4-FFF2-40B4-BE49-F238E27FC236}">
                <a16:creationId xmlns:a16="http://schemas.microsoft.com/office/drawing/2014/main" id="{11705A09-5B5F-2B9D-F935-01082766D514}"/>
              </a:ext>
            </a:extLst>
          </p:cNvPr>
          <p:cNvSpPr>
            <a:spLocks noGrp="1"/>
          </p:cNvSpPr>
          <p:nvPr>
            <p:ph type="title" idx="4294967295"/>
          </p:nvPr>
        </p:nvSpPr>
        <p:spPr>
          <a:xfrm>
            <a:off x="472440" y="365125"/>
            <a:ext cx="11099800" cy="1325563"/>
          </a:xfrm>
        </p:spPr>
        <p:txBody>
          <a:bodyPr>
            <a:normAutofit/>
          </a:bodyPr>
          <a:lstStyle/>
          <a:p>
            <a:r>
              <a:rPr lang="en-US" altLang="en-US" sz="4000">
                <a:solidFill>
                  <a:srgbClr val="60394E"/>
                </a:solidFill>
              </a:rPr>
              <a:t>MM Treatment: Key AEs, Considerations</a:t>
            </a:r>
            <a:endParaRPr lang="en-US" sz="4000">
              <a:solidFill>
                <a:srgbClr val="60394E"/>
              </a:solidFill>
            </a:endParaRPr>
          </a:p>
        </p:txBody>
      </p:sp>
      <p:graphicFrame>
        <p:nvGraphicFramePr>
          <p:cNvPr id="5" name="Group 97">
            <a:extLst>
              <a:ext uri="{FF2B5EF4-FFF2-40B4-BE49-F238E27FC236}">
                <a16:creationId xmlns:a16="http://schemas.microsoft.com/office/drawing/2014/main" id="{081A0323-E6E5-EF50-9A33-84619D2762FC}"/>
              </a:ext>
            </a:extLst>
          </p:cNvPr>
          <p:cNvGraphicFramePr>
            <a:graphicFrameLocks noGrp="1"/>
          </p:cNvGraphicFramePr>
          <p:nvPr>
            <p:extLst>
              <p:ext uri="{D42A27DB-BD31-4B8C-83A1-F6EECF244321}">
                <p14:modId xmlns:p14="http://schemas.microsoft.com/office/powerpoint/2010/main" val="3001393816"/>
              </p:ext>
            </p:extLst>
          </p:nvPr>
        </p:nvGraphicFramePr>
        <p:xfrm>
          <a:off x="564382" y="1521238"/>
          <a:ext cx="11366562" cy="4533518"/>
        </p:xfrm>
        <a:graphic>
          <a:graphicData uri="http://schemas.openxmlformats.org/drawingml/2006/table">
            <a:tbl>
              <a:tblPr>
                <a:tableStyleId>{7DF18680-E054-41AD-8BC1-D1AEF772440D}</a:tableStyleId>
              </a:tblPr>
              <a:tblGrid>
                <a:gridCol w="2019362">
                  <a:extLst>
                    <a:ext uri="{9D8B030D-6E8A-4147-A177-3AD203B41FA5}">
                      <a16:colId xmlns:a16="http://schemas.microsoft.com/office/drawing/2014/main" val="20000"/>
                    </a:ext>
                  </a:extLst>
                </a:gridCol>
                <a:gridCol w="1772356">
                  <a:extLst>
                    <a:ext uri="{9D8B030D-6E8A-4147-A177-3AD203B41FA5}">
                      <a16:colId xmlns:a16="http://schemas.microsoft.com/office/drawing/2014/main" val="20001"/>
                    </a:ext>
                  </a:extLst>
                </a:gridCol>
                <a:gridCol w="2483360">
                  <a:extLst>
                    <a:ext uri="{9D8B030D-6E8A-4147-A177-3AD203B41FA5}">
                      <a16:colId xmlns:a16="http://schemas.microsoft.com/office/drawing/2014/main" val="20002"/>
                    </a:ext>
                  </a:extLst>
                </a:gridCol>
                <a:gridCol w="5091484">
                  <a:extLst>
                    <a:ext uri="{9D8B030D-6E8A-4147-A177-3AD203B41FA5}">
                      <a16:colId xmlns:a16="http://schemas.microsoft.com/office/drawing/2014/main" val="20003"/>
                    </a:ext>
                  </a:extLst>
                </a:gridCol>
              </a:tblGrid>
              <a:tr h="498062">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b="1" u="none" strike="noStrike" cap="none" normalizeH="0" baseline="0">
                          <a:ln>
                            <a:noFill/>
                          </a:ln>
                          <a:solidFill>
                            <a:schemeClr val="bg1"/>
                          </a:solidFill>
                          <a:effectLst/>
                        </a:rPr>
                        <a:t>Drug Class</a:t>
                      </a:r>
                      <a:endParaRPr kumimoji="0" lang="en-US" sz="1500" b="1" i="0" u="none" strike="noStrike" cap="none" normalizeH="0" baseline="0">
                        <a:ln>
                          <a:noFill/>
                        </a:ln>
                        <a:solidFill>
                          <a:schemeClr val="bg1"/>
                        </a:solidFill>
                        <a:effectLst/>
                        <a:latin typeface="+mj-lt"/>
                        <a:ea typeface="MS PGothic" pitchFamily="34" charset="-128"/>
                        <a:cs typeface="Geneva" charset="0"/>
                      </a:endParaRPr>
                    </a:p>
                  </a:txBody>
                  <a:tcPr marL="68582" marR="68582" marT="36549" marB="36549" anchor="ctr" horzOverflow="overflow">
                    <a:solidFill>
                      <a:schemeClr val="tx2"/>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b="1" u="none" strike="noStrike" cap="none" normalizeH="0" baseline="0">
                          <a:ln>
                            <a:noFill/>
                          </a:ln>
                          <a:solidFill>
                            <a:schemeClr val="bg1"/>
                          </a:solidFill>
                          <a:effectLst/>
                        </a:rPr>
                        <a:t> </a:t>
                      </a:r>
                      <a:r>
                        <a:rPr kumimoji="0" lang="en-US" sz="1500" b="1" u="none" strike="noStrike" cap="none" normalizeH="0" baseline="0">
                          <a:ln>
                            <a:noFill/>
                          </a:ln>
                          <a:solidFill>
                            <a:schemeClr val="bg1"/>
                          </a:solidFill>
                          <a:effectLst/>
                        </a:rPr>
                        <a:t>Name</a:t>
                      </a:r>
                      <a:endParaRPr kumimoji="0" lang="en-US" sz="1500" b="1" i="0" u="none" strike="noStrike" cap="none" normalizeH="0" baseline="0">
                        <a:ln>
                          <a:noFill/>
                        </a:ln>
                        <a:solidFill>
                          <a:schemeClr val="bg1"/>
                        </a:solidFill>
                        <a:effectLst/>
                        <a:latin typeface="+mj-lt"/>
                        <a:ea typeface="MS PGothic" pitchFamily="34" charset="-128"/>
                        <a:cs typeface="Geneva" charset="0"/>
                      </a:endParaRPr>
                    </a:p>
                  </a:txBody>
                  <a:tcPr marL="68582" marR="68582" marT="36549" marB="36549" anchor="ctr" horzOverflow="overflow">
                    <a:solidFill>
                      <a:schemeClr val="tx2"/>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1" u="none" strike="noStrike" cap="none" normalizeH="0" baseline="0">
                          <a:ln>
                            <a:noFill/>
                          </a:ln>
                          <a:solidFill>
                            <a:schemeClr val="bg1"/>
                          </a:solidFill>
                          <a:effectLst/>
                        </a:rPr>
                        <a:t>Key Potential AEs</a:t>
                      </a:r>
                      <a:endParaRPr kumimoji="0" lang="en-US" sz="1500" b="1" i="0" u="none" strike="noStrike" cap="none" normalizeH="0" baseline="0">
                        <a:ln>
                          <a:noFill/>
                        </a:ln>
                        <a:solidFill>
                          <a:schemeClr val="bg1"/>
                        </a:solidFill>
                        <a:effectLst/>
                        <a:latin typeface="+mj-lt"/>
                        <a:ea typeface="MS PGothic" pitchFamily="34" charset="-128"/>
                        <a:cs typeface="Geneva" charset="0"/>
                      </a:endParaRPr>
                    </a:p>
                  </a:txBody>
                  <a:tcPr marL="68582" marR="68582" marT="36549" marB="36549" anchor="ctr" horzOverflow="overflow">
                    <a:solidFill>
                      <a:schemeClr val="tx2"/>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1" u="none" strike="noStrike" cap="none" normalizeH="0" baseline="0">
                          <a:ln>
                            <a:noFill/>
                          </a:ln>
                          <a:solidFill>
                            <a:schemeClr val="bg1"/>
                          </a:solidFill>
                          <a:effectLst/>
                        </a:rPr>
                        <a:t>Nursing Considerations</a:t>
                      </a:r>
                      <a:endParaRPr kumimoji="0" lang="en-US" sz="1500" b="1" i="0" u="none" strike="noStrike" cap="none" normalizeH="0" baseline="0">
                        <a:ln>
                          <a:noFill/>
                        </a:ln>
                        <a:solidFill>
                          <a:schemeClr val="bg1"/>
                        </a:solidFill>
                        <a:effectLst/>
                        <a:latin typeface="+mj-lt"/>
                        <a:ea typeface="MS PGothic" pitchFamily="34" charset="-128"/>
                        <a:cs typeface="Geneva" charset="0"/>
                      </a:endParaRPr>
                    </a:p>
                  </a:txBody>
                  <a:tcPr marL="68582" marR="68582" marT="36549" marB="36549" anchor="ctr" horzOverflow="overflow">
                    <a:solidFill>
                      <a:schemeClr val="tx2"/>
                    </a:solidFill>
                  </a:tcPr>
                </a:tc>
                <a:extLst>
                  <a:ext uri="{0D108BD9-81ED-4DB2-BD59-A6C34878D82A}">
                    <a16:rowId xmlns:a16="http://schemas.microsoft.com/office/drawing/2014/main" val="10000"/>
                  </a:ext>
                </a:extLst>
              </a:tr>
              <a:tr h="285155">
                <a:tc rowSpan="3">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Proteasome inhibitors</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u="none" strike="noStrike" cap="none" normalizeH="0" baseline="0">
                          <a:ln>
                            <a:noFill/>
                          </a:ln>
                          <a:solidFill>
                            <a:schemeClr val="tx1"/>
                          </a:solidFill>
                          <a:effectLst/>
                        </a:rPr>
                        <a:t> </a:t>
                      </a:r>
                      <a:r>
                        <a:rPr kumimoji="0" lang="en-US" sz="1500" u="none" strike="noStrike" cap="none" normalizeH="0" baseline="0">
                          <a:ln>
                            <a:noFill/>
                          </a:ln>
                          <a:solidFill>
                            <a:schemeClr val="tx1"/>
                          </a:solidFill>
                          <a:effectLst/>
                        </a:rPr>
                        <a:t>Bortezomib</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PN, T, M, F</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u="none" strike="noStrike" cap="none" normalizeH="0" baseline="0">
                          <a:ln>
                            <a:noFill/>
                          </a:ln>
                          <a:solidFill>
                            <a:schemeClr val="tx1"/>
                          </a:solidFill>
                          <a:effectLst/>
                        </a:rPr>
                        <a:t>IV, SC; monitor platelets; safe in renal failure; </a:t>
                      </a:r>
                      <a:br>
                        <a:rPr kumimoji="0" lang="en-US" sz="1500" u="none" strike="noStrike" cap="none" normalizeH="0" baseline="0">
                          <a:ln>
                            <a:noFill/>
                          </a:ln>
                          <a:solidFill>
                            <a:schemeClr val="tx1"/>
                          </a:solidFill>
                          <a:effectLst/>
                        </a:rPr>
                      </a:br>
                      <a:r>
                        <a:rPr kumimoji="0" lang="en-US" sz="1500" u="none" strike="noStrike" cap="none" normalizeH="0" baseline="0">
                          <a:ln>
                            <a:noFill/>
                          </a:ln>
                          <a:solidFill>
                            <a:schemeClr val="tx1"/>
                          </a:solidFill>
                          <a:effectLst/>
                        </a:rPr>
                        <a:t>reduce dose for hepatic disease</a:t>
                      </a:r>
                      <a:endParaRPr kumimoji="0" lang="en-US" sz="1500" b="0" i="0" u="none" strike="noStrike" kern="1200" cap="none" normalizeH="0" baseline="0">
                        <a:ln>
                          <a:noFill/>
                        </a:ln>
                        <a:solidFill>
                          <a:schemeClr val="tx1"/>
                        </a:solidFill>
                        <a:effectLst/>
                        <a:latin typeface="+mn-lt"/>
                        <a:ea typeface="MS PGothic" pitchFamily="34" charset="-128"/>
                        <a:cs typeface="Geneva" charset="0"/>
                      </a:endParaRPr>
                    </a:p>
                  </a:txBody>
                  <a:tcPr marL="68582" marR="68582" marT="36549" marB="36549" anchor="ctr" horzOverflow="overflow">
                    <a:solidFill>
                      <a:schemeClr val="accent5">
                        <a:lumMod val="40000"/>
                        <a:lumOff val="60000"/>
                      </a:schemeClr>
                    </a:solidFill>
                  </a:tcPr>
                </a:tc>
                <a:extLst>
                  <a:ext uri="{0D108BD9-81ED-4DB2-BD59-A6C34878D82A}">
                    <a16:rowId xmlns:a16="http://schemas.microsoft.com/office/drawing/2014/main" val="10001"/>
                  </a:ext>
                </a:extLst>
              </a:tr>
              <a:tr h="285155">
                <a:tc vMerge="1">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600" b="0" i="0" u="none" strike="noStrike" cap="none" normalizeH="0" baseline="0">
                        <a:ln>
                          <a:noFill/>
                        </a:ln>
                        <a:solidFill>
                          <a:schemeClr val="tx1"/>
                        </a:solidFill>
                        <a:effectLst/>
                        <a:latin typeface="Arial Narrow" pitchFamily="34" charset="0"/>
                        <a:ea typeface="MS PGothic" pitchFamily="34" charset="-128"/>
                        <a:cs typeface="Geneva" charset="0"/>
                      </a:endParaRPr>
                    </a:p>
                  </a:txBody>
                  <a:tcPr marL="27432" marR="27432"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u="none" strike="noStrike" cap="none" normalizeH="0" baseline="0">
                          <a:ln>
                            <a:noFill/>
                          </a:ln>
                          <a:solidFill>
                            <a:schemeClr val="tx1"/>
                          </a:solidFill>
                          <a:effectLst/>
                        </a:rPr>
                        <a:t> </a:t>
                      </a:r>
                      <a:r>
                        <a:rPr kumimoji="0" lang="en-US" sz="1500" u="none" strike="noStrike" cap="none" normalizeH="0" baseline="0">
                          <a:ln>
                            <a:noFill/>
                          </a:ln>
                          <a:solidFill>
                            <a:schemeClr val="tx1"/>
                          </a:solidFill>
                          <a:effectLst/>
                        </a:rPr>
                        <a:t>Carfilzomib</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u="none" strike="noStrike" cap="none" normalizeH="0" baseline="0">
                          <a:ln>
                            <a:noFill/>
                          </a:ln>
                          <a:solidFill>
                            <a:schemeClr val="tx1"/>
                          </a:solidFill>
                          <a:effectLst/>
                        </a:rPr>
                        <a:t>C</a:t>
                      </a:r>
                      <a:r>
                        <a:rPr kumimoji="0" lang="en-US" sz="1500" u="none" strike="noStrike" cap="none" normalizeH="0" baseline="0">
                          <a:ln>
                            <a:noFill/>
                          </a:ln>
                          <a:solidFill>
                            <a:schemeClr val="tx1"/>
                          </a:solidFill>
                          <a:effectLst/>
                        </a:rPr>
                        <a:t>, M, F, DVT</a:t>
                      </a:r>
                      <a:r>
                        <a:rPr lang="en-US" sz="1500" u="none" strike="noStrike" cap="none" normalizeH="0" baseline="0">
                          <a:ln>
                            <a:noFill/>
                          </a:ln>
                          <a:solidFill>
                            <a:schemeClr val="tx1"/>
                          </a:solidFill>
                          <a:effectLst/>
                        </a:rPr>
                        <a:t>, PN</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u="none" strike="noStrike" cap="none" normalizeH="0" baseline="0">
                          <a:ln>
                            <a:noFill/>
                          </a:ln>
                          <a:solidFill>
                            <a:schemeClr val="tx1"/>
                          </a:solidFill>
                          <a:effectLst/>
                        </a:rPr>
                        <a:t>Hydration, cardio/pulmonary; reduce dose for hepatic disease</a:t>
                      </a:r>
                      <a:endParaRPr kumimoji="0" lang="en-US" sz="1500" b="0" i="0" u="none" strike="noStrike" kern="1200" cap="none" normalizeH="0" baseline="0">
                        <a:ln>
                          <a:noFill/>
                        </a:ln>
                        <a:solidFill>
                          <a:schemeClr val="tx1"/>
                        </a:solidFill>
                        <a:effectLst/>
                        <a:latin typeface="+mn-lt"/>
                        <a:ea typeface="MS PGothic" pitchFamily="34" charset="-128"/>
                        <a:cs typeface="Geneva" charset="0"/>
                      </a:endParaRPr>
                    </a:p>
                  </a:txBody>
                  <a:tcPr marL="68582" marR="68582" marT="36549" marB="36549" anchor="ctr" horzOverflow="overflow">
                    <a:solidFill>
                      <a:schemeClr val="accent5">
                        <a:lumMod val="40000"/>
                        <a:lumOff val="60000"/>
                      </a:schemeClr>
                    </a:solidFill>
                  </a:tcPr>
                </a:tc>
                <a:extLst>
                  <a:ext uri="{0D108BD9-81ED-4DB2-BD59-A6C34878D82A}">
                    <a16:rowId xmlns:a16="http://schemas.microsoft.com/office/drawing/2014/main" val="10002"/>
                  </a:ext>
                </a:extLst>
              </a:tr>
              <a:tr h="285155">
                <a:tc vMerge="1">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600" b="0" i="0" u="none" strike="noStrike" cap="none" normalizeH="0" baseline="0">
                        <a:ln>
                          <a:noFill/>
                        </a:ln>
                        <a:solidFill>
                          <a:srgbClr val="000000"/>
                        </a:solidFill>
                        <a:effectLst/>
                        <a:latin typeface="+mj-lt"/>
                        <a:ea typeface="MS PGothic" pitchFamily="34" charset="-128"/>
                        <a:cs typeface="Geneva" charset="0"/>
                      </a:endParaRPr>
                    </a:p>
                  </a:txBody>
                  <a:tcPr marT="36568" marB="36568" anchor="ct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err="1">
                          <a:ln>
                            <a:noFill/>
                          </a:ln>
                          <a:solidFill>
                            <a:schemeClr val="tx1"/>
                          </a:solidFill>
                          <a:effectLst/>
                        </a:rPr>
                        <a:t>Ixazomib</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PN, T, GI, R</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Reduce dose for hepatic/renal disease</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5">
                        <a:lumMod val="40000"/>
                        <a:lumOff val="60000"/>
                      </a:schemeClr>
                    </a:solidFill>
                  </a:tcPr>
                </a:tc>
                <a:extLst>
                  <a:ext uri="{0D108BD9-81ED-4DB2-BD59-A6C34878D82A}">
                    <a16:rowId xmlns:a16="http://schemas.microsoft.com/office/drawing/2014/main" val="10003"/>
                  </a:ext>
                </a:extLst>
              </a:tr>
              <a:tr h="285155">
                <a:tc rowSpan="3">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Immunomodulatory </a:t>
                      </a:r>
                      <a:br>
                        <a:rPr kumimoji="0" lang="en-US" sz="1500" u="none" strike="noStrike" cap="none" normalizeH="0" baseline="0">
                          <a:ln>
                            <a:noFill/>
                          </a:ln>
                          <a:solidFill>
                            <a:schemeClr val="tx1"/>
                          </a:solidFill>
                          <a:effectLst/>
                        </a:rPr>
                      </a:br>
                      <a:r>
                        <a:rPr kumimoji="0" lang="en-US" sz="1500" u="none" strike="noStrike" cap="none" normalizeH="0" baseline="0">
                          <a:ln>
                            <a:noFill/>
                          </a:ln>
                          <a:solidFill>
                            <a:schemeClr val="tx1"/>
                          </a:solidFill>
                          <a:effectLst/>
                        </a:rPr>
                        <a:t>agents</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u="none" strike="noStrike" cap="none" normalizeH="0" baseline="0">
                          <a:ln>
                            <a:noFill/>
                          </a:ln>
                          <a:solidFill>
                            <a:schemeClr val="tx1"/>
                          </a:solidFill>
                          <a:effectLst/>
                        </a:rPr>
                        <a:t> </a:t>
                      </a:r>
                      <a:r>
                        <a:rPr kumimoji="0" lang="en-US" sz="1500" u="none" strike="noStrike" cap="none" normalizeH="0" baseline="0">
                          <a:ln>
                            <a:noFill/>
                          </a:ln>
                          <a:solidFill>
                            <a:schemeClr val="tx1"/>
                          </a:solidFill>
                          <a:effectLst/>
                        </a:rPr>
                        <a:t>Lenalidomide</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DVT, M, BD, R, D, rash</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kumimoji="0" lang="en-US" sz="1500" u="none" strike="noStrike" cap="none" normalizeH="0" baseline="0">
                          <a:ln>
                            <a:noFill/>
                          </a:ln>
                          <a:solidFill>
                            <a:schemeClr val="tx1"/>
                          </a:solidFill>
                          <a:effectLst/>
                        </a:rPr>
                        <a:t>ASA</a:t>
                      </a:r>
                      <a:r>
                        <a:rPr lang="en-US" sz="1500" u="none" strike="noStrike" cap="none" normalizeH="0" baseline="0">
                          <a:ln>
                            <a:noFill/>
                          </a:ln>
                          <a:solidFill>
                            <a:schemeClr val="tx1"/>
                          </a:solidFill>
                          <a:effectLst/>
                        </a:rPr>
                        <a:t> if low risk and DOACs and warfarin </a:t>
                      </a:r>
                      <a:r>
                        <a:rPr kumimoji="0" lang="en-US" sz="1500" u="none" strike="noStrike" cap="none" normalizeH="0" baseline="0">
                          <a:ln>
                            <a:noFill/>
                          </a:ln>
                          <a:solidFill>
                            <a:schemeClr val="tx1"/>
                          </a:solidFill>
                          <a:effectLst/>
                        </a:rPr>
                        <a:t>if high risk for clots; weekly CBC x 8 </a:t>
                      </a:r>
                      <a:r>
                        <a:rPr kumimoji="0" lang="en-US" sz="1500" u="none" strike="noStrike" cap="none" normalizeH="0" baseline="0" err="1">
                          <a:ln>
                            <a:noFill/>
                          </a:ln>
                          <a:solidFill>
                            <a:schemeClr val="tx1"/>
                          </a:solidFill>
                          <a:effectLst/>
                        </a:rPr>
                        <a:t>wks</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extLst>
                  <a:ext uri="{0D108BD9-81ED-4DB2-BD59-A6C34878D82A}">
                    <a16:rowId xmlns:a16="http://schemas.microsoft.com/office/drawing/2014/main" val="10004"/>
                  </a:ext>
                </a:extLst>
              </a:tr>
              <a:tr h="285155">
                <a:tc vMerge="1">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600" b="0" i="0" u="none" strike="noStrike" cap="none" normalizeH="0" baseline="0">
                        <a:ln>
                          <a:noFill/>
                        </a:ln>
                        <a:solidFill>
                          <a:schemeClr val="tx1"/>
                        </a:solidFill>
                        <a:effectLst/>
                        <a:latin typeface="Arial Narrow" pitchFamily="34" charset="0"/>
                        <a:ea typeface="MS PGothic" pitchFamily="34" charset="-128"/>
                        <a:cs typeface="Geneva" charset="0"/>
                      </a:endParaRPr>
                    </a:p>
                  </a:txBody>
                  <a:tcPr marL="27432" marR="27432"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u="none" strike="noStrike" cap="none" normalizeH="0" baseline="0">
                          <a:ln>
                            <a:noFill/>
                          </a:ln>
                          <a:solidFill>
                            <a:schemeClr val="tx1"/>
                          </a:solidFill>
                          <a:effectLst/>
                        </a:rPr>
                        <a:t> </a:t>
                      </a:r>
                      <a:r>
                        <a:rPr kumimoji="0" lang="en-US" sz="1500" u="none" strike="noStrike" cap="none" normalizeH="0" baseline="0">
                          <a:ln>
                            <a:noFill/>
                          </a:ln>
                          <a:solidFill>
                            <a:schemeClr val="tx1"/>
                          </a:solidFill>
                          <a:effectLst/>
                        </a:rPr>
                        <a:t>Thalidomide</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u="none" strike="noStrike" cap="none" normalizeH="0" baseline="0">
                          <a:ln>
                            <a:noFill/>
                          </a:ln>
                          <a:solidFill>
                            <a:schemeClr val="tx1"/>
                          </a:solidFill>
                          <a:effectLst/>
                        </a:rPr>
                        <a:t>DVT, M, BD, PN, drowsiness</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kumimoji="0" lang="en-US" sz="1500" u="none" strike="noStrike" cap="none" normalizeH="0" baseline="0">
                          <a:ln>
                            <a:noFill/>
                          </a:ln>
                          <a:solidFill>
                            <a:schemeClr val="tx1"/>
                          </a:solidFill>
                          <a:effectLst/>
                        </a:rPr>
                        <a:t>As above</a:t>
                      </a:r>
                      <a:r>
                        <a:rPr lang="en-US" sz="1500" u="none" strike="noStrike" cap="none" normalizeH="0" baseline="0">
                          <a:ln>
                            <a:noFill/>
                          </a:ln>
                          <a:solidFill>
                            <a:schemeClr val="tx1"/>
                          </a:solidFill>
                          <a:effectLst/>
                        </a:rPr>
                        <a:t> </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extLst>
                  <a:ext uri="{0D108BD9-81ED-4DB2-BD59-A6C34878D82A}">
                    <a16:rowId xmlns:a16="http://schemas.microsoft.com/office/drawing/2014/main" val="10005"/>
                  </a:ext>
                </a:extLst>
              </a:tr>
              <a:tr h="285155">
                <a:tc vMerge="1">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600" b="0" i="0" u="none" strike="noStrike" cap="none" normalizeH="0" baseline="0">
                        <a:ln>
                          <a:noFill/>
                        </a:ln>
                        <a:solidFill>
                          <a:schemeClr val="tx1"/>
                        </a:solidFill>
                        <a:effectLst/>
                        <a:latin typeface="Arial Narrow" pitchFamily="34" charset="0"/>
                        <a:ea typeface="MS PGothic" pitchFamily="34" charset="-128"/>
                        <a:cs typeface="Geneva" charset="0"/>
                      </a:endParaRPr>
                    </a:p>
                  </a:txBody>
                  <a:tcPr marL="27432" marR="27432"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u="none" strike="noStrike" cap="none" normalizeH="0" baseline="0">
                          <a:ln>
                            <a:noFill/>
                          </a:ln>
                          <a:solidFill>
                            <a:schemeClr val="tx1"/>
                          </a:solidFill>
                          <a:effectLst/>
                        </a:rPr>
                        <a:t> </a:t>
                      </a:r>
                      <a:r>
                        <a:rPr kumimoji="0" lang="en-US" sz="1500" u="none" strike="noStrike" cap="none" normalizeH="0" baseline="0">
                          <a:ln>
                            <a:noFill/>
                          </a:ln>
                          <a:solidFill>
                            <a:schemeClr val="tx1"/>
                          </a:solidFill>
                          <a:effectLst/>
                        </a:rPr>
                        <a:t>Pomalidomide</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u="none" strike="noStrike" cap="none" normalizeH="0" baseline="0">
                          <a:ln>
                            <a:noFill/>
                          </a:ln>
                          <a:solidFill>
                            <a:schemeClr val="tx1"/>
                          </a:solidFill>
                          <a:effectLst/>
                        </a:rPr>
                        <a:t>DVT, M, BD, F</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u="none" strike="noStrike" cap="none" normalizeH="0" baseline="0">
                          <a:ln>
                            <a:noFill/>
                          </a:ln>
                          <a:solidFill>
                            <a:schemeClr val="tx1"/>
                          </a:solidFill>
                          <a:effectLst/>
                        </a:rPr>
                        <a:t>As above</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49" marB="36549" anchor="ctr" horzOverflow="overflow">
                    <a:solidFill>
                      <a:schemeClr val="accent3">
                        <a:lumMod val="20000"/>
                        <a:lumOff val="80000"/>
                      </a:schemeClr>
                    </a:solidFill>
                  </a:tcPr>
                </a:tc>
                <a:extLst>
                  <a:ext uri="{0D108BD9-81ED-4DB2-BD59-A6C34878D82A}">
                    <a16:rowId xmlns:a16="http://schemas.microsoft.com/office/drawing/2014/main" val="10006"/>
                  </a:ext>
                </a:extLst>
              </a:tr>
              <a:tr h="567319">
                <a:tc rowSpan="2">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Monoclonal antibodies</a:t>
                      </a:r>
                      <a:endParaRPr kumimoji="0" lang="en-US" sz="1500" b="0" i="0" u="none" strike="noStrike" cap="none" normalizeH="0" baseline="0">
                        <a:ln>
                          <a:noFill/>
                        </a:ln>
                        <a:solidFill>
                          <a:schemeClr val="tx1"/>
                        </a:solidFill>
                        <a:effectLst/>
                        <a:latin typeface="+mj-lt"/>
                        <a:ea typeface="MS PGothic" pitchFamily="34" charset="-128"/>
                        <a:cs typeface="Arial Bold" panose="020B0704020202020204" pitchFamily="34" charset="0"/>
                      </a:endParaRPr>
                    </a:p>
                  </a:txBody>
                  <a:tcPr marL="68582" marR="68582" marT="36549" marB="36549"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400" u="none" strike="noStrike" kern="1200" cap="none" normalizeH="0" baseline="0">
                          <a:ln>
                            <a:noFill/>
                          </a:ln>
                          <a:solidFill>
                            <a:schemeClr val="tx1"/>
                          </a:solidFill>
                          <a:effectLst/>
                        </a:rPr>
                        <a:t>Daratumumab</a:t>
                      </a:r>
                      <a:endParaRPr kumimoji="0" lang="en-US" sz="1400" u="none" strike="noStrike" kern="1200" cap="none" normalizeH="0" baseline="0">
                        <a:ln>
                          <a:noFill/>
                        </a:ln>
                        <a:solidFill>
                          <a:schemeClr val="tx1"/>
                        </a:solidFill>
                        <a:effectLst/>
                        <a:latin typeface="+mj-lt"/>
                        <a:ea typeface="+mn-ea"/>
                        <a:cs typeface="+mn-cs"/>
                      </a:endParaRP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IR, M, RD</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Infusion reaction risk; pre/post med as directed; </a:t>
                      </a:r>
                      <a:br>
                        <a:rPr kumimoji="0" lang="en-US" sz="1500" u="none" strike="noStrike" cap="none" normalizeH="0" baseline="0">
                          <a:ln>
                            <a:noFill/>
                          </a:ln>
                          <a:solidFill>
                            <a:schemeClr val="tx1"/>
                          </a:solidFill>
                          <a:effectLst/>
                        </a:rPr>
                      </a:br>
                      <a:r>
                        <a:rPr kumimoji="0" lang="en-US" sz="1500" u="none" strike="noStrike" cap="none" normalizeH="0" baseline="0">
                          <a:ln>
                            <a:noFill/>
                          </a:ln>
                          <a:solidFill>
                            <a:schemeClr val="tx1"/>
                          </a:solidFill>
                          <a:effectLst/>
                        </a:rPr>
                        <a:t>interrupt infusion if reaction</a:t>
                      </a:r>
                      <a:endParaRPr kumimoji="0" lang="en-US" sz="1500" b="0" i="0" u="none" strike="noStrike" cap="none" normalizeH="0" baseline="0">
                        <a:ln>
                          <a:noFill/>
                        </a:ln>
                        <a:solidFill>
                          <a:schemeClr val="tx1"/>
                        </a:solidFill>
                        <a:effectLst/>
                        <a:latin typeface="+mj-lt"/>
                        <a:ea typeface="MS PGothic" pitchFamily="34" charset="-128"/>
                        <a:cs typeface="Arial Bold" panose="020B0704020202020204" pitchFamily="34" charset="0"/>
                      </a:endParaRPr>
                    </a:p>
                  </a:txBody>
                  <a:tcPr marL="68582" marR="68582" marT="36555" marB="36555" anchor="ctr" horzOverflow="overflow">
                    <a:solidFill>
                      <a:srgbClr val="B09EA8">
                        <a:alpha val="60000"/>
                      </a:srgbClr>
                    </a:solidFill>
                  </a:tcPr>
                </a:tc>
                <a:extLst>
                  <a:ext uri="{0D108BD9-81ED-4DB2-BD59-A6C34878D82A}">
                    <a16:rowId xmlns:a16="http://schemas.microsoft.com/office/drawing/2014/main" val="10007"/>
                  </a:ext>
                </a:extLst>
              </a:tr>
              <a:tr h="285166">
                <a:tc vMerge="1">
                  <a:txBody>
                    <a:bodyPr/>
                    <a:lstStyle/>
                    <a:p>
                      <a:endParaRPr lang="en-US"/>
                    </a:p>
                  </a:txBody>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kern="1200" cap="none" normalizeH="0" baseline="0" err="1">
                          <a:ln>
                            <a:noFill/>
                          </a:ln>
                          <a:solidFill>
                            <a:schemeClr val="tx1"/>
                          </a:solidFill>
                          <a:effectLst/>
                        </a:rPr>
                        <a:t>Elotuzumab</a:t>
                      </a:r>
                      <a:endParaRPr kumimoji="0" lang="en-US" sz="1500" u="none" strike="noStrike" kern="1200" cap="none" normalizeH="0" baseline="0">
                        <a:ln>
                          <a:noFill/>
                        </a:ln>
                        <a:solidFill>
                          <a:schemeClr val="tx1"/>
                        </a:solidFill>
                        <a:effectLst/>
                        <a:latin typeface="+mj-lt"/>
                        <a:ea typeface="+mn-ea"/>
                        <a:cs typeface="+mn-cs"/>
                      </a:endParaRP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IR, M, RD</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rPr>
                        <a:t>As above</a:t>
                      </a: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55" marB="36555" anchor="ctr" horzOverflow="overflow">
                    <a:solidFill>
                      <a:srgbClr val="B09EA8">
                        <a:alpha val="60000"/>
                      </a:srgbClr>
                    </a:solidFill>
                  </a:tcPr>
                </a:tc>
                <a:extLst>
                  <a:ext uri="{0D108BD9-81ED-4DB2-BD59-A6C34878D82A}">
                    <a16:rowId xmlns:a16="http://schemas.microsoft.com/office/drawing/2014/main" val="10008"/>
                  </a:ext>
                </a:extLst>
              </a:tr>
              <a:tr h="285166">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500" b="0" i="0" u="none" strike="noStrike" cap="none" normalizeH="0" baseline="0">
                        <a:ln>
                          <a:noFill/>
                        </a:ln>
                        <a:solidFill>
                          <a:schemeClr val="tx1"/>
                        </a:solidFill>
                        <a:effectLst/>
                        <a:latin typeface="+mj-lt"/>
                        <a:ea typeface="MS PGothic" pitchFamily="34" charset="-128"/>
                        <a:cs typeface="Arial Bold" panose="020B0704020202020204" pitchFamily="34" charset="0"/>
                      </a:endParaRPr>
                    </a:p>
                  </a:txBody>
                  <a:tcPr marL="68582" marR="68582" marT="36549" marB="36549"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kern="1200" cap="none" normalizeH="0" baseline="0" err="1">
                          <a:ln>
                            <a:noFill/>
                          </a:ln>
                          <a:solidFill>
                            <a:schemeClr val="tx1"/>
                          </a:solidFill>
                          <a:effectLst/>
                          <a:latin typeface="+mj-lt"/>
                          <a:ea typeface="+mn-ea"/>
                          <a:cs typeface="+mn-cs"/>
                        </a:rPr>
                        <a:t>Isatuximab</a:t>
                      </a:r>
                      <a:endParaRPr kumimoji="0" lang="en-US" sz="1500" u="none" strike="noStrike" kern="1200" cap="none" normalizeH="0" baseline="0">
                        <a:ln>
                          <a:noFill/>
                        </a:ln>
                        <a:solidFill>
                          <a:schemeClr val="tx1"/>
                        </a:solidFill>
                        <a:effectLst/>
                        <a:latin typeface="+mj-lt"/>
                        <a:ea typeface="+mn-ea"/>
                        <a:cs typeface="+mn-cs"/>
                      </a:endParaRP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chemeClr val="tx1"/>
                          </a:solidFill>
                          <a:effectLst/>
                          <a:latin typeface="+mj-lt"/>
                          <a:ea typeface="MS PGothic"/>
                          <a:cs typeface="Geneva" charset="0"/>
                        </a:rPr>
                        <a:t>IR, M, RD</a:t>
                      </a: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chemeClr val="tx1"/>
                          </a:solidFill>
                          <a:effectLst/>
                          <a:latin typeface="+mj-lt"/>
                          <a:ea typeface="MS PGothic"/>
                          <a:cs typeface="Geneva" charset="0"/>
                        </a:rPr>
                        <a:t>As above</a:t>
                      </a:r>
                    </a:p>
                  </a:txBody>
                  <a:tcPr marL="68582" marR="68582" marT="36555" marB="36555" anchor="ctr" horzOverflow="overflow">
                    <a:solidFill>
                      <a:srgbClr val="B09EA8">
                        <a:alpha val="60000"/>
                      </a:srgbClr>
                    </a:solidFill>
                  </a:tcPr>
                </a:tc>
                <a:extLst>
                  <a:ext uri="{0D108BD9-81ED-4DB2-BD59-A6C34878D82A}">
                    <a16:rowId xmlns:a16="http://schemas.microsoft.com/office/drawing/2014/main" val="2009135935"/>
                  </a:ext>
                </a:extLst>
              </a:tr>
              <a:tr h="597329">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500" b="0" i="0" u="none" strike="noStrike" cap="none" normalizeH="0" baseline="0">
                        <a:ln>
                          <a:noFill/>
                        </a:ln>
                        <a:solidFill>
                          <a:schemeClr val="tx1"/>
                        </a:solidFill>
                        <a:effectLst/>
                        <a:latin typeface="+mj-lt"/>
                        <a:ea typeface="MS PGothic" pitchFamily="34" charset="-128"/>
                        <a:cs typeface="Arial Bold" panose="020B0704020202020204" pitchFamily="34" charset="0"/>
                      </a:endParaRPr>
                    </a:p>
                  </a:txBody>
                  <a:tcPr marL="68582" marR="68582" marT="36549" marB="36549" anchor="ctr" horzOverflow="overflow">
                    <a:solidFill>
                      <a:srgbClr val="B09EA8">
                        <a:alpha val="60000"/>
                      </a:srgb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kumimoji="0" lang="en-US" sz="1500" u="none" strike="noStrike" kern="1200" cap="none" normalizeH="0" baseline="0">
                          <a:ln>
                            <a:noFill/>
                          </a:ln>
                          <a:solidFill>
                            <a:schemeClr val="tx1"/>
                          </a:solidFill>
                          <a:effectLst/>
                          <a:latin typeface="+mj-lt"/>
                          <a:ea typeface="+mn-ea"/>
                          <a:cs typeface="+mn-cs"/>
                        </a:rPr>
                        <a:t>Daratumumab </a:t>
                      </a:r>
                      <a:r>
                        <a:rPr lang="en-US" sz="1500" u="none" strike="noStrike" kern="1200" cap="none" normalizeH="0" baseline="0">
                          <a:ln>
                            <a:noFill/>
                          </a:ln>
                          <a:solidFill>
                            <a:schemeClr val="tx1"/>
                          </a:solidFill>
                          <a:effectLst/>
                          <a:latin typeface="+mj-lt"/>
                          <a:ea typeface="+mn-ea"/>
                          <a:cs typeface="+mn-cs"/>
                        </a:rPr>
                        <a:t>Hyaluronidase </a:t>
                      </a:r>
                      <a:endParaRPr kumimoji="0" lang="en-US" sz="1500" u="none" strike="noStrike" kern="1200" cap="none" normalizeH="0" baseline="0">
                        <a:ln>
                          <a:noFill/>
                        </a:ln>
                        <a:solidFill>
                          <a:schemeClr val="tx1"/>
                        </a:solidFill>
                        <a:effectLst/>
                        <a:latin typeface="+mj-lt"/>
                        <a:ea typeface="+mn-ea"/>
                        <a:cs typeface="+mn-cs"/>
                      </a:endParaRP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chemeClr val="tx1"/>
                          </a:solidFill>
                          <a:effectLst/>
                          <a:latin typeface="+mj-lt"/>
                          <a:ea typeface="MS PGothic"/>
                          <a:cs typeface="Geneva" charset="0"/>
                        </a:rPr>
                        <a:t>ARR,M, RD</a:t>
                      </a:r>
                    </a:p>
                  </a:txBody>
                  <a:tcPr marL="68582" marR="68582" marT="36555" marB="36555"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b="0" i="0" u="none" strike="noStrike" kern="1200" cap="none" normalizeH="0" baseline="0">
                          <a:ln>
                            <a:noFill/>
                          </a:ln>
                          <a:solidFill>
                            <a:schemeClr val="tx1"/>
                          </a:solidFill>
                          <a:effectLst/>
                          <a:latin typeface="+mn-lt"/>
                          <a:ea typeface="MS PGothic"/>
                          <a:cs typeface="Geneva" charset="0"/>
                        </a:rPr>
                        <a:t>SQ administration over 5 minutes</a:t>
                      </a:r>
                    </a:p>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500" b="0" i="0" u="none" strike="noStrike" cap="none" normalizeH="0" baseline="0">
                        <a:ln>
                          <a:noFill/>
                        </a:ln>
                        <a:solidFill>
                          <a:schemeClr val="tx1"/>
                        </a:solidFill>
                        <a:effectLst/>
                        <a:latin typeface="+mj-lt"/>
                        <a:ea typeface="MS PGothic" pitchFamily="34" charset="-128"/>
                        <a:cs typeface="Geneva" charset="0"/>
                      </a:endParaRPr>
                    </a:p>
                  </a:txBody>
                  <a:tcPr marL="68582" marR="68582" marT="36555" marB="36555" anchor="ctr" horzOverflow="overflow">
                    <a:solidFill>
                      <a:srgbClr val="B09EA8">
                        <a:alpha val="60000"/>
                      </a:srgbClr>
                    </a:solidFill>
                  </a:tcPr>
                </a:tc>
                <a:extLst>
                  <a:ext uri="{0D108BD9-81ED-4DB2-BD59-A6C34878D82A}">
                    <a16:rowId xmlns:a16="http://schemas.microsoft.com/office/drawing/2014/main" val="3308596468"/>
                  </a:ext>
                </a:extLst>
              </a:tr>
            </a:tbl>
          </a:graphicData>
        </a:graphic>
      </p:graphicFrame>
      <p:sp>
        <p:nvSpPr>
          <p:cNvPr id="8" name="TextBox 7">
            <a:extLst>
              <a:ext uri="{FF2B5EF4-FFF2-40B4-BE49-F238E27FC236}">
                <a16:creationId xmlns:a16="http://schemas.microsoft.com/office/drawing/2014/main" id="{AE604BEB-BC9E-76A2-C983-A72D52D212E9}"/>
              </a:ext>
            </a:extLst>
          </p:cNvPr>
          <p:cNvSpPr txBox="1"/>
          <p:nvPr/>
        </p:nvSpPr>
        <p:spPr>
          <a:xfrm>
            <a:off x="6870699" y="6497479"/>
            <a:ext cx="3575693" cy="246221"/>
          </a:xfrm>
          <a:prstGeom prst="rect">
            <a:avLst/>
          </a:prstGeom>
          <a:noFill/>
        </p:spPr>
        <p:txBody>
          <a:bodyPr wrap="square">
            <a:spAutoFit/>
          </a:bodyPr>
          <a:lstStyle/>
          <a:p>
            <a:pPr marL="0" marR="0" lvl="0" indent="0" algn="l" defTabSz="914400" rtl="0" eaLnBrk="1" fontAlgn="auto" latinLnBrk="0" hangingPunct="1">
              <a:lnSpc>
                <a:spcPct val="100000"/>
              </a:lnSpc>
              <a:spcBef>
                <a:spcPct val="35000"/>
              </a:spcBef>
              <a:spcAft>
                <a:spcPct val="25000"/>
              </a:spcAft>
              <a:buClr>
                <a:srgbClr val="944F72"/>
              </a:buClr>
              <a:buSzTx/>
              <a:buFont typeface="Arial" panose="020B0604020202020204" pitchFamily="34" charset="0"/>
              <a:buNone/>
              <a:tabLst/>
              <a:defRPr/>
            </a:pPr>
            <a:r>
              <a:rPr kumimoji="0" lang="en-US" altLang="en-US" sz="1000" b="0" i="0" u="none" strike="noStrike" kern="1200" cap="none" spc="0" normalizeH="0" baseline="0" noProof="0">
                <a:ln>
                  <a:noFill/>
                </a:ln>
                <a:effectLst/>
                <a:uLnTx/>
                <a:uFillTx/>
                <a:latin typeface="Calibri Light" panose="020F0302020204030204"/>
                <a:ea typeface="ＭＳ Ｐゴシック" panose="020B0600070205080204" pitchFamily="34" charset="-128"/>
                <a:cs typeface="+mn-cs"/>
              </a:rPr>
              <a:t>US Food and Drug Administration. FDA approved drug products. </a:t>
            </a:r>
          </a:p>
        </p:txBody>
      </p:sp>
    </p:spTree>
    <p:extLst>
      <p:ext uri="{BB962C8B-B14F-4D97-AF65-F5344CB8AC3E}">
        <p14:creationId xmlns:p14="http://schemas.microsoft.com/office/powerpoint/2010/main" val="488724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7DC1F6-A7EA-C6EE-893A-C72E77E329D4}"/>
              </a:ext>
            </a:extLst>
          </p:cNvPr>
          <p:cNvSpPr txBox="1"/>
          <p:nvPr/>
        </p:nvSpPr>
        <p:spPr>
          <a:xfrm>
            <a:off x="500661" y="6457938"/>
            <a:ext cx="8232242" cy="246221"/>
          </a:xfrm>
          <a:prstGeom prst="rect">
            <a:avLst/>
          </a:prstGeom>
          <a:noFill/>
        </p:spPr>
        <p:txBody>
          <a:bodyPr wrap="square" rtlCol="0">
            <a:spAutoFit/>
          </a:bodyPr>
          <a:lstStyle/>
          <a:p>
            <a:pPr eaLnBrk="1" hangingPunct="1">
              <a:spcBef>
                <a:spcPct val="35000"/>
              </a:spcBef>
              <a:spcAft>
                <a:spcPct val="25000"/>
              </a:spcAft>
              <a:buClr>
                <a:schemeClr val="folHlink"/>
              </a:buClr>
              <a:buFont typeface="Arial" panose="020B0604020202020204" pitchFamily="34" charset="0"/>
              <a:buNone/>
            </a:pPr>
            <a:r>
              <a:rPr lang="en-US" altLang="en-US" sz="1000">
                <a:solidFill>
                  <a:schemeClr val="tx1"/>
                </a:solidFill>
                <a:latin typeface="+mj-lt"/>
                <a:ea typeface="ＭＳ Ｐゴシック" panose="020B0600070205080204" pitchFamily="34" charset="-128"/>
              </a:rPr>
              <a:t>US Food and Drug Administration. FDA approved drug products. </a:t>
            </a:r>
          </a:p>
        </p:txBody>
      </p:sp>
      <p:sp>
        <p:nvSpPr>
          <p:cNvPr id="4" name="Title 3">
            <a:extLst>
              <a:ext uri="{FF2B5EF4-FFF2-40B4-BE49-F238E27FC236}">
                <a16:creationId xmlns:a16="http://schemas.microsoft.com/office/drawing/2014/main" id="{11705A09-5B5F-2B9D-F935-01082766D514}"/>
              </a:ext>
            </a:extLst>
          </p:cNvPr>
          <p:cNvSpPr>
            <a:spLocks noGrp="1"/>
          </p:cNvSpPr>
          <p:nvPr>
            <p:ph type="title" idx="4294967295"/>
          </p:nvPr>
        </p:nvSpPr>
        <p:spPr>
          <a:xfrm>
            <a:off x="472440" y="365125"/>
            <a:ext cx="11099800" cy="1325563"/>
          </a:xfrm>
        </p:spPr>
        <p:txBody>
          <a:bodyPr>
            <a:normAutofit/>
          </a:bodyPr>
          <a:lstStyle/>
          <a:p>
            <a:r>
              <a:rPr lang="en-US" altLang="en-US" sz="4000">
                <a:solidFill>
                  <a:srgbClr val="60394E"/>
                </a:solidFill>
              </a:rPr>
              <a:t>MM Treatment: Key AEs, Considerations</a:t>
            </a:r>
            <a:endParaRPr lang="en-US" sz="4000">
              <a:solidFill>
                <a:srgbClr val="60394E"/>
              </a:solidFill>
            </a:endParaRPr>
          </a:p>
        </p:txBody>
      </p:sp>
      <p:sp>
        <p:nvSpPr>
          <p:cNvPr id="2" name="TextBox 1">
            <a:extLst>
              <a:ext uri="{FF2B5EF4-FFF2-40B4-BE49-F238E27FC236}">
                <a16:creationId xmlns:a16="http://schemas.microsoft.com/office/drawing/2014/main" id="{D4FCCE6A-D7AA-B450-C7F2-37392756C5D9}"/>
              </a:ext>
            </a:extLst>
          </p:cNvPr>
          <p:cNvSpPr txBox="1"/>
          <p:nvPr/>
        </p:nvSpPr>
        <p:spPr>
          <a:xfrm>
            <a:off x="468576" y="6100729"/>
            <a:ext cx="9751703" cy="276999"/>
          </a:xfrm>
          <a:prstGeom prst="rect">
            <a:avLst/>
          </a:prstGeom>
          <a:noFill/>
        </p:spPr>
        <p:txBody>
          <a:bodyPr wrap="square" rtlCol="0">
            <a:spAutoFit/>
          </a:bodyPr>
          <a:lstStyle/>
          <a:p>
            <a:pPr eaLnBrk="1" hangingPunct="1">
              <a:spcBef>
                <a:spcPct val="35000"/>
              </a:spcBef>
              <a:spcAft>
                <a:spcPct val="25000"/>
              </a:spcAft>
              <a:buClr>
                <a:schemeClr val="folHlink"/>
              </a:buClr>
              <a:buFont typeface="Arial" panose="020B0604020202020204" pitchFamily="34" charset="0"/>
              <a:buNone/>
            </a:pPr>
            <a:r>
              <a:rPr lang="en-US" altLang="en-US" sz="1200">
                <a:solidFill>
                  <a:schemeClr val="tx1"/>
                </a:solidFill>
              </a:rPr>
              <a:t> </a:t>
            </a:r>
            <a:r>
              <a:rPr lang="en-US" altLang="en-US" sz="1000">
                <a:solidFill>
                  <a:schemeClr val="tx1"/>
                </a:solidFill>
              </a:rPr>
              <a:t>CBC, complete blood count; D, diarrhea; F, fatigue; H, hyperglycemia; M, myelosuppression; MM, multiple myeloma; MS, metabolic syndrome; N, nausea; T, thrombocytopenia</a:t>
            </a:r>
            <a:endParaRPr lang="en-US" altLang="en-US" sz="1000">
              <a:solidFill>
                <a:schemeClr val="tx1"/>
              </a:solidFill>
              <a:latin typeface="+mj-lt"/>
              <a:ea typeface="ＭＳ Ｐゴシック" panose="020B0600070205080204" pitchFamily="34" charset="-128"/>
            </a:endParaRPr>
          </a:p>
        </p:txBody>
      </p:sp>
      <p:graphicFrame>
        <p:nvGraphicFramePr>
          <p:cNvPr id="3" name="Group 97">
            <a:extLst>
              <a:ext uri="{FF2B5EF4-FFF2-40B4-BE49-F238E27FC236}">
                <a16:creationId xmlns:a16="http://schemas.microsoft.com/office/drawing/2014/main" id="{5F5C5379-0C76-3417-A583-EB25E0808B47}"/>
              </a:ext>
            </a:extLst>
          </p:cNvPr>
          <p:cNvGraphicFramePr>
            <a:graphicFrameLocks noGrp="1"/>
          </p:cNvGraphicFramePr>
          <p:nvPr>
            <p:extLst>
              <p:ext uri="{D42A27DB-BD31-4B8C-83A1-F6EECF244321}">
                <p14:modId xmlns:p14="http://schemas.microsoft.com/office/powerpoint/2010/main" val="3529355226"/>
              </p:ext>
            </p:extLst>
          </p:nvPr>
        </p:nvGraphicFramePr>
        <p:xfrm>
          <a:off x="574291" y="1532403"/>
          <a:ext cx="10760765" cy="3562093"/>
        </p:xfrm>
        <a:graphic>
          <a:graphicData uri="http://schemas.openxmlformats.org/drawingml/2006/table">
            <a:tbl>
              <a:tblPr>
                <a:tableStyleId>{7DF18680-E054-41AD-8BC1-D1AEF772440D}</a:tableStyleId>
              </a:tblPr>
              <a:tblGrid>
                <a:gridCol w="2584174">
                  <a:extLst>
                    <a:ext uri="{9D8B030D-6E8A-4147-A177-3AD203B41FA5}">
                      <a16:colId xmlns:a16="http://schemas.microsoft.com/office/drawing/2014/main" val="20000"/>
                    </a:ext>
                  </a:extLst>
                </a:gridCol>
                <a:gridCol w="2364900">
                  <a:extLst>
                    <a:ext uri="{9D8B030D-6E8A-4147-A177-3AD203B41FA5}">
                      <a16:colId xmlns:a16="http://schemas.microsoft.com/office/drawing/2014/main" val="20001"/>
                    </a:ext>
                  </a:extLst>
                </a:gridCol>
                <a:gridCol w="1762539">
                  <a:extLst>
                    <a:ext uri="{9D8B030D-6E8A-4147-A177-3AD203B41FA5}">
                      <a16:colId xmlns:a16="http://schemas.microsoft.com/office/drawing/2014/main" val="20002"/>
                    </a:ext>
                  </a:extLst>
                </a:gridCol>
                <a:gridCol w="4049152">
                  <a:extLst>
                    <a:ext uri="{9D8B030D-6E8A-4147-A177-3AD203B41FA5}">
                      <a16:colId xmlns:a16="http://schemas.microsoft.com/office/drawing/2014/main" val="20003"/>
                    </a:ext>
                  </a:extLst>
                </a:gridCol>
              </a:tblGrid>
              <a:tr h="791329">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b="1" u="none" strike="noStrike" cap="none" normalizeH="0" baseline="0">
                          <a:ln>
                            <a:noFill/>
                          </a:ln>
                          <a:solidFill>
                            <a:schemeClr val="bg1"/>
                          </a:solidFill>
                          <a:effectLst/>
                        </a:rPr>
                        <a:t>Drug Class</a:t>
                      </a:r>
                      <a:endParaRPr kumimoji="0" lang="en-US" sz="1500" b="1" i="0" u="none" strike="noStrike" cap="none" normalizeH="0" baseline="0">
                        <a:ln>
                          <a:noFill/>
                        </a:ln>
                        <a:solidFill>
                          <a:schemeClr val="bg1"/>
                        </a:solidFill>
                        <a:effectLst/>
                        <a:latin typeface="Arial Narrow" pitchFamily="34" charset="0"/>
                        <a:ea typeface="MS PGothic" pitchFamily="34" charset="-128"/>
                        <a:cs typeface="Geneva" charset="0"/>
                      </a:endParaRPr>
                    </a:p>
                  </a:txBody>
                  <a:tcPr marL="68578" marR="68578" marT="36531" marB="36531" anchor="ctr" horzOverflow="overflow">
                    <a:solidFill>
                      <a:schemeClr val="tx2"/>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1" u="none" strike="noStrike" cap="none" normalizeH="0" baseline="0">
                          <a:ln>
                            <a:noFill/>
                          </a:ln>
                          <a:solidFill>
                            <a:schemeClr val="bg1"/>
                          </a:solidFill>
                          <a:effectLst/>
                        </a:rPr>
                        <a:t> Name</a:t>
                      </a:r>
                      <a:endParaRPr kumimoji="0" lang="en-US" sz="1500" b="1" i="0" u="none" strike="noStrike" cap="none" normalizeH="0" baseline="0">
                        <a:ln>
                          <a:noFill/>
                        </a:ln>
                        <a:solidFill>
                          <a:schemeClr val="bg1"/>
                        </a:solidFill>
                        <a:effectLst/>
                        <a:latin typeface="Arial Narrow" pitchFamily="34" charset="0"/>
                        <a:ea typeface="MS PGothic" pitchFamily="34" charset="-128"/>
                        <a:cs typeface="Geneva" charset="0"/>
                      </a:endParaRPr>
                    </a:p>
                  </a:txBody>
                  <a:tcPr marL="68578" marR="68578" marT="36531" marB="36531" anchor="ctr" horzOverflow="overflow">
                    <a:solidFill>
                      <a:schemeClr val="tx2"/>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1" u="none" strike="noStrike" cap="none" normalizeH="0" baseline="0">
                          <a:ln>
                            <a:noFill/>
                          </a:ln>
                          <a:solidFill>
                            <a:schemeClr val="bg1"/>
                          </a:solidFill>
                          <a:effectLst/>
                        </a:rPr>
                        <a:t>Key Potential AEs</a:t>
                      </a:r>
                      <a:endParaRPr kumimoji="0" lang="en-US" sz="1500" b="1" i="0" u="none" strike="noStrike" cap="none" normalizeH="0" baseline="0">
                        <a:ln>
                          <a:noFill/>
                        </a:ln>
                        <a:solidFill>
                          <a:schemeClr val="bg1"/>
                        </a:solidFill>
                        <a:effectLst/>
                        <a:latin typeface="Arial Narrow" pitchFamily="34" charset="0"/>
                        <a:ea typeface="MS PGothic" pitchFamily="34" charset="-128"/>
                        <a:cs typeface="Geneva" charset="0"/>
                      </a:endParaRPr>
                    </a:p>
                  </a:txBody>
                  <a:tcPr marL="68578" marR="68578" marT="36531" marB="36531" anchor="ctr" horzOverflow="overflow">
                    <a:solidFill>
                      <a:schemeClr val="tx2"/>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1" u="none" strike="noStrike" cap="none" normalizeH="0" baseline="0">
                          <a:ln>
                            <a:noFill/>
                          </a:ln>
                          <a:solidFill>
                            <a:schemeClr val="bg1"/>
                          </a:solidFill>
                          <a:effectLst/>
                        </a:rPr>
                        <a:t>Nursing Considerations</a:t>
                      </a:r>
                      <a:endParaRPr kumimoji="0" lang="en-US" sz="1500" b="1" i="0" u="none" strike="noStrike" cap="none" normalizeH="0" baseline="0">
                        <a:ln>
                          <a:noFill/>
                        </a:ln>
                        <a:solidFill>
                          <a:schemeClr val="bg1"/>
                        </a:solidFill>
                        <a:effectLst/>
                        <a:latin typeface="Arial Narrow" pitchFamily="34" charset="0"/>
                        <a:ea typeface="MS PGothic" pitchFamily="34" charset="-128"/>
                        <a:cs typeface="Geneva" charset="0"/>
                      </a:endParaRPr>
                    </a:p>
                  </a:txBody>
                  <a:tcPr marL="68578" marR="68578" marT="36531" marB="36531" anchor="ctr" horzOverflow="overflow">
                    <a:solidFill>
                      <a:schemeClr val="tx2"/>
                    </a:solidFill>
                  </a:tcPr>
                </a:tc>
                <a:extLst>
                  <a:ext uri="{0D108BD9-81ED-4DB2-BD59-A6C34878D82A}">
                    <a16:rowId xmlns:a16="http://schemas.microsoft.com/office/drawing/2014/main" val="10000"/>
                  </a:ext>
                </a:extLst>
              </a:tr>
              <a:tr h="517719">
                <a:tc rowSpan="2">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Alkylating agents</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5">
                        <a:lumMod val="40000"/>
                        <a:lumOff val="6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 Melphalan</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5">
                        <a:lumMod val="40000"/>
                        <a:lumOff val="60000"/>
                      </a:scheme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kumimoji="0" lang="en-US" sz="1500" u="none" strike="noStrike" cap="none" normalizeH="0" baseline="0">
                          <a:ln>
                            <a:noFill/>
                          </a:ln>
                          <a:solidFill>
                            <a:schemeClr val="tx1"/>
                          </a:solidFill>
                          <a:effectLst/>
                          <a:latin typeface="+mn-lt"/>
                        </a:rPr>
                        <a:t>M, N</a:t>
                      </a:r>
                      <a:r>
                        <a:rPr lang="en-US" sz="1500" u="none" strike="noStrike" cap="none" normalizeH="0" baseline="0">
                          <a:ln>
                            <a:noFill/>
                          </a:ln>
                          <a:solidFill>
                            <a:schemeClr val="tx1"/>
                          </a:solidFill>
                          <a:effectLst/>
                          <a:latin typeface="+mn-lt"/>
                        </a:rPr>
                        <a:t>, D</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5">
                        <a:lumMod val="40000"/>
                        <a:lumOff val="6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CBC diff monthly; renal dose adjustment </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5">
                        <a:lumMod val="40000"/>
                        <a:lumOff val="60000"/>
                      </a:schemeClr>
                    </a:solidFill>
                  </a:tcPr>
                </a:tc>
                <a:extLst>
                  <a:ext uri="{0D108BD9-81ED-4DB2-BD59-A6C34878D82A}">
                    <a16:rowId xmlns:a16="http://schemas.microsoft.com/office/drawing/2014/main" val="10001"/>
                  </a:ext>
                </a:extLst>
              </a:tr>
              <a:tr h="477078">
                <a:tc vMerge="1">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600" b="0" i="0" u="none" strike="noStrike" cap="none" normalizeH="0" baseline="0">
                        <a:ln>
                          <a:noFill/>
                        </a:ln>
                        <a:solidFill>
                          <a:schemeClr val="tx1"/>
                        </a:solidFill>
                        <a:effectLst/>
                        <a:latin typeface="Arial Narrow" pitchFamily="34" charset="0"/>
                        <a:ea typeface="MS PGothic" pitchFamily="34" charset="-128"/>
                        <a:cs typeface="Geneva" charset="0"/>
                      </a:endParaRPr>
                    </a:p>
                  </a:txBody>
                  <a:tcPr marL="27432" marR="27432"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 Cyclophosphamide</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5">
                        <a:lumMod val="40000"/>
                        <a:lumOff val="60000"/>
                      </a:schemeClr>
                    </a:solidFill>
                  </a:tcPr>
                </a:tc>
                <a:tc>
                  <a:txBody>
                    <a:bodyPr/>
                    <a:lstStyle/>
                    <a:p>
                      <a:pPr marL="0" marR="0" lvl="0" indent="0" algn="ctr" rtl="0" eaLnBrk="1" fontAlgn="base" latinLnBrk="0" hangingPunct="1">
                        <a:lnSpc>
                          <a:spcPct val="150000"/>
                        </a:lnSpc>
                        <a:spcBef>
                          <a:spcPct val="50000"/>
                        </a:spcBef>
                        <a:spcAft>
                          <a:spcPct val="0"/>
                        </a:spcAft>
                        <a:buClrTx/>
                        <a:buSzTx/>
                        <a:buFont typeface="Arial" pitchFamily="34" charset="0"/>
                        <a:buNone/>
                      </a:pPr>
                      <a:r>
                        <a:rPr kumimoji="0" lang="en-US" sz="1500" u="none" strike="noStrike" cap="none" normalizeH="0" baseline="0">
                          <a:ln>
                            <a:noFill/>
                          </a:ln>
                          <a:solidFill>
                            <a:schemeClr val="tx1"/>
                          </a:solidFill>
                          <a:effectLst/>
                          <a:latin typeface="+mn-lt"/>
                        </a:rPr>
                        <a:t>M, N</a:t>
                      </a:r>
                      <a:r>
                        <a:rPr lang="en-US" sz="1500" u="none" strike="noStrike" cap="none" normalizeH="0" baseline="0">
                          <a:ln>
                            <a:noFill/>
                          </a:ln>
                          <a:solidFill>
                            <a:schemeClr val="tx1"/>
                          </a:solidFill>
                          <a:effectLst/>
                          <a:latin typeface="+mn-lt"/>
                        </a:rPr>
                        <a:t>, D </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5">
                        <a:lumMod val="40000"/>
                        <a:lumOff val="60000"/>
                      </a:schemeClr>
                    </a:solidFill>
                  </a:tcPr>
                </a:tc>
                <a:tc>
                  <a:txBody>
                    <a:bodyPr/>
                    <a:lstStyle/>
                    <a:p>
                      <a:pPr marL="0" marR="0" lvl="0" indent="0" algn="ctr" rtl="0" eaLnBrk="1" fontAlgn="base" latinLnBrk="0" hangingPunct="1">
                        <a:lnSpc>
                          <a:spcPct val="100000"/>
                        </a:lnSpc>
                        <a:spcBef>
                          <a:spcPct val="20000"/>
                        </a:spcBef>
                        <a:spcAft>
                          <a:spcPct val="0"/>
                        </a:spcAft>
                        <a:buClrTx/>
                        <a:buSzTx/>
                        <a:buFont typeface="Arial" pitchFamily="34" charset="0"/>
                        <a:buNone/>
                      </a:pPr>
                      <a:r>
                        <a:rPr lang="en-US" sz="1500" u="none" strike="noStrike" kern="1200" cap="none" spc="0" normalizeH="0" baseline="0" noProof="0">
                          <a:ln>
                            <a:noFill/>
                          </a:ln>
                          <a:solidFill>
                            <a:schemeClr val="tx1"/>
                          </a:solidFill>
                          <a:effectLst/>
                          <a:uLnTx/>
                          <a:uFillTx/>
                          <a:latin typeface="+mn-lt"/>
                        </a:rPr>
                        <a:t>Monitor CBC platelets  and differential,  antiemetics</a:t>
                      </a:r>
                      <a:endParaRPr kumimoji="0" lang="en-US" sz="1500" u="none" strike="noStrike" kern="1200" cap="none" spc="0" normalizeH="0" baseline="0" noProof="0">
                        <a:ln>
                          <a:noFill/>
                        </a:ln>
                        <a:solidFill>
                          <a:schemeClr val="tx1"/>
                        </a:solidFill>
                        <a:effectLst/>
                        <a:uLnTx/>
                        <a:uFillTx/>
                        <a:latin typeface="+mn-lt"/>
                      </a:endParaRPr>
                    </a:p>
                  </a:txBody>
                  <a:tcPr marL="68578" marR="68578" marT="36531" marB="36531" anchor="ctr" horzOverflow="overflow">
                    <a:solidFill>
                      <a:schemeClr val="accent5">
                        <a:lumMod val="40000"/>
                        <a:lumOff val="60000"/>
                      </a:schemeClr>
                    </a:solidFill>
                  </a:tcPr>
                </a:tc>
                <a:extLst>
                  <a:ext uri="{0D108BD9-81ED-4DB2-BD59-A6C34878D82A}">
                    <a16:rowId xmlns:a16="http://schemas.microsoft.com/office/drawing/2014/main" val="10002"/>
                  </a:ext>
                </a:extLst>
              </a:tr>
              <a:tr h="477079">
                <a:tc rowSpan="2">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Corticosteroids</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 Prednisone</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H, MS</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Monitor blood sugar, insomnia, weight gain </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3">
                        <a:lumMod val="20000"/>
                        <a:lumOff val="80000"/>
                      </a:schemeClr>
                    </a:solidFill>
                  </a:tcPr>
                </a:tc>
                <a:extLst>
                  <a:ext uri="{0D108BD9-81ED-4DB2-BD59-A6C34878D82A}">
                    <a16:rowId xmlns:a16="http://schemas.microsoft.com/office/drawing/2014/main" val="10003"/>
                  </a:ext>
                </a:extLst>
              </a:tr>
              <a:tr h="452195">
                <a:tc vMerge="1">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endParaRPr kumimoji="0" lang="en-US" sz="1600" b="0" i="0" u="none" strike="noStrike" cap="none" normalizeH="0" baseline="0">
                        <a:ln>
                          <a:noFill/>
                        </a:ln>
                        <a:solidFill>
                          <a:schemeClr val="tx1"/>
                        </a:solidFill>
                        <a:effectLst/>
                        <a:latin typeface="Arial Narrow" pitchFamily="34" charset="0"/>
                        <a:ea typeface="MS PGothic" pitchFamily="34" charset="-128"/>
                        <a:cs typeface="Geneva" charset="0"/>
                      </a:endParaRPr>
                    </a:p>
                  </a:txBody>
                  <a:tcPr marL="27432" marR="27432" marT="45722" marB="4572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u="none" strike="noStrike" cap="none" normalizeH="0" baseline="0">
                          <a:ln>
                            <a:noFill/>
                          </a:ln>
                          <a:solidFill>
                            <a:schemeClr val="tx1"/>
                          </a:solidFill>
                          <a:effectLst/>
                          <a:latin typeface="+mn-lt"/>
                        </a:rPr>
                        <a:t> Dexamethasone</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u="none" strike="noStrike" cap="none" normalizeH="0" baseline="0">
                          <a:ln>
                            <a:noFill/>
                          </a:ln>
                          <a:solidFill>
                            <a:schemeClr val="tx1"/>
                          </a:solidFill>
                          <a:effectLst/>
                          <a:latin typeface="+mn-lt"/>
                        </a:rPr>
                        <a:t>H, MS</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3">
                        <a:lumMod val="20000"/>
                        <a:lumOff val="80000"/>
                      </a:scheme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defRPr/>
                      </a:pPr>
                      <a:r>
                        <a:rPr kumimoji="0" lang="en-US" sz="1500" u="none" strike="noStrike" cap="none" normalizeH="0" baseline="0">
                          <a:ln>
                            <a:noFill/>
                          </a:ln>
                          <a:solidFill>
                            <a:schemeClr val="tx1"/>
                          </a:solidFill>
                          <a:effectLst/>
                          <a:latin typeface="+mn-lt"/>
                        </a:rPr>
                        <a:t>As above</a:t>
                      </a:r>
                      <a:endParaRPr kumimoji="0" lang="en-US" sz="1500" b="0" i="0" u="none" strike="noStrike" cap="none" normalizeH="0" baseline="0">
                        <a:ln>
                          <a:noFill/>
                        </a:ln>
                        <a:solidFill>
                          <a:schemeClr val="tx1"/>
                        </a:solidFill>
                        <a:effectLst/>
                        <a:latin typeface="+mn-lt"/>
                        <a:ea typeface="MS PGothic" pitchFamily="34" charset="-128"/>
                        <a:cs typeface="Geneva" charset="0"/>
                      </a:endParaRPr>
                    </a:p>
                  </a:txBody>
                  <a:tcPr marL="68578" marR="68578" marT="36531" marB="36531" anchor="ctr" horzOverflow="overflow">
                    <a:solidFill>
                      <a:schemeClr val="accent3">
                        <a:lumMod val="20000"/>
                        <a:lumOff val="80000"/>
                      </a:schemeClr>
                    </a:solidFill>
                  </a:tcPr>
                </a:tc>
                <a:extLst>
                  <a:ext uri="{0D108BD9-81ED-4DB2-BD59-A6C34878D82A}">
                    <a16:rowId xmlns:a16="http://schemas.microsoft.com/office/drawing/2014/main" val="10004"/>
                  </a:ext>
                </a:extLst>
              </a:tr>
              <a:tr h="793509">
                <a:tc>
                  <a: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pPr>
                      <a:r>
                        <a:rPr lang="en-US" sz="1500" b="0" i="0" kern="1200">
                          <a:solidFill>
                            <a:schemeClr val="tx1"/>
                          </a:solidFill>
                          <a:effectLst/>
                          <a:latin typeface="+mn-lt"/>
                          <a:ea typeface="+mn-ea"/>
                          <a:cs typeface="+mn-cs"/>
                        </a:rPr>
                        <a:t> Selective inhibitors of </a:t>
                      </a:r>
                      <a:br>
                        <a:rPr lang="en-US" sz="1500" b="0" i="0" kern="1200">
                          <a:solidFill>
                            <a:schemeClr val="tx1"/>
                          </a:solidFill>
                          <a:effectLst/>
                          <a:latin typeface="+mn-lt"/>
                          <a:ea typeface="+mn-ea"/>
                          <a:cs typeface="+mn-cs"/>
                        </a:rPr>
                      </a:br>
                      <a:r>
                        <a:rPr lang="en-US" sz="1500" b="0" i="0" kern="1200">
                          <a:solidFill>
                            <a:schemeClr val="tx1"/>
                          </a:solidFill>
                          <a:effectLst/>
                          <a:latin typeface="+mn-lt"/>
                          <a:ea typeface="+mn-ea"/>
                          <a:cs typeface="+mn-cs"/>
                        </a:rPr>
                        <a:t> nuclear export (</a:t>
                      </a:r>
                      <a:r>
                        <a:rPr kumimoji="0" lang="en-US" sz="1500" b="0" i="0" u="none" strike="noStrike" cap="none" normalizeH="0" baseline="0">
                          <a:ln>
                            <a:noFill/>
                          </a:ln>
                          <a:solidFill>
                            <a:schemeClr val="tx1"/>
                          </a:solidFill>
                          <a:effectLst/>
                          <a:latin typeface="+mn-lt"/>
                          <a:ea typeface="MS PGothic" pitchFamily="34" charset="-128"/>
                          <a:cs typeface="Geneva" charset="0"/>
                        </a:rPr>
                        <a:t>SINE)</a:t>
                      </a:r>
                    </a:p>
                  </a:txBody>
                  <a:tcPr marL="68578" marR="68578" marT="36531" marB="36531"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chemeClr val="tx1"/>
                          </a:solidFill>
                          <a:effectLst/>
                          <a:latin typeface="+mn-lt"/>
                          <a:ea typeface="MS PGothic" pitchFamily="34" charset="-128"/>
                          <a:cs typeface="Geneva" charset="0"/>
                        </a:rPr>
                        <a:t>Selinexor </a:t>
                      </a:r>
                    </a:p>
                  </a:txBody>
                  <a:tcPr marL="68578" marR="68578" marT="36531" marB="36531"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chemeClr val="tx1"/>
                          </a:solidFill>
                          <a:effectLst/>
                          <a:latin typeface="+mn-lt"/>
                          <a:ea typeface="MS PGothic" pitchFamily="34" charset="-128"/>
                          <a:cs typeface="Geneva" charset="0"/>
                        </a:rPr>
                        <a:t>D, N, T, F</a:t>
                      </a:r>
                    </a:p>
                  </a:txBody>
                  <a:tcPr marL="68578" marR="68578" marT="36531" marB="36531" anchor="ctr" horzOverflow="overflow">
                    <a:solidFill>
                      <a:srgbClr val="B09EA8">
                        <a:alpha val="60000"/>
                      </a:srgbClr>
                    </a:solidFill>
                  </a:tcPr>
                </a:tc>
                <a:tc>
                  <a:txBody>
                    <a:bodyPr/>
                    <a:lstStyle/>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chemeClr val="tx1"/>
                          </a:solidFill>
                          <a:effectLst/>
                          <a:latin typeface="+mn-lt"/>
                          <a:ea typeface="MS PGothic" pitchFamily="34" charset="-128"/>
                          <a:cs typeface="Geneva" charset="0"/>
                        </a:rPr>
                        <a:t>Monitor Na+ and intake </a:t>
                      </a:r>
                    </a:p>
                    <a:p>
                      <a:pPr marL="0" marR="0" lvl="0" indent="0" algn="ctr" defTabSz="457200" rtl="0" eaLnBrk="1" fontAlgn="base" latinLnBrk="0" hangingPunct="1">
                        <a:lnSpc>
                          <a:spcPct val="100000"/>
                        </a:lnSpc>
                        <a:spcBef>
                          <a:spcPct val="20000"/>
                        </a:spcBef>
                        <a:spcAft>
                          <a:spcPct val="0"/>
                        </a:spcAft>
                        <a:buClrTx/>
                        <a:buSzTx/>
                        <a:buFont typeface="Arial" pitchFamily="34" charset="0"/>
                        <a:buNone/>
                        <a:tabLst/>
                      </a:pPr>
                      <a:r>
                        <a:rPr kumimoji="0" lang="en-US" sz="1500" b="0" i="0" u="none" strike="noStrike" cap="none" normalizeH="0" baseline="0">
                          <a:ln>
                            <a:noFill/>
                          </a:ln>
                          <a:solidFill>
                            <a:schemeClr val="tx1"/>
                          </a:solidFill>
                          <a:effectLst/>
                          <a:latin typeface="+mn-lt"/>
                          <a:ea typeface="MS PGothic" pitchFamily="34" charset="-128"/>
                          <a:cs typeface="Geneva" charset="0"/>
                        </a:rPr>
                        <a:t>Prophylactic use of antiemetics</a:t>
                      </a:r>
                    </a:p>
                  </a:txBody>
                  <a:tcPr marL="68578" marR="68578" marT="36531" marB="36531" anchor="ctr" horzOverflow="overflow">
                    <a:solidFill>
                      <a:srgbClr val="B09EA8">
                        <a:alpha val="60000"/>
                      </a:srgbClr>
                    </a:solidFill>
                  </a:tcPr>
                </a:tc>
                <a:extLst>
                  <a:ext uri="{0D108BD9-81ED-4DB2-BD59-A6C34878D82A}">
                    <a16:rowId xmlns:a16="http://schemas.microsoft.com/office/drawing/2014/main" val="868336447"/>
                  </a:ext>
                </a:extLst>
              </a:tr>
            </a:tbl>
          </a:graphicData>
        </a:graphic>
      </p:graphicFrame>
    </p:spTree>
    <p:extLst>
      <p:ext uri="{BB962C8B-B14F-4D97-AF65-F5344CB8AC3E}">
        <p14:creationId xmlns:p14="http://schemas.microsoft.com/office/powerpoint/2010/main" val="493175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C88F1-A061-7B31-2663-44BF56C1ED66}"/>
              </a:ext>
            </a:extLst>
          </p:cNvPr>
          <p:cNvSpPr>
            <a:spLocks noGrp="1"/>
          </p:cNvSpPr>
          <p:nvPr>
            <p:ph type="title" idx="4294967295"/>
          </p:nvPr>
        </p:nvSpPr>
        <p:spPr>
          <a:xfrm>
            <a:off x="472440" y="365125"/>
            <a:ext cx="11099800" cy="1325563"/>
          </a:xfrm>
        </p:spPr>
        <p:txBody>
          <a:bodyPr>
            <a:normAutofit/>
          </a:bodyPr>
          <a:lstStyle/>
          <a:p>
            <a:r>
              <a:rPr lang="en-US" sz="4000">
                <a:solidFill>
                  <a:srgbClr val="60394E"/>
                </a:solidFill>
              </a:rPr>
              <a:t>Commercial Support Disclosure</a:t>
            </a:r>
          </a:p>
        </p:txBody>
      </p:sp>
      <p:sp>
        <p:nvSpPr>
          <p:cNvPr id="3" name="Content Placeholder 2">
            <a:extLst>
              <a:ext uri="{FF2B5EF4-FFF2-40B4-BE49-F238E27FC236}">
                <a16:creationId xmlns:a16="http://schemas.microsoft.com/office/drawing/2014/main" id="{D2AD17FA-D6C0-ADA0-429F-54B1A0CA35B2}"/>
              </a:ext>
            </a:extLst>
          </p:cNvPr>
          <p:cNvSpPr>
            <a:spLocks noGrp="1"/>
          </p:cNvSpPr>
          <p:nvPr>
            <p:ph idx="4294967295"/>
          </p:nvPr>
        </p:nvSpPr>
        <p:spPr>
          <a:xfrm>
            <a:off x="485140" y="1545516"/>
            <a:ext cx="10613390" cy="1677744"/>
          </a:xfrm>
        </p:spPr>
        <p:txBody>
          <a:bodyPr>
            <a:normAutofit/>
          </a:bodyPr>
          <a:lstStyle/>
          <a:p>
            <a:pPr marL="0" indent="0">
              <a:buNone/>
            </a:pPr>
            <a:r>
              <a:rPr lang="en-US" sz="2400" b="0" i="0" dirty="0">
                <a:solidFill>
                  <a:srgbClr val="424242"/>
                </a:solidFill>
                <a:effectLst/>
                <a:highlight>
                  <a:srgbClr val="FFFFFF"/>
                </a:highlight>
              </a:rPr>
              <a:t>This activity is supported through an educational grant from Sanofi</a:t>
            </a:r>
            <a:endParaRPr lang="en-US" sz="2400" dirty="0"/>
          </a:p>
        </p:txBody>
      </p:sp>
      <p:sp>
        <p:nvSpPr>
          <p:cNvPr id="4" name="Title 1">
            <a:extLst>
              <a:ext uri="{FF2B5EF4-FFF2-40B4-BE49-F238E27FC236}">
                <a16:creationId xmlns:a16="http://schemas.microsoft.com/office/drawing/2014/main" id="{17A5004C-05A0-3D48-C0E0-706FDCCEDCAC}"/>
              </a:ext>
            </a:extLst>
          </p:cNvPr>
          <p:cNvSpPr txBox="1">
            <a:spLocks/>
          </p:cNvSpPr>
          <p:nvPr/>
        </p:nvSpPr>
        <p:spPr>
          <a:xfrm>
            <a:off x="472440" y="2819173"/>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60394E"/>
                </a:solidFill>
              </a:rPr>
              <a:t>Off-Label Usage</a:t>
            </a:r>
          </a:p>
        </p:txBody>
      </p:sp>
      <p:sp>
        <p:nvSpPr>
          <p:cNvPr id="5" name="Content Placeholder 2">
            <a:extLst>
              <a:ext uri="{FF2B5EF4-FFF2-40B4-BE49-F238E27FC236}">
                <a16:creationId xmlns:a16="http://schemas.microsoft.com/office/drawing/2014/main" id="{4281EE5A-A7D3-8085-994D-9FB743E91C89}"/>
              </a:ext>
            </a:extLst>
          </p:cNvPr>
          <p:cNvSpPr txBox="1">
            <a:spLocks/>
          </p:cNvSpPr>
          <p:nvPr/>
        </p:nvSpPr>
        <p:spPr>
          <a:xfrm>
            <a:off x="485140" y="396534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dirty="0">
                <a:latin typeface="+mj-lt"/>
              </a:rPr>
              <a:t>This presentation includes mention of medications that are not currently indicated in relapsed/refractory multiple myeloma (RRMM).</a:t>
            </a:r>
          </a:p>
        </p:txBody>
      </p:sp>
    </p:spTree>
    <p:extLst>
      <p:ext uri="{BB962C8B-B14F-4D97-AF65-F5344CB8AC3E}">
        <p14:creationId xmlns:p14="http://schemas.microsoft.com/office/powerpoint/2010/main" val="26401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5845-AF3B-A807-CEDE-6F567F069EF5}"/>
              </a:ext>
            </a:extLst>
          </p:cNvPr>
          <p:cNvSpPr>
            <a:spLocks noGrp="1"/>
          </p:cNvSpPr>
          <p:nvPr>
            <p:ph type="title" idx="4294967295"/>
          </p:nvPr>
        </p:nvSpPr>
        <p:spPr>
          <a:xfrm>
            <a:off x="476899" y="562019"/>
            <a:ext cx="10515600" cy="949325"/>
          </a:xfrm>
        </p:spPr>
        <p:txBody>
          <a:bodyPr vert="horz" lIns="91440" tIns="45720" rIns="91440" bIns="45720" rtlCol="0" anchor="ctr">
            <a:noAutofit/>
          </a:bodyPr>
          <a:lstStyle/>
          <a:p>
            <a:r>
              <a:rPr lang="en-US" sz="4000">
                <a:solidFill>
                  <a:srgbClr val="60394E"/>
                </a:solidFill>
              </a:rPr>
              <a:t>Options to Consider Regarding 4+ Prior Lines*</a:t>
            </a:r>
            <a:endParaRPr lang="en-US" sz="4000" baseline="30000">
              <a:solidFill>
                <a:srgbClr val="60394E"/>
              </a:solidFill>
            </a:endParaRPr>
          </a:p>
        </p:txBody>
      </p:sp>
      <p:sp>
        <p:nvSpPr>
          <p:cNvPr id="6" name="TextBox 5">
            <a:extLst>
              <a:ext uri="{FF2B5EF4-FFF2-40B4-BE49-F238E27FC236}">
                <a16:creationId xmlns:a16="http://schemas.microsoft.com/office/drawing/2014/main" id="{E97B66DE-88B6-FFCC-9A8B-CFE1ED83BA14}"/>
              </a:ext>
            </a:extLst>
          </p:cNvPr>
          <p:cNvSpPr txBox="1"/>
          <p:nvPr/>
        </p:nvSpPr>
        <p:spPr>
          <a:xfrm>
            <a:off x="496388" y="6329934"/>
            <a:ext cx="97869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1. Munshi NC, et al. </a:t>
            </a:r>
            <a:r>
              <a:rPr lang="en-US" sz="1000" i="1"/>
              <a:t>N Engl J Med</a:t>
            </a:r>
            <a:r>
              <a:rPr lang="en-US" sz="1000"/>
              <a:t>. 2021;384:705-716; 2. </a:t>
            </a:r>
            <a:r>
              <a:rPr lang="en-US" sz="1000" err="1"/>
              <a:t>Berdeja</a:t>
            </a:r>
            <a:r>
              <a:rPr lang="en-US" sz="1000"/>
              <a:t> J, et al. </a:t>
            </a:r>
            <a:r>
              <a:rPr lang="en-US" sz="1000" i="1"/>
              <a:t>Lancet</a:t>
            </a:r>
            <a:r>
              <a:rPr lang="en-US" sz="1000"/>
              <a:t>. 2021;398:314-324; 3. Lin Y, et al. ASCO 2023, abstract 8009; 4. Moreau P, et al. </a:t>
            </a:r>
            <a:r>
              <a:rPr lang="en-US" sz="1000" i="1"/>
              <a:t>N Engl J Med</a:t>
            </a:r>
            <a:r>
              <a:rPr lang="en-US" sz="1000"/>
              <a:t>. 2022;387:495-505; 5. van de Donk N, et al. ASCO 2023, abstract 8011; 6. Chari A, et al. </a:t>
            </a:r>
            <a:r>
              <a:rPr lang="en-US" sz="1000" i="1"/>
              <a:t>N Engl J Med</a:t>
            </a:r>
            <a:r>
              <a:rPr lang="en-US" sz="1000"/>
              <a:t>. 2022;387(22):2232-2244; 7. </a:t>
            </a:r>
            <a:r>
              <a:rPr lang="en-US" sz="1000" err="1"/>
              <a:t>Lesokhin</a:t>
            </a:r>
            <a:r>
              <a:rPr lang="en-US" sz="1000"/>
              <a:t> AM, et al. </a:t>
            </a:r>
            <a:r>
              <a:rPr lang="en-US" sz="1000" i="1"/>
              <a:t>Nat Med. 2023;</a:t>
            </a:r>
            <a:r>
              <a:rPr lang="en-US" sz="1000"/>
              <a:t>29:2259–2267.</a:t>
            </a:r>
            <a:endParaRPr lang="en-US" sz="1000">
              <a:cs typeface="Arial"/>
            </a:endParaRPr>
          </a:p>
        </p:txBody>
      </p:sp>
      <p:graphicFrame>
        <p:nvGraphicFramePr>
          <p:cNvPr id="3" name="Content Placeholder 8">
            <a:extLst>
              <a:ext uri="{FF2B5EF4-FFF2-40B4-BE49-F238E27FC236}">
                <a16:creationId xmlns:a16="http://schemas.microsoft.com/office/drawing/2014/main" id="{0D9B7204-173E-2517-20B8-B2425FB5DB29}"/>
              </a:ext>
            </a:extLst>
          </p:cNvPr>
          <p:cNvGraphicFramePr>
            <a:graphicFrameLocks/>
          </p:cNvGraphicFramePr>
          <p:nvPr/>
        </p:nvGraphicFramePr>
        <p:xfrm>
          <a:off x="580181" y="1522804"/>
          <a:ext cx="10593794" cy="4181769"/>
        </p:xfrm>
        <a:graphic>
          <a:graphicData uri="http://schemas.openxmlformats.org/drawingml/2006/table">
            <a:tbl>
              <a:tblPr firstRow="1" bandRow="1">
                <a:tableStyleId>{5C22544A-7EE6-4342-B048-85BDC9FD1C3A}</a:tableStyleId>
              </a:tblPr>
              <a:tblGrid>
                <a:gridCol w="1210691">
                  <a:extLst>
                    <a:ext uri="{9D8B030D-6E8A-4147-A177-3AD203B41FA5}">
                      <a16:colId xmlns:a16="http://schemas.microsoft.com/office/drawing/2014/main" val="2677603414"/>
                    </a:ext>
                  </a:extLst>
                </a:gridCol>
                <a:gridCol w="2412160">
                  <a:extLst>
                    <a:ext uri="{9D8B030D-6E8A-4147-A177-3AD203B41FA5}">
                      <a16:colId xmlns:a16="http://schemas.microsoft.com/office/drawing/2014/main" val="1279254844"/>
                    </a:ext>
                  </a:extLst>
                </a:gridCol>
                <a:gridCol w="3650227">
                  <a:extLst>
                    <a:ext uri="{9D8B030D-6E8A-4147-A177-3AD203B41FA5}">
                      <a16:colId xmlns:a16="http://schemas.microsoft.com/office/drawing/2014/main" val="3485855872"/>
                    </a:ext>
                  </a:extLst>
                </a:gridCol>
                <a:gridCol w="3320716">
                  <a:extLst>
                    <a:ext uri="{9D8B030D-6E8A-4147-A177-3AD203B41FA5}">
                      <a16:colId xmlns:a16="http://schemas.microsoft.com/office/drawing/2014/main" val="838711066"/>
                    </a:ext>
                  </a:extLst>
                </a:gridCol>
              </a:tblGrid>
              <a:tr h="402249">
                <a:tc>
                  <a:txBody>
                    <a:bodyPr/>
                    <a:lstStyle/>
                    <a:p>
                      <a:pPr algn="l" fontAlgn="auto"/>
                      <a:endParaRPr lang="en-US" sz="1400" b="1" i="0" dirty="0">
                        <a:solidFill>
                          <a:srgbClr val="41348C"/>
                        </a:solidFill>
                        <a:effectLst/>
                        <a:latin typeface="+mn-lt"/>
                      </a:endParaRP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60394E"/>
                    </a:solidFill>
                  </a:tcPr>
                </a:tc>
                <a:tc>
                  <a:txBody>
                    <a:bodyPr/>
                    <a:lstStyle/>
                    <a:p>
                      <a:pPr algn="ctr" fontAlgn="base"/>
                      <a:r>
                        <a:rPr lang="en-US" sz="1400" b="1" i="0">
                          <a:solidFill>
                            <a:srgbClr val="FFFFFF"/>
                          </a:solidFill>
                          <a:effectLst/>
                          <a:latin typeface="+mn-lt"/>
                        </a:rPr>
                        <a:t>Type of ​Immunotherapy​</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60394E"/>
                    </a:solidFill>
                  </a:tcPr>
                </a:tc>
                <a:tc>
                  <a:txBody>
                    <a:bodyPr/>
                    <a:lstStyle/>
                    <a:p>
                      <a:pPr algn="ctr" fontAlgn="base"/>
                      <a:r>
                        <a:rPr lang="en-US" sz="1400" b="1" i="0">
                          <a:solidFill>
                            <a:srgbClr val="FFFFFF"/>
                          </a:solidFill>
                          <a:effectLst/>
                          <a:latin typeface="+mn-lt"/>
                        </a:rPr>
                        <a:t>Availability/Logistics​</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60394E"/>
                    </a:solidFill>
                  </a:tcPr>
                </a:tc>
                <a:tc>
                  <a:txBody>
                    <a:bodyPr/>
                    <a:lstStyle/>
                    <a:p>
                      <a:pPr algn="ctr" fontAlgn="base"/>
                      <a:r>
                        <a:rPr lang="en-US" sz="1400" b="1" i="0">
                          <a:solidFill>
                            <a:srgbClr val="FFFFFF"/>
                          </a:solidFill>
                          <a:effectLst/>
                          <a:latin typeface="+mn-lt"/>
                        </a:rPr>
                        <a:t>Adverse Events</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60394E"/>
                    </a:solidFill>
                  </a:tcPr>
                </a:tc>
                <a:extLst>
                  <a:ext uri="{0D108BD9-81ED-4DB2-BD59-A6C34878D82A}">
                    <a16:rowId xmlns:a16="http://schemas.microsoft.com/office/drawing/2014/main" val="2382235799"/>
                  </a:ext>
                </a:extLst>
              </a:tr>
              <a:tr h="579503">
                <a:tc>
                  <a:txBody>
                    <a:bodyPr/>
                    <a:lstStyle/>
                    <a:p>
                      <a:pPr algn="l" fontAlgn="base"/>
                      <a:r>
                        <a:rPr lang="en-US" sz="1400" b="0" i="0">
                          <a:solidFill>
                            <a:srgbClr val="000000"/>
                          </a:solidFill>
                          <a:effectLst/>
                          <a:latin typeface="+mn-lt"/>
                        </a:rPr>
                        <a:t>Ide-cel</a:t>
                      </a:r>
                      <a:r>
                        <a:rPr lang="en-US" sz="1400" b="0" i="0" baseline="30000">
                          <a:solidFill>
                            <a:srgbClr val="000000"/>
                          </a:solidFill>
                          <a:effectLst/>
                          <a:latin typeface="+mn-lt"/>
                        </a:rPr>
                        <a:t>1</a:t>
                      </a:r>
                      <a:r>
                        <a:rPr lang="en-US" sz="1400" b="0" i="0">
                          <a:solidFill>
                            <a:srgbClr val="000000"/>
                          </a:solidFill>
                          <a:effectLst/>
                          <a:latin typeface="+mn-lt"/>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a:txBody>
                    <a:bodyPr/>
                    <a:lstStyle/>
                    <a:p>
                      <a:pPr algn="l" fontAlgn="base"/>
                      <a:r>
                        <a:rPr lang="en-US" sz="1400" b="0" i="0" baseline="0">
                          <a:solidFill>
                            <a:srgbClr val="000000"/>
                          </a:solidFill>
                          <a:effectLst/>
                          <a:latin typeface="+mn-lt"/>
                        </a:rPr>
                        <a:t>​CAR--T ​</a:t>
                      </a:r>
                    </a:p>
                    <a:p>
                      <a:pPr algn="l" fontAlgn="base"/>
                      <a:r>
                        <a:rPr lang="en-US" sz="1400" b="0" i="0" baseline="0">
                          <a:solidFill>
                            <a:srgbClr val="000000"/>
                          </a:solidFill>
                          <a:effectLst/>
                          <a:latin typeface="+mn-lt"/>
                        </a:rPr>
                        <a:t>(BCMA)</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rowSpan="2">
                  <a:txBody>
                    <a:bodyPr/>
                    <a:lstStyle/>
                    <a:p>
                      <a:pPr marL="342900" lvl="0" indent="-342900" algn="l" fontAlgn="base">
                        <a:buFont typeface="Arial" panose="020B0604020202020204" pitchFamily="34" charset="0"/>
                        <a:buChar char="•"/>
                      </a:pPr>
                      <a:r>
                        <a:rPr lang="en-US" sz="1400" b="0" i="0">
                          <a:solidFill>
                            <a:srgbClr val="000000"/>
                          </a:solidFill>
                          <a:effectLst/>
                          <a:latin typeface="+mn-lt"/>
                        </a:rPr>
                        <a:t>Cellular therapy center​</a:t>
                      </a:r>
                    </a:p>
                    <a:p>
                      <a:pPr marL="342900" lvl="0" indent="-342900" algn="l" fontAlgn="base">
                        <a:buFont typeface="Arial" panose="020B0604020202020204" pitchFamily="34" charset="0"/>
                        <a:buChar char="•"/>
                      </a:pPr>
                      <a:r>
                        <a:rPr lang="en-US" sz="1400" b="0" i="0">
                          <a:solidFill>
                            <a:srgbClr val="000000"/>
                          </a:solidFill>
                          <a:effectLst/>
                          <a:latin typeface="+mn-lt"/>
                        </a:rPr>
                        <a:t>Manufacturing slot​</a:t>
                      </a:r>
                    </a:p>
                    <a:p>
                      <a:pPr marL="342900" lvl="0" indent="-342900" algn="l" fontAlgn="base">
                        <a:buFont typeface="Arial" panose="020B0604020202020204" pitchFamily="34" charset="0"/>
                        <a:buChar char="•"/>
                      </a:pPr>
                      <a:r>
                        <a:rPr lang="en-US" sz="1400" b="0" i="0">
                          <a:solidFill>
                            <a:srgbClr val="000000"/>
                          </a:solidFill>
                          <a:effectLst/>
                          <a:latin typeface="+mn-lt"/>
                        </a:rPr>
                        <a:t>Manufacturing time​</a:t>
                      </a:r>
                    </a:p>
                    <a:p>
                      <a:pPr marL="342900" lvl="0" indent="-342900" algn="l" fontAlgn="base">
                        <a:buFont typeface="Arial" panose="020B0604020202020204" pitchFamily="34" charset="0"/>
                        <a:buChar char="•"/>
                      </a:pPr>
                      <a:r>
                        <a:rPr lang="en-US" sz="1400" b="0" i="0">
                          <a:solidFill>
                            <a:srgbClr val="000000"/>
                          </a:solidFill>
                          <a:effectLst/>
                          <a:latin typeface="+mn-lt"/>
                        </a:rPr>
                        <a:t>One-time therapy​</a:t>
                      </a:r>
                    </a:p>
                    <a:p>
                      <a:pPr marL="342900" lvl="0" indent="-342900" algn="l" fontAlgn="base">
                        <a:buFont typeface="Arial" panose="020B0604020202020204" pitchFamily="34" charset="0"/>
                        <a:buChar char="•"/>
                      </a:pPr>
                      <a:r>
                        <a:rPr lang="en-US" sz="1400" b="0" i="0">
                          <a:solidFill>
                            <a:srgbClr val="000000"/>
                          </a:solidFill>
                          <a:effectLst/>
                          <a:latin typeface="+mn-lt"/>
                        </a:rPr>
                        <a:t>REMS and CRS/ICANS management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rowSpan="2">
                  <a:txBody>
                    <a:bodyPr/>
                    <a:lstStyle/>
                    <a:p>
                      <a:pPr marL="342900" lvl="0" indent="-342900" algn="l" fontAlgn="base">
                        <a:buFont typeface="Arial" panose="020B0604020202020204" pitchFamily="34" charset="0"/>
                        <a:buChar char="•"/>
                      </a:pPr>
                      <a:r>
                        <a:rPr lang="en-US" sz="1400" b="0" i="0">
                          <a:solidFill>
                            <a:srgbClr val="000000"/>
                          </a:solidFill>
                          <a:effectLst/>
                          <a:latin typeface="+mn-lt"/>
                        </a:rPr>
                        <a:t>CRS/NT (potentially severe)​</a:t>
                      </a:r>
                    </a:p>
                    <a:p>
                      <a:pPr marL="342900" lvl="0" indent="-342900" algn="l" fontAlgn="base">
                        <a:buFont typeface="Arial" panose="020B0604020202020204" pitchFamily="34" charset="0"/>
                        <a:buChar char="•"/>
                      </a:pPr>
                      <a:r>
                        <a:rPr lang="en-US" sz="1400" b="0" i="0">
                          <a:solidFill>
                            <a:srgbClr val="000000"/>
                          </a:solidFill>
                          <a:effectLst/>
                          <a:latin typeface="+mn-lt"/>
                        </a:rPr>
                        <a:t>Infections​</a:t>
                      </a:r>
                    </a:p>
                    <a:p>
                      <a:pPr marL="342900" lvl="0" indent="-342900" algn="l" fontAlgn="base">
                        <a:buFont typeface="Arial" panose="020B0604020202020204" pitchFamily="34" charset="0"/>
                        <a:buChar char="•"/>
                      </a:pPr>
                      <a:r>
                        <a:rPr lang="en-US" sz="1400" b="0" i="0" err="1">
                          <a:solidFill>
                            <a:srgbClr val="000000"/>
                          </a:solidFill>
                          <a:effectLst/>
                          <a:latin typeface="+mn-lt"/>
                        </a:rPr>
                        <a:t>Cytopenias</a:t>
                      </a:r>
                      <a:r>
                        <a:rPr lang="en-US" sz="1400" b="0" i="0">
                          <a:solidFill>
                            <a:srgbClr val="000000"/>
                          </a:solidFill>
                          <a:effectLst/>
                          <a:latin typeface="+mn-lt"/>
                        </a:rPr>
                        <a:t> (potentially severe)​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extLst>
                  <a:ext uri="{0D108BD9-81ED-4DB2-BD59-A6C34878D82A}">
                    <a16:rowId xmlns:a16="http://schemas.microsoft.com/office/drawing/2014/main" val="2042931798"/>
                  </a:ext>
                </a:extLst>
              </a:tr>
              <a:tr h="407357">
                <a:tc>
                  <a:txBody>
                    <a:bodyPr/>
                    <a:lstStyle/>
                    <a:p>
                      <a:pPr algn="l" fontAlgn="base"/>
                      <a:r>
                        <a:rPr lang="en-US" sz="1400" b="0" i="0">
                          <a:solidFill>
                            <a:srgbClr val="000000"/>
                          </a:solidFill>
                          <a:effectLst/>
                          <a:latin typeface="+mn-lt"/>
                        </a:rPr>
                        <a:t>Cilta-cel</a:t>
                      </a:r>
                      <a:r>
                        <a:rPr lang="en-US" sz="1400" b="0" i="0" baseline="30000">
                          <a:solidFill>
                            <a:srgbClr val="000000"/>
                          </a:solidFill>
                          <a:effectLst/>
                          <a:latin typeface="+mn-lt"/>
                        </a:rPr>
                        <a:t>2,3</a:t>
                      </a:r>
                      <a:r>
                        <a:rPr lang="en-US" sz="1400" b="0" i="0">
                          <a:solidFill>
                            <a:srgbClr val="000000"/>
                          </a:solidFill>
                          <a:effectLst/>
                          <a:latin typeface="+mn-lt"/>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7E9"/>
                    </a:solidFill>
                  </a:tcPr>
                </a:tc>
                <a:tc>
                  <a:txBody>
                    <a:bodyPr/>
                    <a:lstStyle/>
                    <a:p>
                      <a:pPr algn="l" fontAlgn="base"/>
                      <a:r>
                        <a:rPr lang="en-US" sz="1400" b="0" i="0" baseline="0">
                          <a:solidFill>
                            <a:srgbClr val="000000"/>
                          </a:solidFill>
                          <a:effectLst/>
                          <a:latin typeface="+mn-lt"/>
                        </a:rPr>
                        <a:t>​CAR-T​</a:t>
                      </a:r>
                    </a:p>
                    <a:p>
                      <a:pPr algn="l" fontAlgn="base"/>
                      <a:r>
                        <a:rPr lang="en-US" sz="1400" b="0" i="0" baseline="0">
                          <a:solidFill>
                            <a:srgbClr val="000000"/>
                          </a:solidFill>
                          <a:effectLst/>
                          <a:latin typeface="+mn-lt"/>
                        </a:rPr>
                        <a:t>(BCMA)</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7E9"/>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5535214"/>
                  </a:ext>
                </a:extLst>
              </a:tr>
              <a:tr h="703683">
                <a:tc>
                  <a:txBody>
                    <a:bodyPr/>
                    <a:lstStyle/>
                    <a:p>
                      <a:pPr algn="l" fontAlgn="base"/>
                      <a:r>
                        <a:rPr lang="en-US" sz="1400" b="0" i="0">
                          <a:solidFill>
                            <a:srgbClr val="000000"/>
                          </a:solidFill>
                          <a:effectLst/>
                          <a:latin typeface="+mn-lt"/>
                        </a:rPr>
                        <a:t>Teclistamab</a:t>
                      </a:r>
                      <a:r>
                        <a:rPr lang="en-US" sz="1400" b="0" i="0" baseline="30000">
                          <a:solidFill>
                            <a:srgbClr val="000000"/>
                          </a:solidFill>
                          <a:effectLst/>
                          <a:latin typeface="+mn-lt"/>
                        </a:rPr>
                        <a:t>4,​5</a:t>
                      </a:r>
                    </a:p>
                    <a:p>
                      <a:pPr algn="l" fontAlgn="base"/>
                      <a:endParaRPr lang="en-US" sz="1400" b="0" i="0">
                        <a:solidFill>
                          <a:srgbClr val="000000"/>
                        </a:solidFill>
                        <a:effectLst/>
                        <a:latin typeface="+mn-l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a:txBody>
                    <a:bodyPr/>
                    <a:lstStyle/>
                    <a:p>
                      <a:pPr algn="l" fontAlgn="base"/>
                      <a:r>
                        <a:rPr lang="en-US" sz="1400" b="0" i="0" baseline="0">
                          <a:solidFill>
                            <a:srgbClr val="000000"/>
                          </a:solidFill>
                          <a:effectLst/>
                          <a:latin typeface="+mn-lt"/>
                        </a:rPr>
                        <a:t>​Bispecific​</a:t>
                      </a:r>
                      <a:endParaRPr lang="en-US" sz="1400" b="0" baseline="0">
                        <a:latin typeface="+mn-lt"/>
                      </a:endParaRPr>
                    </a:p>
                    <a:p>
                      <a:pPr algn="l" fontAlgn="base"/>
                      <a:r>
                        <a:rPr lang="en-US" sz="1400" b="0" i="0" baseline="0">
                          <a:solidFill>
                            <a:srgbClr val="000000"/>
                          </a:solidFill>
                          <a:effectLst/>
                          <a:latin typeface="+mn-lt"/>
                        </a:rPr>
                        <a:t>(BCMA)​</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rowSpan="3">
                  <a:txBody>
                    <a:bodyPr/>
                    <a:lstStyle/>
                    <a:p>
                      <a:pPr marL="342900" lvl="0" indent="-342900" algn="l" fontAlgn="base">
                        <a:buFont typeface="Arial" panose="020B0604020202020204" pitchFamily="34" charset="0"/>
                        <a:buChar char="•"/>
                      </a:pPr>
                      <a:r>
                        <a:rPr lang="en-US" sz="1400" b="0" i="0">
                          <a:solidFill>
                            <a:srgbClr val="000000"/>
                          </a:solidFill>
                          <a:effectLst/>
                          <a:latin typeface="+mn-lt"/>
                        </a:rPr>
                        <a:t>REMS and CRS/ICANS management</a:t>
                      </a:r>
                    </a:p>
                    <a:p>
                      <a:pPr marL="342900" lvl="0" indent="-342900" algn="l" fontAlgn="base">
                        <a:buFont typeface="Arial" panose="020B0604020202020204" pitchFamily="34" charset="0"/>
                        <a:buChar char="•"/>
                      </a:pPr>
                      <a:r>
                        <a:rPr lang="en-US" sz="1400" b="0" i="0">
                          <a:solidFill>
                            <a:srgbClr val="000000"/>
                          </a:solidFill>
                          <a:effectLst/>
                          <a:latin typeface="+mn-lt"/>
                        </a:rPr>
                        <a:t>Readily available​</a:t>
                      </a:r>
                    </a:p>
                    <a:p>
                      <a:pPr marL="342900" lvl="0" indent="-342900" algn="l" fontAlgn="base">
                        <a:buFont typeface="Arial" panose="020B0604020202020204" pitchFamily="34" charset="0"/>
                        <a:buChar char="•"/>
                      </a:pPr>
                      <a:r>
                        <a:rPr lang="en-US" sz="1400" b="0" i="0">
                          <a:solidFill>
                            <a:srgbClr val="000000"/>
                          </a:solidFill>
                          <a:effectLst/>
                          <a:latin typeface="+mn-lt"/>
                        </a:rPr>
                        <a:t>Continuous therapy (SQ)​</a:t>
                      </a:r>
                    </a:p>
                  </a:txBody>
                  <a:tcPr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a:txBody>
                    <a:bodyPr/>
                    <a:lstStyle/>
                    <a:p>
                      <a:pPr marL="342900" lvl="0" indent="-342900" algn="l" fontAlgn="base">
                        <a:buFont typeface="Arial" panose="020B0604020202020204" pitchFamily="34" charset="0"/>
                        <a:buChar char="•"/>
                      </a:pPr>
                      <a:r>
                        <a:rPr lang="en-US" sz="1400" b="0" i="0">
                          <a:solidFill>
                            <a:srgbClr val="000000"/>
                          </a:solidFill>
                          <a:effectLst/>
                          <a:latin typeface="+mn-lt"/>
                        </a:rPr>
                        <a:t>CRS/NT (unlikely severe)​</a:t>
                      </a:r>
                    </a:p>
                    <a:p>
                      <a:pPr marL="342900" lvl="0" indent="-342900" algn="l" fontAlgn="base">
                        <a:buFont typeface="Arial" panose="020B0604020202020204" pitchFamily="34" charset="0"/>
                        <a:buChar char="•"/>
                      </a:pPr>
                      <a:r>
                        <a:rPr lang="en-US" sz="1400" b="0" i="0">
                          <a:solidFill>
                            <a:srgbClr val="000000"/>
                          </a:solidFill>
                          <a:effectLst/>
                          <a:latin typeface="+mn-lt"/>
                        </a:rPr>
                        <a:t>Infection risk (perhaps higher)​</a:t>
                      </a:r>
                    </a:p>
                    <a:p>
                      <a:pPr marL="342900" lvl="0" indent="-342900" algn="l" fontAlgn="base">
                        <a:buFont typeface="Arial" panose="020B0604020202020204" pitchFamily="34" charset="0"/>
                        <a:buChar char="•"/>
                      </a:pPr>
                      <a:r>
                        <a:rPr lang="en-US" sz="1400" b="0" i="0" err="1">
                          <a:solidFill>
                            <a:srgbClr val="000000"/>
                          </a:solidFill>
                          <a:effectLst/>
                          <a:latin typeface="+mn-lt"/>
                        </a:rPr>
                        <a:t>Cytopenias</a:t>
                      </a:r>
                      <a:r>
                        <a:rPr lang="en-US" sz="1400" b="0" i="0">
                          <a:solidFill>
                            <a:srgbClr val="000000"/>
                          </a:solidFill>
                          <a:effectLst/>
                          <a:latin typeface="+mn-lt"/>
                        </a:rPr>
                        <a:t> (unlikely severe)​</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extLst>
                  <a:ext uri="{0D108BD9-81ED-4DB2-BD59-A6C34878D82A}">
                    <a16:rowId xmlns:a16="http://schemas.microsoft.com/office/drawing/2014/main" val="1925993999"/>
                  </a:ext>
                </a:extLst>
              </a:tr>
              <a:tr h="706788">
                <a:tc>
                  <a:txBody>
                    <a:bodyPr/>
                    <a:lstStyle/>
                    <a:p>
                      <a:pPr algn="l" fontAlgn="base"/>
                      <a:r>
                        <a:rPr lang="en-US" sz="1400" b="0" i="0" err="1">
                          <a:solidFill>
                            <a:srgbClr val="000000"/>
                          </a:solidFill>
                          <a:effectLst/>
                          <a:latin typeface="+mn-lt"/>
                        </a:rPr>
                        <a:t>Talquetamab</a:t>
                      </a:r>
                      <a:r>
                        <a:rPr lang="en-US" sz="1400" b="0" i="0">
                          <a:solidFill>
                            <a:srgbClr val="000000"/>
                          </a:solidFill>
                          <a:effectLst/>
                          <a:latin typeface="+mn-lt"/>
                        </a:rPr>
                        <a:t>​</a:t>
                      </a:r>
                      <a:r>
                        <a:rPr lang="en-US" sz="1400" b="0" i="0" baseline="30000">
                          <a:solidFill>
                            <a:srgbClr val="000000"/>
                          </a:solidFill>
                          <a:effectLst/>
                          <a:latin typeface="+mn-lt"/>
                        </a:rPr>
                        <a:t>6</a:t>
                      </a:r>
                    </a:p>
                    <a:p>
                      <a:pPr algn="l" fontAlgn="base"/>
                      <a:r>
                        <a:rPr lang="en-US" sz="1400" b="0" i="0" baseline="30000">
                          <a:solidFill>
                            <a:srgbClr val="000000"/>
                          </a:solidFill>
                          <a:effectLst/>
                          <a:latin typeface="+mn-lt"/>
                        </a:rPr>
                        <a:t>-</a:t>
                      </a:r>
                      <a:endParaRPr lang="en-US" sz="1400" b="0" i="0">
                        <a:solidFill>
                          <a:srgbClr val="000000"/>
                        </a:solidFill>
                        <a:effectLst/>
                        <a:latin typeface="+mn-l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7E9"/>
                    </a:solidFill>
                  </a:tcPr>
                </a:tc>
                <a:tc>
                  <a:txBody>
                    <a:bodyPr/>
                    <a:lstStyle/>
                    <a:p>
                      <a:pPr algn="l" fontAlgn="base"/>
                      <a:r>
                        <a:rPr lang="en-US" sz="1400" b="0" i="0" baseline="0" dirty="0">
                          <a:solidFill>
                            <a:srgbClr val="000000"/>
                          </a:solidFill>
                          <a:effectLst/>
                          <a:latin typeface="+mn-lt"/>
                        </a:rPr>
                        <a:t>Bispecific​</a:t>
                      </a:r>
                    </a:p>
                    <a:p>
                      <a:pPr algn="l" fontAlgn="base"/>
                      <a:r>
                        <a:rPr lang="en-US" sz="1400" b="0" i="0" baseline="0" dirty="0">
                          <a:solidFill>
                            <a:srgbClr val="000000"/>
                          </a:solidFill>
                          <a:effectLst/>
                          <a:latin typeface="+mn-lt"/>
                        </a:rPr>
                        <a:t>(GPRC5D)​</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7E9"/>
                    </a:solidFill>
                  </a:tcPr>
                </a:tc>
                <a:tc vMerge="1">
                  <a:txBody>
                    <a:bodyPr/>
                    <a:lstStyle/>
                    <a:p>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7E9"/>
                    </a:solidFill>
                  </a:tcPr>
                </a:tc>
                <a:tc>
                  <a:txBody>
                    <a:bodyPr/>
                    <a:lstStyle/>
                    <a:p>
                      <a:pPr marL="342900" lvl="0" indent="-342900" algn="l" fontAlgn="base">
                        <a:buFont typeface="Arial" panose="020B0604020202020204" pitchFamily="34" charset="0"/>
                        <a:buChar char="•"/>
                      </a:pPr>
                      <a:r>
                        <a:rPr lang="en-US" sz="1400" b="0" i="0" u="none" strike="noStrike">
                          <a:solidFill>
                            <a:srgbClr val="1A1A1A"/>
                          </a:solidFill>
                          <a:effectLst/>
                          <a:latin typeface="+mn-lt"/>
                        </a:rPr>
                        <a:t>CRS/NT</a:t>
                      </a:r>
                      <a:endParaRPr lang="en-US" sz="1400" b="0" i="0">
                        <a:solidFill>
                          <a:srgbClr val="000000"/>
                        </a:solidFill>
                        <a:effectLst/>
                        <a:latin typeface="+mn-lt"/>
                      </a:endParaRPr>
                    </a:p>
                    <a:p>
                      <a:pPr marL="342900" lvl="0" indent="-342900" algn="l" fontAlgn="base">
                        <a:buFont typeface="Arial" panose="020B0604020202020204" pitchFamily="34" charset="0"/>
                        <a:buChar char="•"/>
                      </a:pPr>
                      <a:r>
                        <a:rPr lang="en-US" sz="1400" b="0" i="0" u="none" strike="noStrike">
                          <a:solidFill>
                            <a:srgbClr val="1A1A1A"/>
                          </a:solidFill>
                          <a:effectLst/>
                          <a:latin typeface="+mn-lt"/>
                        </a:rPr>
                        <a:t>Skin-related events (rash)</a:t>
                      </a:r>
                      <a:r>
                        <a:rPr lang="en-US" sz="1400" b="0" i="0">
                          <a:solidFill>
                            <a:srgbClr val="1A1A1A"/>
                          </a:solidFill>
                          <a:effectLst/>
                          <a:latin typeface="+mn-lt"/>
                        </a:rPr>
                        <a:t>​</a:t>
                      </a:r>
                      <a:endParaRPr lang="en-US" sz="1400" b="0" i="0">
                        <a:solidFill>
                          <a:srgbClr val="000000"/>
                        </a:solidFill>
                        <a:effectLst/>
                        <a:latin typeface="+mn-lt"/>
                      </a:endParaRPr>
                    </a:p>
                    <a:p>
                      <a:pPr marL="342900" lvl="0" indent="-342900" algn="l" fontAlgn="base">
                        <a:buFont typeface="Arial" panose="020B0604020202020204" pitchFamily="34" charset="0"/>
                        <a:buChar char="•"/>
                      </a:pPr>
                      <a:r>
                        <a:rPr lang="en-US" sz="1400" b="0" i="0" u="none" strike="noStrike">
                          <a:solidFill>
                            <a:srgbClr val="1A1A1A"/>
                          </a:solidFill>
                          <a:effectLst/>
                          <a:latin typeface="+mn-lt"/>
                        </a:rPr>
                        <a:t>Nail-related events</a:t>
                      </a:r>
                      <a:r>
                        <a:rPr lang="en-US" sz="1400" b="0" i="0">
                          <a:solidFill>
                            <a:srgbClr val="1A1A1A"/>
                          </a:solidFill>
                          <a:effectLst/>
                          <a:latin typeface="+mn-lt"/>
                        </a:rPr>
                        <a:t>​</a:t>
                      </a:r>
                      <a:endParaRPr lang="en-US" sz="1400" b="0" i="0">
                        <a:solidFill>
                          <a:srgbClr val="000000"/>
                        </a:solidFill>
                        <a:effectLst/>
                        <a:latin typeface="+mn-lt"/>
                      </a:endParaRPr>
                    </a:p>
                    <a:p>
                      <a:pPr marL="342900" lvl="0" indent="-342900" algn="l" fontAlgn="base">
                        <a:buFont typeface="Arial" panose="020B0604020202020204" pitchFamily="34" charset="0"/>
                        <a:buChar char="•"/>
                      </a:pPr>
                      <a:r>
                        <a:rPr lang="en-US" sz="1400" b="0" i="0" u="none" strike="noStrike">
                          <a:solidFill>
                            <a:srgbClr val="1A1A1A"/>
                          </a:solidFill>
                          <a:effectLst/>
                          <a:latin typeface="+mn-lt"/>
                        </a:rPr>
                        <a:t>Dysgeusia</a:t>
                      </a:r>
                      <a:r>
                        <a:rPr lang="en-US" sz="1400" b="0" i="0">
                          <a:solidFill>
                            <a:srgbClr val="1A1A1A"/>
                          </a:solidFill>
                          <a:effectLst/>
                          <a:latin typeface="+mn-lt"/>
                        </a:rPr>
                        <a:t>​</a:t>
                      </a:r>
                    </a:p>
                    <a:p>
                      <a:pPr marL="342900" lvl="0" indent="-342900" algn="l" fontAlgn="base">
                        <a:buFont typeface="Arial" panose="020B0604020202020204" pitchFamily="34" charset="0"/>
                        <a:buChar char="•"/>
                      </a:pPr>
                      <a:r>
                        <a:rPr lang="en-US" sz="1400" b="0" i="0">
                          <a:solidFill>
                            <a:srgbClr val="1A1A1A"/>
                          </a:solidFill>
                          <a:effectLst/>
                          <a:latin typeface="+mn-lt"/>
                        </a:rPr>
                        <a:t>Weight loss</a:t>
                      </a:r>
                      <a:endParaRPr lang="en-US" sz="1400" b="0" i="0">
                        <a:solidFill>
                          <a:srgbClr val="000000"/>
                        </a:solidFill>
                        <a:effectLst/>
                        <a:latin typeface="+mn-l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8E7E9"/>
                    </a:solidFill>
                  </a:tcPr>
                </a:tc>
                <a:extLst>
                  <a:ext uri="{0D108BD9-81ED-4DB2-BD59-A6C34878D82A}">
                    <a16:rowId xmlns:a16="http://schemas.microsoft.com/office/drawing/2014/main" val="3081674229"/>
                  </a:ext>
                </a:extLst>
              </a:tr>
              <a:tr h="615388">
                <a:tc>
                  <a:txBody>
                    <a:bodyPr/>
                    <a:lstStyle/>
                    <a:p>
                      <a:pPr algn="l" fontAlgn="base"/>
                      <a:r>
                        <a:rPr lang="en-US" sz="1400" b="0" i="0" err="1">
                          <a:solidFill>
                            <a:srgbClr val="000000"/>
                          </a:solidFill>
                          <a:effectLst/>
                          <a:latin typeface="+mn-lt"/>
                        </a:rPr>
                        <a:t>Elranatamab</a:t>
                      </a:r>
                      <a:r>
                        <a:rPr lang="en-US" sz="1400" b="0" i="0">
                          <a:solidFill>
                            <a:srgbClr val="000000"/>
                          </a:solidFill>
                          <a:effectLst/>
                          <a:latin typeface="+mn-lt"/>
                        </a:rPr>
                        <a:t>​</a:t>
                      </a:r>
                      <a:r>
                        <a:rPr lang="en-US" sz="1400" b="0" i="0" baseline="30000">
                          <a:solidFill>
                            <a:srgbClr val="000000"/>
                          </a:solidFill>
                          <a:effectLst/>
                          <a:latin typeface="+mn-lt"/>
                        </a:rPr>
                        <a:t>7</a:t>
                      </a:r>
                    </a:p>
                    <a:p>
                      <a:pPr algn="l" fontAlgn="base"/>
                      <a:endParaRPr lang="en-US" sz="1400" b="0" i="0">
                        <a:solidFill>
                          <a:srgbClr val="000000"/>
                        </a:solidFill>
                        <a:effectLst/>
                        <a:latin typeface="+mn-lt"/>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a:txBody>
                    <a:bodyPr/>
                    <a:lstStyle/>
                    <a:p>
                      <a:pPr algn="l" fontAlgn="base"/>
                      <a:r>
                        <a:rPr lang="en-US" sz="1400" b="0" i="0" baseline="0">
                          <a:solidFill>
                            <a:srgbClr val="000000"/>
                          </a:solidFill>
                          <a:effectLst/>
                          <a:latin typeface="+mn-lt"/>
                        </a:rPr>
                        <a:t>​Bispecific​</a:t>
                      </a:r>
                    </a:p>
                    <a:p>
                      <a:pPr algn="l" fontAlgn="base"/>
                      <a:r>
                        <a:rPr lang="en-US" sz="1400" b="0" i="0" baseline="0">
                          <a:solidFill>
                            <a:srgbClr val="000000"/>
                          </a:solidFill>
                          <a:effectLst/>
                          <a:latin typeface="+mn-lt"/>
                        </a:rPr>
                        <a:t>(BCMA)​</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vMerge="1">
                  <a:txBody>
                    <a:bodyPr/>
                    <a:lstStyle/>
                    <a:p>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tc>
                  <a:txBody>
                    <a:bodyPr/>
                    <a:lstStyle/>
                    <a:p>
                      <a:pPr marL="342900" lvl="0" indent="-342900" algn="l" fontAlgn="base">
                        <a:buFont typeface="Arial" panose="020B0604020202020204" pitchFamily="34" charset="0"/>
                        <a:buChar char="•"/>
                      </a:pPr>
                      <a:r>
                        <a:rPr lang="en-US" sz="1400" b="0" i="0">
                          <a:solidFill>
                            <a:srgbClr val="000000"/>
                          </a:solidFill>
                          <a:effectLst/>
                          <a:latin typeface="+mn-lt"/>
                        </a:rPr>
                        <a:t>CRS/NT</a:t>
                      </a:r>
                    </a:p>
                    <a:p>
                      <a:pPr marL="342900" lvl="0" indent="-342900" algn="l" fontAlgn="base">
                        <a:buFont typeface="Arial" panose="020B0604020202020204" pitchFamily="34" charset="0"/>
                        <a:buChar char="•"/>
                      </a:pPr>
                      <a:r>
                        <a:rPr lang="en-US" sz="1400" b="0" i="0">
                          <a:solidFill>
                            <a:srgbClr val="000000"/>
                          </a:solidFill>
                          <a:effectLst/>
                          <a:latin typeface="+mn-lt"/>
                        </a:rPr>
                        <a:t>Infection risk  ​</a:t>
                      </a:r>
                    </a:p>
                    <a:p>
                      <a:pPr marL="342900" lvl="0" indent="-342900" algn="l" fontAlgn="base">
                        <a:buFont typeface="Arial" panose="020B0604020202020204" pitchFamily="34" charset="0"/>
                        <a:buChar char="•"/>
                      </a:pPr>
                      <a:r>
                        <a:rPr lang="en-US" sz="1400" b="0" i="0" err="1">
                          <a:solidFill>
                            <a:srgbClr val="000000"/>
                          </a:solidFill>
                          <a:effectLst/>
                          <a:latin typeface="+mn-lt"/>
                        </a:rPr>
                        <a:t>Cytopenias</a:t>
                      </a:r>
                      <a:r>
                        <a:rPr lang="en-US" sz="1400" b="0" i="0">
                          <a:solidFill>
                            <a:srgbClr val="000000"/>
                          </a:solidFill>
                          <a:effectLst/>
                          <a:latin typeface="+mn-lt"/>
                        </a:rPr>
                        <a:t> ​</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CDBBC7">
                        <a:alpha val="70000"/>
                      </a:srgbClr>
                    </a:solidFill>
                  </a:tcPr>
                </a:tc>
                <a:extLst>
                  <a:ext uri="{0D108BD9-81ED-4DB2-BD59-A6C34878D82A}">
                    <a16:rowId xmlns:a16="http://schemas.microsoft.com/office/drawing/2014/main" val="3518544618"/>
                  </a:ext>
                </a:extLst>
              </a:tr>
            </a:tbl>
          </a:graphicData>
        </a:graphic>
      </p:graphicFrame>
      <p:sp>
        <p:nvSpPr>
          <p:cNvPr id="4" name="Google Shape;2159;p117">
            <a:extLst>
              <a:ext uri="{FF2B5EF4-FFF2-40B4-BE49-F238E27FC236}">
                <a16:creationId xmlns:a16="http://schemas.microsoft.com/office/drawing/2014/main" id="{426E41EA-8503-DAD7-5FC4-A215487246FD}"/>
              </a:ext>
            </a:extLst>
          </p:cNvPr>
          <p:cNvSpPr txBox="1"/>
          <p:nvPr/>
        </p:nvSpPr>
        <p:spPr>
          <a:xfrm>
            <a:off x="546691" y="5968715"/>
            <a:ext cx="9786983" cy="341129"/>
          </a:xfrm>
          <a:prstGeom prst="rect">
            <a:avLst/>
          </a:prstGeom>
          <a:noFill/>
          <a:ln>
            <a:noFill/>
          </a:ln>
        </p:spPr>
        <p:txBody>
          <a:bodyPr spcFirstLastPara="1" lIns="51427" tIns="25706" rIns="51427" bIns="25706" anchor="b"/>
          <a:lstStyle/>
          <a:p>
            <a:pPr eaLnBrk="0" hangingPunct="0">
              <a:spcBef>
                <a:spcPct val="0"/>
              </a:spcBef>
              <a:spcAft>
                <a:spcPct val="0"/>
              </a:spcAft>
              <a:buClrTx/>
            </a:pPr>
            <a:r>
              <a:rPr lang="en-US" altLang="en-US" sz="1000" dirty="0">
                <a:cs typeface="Arial"/>
              </a:rPr>
              <a:t>*Ide-</a:t>
            </a:r>
            <a:r>
              <a:rPr lang="en-US" altLang="en-US" sz="1000" dirty="0" err="1">
                <a:cs typeface="Arial"/>
              </a:rPr>
              <a:t>cel</a:t>
            </a:r>
            <a:r>
              <a:rPr lang="en-US" altLang="en-US" sz="1000" dirty="0">
                <a:cs typeface="Arial"/>
              </a:rPr>
              <a:t> was recently approved for patients after one or more lines of therapy and </a:t>
            </a:r>
            <a:r>
              <a:rPr lang="en-US" altLang="en-US" sz="1000" dirty="0" err="1">
                <a:cs typeface="Arial"/>
              </a:rPr>
              <a:t>cilta-cel</a:t>
            </a:r>
            <a:r>
              <a:rPr lang="en-US" altLang="en-US" sz="1000" dirty="0">
                <a:cs typeface="Arial"/>
              </a:rPr>
              <a:t> after 2 or more lines  of therapy.</a:t>
            </a:r>
          </a:p>
          <a:p>
            <a:pPr eaLnBrk="0" hangingPunct="0">
              <a:spcBef>
                <a:spcPct val="0"/>
              </a:spcBef>
              <a:spcAft>
                <a:spcPct val="0"/>
              </a:spcAft>
              <a:buClrTx/>
            </a:pPr>
            <a:r>
              <a:rPr lang="en-US" altLang="en-US" sz="1000" dirty="0">
                <a:cs typeface="Arial"/>
              </a:rPr>
              <a:t>BCMA, B-cell maturation antigen; CAR, chimeric antigen receptor; CRS, cytokine release syndrome; GPRC5D, G protein–coupled receptor class C group 5 member D;  ICANS, immune cell-associated neurotoxicity syndrome; NT, neurotoxicity; REMS, Risk Evaluation and Mitigation Strategy; SQ, subcutaneous</a:t>
            </a:r>
          </a:p>
        </p:txBody>
      </p:sp>
    </p:spTree>
    <p:extLst>
      <p:ext uri="{BB962C8B-B14F-4D97-AF65-F5344CB8AC3E}">
        <p14:creationId xmlns:p14="http://schemas.microsoft.com/office/powerpoint/2010/main" val="1916028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72440" y="365125"/>
            <a:ext cx="11099800" cy="1325563"/>
          </a:xfrm>
        </p:spPr>
        <p:txBody>
          <a:bodyPr>
            <a:normAutofit/>
          </a:bodyPr>
          <a:lstStyle/>
          <a:p>
            <a:r>
              <a:rPr lang="en-US" altLang="en-US" sz="4000">
                <a:solidFill>
                  <a:srgbClr val="60394E"/>
                </a:solidFill>
              </a:rPr>
              <a:t>MM Treatment: Key AEs, Considerations</a:t>
            </a:r>
          </a:p>
        </p:txBody>
      </p:sp>
      <p:sp>
        <p:nvSpPr>
          <p:cNvPr id="6" name="TextBox 8"/>
          <p:cNvSpPr txBox="1">
            <a:spLocks noChangeArrowheads="1"/>
          </p:cNvSpPr>
          <p:nvPr/>
        </p:nvSpPr>
        <p:spPr bwMode="auto">
          <a:xfrm>
            <a:off x="601735" y="4352760"/>
            <a:ext cx="81521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000">
                <a:solidFill>
                  <a:schemeClr val="tx1"/>
                </a:solidFill>
                <a:latin typeface="+mn-lt"/>
              </a:rPr>
              <a:t>C, cytokine release syndrome; I, infection; M, myelosuppression; N, neurologic toxicities</a:t>
            </a:r>
          </a:p>
        </p:txBody>
      </p:sp>
      <p:sp>
        <p:nvSpPr>
          <p:cNvPr id="2" name="TextBox 1">
            <a:extLst>
              <a:ext uri="{FF2B5EF4-FFF2-40B4-BE49-F238E27FC236}">
                <a16:creationId xmlns:a16="http://schemas.microsoft.com/office/drawing/2014/main" id="{8B533B2D-157B-AC18-A5E1-51F3575568AD}"/>
              </a:ext>
            </a:extLst>
          </p:cNvPr>
          <p:cNvSpPr txBox="1"/>
          <p:nvPr/>
        </p:nvSpPr>
        <p:spPr bwMode="auto">
          <a:xfrm>
            <a:off x="601735" y="6338987"/>
            <a:ext cx="1051785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cs typeface="Arial"/>
              </a:rPr>
              <a:t>C, cardiac; I, immune-related AEs; M, myelosuppression; N, neurotoxicity </a:t>
            </a:r>
          </a:p>
        </p:txBody>
      </p:sp>
      <p:graphicFrame>
        <p:nvGraphicFramePr>
          <p:cNvPr id="3" name="Table 2">
            <a:extLst>
              <a:ext uri="{FF2B5EF4-FFF2-40B4-BE49-F238E27FC236}">
                <a16:creationId xmlns:a16="http://schemas.microsoft.com/office/drawing/2014/main" id="{A7FBB481-C25E-D395-8F4F-197AA39B88F5}"/>
              </a:ext>
            </a:extLst>
          </p:cNvPr>
          <p:cNvGraphicFramePr>
            <a:graphicFrameLocks noGrp="1"/>
          </p:cNvGraphicFramePr>
          <p:nvPr/>
        </p:nvGraphicFramePr>
        <p:xfrm>
          <a:off x="601737" y="1524000"/>
          <a:ext cx="10235140" cy="4394200"/>
        </p:xfrm>
        <a:graphic>
          <a:graphicData uri="http://schemas.openxmlformats.org/drawingml/2006/table">
            <a:tbl>
              <a:tblPr firstRow="1" bandRow="1">
                <a:tableStyleId>{5C22544A-7EE6-4342-B048-85BDC9FD1C3A}</a:tableStyleId>
              </a:tblPr>
              <a:tblGrid>
                <a:gridCol w="2075881">
                  <a:extLst>
                    <a:ext uri="{9D8B030D-6E8A-4147-A177-3AD203B41FA5}">
                      <a16:colId xmlns:a16="http://schemas.microsoft.com/office/drawing/2014/main" val="2222045472"/>
                    </a:ext>
                  </a:extLst>
                </a:gridCol>
                <a:gridCol w="1765631">
                  <a:extLst>
                    <a:ext uri="{9D8B030D-6E8A-4147-A177-3AD203B41FA5}">
                      <a16:colId xmlns:a16="http://schemas.microsoft.com/office/drawing/2014/main" val="3118910236"/>
                    </a:ext>
                  </a:extLst>
                </a:gridCol>
                <a:gridCol w="2243824">
                  <a:extLst>
                    <a:ext uri="{9D8B030D-6E8A-4147-A177-3AD203B41FA5}">
                      <a16:colId xmlns:a16="http://schemas.microsoft.com/office/drawing/2014/main" val="4170730648"/>
                    </a:ext>
                  </a:extLst>
                </a:gridCol>
                <a:gridCol w="4149804">
                  <a:extLst>
                    <a:ext uri="{9D8B030D-6E8A-4147-A177-3AD203B41FA5}">
                      <a16:colId xmlns:a16="http://schemas.microsoft.com/office/drawing/2014/main" val="3832523876"/>
                    </a:ext>
                  </a:extLst>
                </a:gridCol>
              </a:tblGrid>
              <a:tr h="370840">
                <a:tc>
                  <a:txBody>
                    <a:bodyPr/>
                    <a:lstStyle/>
                    <a:p>
                      <a:pPr algn="ctr"/>
                      <a:r>
                        <a:rPr lang="en-US"/>
                        <a:t>Drug Class</a:t>
                      </a:r>
                    </a:p>
                  </a:txBody>
                  <a:tcPr/>
                </a:tc>
                <a:tc>
                  <a:txBody>
                    <a:bodyPr/>
                    <a:lstStyle/>
                    <a:p>
                      <a:pPr algn="ctr"/>
                      <a:r>
                        <a:rPr lang="en-US"/>
                        <a:t>Name</a:t>
                      </a:r>
                    </a:p>
                  </a:txBody>
                  <a:tcPr/>
                </a:tc>
                <a:tc>
                  <a:txBody>
                    <a:bodyPr/>
                    <a:lstStyle/>
                    <a:p>
                      <a:pPr algn="ctr"/>
                      <a:r>
                        <a:rPr lang="en-US"/>
                        <a:t>Key Potential AEs</a:t>
                      </a:r>
                    </a:p>
                  </a:txBody>
                  <a:tcPr/>
                </a:tc>
                <a:tc>
                  <a:txBody>
                    <a:bodyPr/>
                    <a:lstStyle/>
                    <a:p>
                      <a:pPr algn="ctr"/>
                      <a:r>
                        <a:rPr lang="en-US"/>
                        <a:t>Nursing Considerations</a:t>
                      </a:r>
                    </a:p>
                  </a:txBody>
                  <a:tcPr/>
                </a:tc>
                <a:extLst>
                  <a:ext uri="{0D108BD9-81ED-4DB2-BD59-A6C34878D82A}">
                    <a16:rowId xmlns:a16="http://schemas.microsoft.com/office/drawing/2014/main" val="24344663"/>
                  </a:ext>
                </a:extLst>
              </a:tr>
              <a:tr h="370840">
                <a:tc>
                  <a:txBody>
                    <a:bodyPr/>
                    <a:lstStyle/>
                    <a:p>
                      <a:r>
                        <a:rPr lang="en-US"/>
                        <a:t>CAR T</a:t>
                      </a:r>
                    </a:p>
                  </a:txBody>
                  <a:tcPr/>
                </a:tc>
                <a:tc>
                  <a:txBody>
                    <a:bodyPr/>
                    <a:lstStyle/>
                    <a:p>
                      <a:r>
                        <a:rPr lang="en-US"/>
                        <a:t>Ide </a:t>
                      </a:r>
                      <a:r>
                        <a:rPr lang="en-US" err="1"/>
                        <a:t>Cel</a:t>
                      </a:r>
                      <a:endParaRPr lang="en-US"/>
                    </a:p>
                    <a:p>
                      <a:r>
                        <a:rPr lang="en-US" err="1"/>
                        <a:t>Cilta</a:t>
                      </a:r>
                      <a:r>
                        <a:rPr lang="en-US"/>
                        <a:t> </a:t>
                      </a:r>
                      <a:r>
                        <a:rPr lang="en-US" err="1"/>
                        <a:t>Cel</a:t>
                      </a:r>
                      <a:endParaRPr lang="en-US"/>
                    </a:p>
                  </a:txBody>
                  <a:tcPr/>
                </a:tc>
                <a:tc>
                  <a:txBody>
                    <a:bodyPr/>
                    <a:lstStyle/>
                    <a:p>
                      <a:r>
                        <a:rPr lang="en-US"/>
                        <a:t>C, N, M, I</a:t>
                      </a:r>
                    </a:p>
                  </a:txBody>
                  <a:tcPr/>
                </a:tc>
                <a:tc>
                  <a:txBody>
                    <a:bodyPr/>
                    <a:lstStyle/>
                    <a:p>
                      <a:pPr marL="285750" indent="-285750">
                        <a:buFont typeface="Arial" panose="020B0604020202020204" pitchFamily="34" charset="0"/>
                        <a:buChar char="•"/>
                      </a:pPr>
                      <a:r>
                        <a:rPr lang="en-US"/>
                        <a:t>REMS</a:t>
                      </a:r>
                    </a:p>
                    <a:p>
                      <a:pPr marL="285750" indent="-285750">
                        <a:buFont typeface="Arial" panose="020B0604020202020204" pitchFamily="34" charset="0"/>
                        <a:buChar char="•"/>
                      </a:pPr>
                      <a:r>
                        <a:rPr lang="en-US"/>
                        <a:t>CRS and neurotoxicity</a:t>
                      </a:r>
                    </a:p>
                    <a:p>
                      <a:pPr marL="285750" indent="-285750">
                        <a:buFont typeface="Arial" panose="020B0604020202020204" pitchFamily="34" charset="0"/>
                        <a:buChar char="•"/>
                      </a:pPr>
                      <a:r>
                        <a:rPr lang="en-US"/>
                        <a:t>Hospitalize for close monitoring, near facility for one month</a:t>
                      </a:r>
                    </a:p>
                    <a:p>
                      <a:pPr marL="285750" indent="-285750">
                        <a:buFont typeface="Arial" panose="020B0604020202020204" pitchFamily="34" charset="0"/>
                        <a:buChar char="•"/>
                      </a:pPr>
                      <a:r>
                        <a:rPr lang="en-US"/>
                        <a:t>Monitor for </a:t>
                      </a:r>
                      <a:r>
                        <a:rPr lang="en-US" err="1"/>
                        <a:t>cytopenias</a:t>
                      </a:r>
                      <a:r>
                        <a:rPr lang="en-US"/>
                        <a:t> and infections</a:t>
                      </a:r>
                    </a:p>
                    <a:p>
                      <a:pPr marL="285750" indent="-285750">
                        <a:buFont typeface="Arial" panose="020B0604020202020204" pitchFamily="34" charset="0"/>
                        <a:buChar char="•"/>
                      </a:pPr>
                      <a:r>
                        <a:rPr lang="en-US"/>
                        <a:t>IVIG may be needed </a:t>
                      </a:r>
                    </a:p>
                  </a:txBody>
                  <a:tcPr/>
                </a:tc>
                <a:extLst>
                  <a:ext uri="{0D108BD9-81ED-4DB2-BD59-A6C34878D82A}">
                    <a16:rowId xmlns:a16="http://schemas.microsoft.com/office/drawing/2014/main" val="4163739310"/>
                  </a:ext>
                </a:extLst>
              </a:tr>
              <a:tr h="370840">
                <a:tc>
                  <a:txBody>
                    <a:bodyPr/>
                    <a:lstStyle/>
                    <a:p>
                      <a:r>
                        <a:rPr lang="en-US" err="1"/>
                        <a:t>Bispecifics</a:t>
                      </a:r>
                      <a:endParaRPr lang="en-US"/>
                    </a:p>
                  </a:txBody>
                  <a:tcPr/>
                </a:tc>
                <a:tc>
                  <a:txBody>
                    <a:bodyPr/>
                    <a:lstStyle/>
                    <a:p>
                      <a:r>
                        <a:rPr lang="en-US" err="1"/>
                        <a:t>Teclistamab</a:t>
                      </a:r>
                      <a:endParaRPr lang="en-US"/>
                    </a:p>
                    <a:p>
                      <a:r>
                        <a:rPr lang="en-US" err="1"/>
                        <a:t>Talquetamab</a:t>
                      </a:r>
                      <a:endParaRPr lang="en-US"/>
                    </a:p>
                    <a:p>
                      <a:r>
                        <a:rPr lang="en-US" err="1"/>
                        <a:t>Elranatamab</a:t>
                      </a:r>
                      <a:endParaRPr lang="en-US"/>
                    </a:p>
                  </a:txBody>
                  <a:tcPr/>
                </a:tc>
                <a:tc>
                  <a:txBody>
                    <a:bodyPr/>
                    <a:lstStyle/>
                    <a:p>
                      <a:r>
                        <a:rPr lang="en-US"/>
                        <a:t>C, N, I</a:t>
                      </a:r>
                    </a:p>
                  </a:txBody>
                  <a:tcPr/>
                </a:tc>
                <a:tc>
                  <a:txBody>
                    <a:bodyPr/>
                    <a:lstStyle/>
                    <a:p>
                      <a:pPr marL="285750" indent="-285750">
                        <a:buFont typeface="Arial" panose="020B0604020202020204" pitchFamily="34" charset="0"/>
                        <a:buChar char="•"/>
                      </a:pPr>
                      <a:r>
                        <a:rPr lang="en-US"/>
                        <a:t>REMS</a:t>
                      </a:r>
                    </a:p>
                    <a:p>
                      <a:pPr marL="285750" indent="-285750">
                        <a:buFont typeface="Arial" panose="020B0604020202020204" pitchFamily="34" charset="0"/>
                        <a:buChar char="•"/>
                      </a:pPr>
                      <a:r>
                        <a:rPr lang="en-US"/>
                        <a:t>CRS and neurotoxicity</a:t>
                      </a:r>
                    </a:p>
                    <a:p>
                      <a:pPr marL="285750" indent="-285750">
                        <a:buFont typeface="Arial" panose="020B0604020202020204" pitchFamily="34" charset="0"/>
                        <a:buChar char="•"/>
                      </a:pPr>
                      <a:r>
                        <a:rPr lang="en-US"/>
                        <a:t>Monitor in hospital recommended</a:t>
                      </a:r>
                    </a:p>
                    <a:p>
                      <a:pPr marL="285750" indent="-285750">
                        <a:buFont typeface="Arial" panose="020B0604020202020204" pitchFamily="34" charset="0"/>
                        <a:buChar char="•"/>
                      </a:pPr>
                      <a:r>
                        <a:rPr lang="en-US"/>
                        <a:t>Monitor for </a:t>
                      </a:r>
                      <a:r>
                        <a:rPr lang="en-US" err="1"/>
                        <a:t>cytopenias</a:t>
                      </a:r>
                      <a:r>
                        <a:rPr lang="en-US"/>
                        <a:t> and infection on going </a:t>
                      </a:r>
                    </a:p>
                    <a:p>
                      <a:pPr marL="285750" indent="-285750">
                        <a:buFont typeface="Arial" panose="020B0604020202020204" pitchFamily="34" charset="0"/>
                        <a:buChar char="•"/>
                      </a:pPr>
                      <a:r>
                        <a:rPr lang="en-US"/>
                        <a:t>IVIG may be needed </a:t>
                      </a:r>
                    </a:p>
                    <a:p>
                      <a:pPr marL="285750" indent="-285750">
                        <a:buFont typeface="Arial" panose="020B0604020202020204" pitchFamily="34" charset="0"/>
                        <a:buChar char="•"/>
                      </a:pPr>
                      <a:r>
                        <a:rPr lang="en-US"/>
                        <a:t>Skin and nail and taste changes (</a:t>
                      </a:r>
                      <a:r>
                        <a:rPr lang="en-US" err="1"/>
                        <a:t>talquetamab</a:t>
                      </a:r>
                      <a:r>
                        <a:rPr lang="en-US"/>
                        <a:t>)</a:t>
                      </a:r>
                    </a:p>
                  </a:txBody>
                  <a:tcPr/>
                </a:tc>
                <a:extLst>
                  <a:ext uri="{0D108BD9-81ED-4DB2-BD59-A6C34878D82A}">
                    <a16:rowId xmlns:a16="http://schemas.microsoft.com/office/drawing/2014/main" val="673222319"/>
                  </a:ext>
                </a:extLst>
              </a:tr>
            </a:tbl>
          </a:graphicData>
        </a:graphic>
      </p:graphicFrame>
    </p:spTree>
    <p:extLst>
      <p:ext uri="{BB962C8B-B14F-4D97-AF65-F5344CB8AC3E}">
        <p14:creationId xmlns:p14="http://schemas.microsoft.com/office/powerpoint/2010/main" val="816894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492814"/>
              </p:ext>
            </p:extLst>
          </p:nvPr>
        </p:nvGraphicFramePr>
        <p:xfrm>
          <a:off x="562201" y="1515223"/>
          <a:ext cx="10821386" cy="3800073"/>
        </p:xfrm>
        <a:graphic>
          <a:graphicData uri="http://schemas.openxmlformats.org/drawingml/2006/table">
            <a:tbl>
              <a:tblPr firstRow="1" bandRow="1">
                <a:tableStyleId>{5C22544A-7EE6-4342-B048-85BDC9FD1C3A}</a:tableStyleId>
              </a:tblPr>
              <a:tblGrid>
                <a:gridCol w="2091249">
                  <a:extLst>
                    <a:ext uri="{9D8B030D-6E8A-4147-A177-3AD203B41FA5}">
                      <a16:colId xmlns:a16="http://schemas.microsoft.com/office/drawing/2014/main" val="3344165929"/>
                    </a:ext>
                  </a:extLst>
                </a:gridCol>
                <a:gridCol w="1583195">
                  <a:extLst>
                    <a:ext uri="{9D8B030D-6E8A-4147-A177-3AD203B41FA5}">
                      <a16:colId xmlns:a16="http://schemas.microsoft.com/office/drawing/2014/main" val="3429221388"/>
                    </a:ext>
                  </a:extLst>
                </a:gridCol>
                <a:gridCol w="1989623">
                  <a:extLst>
                    <a:ext uri="{9D8B030D-6E8A-4147-A177-3AD203B41FA5}">
                      <a16:colId xmlns:a16="http://schemas.microsoft.com/office/drawing/2014/main" val="2994180991"/>
                    </a:ext>
                  </a:extLst>
                </a:gridCol>
                <a:gridCol w="2700929">
                  <a:extLst>
                    <a:ext uri="{9D8B030D-6E8A-4147-A177-3AD203B41FA5}">
                      <a16:colId xmlns:a16="http://schemas.microsoft.com/office/drawing/2014/main" val="3531844674"/>
                    </a:ext>
                  </a:extLst>
                </a:gridCol>
                <a:gridCol w="2456390">
                  <a:extLst>
                    <a:ext uri="{9D8B030D-6E8A-4147-A177-3AD203B41FA5}">
                      <a16:colId xmlns:a16="http://schemas.microsoft.com/office/drawing/2014/main" val="2537916475"/>
                    </a:ext>
                  </a:extLst>
                </a:gridCol>
              </a:tblGrid>
              <a:tr h="364072">
                <a:tc>
                  <a:txBody>
                    <a:bodyPr/>
                    <a:lstStyle/>
                    <a:p>
                      <a:pPr algn="ctr"/>
                      <a:r>
                        <a:rPr lang="en-US" sz="1900"/>
                        <a:t>CRS parameter</a:t>
                      </a:r>
                    </a:p>
                  </a:txBody>
                  <a:tcPr>
                    <a:solidFill>
                      <a:srgbClr val="60394E"/>
                    </a:solidFill>
                  </a:tcPr>
                </a:tc>
                <a:tc>
                  <a:txBody>
                    <a:bodyPr/>
                    <a:lstStyle/>
                    <a:p>
                      <a:pPr algn="ctr"/>
                      <a:r>
                        <a:rPr lang="en-US" sz="1900"/>
                        <a:t>Grade 1</a:t>
                      </a:r>
                    </a:p>
                  </a:txBody>
                  <a:tcPr>
                    <a:solidFill>
                      <a:srgbClr val="60394E"/>
                    </a:solidFill>
                  </a:tcPr>
                </a:tc>
                <a:tc>
                  <a:txBody>
                    <a:bodyPr/>
                    <a:lstStyle/>
                    <a:p>
                      <a:pPr algn="ctr"/>
                      <a:r>
                        <a:rPr lang="en-US" sz="1900"/>
                        <a:t>Grade 2</a:t>
                      </a:r>
                    </a:p>
                  </a:txBody>
                  <a:tcPr>
                    <a:solidFill>
                      <a:srgbClr val="60394E"/>
                    </a:solidFill>
                  </a:tcPr>
                </a:tc>
                <a:tc>
                  <a:txBody>
                    <a:bodyPr/>
                    <a:lstStyle/>
                    <a:p>
                      <a:pPr algn="ctr"/>
                      <a:r>
                        <a:rPr lang="en-US" sz="1900"/>
                        <a:t>Grade 3</a:t>
                      </a:r>
                    </a:p>
                  </a:txBody>
                  <a:tcPr>
                    <a:solidFill>
                      <a:srgbClr val="60394E"/>
                    </a:solidFill>
                  </a:tcPr>
                </a:tc>
                <a:tc>
                  <a:txBody>
                    <a:bodyPr/>
                    <a:lstStyle/>
                    <a:p>
                      <a:pPr algn="ctr"/>
                      <a:r>
                        <a:rPr lang="en-US" sz="1900"/>
                        <a:t>Grade 4</a:t>
                      </a:r>
                    </a:p>
                  </a:txBody>
                  <a:tcPr>
                    <a:solidFill>
                      <a:srgbClr val="60394E"/>
                    </a:solidFill>
                  </a:tcPr>
                </a:tc>
                <a:extLst>
                  <a:ext uri="{0D108BD9-81ED-4DB2-BD59-A6C34878D82A}">
                    <a16:rowId xmlns:a16="http://schemas.microsoft.com/office/drawing/2014/main" val="1196765733"/>
                  </a:ext>
                </a:extLst>
              </a:tr>
              <a:tr h="611640">
                <a:tc>
                  <a:txBody>
                    <a:bodyPr/>
                    <a:lstStyle/>
                    <a:p>
                      <a:r>
                        <a:rPr lang="en-US" sz="1600" b="1">
                          <a:solidFill>
                            <a:schemeClr val="bg2">
                              <a:lumMod val="10000"/>
                            </a:schemeClr>
                          </a:solidFill>
                        </a:rPr>
                        <a:t>Fever</a:t>
                      </a:r>
                    </a:p>
                  </a:txBody>
                  <a:tcPr>
                    <a:solidFill>
                      <a:srgbClr val="CDBBC7">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j-lt"/>
                        </a:rPr>
                        <a:t>Temp</a:t>
                      </a:r>
                      <a:r>
                        <a:rPr lang="en-US" sz="1600" baseline="0">
                          <a:solidFill>
                            <a:schemeClr val="tx1"/>
                          </a:solidFill>
                          <a:latin typeface="+mj-lt"/>
                        </a:rPr>
                        <a:t> </a:t>
                      </a:r>
                      <a:r>
                        <a:rPr lang="en-US" sz="1600" u="none" baseline="0">
                          <a:solidFill>
                            <a:schemeClr val="tx1"/>
                          </a:solidFill>
                          <a:latin typeface="+mj-lt"/>
                        </a:rPr>
                        <a:t>≥38</a:t>
                      </a:r>
                      <a:r>
                        <a:rPr lang="en-US" sz="1600">
                          <a:solidFill>
                            <a:schemeClr val="tx1"/>
                          </a:solidFill>
                          <a:latin typeface="+mj-lt"/>
                        </a:rPr>
                        <a:t>°C</a:t>
                      </a:r>
                      <a:endParaRPr lang="en-US" sz="1600" kern="1200">
                        <a:solidFill>
                          <a:schemeClr val="tx1"/>
                        </a:solidFill>
                        <a:latin typeface="+mj-lt"/>
                        <a:ea typeface="+mn-ea"/>
                        <a:cs typeface="+mn-cs"/>
                      </a:endParaRPr>
                    </a:p>
                  </a:txBody>
                  <a:tcPr>
                    <a:solidFill>
                      <a:srgbClr val="CDBBC7">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j-lt"/>
                        </a:rPr>
                        <a:t>Temp</a:t>
                      </a:r>
                      <a:r>
                        <a:rPr lang="en-US" sz="1600" baseline="0">
                          <a:solidFill>
                            <a:schemeClr val="tx1"/>
                          </a:solidFill>
                          <a:latin typeface="+mj-lt"/>
                        </a:rPr>
                        <a:t> </a:t>
                      </a:r>
                      <a:r>
                        <a:rPr lang="en-US" sz="1600" u="none" baseline="0">
                          <a:solidFill>
                            <a:schemeClr val="tx1"/>
                          </a:solidFill>
                          <a:latin typeface="+mj-lt"/>
                        </a:rPr>
                        <a:t>≥38</a:t>
                      </a:r>
                      <a:r>
                        <a:rPr lang="en-US" sz="1600">
                          <a:solidFill>
                            <a:schemeClr val="tx1"/>
                          </a:solidFill>
                          <a:latin typeface="+mj-lt"/>
                        </a:rPr>
                        <a:t>°C</a:t>
                      </a:r>
                      <a:endParaRPr lang="en-US" sz="1600" kern="1200">
                        <a:solidFill>
                          <a:schemeClr val="tx1"/>
                        </a:solidFill>
                        <a:latin typeface="+mj-lt"/>
                        <a:ea typeface="+mn-ea"/>
                        <a:cs typeface="+mn-cs"/>
                      </a:endParaRPr>
                    </a:p>
                  </a:txBody>
                  <a:tcPr>
                    <a:solidFill>
                      <a:srgbClr val="CDBBC7">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j-lt"/>
                        </a:rPr>
                        <a:t>Temp</a:t>
                      </a:r>
                      <a:r>
                        <a:rPr lang="en-US" sz="1600" u="none" baseline="0">
                          <a:solidFill>
                            <a:schemeClr val="tx1"/>
                          </a:solidFill>
                          <a:latin typeface="+mj-lt"/>
                        </a:rPr>
                        <a:t> ≥38</a:t>
                      </a:r>
                      <a:r>
                        <a:rPr lang="en-US" sz="1600">
                          <a:solidFill>
                            <a:schemeClr val="tx1"/>
                          </a:solidFill>
                          <a:latin typeface="+mj-lt"/>
                        </a:rPr>
                        <a:t>°C</a:t>
                      </a:r>
                      <a:endParaRPr lang="en-US" sz="1600" kern="1200">
                        <a:solidFill>
                          <a:schemeClr val="tx1"/>
                        </a:solidFill>
                        <a:latin typeface="+mj-lt"/>
                        <a:ea typeface="+mn-ea"/>
                        <a:cs typeface="+mn-cs"/>
                      </a:endParaRPr>
                    </a:p>
                  </a:txBody>
                  <a:tcPr>
                    <a:solidFill>
                      <a:srgbClr val="CDBBC7">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chemeClr val="tx1"/>
                          </a:solidFill>
                          <a:latin typeface="+mj-lt"/>
                        </a:rPr>
                        <a:t>Temp </a:t>
                      </a:r>
                      <a:r>
                        <a:rPr lang="en-US" sz="1600" baseline="0">
                          <a:solidFill>
                            <a:schemeClr val="tx1"/>
                          </a:solidFill>
                          <a:latin typeface="+mj-lt"/>
                        </a:rPr>
                        <a:t>≥</a:t>
                      </a:r>
                      <a:r>
                        <a:rPr lang="en-US" sz="1600" u="none" baseline="0">
                          <a:solidFill>
                            <a:schemeClr val="tx1"/>
                          </a:solidFill>
                          <a:latin typeface="+mj-lt"/>
                        </a:rPr>
                        <a:t>38</a:t>
                      </a:r>
                      <a:r>
                        <a:rPr lang="en-US" sz="1600">
                          <a:solidFill>
                            <a:schemeClr val="tx1"/>
                          </a:solidFill>
                          <a:latin typeface="+mj-lt"/>
                        </a:rPr>
                        <a:t>°C</a:t>
                      </a:r>
                      <a:endParaRPr lang="en-US" sz="1600" kern="1200">
                        <a:solidFill>
                          <a:schemeClr val="tx1"/>
                        </a:solidFill>
                        <a:latin typeface="+mj-lt"/>
                        <a:ea typeface="+mn-ea"/>
                        <a:cs typeface="+mn-cs"/>
                      </a:endParaRPr>
                    </a:p>
                  </a:txBody>
                  <a:tcPr>
                    <a:solidFill>
                      <a:srgbClr val="CDBBC7">
                        <a:alpha val="70000"/>
                      </a:srgbClr>
                    </a:solidFill>
                  </a:tcPr>
                </a:tc>
                <a:extLst>
                  <a:ext uri="{0D108BD9-81ED-4DB2-BD59-A6C34878D82A}">
                    <a16:rowId xmlns:a16="http://schemas.microsoft.com/office/drawing/2014/main" val="570572039"/>
                  </a:ext>
                </a:extLst>
              </a:tr>
              <a:tr h="359217">
                <a:tc gridSpan="5">
                  <a:txBody>
                    <a:bodyPr/>
                    <a:lstStyle/>
                    <a:p>
                      <a:pPr algn="ctr"/>
                      <a:r>
                        <a:rPr lang="en-US" sz="1600" b="1">
                          <a:solidFill>
                            <a:srgbClr val="88506E"/>
                          </a:solidFill>
                        </a:rPr>
                        <a:t>With </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80762591"/>
                  </a:ext>
                </a:extLst>
              </a:tr>
              <a:tr h="818922">
                <a:tc>
                  <a:txBody>
                    <a:bodyPr/>
                    <a:lstStyle/>
                    <a:p>
                      <a:r>
                        <a:rPr lang="en-US" sz="1600" b="1">
                          <a:solidFill>
                            <a:schemeClr val="bg2">
                              <a:lumMod val="10000"/>
                            </a:schemeClr>
                          </a:solidFill>
                        </a:rPr>
                        <a:t>Hypotension</a:t>
                      </a:r>
                      <a:r>
                        <a:rPr lang="en-US" sz="1600" b="1" baseline="0">
                          <a:solidFill>
                            <a:schemeClr val="bg2">
                              <a:lumMod val="10000"/>
                            </a:schemeClr>
                          </a:solidFill>
                        </a:rPr>
                        <a:t> </a:t>
                      </a:r>
                      <a:endParaRPr lang="en-US" sz="1600" b="1">
                        <a:solidFill>
                          <a:schemeClr val="bg2">
                            <a:lumMod val="10000"/>
                          </a:schemeClr>
                        </a:solidFill>
                      </a:endParaRPr>
                    </a:p>
                  </a:txBody>
                  <a:tcPr>
                    <a:solidFill>
                      <a:srgbClr val="CDBBC7">
                        <a:alpha val="70000"/>
                      </a:srgbClr>
                    </a:solidFill>
                  </a:tcPr>
                </a:tc>
                <a:tc>
                  <a:txBody>
                    <a:bodyPr/>
                    <a:lstStyle/>
                    <a:p>
                      <a:r>
                        <a:rPr lang="en-US" sz="1600">
                          <a:solidFill>
                            <a:schemeClr val="bg2">
                              <a:lumMod val="10000"/>
                            </a:schemeClr>
                          </a:solidFill>
                          <a:latin typeface="+mj-lt"/>
                        </a:rPr>
                        <a:t>None</a:t>
                      </a:r>
                    </a:p>
                  </a:txBody>
                  <a:tcPr>
                    <a:solidFill>
                      <a:srgbClr val="CDBBC7">
                        <a:alpha val="70000"/>
                      </a:srgbClr>
                    </a:solidFill>
                  </a:tcPr>
                </a:tc>
                <a:tc>
                  <a:txBody>
                    <a:bodyPr/>
                    <a:lstStyle/>
                    <a:p>
                      <a:r>
                        <a:rPr lang="en-US" sz="1600">
                          <a:solidFill>
                            <a:schemeClr val="bg2">
                              <a:lumMod val="10000"/>
                            </a:schemeClr>
                          </a:solidFill>
                          <a:latin typeface="+mj-lt"/>
                        </a:rPr>
                        <a:t>Not requiring vasopressors</a:t>
                      </a:r>
                    </a:p>
                  </a:txBody>
                  <a:tcPr>
                    <a:solidFill>
                      <a:srgbClr val="CDBBC7">
                        <a:alpha val="70000"/>
                      </a:srgbClr>
                    </a:solidFill>
                  </a:tcPr>
                </a:tc>
                <a:tc>
                  <a:txBody>
                    <a:bodyPr/>
                    <a:lstStyle/>
                    <a:p>
                      <a:r>
                        <a:rPr lang="en-US" sz="1600">
                          <a:solidFill>
                            <a:schemeClr val="bg2">
                              <a:lumMod val="10000"/>
                            </a:schemeClr>
                          </a:solidFill>
                          <a:latin typeface="+mj-lt"/>
                        </a:rPr>
                        <a:t>Requiring vasopressor with or without vasopressin </a:t>
                      </a:r>
                    </a:p>
                  </a:txBody>
                  <a:tcPr>
                    <a:solidFill>
                      <a:srgbClr val="CDBBC7">
                        <a:alpha val="70000"/>
                      </a:srgbClr>
                    </a:solidFill>
                  </a:tcPr>
                </a:tc>
                <a:tc>
                  <a:txBody>
                    <a:bodyPr/>
                    <a:lstStyle/>
                    <a:p>
                      <a:r>
                        <a:rPr lang="en-US" sz="1600">
                          <a:solidFill>
                            <a:schemeClr val="bg2">
                              <a:lumMod val="10000"/>
                            </a:schemeClr>
                          </a:solidFill>
                          <a:latin typeface="+mj-lt"/>
                        </a:rPr>
                        <a:t>Requiring multiple vasopressors</a:t>
                      </a:r>
                    </a:p>
                  </a:txBody>
                  <a:tcPr>
                    <a:solidFill>
                      <a:srgbClr val="CDBBC7">
                        <a:alpha val="70000"/>
                      </a:srgbClr>
                    </a:solidFill>
                  </a:tcPr>
                </a:tc>
                <a:extLst>
                  <a:ext uri="{0D108BD9-81ED-4DB2-BD59-A6C34878D82A}">
                    <a16:rowId xmlns:a16="http://schemas.microsoft.com/office/drawing/2014/main" val="1873776395"/>
                  </a:ext>
                </a:extLst>
              </a:tr>
              <a:tr h="359217">
                <a:tc gridSpan="5">
                  <a:txBody>
                    <a:bodyPr/>
                    <a:lstStyle/>
                    <a:p>
                      <a:pPr algn="ctr"/>
                      <a:r>
                        <a:rPr lang="en-US" sz="1600" b="1" err="1">
                          <a:solidFill>
                            <a:srgbClr val="88506E"/>
                          </a:solidFill>
                        </a:rPr>
                        <a:t>And/Or</a:t>
                      </a:r>
                      <a:endParaRPr lang="en-US" sz="1600" b="1">
                        <a:solidFill>
                          <a:srgbClr val="88506E"/>
                        </a:solidFill>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5090023"/>
                  </a:ext>
                </a:extLst>
              </a:tr>
              <a:tr h="1270077">
                <a:tc>
                  <a:txBody>
                    <a:bodyPr/>
                    <a:lstStyle/>
                    <a:p>
                      <a:r>
                        <a:rPr lang="en-US" sz="1600" b="1">
                          <a:solidFill>
                            <a:schemeClr val="bg2">
                              <a:lumMod val="10000"/>
                            </a:schemeClr>
                          </a:solidFill>
                        </a:rPr>
                        <a:t>Hypoxia </a:t>
                      </a:r>
                    </a:p>
                  </a:txBody>
                  <a:tcPr>
                    <a:solidFill>
                      <a:srgbClr val="CDBBC7">
                        <a:alpha val="70000"/>
                      </a:srgbClr>
                    </a:solidFill>
                  </a:tcPr>
                </a:tc>
                <a:tc>
                  <a:txBody>
                    <a:bodyPr/>
                    <a:lstStyle/>
                    <a:p>
                      <a:r>
                        <a:rPr lang="en-US" sz="1600">
                          <a:solidFill>
                            <a:schemeClr val="tx1"/>
                          </a:solidFill>
                          <a:latin typeface="+mj-lt"/>
                        </a:rPr>
                        <a:t>None </a:t>
                      </a:r>
                    </a:p>
                  </a:txBody>
                  <a:tcPr>
                    <a:solidFill>
                      <a:srgbClr val="CDBBC7">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mj-lt"/>
                        </a:rPr>
                        <a:t>Requiring</a:t>
                      </a:r>
                      <a:r>
                        <a:rPr lang="en-US" sz="1600" b="0" baseline="0">
                          <a:solidFill>
                            <a:schemeClr val="tx1"/>
                          </a:solidFill>
                          <a:latin typeface="+mj-lt"/>
                        </a:rPr>
                        <a:t> low-flow nasal cannula or blow-by</a:t>
                      </a:r>
                      <a:endParaRPr lang="en-US" sz="1600" b="0">
                        <a:solidFill>
                          <a:schemeClr val="tx1"/>
                        </a:solidFill>
                        <a:latin typeface="+mj-lt"/>
                      </a:endParaRPr>
                    </a:p>
                  </a:txBody>
                  <a:tcPr>
                    <a:solidFill>
                      <a:srgbClr val="CDBBC7">
                        <a:alpha val="70000"/>
                      </a:srgbClr>
                    </a:solidFill>
                  </a:tcPr>
                </a:tc>
                <a:tc>
                  <a:txBody>
                    <a:bodyPr/>
                    <a:lstStyle/>
                    <a:p>
                      <a:r>
                        <a:rPr lang="en-US" sz="1600" b="0">
                          <a:solidFill>
                            <a:schemeClr val="tx1"/>
                          </a:solidFill>
                          <a:latin typeface="+mj-lt"/>
                        </a:rPr>
                        <a:t>Requiring high-flow</a:t>
                      </a:r>
                      <a:r>
                        <a:rPr lang="en-US" sz="1600" b="0" baseline="0">
                          <a:solidFill>
                            <a:schemeClr val="tx1"/>
                          </a:solidFill>
                          <a:latin typeface="+mj-lt"/>
                        </a:rPr>
                        <a:t> cannula, face mask, nonrebreather mask or Venturi mask</a:t>
                      </a:r>
                      <a:endParaRPr lang="en-US" sz="1600">
                        <a:solidFill>
                          <a:schemeClr val="tx1"/>
                        </a:solidFill>
                        <a:latin typeface="+mj-lt"/>
                      </a:endParaRPr>
                    </a:p>
                  </a:txBody>
                  <a:tcPr>
                    <a:solidFill>
                      <a:srgbClr val="CDBBC7">
                        <a:alpha val="70000"/>
                      </a:srgbClr>
                    </a:solidFill>
                  </a:tcPr>
                </a:tc>
                <a:tc>
                  <a:txBody>
                    <a:bodyPr/>
                    <a:lstStyle/>
                    <a:p>
                      <a:r>
                        <a:rPr lang="en-US" sz="1600" b="0">
                          <a:solidFill>
                            <a:schemeClr val="tx1"/>
                          </a:solidFill>
                          <a:latin typeface="+mj-lt"/>
                        </a:rPr>
                        <a:t>Requiring positive pressure  (</a:t>
                      </a:r>
                      <a:r>
                        <a:rPr lang="en-US" sz="1600" b="0" err="1">
                          <a:solidFill>
                            <a:schemeClr val="tx1"/>
                          </a:solidFill>
                          <a:latin typeface="+mj-lt"/>
                        </a:rPr>
                        <a:t>eg</a:t>
                      </a:r>
                      <a:r>
                        <a:rPr lang="en-US" sz="1600" b="0">
                          <a:solidFill>
                            <a:schemeClr val="tx1"/>
                          </a:solidFill>
                          <a:latin typeface="+mj-lt"/>
                        </a:rPr>
                        <a:t>, CPAP, BiPAP, intubation, and mechanical ventilation)</a:t>
                      </a:r>
                      <a:endParaRPr lang="en-US" sz="1600">
                        <a:solidFill>
                          <a:schemeClr val="tx1"/>
                        </a:solidFill>
                        <a:latin typeface="+mj-lt"/>
                      </a:endParaRPr>
                    </a:p>
                  </a:txBody>
                  <a:tcPr>
                    <a:solidFill>
                      <a:srgbClr val="CDBBC7">
                        <a:alpha val="70000"/>
                      </a:srgbClr>
                    </a:solidFill>
                  </a:tcPr>
                </a:tc>
                <a:extLst>
                  <a:ext uri="{0D108BD9-81ED-4DB2-BD59-A6C34878D82A}">
                    <a16:rowId xmlns:a16="http://schemas.microsoft.com/office/drawing/2014/main" val="3311213742"/>
                  </a:ext>
                </a:extLst>
              </a:tr>
            </a:tbl>
          </a:graphicData>
        </a:graphic>
      </p:graphicFrame>
      <p:sp>
        <p:nvSpPr>
          <p:cNvPr id="5" name="TextBox 4"/>
          <p:cNvSpPr txBox="1"/>
          <p:nvPr/>
        </p:nvSpPr>
        <p:spPr bwMode="auto">
          <a:xfrm>
            <a:off x="599604" y="6530009"/>
            <a:ext cx="763693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latin typeface="Calibri" panose="020F0502020204030204" pitchFamily="34" charset="0"/>
                <a:ea typeface="Calibri" panose="020F0502020204030204" pitchFamily="34" charset="0"/>
                <a:cs typeface="Calibri" panose="020F0502020204030204" pitchFamily="34" charset="0"/>
              </a:rPr>
              <a:t>1. Lee DW, et al. </a:t>
            </a:r>
            <a:r>
              <a:rPr lang="en-US" sz="1000" i="1">
                <a:latin typeface="Calibri" panose="020F0502020204030204" pitchFamily="34" charset="0"/>
                <a:ea typeface="Calibri" panose="020F0502020204030204" pitchFamily="34" charset="0"/>
                <a:cs typeface="Calibri" panose="020F0502020204030204" pitchFamily="34" charset="0"/>
              </a:rPr>
              <a:t>Biol Blood Marrow Transplant. </a:t>
            </a:r>
            <a:r>
              <a:rPr lang="en-US" sz="1000">
                <a:latin typeface="Calibri" panose="020F0502020204030204" pitchFamily="34" charset="0"/>
                <a:ea typeface="Calibri" panose="020F0502020204030204" pitchFamily="34" charset="0"/>
                <a:cs typeface="Calibri" panose="020F0502020204030204" pitchFamily="34" charset="0"/>
              </a:rPr>
              <a:t>2019;25:625-638</a:t>
            </a:r>
            <a:r>
              <a:rPr lang="en-US" sz="1000">
                <a:latin typeface="+mj-lt"/>
              </a:rPr>
              <a:t>. </a:t>
            </a:r>
            <a:endParaRPr lang="en-US" sz="1000">
              <a:latin typeface="+mj-lt"/>
              <a:cs typeface="Calibri"/>
            </a:endParaRPr>
          </a:p>
        </p:txBody>
      </p:sp>
      <p:sp>
        <p:nvSpPr>
          <p:cNvPr id="6" name="TextBox 5">
            <a:extLst>
              <a:ext uri="{FF2B5EF4-FFF2-40B4-BE49-F238E27FC236}">
                <a16:creationId xmlns:a16="http://schemas.microsoft.com/office/drawing/2014/main" id="{FE2F964D-23B6-3AAE-65E6-D06781594F21}"/>
              </a:ext>
            </a:extLst>
          </p:cNvPr>
          <p:cNvSpPr txBox="1"/>
          <p:nvPr/>
        </p:nvSpPr>
        <p:spPr bwMode="auto">
          <a:xfrm>
            <a:off x="599958" y="6247000"/>
            <a:ext cx="777758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ASTCT, American Society for Transplantation and Cellular Therapy; BiPAP, bilevel positive airway pressure; CPAP, continuous positive airway pressure</a:t>
            </a:r>
            <a:endParaRPr lang="en-US" sz="1000">
              <a:cs typeface="Arial"/>
            </a:endParaRPr>
          </a:p>
        </p:txBody>
      </p:sp>
      <p:sp>
        <p:nvSpPr>
          <p:cNvPr id="3" name="Title 9">
            <a:extLst>
              <a:ext uri="{FF2B5EF4-FFF2-40B4-BE49-F238E27FC236}">
                <a16:creationId xmlns:a16="http://schemas.microsoft.com/office/drawing/2014/main" id="{A0FD3F25-46E7-A62E-6F48-D96231067007}"/>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CRS Grading: ASTCT Grading Scale</a:t>
            </a:r>
            <a:r>
              <a:rPr lang="en-US" sz="4000" baseline="30000"/>
              <a:t>1</a:t>
            </a:r>
            <a:r>
              <a:rPr lang="en-US" sz="4000"/>
              <a:t>  </a:t>
            </a:r>
          </a:p>
        </p:txBody>
      </p:sp>
    </p:spTree>
    <p:extLst>
      <p:ext uri="{BB962C8B-B14F-4D97-AF65-F5344CB8AC3E}">
        <p14:creationId xmlns:p14="http://schemas.microsoft.com/office/powerpoint/2010/main" val="454869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989DF77-9549-293C-9468-426972516EB2}"/>
              </a:ext>
            </a:extLst>
          </p:cNvPr>
          <p:cNvGraphicFramePr>
            <a:graphicFrameLocks noGrp="1"/>
          </p:cNvGraphicFramePr>
          <p:nvPr>
            <p:extLst>
              <p:ext uri="{D42A27DB-BD31-4B8C-83A1-F6EECF244321}">
                <p14:modId xmlns:p14="http://schemas.microsoft.com/office/powerpoint/2010/main" val="2727378094"/>
              </p:ext>
            </p:extLst>
          </p:nvPr>
        </p:nvGraphicFramePr>
        <p:xfrm>
          <a:off x="560127" y="1515941"/>
          <a:ext cx="10963006" cy="4480152"/>
        </p:xfrm>
        <a:graphic>
          <a:graphicData uri="http://schemas.openxmlformats.org/drawingml/2006/table">
            <a:tbl>
              <a:tblPr firstRow="1" bandRow="1">
                <a:tableStyleId>{5C22544A-7EE6-4342-B048-85BDC9FD1C3A}</a:tableStyleId>
              </a:tblPr>
              <a:tblGrid>
                <a:gridCol w="1921824">
                  <a:extLst>
                    <a:ext uri="{9D8B030D-6E8A-4147-A177-3AD203B41FA5}">
                      <a16:colId xmlns:a16="http://schemas.microsoft.com/office/drawing/2014/main" val="2773712978"/>
                    </a:ext>
                  </a:extLst>
                </a:gridCol>
                <a:gridCol w="9041182">
                  <a:extLst>
                    <a:ext uri="{9D8B030D-6E8A-4147-A177-3AD203B41FA5}">
                      <a16:colId xmlns:a16="http://schemas.microsoft.com/office/drawing/2014/main" val="555679387"/>
                    </a:ext>
                  </a:extLst>
                </a:gridCol>
              </a:tblGrid>
              <a:tr h="456792">
                <a:tc>
                  <a:txBody>
                    <a:bodyPr/>
                    <a:lstStyle/>
                    <a:p>
                      <a:pPr algn="l"/>
                      <a:r>
                        <a:rPr lang="en-US" sz="1600">
                          <a:latin typeface="+mn-lt"/>
                        </a:rPr>
                        <a:t>ASTCT CRS Grade </a:t>
                      </a:r>
                    </a:p>
                  </a:txBody>
                  <a:tcPr anchor="ctr">
                    <a:solidFill>
                      <a:srgbClr val="60394E"/>
                    </a:solidFill>
                  </a:tcPr>
                </a:tc>
                <a:tc>
                  <a:txBody>
                    <a:bodyPr/>
                    <a:lstStyle/>
                    <a:p>
                      <a:pPr algn="l"/>
                      <a:r>
                        <a:rPr lang="en-US" sz="1600">
                          <a:latin typeface="+mn-lt"/>
                        </a:rPr>
                        <a:t>Management</a:t>
                      </a:r>
                    </a:p>
                  </a:txBody>
                  <a:tcPr anchor="ctr">
                    <a:solidFill>
                      <a:srgbClr val="60394E"/>
                    </a:solidFill>
                  </a:tcPr>
                </a:tc>
                <a:extLst>
                  <a:ext uri="{0D108BD9-81ED-4DB2-BD59-A6C34878D82A}">
                    <a16:rowId xmlns:a16="http://schemas.microsoft.com/office/drawing/2014/main" val="2697143277"/>
                  </a:ext>
                </a:extLst>
              </a:tr>
              <a:tr h="370840">
                <a:tc>
                  <a:txBody>
                    <a:bodyPr/>
                    <a:lstStyle/>
                    <a:p>
                      <a:pPr algn="ctr"/>
                      <a:r>
                        <a:rPr lang="en-US" sz="1600" b="1">
                          <a:latin typeface="+mj-lt"/>
                        </a:rPr>
                        <a:t>Grade 1</a:t>
                      </a:r>
                    </a:p>
                  </a:txBody>
                  <a:tcPr>
                    <a:solidFill>
                      <a:srgbClr val="CDBBC7">
                        <a:alpha val="70000"/>
                      </a:srgbClr>
                    </a:solidFill>
                  </a:tcPr>
                </a:tc>
                <a:tc>
                  <a:txBody>
                    <a:bodyPr/>
                    <a:lstStyle/>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Antipyretics and IV hydration</a:t>
                      </a:r>
                      <a:endParaRPr lang="en-US" sz="1600" b="0" i="0" u="none" strike="noStrike" noProof="0">
                        <a:solidFill>
                          <a:srgbClr val="000000"/>
                        </a:solidFill>
                        <a:latin typeface="+mj-lt"/>
                      </a:endParaRPr>
                    </a:p>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Diagnostic work-up to rule out infection</a:t>
                      </a:r>
                      <a:endParaRPr lang="en-US" sz="1600" b="0" i="0" u="none" strike="noStrike" noProof="0">
                        <a:solidFill>
                          <a:srgbClr val="000000"/>
                        </a:solidFill>
                        <a:latin typeface="+mj-lt"/>
                      </a:endParaRPr>
                    </a:p>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Antibiotics if neutropenic</a:t>
                      </a:r>
                      <a:endParaRPr lang="en-US" sz="1600" b="0" i="0" u="none" strike="noStrike" noProof="0">
                        <a:solidFill>
                          <a:srgbClr val="000000"/>
                        </a:solidFill>
                        <a:latin typeface="+mj-lt"/>
                      </a:endParaRPr>
                    </a:p>
                  </a:txBody>
                  <a:tcPr>
                    <a:solidFill>
                      <a:srgbClr val="CDBBC7">
                        <a:alpha val="70000"/>
                      </a:srgbClr>
                    </a:solidFill>
                  </a:tcPr>
                </a:tc>
                <a:extLst>
                  <a:ext uri="{0D108BD9-81ED-4DB2-BD59-A6C34878D82A}">
                    <a16:rowId xmlns:a16="http://schemas.microsoft.com/office/drawing/2014/main" val="3576272591"/>
                  </a:ext>
                </a:extLst>
              </a:tr>
              <a:tr h="370840">
                <a:tc>
                  <a:txBody>
                    <a:bodyPr/>
                    <a:lstStyle/>
                    <a:p>
                      <a:pPr algn="ctr"/>
                      <a:r>
                        <a:rPr lang="en-US" sz="1600" b="1">
                          <a:latin typeface="+mj-lt"/>
                        </a:rPr>
                        <a:t>Grade 2</a:t>
                      </a:r>
                    </a:p>
                  </a:txBody>
                  <a:tcPr/>
                </a:tc>
                <a:tc>
                  <a:txBody>
                    <a:bodyPr/>
                    <a:lstStyle/>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Supportive care as in grade 1</a:t>
                      </a:r>
                      <a:endParaRPr lang="en-US" sz="1600" b="0" i="0" u="none" strike="noStrike" noProof="0">
                        <a:solidFill>
                          <a:srgbClr val="000000"/>
                        </a:solidFill>
                        <a:latin typeface="+mj-lt"/>
                      </a:endParaRPr>
                    </a:p>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IV fluid boluses and/or supplemental oxygen</a:t>
                      </a:r>
                      <a:endParaRPr lang="en-US" sz="1600" b="0" i="0" u="none" strike="noStrike" noProof="0">
                        <a:solidFill>
                          <a:srgbClr val="000000"/>
                        </a:solidFill>
                        <a:latin typeface="+mj-lt"/>
                      </a:endParaRPr>
                    </a:p>
                    <a:p>
                      <a:pPr marL="231775" marR="0" lvl="0" indent="-231775" algn="l">
                        <a:spcBef>
                          <a:spcPts val="0"/>
                        </a:spcBef>
                        <a:spcAft>
                          <a:spcPts val="0"/>
                        </a:spcAft>
                        <a:buClr>
                          <a:srgbClr val="000000"/>
                        </a:buClr>
                        <a:buFont typeface="Arial,Sans-Serif"/>
                        <a:buChar char="•"/>
                      </a:pPr>
                      <a:r>
                        <a:rPr lang="en-US" sz="1600" b="0" i="0" u="none" strike="noStrike" noProof="0">
                          <a:solidFill>
                            <a:schemeClr val="tx1"/>
                          </a:solidFill>
                          <a:latin typeface="+mj-lt"/>
                        </a:rPr>
                        <a:t>Tocilizumab +/- dexamethasone or its equivalent of methylprednisolone</a:t>
                      </a:r>
                      <a:endParaRPr lang="en-US" sz="1600">
                        <a:latin typeface="+mj-lt"/>
                      </a:endParaRPr>
                    </a:p>
                  </a:txBody>
                  <a:tcPr/>
                </a:tc>
                <a:extLst>
                  <a:ext uri="{0D108BD9-81ED-4DB2-BD59-A6C34878D82A}">
                    <a16:rowId xmlns:a16="http://schemas.microsoft.com/office/drawing/2014/main" val="1543245893"/>
                  </a:ext>
                </a:extLst>
              </a:tr>
              <a:tr h="370840">
                <a:tc>
                  <a:txBody>
                    <a:bodyPr/>
                    <a:lstStyle/>
                    <a:p>
                      <a:pPr algn="ctr"/>
                      <a:r>
                        <a:rPr lang="en-US" sz="1600" b="1">
                          <a:latin typeface="+mj-lt"/>
                        </a:rPr>
                        <a:t>Grade 3</a:t>
                      </a:r>
                    </a:p>
                  </a:txBody>
                  <a:tcPr>
                    <a:solidFill>
                      <a:srgbClr val="CDBBC7">
                        <a:alpha val="70000"/>
                      </a:srgbClr>
                    </a:solidFill>
                  </a:tcPr>
                </a:tc>
                <a:tc>
                  <a:txBody>
                    <a:bodyPr/>
                    <a:lstStyle/>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Supportive care as in grade 1</a:t>
                      </a:r>
                      <a:endParaRPr lang="en-US" sz="1600" b="0" i="0" u="none" strike="noStrike" noProof="0">
                        <a:solidFill>
                          <a:srgbClr val="000000"/>
                        </a:solidFill>
                        <a:latin typeface="+mj-lt"/>
                      </a:endParaRPr>
                    </a:p>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Consider monitoring in ICU</a:t>
                      </a:r>
                      <a:endParaRPr lang="en-US" sz="1600" b="0" i="0" u="none" strike="noStrike" noProof="0">
                        <a:solidFill>
                          <a:srgbClr val="000000"/>
                        </a:solidFill>
                        <a:latin typeface="+mj-lt"/>
                      </a:endParaRPr>
                    </a:p>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Vasopressor support and/or supplemental oxygen </a:t>
                      </a:r>
                      <a:endParaRPr lang="en-US" sz="1600" b="0" i="0" u="none" strike="noStrike" noProof="0">
                        <a:solidFill>
                          <a:srgbClr val="000000"/>
                        </a:solidFill>
                        <a:latin typeface="+mj-lt"/>
                      </a:endParaRPr>
                    </a:p>
                    <a:p>
                      <a:pPr marL="231775" marR="0" lvl="0" indent="-231775" algn="l">
                        <a:spcBef>
                          <a:spcPts val="0"/>
                        </a:spcBef>
                        <a:spcAft>
                          <a:spcPts val="0"/>
                        </a:spcAft>
                        <a:buClr>
                          <a:srgbClr val="000000"/>
                        </a:buClr>
                        <a:buFont typeface="Arial,Sans-Serif"/>
                        <a:buChar char="•"/>
                      </a:pPr>
                      <a:r>
                        <a:rPr lang="en-US" sz="1600" b="0" i="0" u="none" strike="noStrike" noProof="0">
                          <a:solidFill>
                            <a:schemeClr val="tx1"/>
                          </a:solidFill>
                          <a:latin typeface="+mj-lt"/>
                        </a:rPr>
                        <a:t>Tocilizumab + dexamethasone 10 mg to 20 mg IV every 6 hours or its equivalent of methylprednisolone</a:t>
                      </a:r>
                      <a:endParaRPr lang="en-US" sz="1600" b="0" i="0" u="none" strike="noStrike" noProof="0">
                        <a:solidFill>
                          <a:srgbClr val="000000"/>
                        </a:solidFill>
                        <a:latin typeface="+mj-lt"/>
                      </a:endParaRPr>
                    </a:p>
                  </a:txBody>
                  <a:tcPr>
                    <a:solidFill>
                      <a:srgbClr val="CDBBC7">
                        <a:alpha val="70000"/>
                      </a:srgbClr>
                    </a:solidFill>
                  </a:tcPr>
                </a:tc>
                <a:extLst>
                  <a:ext uri="{0D108BD9-81ED-4DB2-BD59-A6C34878D82A}">
                    <a16:rowId xmlns:a16="http://schemas.microsoft.com/office/drawing/2014/main" val="1518643525"/>
                  </a:ext>
                </a:extLst>
              </a:tr>
              <a:tr h="370840">
                <a:tc>
                  <a:txBody>
                    <a:bodyPr/>
                    <a:lstStyle/>
                    <a:p>
                      <a:pPr algn="ctr"/>
                      <a:r>
                        <a:rPr lang="en-US" sz="1600" b="1">
                          <a:latin typeface="+mj-lt"/>
                        </a:rPr>
                        <a:t>Grade 4</a:t>
                      </a:r>
                    </a:p>
                  </a:txBody>
                  <a:tcPr/>
                </a:tc>
                <a:tc>
                  <a:txBody>
                    <a:bodyPr/>
                    <a:lstStyle/>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Supportive care as in grade 1</a:t>
                      </a:r>
                      <a:endParaRPr lang="en-US" sz="1600" b="0" i="0" u="none" strike="noStrike" noProof="0">
                        <a:solidFill>
                          <a:srgbClr val="000000"/>
                        </a:solidFill>
                        <a:latin typeface="+mj-lt"/>
                      </a:endParaRPr>
                    </a:p>
                    <a:p>
                      <a:pPr marL="231775" marR="0" lvl="0" indent="-231775" algn="just">
                        <a:spcBef>
                          <a:spcPts val="0"/>
                        </a:spcBef>
                        <a:spcAft>
                          <a:spcPts val="0"/>
                        </a:spcAft>
                        <a:buClr>
                          <a:srgbClr val="000000"/>
                        </a:buClr>
                        <a:buFont typeface="Arial,Sans-Serif"/>
                        <a:buChar char="•"/>
                      </a:pPr>
                      <a:r>
                        <a:rPr lang="en-US" sz="1600" b="0" i="0" u="none" strike="noStrike" noProof="0">
                          <a:solidFill>
                            <a:schemeClr val="tx1"/>
                          </a:solidFill>
                          <a:latin typeface="+mj-lt"/>
                        </a:rPr>
                        <a:t>Monitoring in ICU</a:t>
                      </a:r>
                      <a:endParaRPr lang="en-US" sz="1600" b="0" i="0" u="none" strike="noStrike" noProof="0">
                        <a:solidFill>
                          <a:srgbClr val="000000"/>
                        </a:solidFill>
                        <a:latin typeface="+mj-lt"/>
                      </a:endParaRPr>
                    </a:p>
                    <a:p>
                      <a:pPr marL="231775" marR="0" lvl="0" indent="-231775" algn="l">
                        <a:spcBef>
                          <a:spcPts val="0"/>
                        </a:spcBef>
                        <a:spcAft>
                          <a:spcPts val="0"/>
                        </a:spcAft>
                        <a:buClr>
                          <a:srgbClr val="000000"/>
                        </a:buClr>
                        <a:buFont typeface="Arial,Sans-Serif"/>
                        <a:buChar char="•"/>
                      </a:pPr>
                      <a:r>
                        <a:rPr lang="en-US" sz="1600" b="0" i="0" u="none" strike="noStrike" noProof="0">
                          <a:solidFill>
                            <a:schemeClr val="tx1"/>
                          </a:solidFill>
                          <a:latin typeface="+mj-lt"/>
                        </a:rPr>
                        <a:t>Vasopressor support and/or supplemental oxygen via positive pressure ventilation</a:t>
                      </a:r>
                      <a:endParaRPr lang="en-US" sz="1600" b="0" i="0" u="none" strike="noStrike" noProof="0">
                        <a:solidFill>
                          <a:srgbClr val="000000"/>
                        </a:solidFill>
                        <a:latin typeface="+mj-lt"/>
                      </a:endParaRPr>
                    </a:p>
                    <a:p>
                      <a:pPr marL="231775" marR="0" lvl="0" indent="-231775" algn="l">
                        <a:spcBef>
                          <a:spcPts val="0"/>
                        </a:spcBef>
                        <a:spcAft>
                          <a:spcPts val="0"/>
                        </a:spcAft>
                        <a:buClr>
                          <a:srgbClr val="000000"/>
                        </a:buClr>
                        <a:buFont typeface="Arial,Sans-Serif"/>
                        <a:buChar char="•"/>
                      </a:pPr>
                      <a:r>
                        <a:rPr lang="en-US" sz="1600" b="0" i="0" u="none" strike="noStrike" noProof="0">
                          <a:solidFill>
                            <a:schemeClr val="tx1"/>
                          </a:solidFill>
                          <a:latin typeface="+mj-lt"/>
                        </a:rPr>
                        <a:t>Tocilizumab + methylprednisolone 1,000 mg/day</a:t>
                      </a:r>
                    </a:p>
                    <a:p>
                      <a:pPr marL="231775" marR="0" lvl="0" indent="-231775" algn="l">
                        <a:spcBef>
                          <a:spcPts val="0"/>
                        </a:spcBef>
                        <a:spcAft>
                          <a:spcPts val="0"/>
                        </a:spcAft>
                        <a:buClr>
                          <a:srgbClr val="000000"/>
                        </a:buClr>
                        <a:buFont typeface="Arial,Sans-Serif"/>
                        <a:buChar char="•"/>
                      </a:pPr>
                      <a:r>
                        <a:rPr lang="en-US" sz="1600" b="0" i="0" u="none" strike="noStrike" noProof="0">
                          <a:solidFill>
                            <a:schemeClr val="tx1"/>
                          </a:solidFill>
                          <a:latin typeface="+mj-lt"/>
                        </a:rPr>
                        <a:t>Refractory CRS: anakinra, </a:t>
                      </a:r>
                      <a:r>
                        <a:rPr lang="en-US" sz="1600" b="0" i="0" u="none" strike="noStrike" noProof="0" err="1">
                          <a:solidFill>
                            <a:schemeClr val="tx1"/>
                          </a:solidFill>
                          <a:latin typeface="+mj-lt"/>
                        </a:rPr>
                        <a:t>siltuximab</a:t>
                      </a:r>
                      <a:r>
                        <a:rPr lang="en-US" sz="1600" b="0" i="0" u="none" strike="noStrike" noProof="0">
                          <a:solidFill>
                            <a:schemeClr val="tx1"/>
                          </a:solidFill>
                          <a:latin typeface="+mj-lt"/>
                        </a:rPr>
                        <a:t>, </a:t>
                      </a:r>
                      <a:r>
                        <a:rPr lang="en-US" sz="1600" b="0" i="0" u="none" strike="noStrike" noProof="0" err="1">
                          <a:solidFill>
                            <a:schemeClr val="tx1"/>
                          </a:solidFill>
                          <a:latin typeface="+mj-lt"/>
                        </a:rPr>
                        <a:t>dasatinib</a:t>
                      </a:r>
                      <a:r>
                        <a:rPr lang="en-US" sz="1600" b="0" i="0" u="none" strike="noStrike" noProof="0">
                          <a:solidFill>
                            <a:schemeClr val="tx1"/>
                          </a:solidFill>
                          <a:latin typeface="+mj-lt"/>
                        </a:rPr>
                        <a:t>, </a:t>
                      </a:r>
                      <a:r>
                        <a:rPr lang="en-US" sz="1600" b="0" i="0" u="none" strike="noStrike" noProof="0" err="1">
                          <a:solidFill>
                            <a:schemeClr val="tx1"/>
                          </a:solidFill>
                          <a:latin typeface="+mj-lt"/>
                        </a:rPr>
                        <a:t>ruxolitinib</a:t>
                      </a:r>
                      <a:r>
                        <a:rPr lang="en-US" sz="1600" b="0" i="0" u="none" strike="noStrike" noProof="0">
                          <a:solidFill>
                            <a:schemeClr val="tx1"/>
                          </a:solidFill>
                          <a:latin typeface="+mj-lt"/>
                        </a:rPr>
                        <a:t>, etanercept</a:t>
                      </a:r>
                      <a:endParaRPr lang="en-US" sz="1600">
                        <a:latin typeface="+mj-lt"/>
                      </a:endParaRPr>
                    </a:p>
                  </a:txBody>
                  <a:tcPr/>
                </a:tc>
                <a:extLst>
                  <a:ext uri="{0D108BD9-81ED-4DB2-BD59-A6C34878D82A}">
                    <a16:rowId xmlns:a16="http://schemas.microsoft.com/office/drawing/2014/main" val="1560887991"/>
                  </a:ext>
                </a:extLst>
              </a:tr>
            </a:tbl>
          </a:graphicData>
        </a:graphic>
      </p:graphicFrame>
      <p:sp>
        <p:nvSpPr>
          <p:cNvPr id="9" name="TextBox 8">
            <a:extLst>
              <a:ext uri="{FF2B5EF4-FFF2-40B4-BE49-F238E27FC236}">
                <a16:creationId xmlns:a16="http://schemas.microsoft.com/office/drawing/2014/main" id="{C4974D0F-7E25-3855-09EE-8E55C421C368}"/>
              </a:ext>
            </a:extLst>
          </p:cNvPr>
          <p:cNvSpPr txBox="1"/>
          <p:nvPr/>
        </p:nvSpPr>
        <p:spPr>
          <a:xfrm>
            <a:off x="476397" y="6480675"/>
            <a:ext cx="9693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GB" sz="1000">
                <a:cs typeface="Arial"/>
              </a:rPr>
              <a:t>1. </a:t>
            </a:r>
            <a:r>
              <a:rPr lang="en-GB" sz="1000" err="1">
                <a:cs typeface="Arial"/>
              </a:rPr>
              <a:t>Neelapu</a:t>
            </a:r>
            <a:r>
              <a:rPr lang="en-GB" sz="1000">
                <a:cs typeface="Arial"/>
              </a:rPr>
              <a:t> SS, et al. </a:t>
            </a:r>
            <a:r>
              <a:rPr lang="en-GB" sz="1000" i="1">
                <a:cs typeface="Arial"/>
              </a:rPr>
              <a:t>Nat Rev Clin Oncol. </a:t>
            </a:r>
            <a:r>
              <a:rPr lang="en-GB" sz="1000">
                <a:cs typeface="Arial"/>
              </a:rPr>
              <a:t>2018;15:47-62; 2. </a:t>
            </a:r>
            <a:r>
              <a:rPr lang="en-US" sz="1000">
                <a:cs typeface="Arial"/>
              </a:rPr>
              <a:t>Neelapu SS. </a:t>
            </a:r>
            <a:r>
              <a:rPr lang="en-US" sz="1000" i="1" err="1">
                <a:cs typeface="Arial"/>
              </a:rPr>
              <a:t>Hematol</a:t>
            </a:r>
            <a:r>
              <a:rPr lang="en-US" sz="1000" i="1">
                <a:cs typeface="Arial"/>
              </a:rPr>
              <a:t> Oncol</a:t>
            </a:r>
            <a:r>
              <a:rPr lang="en-US" sz="1000">
                <a:cs typeface="Arial"/>
              </a:rPr>
              <a:t>.</a:t>
            </a:r>
            <a:r>
              <a:rPr lang="en-US" sz="1000" i="1">
                <a:cs typeface="Arial"/>
              </a:rPr>
              <a:t> </a:t>
            </a:r>
            <a:r>
              <a:rPr lang="en-US" sz="1000">
                <a:cs typeface="Arial"/>
              </a:rPr>
              <a:t>2019;37:48-52.</a:t>
            </a:r>
          </a:p>
          <a:p>
            <a:pPr>
              <a:lnSpc>
                <a:spcPct val="90000"/>
              </a:lnSpc>
            </a:pPr>
            <a:endParaRPr lang="nl-NL" sz="1000">
              <a:latin typeface="+mj-lt"/>
              <a:cs typeface="Arial"/>
            </a:endParaRPr>
          </a:p>
        </p:txBody>
      </p:sp>
      <p:sp>
        <p:nvSpPr>
          <p:cNvPr id="2" name="Title 9">
            <a:extLst>
              <a:ext uri="{FF2B5EF4-FFF2-40B4-BE49-F238E27FC236}">
                <a16:creationId xmlns:a16="http://schemas.microsoft.com/office/drawing/2014/main" id="{E7A3D0DF-AAAE-6D2C-103C-C1D8E5611FF7}"/>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Management of CRS</a:t>
            </a:r>
            <a:r>
              <a:rPr lang="en-US" sz="4000" baseline="30000"/>
              <a:t>1,2</a:t>
            </a:r>
          </a:p>
        </p:txBody>
      </p:sp>
      <p:sp>
        <p:nvSpPr>
          <p:cNvPr id="3" name="TextBox 2">
            <a:extLst>
              <a:ext uri="{FF2B5EF4-FFF2-40B4-BE49-F238E27FC236}">
                <a16:creationId xmlns:a16="http://schemas.microsoft.com/office/drawing/2014/main" id="{AE87C370-C47D-F41C-AE1D-FA88C8F1055C}"/>
              </a:ext>
            </a:extLst>
          </p:cNvPr>
          <p:cNvSpPr txBox="1"/>
          <p:nvPr/>
        </p:nvSpPr>
        <p:spPr bwMode="auto">
          <a:xfrm>
            <a:off x="585527" y="6242386"/>
            <a:ext cx="1051785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ICU, intensive care unit; IV, intravenous </a:t>
            </a:r>
            <a:endParaRPr lang="en-US" sz="1000">
              <a:cs typeface="Arial"/>
            </a:endParaRPr>
          </a:p>
        </p:txBody>
      </p:sp>
    </p:spTree>
    <p:extLst>
      <p:ext uri="{BB962C8B-B14F-4D97-AF65-F5344CB8AC3E}">
        <p14:creationId xmlns:p14="http://schemas.microsoft.com/office/powerpoint/2010/main" val="563856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41A19B77-5F14-4DF9-BD20-710FB28F8072}"/>
              </a:ext>
            </a:extLst>
          </p:cNvPr>
          <p:cNvGraphicFramePr>
            <a:graphicFrameLocks/>
          </p:cNvGraphicFramePr>
          <p:nvPr>
            <p:extLst>
              <p:ext uri="{D42A27DB-BD31-4B8C-83A1-F6EECF244321}">
                <p14:modId xmlns:p14="http://schemas.microsoft.com/office/powerpoint/2010/main" val="3427052099"/>
              </p:ext>
            </p:extLst>
          </p:nvPr>
        </p:nvGraphicFramePr>
        <p:xfrm>
          <a:off x="564753" y="1514659"/>
          <a:ext cx="9624129" cy="3860922"/>
        </p:xfrm>
        <a:graphic>
          <a:graphicData uri="http://schemas.openxmlformats.org/drawingml/2006/table">
            <a:tbl>
              <a:tblPr firstRow="1" bandRow="1">
                <a:tableStyleId>{2D5ABB26-0587-4C30-8999-92F81FD0307C}</a:tableStyleId>
              </a:tblPr>
              <a:tblGrid>
                <a:gridCol w="2803460">
                  <a:extLst>
                    <a:ext uri="{9D8B030D-6E8A-4147-A177-3AD203B41FA5}">
                      <a16:colId xmlns:a16="http://schemas.microsoft.com/office/drawing/2014/main" val="475860484"/>
                    </a:ext>
                  </a:extLst>
                </a:gridCol>
                <a:gridCol w="6820669">
                  <a:extLst>
                    <a:ext uri="{9D8B030D-6E8A-4147-A177-3AD203B41FA5}">
                      <a16:colId xmlns:a16="http://schemas.microsoft.com/office/drawing/2014/main" val="22316481"/>
                    </a:ext>
                  </a:extLst>
                </a:gridCol>
              </a:tblGrid>
              <a:tr h="406840">
                <a:tc>
                  <a:txBody>
                    <a:bodyPr/>
                    <a:lstStyle/>
                    <a:p>
                      <a:pPr algn="l"/>
                      <a:r>
                        <a:rPr lang="en-US" sz="1400" b="1" dirty="0">
                          <a:solidFill>
                            <a:schemeClr val="tx1"/>
                          </a:solidFill>
                        </a:rPr>
                        <a:t>Description</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algn="l"/>
                      <a:r>
                        <a:rPr lang="en-US" sz="1400">
                          <a:solidFill>
                            <a:schemeClr val="tx1"/>
                          </a:solidFill>
                        </a:rPr>
                        <a:t>Humanized anti-IL-6 receptor IgG1</a:t>
                      </a:r>
                      <a:r>
                        <a:rPr lang="en-US" sz="1400" baseline="-25000">
                          <a:solidFill>
                            <a:schemeClr val="tx1"/>
                          </a:solidFill>
                        </a:rPr>
                        <a:t>K</a:t>
                      </a:r>
                      <a:r>
                        <a:rPr lang="en-US" sz="1400">
                          <a:solidFill>
                            <a:schemeClr val="tx1"/>
                          </a:solidFill>
                        </a:rPr>
                        <a:t> monoclonal antibody</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1760297668"/>
                  </a:ext>
                </a:extLst>
              </a:tr>
              <a:tr h="427182">
                <a:tc>
                  <a:txBody>
                    <a:bodyPr/>
                    <a:lstStyle/>
                    <a:p>
                      <a:pPr algn="l"/>
                      <a:r>
                        <a:rPr lang="en-US" sz="1400" b="1">
                          <a:solidFill>
                            <a:schemeClr val="tx1"/>
                          </a:solidFill>
                        </a:rPr>
                        <a:t>Mechanism of action</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algn="l"/>
                      <a:r>
                        <a:rPr lang="en-US" sz="1400" u="none" strike="noStrike" kern="1200" baseline="0">
                          <a:solidFill>
                            <a:schemeClr val="tx1"/>
                          </a:solidFill>
                        </a:rPr>
                        <a:t>Inhibits IL-6 mediated signaling by binding to both soluble and membrane-bound human IL-6 receptors </a:t>
                      </a:r>
                      <a:endParaRPr lang="en-US" sz="1400">
                        <a:solidFill>
                          <a:schemeClr val="tx1"/>
                        </a:solidFill>
                      </a:endParaRP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2279579629"/>
                  </a:ext>
                </a:extLst>
              </a:tr>
              <a:tr h="352658">
                <a:tc>
                  <a:txBody>
                    <a:bodyPr/>
                    <a:lstStyle/>
                    <a:p>
                      <a:pPr algn="l"/>
                      <a:r>
                        <a:rPr lang="en-US" sz="1400" b="1">
                          <a:solidFill>
                            <a:schemeClr val="tx1"/>
                          </a:solidFill>
                        </a:rPr>
                        <a:t>FDA Expanded Approval 8/30/17</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For the treatment of CAR T cell-induced severe or life-threatening CRS in patients 2 years of age and older</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1141079315"/>
                  </a:ext>
                </a:extLst>
              </a:tr>
              <a:tr h="609772">
                <a:tc>
                  <a:txBody>
                    <a:bodyPr/>
                    <a:lstStyle/>
                    <a:p>
                      <a:pPr algn="l"/>
                      <a:r>
                        <a:rPr lang="en-US" sz="1400" b="1">
                          <a:solidFill>
                            <a:schemeClr val="tx1"/>
                          </a:solidFill>
                        </a:rPr>
                        <a:t>Dose</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285750" indent="-285750" algn="l">
                        <a:buFont typeface="Arial" panose="020B0604020202020204" pitchFamily="34" charset="0"/>
                        <a:buChar char="•"/>
                      </a:pPr>
                      <a:r>
                        <a:rPr lang="en-US" sz="1400">
                          <a:solidFill>
                            <a:schemeClr val="tx1"/>
                          </a:solidFill>
                        </a:rPr>
                        <a:t>Adults: 8 mg/kg once (max dose of 800 mg)</a:t>
                      </a:r>
                    </a:p>
                    <a:p>
                      <a:pPr marL="285750" indent="-285750" algn="l">
                        <a:buFont typeface="Arial" panose="020B0604020202020204" pitchFamily="34" charset="0"/>
                        <a:buChar char="•"/>
                      </a:pPr>
                      <a:r>
                        <a:rPr lang="en-US" sz="1400">
                          <a:solidFill>
                            <a:schemeClr val="tx1"/>
                          </a:solidFill>
                        </a:rPr>
                        <a:t>As frequent as every 8 hours, max of 4 doses total</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3613893153"/>
                  </a:ext>
                </a:extLst>
              </a:tr>
              <a:tr h="378380">
                <a:tc>
                  <a:txBody>
                    <a:bodyPr/>
                    <a:lstStyle/>
                    <a:p>
                      <a:pPr algn="l"/>
                      <a:r>
                        <a:rPr lang="en-US" sz="1400" b="1">
                          <a:solidFill>
                            <a:schemeClr val="tx1"/>
                          </a:solidFill>
                        </a:rPr>
                        <a:t>Administration</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algn="l"/>
                      <a:r>
                        <a:rPr lang="en-US" sz="1400">
                          <a:solidFill>
                            <a:schemeClr val="tx1"/>
                          </a:solidFill>
                        </a:rPr>
                        <a:t>Intravenous over 1 hour</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130105848"/>
                  </a:ext>
                </a:extLst>
              </a:tr>
              <a:tr h="393290">
                <a:tc>
                  <a:txBody>
                    <a:bodyPr/>
                    <a:lstStyle/>
                    <a:p>
                      <a:pPr algn="l"/>
                      <a:r>
                        <a:rPr lang="en-US" sz="1400" b="1">
                          <a:solidFill>
                            <a:schemeClr val="tx1"/>
                          </a:solidFill>
                        </a:rPr>
                        <a:t>Required doses</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a:solidFill>
                            <a:schemeClr val="tx1"/>
                          </a:solidFill>
                        </a:rPr>
                        <a:t>Ensure that 2 doses of tocilizumab are available prior to infusion of CAR T cells</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2790392694"/>
                  </a:ext>
                </a:extLst>
              </a:tr>
              <a:tr h="701490">
                <a:tc>
                  <a:txBody>
                    <a:bodyPr/>
                    <a:lstStyle/>
                    <a:p>
                      <a:pPr algn="l"/>
                      <a:r>
                        <a:rPr lang="en-US" sz="1400" b="1">
                          <a:solidFill>
                            <a:schemeClr val="tx1"/>
                          </a:solidFill>
                        </a:rPr>
                        <a:t>Monitor</a:t>
                      </a:r>
                    </a:p>
                  </a:txBody>
                  <a:tcPr marL="121920" marR="121920" marT="60960" marB="60960">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DBBC7">
                        <a:alpha val="70000"/>
                      </a:srgbClr>
                    </a:solidFill>
                  </a:tcPr>
                </a:tc>
                <a:tc>
                  <a:txBody>
                    <a:bodyPr/>
                    <a:lstStyle/>
                    <a:p>
                      <a:pPr marL="285750" indent="-285750">
                        <a:spcBef>
                          <a:spcPts val="0"/>
                        </a:spcBef>
                        <a:buFont typeface="Arial"/>
                        <a:buChar char="•"/>
                      </a:pPr>
                      <a:r>
                        <a:rPr lang="en-US" sz="1400" dirty="0">
                          <a:solidFill>
                            <a:schemeClr val="tx1"/>
                          </a:solidFill>
                        </a:rPr>
                        <a:t>For 7 days at the certified healthcare facility following infusion for signs and symptoms of CRS</a:t>
                      </a:r>
                    </a:p>
                    <a:p>
                      <a:pPr marL="285750" indent="-285750">
                        <a:spcBef>
                          <a:spcPts val="0"/>
                        </a:spcBef>
                        <a:buFont typeface="Arial"/>
                        <a:buChar char="•"/>
                      </a:pPr>
                      <a:r>
                        <a:rPr lang="en-US" sz="1400" dirty="0">
                          <a:solidFill>
                            <a:schemeClr val="tx1"/>
                          </a:solidFill>
                        </a:rPr>
                        <a:t>Monitor patients for signs or symptoms of CRS for 4 weeks after infusion and </a:t>
                      </a:r>
                      <a:r>
                        <a:rPr lang="en-US" sz="1400">
                          <a:solidFill>
                            <a:schemeClr val="tx1"/>
                          </a:solidFill>
                        </a:rPr>
                        <a:t>if present, seek immediate medicate </a:t>
                      </a:r>
                      <a:r>
                        <a:rPr lang="en-US" sz="1400" dirty="0">
                          <a:solidFill>
                            <a:schemeClr val="tx1"/>
                          </a:solidFill>
                        </a:rPr>
                        <a:t>attention</a:t>
                      </a:r>
                    </a:p>
                  </a:txBody>
                  <a:tcPr marL="121920" marR="121920" marT="60960" marB="60960">
                    <a:lnL w="63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9E7E8"/>
                    </a:solidFill>
                  </a:tcPr>
                </a:tc>
                <a:extLst>
                  <a:ext uri="{0D108BD9-81ED-4DB2-BD59-A6C34878D82A}">
                    <a16:rowId xmlns:a16="http://schemas.microsoft.com/office/drawing/2014/main" val="3541692850"/>
                  </a:ext>
                </a:extLst>
              </a:tr>
            </a:tbl>
          </a:graphicData>
        </a:graphic>
      </p:graphicFrame>
      <p:sp>
        <p:nvSpPr>
          <p:cNvPr id="5" name="TextBox 4">
            <a:extLst>
              <a:ext uri="{FF2B5EF4-FFF2-40B4-BE49-F238E27FC236}">
                <a16:creationId xmlns:a16="http://schemas.microsoft.com/office/drawing/2014/main" id="{422B9C71-BC1A-CDA6-7DC4-BDC2C9FF6385}"/>
              </a:ext>
            </a:extLst>
          </p:cNvPr>
          <p:cNvSpPr txBox="1"/>
          <p:nvPr/>
        </p:nvSpPr>
        <p:spPr>
          <a:xfrm>
            <a:off x="495782" y="6492875"/>
            <a:ext cx="96931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nl-NL" sz="1000" err="1">
                <a:cs typeface="Arial"/>
              </a:rPr>
              <a:t>Neelapu</a:t>
            </a:r>
            <a:r>
              <a:rPr lang="nl-NL" sz="1000">
                <a:cs typeface="Arial"/>
              </a:rPr>
              <a:t> SS, et al. </a:t>
            </a:r>
            <a:r>
              <a:rPr lang="nl-NL" sz="1000" i="1">
                <a:cs typeface="Arial"/>
              </a:rPr>
              <a:t>Nat Rev Clin Oncol. </a:t>
            </a:r>
            <a:r>
              <a:rPr lang="nl-NL" sz="1000">
                <a:cs typeface="Arial"/>
              </a:rPr>
              <a:t>2018;15:47-62.  Neelapu SS, et al. </a:t>
            </a:r>
            <a:r>
              <a:rPr lang="nl-NL" sz="1000" i="1">
                <a:cs typeface="Arial"/>
              </a:rPr>
              <a:t>Nat Rev Clin Oncol</a:t>
            </a:r>
            <a:r>
              <a:rPr lang="nl-NL" sz="1000">
                <a:cs typeface="Arial"/>
              </a:rPr>
              <a:t>. 2018;15:218.</a:t>
            </a:r>
            <a:endParaRPr lang="en-US" sz="1000">
              <a:cs typeface="Arial"/>
            </a:endParaRPr>
          </a:p>
        </p:txBody>
      </p:sp>
      <p:sp>
        <p:nvSpPr>
          <p:cNvPr id="3" name="Title 9">
            <a:extLst>
              <a:ext uri="{FF2B5EF4-FFF2-40B4-BE49-F238E27FC236}">
                <a16:creationId xmlns:a16="http://schemas.microsoft.com/office/drawing/2014/main" id="{480611CF-E781-0E03-2012-315562912B13}"/>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Treatment of CRS: Tocilizumab</a:t>
            </a:r>
          </a:p>
        </p:txBody>
      </p:sp>
      <p:sp>
        <p:nvSpPr>
          <p:cNvPr id="2" name="Google Shape;2159;p117">
            <a:extLst>
              <a:ext uri="{FF2B5EF4-FFF2-40B4-BE49-F238E27FC236}">
                <a16:creationId xmlns:a16="http://schemas.microsoft.com/office/drawing/2014/main" id="{B002B030-3C1C-3DE7-A8AC-C92887753EFD}"/>
              </a:ext>
            </a:extLst>
          </p:cNvPr>
          <p:cNvSpPr txBox="1"/>
          <p:nvPr/>
        </p:nvSpPr>
        <p:spPr>
          <a:xfrm>
            <a:off x="526652" y="6203823"/>
            <a:ext cx="9786983" cy="230832"/>
          </a:xfrm>
          <a:prstGeom prst="rect">
            <a:avLst/>
          </a:prstGeom>
          <a:noFill/>
          <a:ln>
            <a:noFill/>
          </a:ln>
        </p:spPr>
        <p:txBody>
          <a:bodyPr spcFirstLastPara="1" lIns="51427" tIns="25706" rIns="51427" bIns="25706" anchor="b"/>
          <a:lstStyle/>
          <a:p>
            <a:pPr eaLnBrk="0" hangingPunct="0">
              <a:spcBef>
                <a:spcPct val="0"/>
              </a:spcBef>
              <a:spcAft>
                <a:spcPct val="0"/>
              </a:spcAft>
              <a:buClrTx/>
            </a:pPr>
            <a:r>
              <a:rPr lang="en-US" altLang="en-US" sz="1000">
                <a:cs typeface="Arial"/>
              </a:rPr>
              <a:t>CAR, chimeric antigen receptor</a:t>
            </a:r>
          </a:p>
        </p:txBody>
      </p:sp>
    </p:spTree>
    <p:extLst>
      <p:ext uri="{BB962C8B-B14F-4D97-AF65-F5344CB8AC3E}">
        <p14:creationId xmlns:p14="http://schemas.microsoft.com/office/powerpoint/2010/main" val="2639965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36679497"/>
              </p:ext>
            </p:extLst>
          </p:nvPr>
        </p:nvGraphicFramePr>
        <p:xfrm>
          <a:off x="569326" y="1512889"/>
          <a:ext cx="10771774" cy="3970336"/>
        </p:xfrm>
        <a:graphic>
          <a:graphicData uri="http://schemas.openxmlformats.org/drawingml/2006/table">
            <a:tbl>
              <a:tblPr firstRow="1" bandRow="1">
                <a:tableStyleId>{5940675A-B579-460E-94D1-54222C63F5DA}</a:tableStyleId>
              </a:tblPr>
              <a:tblGrid>
                <a:gridCol w="4527973">
                  <a:extLst>
                    <a:ext uri="{9D8B030D-6E8A-4147-A177-3AD203B41FA5}">
                      <a16:colId xmlns:a16="http://schemas.microsoft.com/office/drawing/2014/main" val="1490447082"/>
                    </a:ext>
                  </a:extLst>
                </a:gridCol>
                <a:gridCol w="6243801">
                  <a:extLst>
                    <a:ext uri="{9D8B030D-6E8A-4147-A177-3AD203B41FA5}">
                      <a16:colId xmlns:a16="http://schemas.microsoft.com/office/drawing/2014/main" val="3316247721"/>
                    </a:ext>
                  </a:extLst>
                </a:gridCol>
              </a:tblGrid>
              <a:tr h="696912">
                <a:tc>
                  <a:txBody>
                    <a:bodyPr/>
                    <a:lstStyle/>
                    <a:p>
                      <a:r>
                        <a:rPr lang="en-US" b="1">
                          <a:solidFill>
                            <a:schemeClr val="tx1"/>
                          </a:solidFill>
                        </a:rPr>
                        <a:t>Orientation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DBBC7">
                        <a:alpha val="70000"/>
                      </a:srgbClr>
                    </a:solidFill>
                  </a:tcPr>
                </a:tc>
                <a:tc>
                  <a:txBody>
                    <a:bodyPr/>
                    <a:lstStyle/>
                    <a:p>
                      <a:r>
                        <a:rPr lang="en-US">
                          <a:solidFill>
                            <a:schemeClr val="tx1"/>
                          </a:solidFill>
                        </a:rPr>
                        <a:t>Orientation to year, month, city, hospital: 4 points </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E9E7E8"/>
                    </a:solidFill>
                  </a:tcPr>
                </a:tc>
                <a:extLst>
                  <a:ext uri="{0D108BD9-81ED-4DB2-BD59-A6C34878D82A}">
                    <a16:rowId xmlns:a16="http://schemas.microsoft.com/office/drawing/2014/main" val="3680817443"/>
                  </a:ext>
                </a:extLst>
              </a:tr>
              <a:tr h="670886">
                <a:tc>
                  <a:txBody>
                    <a:bodyPr/>
                    <a:lstStyle/>
                    <a:p>
                      <a:r>
                        <a:rPr lang="en-US" b="1">
                          <a:solidFill>
                            <a:schemeClr val="tx1"/>
                          </a:solidFill>
                        </a:rPr>
                        <a:t>Following commands</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DBBC7">
                        <a:alpha val="70000"/>
                      </a:srgbClr>
                    </a:solidFill>
                  </a:tcPr>
                </a:tc>
                <a:tc>
                  <a:txBody>
                    <a:bodyPr/>
                    <a:lstStyle/>
                    <a:p>
                      <a:r>
                        <a:rPr lang="en-US">
                          <a:solidFill>
                            <a:schemeClr val="tx1"/>
                          </a:solidFill>
                        </a:rPr>
                        <a:t>Ability to follow simple commands:</a:t>
                      </a:r>
                      <a:r>
                        <a:rPr lang="en-US" baseline="0">
                          <a:solidFill>
                            <a:schemeClr val="tx1"/>
                          </a:solidFill>
                        </a:rPr>
                        <a:t> 1 point</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E9E7E8"/>
                    </a:solidFill>
                  </a:tcPr>
                </a:tc>
                <a:extLst>
                  <a:ext uri="{0D108BD9-81ED-4DB2-BD59-A6C34878D82A}">
                    <a16:rowId xmlns:a16="http://schemas.microsoft.com/office/drawing/2014/main" val="4053361125"/>
                  </a:ext>
                </a:extLst>
              </a:tr>
              <a:tr h="670886">
                <a:tc>
                  <a:txBody>
                    <a:bodyPr/>
                    <a:lstStyle/>
                    <a:p>
                      <a:pPr lvl="0">
                        <a:buNone/>
                      </a:pPr>
                      <a:r>
                        <a:rPr lang="en-US" b="1"/>
                        <a:t>Naming</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DBBC7">
                        <a:alpha val="70000"/>
                      </a:srgbClr>
                    </a:solidFill>
                  </a:tcPr>
                </a:tc>
                <a:tc>
                  <a:txBody>
                    <a:bodyPr/>
                    <a:lstStyle/>
                    <a:p>
                      <a:pPr lvl="0">
                        <a:buNone/>
                      </a:pPr>
                      <a:r>
                        <a:rPr lang="en-US" baseline="0"/>
                        <a:t>Ability to name 3 objects: 3 points</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E9E7E8"/>
                    </a:solidFill>
                  </a:tcPr>
                </a:tc>
                <a:extLst>
                  <a:ext uri="{0D108BD9-81ED-4DB2-BD59-A6C34878D82A}">
                    <a16:rowId xmlns:a16="http://schemas.microsoft.com/office/drawing/2014/main" val="1598354628"/>
                  </a:ext>
                </a:extLst>
              </a:tr>
              <a:tr h="660400">
                <a:tc>
                  <a:txBody>
                    <a:bodyPr/>
                    <a:lstStyle/>
                    <a:p>
                      <a:r>
                        <a:rPr lang="en-US" b="1">
                          <a:solidFill>
                            <a:schemeClr val="tx1"/>
                          </a:solidFill>
                        </a:rPr>
                        <a:t>Writing </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DBBC7">
                        <a:alpha val="70000"/>
                      </a:srgbClr>
                    </a:solidFill>
                  </a:tcPr>
                </a:tc>
                <a:tc>
                  <a:txBody>
                    <a:bodyPr/>
                    <a:lstStyle/>
                    <a:p>
                      <a:r>
                        <a:rPr lang="en-US">
                          <a:solidFill>
                            <a:schemeClr val="tx1"/>
                          </a:solidFill>
                        </a:rPr>
                        <a:t>Ability to</a:t>
                      </a:r>
                      <a:r>
                        <a:rPr lang="en-US" baseline="0">
                          <a:solidFill>
                            <a:schemeClr val="tx1"/>
                          </a:solidFill>
                        </a:rPr>
                        <a:t> write a standard sentence: 1 point </a:t>
                      </a:r>
                      <a:endParaRPr lang="en-US">
                        <a:solidFill>
                          <a:schemeClr val="tx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E9E7E8"/>
                    </a:solidFill>
                  </a:tcPr>
                </a:tc>
                <a:extLst>
                  <a:ext uri="{0D108BD9-81ED-4DB2-BD59-A6C34878D82A}">
                    <a16:rowId xmlns:a16="http://schemas.microsoft.com/office/drawing/2014/main" val="1760367335"/>
                  </a:ext>
                </a:extLst>
              </a:tr>
              <a:tr h="635626">
                <a:tc>
                  <a:txBody>
                    <a:bodyPr/>
                    <a:lstStyle/>
                    <a:p>
                      <a:r>
                        <a:rPr lang="en-US" b="1">
                          <a:solidFill>
                            <a:schemeClr val="tx1"/>
                          </a:solidFill>
                        </a:rPr>
                        <a:t>Attention </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DBBC7">
                        <a:alpha val="70000"/>
                      </a:srgbClr>
                    </a:solidFill>
                  </a:tcPr>
                </a:tc>
                <a:tc>
                  <a:txBody>
                    <a:bodyPr/>
                    <a:lstStyle/>
                    <a:p>
                      <a:r>
                        <a:rPr lang="en-US">
                          <a:solidFill>
                            <a:schemeClr val="tx1"/>
                          </a:solidFill>
                        </a:rPr>
                        <a:t>Ability to</a:t>
                      </a:r>
                      <a:r>
                        <a:rPr lang="en-US" baseline="0">
                          <a:solidFill>
                            <a:schemeClr val="tx1"/>
                          </a:solidFill>
                        </a:rPr>
                        <a:t> count backwards from 100 by 10: 1 point </a:t>
                      </a:r>
                      <a:endParaRPr lang="en-US">
                        <a:solidFill>
                          <a:schemeClr val="tx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9E7E8"/>
                    </a:solidFill>
                  </a:tcPr>
                </a:tc>
                <a:extLst>
                  <a:ext uri="{0D108BD9-81ED-4DB2-BD59-A6C34878D82A}">
                    <a16:rowId xmlns:a16="http://schemas.microsoft.com/office/drawing/2014/main" val="2099233076"/>
                  </a:ext>
                </a:extLst>
              </a:tr>
              <a:tr h="635626">
                <a:tc gridSpan="2">
                  <a:txBody>
                    <a:bodyPr/>
                    <a:lstStyle/>
                    <a:p>
                      <a:r>
                        <a:rPr lang="en-US">
                          <a:solidFill>
                            <a:schemeClr val="tx1"/>
                          </a:solidFill>
                          <a:latin typeface="+mj-lt"/>
                        </a:rPr>
                        <a:t>Grade</a:t>
                      </a:r>
                      <a:r>
                        <a:rPr lang="en-US" baseline="0">
                          <a:solidFill>
                            <a:schemeClr val="tx1"/>
                          </a:solidFill>
                          <a:latin typeface="+mj-lt"/>
                        </a:rPr>
                        <a:t> 1: 7-9 points; Grade 2: 3-6; Grade 3: 0-2; Grade 4: unarousable, unable to complete assessment </a:t>
                      </a:r>
                      <a:r>
                        <a:rPr lang="en-US" baseline="30000">
                          <a:solidFill>
                            <a:schemeClr val="tx1"/>
                          </a:solidFill>
                          <a:latin typeface="+mj-lt"/>
                        </a:rPr>
                        <a:t>1</a:t>
                      </a:r>
                    </a:p>
                  </a:txBody>
                  <a:tcPr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632749867"/>
                  </a:ext>
                </a:extLst>
              </a:tr>
            </a:tbl>
          </a:graphicData>
        </a:graphic>
      </p:graphicFrame>
      <p:sp>
        <p:nvSpPr>
          <p:cNvPr id="6" name="TextBox 5"/>
          <p:cNvSpPr txBox="1"/>
          <p:nvPr/>
        </p:nvSpPr>
        <p:spPr bwMode="auto">
          <a:xfrm>
            <a:off x="582027" y="6517553"/>
            <a:ext cx="467314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latin typeface="+mj-lt"/>
              </a:rPr>
              <a:t>1.  </a:t>
            </a:r>
            <a:r>
              <a:rPr lang="en-US" sz="1000"/>
              <a:t>Lee DW, et al. </a:t>
            </a:r>
            <a:r>
              <a:rPr lang="en-US" sz="1000" i="1"/>
              <a:t>Biol Blood Marrow Transplant</a:t>
            </a:r>
            <a:r>
              <a:rPr lang="en-US" sz="1000"/>
              <a:t>. 2019;25:625-638. </a:t>
            </a:r>
            <a:endParaRPr lang="en-US" sz="1000">
              <a:cs typeface="Arial"/>
            </a:endParaRPr>
          </a:p>
        </p:txBody>
      </p:sp>
      <p:sp>
        <p:nvSpPr>
          <p:cNvPr id="10" name="Title 9">
            <a:extLst>
              <a:ext uri="{FF2B5EF4-FFF2-40B4-BE49-F238E27FC236}">
                <a16:creationId xmlns:a16="http://schemas.microsoft.com/office/drawing/2014/main" id="{C7080D2F-E1EE-9BC8-0B53-BBE1189CB45D}"/>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ICANS Assessment: What is Your ICE Score? </a:t>
            </a:r>
            <a:endParaRPr lang="en-US" sz="2800"/>
          </a:p>
        </p:txBody>
      </p:sp>
      <p:sp>
        <p:nvSpPr>
          <p:cNvPr id="2" name="TextBox 1">
            <a:extLst>
              <a:ext uri="{FF2B5EF4-FFF2-40B4-BE49-F238E27FC236}">
                <a16:creationId xmlns:a16="http://schemas.microsoft.com/office/drawing/2014/main" id="{4C6F0B07-4251-056D-E16E-137D721C08FD}"/>
              </a:ext>
            </a:extLst>
          </p:cNvPr>
          <p:cNvSpPr txBox="1"/>
          <p:nvPr/>
        </p:nvSpPr>
        <p:spPr bwMode="auto">
          <a:xfrm>
            <a:off x="601735" y="6262787"/>
            <a:ext cx="1051785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ICE, immune effector cell-associated encephalopathy </a:t>
            </a:r>
            <a:endParaRPr lang="en-US" sz="1000">
              <a:cs typeface="Arial"/>
            </a:endParaRPr>
          </a:p>
        </p:txBody>
      </p:sp>
    </p:spTree>
    <p:extLst>
      <p:ext uri="{BB962C8B-B14F-4D97-AF65-F5344CB8AC3E}">
        <p14:creationId xmlns:p14="http://schemas.microsoft.com/office/powerpoint/2010/main" val="22008566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28748672"/>
              </p:ext>
            </p:extLst>
          </p:nvPr>
        </p:nvGraphicFramePr>
        <p:xfrm>
          <a:off x="552462" y="1516404"/>
          <a:ext cx="10939756" cy="4121532"/>
        </p:xfrm>
        <a:graphic>
          <a:graphicData uri="http://schemas.openxmlformats.org/drawingml/2006/table">
            <a:tbl>
              <a:tblPr firstRow="1" bandRow="1">
                <a:tableStyleId>{5C22544A-7EE6-4342-B048-85BDC9FD1C3A}</a:tableStyleId>
              </a:tblPr>
              <a:tblGrid>
                <a:gridCol w="1854198">
                  <a:extLst>
                    <a:ext uri="{9D8B030D-6E8A-4147-A177-3AD203B41FA5}">
                      <a16:colId xmlns:a16="http://schemas.microsoft.com/office/drawing/2014/main" val="1695125604"/>
                    </a:ext>
                  </a:extLst>
                </a:gridCol>
                <a:gridCol w="1454177">
                  <a:extLst>
                    <a:ext uri="{9D8B030D-6E8A-4147-A177-3AD203B41FA5}">
                      <a16:colId xmlns:a16="http://schemas.microsoft.com/office/drawing/2014/main" val="432948517"/>
                    </a:ext>
                  </a:extLst>
                </a:gridCol>
                <a:gridCol w="1183991">
                  <a:extLst>
                    <a:ext uri="{9D8B030D-6E8A-4147-A177-3AD203B41FA5}">
                      <a16:colId xmlns:a16="http://schemas.microsoft.com/office/drawing/2014/main" val="3322624131"/>
                    </a:ext>
                  </a:extLst>
                </a:gridCol>
                <a:gridCol w="2895600">
                  <a:extLst>
                    <a:ext uri="{9D8B030D-6E8A-4147-A177-3AD203B41FA5}">
                      <a16:colId xmlns:a16="http://schemas.microsoft.com/office/drawing/2014/main" val="4017693423"/>
                    </a:ext>
                  </a:extLst>
                </a:gridCol>
                <a:gridCol w="3551790">
                  <a:extLst>
                    <a:ext uri="{9D8B030D-6E8A-4147-A177-3AD203B41FA5}">
                      <a16:colId xmlns:a16="http://schemas.microsoft.com/office/drawing/2014/main" val="1999741363"/>
                    </a:ext>
                  </a:extLst>
                </a:gridCol>
              </a:tblGrid>
              <a:tr h="370840">
                <a:tc>
                  <a:txBody>
                    <a:bodyPr/>
                    <a:lstStyle/>
                    <a:p>
                      <a:pPr algn="ctr"/>
                      <a:r>
                        <a:rPr lang="en-US" sz="1500"/>
                        <a:t>Neurotoxicity Domain</a:t>
                      </a:r>
                      <a:r>
                        <a:rPr lang="en-US" sz="1500" baseline="0"/>
                        <a:t> </a:t>
                      </a:r>
                      <a:endParaRPr lang="en-US" sz="1500"/>
                    </a:p>
                  </a:txBody>
                  <a:tcPr>
                    <a:solidFill>
                      <a:srgbClr val="60394E"/>
                    </a:solidFill>
                  </a:tcPr>
                </a:tc>
                <a:tc>
                  <a:txBody>
                    <a:bodyPr/>
                    <a:lstStyle/>
                    <a:p>
                      <a:pPr algn="ctr"/>
                      <a:r>
                        <a:rPr lang="en-US" sz="1500"/>
                        <a:t>Grade 1</a:t>
                      </a:r>
                    </a:p>
                  </a:txBody>
                  <a:tcPr>
                    <a:solidFill>
                      <a:srgbClr val="60394E"/>
                    </a:solidFill>
                  </a:tcPr>
                </a:tc>
                <a:tc>
                  <a:txBody>
                    <a:bodyPr/>
                    <a:lstStyle/>
                    <a:p>
                      <a:pPr algn="ctr"/>
                      <a:r>
                        <a:rPr lang="en-US" sz="1500"/>
                        <a:t>Grade 2</a:t>
                      </a:r>
                    </a:p>
                  </a:txBody>
                  <a:tcPr>
                    <a:solidFill>
                      <a:srgbClr val="60394E"/>
                    </a:solidFill>
                  </a:tcPr>
                </a:tc>
                <a:tc>
                  <a:txBody>
                    <a:bodyPr/>
                    <a:lstStyle/>
                    <a:p>
                      <a:pPr algn="ctr"/>
                      <a:r>
                        <a:rPr lang="en-US" sz="1500"/>
                        <a:t>Grade 3</a:t>
                      </a:r>
                    </a:p>
                  </a:txBody>
                  <a:tcPr>
                    <a:solidFill>
                      <a:srgbClr val="60394E"/>
                    </a:solidFill>
                  </a:tcPr>
                </a:tc>
                <a:tc>
                  <a:txBody>
                    <a:bodyPr/>
                    <a:lstStyle/>
                    <a:p>
                      <a:pPr algn="ctr"/>
                      <a:r>
                        <a:rPr lang="en-US" sz="1500"/>
                        <a:t>Grade 4 </a:t>
                      </a:r>
                    </a:p>
                  </a:txBody>
                  <a:tcPr>
                    <a:solidFill>
                      <a:srgbClr val="60394E"/>
                    </a:solidFill>
                  </a:tcPr>
                </a:tc>
                <a:extLst>
                  <a:ext uri="{0D108BD9-81ED-4DB2-BD59-A6C34878D82A}">
                    <a16:rowId xmlns:a16="http://schemas.microsoft.com/office/drawing/2014/main" val="1997442157"/>
                  </a:ext>
                </a:extLst>
              </a:tr>
              <a:tr h="370840">
                <a:tc>
                  <a:txBody>
                    <a:bodyPr/>
                    <a:lstStyle/>
                    <a:p>
                      <a:pPr algn="l"/>
                      <a:r>
                        <a:rPr lang="en-US" sz="1500" b="1"/>
                        <a:t>ICE score</a:t>
                      </a:r>
                    </a:p>
                  </a:txBody>
                  <a:tcPr/>
                </a:tc>
                <a:tc>
                  <a:txBody>
                    <a:bodyPr/>
                    <a:lstStyle/>
                    <a:p>
                      <a:pPr algn="ctr"/>
                      <a:r>
                        <a:rPr lang="en-US" sz="1500"/>
                        <a:t>7-9</a:t>
                      </a:r>
                    </a:p>
                  </a:txBody>
                  <a:tcPr/>
                </a:tc>
                <a:tc>
                  <a:txBody>
                    <a:bodyPr/>
                    <a:lstStyle/>
                    <a:p>
                      <a:pPr algn="ctr"/>
                      <a:r>
                        <a:rPr lang="en-US" sz="1500"/>
                        <a:t>3-6</a:t>
                      </a:r>
                    </a:p>
                  </a:txBody>
                  <a:tcPr/>
                </a:tc>
                <a:tc>
                  <a:txBody>
                    <a:bodyPr/>
                    <a:lstStyle/>
                    <a:p>
                      <a:pPr algn="ctr"/>
                      <a:r>
                        <a:rPr lang="en-US" sz="1500"/>
                        <a:t>0-2</a:t>
                      </a:r>
                    </a:p>
                  </a:txBody>
                  <a:tcPr/>
                </a:tc>
                <a:tc>
                  <a:txBody>
                    <a:bodyPr/>
                    <a:lstStyle/>
                    <a:p>
                      <a:pPr algn="ctr"/>
                      <a:r>
                        <a:rPr lang="en-US" sz="1500"/>
                        <a:t>0 (unable to perform) </a:t>
                      </a:r>
                    </a:p>
                  </a:txBody>
                  <a:tcPr/>
                </a:tc>
                <a:extLst>
                  <a:ext uri="{0D108BD9-81ED-4DB2-BD59-A6C34878D82A}">
                    <a16:rowId xmlns:a16="http://schemas.microsoft.com/office/drawing/2014/main" val="4256162372"/>
                  </a:ext>
                </a:extLst>
              </a:tr>
              <a:tr h="370840">
                <a:tc>
                  <a:txBody>
                    <a:bodyPr/>
                    <a:lstStyle/>
                    <a:p>
                      <a:pPr algn="l"/>
                      <a:r>
                        <a:rPr lang="en-US" sz="1500" b="1"/>
                        <a:t>Depressed level of consciousness</a:t>
                      </a:r>
                    </a:p>
                  </a:txBody>
                  <a:tcPr/>
                </a:tc>
                <a:tc>
                  <a:txBody>
                    <a:bodyPr/>
                    <a:lstStyle/>
                    <a:p>
                      <a:pPr algn="ctr"/>
                      <a:r>
                        <a:rPr lang="en-US" sz="1500"/>
                        <a:t>Awakens spontaneously </a:t>
                      </a:r>
                    </a:p>
                  </a:txBody>
                  <a:tcPr/>
                </a:tc>
                <a:tc>
                  <a:txBody>
                    <a:bodyPr/>
                    <a:lstStyle/>
                    <a:p>
                      <a:pPr algn="ctr"/>
                      <a:r>
                        <a:rPr lang="en-US" sz="1500"/>
                        <a:t>Awakens to voice </a:t>
                      </a:r>
                    </a:p>
                  </a:txBody>
                  <a:tcPr/>
                </a:tc>
                <a:tc>
                  <a:txBody>
                    <a:bodyPr/>
                    <a:lstStyle/>
                    <a:p>
                      <a:pPr algn="ctr"/>
                      <a:r>
                        <a:rPr lang="en-US" sz="1500"/>
                        <a:t>Awakens only to tactile stimulus</a:t>
                      </a:r>
                    </a:p>
                  </a:txBody>
                  <a:tcPr/>
                </a:tc>
                <a:tc>
                  <a:txBody>
                    <a:bodyPr/>
                    <a:lstStyle/>
                    <a:p>
                      <a:pPr algn="ctr"/>
                      <a:r>
                        <a:rPr lang="en-US" sz="1500"/>
                        <a:t>Unarousable, requires vigorous or repetitive stimuli to arouse. Stupor or coma. </a:t>
                      </a:r>
                    </a:p>
                  </a:txBody>
                  <a:tcPr/>
                </a:tc>
                <a:extLst>
                  <a:ext uri="{0D108BD9-81ED-4DB2-BD59-A6C34878D82A}">
                    <a16:rowId xmlns:a16="http://schemas.microsoft.com/office/drawing/2014/main" val="3172907307"/>
                  </a:ext>
                </a:extLst>
              </a:tr>
              <a:tr h="1098932">
                <a:tc>
                  <a:txBody>
                    <a:bodyPr/>
                    <a:lstStyle/>
                    <a:p>
                      <a:pPr algn="l"/>
                      <a:r>
                        <a:rPr lang="en-US" sz="1500" b="1"/>
                        <a:t>Seizure</a:t>
                      </a:r>
                    </a:p>
                  </a:txBody>
                  <a:tcPr/>
                </a:tc>
                <a:tc>
                  <a:txBody>
                    <a:bodyPr/>
                    <a:lstStyle/>
                    <a:p>
                      <a:pPr algn="ctr"/>
                      <a:r>
                        <a:rPr lang="en-US" sz="1500"/>
                        <a:t>N/A</a:t>
                      </a:r>
                    </a:p>
                  </a:txBody>
                  <a:tcPr/>
                </a:tc>
                <a:tc>
                  <a:txBody>
                    <a:bodyPr/>
                    <a:lstStyle/>
                    <a:p>
                      <a:pPr algn="ctr"/>
                      <a:r>
                        <a:rPr lang="en-US" sz="1500"/>
                        <a:t>N/A</a:t>
                      </a:r>
                    </a:p>
                  </a:txBody>
                  <a:tcPr/>
                </a:tc>
                <a:tc>
                  <a:txBody>
                    <a:bodyPr/>
                    <a:lstStyle/>
                    <a:p>
                      <a:pPr algn="ctr"/>
                      <a:r>
                        <a:rPr lang="en-US" sz="1500"/>
                        <a:t>Any</a:t>
                      </a:r>
                      <a:r>
                        <a:rPr lang="en-US" sz="1500" baseline="0"/>
                        <a:t> clinical seizure that resolves rapidly or nonconvulsive seizures on EEG that resolve without intervention </a:t>
                      </a:r>
                      <a:endParaRPr lang="en-US" sz="1500"/>
                    </a:p>
                  </a:txBody>
                  <a:tcPr/>
                </a:tc>
                <a:tc>
                  <a:txBody>
                    <a:bodyPr/>
                    <a:lstStyle/>
                    <a:p>
                      <a:pPr algn="ctr"/>
                      <a:r>
                        <a:rPr lang="en-US" sz="1500"/>
                        <a:t>Life-threatening prolonged seizure; or repetitive clinical or electrical seizures without return to baseline in between</a:t>
                      </a:r>
                      <a:r>
                        <a:rPr lang="en-US" sz="1500" baseline="0"/>
                        <a:t> </a:t>
                      </a:r>
                      <a:endParaRPr lang="en-US" sz="1500"/>
                    </a:p>
                  </a:txBody>
                  <a:tcPr/>
                </a:tc>
                <a:extLst>
                  <a:ext uri="{0D108BD9-81ED-4DB2-BD59-A6C34878D82A}">
                    <a16:rowId xmlns:a16="http://schemas.microsoft.com/office/drawing/2014/main" val="1773479614"/>
                  </a:ext>
                </a:extLst>
              </a:tr>
              <a:tr h="509683">
                <a:tc>
                  <a:txBody>
                    <a:bodyPr/>
                    <a:lstStyle/>
                    <a:p>
                      <a:pPr algn="l"/>
                      <a:r>
                        <a:rPr lang="en-US" sz="1500" b="1"/>
                        <a:t>Motor findings</a:t>
                      </a:r>
                    </a:p>
                  </a:txBody>
                  <a:tcPr/>
                </a:tc>
                <a:tc>
                  <a:txBody>
                    <a:bodyPr/>
                    <a:lstStyle/>
                    <a:p>
                      <a:pPr algn="ctr"/>
                      <a:r>
                        <a:rPr lang="en-US" sz="1500"/>
                        <a:t>N/A</a:t>
                      </a:r>
                    </a:p>
                  </a:txBody>
                  <a:tcPr/>
                </a:tc>
                <a:tc>
                  <a:txBody>
                    <a:bodyPr/>
                    <a:lstStyle/>
                    <a:p>
                      <a:pPr algn="ctr"/>
                      <a:r>
                        <a:rPr lang="en-US" sz="1500"/>
                        <a:t>N/A</a:t>
                      </a:r>
                    </a:p>
                  </a:txBody>
                  <a:tcPr/>
                </a:tc>
                <a:tc>
                  <a:txBody>
                    <a:bodyPr/>
                    <a:lstStyle/>
                    <a:p>
                      <a:pPr algn="ctr"/>
                      <a:r>
                        <a:rPr lang="en-US" sz="1500"/>
                        <a:t>N/A </a:t>
                      </a:r>
                    </a:p>
                  </a:txBody>
                  <a:tcPr/>
                </a:tc>
                <a:tc>
                  <a:txBody>
                    <a:bodyPr/>
                    <a:lstStyle/>
                    <a:p>
                      <a:pPr algn="ctr"/>
                      <a:r>
                        <a:rPr lang="en-US" sz="1500"/>
                        <a:t>Deep focal motor weakness such as hemiparesis or paraparesis </a:t>
                      </a:r>
                    </a:p>
                  </a:txBody>
                  <a:tcPr/>
                </a:tc>
                <a:extLst>
                  <a:ext uri="{0D108BD9-81ED-4DB2-BD59-A6C34878D82A}">
                    <a16:rowId xmlns:a16="http://schemas.microsoft.com/office/drawing/2014/main" val="2136126454"/>
                  </a:ext>
                </a:extLst>
              </a:tr>
              <a:tr h="370840">
                <a:tc>
                  <a:txBody>
                    <a:bodyPr/>
                    <a:lstStyle/>
                    <a:p>
                      <a:pPr algn="l"/>
                      <a:r>
                        <a:rPr lang="en-US" sz="1500" b="1"/>
                        <a:t>Elevated intracranial</a:t>
                      </a:r>
                      <a:r>
                        <a:rPr lang="en-US" sz="1500" b="1" baseline="0"/>
                        <a:t> pressure/cerebral edema </a:t>
                      </a:r>
                      <a:endParaRPr lang="en-US" sz="1500" b="1"/>
                    </a:p>
                  </a:txBody>
                  <a:tcPr/>
                </a:tc>
                <a:tc>
                  <a:txBody>
                    <a:bodyPr/>
                    <a:lstStyle/>
                    <a:p>
                      <a:pPr algn="ctr"/>
                      <a:r>
                        <a:rPr lang="en-US" sz="1500"/>
                        <a:t>N/A</a:t>
                      </a:r>
                    </a:p>
                  </a:txBody>
                  <a:tcPr/>
                </a:tc>
                <a:tc>
                  <a:txBody>
                    <a:bodyPr/>
                    <a:lstStyle/>
                    <a:p>
                      <a:pPr algn="ctr"/>
                      <a:r>
                        <a:rPr lang="en-US" sz="1500"/>
                        <a:t>N/A</a:t>
                      </a:r>
                    </a:p>
                  </a:txBody>
                  <a:tcPr/>
                </a:tc>
                <a:tc>
                  <a:txBody>
                    <a:bodyPr/>
                    <a:lstStyle/>
                    <a:p>
                      <a:pPr algn="ctr"/>
                      <a:r>
                        <a:rPr lang="en-US" sz="1500"/>
                        <a:t>Focal/local edema on neuroimaging</a:t>
                      </a:r>
                    </a:p>
                  </a:txBody>
                  <a:tcPr/>
                </a:tc>
                <a:tc>
                  <a:txBody>
                    <a:bodyPr/>
                    <a:lstStyle/>
                    <a:p>
                      <a:pPr algn="ctr"/>
                      <a:r>
                        <a:rPr lang="en-US" sz="1500"/>
                        <a:t>Diffuse cerebral edema on neuroimaging, papilledema </a:t>
                      </a:r>
                    </a:p>
                  </a:txBody>
                  <a:tcPr/>
                </a:tc>
                <a:extLst>
                  <a:ext uri="{0D108BD9-81ED-4DB2-BD59-A6C34878D82A}">
                    <a16:rowId xmlns:a16="http://schemas.microsoft.com/office/drawing/2014/main" val="2544269442"/>
                  </a:ext>
                </a:extLst>
              </a:tr>
            </a:tbl>
          </a:graphicData>
        </a:graphic>
      </p:graphicFrame>
      <p:sp>
        <p:nvSpPr>
          <p:cNvPr id="5" name="TextBox 4">
            <a:extLst>
              <a:ext uri="{FF2B5EF4-FFF2-40B4-BE49-F238E27FC236}">
                <a16:creationId xmlns:a16="http://schemas.microsoft.com/office/drawing/2014/main" id="{9A348924-D91D-FE69-8118-EF343712A07A}"/>
              </a:ext>
            </a:extLst>
          </p:cNvPr>
          <p:cNvSpPr txBox="1"/>
          <p:nvPr/>
        </p:nvSpPr>
        <p:spPr bwMode="auto">
          <a:xfrm>
            <a:off x="588547" y="6517313"/>
            <a:ext cx="10376273"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1. Lee DW, et al. </a:t>
            </a:r>
            <a:r>
              <a:rPr lang="en-US" sz="1000" i="1"/>
              <a:t>Biol Blood Marrow Transplant. </a:t>
            </a:r>
            <a:r>
              <a:rPr lang="en-US" sz="1000"/>
              <a:t>2019;25:625-38. </a:t>
            </a:r>
            <a:endParaRPr lang="en-US" sz="1200">
              <a:cs typeface="Arial"/>
            </a:endParaRPr>
          </a:p>
        </p:txBody>
      </p:sp>
      <p:sp>
        <p:nvSpPr>
          <p:cNvPr id="4" name="Title 9">
            <a:extLst>
              <a:ext uri="{FF2B5EF4-FFF2-40B4-BE49-F238E27FC236}">
                <a16:creationId xmlns:a16="http://schemas.microsoft.com/office/drawing/2014/main" id="{E3FC4844-67BE-AFE4-21CE-4704366EE438}"/>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ICANS Assessment</a:t>
            </a:r>
            <a:r>
              <a:rPr lang="en-US" sz="4000" baseline="30000"/>
              <a:t>1</a:t>
            </a:r>
            <a:r>
              <a:rPr lang="en-US" sz="4000"/>
              <a:t> </a:t>
            </a:r>
            <a:endParaRPr lang="en-US" sz="2800"/>
          </a:p>
        </p:txBody>
      </p:sp>
      <p:sp>
        <p:nvSpPr>
          <p:cNvPr id="2" name="TextBox 1">
            <a:extLst>
              <a:ext uri="{FF2B5EF4-FFF2-40B4-BE49-F238E27FC236}">
                <a16:creationId xmlns:a16="http://schemas.microsoft.com/office/drawing/2014/main" id="{E0FEC330-FC8E-0B19-9A25-15AC9E84C746}"/>
              </a:ext>
            </a:extLst>
          </p:cNvPr>
          <p:cNvSpPr txBox="1"/>
          <p:nvPr/>
        </p:nvSpPr>
        <p:spPr bwMode="auto">
          <a:xfrm>
            <a:off x="588547" y="6262787"/>
            <a:ext cx="1051785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EEG, electroencephalogram</a:t>
            </a:r>
            <a:endParaRPr lang="en-US" sz="1000">
              <a:cs typeface="Arial"/>
            </a:endParaRPr>
          </a:p>
        </p:txBody>
      </p:sp>
    </p:spTree>
    <p:extLst>
      <p:ext uri="{BB962C8B-B14F-4D97-AF65-F5344CB8AC3E}">
        <p14:creationId xmlns:p14="http://schemas.microsoft.com/office/powerpoint/2010/main" val="1265575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D7E546E-C3C5-1A13-42CF-C0674DF61926}"/>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60394E"/>
                </a:solidFill>
                <a:effectLst/>
                <a:uLnTx/>
                <a:uFillTx/>
                <a:latin typeface="Calibri Light" panose="020F0302020204030204"/>
                <a:ea typeface="+mj-ea"/>
                <a:cs typeface="+mj-cs"/>
              </a:rPr>
              <a:t>ICANS Management</a:t>
            </a:r>
          </a:p>
        </p:txBody>
      </p:sp>
      <p:sp>
        <p:nvSpPr>
          <p:cNvPr id="3" name="TextBox 2">
            <a:extLst>
              <a:ext uri="{FF2B5EF4-FFF2-40B4-BE49-F238E27FC236}">
                <a16:creationId xmlns:a16="http://schemas.microsoft.com/office/drawing/2014/main" id="{1CCF3BD2-D265-7D5E-661A-2CDB7F820FE2}"/>
              </a:ext>
            </a:extLst>
          </p:cNvPr>
          <p:cNvSpPr txBox="1"/>
          <p:nvPr/>
        </p:nvSpPr>
        <p:spPr bwMode="auto">
          <a:xfrm>
            <a:off x="557106" y="6508264"/>
            <a:ext cx="9094895" cy="1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1000" b="0" i="0" u="none" strike="noStrike" kern="1200" cap="none" spc="0" normalizeH="0" baseline="0" noProof="0" err="1">
                <a:ln>
                  <a:noFill/>
                </a:ln>
                <a:solidFill>
                  <a:srgbClr val="3C3F49"/>
                </a:solidFill>
                <a:effectLst/>
                <a:uLnTx/>
                <a:uFillTx/>
                <a:latin typeface="Calibri" panose="020F0502020204030204"/>
                <a:ea typeface="+mn-ea"/>
                <a:cs typeface="Arial"/>
              </a:rPr>
              <a:t>Neelapu</a:t>
            </a:r>
            <a:r>
              <a:rPr kumimoji="0" lang="en-GB" sz="1000" b="0" i="0" u="none" strike="noStrike" kern="1200" cap="none" spc="0" normalizeH="0" baseline="0" noProof="0">
                <a:ln>
                  <a:noFill/>
                </a:ln>
                <a:solidFill>
                  <a:srgbClr val="3C3F49"/>
                </a:solidFill>
                <a:effectLst/>
                <a:uLnTx/>
                <a:uFillTx/>
                <a:latin typeface="Calibri" panose="020F0502020204030204"/>
                <a:ea typeface="+mn-ea"/>
                <a:cs typeface="Arial"/>
              </a:rPr>
              <a:t> SS, et al. </a:t>
            </a:r>
            <a:r>
              <a:rPr kumimoji="0" lang="en-GB" sz="1000" b="0" i="1" u="none" strike="noStrike" kern="1200" cap="none" spc="0" normalizeH="0" baseline="0" noProof="0">
                <a:ln>
                  <a:noFill/>
                </a:ln>
                <a:solidFill>
                  <a:srgbClr val="3C3F49"/>
                </a:solidFill>
                <a:effectLst/>
                <a:uLnTx/>
                <a:uFillTx/>
                <a:latin typeface="Calibri" panose="020F0502020204030204"/>
                <a:ea typeface="+mn-ea"/>
                <a:cs typeface="Arial"/>
              </a:rPr>
              <a:t>Nat Rev Clin Oncol. </a:t>
            </a:r>
            <a:r>
              <a:rPr kumimoji="0" lang="en-GB" sz="1000" b="0" i="0" u="none" strike="noStrike" kern="1200" cap="none" spc="0" normalizeH="0" baseline="0" noProof="0">
                <a:ln>
                  <a:noFill/>
                </a:ln>
                <a:solidFill>
                  <a:srgbClr val="3C3F49"/>
                </a:solidFill>
                <a:effectLst/>
                <a:uLnTx/>
                <a:uFillTx/>
                <a:latin typeface="Calibri" panose="020F0502020204030204"/>
                <a:ea typeface="+mn-ea"/>
                <a:cs typeface="Arial"/>
              </a:rPr>
              <a:t>2018;15:47-62. </a:t>
            </a:r>
            <a:r>
              <a:rPr kumimoji="0" lang="en-US" sz="1000" b="0" i="0" u="none" strike="noStrike" kern="1200" cap="none" spc="0" normalizeH="0" baseline="0" noProof="0" err="1">
                <a:ln>
                  <a:noFill/>
                </a:ln>
                <a:solidFill>
                  <a:srgbClr val="3C3F49"/>
                </a:solidFill>
                <a:effectLst/>
                <a:uLnTx/>
                <a:uFillTx/>
                <a:latin typeface="Calibri" panose="020F0502020204030204"/>
                <a:ea typeface="+mn-ea"/>
                <a:cs typeface="Arial"/>
              </a:rPr>
              <a:t>Neelapu</a:t>
            </a:r>
            <a:r>
              <a:rPr kumimoji="0" lang="en-US" sz="1000" b="0" i="0" u="none" strike="noStrike" kern="1200" cap="none" spc="0" normalizeH="0" baseline="0" noProof="0">
                <a:ln>
                  <a:noFill/>
                </a:ln>
                <a:solidFill>
                  <a:srgbClr val="3C3F49"/>
                </a:solidFill>
                <a:effectLst/>
                <a:uLnTx/>
                <a:uFillTx/>
                <a:latin typeface="Calibri" panose="020F0502020204030204"/>
                <a:ea typeface="+mn-ea"/>
                <a:cs typeface="Arial"/>
              </a:rPr>
              <a:t> SS. </a:t>
            </a:r>
            <a:r>
              <a:rPr kumimoji="0" lang="en-US" sz="1000" b="0" i="1" u="none" strike="noStrike" kern="1200" cap="none" spc="0" normalizeH="0" baseline="0" noProof="0" err="1">
                <a:ln>
                  <a:noFill/>
                </a:ln>
                <a:solidFill>
                  <a:srgbClr val="3C3F49"/>
                </a:solidFill>
                <a:effectLst/>
                <a:uLnTx/>
                <a:uFillTx/>
                <a:latin typeface="Calibri" panose="020F0502020204030204"/>
                <a:ea typeface="+mn-ea"/>
                <a:cs typeface="Arial"/>
              </a:rPr>
              <a:t>Hematol</a:t>
            </a:r>
            <a:r>
              <a:rPr kumimoji="0" lang="en-US" sz="1000" b="0" i="1" u="none" strike="noStrike" kern="1200" cap="none" spc="0" normalizeH="0" baseline="0" noProof="0">
                <a:ln>
                  <a:noFill/>
                </a:ln>
                <a:solidFill>
                  <a:srgbClr val="3C3F49"/>
                </a:solidFill>
                <a:effectLst/>
                <a:uLnTx/>
                <a:uFillTx/>
                <a:latin typeface="Calibri" panose="020F0502020204030204"/>
                <a:ea typeface="+mn-ea"/>
                <a:cs typeface="Arial"/>
              </a:rPr>
              <a:t> Oncol</a:t>
            </a:r>
            <a:r>
              <a:rPr kumimoji="0" lang="en-US" sz="1000" b="0" i="0" u="none" strike="noStrike" kern="1200" cap="none" spc="0" normalizeH="0" baseline="0" noProof="0">
                <a:ln>
                  <a:noFill/>
                </a:ln>
                <a:solidFill>
                  <a:srgbClr val="3C3F49"/>
                </a:solidFill>
                <a:effectLst/>
                <a:uLnTx/>
                <a:uFillTx/>
                <a:latin typeface="Calibri" panose="020F0502020204030204"/>
                <a:ea typeface="+mn-ea"/>
                <a:cs typeface="Arial"/>
              </a:rPr>
              <a:t>.</a:t>
            </a:r>
            <a:r>
              <a:rPr kumimoji="0" lang="en-US" sz="1000" b="0" i="1" u="none" strike="noStrike" kern="1200" cap="none" spc="0" normalizeH="0" baseline="0" noProof="0">
                <a:ln>
                  <a:noFill/>
                </a:ln>
                <a:solidFill>
                  <a:srgbClr val="3C3F49"/>
                </a:solidFill>
                <a:effectLst/>
                <a:uLnTx/>
                <a:uFillTx/>
                <a:latin typeface="Calibri" panose="020F0502020204030204"/>
                <a:ea typeface="+mn-ea"/>
                <a:cs typeface="Arial"/>
              </a:rPr>
              <a:t> </a:t>
            </a:r>
            <a:r>
              <a:rPr kumimoji="0" lang="en-US" sz="1000" b="0" i="0" u="none" strike="noStrike" kern="1200" cap="none" spc="0" normalizeH="0" baseline="0" noProof="0">
                <a:ln>
                  <a:noFill/>
                </a:ln>
                <a:solidFill>
                  <a:srgbClr val="3C3F49"/>
                </a:solidFill>
                <a:effectLst/>
                <a:uLnTx/>
                <a:uFillTx/>
                <a:latin typeface="Calibri" panose="020F0502020204030204"/>
                <a:ea typeface="+mn-ea"/>
                <a:cs typeface="Arial"/>
              </a:rPr>
              <a:t>2019;37:48-52</a:t>
            </a:r>
            <a:r>
              <a:rPr kumimoji="0" lang="en-US" sz="1000" b="0" i="0" u="none" strike="noStrike" kern="1200" cap="none" spc="0" normalizeH="0" baseline="0" noProof="0">
                <a:ln>
                  <a:noFill/>
                </a:ln>
                <a:solidFill>
                  <a:srgbClr val="3C3F49"/>
                </a:solidFill>
                <a:effectLst/>
                <a:uLnTx/>
                <a:uFillTx/>
                <a:latin typeface="Calibri Light" panose="020F0302020204030204"/>
                <a:ea typeface="+mn-ea"/>
                <a:cs typeface="Arial"/>
              </a:rPr>
              <a:t>.</a:t>
            </a:r>
          </a:p>
        </p:txBody>
      </p:sp>
      <p:sp>
        <p:nvSpPr>
          <p:cNvPr id="5" name="TextBox 4">
            <a:extLst>
              <a:ext uri="{FF2B5EF4-FFF2-40B4-BE49-F238E27FC236}">
                <a16:creationId xmlns:a16="http://schemas.microsoft.com/office/drawing/2014/main" id="{EA00171C-D962-2632-2B82-E171B953E0E5}"/>
              </a:ext>
            </a:extLst>
          </p:cNvPr>
          <p:cNvSpPr txBox="1"/>
          <p:nvPr/>
        </p:nvSpPr>
        <p:spPr bwMode="auto">
          <a:xfrm>
            <a:off x="557106" y="6299487"/>
            <a:ext cx="1051785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C3F49"/>
                </a:solidFill>
                <a:effectLst/>
                <a:uLnTx/>
                <a:uFillTx/>
                <a:latin typeface="Calibri" panose="020F0502020204030204"/>
                <a:ea typeface="+mn-ea"/>
                <a:cs typeface="+mn-cs"/>
              </a:rPr>
              <a:t>ICP, intracranial pressure</a:t>
            </a:r>
            <a:endParaRPr kumimoji="0" lang="en-US" sz="1000" b="0" i="0" u="none" strike="noStrike" kern="1200" cap="none" spc="0" normalizeH="0" baseline="0" noProof="0">
              <a:ln>
                <a:noFill/>
              </a:ln>
              <a:solidFill>
                <a:srgbClr val="3C3F49"/>
              </a:solidFill>
              <a:effectLst/>
              <a:uLnTx/>
              <a:uFillTx/>
              <a:latin typeface="Calibri" panose="020F0502020204030204"/>
              <a:ea typeface="+mn-ea"/>
              <a:cs typeface="Arial"/>
            </a:endParaRPr>
          </a:p>
        </p:txBody>
      </p:sp>
      <p:graphicFrame>
        <p:nvGraphicFramePr>
          <p:cNvPr id="10" name="Table 9">
            <a:extLst>
              <a:ext uri="{FF2B5EF4-FFF2-40B4-BE49-F238E27FC236}">
                <a16:creationId xmlns:a16="http://schemas.microsoft.com/office/drawing/2014/main" id="{10D53F6E-0781-4897-2C10-CB05AEB00CC6}"/>
              </a:ext>
            </a:extLst>
          </p:cNvPr>
          <p:cNvGraphicFramePr>
            <a:graphicFrameLocks noGrp="1"/>
          </p:cNvGraphicFramePr>
          <p:nvPr/>
        </p:nvGraphicFramePr>
        <p:xfrm>
          <a:off x="557106" y="1480723"/>
          <a:ext cx="9148929" cy="4651038"/>
        </p:xfrm>
        <a:graphic>
          <a:graphicData uri="http://schemas.openxmlformats.org/drawingml/2006/table">
            <a:tbl>
              <a:tblPr firstRow="1" bandRow="1">
                <a:tableStyleId>{5C22544A-7EE6-4342-B048-85BDC9FD1C3A}</a:tableStyleId>
              </a:tblPr>
              <a:tblGrid>
                <a:gridCol w="2288983">
                  <a:extLst>
                    <a:ext uri="{9D8B030D-6E8A-4147-A177-3AD203B41FA5}">
                      <a16:colId xmlns:a16="http://schemas.microsoft.com/office/drawing/2014/main" val="1086554146"/>
                    </a:ext>
                  </a:extLst>
                </a:gridCol>
                <a:gridCol w="6859946">
                  <a:extLst>
                    <a:ext uri="{9D8B030D-6E8A-4147-A177-3AD203B41FA5}">
                      <a16:colId xmlns:a16="http://schemas.microsoft.com/office/drawing/2014/main" val="230760427"/>
                    </a:ext>
                  </a:extLst>
                </a:gridCol>
              </a:tblGrid>
              <a:tr h="473634">
                <a:tc>
                  <a:txBody>
                    <a:bodyPr/>
                    <a:lstStyle/>
                    <a:p>
                      <a:pPr algn="ctr"/>
                      <a:r>
                        <a:rPr lang="en-US" sz="1300"/>
                        <a:t>ASTCT</a:t>
                      </a:r>
                      <a:br>
                        <a:rPr lang="en-US" sz="1300"/>
                      </a:br>
                      <a:r>
                        <a:rPr lang="en-US" sz="1300"/>
                        <a:t>ICANS Grade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t>Management</a:t>
                      </a:r>
                    </a:p>
                  </a:txBody>
                  <a:tcPr/>
                </a:tc>
                <a:extLst>
                  <a:ext uri="{0D108BD9-81ED-4DB2-BD59-A6C34878D82A}">
                    <a16:rowId xmlns:a16="http://schemas.microsoft.com/office/drawing/2014/main" val="839534474"/>
                  </a:ext>
                </a:extLst>
              </a:tr>
              <a:tr h="1050875">
                <a:tc>
                  <a:txBody>
                    <a:bodyPr/>
                    <a:lstStyle/>
                    <a:p>
                      <a:pPr algn="ctr"/>
                      <a:r>
                        <a:rPr lang="en-US" sz="1300" b="1"/>
                        <a:t>Grade 1</a:t>
                      </a:r>
                    </a:p>
                  </a:txBody>
                  <a:tcPr>
                    <a:solidFill>
                      <a:srgbClr val="D0CCCE">
                        <a:alpha val="0"/>
                      </a:srgbClr>
                    </a:solidFill>
                  </a:tcPr>
                </a:tc>
                <a:tc>
                  <a:txBody>
                    <a:bodyPr/>
                    <a:lstStyle/>
                    <a:p>
                      <a:pPr marL="179388" indent="-179388" algn="l">
                        <a:buFont typeface="Arial" panose="020B0604020202020204" pitchFamily="34" charset="0"/>
                        <a:buChar char="•"/>
                        <a:tabLst/>
                      </a:pPr>
                      <a:r>
                        <a:rPr lang="en-US" sz="1300"/>
                        <a:t>Aspiration precautions and IV hydration</a:t>
                      </a:r>
                    </a:p>
                    <a:p>
                      <a:pPr marL="179388" indent="-179388" algn="l">
                        <a:buFont typeface="Arial" panose="020B0604020202020204" pitchFamily="34" charset="0"/>
                        <a:buChar char="•"/>
                        <a:tabLst/>
                      </a:pPr>
                      <a:r>
                        <a:rPr lang="en-US" sz="1300"/>
                        <a:t>Seizure prophylaxis and levetiracetam</a:t>
                      </a:r>
                    </a:p>
                    <a:p>
                      <a:pPr marL="179388" indent="-179388" algn="l">
                        <a:buFont typeface="Arial" panose="020B0604020202020204" pitchFamily="34" charset="0"/>
                        <a:buChar char="•"/>
                        <a:tabLst/>
                      </a:pPr>
                      <a:r>
                        <a:rPr lang="en-US" sz="1300"/>
                        <a:t>EEG</a:t>
                      </a:r>
                    </a:p>
                    <a:p>
                      <a:pPr marL="179388" indent="-179388" algn="l">
                        <a:buFont typeface="Arial" panose="020B0604020202020204" pitchFamily="34" charset="0"/>
                        <a:buChar char="•"/>
                        <a:tabLst/>
                      </a:pPr>
                      <a:r>
                        <a:rPr lang="en-US" sz="1300"/>
                        <a:t>Image of brain</a:t>
                      </a:r>
                    </a:p>
                    <a:p>
                      <a:pPr marL="179388" indent="-179388" algn="l">
                        <a:buFont typeface="Arial" panose="020B0604020202020204" pitchFamily="34" charset="0"/>
                        <a:buChar char="•"/>
                        <a:tabLst/>
                      </a:pPr>
                      <a:r>
                        <a:rPr lang="en-US" sz="1300"/>
                        <a:t>Consider tocilizumab</a:t>
                      </a:r>
                    </a:p>
                  </a:txBody>
                  <a:tcPr>
                    <a:solidFill>
                      <a:srgbClr val="D0CCCE">
                        <a:alpha val="0"/>
                      </a:srgbClr>
                    </a:solidFill>
                  </a:tcPr>
                </a:tc>
                <a:extLst>
                  <a:ext uri="{0D108BD9-81ED-4DB2-BD59-A6C34878D82A}">
                    <a16:rowId xmlns:a16="http://schemas.microsoft.com/office/drawing/2014/main" val="2309534182"/>
                  </a:ext>
                </a:extLst>
              </a:tr>
              <a:tr h="5196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Grade 2</a:t>
                      </a:r>
                    </a:p>
                  </a:txBody>
                  <a:tcPr/>
                </a:tc>
                <a:tc>
                  <a:txBody>
                    <a:bodyPr/>
                    <a:lstStyle/>
                    <a:p>
                      <a:pPr marL="179388" indent="-179388" algn="l">
                        <a:buFont typeface="Arial" panose="020B0604020202020204" pitchFamily="34" charset="0"/>
                        <a:buChar char="•"/>
                        <a:tabLst/>
                      </a:pPr>
                      <a:r>
                        <a:rPr lang="en-US" sz="1300"/>
                        <a:t>Supportive care as in grade 1</a:t>
                      </a:r>
                    </a:p>
                    <a:p>
                      <a:pPr marL="179388" indent="-179388" algn="l">
                        <a:buFont typeface="Arial" panose="020B0604020202020204" pitchFamily="34" charset="0"/>
                        <a:buChar char="•"/>
                        <a:tabLst/>
                      </a:pPr>
                      <a:r>
                        <a:rPr lang="en-US" sz="1300"/>
                        <a:t>Consider dexamethasone or its equivalent of methylprednisolone</a:t>
                      </a:r>
                    </a:p>
                  </a:txBody>
                  <a:tcPr/>
                </a:tc>
                <a:extLst>
                  <a:ext uri="{0D108BD9-81ED-4DB2-BD59-A6C34878D82A}">
                    <a16:rowId xmlns:a16="http://schemas.microsoft.com/office/drawing/2014/main" val="1459523685"/>
                  </a:ext>
                </a:extLst>
              </a:tr>
              <a:tr h="1083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Grade 3</a:t>
                      </a:r>
                    </a:p>
                  </a:txBody>
                  <a:tcPr>
                    <a:solidFill>
                      <a:srgbClr val="CDBBC7">
                        <a:alpha val="70000"/>
                      </a:srgbClr>
                    </a:solidFill>
                  </a:tcPr>
                </a:tc>
                <a:tc>
                  <a:txBody>
                    <a:bodyPr/>
                    <a:lstStyle/>
                    <a:p>
                      <a:pPr marL="179388" indent="-179388" algn="l">
                        <a:buFont typeface="Arial" panose="020B0604020202020204" pitchFamily="34" charset="0"/>
                        <a:buChar char="•"/>
                        <a:tabLst/>
                      </a:pPr>
                      <a:r>
                        <a:rPr lang="en-US" sz="1300"/>
                        <a:t>Supportive care as in grade 1</a:t>
                      </a:r>
                    </a:p>
                    <a:p>
                      <a:pPr marL="179388" indent="-179388" algn="l">
                        <a:buFont typeface="Arial" panose="020B0604020202020204" pitchFamily="34" charset="0"/>
                        <a:buChar char="•"/>
                        <a:tabLst/>
                      </a:pPr>
                      <a:r>
                        <a:rPr lang="en-US" sz="1300"/>
                        <a:t>Dexamethasone 10 mg to 20 mg IV every 6 h or its equivalent of methylprednisolone</a:t>
                      </a:r>
                    </a:p>
                    <a:p>
                      <a:pPr marL="179388" indent="-179388" algn="l">
                        <a:buFont typeface="Arial" panose="020B0604020202020204" pitchFamily="34" charset="0"/>
                        <a:buChar char="•"/>
                        <a:tabLst/>
                      </a:pPr>
                      <a:r>
                        <a:rPr lang="en-US" sz="1300"/>
                        <a:t>Control seizures with benzodiazepines (for short-term control) and levetiracetam +/- phenobarbital and/or lacosamide</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High-dose methylprednisolone 1000 mg/day for focal/local edema</a:t>
                      </a:r>
                    </a:p>
                  </a:txBody>
                  <a:tcPr>
                    <a:solidFill>
                      <a:srgbClr val="CDBBC7">
                        <a:alpha val="70000"/>
                      </a:srgbClr>
                    </a:solidFill>
                  </a:tcPr>
                </a:tc>
                <a:extLst>
                  <a:ext uri="{0D108BD9-81ED-4DB2-BD59-A6C34878D82A}">
                    <a16:rowId xmlns:a16="http://schemas.microsoft.com/office/drawing/2014/main" val="174269304"/>
                  </a:ext>
                </a:extLst>
              </a:tr>
              <a:tr h="14213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t>Grade 4</a:t>
                      </a:r>
                    </a:p>
                  </a:txBody>
                  <a:tcPr/>
                </a:tc>
                <a:tc>
                  <a:txBody>
                    <a:bodyPr/>
                    <a:lstStyle/>
                    <a:p>
                      <a:pPr marL="179388" indent="-179388" algn="l">
                        <a:buFont typeface="Arial" panose="020B0604020202020204" pitchFamily="34" charset="0"/>
                        <a:buChar char="•"/>
                        <a:tabLst/>
                      </a:pPr>
                      <a:r>
                        <a:rPr lang="en-US" sz="1300"/>
                        <a:t>Supportive care as in grade 1</a:t>
                      </a:r>
                    </a:p>
                    <a:p>
                      <a:pPr marL="179388" indent="-179388" algn="l">
                        <a:buFont typeface="Arial" panose="020B0604020202020204" pitchFamily="34" charset="0"/>
                        <a:buChar char="•"/>
                        <a:tabLst/>
                      </a:pPr>
                      <a:r>
                        <a:rPr lang="en-US" sz="1300"/>
                        <a:t>High-dose methylprednisolone 1000 mg/day </a:t>
                      </a:r>
                    </a:p>
                    <a:p>
                      <a:pPr marL="179388" marR="0" lvl="0" indent="-1793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t>Control seizures with benzodiazepines (for short-term control) and levetiracetam +/- phenobarbital and/or lacosamide</a:t>
                      </a:r>
                    </a:p>
                    <a:p>
                      <a:pPr marL="179388" indent="-179388" algn="l">
                        <a:buFont typeface="Arial" panose="020B0604020202020204" pitchFamily="34" charset="0"/>
                        <a:buChar char="•"/>
                        <a:tabLst/>
                      </a:pPr>
                      <a:r>
                        <a:rPr lang="en-US" sz="1300"/>
                        <a:t>Imaging of spine for focal motor weakness</a:t>
                      </a:r>
                    </a:p>
                    <a:p>
                      <a:pPr marL="179388" indent="-179388" algn="l">
                        <a:buFont typeface="Arial" panose="020B0604020202020204" pitchFamily="34" charset="0"/>
                        <a:buChar char="•"/>
                        <a:tabLst/>
                      </a:pPr>
                      <a:r>
                        <a:rPr lang="en-US" sz="1300"/>
                        <a:t>For diffuse cerebral edema, lower ICP by hyperventilation, hyperosmolar therapy with mannitol/hypertonic saline, and/or neurosurgery consultation for ventriculoperitoneal shunt</a:t>
                      </a:r>
                    </a:p>
                  </a:txBody>
                  <a:tcPr/>
                </a:tc>
                <a:extLst>
                  <a:ext uri="{0D108BD9-81ED-4DB2-BD59-A6C34878D82A}">
                    <a16:rowId xmlns:a16="http://schemas.microsoft.com/office/drawing/2014/main" val="2226172247"/>
                  </a:ext>
                </a:extLst>
              </a:tr>
            </a:tbl>
          </a:graphicData>
        </a:graphic>
      </p:graphicFrame>
    </p:spTree>
    <p:extLst>
      <p:ext uri="{BB962C8B-B14F-4D97-AF65-F5344CB8AC3E}">
        <p14:creationId xmlns:p14="http://schemas.microsoft.com/office/powerpoint/2010/main" val="8369574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E3FC4844-67BE-AFE4-21CE-4704366EE438}"/>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Medications Can Reduce Infection Risk </a:t>
            </a:r>
          </a:p>
        </p:txBody>
      </p:sp>
      <p:graphicFrame>
        <p:nvGraphicFramePr>
          <p:cNvPr id="6" name="Table 3">
            <a:extLst>
              <a:ext uri="{FF2B5EF4-FFF2-40B4-BE49-F238E27FC236}">
                <a16:creationId xmlns:a16="http://schemas.microsoft.com/office/drawing/2014/main" id="{F56043C9-F30D-6F1B-687F-D75611F11680}"/>
              </a:ext>
            </a:extLst>
          </p:cNvPr>
          <p:cNvGraphicFramePr>
            <a:graphicFrameLocks noGrp="1"/>
          </p:cNvGraphicFramePr>
          <p:nvPr/>
        </p:nvGraphicFramePr>
        <p:xfrm>
          <a:off x="584200" y="1524000"/>
          <a:ext cx="10693400" cy="3976117"/>
        </p:xfrm>
        <a:graphic>
          <a:graphicData uri="http://schemas.openxmlformats.org/drawingml/2006/table">
            <a:tbl>
              <a:tblPr firstRow="1" bandRow="1">
                <a:tableStyleId>{5C22544A-7EE6-4342-B048-85BDC9FD1C3A}</a:tableStyleId>
              </a:tblPr>
              <a:tblGrid>
                <a:gridCol w="4813300">
                  <a:extLst>
                    <a:ext uri="{9D8B030D-6E8A-4147-A177-3AD203B41FA5}">
                      <a16:colId xmlns:a16="http://schemas.microsoft.com/office/drawing/2014/main" val="4171201596"/>
                    </a:ext>
                  </a:extLst>
                </a:gridCol>
                <a:gridCol w="5880100">
                  <a:extLst>
                    <a:ext uri="{9D8B030D-6E8A-4147-A177-3AD203B41FA5}">
                      <a16:colId xmlns:a16="http://schemas.microsoft.com/office/drawing/2014/main" val="465546835"/>
                    </a:ext>
                  </a:extLst>
                </a:gridCol>
              </a:tblGrid>
              <a:tr h="542765">
                <a:tc>
                  <a:txBody>
                    <a:bodyPr/>
                    <a:lstStyle/>
                    <a:p>
                      <a:r>
                        <a:rPr lang="en-US" sz="1800" b="1" kern="1200">
                          <a:solidFill>
                            <a:schemeClr val="lt1"/>
                          </a:solidFill>
                          <a:effectLst/>
                        </a:rPr>
                        <a:t>Type of Infection Risk</a:t>
                      </a:r>
                      <a:endParaRPr lang="en-US">
                        <a:effectLst/>
                      </a:endParaRPr>
                    </a:p>
                  </a:txBody>
                  <a:tcPr anchor="b"/>
                </a:tc>
                <a:tc>
                  <a:txBody>
                    <a:bodyPr/>
                    <a:lstStyle/>
                    <a:p>
                      <a:r>
                        <a:rPr lang="en-US" b="1">
                          <a:solidFill>
                            <a:srgbClr val="FFFFFF"/>
                          </a:solidFill>
                          <a:effectLst/>
                        </a:rPr>
                        <a:t>Medication Recommendation(s) for </a:t>
                      </a:r>
                      <a:br>
                        <a:rPr lang="en-US" b="1">
                          <a:solidFill>
                            <a:srgbClr val="FFFFFF"/>
                          </a:solidFill>
                          <a:effectLst/>
                        </a:rPr>
                      </a:br>
                      <a:r>
                        <a:rPr lang="en-US" b="1">
                          <a:solidFill>
                            <a:srgbClr val="FFFFFF"/>
                          </a:solidFill>
                          <a:effectLst/>
                        </a:rPr>
                        <a:t>Healthcare Team Consideration</a:t>
                      </a:r>
                      <a:r>
                        <a:rPr lang="en-US" b="0" baseline="30000">
                          <a:solidFill>
                            <a:srgbClr val="FFFFFF"/>
                          </a:solidFill>
                          <a:effectLst/>
                        </a:rPr>
                        <a:t>1</a:t>
                      </a:r>
                      <a:endParaRPr lang="en-US" b="0" baseline="30000">
                        <a:effectLst/>
                      </a:endParaRPr>
                    </a:p>
                  </a:txBody>
                  <a:tcPr anchor="b"/>
                </a:tc>
                <a:extLst>
                  <a:ext uri="{0D108BD9-81ED-4DB2-BD59-A6C34878D82A}">
                    <a16:rowId xmlns:a16="http://schemas.microsoft.com/office/drawing/2014/main" val="1396006435"/>
                  </a:ext>
                </a:extLst>
              </a:tr>
              <a:tr h="392475">
                <a:tc>
                  <a:txBody>
                    <a:bodyPr/>
                    <a:lstStyle/>
                    <a:p>
                      <a:r>
                        <a:rPr lang="en-US" sz="1600">
                          <a:solidFill>
                            <a:schemeClr val="tx1"/>
                          </a:solidFill>
                          <a:effectLst/>
                        </a:rPr>
                        <a:t>Viral: HSV/VZV</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r>
                        <a:rPr lang="en-US" sz="1600">
                          <a:solidFill>
                            <a:schemeClr val="tx1"/>
                          </a:solidFill>
                          <a:effectLst/>
                        </a:rPr>
                        <a:t>Acyclovir prophylaxis</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364932435"/>
                  </a:ext>
                </a:extLst>
              </a:tr>
              <a:tr h="392475">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Bacterial: blood, pneumonia, and urinary tract infection</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Consider prophylaxis with levofloxacin</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55451436"/>
                  </a:ext>
                </a:extLst>
              </a:tr>
              <a:tr h="392475">
                <a:tc>
                  <a:txBody>
                    <a:bodyPr/>
                    <a:lstStyle/>
                    <a:p>
                      <a:r>
                        <a:rPr lang="en-US" sz="1600">
                          <a:solidFill>
                            <a:schemeClr val="tx1"/>
                          </a:solidFill>
                          <a:effectLst/>
                        </a:rPr>
                        <a:t>PJP (</a:t>
                      </a:r>
                      <a:r>
                        <a:rPr lang="en-US" sz="1600" b="0" u="none" strike="noStrike" kern="1200" baseline="0">
                          <a:solidFill>
                            <a:schemeClr val="tx1"/>
                          </a:solidFill>
                        </a:rPr>
                        <a:t>P. </a:t>
                      </a:r>
                      <a:r>
                        <a:rPr lang="en-US" sz="1600" b="0" u="none" strike="noStrike" kern="1200" baseline="0" err="1">
                          <a:solidFill>
                            <a:schemeClr val="tx1"/>
                          </a:solidFill>
                        </a:rPr>
                        <a:t>jirovecii</a:t>
                      </a:r>
                      <a:r>
                        <a:rPr lang="en-US" sz="1600" b="0" u="none" strike="noStrike" kern="1200" baseline="0">
                          <a:solidFill>
                            <a:schemeClr val="tx1"/>
                          </a:solidFill>
                        </a:rPr>
                        <a:t> pneumonia)</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Consider prophylaxis with trimethoprim-sulfamethoxazole</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522989109"/>
                  </a:ext>
                </a:extLst>
              </a:tr>
              <a:tr h="392475">
                <a:tc>
                  <a:txBody>
                    <a:bodyPr/>
                    <a:lstStyle/>
                    <a:p>
                      <a:r>
                        <a:rPr lang="en-US" sz="1600">
                          <a:solidFill>
                            <a:schemeClr val="tx1"/>
                          </a:solidFill>
                          <a:effectLst/>
                        </a:rPr>
                        <a:t>Fungal infections </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b="0" u="none" strike="noStrike" kern="1200" baseline="0">
                          <a:solidFill>
                            <a:schemeClr val="tx1"/>
                          </a:solidFill>
                        </a:rPr>
                        <a:t>Consider prophylaxis with fluconazole 	</a:t>
                      </a:r>
                      <a:endParaRPr lang="en-US" sz="1600" b="0" i="0" u="none" strike="noStrike" kern="1200" baseline="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179360711"/>
                  </a:ext>
                </a:extLst>
              </a:tr>
              <a:tr h="686831">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a:solidFill>
                            <a:schemeClr val="tx1"/>
                          </a:solidFill>
                          <a:effectLst/>
                        </a:rPr>
                        <a:t>COVID-19 and Influenza</a:t>
                      </a:r>
                    </a:p>
                    <a:p>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Tx/>
                        <a:buSzTx/>
                        <a:buFontTx/>
                        <a:buNone/>
                        <a:tabLst/>
                        <a:defRPr/>
                      </a:pPr>
                      <a:r>
                        <a:rPr lang="en-US" sz="1600">
                          <a:solidFill>
                            <a:schemeClr val="tx1"/>
                          </a:solidFill>
                          <a:effectLst/>
                        </a:rPr>
                        <a:t>Antiviral therapy if exposed or positive for covid per institution recommendations</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849181130"/>
                  </a:ext>
                </a:extLst>
              </a:tr>
              <a:tr h="392475">
                <a:tc>
                  <a:txBody>
                    <a:bodyPr/>
                    <a:lstStyle/>
                    <a:p>
                      <a:r>
                        <a:rPr lang="en-US" sz="1600">
                          <a:solidFill>
                            <a:schemeClr val="tx1"/>
                          </a:solidFill>
                          <a:effectLst/>
                        </a:rPr>
                        <a:t>IgG &lt; 400 mg/dL (general infection risk)</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
                          <a:srgbClr val="B83556"/>
                        </a:buClr>
                        <a:buSzTx/>
                        <a:buFont typeface="Arial" panose="020B0604020202020204" pitchFamily="34" charset="0"/>
                        <a:buNone/>
                        <a:tabLst/>
                        <a:defRPr/>
                      </a:pPr>
                      <a:r>
                        <a:rPr lang="en-US" sz="1600">
                          <a:solidFill>
                            <a:schemeClr val="tx1"/>
                          </a:solidFill>
                          <a:effectLst/>
                        </a:rPr>
                        <a:t>Consider IVIg</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8664042"/>
                  </a:ext>
                </a:extLst>
              </a:tr>
              <a:tr h="686831">
                <a:tc>
                  <a:txBody>
                    <a:bodyPr/>
                    <a:lstStyle/>
                    <a:p>
                      <a:r>
                        <a:rPr lang="en-US" sz="1600">
                          <a:solidFill>
                            <a:schemeClr val="tx1"/>
                          </a:solidFill>
                          <a:effectLst/>
                        </a:rPr>
                        <a:t>ANC &lt; 1000 cells/</a:t>
                      </a:r>
                      <a:r>
                        <a:rPr lang="en-US" sz="1600" err="1">
                          <a:solidFill>
                            <a:schemeClr val="tx1"/>
                          </a:solidFill>
                          <a:effectLst/>
                        </a:rPr>
                        <a:t>μL</a:t>
                      </a:r>
                      <a:r>
                        <a:rPr lang="en-US" sz="1600">
                          <a:solidFill>
                            <a:schemeClr val="tx1"/>
                          </a:solidFill>
                          <a:effectLst/>
                        </a:rPr>
                        <a:t> (general infection risk)</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l" defTabSz="457166" rtl="0" eaLnBrk="1" fontAlgn="auto" latinLnBrk="0" hangingPunct="1">
                        <a:lnSpc>
                          <a:spcPct val="100000"/>
                        </a:lnSpc>
                        <a:spcBef>
                          <a:spcPts val="0"/>
                        </a:spcBef>
                        <a:spcAft>
                          <a:spcPts val="0"/>
                        </a:spcAft>
                        <a:buClr>
                          <a:srgbClr val="B83556"/>
                        </a:buClr>
                        <a:buSzTx/>
                        <a:buFont typeface="Arial" panose="020B0604020202020204" pitchFamily="34" charset="0"/>
                        <a:buNone/>
                        <a:tabLst/>
                        <a:defRPr/>
                      </a:pPr>
                      <a:r>
                        <a:rPr lang="en-US" sz="1600">
                          <a:solidFill>
                            <a:schemeClr val="tx1"/>
                          </a:solidFill>
                          <a:effectLst/>
                        </a:rPr>
                        <a:t>Consider GCSF 2 or 3 times/</a:t>
                      </a:r>
                      <a:r>
                        <a:rPr lang="en-US" sz="1600" err="1">
                          <a:solidFill>
                            <a:schemeClr val="tx1"/>
                          </a:solidFill>
                          <a:effectLst/>
                        </a:rPr>
                        <a:t>wk</a:t>
                      </a:r>
                      <a:r>
                        <a:rPr lang="en-US" sz="1600">
                          <a:solidFill>
                            <a:schemeClr val="tx1"/>
                          </a:solidFill>
                          <a:effectLst/>
                        </a:rPr>
                        <a:t> (or as frequently as needed) to maintain ANC &gt; 1000 cells/</a:t>
                      </a:r>
                      <a:r>
                        <a:rPr lang="en-US" sz="1600" err="1">
                          <a:solidFill>
                            <a:schemeClr val="tx1"/>
                          </a:solidFill>
                          <a:effectLst/>
                        </a:rPr>
                        <a:t>μL</a:t>
                      </a:r>
                      <a:r>
                        <a:rPr lang="en-US" sz="1600">
                          <a:solidFill>
                            <a:schemeClr val="tx1"/>
                          </a:solidFill>
                          <a:effectLst/>
                        </a:rPr>
                        <a:t> and maintain treatment dose intensity</a:t>
                      </a:r>
                      <a:endParaRPr lang="en-US" sz="16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48701199"/>
                  </a:ext>
                </a:extLst>
              </a:tr>
            </a:tbl>
          </a:graphicData>
        </a:graphic>
      </p:graphicFrame>
      <p:sp>
        <p:nvSpPr>
          <p:cNvPr id="7" name="Text Placeholder 4">
            <a:extLst>
              <a:ext uri="{FF2B5EF4-FFF2-40B4-BE49-F238E27FC236}">
                <a16:creationId xmlns:a16="http://schemas.microsoft.com/office/drawing/2014/main" id="{B58F54CC-9B0C-16D5-742C-66C95EE9254E}"/>
              </a:ext>
            </a:extLst>
          </p:cNvPr>
          <p:cNvSpPr txBox="1">
            <a:spLocks/>
          </p:cNvSpPr>
          <p:nvPr/>
        </p:nvSpPr>
        <p:spPr>
          <a:xfrm>
            <a:off x="495300" y="6364288"/>
            <a:ext cx="9585325" cy="3921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pPr>
            <a:r>
              <a:rPr lang="en-US" sz="1000">
                <a:ea typeface="Calibri" panose="020F0502020204030204" pitchFamily="34" charset="0"/>
                <a:cs typeface="Calibri" panose="020F0502020204030204" pitchFamily="34" charset="0"/>
              </a:rPr>
              <a:t>ANC, absolute neutrophil count; CMV, cytomegalovirus; EBV, Epstein-Barr virus; GCSF,  granulocyte colony-stimulating factor; HSV, herpes simplex virus; VZV, varicella zoster virus.</a:t>
            </a:r>
            <a:br>
              <a:rPr lang="en-US" sz="1000">
                <a:ea typeface="Calibri" panose="020F0502020204030204" pitchFamily="34" charset="0"/>
                <a:cs typeface="Calibri" panose="020F0502020204030204" pitchFamily="34" charset="0"/>
              </a:rPr>
            </a:br>
            <a:r>
              <a:rPr lang="en-US" sz="1000">
                <a:ea typeface="Calibri" panose="020F0502020204030204" pitchFamily="34" charset="0"/>
                <a:cs typeface="Calibri" panose="020F0502020204030204" pitchFamily="34" charset="0"/>
              </a:rPr>
              <a:t>1. </a:t>
            </a:r>
            <a:r>
              <a:rPr lang="en-US" sz="1000" err="1">
                <a:ea typeface="Calibri" panose="020F0502020204030204" pitchFamily="34" charset="0"/>
                <a:cs typeface="Calibri" panose="020F0502020204030204" pitchFamily="34" charset="0"/>
              </a:rPr>
              <a:t>Raje</a:t>
            </a:r>
            <a:r>
              <a:rPr lang="en-US" sz="1000">
                <a:ea typeface="Calibri" panose="020F0502020204030204" pitchFamily="34" charset="0"/>
                <a:cs typeface="Calibri" panose="020F0502020204030204" pitchFamily="34" charset="0"/>
              </a:rPr>
              <a:t> NS, et al. </a:t>
            </a:r>
            <a:r>
              <a:rPr lang="en-US" sz="1000" i="1">
                <a:ea typeface="Calibri" panose="020F0502020204030204" pitchFamily="34" charset="0"/>
                <a:cs typeface="Calibri" panose="020F0502020204030204" pitchFamily="34" charset="0"/>
              </a:rPr>
              <a:t>Lancet Haematol</a:t>
            </a:r>
            <a:r>
              <a:rPr lang="en-US" sz="1000">
                <a:ea typeface="Calibri" panose="020F0502020204030204" pitchFamily="34" charset="0"/>
                <a:cs typeface="Calibri" panose="020F0502020204030204" pitchFamily="34" charset="0"/>
              </a:rPr>
              <a:t>.2022;9(2):143–161.</a:t>
            </a:r>
          </a:p>
        </p:txBody>
      </p:sp>
      <p:sp>
        <p:nvSpPr>
          <p:cNvPr id="8" name="Rounded Rectangle 7">
            <a:extLst>
              <a:ext uri="{FF2B5EF4-FFF2-40B4-BE49-F238E27FC236}">
                <a16:creationId xmlns:a16="http://schemas.microsoft.com/office/drawing/2014/main" id="{0F613576-B9B7-7E3E-E4AB-57A73F6BBEA1}"/>
              </a:ext>
            </a:extLst>
          </p:cNvPr>
          <p:cNvSpPr/>
          <p:nvPr/>
        </p:nvSpPr>
        <p:spPr>
          <a:xfrm>
            <a:off x="584200" y="5589588"/>
            <a:ext cx="10693400" cy="582612"/>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B1CDFA8-8E15-2375-88C6-029549B62458}"/>
              </a:ext>
            </a:extLst>
          </p:cNvPr>
          <p:cNvSpPr txBox="1"/>
          <p:nvPr/>
        </p:nvSpPr>
        <p:spPr>
          <a:xfrm>
            <a:off x="586740" y="5613813"/>
            <a:ext cx="10672379" cy="590931"/>
          </a:xfrm>
          <a:prstGeom prst="rect">
            <a:avLst/>
          </a:prstGeom>
          <a:noFill/>
        </p:spPr>
        <p:txBody>
          <a:bodyPr wrap="square" rtlCol="0">
            <a:spAutoFit/>
          </a:bodyPr>
          <a:lstStyle/>
          <a:p>
            <a:pPr algn="ctr">
              <a:lnSpc>
                <a:spcPct val="80000"/>
              </a:lnSpc>
            </a:pPr>
            <a:r>
              <a:rPr lang="en-US" sz="2000" b="1">
                <a:solidFill>
                  <a:srgbClr val="FFFFFF"/>
                </a:solidFill>
                <a:cs typeface="Cavolini" panose="020B0502040204020203" pitchFamily="66" charset="0"/>
                <a:sym typeface="Arial"/>
                <a:rtl val="0"/>
              </a:rPr>
              <a:t>Some people receiving BCMA-targeting therapies have experienced infections </a:t>
            </a:r>
            <a:br>
              <a:rPr lang="en-US" sz="2000" b="1">
                <a:solidFill>
                  <a:srgbClr val="FFFFFF"/>
                </a:solidFill>
                <a:cs typeface="Cavolini" panose="020B0502040204020203" pitchFamily="66" charset="0"/>
                <a:sym typeface="Arial"/>
                <a:rtl val="0"/>
              </a:rPr>
            </a:br>
            <a:r>
              <a:rPr lang="en-US" sz="2000" b="1">
                <a:solidFill>
                  <a:srgbClr val="FFFFFF"/>
                </a:solidFill>
                <a:cs typeface="Cavolini" panose="020B0502040204020203" pitchFamily="66" charset="0"/>
                <a:sym typeface="Arial"/>
                <a:rtl val="0"/>
              </a:rPr>
              <a:t>that are less common like CMV, PJP, EBV and fungal infections</a:t>
            </a:r>
            <a:endParaRPr lang="en-US" sz="2000">
              <a:solidFill>
                <a:srgbClr val="000000"/>
              </a:solidFill>
            </a:endParaRPr>
          </a:p>
        </p:txBody>
      </p:sp>
    </p:spTree>
    <p:extLst>
      <p:ext uri="{BB962C8B-B14F-4D97-AF65-F5344CB8AC3E}">
        <p14:creationId xmlns:p14="http://schemas.microsoft.com/office/powerpoint/2010/main" val="23379314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nvGraphicFramePr>
        <p:xfrm>
          <a:off x="619760" y="1538291"/>
          <a:ext cx="9533466" cy="4557709"/>
        </p:xfrm>
        <a:graphic>
          <a:graphicData uri="http://schemas.openxmlformats.org/drawingml/2006/table">
            <a:tbl>
              <a:tblPr firstRow="1" bandRow="1">
                <a:tableStyleId>{5C22544A-7EE6-4342-B048-85BDC9FD1C3A}</a:tableStyleId>
              </a:tblPr>
              <a:tblGrid>
                <a:gridCol w="3884159">
                  <a:extLst>
                    <a:ext uri="{9D8B030D-6E8A-4147-A177-3AD203B41FA5}">
                      <a16:colId xmlns:a16="http://schemas.microsoft.com/office/drawing/2014/main" val="3364834556"/>
                    </a:ext>
                  </a:extLst>
                </a:gridCol>
                <a:gridCol w="1871922">
                  <a:extLst>
                    <a:ext uri="{9D8B030D-6E8A-4147-A177-3AD203B41FA5}">
                      <a16:colId xmlns:a16="http://schemas.microsoft.com/office/drawing/2014/main" val="1924410484"/>
                    </a:ext>
                  </a:extLst>
                </a:gridCol>
                <a:gridCol w="1771419">
                  <a:extLst>
                    <a:ext uri="{9D8B030D-6E8A-4147-A177-3AD203B41FA5}">
                      <a16:colId xmlns:a16="http://schemas.microsoft.com/office/drawing/2014/main" val="4235015832"/>
                    </a:ext>
                  </a:extLst>
                </a:gridCol>
                <a:gridCol w="2005966">
                  <a:extLst>
                    <a:ext uri="{9D8B030D-6E8A-4147-A177-3AD203B41FA5}">
                      <a16:colId xmlns:a16="http://schemas.microsoft.com/office/drawing/2014/main" val="2719590054"/>
                    </a:ext>
                  </a:extLst>
                </a:gridCol>
              </a:tblGrid>
              <a:tr h="531518">
                <a:tc>
                  <a:txBody>
                    <a:bodyPr/>
                    <a:lstStyle/>
                    <a:p>
                      <a:pPr algn="ctr"/>
                      <a:endParaRPr lang="en-US" sz="1800">
                        <a:solidFill>
                          <a:schemeClr val="bg2">
                            <a:lumMod val="10000"/>
                          </a:schemeClr>
                        </a:solidFill>
                      </a:endParaRPr>
                    </a:p>
                  </a:txBody>
                  <a:tcPr marL="91441" marR="91441" anchor="ctr">
                    <a:solidFill>
                      <a:srgbClr val="60394E"/>
                    </a:solidFill>
                  </a:tcPr>
                </a:tc>
                <a:tc>
                  <a:txBody>
                    <a:bodyPr/>
                    <a:lstStyle/>
                    <a:p>
                      <a:pPr algn="ctr"/>
                      <a:r>
                        <a:rPr lang="en-US" sz="1800" err="1">
                          <a:solidFill>
                            <a:schemeClr val="bg1"/>
                          </a:solidFill>
                        </a:rPr>
                        <a:t>MoABs</a:t>
                      </a:r>
                      <a:endParaRPr lang="en-US" sz="1800">
                        <a:solidFill>
                          <a:schemeClr val="bg1"/>
                        </a:solidFill>
                      </a:endParaRPr>
                    </a:p>
                  </a:txBody>
                  <a:tcPr marL="91441" marR="91441" anchor="ctr">
                    <a:solidFill>
                      <a:srgbClr val="60394E"/>
                    </a:solidFill>
                  </a:tcPr>
                </a:tc>
                <a:tc>
                  <a:txBody>
                    <a:bodyPr/>
                    <a:lstStyle/>
                    <a:p>
                      <a:pPr algn="ctr"/>
                      <a:r>
                        <a:rPr lang="en-US" sz="1800">
                          <a:solidFill>
                            <a:schemeClr val="bg1"/>
                          </a:solidFill>
                        </a:rPr>
                        <a:t>CARs</a:t>
                      </a:r>
                    </a:p>
                  </a:txBody>
                  <a:tcPr marL="91441" marR="91441" anchor="ctr">
                    <a:solidFill>
                      <a:srgbClr val="60394E"/>
                    </a:solidFill>
                  </a:tcPr>
                </a:tc>
                <a:tc>
                  <a:txBody>
                    <a:bodyPr/>
                    <a:lstStyle/>
                    <a:p>
                      <a:pPr algn="ctr"/>
                      <a:r>
                        <a:rPr lang="en-US" sz="1800" err="1">
                          <a:solidFill>
                            <a:schemeClr val="bg1"/>
                          </a:solidFill>
                        </a:rPr>
                        <a:t>BiTEs</a:t>
                      </a:r>
                      <a:endParaRPr lang="en-US" sz="1800">
                        <a:solidFill>
                          <a:schemeClr val="bg1"/>
                        </a:solidFill>
                      </a:endParaRPr>
                    </a:p>
                  </a:txBody>
                  <a:tcPr marL="91441" marR="91441" anchor="ctr">
                    <a:solidFill>
                      <a:srgbClr val="60394E"/>
                    </a:solidFill>
                  </a:tcPr>
                </a:tc>
                <a:extLst>
                  <a:ext uri="{0D108BD9-81ED-4DB2-BD59-A6C34878D82A}">
                    <a16:rowId xmlns:a16="http://schemas.microsoft.com/office/drawing/2014/main" val="2404014911"/>
                  </a:ext>
                </a:extLst>
              </a:tr>
              <a:tr h="508000">
                <a:tc>
                  <a:txBody>
                    <a:bodyPr/>
                    <a:lstStyle/>
                    <a:p>
                      <a:pPr algn="ctr"/>
                      <a:r>
                        <a:rPr lang="en-US" sz="1800">
                          <a:solidFill>
                            <a:schemeClr val="bg2">
                              <a:lumMod val="10000"/>
                            </a:schemeClr>
                          </a:solidFill>
                        </a:rPr>
                        <a:t>Off-the-shelf</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No</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791050293"/>
                  </a:ext>
                </a:extLst>
              </a:tr>
              <a:tr h="500261">
                <a:tc>
                  <a:txBody>
                    <a:bodyPr/>
                    <a:lstStyle/>
                    <a:p>
                      <a:pPr algn="ctr"/>
                      <a:r>
                        <a:rPr lang="en-US" sz="1800">
                          <a:solidFill>
                            <a:schemeClr val="bg2">
                              <a:lumMod val="10000"/>
                            </a:schemeClr>
                          </a:solidFill>
                        </a:rPr>
                        <a:t>Ease of administration</a:t>
                      </a:r>
                    </a:p>
                  </a:txBody>
                  <a:tcPr marL="91441" marR="91441" anchor="ctr"/>
                </a:tc>
                <a:tc>
                  <a:txBody>
                    <a:bodyPr/>
                    <a:lstStyle/>
                    <a:p>
                      <a:pPr algn="ctr"/>
                      <a:r>
                        <a:rPr lang="en-US" sz="1800">
                          <a:solidFill>
                            <a:schemeClr val="bg2">
                              <a:lumMod val="10000"/>
                            </a:schemeClr>
                          </a:solidFill>
                        </a:rPr>
                        <a:t>+++</a:t>
                      </a:r>
                    </a:p>
                  </a:txBody>
                  <a:tcPr marL="91441" marR="91441" anchor="ctr"/>
                </a:tc>
                <a:tc>
                  <a:txBody>
                    <a:bodyPr/>
                    <a:lstStyle/>
                    <a:p>
                      <a:pPr algn="ctr"/>
                      <a:r>
                        <a:rPr lang="en-US" sz="1800">
                          <a:solidFill>
                            <a:schemeClr val="bg2">
                              <a:lumMod val="10000"/>
                            </a:schemeClr>
                          </a:solidFill>
                        </a:rPr>
                        <a:t>+</a:t>
                      </a:r>
                    </a:p>
                  </a:txBody>
                  <a:tcPr marL="91441" marR="91441" anchor="ctr"/>
                </a:tc>
                <a:tc>
                  <a:txBody>
                    <a:bodyPr/>
                    <a:lstStyle/>
                    <a:p>
                      <a:pPr algn="ctr"/>
                      <a:r>
                        <a:rPr lang="en-US" sz="1800">
                          <a:solidFill>
                            <a:schemeClr val="bg2">
                              <a:lumMod val="10000"/>
                            </a:schemeClr>
                          </a:solidFill>
                        </a:rPr>
                        <a:t>+ to ++</a:t>
                      </a:r>
                    </a:p>
                  </a:txBody>
                  <a:tcPr marL="91441" marR="91441" anchor="ctr"/>
                </a:tc>
                <a:extLst>
                  <a:ext uri="{0D108BD9-81ED-4DB2-BD59-A6C34878D82A}">
                    <a16:rowId xmlns:a16="http://schemas.microsoft.com/office/drawing/2014/main" val="1951349872"/>
                  </a:ext>
                </a:extLst>
              </a:tr>
              <a:tr h="543322">
                <a:tc>
                  <a:txBody>
                    <a:bodyPr/>
                    <a:lstStyle/>
                    <a:p>
                      <a:pPr algn="ctr"/>
                      <a:r>
                        <a:rPr lang="en-US" sz="1800">
                          <a:solidFill>
                            <a:schemeClr val="bg2">
                              <a:lumMod val="10000"/>
                            </a:schemeClr>
                          </a:solidFill>
                        </a:rPr>
                        <a:t>Repeated</a:t>
                      </a:r>
                      <a:r>
                        <a:rPr lang="en-US" sz="1800" baseline="0">
                          <a:solidFill>
                            <a:schemeClr val="bg2">
                              <a:lumMod val="10000"/>
                            </a:schemeClr>
                          </a:solidFill>
                        </a:rPr>
                        <a:t> dosing required</a:t>
                      </a:r>
                      <a:endParaRPr lang="en-US" sz="1800">
                        <a:solidFill>
                          <a:schemeClr val="bg2">
                            <a:lumMod val="10000"/>
                          </a:schemeClr>
                        </a:solidFill>
                      </a:endParaRP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No</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1967329675"/>
                  </a:ext>
                </a:extLst>
              </a:tr>
              <a:tr h="493408">
                <a:tc>
                  <a:txBody>
                    <a:bodyPr/>
                    <a:lstStyle/>
                    <a:p>
                      <a:pPr algn="ctr"/>
                      <a:r>
                        <a:rPr lang="en-US" sz="1800">
                          <a:solidFill>
                            <a:schemeClr val="bg2">
                              <a:lumMod val="10000"/>
                            </a:schemeClr>
                          </a:solidFill>
                        </a:rPr>
                        <a:t>Dependent</a:t>
                      </a:r>
                      <a:r>
                        <a:rPr lang="en-US" sz="1800" baseline="0">
                          <a:solidFill>
                            <a:schemeClr val="bg2">
                              <a:lumMod val="10000"/>
                            </a:schemeClr>
                          </a:solidFill>
                        </a:rPr>
                        <a:t> </a:t>
                      </a:r>
                      <a:r>
                        <a:rPr lang="en-US" sz="1800">
                          <a:solidFill>
                            <a:schemeClr val="bg2">
                              <a:lumMod val="10000"/>
                            </a:schemeClr>
                          </a:solidFill>
                        </a:rPr>
                        <a:t>on patient T cell</a:t>
                      </a:r>
                      <a:r>
                        <a:rPr lang="en-US" sz="1800" baseline="0">
                          <a:solidFill>
                            <a:schemeClr val="bg2">
                              <a:lumMod val="10000"/>
                            </a:schemeClr>
                          </a:solidFill>
                        </a:rPr>
                        <a:t> “fitness”</a:t>
                      </a:r>
                      <a:endParaRPr lang="en-US" sz="1800">
                        <a:solidFill>
                          <a:schemeClr val="bg2">
                            <a:lumMod val="10000"/>
                          </a:schemeClr>
                        </a:solidFill>
                      </a:endParaRPr>
                    </a:p>
                  </a:txBody>
                  <a:tcPr marL="91441" marR="91441" anchor="ctr"/>
                </a:tc>
                <a:tc>
                  <a:txBody>
                    <a:bodyPr/>
                    <a:lstStyle/>
                    <a:p>
                      <a:pPr algn="ctr"/>
                      <a:r>
                        <a:rPr lang="en-US" sz="1800">
                          <a:solidFill>
                            <a:schemeClr val="bg2">
                              <a:lumMod val="10000"/>
                            </a:schemeClr>
                          </a:solidFill>
                        </a:rPr>
                        <a:t>No</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3969464604"/>
                  </a:ext>
                </a:extLst>
              </a:tr>
              <a:tr h="508000">
                <a:tc>
                  <a:txBody>
                    <a:bodyPr/>
                    <a:lstStyle/>
                    <a:p>
                      <a:pPr algn="ctr"/>
                      <a:r>
                        <a:rPr lang="en-US" sz="1800">
                          <a:solidFill>
                            <a:schemeClr val="bg2">
                              <a:lumMod val="10000"/>
                            </a:schemeClr>
                          </a:solidFill>
                        </a:rPr>
                        <a:t>Adverse events</a:t>
                      </a:r>
                    </a:p>
                  </a:txBody>
                  <a:tcPr marL="91441" marR="91441" anchor="ctr"/>
                </a:tc>
                <a:tc>
                  <a:txBody>
                    <a:bodyPr/>
                    <a:lstStyle/>
                    <a:p>
                      <a:pPr algn="ctr"/>
                      <a:r>
                        <a:rPr lang="en-US" sz="1800">
                          <a:solidFill>
                            <a:schemeClr val="bg2">
                              <a:lumMod val="10000"/>
                            </a:schemeClr>
                          </a:solidFill>
                        </a:rPr>
                        <a:t>IRR</a:t>
                      </a:r>
                    </a:p>
                  </a:txBody>
                  <a:tcPr marL="91441" marR="91441" anchor="ctr"/>
                </a:tc>
                <a:tc>
                  <a:txBody>
                    <a:bodyPr/>
                    <a:lstStyle/>
                    <a:p>
                      <a:pPr algn="ctr"/>
                      <a:r>
                        <a:rPr lang="en-US" sz="1800">
                          <a:solidFill>
                            <a:schemeClr val="bg2">
                              <a:lumMod val="10000"/>
                            </a:schemeClr>
                          </a:solidFill>
                        </a:rPr>
                        <a:t>CRS, neuro</a:t>
                      </a:r>
                    </a:p>
                  </a:txBody>
                  <a:tcPr marL="91441" marR="91441" anchor="ctr"/>
                </a:tc>
                <a:tc>
                  <a:txBody>
                    <a:bodyPr/>
                    <a:lstStyle/>
                    <a:p>
                      <a:pPr algn="ctr"/>
                      <a:r>
                        <a:rPr lang="en-US" sz="1800">
                          <a:solidFill>
                            <a:schemeClr val="bg2">
                              <a:lumMod val="10000"/>
                            </a:schemeClr>
                          </a:solidFill>
                        </a:rPr>
                        <a:t>CRS, neuro</a:t>
                      </a:r>
                    </a:p>
                  </a:txBody>
                  <a:tcPr marL="91441" marR="91441" anchor="ctr"/>
                </a:tc>
                <a:extLst>
                  <a:ext uri="{0D108BD9-81ED-4DB2-BD59-A6C34878D82A}">
                    <a16:rowId xmlns:a16="http://schemas.microsoft.com/office/drawing/2014/main" val="1084621005"/>
                  </a:ext>
                </a:extLst>
              </a:tr>
              <a:tr h="508000">
                <a:tc>
                  <a:txBody>
                    <a:bodyPr/>
                    <a:lstStyle/>
                    <a:p>
                      <a:pPr algn="ctr"/>
                      <a:r>
                        <a:rPr lang="en-US" sz="1800">
                          <a:solidFill>
                            <a:schemeClr val="bg2">
                              <a:lumMod val="10000"/>
                            </a:schemeClr>
                          </a:solidFill>
                        </a:rPr>
                        <a:t>Adverse event duration</a:t>
                      </a:r>
                    </a:p>
                  </a:txBody>
                  <a:tcPr marL="91441" marR="91441" anchor="ctr"/>
                </a:tc>
                <a:tc>
                  <a:txBody>
                    <a:bodyPr/>
                    <a:lstStyle/>
                    <a:p>
                      <a:pPr algn="ctr"/>
                      <a:r>
                        <a:rPr lang="en-US" sz="1800">
                          <a:solidFill>
                            <a:schemeClr val="bg2">
                              <a:lumMod val="10000"/>
                            </a:schemeClr>
                          </a:solidFill>
                        </a:rPr>
                        <a:t>NA</a:t>
                      </a:r>
                    </a:p>
                  </a:txBody>
                  <a:tcPr marL="91441" marR="91441" anchor="ctr"/>
                </a:tc>
                <a:tc>
                  <a:txBody>
                    <a:bodyPr/>
                    <a:lstStyle/>
                    <a:p>
                      <a:pPr algn="ctr"/>
                      <a:r>
                        <a:rPr lang="en-US" sz="1800">
                          <a:solidFill>
                            <a:schemeClr val="bg2">
                              <a:lumMod val="10000"/>
                            </a:schemeClr>
                          </a:solidFill>
                        </a:rPr>
                        <a:t>~14-21 days</a:t>
                      </a:r>
                    </a:p>
                  </a:txBody>
                  <a:tcPr marL="91441" marR="91441" anchor="ctr"/>
                </a:tc>
                <a:tc>
                  <a:txBody>
                    <a:bodyPr/>
                    <a:lstStyle/>
                    <a:p>
                      <a:pPr algn="ctr"/>
                      <a:r>
                        <a:rPr lang="en-US" sz="1800">
                          <a:solidFill>
                            <a:schemeClr val="bg2">
                              <a:lumMod val="10000"/>
                            </a:schemeClr>
                          </a:solidFill>
                        </a:rPr>
                        <a:t>Ongoing</a:t>
                      </a:r>
                    </a:p>
                  </a:txBody>
                  <a:tcPr marL="91441" marR="91441" anchor="ctr"/>
                </a:tc>
                <a:extLst>
                  <a:ext uri="{0D108BD9-81ED-4DB2-BD59-A6C34878D82A}">
                    <a16:rowId xmlns:a16="http://schemas.microsoft.com/office/drawing/2014/main" val="3057203951"/>
                  </a:ext>
                </a:extLst>
              </a:tr>
              <a:tr h="524933">
                <a:tc>
                  <a:txBody>
                    <a:bodyPr/>
                    <a:lstStyle/>
                    <a:p>
                      <a:pPr algn="ctr"/>
                      <a:r>
                        <a:rPr lang="en-US" sz="1800">
                          <a:solidFill>
                            <a:schemeClr val="bg2">
                              <a:lumMod val="10000"/>
                            </a:schemeClr>
                          </a:solidFill>
                        </a:rPr>
                        <a:t>Durable</a:t>
                      </a:r>
                      <a:r>
                        <a:rPr lang="en-US" sz="1800" baseline="0">
                          <a:solidFill>
                            <a:schemeClr val="bg2">
                              <a:lumMod val="10000"/>
                            </a:schemeClr>
                          </a:solidFill>
                        </a:rPr>
                        <a:t> c</a:t>
                      </a:r>
                      <a:r>
                        <a:rPr lang="en-US" sz="1800">
                          <a:solidFill>
                            <a:schemeClr val="bg2">
                              <a:lumMod val="10000"/>
                            </a:schemeClr>
                          </a:solidFill>
                        </a:rPr>
                        <a:t>linical activity seen</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Yes</a:t>
                      </a:r>
                    </a:p>
                  </a:txBody>
                  <a:tcPr marL="91441" marR="91441" anchor="ctr"/>
                </a:tc>
                <a:extLst>
                  <a:ext uri="{0D108BD9-81ED-4DB2-BD59-A6C34878D82A}">
                    <a16:rowId xmlns:a16="http://schemas.microsoft.com/office/drawing/2014/main" val="3658768971"/>
                  </a:ext>
                </a:extLst>
              </a:tr>
              <a:tr h="440267">
                <a:tc>
                  <a:txBody>
                    <a:bodyPr/>
                    <a:lstStyle/>
                    <a:p>
                      <a:pPr algn="ctr"/>
                      <a:r>
                        <a:rPr lang="en-US" sz="1800">
                          <a:solidFill>
                            <a:schemeClr val="bg2">
                              <a:lumMod val="10000"/>
                            </a:schemeClr>
                          </a:solidFill>
                        </a:rPr>
                        <a:t>Requires LD chemotherapy</a:t>
                      </a:r>
                    </a:p>
                  </a:txBody>
                  <a:tcPr marL="91441" marR="91441" anchor="ctr"/>
                </a:tc>
                <a:tc>
                  <a:txBody>
                    <a:bodyPr/>
                    <a:lstStyle/>
                    <a:p>
                      <a:pPr algn="ctr"/>
                      <a:r>
                        <a:rPr lang="en-US" sz="1800">
                          <a:solidFill>
                            <a:schemeClr val="bg2">
                              <a:lumMod val="10000"/>
                            </a:schemeClr>
                          </a:solidFill>
                        </a:rPr>
                        <a:t>N0</a:t>
                      </a:r>
                    </a:p>
                  </a:txBody>
                  <a:tcPr marL="91441" marR="91441" anchor="ctr"/>
                </a:tc>
                <a:tc>
                  <a:txBody>
                    <a:bodyPr/>
                    <a:lstStyle/>
                    <a:p>
                      <a:pPr algn="ctr"/>
                      <a:r>
                        <a:rPr lang="en-US" sz="1800">
                          <a:solidFill>
                            <a:schemeClr val="bg2">
                              <a:lumMod val="10000"/>
                            </a:schemeClr>
                          </a:solidFill>
                        </a:rPr>
                        <a:t>Yes</a:t>
                      </a:r>
                    </a:p>
                  </a:txBody>
                  <a:tcPr marL="91441" marR="91441" anchor="ctr"/>
                </a:tc>
                <a:tc>
                  <a:txBody>
                    <a:bodyPr/>
                    <a:lstStyle/>
                    <a:p>
                      <a:pPr algn="ctr"/>
                      <a:r>
                        <a:rPr lang="en-US" sz="1800">
                          <a:solidFill>
                            <a:schemeClr val="bg2">
                              <a:lumMod val="10000"/>
                            </a:schemeClr>
                          </a:solidFill>
                        </a:rPr>
                        <a:t>No</a:t>
                      </a:r>
                    </a:p>
                  </a:txBody>
                  <a:tcPr marL="91441" marR="91441" anchor="ctr"/>
                </a:tc>
                <a:extLst>
                  <a:ext uri="{0D108BD9-81ED-4DB2-BD59-A6C34878D82A}">
                    <a16:rowId xmlns:a16="http://schemas.microsoft.com/office/drawing/2014/main" val="1964287124"/>
                  </a:ext>
                </a:extLst>
              </a:tr>
            </a:tbl>
          </a:graphicData>
        </a:graphic>
      </p:graphicFrame>
      <p:sp>
        <p:nvSpPr>
          <p:cNvPr id="3" name="Title 2">
            <a:extLst>
              <a:ext uri="{FF2B5EF4-FFF2-40B4-BE49-F238E27FC236}">
                <a16:creationId xmlns:a16="http://schemas.microsoft.com/office/drawing/2014/main" id="{098549E4-E6DB-37C5-6440-71AD3D99B8BB}"/>
              </a:ext>
            </a:extLst>
          </p:cNvPr>
          <p:cNvSpPr txBox="1">
            <a:spLocks/>
          </p:cNvSpPr>
          <p:nvPr/>
        </p:nvSpPr>
        <p:spPr>
          <a:xfrm>
            <a:off x="472440" y="365125"/>
            <a:ext cx="11099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rgbClr val="60394E"/>
                </a:solidFill>
                <a:latin typeface="+mj-lt"/>
                <a:ea typeface="+mj-ea"/>
                <a:cs typeface="+mj-cs"/>
              </a:defRPr>
            </a:lvl1pPr>
          </a:lstStyle>
          <a:p>
            <a:r>
              <a:rPr lang="en-US" sz="4000"/>
              <a:t>Comparison of Immunotherapy Approaches</a:t>
            </a:r>
          </a:p>
        </p:txBody>
      </p:sp>
      <p:sp>
        <p:nvSpPr>
          <p:cNvPr id="2" name="TextBox 1">
            <a:extLst>
              <a:ext uri="{FF2B5EF4-FFF2-40B4-BE49-F238E27FC236}">
                <a16:creationId xmlns:a16="http://schemas.microsoft.com/office/drawing/2014/main" id="{5E3E6848-9CCF-05A8-FF0E-0A9751B9CFAF}"/>
              </a:ext>
            </a:extLst>
          </p:cNvPr>
          <p:cNvSpPr txBox="1"/>
          <p:nvPr/>
        </p:nvSpPr>
        <p:spPr bwMode="auto">
          <a:xfrm>
            <a:off x="614435" y="6262787"/>
            <a:ext cx="620546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t>LD, lymphodepleting; IRR, infusion-related reaction; </a:t>
            </a:r>
            <a:r>
              <a:rPr lang="en-US" sz="1000" err="1"/>
              <a:t>MoAB</a:t>
            </a:r>
            <a:r>
              <a:rPr lang="en-US" sz="1000"/>
              <a:t>, monoclonal antibody</a:t>
            </a:r>
            <a:endParaRPr lang="en-US" sz="1000">
              <a:cs typeface="Arial"/>
            </a:endParaRPr>
          </a:p>
        </p:txBody>
      </p:sp>
    </p:spTree>
    <p:extLst>
      <p:ext uri="{BB962C8B-B14F-4D97-AF65-F5344CB8AC3E}">
        <p14:creationId xmlns:p14="http://schemas.microsoft.com/office/powerpoint/2010/main" val="490548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C1CBA-B6B7-13BB-AE91-56AB8E69352F}"/>
              </a:ext>
            </a:extLst>
          </p:cNvPr>
          <p:cNvSpPr>
            <a:spLocks noGrp="1"/>
          </p:cNvSpPr>
          <p:nvPr>
            <p:ph type="title" idx="4294967295"/>
          </p:nvPr>
        </p:nvSpPr>
        <p:spPr>
          <a:xfrm>
            <a:off x="472440" y="365125"/>
            <a:ext cx="11099800" cy="1325563"/>
          </a:xfrm>
        </p:spPr>
        <p:txBody>
          <a:bodyPr>
            <a:normAutofit/>
          </a:bodyPr>
          <a:lstStyle/>
          <a:p>
            <a:r>
              <a:rPr lang="en-US" sz="4000" dirty="0">
                <a:solidFill>
                  <a:srgbClr val="60394E"/>
                </a:solidFill>
              </a:rPr>
              <a:t>Accreditation</a:t>
            </a:r>
          </a:p>
        </p:txBody>
      </p:sp>
      <p:sp>
        <p:nvSpPr>
          <p:cNvPr id="3" name="Content Placeholder 2">
            <a:extLst>
              <a:ext uri="{FF2B5EF4-FFF2-40B4-BE49-F238E27FC236}">
                <a16:creationId xmlns:a16="http://schemas.microsoft.com/office/drawing/2014/main" id="{BF46B51B-9D99-5F57-5B74-EAC5A63E83BC}"/>
              </a:ext>
            </a:extLst>
          </p:cNvPr>
          <p:cNvSpPr>
            <a:spLocks noGrp="1"/>
          </p:cNvSpPr>
          <p:nvPr>
            <p:ph idx="4294967295"/>
          </p:nvPr>
        </p:nvSpPr>
        <p:spPr>
          <a:xfrm>
            <a:off x="485140" y="1511300"/>
            <a:ext cx="10515600" cy="4351338"/>
          </a:xfrm>
        </p:spPr>
        <p:txBody>
          <a:bodyPr>
            <a:noAutofit/>
          </a:bodyPr>
          <a:lstStyle/>
          <a:p>
            <a:pPr marL="1489075" marR="0" indent="0">
              <a:buNone/>
            </a:pPr>
            <a:r>
              <a:rPr lang="en-US" sz="2400" dirty="0">
                <a:effectLst/>
                <a:latin typeface="+mj-lt"/>
                <a:ea typeface="Times New Roman" panose="02020603050405020304" pitchFamily="18" charset="0"/>
              </a:rPr>
              <a:t>In support of improving patient care, American Academy of CME, Inc. is Jointly accredited by the Accreditation Council for Continuing Medical Education (ACCME), the Accreditation Council for Pharmacy Education (ACPE), and the American Nurses Credentialing Center (ANCC), to provide continuing education for the healthcare team.</a:t>
            </a:r>
          </a:p>
          <a:p>
            <a:pPr marL="0" marR="0" indent="0">
              <a:buNone/>
            </a:pPr>
            <a:r>
              <a:rPr lang="en-US" sz="2400" dirty="0">
                <a:effectLst/>
                <a:latin typeface="+mj-lt"/>
                <a:ea typeface="Times New Roman" panose="02020603050405020304" pitchFamily="18" charset="0"/>
              </a:rPr>
              <a:t>American Academy of CME, Inc., designates this educational activity for 1.0 ANCC contact hours, </a:t>
            </a:r>
            <a:r>
              <a:rPr lang="en-US" sz="2400">
                <a:effectLst/>
                <a:latin typeface="+mj-lt"/>
                <a:ea typeface="Times New Roman" panose="02020603050405020304" pitchFamily="18" charset="0"/>
              </a:rPr>
              <a:t>including 0.9 </a:t>
            </a:r>
            <a:r>
              <a:rPr lang="en-US" sz="2400" dirty="0">
                <a:effectLst/>
                <a:latin typeface="+mj-lt"/>
                <a:ea typeface="Times New Roman" panose="02020603050405020304" pitchFamily="18" charset="0"/>
              </a:rPr>
              <a:t>pharmacology hours.</a:t>
            </a:r>
          </a:p>
          <a:p>
            <a:pPr marL="0" marR="0" indent="0">
              <a:buNone/>
            </a:pPr>
            <a:r>
              <a:rPr lang="en-US" sz="2400" dirty="0">
                <a:effectLst/>
                <a:latin typeface="+mj-lt"/>
                <a:ea typeface="Times New Roman" panose="02020603050405020304" pitchFamily="18" charset="0"/>
              </a:rPr>
              <a:t>Provider approved by the California Board of Registered Nursing. California BRN Provider # CEP16993</a:t>
            </a:r>
          </a:p>
        </p:txBody>
      </p:sp>
      <p:pic>
        <p:nvPicPr>
          <p:cNvPr id="6" name="Picture 5" descr="A logo for a company&#10;&#10;Description automatically generated">
            <a:extLst>
              <a:ext uri="{FF2B5EF4-FFF2-40B4-BE49-F238E27FC236}">
                <a16:creationId xmlns:a16="http://schemas.microsoft.com/office/drawing/2014/main" id="{4244DA46-313E-94DF-50EB-DAAFAED101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140" y="1690688"/>
            <a:ext cx="1432560" cy="906780"/>
          </a:xfrm>
          <a:prstGeom prst="rect">
            <a:avLst/>
          </a:prstGeom>
          <a:noFill/>
          <a:ln>
            <a:noFill/>
          </a:ln>
        </p:spPr>
      </p:pic>
      <p:sp>
        <p:nvSpPr>
          <p:cNvPr id="7" name="Title 1">
            <a:extLst>
              <a:ext uri="{FF2B5EF4-FFF2-40B4-BE49-F238E27FC236}">
                <a16:creationId xmlns:a16="http://schemas.microsoft.com/office/drawing/2014/main" id="{69039D11-FC77-CED0-9EB2-5A2E0588356E}"/>
              </a:ext>
            </a:extLst>
          </p:cNvPr>
          <p:cNvSpPr txBox="1">
            <a:spLocks/>
          </p:cNvSpPr>
          <p:nvPr/>
        </p:nvSpPr>
        <p:spPr>
          <a:xfrm>
            <a:off x="472440" y="5070671"/>
            <a:ext cx="42503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60394E"/>
                </a:solidFill>
              </a:rPr>
              <a:t>For complete activity information</a:t>
            </a:r>
          </a:p>
        </p:txBody>
      </p:sp>
      <p:pic>
        <p:nvPicPr>
          <p:cNvPr id="8" name="Picture 7" descr="A qr code with a few squares&#10;&#10;Description automatically generated">
            <a:extLst>
              <a:ext uri="{FF2B5EF4-FFF2-40B4-BE49-F238E27FC236}">
                <a16:creationId xmlns:a16="http://schemas.microsoft.com/office/drawing/2014/main" id="{08498635-5C7D-B23C-5749-64365C55C950}"/>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813109" y="4944253"/>
            <a:ext cx="1784593" cy="1536970"/>
          </a:xfrm>
          <a:prstGeom prst="rect">
            <a:avLst/>
          </a:prstGeom>
          <a:noFill/>
          <a:ln>
            <a:noFill/>
          </a:ln>
        </p:spPr>
      </p:pic>
    </p:spTree>
    <p:extLst>
      <p:ext uri="{BB962C8B-B14F-4D97-AF65-F5344CB8AC3E}">
        <p14:creationId xmlns:p14="http://schemas.microsoft.com/office/powerpoint/2010/main" val="29916671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472440" y="365125"/>
            <a:ext cx="11099800" cy="1325563"/>
          </a:xfrm>
        </p:spPr>
        <p:txBody>
          <a:bodyPr>
            <a:normAutofit/>
          </a:bodyPr>
          <a:lstStyle/>
          <a:p>
            <a:r>
              <a:rPr lang="en-US" altLang="en-US" sz="4000">
                <a:solidFill>
                  <a:srgbClr val="60394E"/>
                </a:solidFill>
              </a:rPr>
              <a:t>MM Treatment: Key AEs, Considerations</a:t>
            </a:r>
          </a:p>
        </p:txBody>
      </p:sp>
      <p:sp>
        <p:nvSpPr>
          <p:cNvPr id="6" name="TextBox 8"/>
          <p:cNvSpPr txBox="1">
            <a:spLocks noChangeArrowheads="1"/>
          </p:cNvSpPr>
          <p:nvPr/>
        </p:nvSpPr>
        <p:spPr bwMode="auto">
          <a:xfrm>
            <a:off x="601735" y="4352760"/>
            <a:ext cx="81521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a:lnSpc>
                <a:spcPct val="100000"/>
              </a:lnSpc>
              <a:spcBef>
                <a:spcPct val="0"/>
              </a:spcBef>
              <a:spcAft>
                <a:spcPct val="0"/>
              </a:spcAft>
              <a:buClrTx/>
              <a:buFontTx/>
              <a:buNone/>
            </a:pPr>
            <a:r>
              <a:rPr lang="en-US" altLang="en-US" sz="1000">
                <a:solidFill>
                  <a:schemeClr val="tx1"/>
                </a:solidFill>
                <a:latin typeface="+mn-lt"/>
              </a:rPr>
              <a:t>C, cytokine release syndrome; I, infection; M, myelosuppression; N, neurologic toxicities</a:t>
            </a:r>
          </a:p>
        </p:txBody>
      </p:sp>
      <p:sp>
        <p:nvSpPr>
          <p:cNvPr id="2" name="TextBox 1">
            <a:extLst>
              <a:ext uri="{FF2B5EF4-FFF2-40B4-BE49-F238E27FC236}">
                <a16:creationId xmlns:a16="http://schemas.microsoft.com/office/drawing/2014/main" id="{8B533B2D-157B-AC18-A5E1-51F3575568AD}"/>
              </a:ext>
            </a:extLst>
          </p:cNvPr>
          <p:cNvSpPr txBox="1"/>
          <p:nvPr/>
        </p:nvSpPr>
        <p:spPr bwMode="auto">
          <a:xfrm>
            <a:off x="601735" y="6338987"/>
            <a:ext cx="1051785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en-US" sz="1000">
                <a:cs typeface="Arial"/>
              </a:rPr>
              <a:t>C, cardiac; I, immune-related AEs; M, myelosuppression; N, neurotoxicity </a:t>
            </a:r>
          </a:p>
        </p:txBody>
      </p:sp>
      <p:graphicFrame>
        <p:nvGraphicFramePr>
          <p:cNvPr id="3" name="Table 2">
            <a:extLst>
              <a:ext uri="{FF2B5EF4-FFF2-40B4-BE49-F238E27FC236}">
                <a16:creationId xmlns:a16="http://schemas.microsoft.com/office/drawing/2014/main" id="{A7FBB481-C25E-D395-8F4F-197AA39B88F5}"/>
              </a:ext>
            </a:extLst>
          </p:cNvPr>
          <p:cNvGraphicFramePr>
            <a:graphicFrameLocks noGrp="1"/>
          </p:cNvGraphicFramePr>
          <p:nvPr/>
        </p:nvGraphicFramePr>
        <p:xfrm>
          <a:off x="601737" y="1524000"/>
          <a:ext cx="10235140" cy="4394200"/>
        </p:xfrm>
        <a:graphic>
          <a:graphicData uri="http://schemas.openxmlformats.org/drawingml/2006/table">
            <a:tbl>
              <a:tblPr firstRow="1" bandRow="1">
                <a:tableStyleId>{5C22544A-7EE6-4342-B048-85BDC9FD1C3A}</a:tableStyleId>
              </a:tblPr>
              <a:tblGrid>
                <a:gridCol w="2075881">
                  <a:extLst>
                    <a:ext uri="{9D8B030D-6E8A-4147-A177-3AD203B41FA5}">
                      <a16:colId xmlns:a16="http://schemas.microsoft.com/office/drawing/2014/main" val="2222045472"/>
                    </a:ext>
                  </a:extLst>
                </a:gridCol>
                <a:gridCol w="1765631">
                  <a:extLst>
                    <a:ext uri="{9D8B030D-6E8A-4147-A177-3AD203B41FA5}">
                      <a16:colId xmlns:a16="http://schemas.microsoft.com/office/drawing/2014/main" val="3118910236"/>
                    </a:ext>
                  </a:extLst>
                </a:gridCol>
                <a:gridCol w="2243824">
                  <a:extLst>
                    <a:ext uri="{9D8B030D-6E8A-4147-A177-3AD203B41FA5}">
                      <a16:colId xmlns:a16="http://schemas.microsoft.com/office/drawing/2014/main" val="4170730648"/>
                    </a:ext>
                  </a:extLst>
                </a:gridCol>
                <a:gridCol w="4149804">
                  <a:extLst>
                    <a:ext uri="{9D8B030D-6E8A-4147-A177-3AD203B41FA5}">
                      <a16:colId xmlns:a16="http://schemas.microsoft.com/office/drawing/2014/main" val="3832523876"/>
                    </a:ext>
                  </a:extLst>
                </a:gridCol>
              </a:tblGrid>
              <a:tr h="370840">
                <a:tc>
                  <a:txBody>
                    <a:bodyPr/>
                    <a:lstStyle/>
                    <a:p>
                      <a:pPr algn="ctr"/>
                      <a:r>
                        <a:rPr lang="en-US"/>
                        <a:t>Drug Class</a:t>
                      </a:r>
                    </a:p>
                  </a:txBody>
                  <a:tcPr/>
                </a:tc>
                <a:tc>
                  <a:txBody>
                    <a:bodyPr/>
                    <a:lstStyle/>
                    <a:p>
                      <a:pPr algn="ctr"/>
                      <a:r>
                        <a:rPr lang="en-US"/>
                        <a:t>Name</a:t>
                      </a:r>
                    </a:p>
                  </a:txBody>
                  <a:tcPr/>
                </a:tc>
                <a:tc>
                  <a:txBody>
                    <a:bodyPr/>
                    <a:lstStyle/>
                    <a:p>
                      <a:pPr algn="ctr"/>
                      <a:r>
                        <a:rPr lang="en-US"/>
                        <a:t>Key Potential AEs</a:t>
                      </a:r>
                    </a:p>
                  </a:txBody>
                  <a:tcPr/>
                </a:tc>
                <a:tc>
                  <a:txBody>
                    <a:bodyPr/>
                    <a:lstStyle/>
                    <a:p>
                      <a:pPr algn="ctr"/>
                      <a:r>
                        <a:rPr lang="en-US"/>
                        <a:t>Nursing Considerations</a:t>
                      </a:r>
                    </a:p>
                  </a:txBody>
                  <a:tcPr/>
                </a:tc>
                <a:extLst>
                  <a:ext uri="{0D108BD9-81ED-4DB2-BD59-A6C34878D82A}">
                    <a16:rowId xmlns:a16="http://schemas.microsoft.com/office/drawing/2014/main" val="24344663"/>
                  </a:ext>
                </a:extLst>
              </a:tr>
              <a:tr h="370840">
                <a:tc>
                  <a:txBody>
                    <a:bodyPr/>
                    <a:lstStyle/>
                    <a:p>
                      <a:r>
                        <a:rPr lang="en-US"/>
                        <a:t>CAR T</a:t>
                      </a:r>
                    </a:p>
                  </a:txBody>
                  <a:tcPr/>
                </a:tc>
                <a:tc>
                  <a:txBody>
                    <a:bodyPr/>
                    <a:lstStyle/>
                    <a:p>
                      <a:r>
                        <a:rPr lang="en-US"/>
                        <a:t>Ide </a:t>
                      </a:r>
                      <a:r>
                        <a:rPr lang="en-US" err="1"/>
                        <a:t>Cel</a:t>
                      </a:r>
                      <a:endParaRPr lang="en-US"/>
                    </a:p>
                    <a:p>
                      <a:r>
                        <a:rPr lang="en-US" err="1"/>
                        <a:t>Cilta</a:t>
                      </a:r>
                      <a:r>
                        <a:rPr lang="en-US"/>
                        <a:t> </a:t>
                      </a:r>
                      <a:r>
                        <a:rPr lang="en-US" err="1"/>
                        <a:t>Cel</a:t>
                      </a:r>
                      <a:endParaRPr lang="en-US"/>
                    </a:p>
                  </a:txBody>
                  <a:tcPr/>
                </a:tc>
                <a:tc>
                  <a:txBody>
                    <a:bodyPr/>
                    <a:lstStyle/>
                    <a:p>
                      <a:r>
                        <a:rPr lang="en-US"/>
                        <a:t>C, N, M, I</a:t>
                      </a:r>
                    </a:p>
                  </a:txBody>
                  <a:tcPr/>
                </a:tc>
                <a:tc>
                  <a:txBody>
                    <a:bodyPr/>
                    <a:lstStyle/>
                    <a:p>
                      <a:pPr marL="285750" indent="-285750">
                        <a:buFont typeface="Arial" panose="020B0604020202020204" pitchFamily="34" charset="0"/>
                        <a:buChar char="•"/>
                      </a:pPr>
                      <a:r>
                        <a:rPr lang="en-US"/>
                        <a:t>REMS</a:t>
                      </a:r>
                    </a:p>
                    <a:p>
                      <a:pPr marL="285750" indent="-285750">
                        <a:buFont typeface="Arial" panose="020B0604020202020204" pitchFamily="34" charset="0"/>
                        <a:buChar char="•"/>
                      </a:pPr>
                      <a:r>
                        <a:rPr lang="en-US"/>
                        <a:t>CRS and neurotoxicity</a:t>
                      </a:r>
                    </a:p>
                    <a:p>
                      <a:pPr marL="285750" indent="-285750">
                        <a:buFont typeface="Arial" panose="020B0604020202020204" pitchFamily="34" charset="0"/>
                        <a:buChar char="•"/>
                      </a:pPr>
                      <a:r>
                        <a:rPr lang="en-US"/>
                        <a:t>Hospitalize for close monitoring, near facility for one month</a:t>
                      </a:r>
                    </a:p>
                    <a:p>
                      <a:pPr marL="285750" indent="-285750">
                        <a:buFont typeface="Arial" panose="020B0604020202020204" pitchFamily="34" charset="0"/>
                        <a:buChar char="•"/>
                      </a:pPr>
                      <a:r>
                        <a:rPr lang="en-US"/>
                        <a:t>Monitor for </a:t>
                      </a:r>
                      <a:r>
                        <a:rPr lang="en-US" err="1"/>
                        <a:t>cytopenias</a:t>
                      </a:r>
                      <a:r>
                        <a:rPr lang="en-US"/>
                        <a:t> and infections</a:t>
                      </a:r>
                    </a:p>
                    <a:p>
                      <a:pPr marL="285750" indent="-285750">
                        <a:buFont typeface="Arial" panose="020B0604020202020204" pitchFamily="34" charset="0"/>
                        <a:buChar char="•"/>
                      </a:pPr>
                      <a:r>
                        <a:rPr lang="en-US"/>
                        <a:t>IVIG may be needed </a:t>
                      </a:r>
                    </a:p>
                  </a:txBody>
                  <a:tcPr/>
                </a:tc>
                <a:extLst>
                  <a:ext uri="{0D108BD9-81ED-4DB2-BD59-A6C34878D82A}">
                    <a16:rowId xmlns:a16="http://schemas.microsoft.com/office/drawing/2014/main" val="4163739310"/>
                  </a:ext>
                </a:extLst>
              </a:tr>
              <a:tr h="370840">
                <a:tc>
                  <a:txBody>
                    <a:bodyPr/>
                    <a:lstStyle/>
                    <a:p>
                      <a:r>
                        <a:rPr lang="en-US" err="1"/>
                        <a:t>Bispecifics</a:t>
                      </a:r>
                      <a:endParaRPr lang="en-US"/>
                    </a:p>
                  </a:txBody>
                  <a:tcPr/>
                </a:tc>
                <a:tc>
                  <a:txBody>
                    <a:bodyPr/>
                    <a:lstStyle/>
                    <a:p>
                      <a:r>
                        <a:rPr lang="en-US" err="1"/>
                        <a:t>Teclistamab</a:t>
                      </a:r>
                      <a:endParaRPr lang="en-US"/>
                    </a:p>
                    <a:p>
                      <a:r>
                        <a:rPr lang="en-US" err="1"/>
                        <a:t>Talquetamab</a:t>
                      </a:r>
                      <a:endParaRPr lang="en-US"/>
                    </a:p>
                    <a:p>
                      <a:r>
                        <a:rPr lang="en-US" err="1"/>
                        <a:t>Elranatamab</a:t>
                      </a:r>
                      <a:endParaRPr lang="en-US"/>
                    </a:p>
                  </a:txBody>
                  <a:tcPr/>
                </a:tc>
                <a:tc>
                  <a:txBody>
                    <a:bodyPr/>
                    <a:lstStyle/>
                    <a:p>
                      <a:r>
                        <a:rPr lang="en-US"/>
                        <a:t>C, N, I</a:t>
                      </a:r>
                    </a:p>
                  </a:txBody>
                  <a:tcPr/>
                </a:tc>
                <a:tc>
                  <a:txBody>
                    <a:bodyPr/>
                    <a:lstStyle/>
                    <a:p>
                      <a:pPr marL="285750" indent="-285750">
                        <a:buFont typeface="Arial" panose="020B0604020202020204" pitchFamily="34" charset="0"/>
                        <a:buChar char="•"/>
                      </a:pPr>
                      <a:r>
                        <a:rPr lang="en-US"/>
                        <a:t>REMS</a:t>
                      </a:r>
                    </a:p>
                    <a:p>
                      <a:pPr marL="285750" indent="-285750">
                        <a:buFont typeface="Arial" panose="020B0604020202020204" pitchFamily="34" charset="0"/>
                        <a:buChar char="•"/>
                      </a:pPr>
                      <a:r>
                        <a:rPr lang="en-US"/>
                        <a:t>CRS and neurotoxicity</a:t>
                      </a:r>
                    </a:p>
                    <a:p>
                      <a:pPr marL="285750" indent="-285750">
                        <a:buFont typeface="Arial" panose="020B0604020202020204" pitchFamily="34" charset="0"/>
                        <a:buChar char="•"/>
                      </a:pPr>
                      <a:r>
                        <a:rPr lang="en-US"/>
                        <a:t>Monitor in hospital recommended</a:t>
                      </a:r>
                    </a:p>
                    <a:p>
                      <a:pPr marL="285750" indent="-285750">
                        <a:buFont typeface="Arial" panose="020B0604020202020204" pitchFamily="34" charset="0"/>
                        <a:buChar char="•"/>
                      </a:pPr>
                      <a:r>
                        <a:rPr lang="en-US"/>
                        <a:t>Monitor for </a:t>
                      </a:r>
                      <a:r>
                        <a:rPr lang="en-US" err="1"/>
                        <a:t>cytopenias</a:t>
                      </a:r>
                      <a:r>
                        <a:rPr lang="en-US"/>
                        <a:t> and infection on going </a:t>
                      </a:r>
                    </a:p>
                    <a:p>
                      <a:pPr marL="285750" indent="-285750">
                        <a:buFont typeface="Arial" panose="020B0604020202020204" pitchFamily="34" charset="0"/>
                        <a:buChar char="•"/>
                      </a:pPr>
                      <a:r>
                        <a:rPr lang="en-US"/>
                        <a:t>IVIG may be needed </a:t>
                      </a:r>
                    </a:p>
                    <a:p>
                      <a:pPr marL="285750" indent="-285750">
                        <a:buFont typeface="Arial" panose="020B0604020202020204" pitchFamily="34" charset="0"/>
                        <a:buChar char="•"/>
                      </a:pPr>
                      <a:r>
                        <a:rPr lang="en-US"/>
                        <a:t>Skin and nail and taste changes (</a:t>
                      </a:r>
                      <a:r>
                        <a:rPr lang="en-US" err="1"/>
                        <a:t>talquetamab</a:t>
                      </a:r>
                      <a:r>
                        <a:rPr lang="en-US"/>
                        <a:t>)</a:t>
                      </a:r>
                    </a:p>
                  </a:txBody>
                  <a:tcPr/>
                </a:tc>
                <a:extLst>
                  <a:ext uri="{0D108BD9-81ED-4DB2-BD59-A6C34878D82A}">
                    <a16:rowId xmlns:a16="http://schemas.microsoft.com/office/drawing/2014/main" val="673222319"/>
                  </a:ext>
                </a:extLst>
              </a:tr>
            </a:tbl>
          </a:graphicData>
        </a:graphic>
      </p:graphicFrame>
    </p:spTree>
    <p:extLst>
      <p:ext uri="{BB962C8B-B14F-4D97-AF65-F5344CB8AC3E}">
        <p14:creationId xmlns:p14="http://schemas.microsoft.com/office/powerpoint/2010/main" val="2651633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72440" y="365125"/>
            <a:ext cx="11099800" cy="1325563"/>
          </a:xfrm>
        </p:spPr>
        <p:txBody>
          <a:bodyPr>
            <a:normAutofit/>
          </a:bodyPr>
          <a:lstStyle/>
          <a:p>
            <a:r>
              <a:rPr lang="en-US" sz="4000">
                <a:solidFill>
                  <a:srgbClr val="60394E"/>
                </a:solidFill>
              </a:rPr>
              <a:t>Objectives</a:t>
            </a:r>
          </a:p>
        </p:txBody>
      </p:sp>
      <p:sp>
        <p:nvSpPr>
          <p:cNvPr id="7" name="TextBox 6">
            <a:extLst>
              <a:ext uri="{FF2B5EF4-FFF2-40B4-BE49-F238E27FC236}">
                <a16:creationId xmlns:a16="http://schemas.microsoft.com/office/drawing/2014/main" id="{40EA2663-04FD-F37B-51B8-7016F5ECA9E6}"/>
              </a:ext>
            </a:extLst>
          </p:cNvPr>
          <p:cNvSpPr txBox="1"/>
          <p:nvPr/>
        </p:nvSpPr>
        <p:spPr>
          <a:xfrm>
            <a:off x="472440" y="1524000"/>
            <a:ext cx="10972971" cy="4007251"/>
          </a:xfrm>
          <a:prstGeom prst="rect">
            <a:avLst/>
          </a:prstGeom>
          <a:noFill/>
        </p:spPr>
        <p:txBody>
          <a:bodyPr wrap="square">
            <a:spAutoFit/>
          </a:bodyPr>
          <a:lstStyle/>
          <a:p>
            <a:pPr marL="342900" indent="-342900">
              <a:lnSpc>
                <a:spcPct val="90000"/>
              </a:lnSpc>
              <a:spcBef>
                <a:spcPts val="1200"/>
              </a:spcBef>
              <a:spcAft>
                <a:spcPts val="600"/>
              </a:spcAft>
              <a:buFont typeface="+mj-lt"/>
              <a:buAutoNum type="arabicPeriod"/>
            </a:pPr>
            <a:r>
              <a:rPr lang="en-US" sz="2400" b="0" i="0" dirty="0">
                <a:solidFill>
                  <a:srgbClr val="000000"/>
                </a:solidFill>
                <a:effectLst/>
                <a:latin typeface="+mj-lt"/>
              </a:rPr>
              <a:t>Review evolving treatment options in RRMM and clinical implications </a:t>
            </a:r>
          </a:p>
          <a:p>
            <a:pPr marL="342900" indent="-342900">
              <a:lnSpc>
                <a:spcPct val="90000"/>
              </a:lnSpc>
              <a:spcBef>
                <a:spcPts val="1200"/>
              </a:spcBef>
              <a:spcAft>
                <a:spcPts val="600"/>
              </a:spcAft>
              <a:buFont typeface="+mj-lt"/>
              <a:buAutoNum type="arabicPeriod"/>
            </a:pPr>
            <a:r>
              <a:rPr lang="en-US" sz="2400" b="0" i="0" dirty="0">
                <a:solidFill>
                  <a:srgbClr val="000000"/>
                </a:solidFill>
                <a:effectLst/>
                <a:latin typeface="+mj-lt"/>
              </a:rPr>
              <a:t>Examine how academic and tertiary care centers have integrated new treatments into practice in the setting of RRMM </a:t>
            </a:r>
          </a:p>
          <a:p>
            <a:pPr marL="342900" indent="-342900">
              <a:lnSpc>
                <a:spcPct val="90000"/>
              </a:lnSpc>
              <a:spcBef>
                <a:spcPts val="1200"/>
              </a:spcBef>
              <a:spcAft>
                <a:spcPts val="600"/>
              </a:spcAft>
              <a:buFont typeface="+mj-lt"/>
              <a:buAutoNum type="arabicPeriod"/>
            </a:pPr>
            <a:r>
              <a:rPr lang="en-US" sz="2400" b="0" i="0" dirty="0">
                <a:solidFill>
                  <a:srgbClr val="000000"/>
                </a:solidFill>
                <a:effectLst/>
                <a:latin typeface="+mj-lt"/>
              </a:rPr>
              <a:t>Identify the most common and the unique chronic adverse events associated with long-term treatment of multiple myeloma </a:t>
            </a:r>
          </a:p>
          <a:p>
            <a:pPr marL="342900" indent="-342900">
              <a:lnSpc>
                <a:spcPct val="90000"/>
              </a:lnSpc>
              <a:spcBef>
                <a:spcPts val="1200"/>
              </a:spcBef>
              <a:spcAft>
                <a:spcPts val="600"/>
              </a:spcAft>
              <a:buFont typeface="+mj-lt"/>
              <a:buAutoNum type="arabicPeriod"/>
            </a:pPr>
            <a:r>
              <a:rPr lang="en-US" sz="2400" b="0" i="0" dirty="0">
                <a:solidFill>
                  <a:srgbClr val="000000"/>
                </a:solidFill>
                <a:effectLst/>
                <a:latin typeface="+mj-lt"/>
              </a:rPr>
              <a:t>Describe the core principles surrounding mitigating and managing chronic adverse events in patients being treated in the RRMM setting </a:t>
            </a:r>
          </a:p>
          <a:p>
            <a:pPr marL="342900" indent="-342900">
              <a:lnSpc>
                <a:spcPct val="90000"/>
              </a:lnSpc>
              <a:spcBef>
                <a:spcPts val="1200"/>
              </a:spcBef>
              <a:spcAft>
                <a:spcPts val="600"/>
              </a:spcAft>
              <a:buFont typeface="+mj-lt"/>
              <a:buAutoNum type="arabicPeriod"/>
            </a:pPr>
            <a:r>
              <a:rPr lang="en-US" sz="2400" b="0" i="0" dirty="0">
                <a:solidFill>
                  <a:srgbClr val="000000"/>
                </a:solidFill>
                <a:effectLst/>
                <a:latin typeface="+mj-lt"/>
              </a:rPr>
              <a:t>Outline the expanding roles of nurses, advanced practice providers (APPS), and </a:t>
            </a:r>
            <a:br>
              <a:rPr lang="en-US" sz="2400" b="0" i="0" dirty="0">
                <a:solidFill>
                  <a:srgbClr val="000000"/>
                </a:solidFill>
                <a:effectLst/>
                <a:latin typeface="+mj-lt"/>
              </a:rPr>
            </a:br>
            <a:r>
              <a:rPr lang="en-US" sz="2400" b="0" i="0" dirty="0">
                <a:solidFill>
                  <a:srgbClr val="000000"/>
                </a:solidFill>
                <a:effectLst/>
                <a:latin typeface="+mj-lt"/>
              </a:rPr>
              <a:t>nurse navigators when patients are treated with newer options in the RRMM setting</a:t>
            </a:r>
            <a:endParaRPr lang="en-US" sz="2400" dirty="0">
              <a:latin typeface="+mj-lt"/>
            </a:endParaRPr>
          </a:p>
        </p:txBody>
      </p:sp>
    </p:spTree>
    <p:extLst>
      <p:ext uri="{BB962C8B-B14F-4D97-AF65-F5344CB8AC3E}">
        <p14:creationId xmlns:p14="http://schemas.microsoft.com/office/powerpoint/2010/main" val="312944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8098" y="478159"/>
            <a:ext cx="11099800" cy="1325563"/>
          </a:xfrm>
        </p:spPr>
        <p:txBody>
          <a:bodyPr>
            <a:normAutofit/>
          </a:bodyPr>
          <a:lstStyle/>
          <a:p>
            <a:r>
              <a:rPr lang="en-US" sz="4000">
                <a:solidFill>
                  <a:srgbClr val="60394E"/>
                </a:solidFill>
                <a:ea typeface="ＭＳ Ｐゴシック" charset="0"/>
                <a:cs typeface="ＭＳ Ｐゴシック" charset="0"/>
              </a:rPr>
              <a:t>Patients With Multiple Myeloma</a:t>
            </a:r>
            <a:br>
              <a:rPr lang="en-US" sz="4000">
                <a:solidFill>
                  <a:srgbClr val="60394E"/>
                </a:solidFill>
                <a:ea typeface="ＭＳ Ｐゴシック" charset="0"/>
                <a:cs typeface="ＭＳ Ｐゴシック" charset="0"/>
              </a:rPr>
            </a:br>
            <a:r>
              <a:rPr lang="en-US" sz="4000">
                <a:solidFill>
                  <a:srgbClr val="60394E"/>
                </a:solidFill>
                <a:ea typeface="ＭＳ Ｐゴシック" charset="0"/>
                <a:cs typeface="ＭＳ Ｐゴシック" charset="0"/>
              </a:rPr>
              <a:t>Are Living Longer Than Ever</a:t>
            </a:r>
            <a:endParaRPr lang="en-US" sz="4000">
              <a:solidFill>
                <a:srgbClr val="60394E"/>
              </a:solidFill>
            </a:endParaRPr>
          </a:p>
        </p:txBody>
      </p:sp>
      <p:sp>
        <p:nvSpPr>
          <p:cNvPr id="17" name="Rectangle 16">
            <a:extLst>
              <a:ext uri="{FF2B5EF4-FFF2-40B4-BE49-F238E27FC236}">
                <a16:creationId xmlns:a16="http://schemas.microsoft.com/office/drawing/2014/main" id="{5B89B55A-C921-B026-F3A2-CD63C42586F7}"/>
              </a:ext>
            </a:extLst>
          </p:cNvPr>
          <p:cNvSpPr/>
          <p:nvPr/>
        </p:nvSpPr>
        <p:spPr>
          <a:xfrm>
            <a:off x="8391526" y="1122774"/>
            <a:ext cx="3342376" cy="1964874"/>
          </a:xfrm>
          <a:prstGeom prst="rect">
            <a:avLst/>
          </a:prstGeom>
          <a:solidFill>
            <a:srgbClr val="B09EA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A8632049-9D9B-3DBC-AE95-C389F1D5C9E4}"/>
              </a:ext>
            </a:extLst>
          </p:cNvPr>
          <p:cNvSpPr txBox="1">
            <a:spLocks/>
          </p:cNvSpPr>
          <p:nvPr/>
        </p:nvSpPr>
        <p:spPr>
          <a:xfrm>
            <a:off x="498584" y="6442521"/>
            <a:ext cx="9585325" cy="274287"/>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a:ea typeface="Calibri" panose="020F0502020204030204" pitchFamily="34" charset="0"/>
                <a:cs typeface="Calibri" panose="020F0502020204030204" pitchFamily="34" charset="0"/>
              </a:rPr>
              <a:t>1. SEER Cancer Stat Facts: Myeloma. Accessed  March 19, 2023. </a:t>
            </a:r>
            <a:r>
              <a:rPr lang="en-US" sz="1000">
                <a:ea typeface="Calibri" panose="020F0502020204030204" pitchFamily="34" charset="0"/>
                <a:cs typeface="Calibri" panose="020F0502020204030204" pitchFamily="34" charset="0"/>
                <a:hlinkClick r:id="rId3"/>
              </a:rPr>
              <a:t>https://seer.cancer.gov/statfacts/html/mulmy.html</a:t>
            </a:r>
            <a:r>
              <a:rPr lang="en-US" sz="1000">
                <a:ea typeface="Calibri" panose="020F0502020204030204" pitchFamily="34" charset="0"/>
                <a:cs typeface="Calibri" panose="020F0502020204030204" pitchFamily="34" charset="0"/>
              </a:rPr>
              <a:t>. </a:t>
            </a:r>
            <a:endParaRPr lang="nl-NL" sz="100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FB52AA32-0642-94DE-E982-BA4E33081027}"/>
              </a:ext>
            </a:extLst>
          </p:cNvPr>
          <p:cNvSpPr txBox="1"/>
          <p:nvPr/>
        </p:nvSpPr>
        <p:spPr>
          <a:xfrm rot="16200000">
            <a:off x="-727771" y="3708295"/>
            <a:ext cx="27831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u="none" strike="noStrike" kern="0" cap="none" spc="0" normalizeH="0" baseline="0" noProof="0">
                <a:ln>
                  <a:noFill/>
                </a:ln>
                <a:effectLst/>
                <a:uLnTx/>
                <a:uFillTx/>
                <a:latin typeface="Calibri" panose="020F0502020204030204" pitchFamily="34" charset="0"/>
                <a:cs typeface="Calibri" panose="020F0502020204030204" pitchFamily="34" charset="0"/>
                <a:sym typeface="Arial"/>
              </a:rPr>
              <a:t>5- year Survival Percentage</a:t>
            </a:r>
          </a:p>
        </p:txBody>
      </p:sp>
      <p:sp>
        <p:nvSpPr>
          <p:cNvPr id="36" name="TextBox 35">
            <a:extLst>
              <a:ext uri="{FF2B5EF4-FFF2-40B4-BE49-F238E27FC236}">
                <a16:creationId xmlns:a16="http://schemas.microsoft.com/office/drawing/2014/main" id="{7678F9BF-F316-A0C5-3C05-DA1737A63A91}"/>
              </a:ext>
            </a:extLst>
          </p:cNvPr>
          <p:cNvSpPr txBox="1"/>
          <p:nvPr/>
        </p:nvSpPr>
        <p:spPr>
          <a:xfrm>
            <a:off x="1879601" y="5697704"/>
            <a:ext cx="5257905" cy="3385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
                <a:srgbClr val="000000"/>
              </a:buClr>
              <a:buSzTx/>
              <a:buFont typeface="Arial"/>
              <a:buNone/>
              <a:tabLst>
                <a:tab pos="220663" algn="l"/>
                <a:tab pos="2341563" algn="l"/>
                <a:tab pos="4449763" algn="l"/>
              </a:tabLst>
              <a:defRPr/>
            </a:pPr>
            <a:r>
              <a:rPr kumimoji="0" lang="en-US" sz="1600" u="none" strike="noStrike" kern="0" cap="none" spc="0" normalizeH="0" baseline="0" noProof="0">
                <a:ln>
                  <a:noFill/>
                </a:ln>
                <a:solidFill>
                  <a:srgbClr val="7A818B"/>
                </a:solidFill>
                <a:effectLst/>
                <a:uLnTx/>
                <a:uFillTx/>
                <a:latin typeface="Calibri" panose="020F0502020204030204" pitchFamily="34" charset="0"/>
                <a:cs typeface="Calibri" panose="020F0502020204030204" pitchFamily="34" charset="0"/>
                <a:sym typeface="Arial"/>
              </a:rPr>
              <a:t>	1975	2000	2014</a:t>
            </a:r>
          </a:p>
        </p:txBody>
      </p:sp>
      <p:sp>
        <p:nvSpPr>
          <p:cNvPr id="38" name="TextBox 37">
            <a:extLst>
              <a:ext uri="{FF2B5EF4-FFF2-40B4-BE49-F238E27FC236}">
                <a16:creationId xmlns:a16="http://schemas.microsoft.com/office/drawing/2014/main" id="{D33A05F7-49D5-1681-1DFF-89538966EB3D}"/>
              </a:ext>
            </a:extLst>
          </p:cNvPr>
          <p:cNvSpPr txBox="1"/>
          <p:nvPr/>
        </p:nvSpPr>
        <p:spPr>
          <a:xfrm>
            <a:off x="8391525" y="1125955"/>
            <a:ext cx="3342375" cy="926167"/>
          </a:xfrm>
          <a:prstGeom prst="rect">
            <a:avLst/>
          </a:prstGeom>
          <a:noFill/>
        </p:spPr>
        <p:txBody>
          <a:bodyPr wrap="square" rtlCol="0">
            <a:spAutoFit/>
          </a:bodyPr>
          <a:lstStyle/>
          <a:p>
            <a:pPr marL="1028700" marR="0" lvl="0" indent="-102870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u="none" strike="noStrike" kern="0" cap="none" spc="0" normalizeH="0" baseline="0" noProof="0">
                <a:ln>
                  <a:noFill/>
                </a:ln>
                <a:solidFill>
                  <a:srgbClr val="60394E"/>
                </a:solidFill>
                <a:effectLst/>
                <a:uLnTx/>
                <a:uFillTx/>
                <a:latin typeface="Calibri" panose="020F0502020204030204" pitchFamily="34" charset="0"/>
                <a:cs typeface="Calibri" panose="020F0502020204030204" pitchFamily="34" charset="0"/>
                <a:sym typeface="Arial"/>
              </a:rPr>
              <a:t>≈60% </a:t>
            </a:r>
            <a:endParaRPr kumimoji="0" lang="en-US" sz="1600" u="none" strike="noStrike" kern="0" cap="none" spc="0" normalizeH="0" baseline="0" noProof="0">
              <a:ln>
                <a:noFill/>
              </a:ln>
              <a:solidFill>
                <a:srgbClr val="60394E"/>
              </a:solidFill>
              <a:effectLst/>
              <a:uLnTx/>
              <a:uFillTx/>
              <a:latin typeface="Calibri" panose="020F0502020204030204" pitchFamily="34" charset="0"/>
              <a:cs typeface="Calibri" panose="020F0502020204030204" pitchFamily="34" charset="0"/>
              <a:sym typeface="Arial"/>
            </a:endParaRPr>
          </a:p>
        </p:txBody>
      </p:sp>
      <p:sp>
        <p:nvSpPr>
          <p:cNvPr id="39" name="TextBox 38">
            <a:extLst>
              <a:ext uri="{FF2B5EF4-FFF2-40B4-BE49-F238E27FC236}">
                <a16:creationId xmlns:a16="http://schemas.microsoft.com/office/drawing/2014/main" id="{38B5E060-5D34-7DAF-AFA7-7D47BDC12B66}"/>
              </a:ext>
            </a:extLst>
          </p:cNvPr>
          <p:cNvSpPr txBox="1"/>
          <p:nvPr/>
        </p:nvSpPr>
        <p:spPr>
          <a:xfrm>
            <a:off x="8391526" y="1885950"/>
            <a:ext cx="3342376" cy="11114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u="none" strike="noStrike" kern="0" cap="none" spc="0" normalizeH="0" baseline="0" noProof="0" dirty="0">
                <a:ln>
                  <a:noFill/>
                </a:ln>
                <a:solidFill>
                  <a:srgbClr val="88506E"/>
                </a:solidFill>
                <a:effectLst/>
                <a:uLnTx/>
                <a:uFillTx/>
                <a:latin typeface="Calibri" panose="020F0502020204030204" pitchFamily="34" charset="0"/>
                <a:cs typeface="Calibri" panose="020F0502020204030204" pitchFamily="34" charset="0"/>
                <a:sym typeface="Arial"/>
              </a:rPr>
              <a:t>LIVE MORE THAN </a:t>
            </a:r>
            <a:br>
              <a:rPr kumimoji="0" lang="en-US" sz="1800" u="none" strike="noStrike" kern="0" cap="none" spc="0" normalizeH="0" baseline="0" noProof="0" dirty="0">
                <a:ln>
                  <a:noFill/>
                </a:ln>
                <a:solidFill>
                  <a:srgbClr val="88506E"/>
                </a:solidFill>
                <a:effectLst/>
                <a:uLnTx/>
                <a:uFillTx/>
                <a:latin typeface="Calibri" panose="020F0502020204030204" pitchFamily="34" charset="0"/>
                <a:cs typeface="Calibri" panose="020F0502020204030204" pitchFamily="34" charset="0"/>
                <a:sym typeface="Arial"/>
              </a:rPr>
            </a:br>
            <a:r>
              <a:rPr kumimoji="0" lang="en-US" sz="2800" u="none" strike="noStrike" kern="0" cap="none" spc="0" normalizeH="0" baseline="0" noProof="0" dirty="0">
                <a:ln>
                  <a:noFill/>
                </a:ln>
                <a:solidFill>
                  <a:srgbClr val="60394E"/>
                </a:solidFill>
                <a:effectLst/>
                <a:uLnTx/>
                <a:uFillTx/>
                <a:latin typeface="Calibri" panose="020F0502020204030204" pitchFamily="34" charset="0"/>
                <a:cs typeface="Calibri" panose="020F0502020204030204" pitchFamily="34" charset="0"/>
                <a:sym typeface="Arial"/>
              </a:rPr>
              <a:t>5 YEARS</a:t>
            </a:r>
            <a:br>
              <a:rPr kumimoji="0" lang="en-US" sz="1800" u="none" strike="noStrike" kern="0" cap="none" spc="0" normalizeH="0" baseline="0" noProof="0" dirty="0">
                <a:ln>
                  <a:noFill/>
                </a:ln>
                <a:solidFill>
                  <a:srgbClr val="88506E"/>
                </a:solidFill>
                <a:effectLst/>
                <a:uLnTx/>
                <a:uFillTx/>
                <a:latin typeface="Calibri" panose="020F0502020204030204" pitchFamily="34" charset="0"/>
                <a:cs typeface="Calibri" panose="020F0502020204030204" pitchFamily="34" charset="0"/>
                <a:sym typeface="Arial"/>
              </a:rPr>
            </a:br>
            <a:r>
              <a:rPr kumimoji="0" lang="en-US" sz="1800" u="none" strike="noStrike" kern="0" cap="none" spc="0" normalizeH="0" baseline="0" noProof="0" dirty="0">
                <a:ln>
                  <a:noFill/>
                </a:ln>
                <a:solidFill>
                  <a:srgbClr val="88506E"/>
                </a:solidFill>
                <a:effectLst/>
                <a:uLnTx/>
                <a:uFillTx/>
                <a:latin typeface="Calibri" panose="020F0502020204030204" pitchFamily="34" charset="0"/>
                <a:cs typeface="Calibri" panose="020F0502020204030204" pitchFamily="34" charset="0"/>
                <a:sym typeface="Arial"/>
              </a:rPr>
              <a:t>after their diagnosis</a:t>
            </a:r>
            <a:r>
              <a:rPr kumimoji="0" lang="en-US" sz="1800" u="none" strike="noStrike" kern="0" cap="none" spc="0" normalizeH="0" baseline="30000" noProof="0" dirty="0">
                <a:ln>
                  <a:noFill/>
                </a:ln>
                <a:solidFill>
                  <a:srgbClr val="88506E"/>
                </a:solidFill>
                <a:effectLst/>
                <a:uLnTx/>
                <a:uFillTx/>
                <a:latin typeface="Calibri" panose="020F0502020204030204" pitchFamily="34" charset="0"/>
                <a:cs typeface="Calibri" panose="020F0502020204030204" pitchFamily="34" charset="0"/>
                <a:sym typeface="Arial"/>
              </a:rPr>
              <a:t>1</a:t>
            </a:r>
          </a:p>
        </p:txBody>
      </p:sp>
      <p:sp>
        <p:nvSpPr>
          <p:cNvPr id="40" name="TextBox 39">
            <a:extLst>
              <a:ext uri="{FF2B5EF4-FFF2-40B4-BE49-F238E27FC236}">
                <a16:creationId xmlns:a16="http://schemas.microsoft.com/office/drawing/2014/main" id="{2266BB15-840C-BB55-475D-028A5B886453}"/>
              </a:ext>
            </a:extLst>
          </p:cNvPr>
          <p:cNvSpPr txBox="1"/>
          <p:nvPr/>
        </p:nvSpPr>
        <p:spPr>
          <a:xfrm>
            <a:off x="4230749" y="5920589"/>
            <a:ext cx="6158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u="none" strike="noStrike" kern="0" cap="none" spc="0" normalizeH="0" baseline="0" noProof="0">
                <a:ln>
                  <a:noFill/>
                </a:ln>
                <a:effectLst/>
                <a:uLnTx/>
                <a:uFillTx/>
                <a:latin typeface="Calibri" panose="020F0502020204030204" pitchFamily="34" charset="0"/>
                <a:cs typeface="Calibri" panose="020F0502020204030204" pitchFamily="34" charset="0"/>
                <a:sym typeface="Arial"/>
              </a:rPr>
              <a:t>Year</a:t>
            </a:r>
          </a:p>
        </p:txBody>
      </p:sp>
      <p:sp>
        <p:nvSpPr>
          <p:cNvPr id="41" name="TextBox 40">
            <a:extLst>
              <a:ext uri="{FF2B5EF4-FFF2-40B4-BE49-F238E27FC236}">
                <a16:creationId xmlns:a16="http://schemas.microsoft.com/office/drawing/2014/main" id="{E619BFAC-5219-6AE3-4CCA-2A11AE0D05C0}"/>
              </a:ext>
            </a:extLst>
          </p:cNvPr>
          <p:cNvSpPr txBox="1"/>
          <p:nvPr/>
        </p:nvSpPr>
        <p:spPr>
          <a:xfrm>
            <a:off x="719891" y="1860526"/>
            <a:ext cx="602773" cy="4022576"/>
          </a:xfrm>
          <a:prstGeom prst="rect">
            <a:avLst/>
          </a:prstGeom>
          <a:noFill/>
        </p:spPr>
        <p:txBody>
          <a:bodyPr wrap="square" rtlCol="0">
            <a:spAutoFit/>
          </a:bodyPr>
          <a:lstStyle/>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kumimoji="0" lang="en-US" sz="1600" u="none" strike="noStrike" kern="0" cap="none" spc="0" normalizeH="0" baseline="0" noProof="0">
                <a:ln>
                  <a:noFill/>
                </a:ln>
                <a:solidFill>
                  <a:srgbClr val="7A818B"/>
                </a:solidFill>
                <a:effectLst/>
                <a:uLnTx/>
                <a:uFillTx/>
                <a:latin typeface="Calibri" panose="020F0502020204030204" pitchFamily="34" charset="0"/>
                <a:cs typeface="Calibri" panose="020F0502020204030204" pitchFamily="34" charset="0"/>
                <a:sym typeface="Arial"/>
              </a:rPr>
              <a:t>90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lang="en-US" sz="1600" kern="0">
                <a:solidFill>
                  <a:srgbClr val="7A818B"/>
                </a:solidFill>
                <a:latin typeface="Calibri" panose="020F0502020204030204" pitchFamily="34" charset="0"/>
                <a:cs typeface="Calibri" panose="020F0502020204030204" pitchFamily="34" charset="0"/>
                <a:sym typeface="Arial"/>
              </a:rPr>
              <a:t>80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kumimoji="0" lang="en-US" sz="1600" u="none" strike="noStrike" kern="0" cap="none" spc="0" normalizeH="0" baseline="0" noProof="0">
                <a:ln>
                  <a:noFill/>
                </a:ln>
                <a:solidFill>
                  <a:srgbClr val="7A818B"/>
                </a:solidFill>
                <a:effectLst/>
                <a:uLnTx/>
                <a:uFillTx/>
                <a:latin typeface="Calibri" panose="020F0502020204030204" pitchFamily="34" charset="0"/>
                <a:cs typeface="Calibri" panose="020F0502020204030204" pitchFamily="34" charset="0"/>
                <a:sym typeface="Arial"/>
              </a:rPr>
              <a:t>70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lang="en-US" sz="1600" kern="0">
                <a:solidFill>
                  <a:srgbClr val="7A818B"/>
                </a:solidFill>
                <a:latin typeface="Calibri" panose="020F0502020204030204" pitchFamily="34" charset="0"/>
                <a:cs typeface="Calibri" panose="020F0502020204030204" pitchFamily="34" charset="0"/>
                <a:sym typeface="Arial"/>
              </a:rPr>
              <a:t>60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kumimoji="0" lang="en-US" sz="1600" u="none" strike="noStrike" kern="0" cap="none" spc="0" normalizeH="0" baseline="0" noProof="0">
                <a:ln>
                  <a:noFill/>
                </a:ln>
                <a:solidFill>
                  <a:srgbClr val="7A818B"/>
                </a:solidFill>
                <a:effectLst/>
                <a:uLnTx/>
                <a:uFillTx/>
                <a:latin typeface="Calibri" panose="020F0502020204030204" pitchFamily="34" charset="0"/>
                <a:cs typeface="Calibri" panose="020F0502020204030204" pitchFamily="34" charset="0"/>
                <a:sym typeface="Arial"/>
              </a:rPr>
              <a:t>50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lang="en-US" sz="1600" kern="0">
                <a:solidFill>
                  <a:srgbClr val="7A818B"/>
                </a:solidFill>
                <a:latin typeface="Calibri" panose="020F0502020204030204" pitchFamily="34" charset="0"/>
                <a:cs typeface="Calibri" panose="020F0502020204030204" pitchFamily="34" charset="0"/>
                <a:sym typeface="Arial"/>
              </a:rPr>
              <a:t>40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kumimoji="0" lang="en-US" sz="1600" u="none" strike="noStrike" kern="0" cap="none" spc="0" normalizeH="0" baseline="0" noProof="0">
                <a:ln>
                  <a:noFill/>
                </a:ln>
                <a:solidFill>
                  <a:srgbClr val="7A818B"/>
                </a:solidFill>
                <a:effectLst/>
                <a:uLnTx/>
                <a:uFillTx/>
                <a:latin typeface="Calibri" panose="020F0502020204030204" pitchFamily="34" charset="0"/>
                <a:cs typeface="Calibri" panose="020F0502020204030204" pitchFamily="34" charset="0"/>
                <a:sym typeface="Arial"/>
              </a:rPr>
              <a:t>30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lang="en-US" sz="1600" kern="0">
                <a:solidFill>
                  <a:srgbClr val="7A818B"/>
                </a:solidFill>
                <a:latin typeface="Calibri" panose="020F0502020204030204" pitchFamily="34" charset="0"/>
                <a:cs typeface="Calibri" panose="020F0502020204030204" pitchFamily="34" charset="0"/>
                <a:sym typeface="Arial"/>
              </a:rPr>
              <a:t>20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kumimoji="0" lang="en-US" sz="1600" u="none" strike="noStrike" kern="0" cap="none" spc="0" normalizeH="0" baseline="0" noProof="0">
                <a:ln>
                  <a:noFill/>
                </a:ln>
                <a:solidFill>
                  <a:srgbClr val="7A818B"/>
                </a:solidFill>
                <a:effectLst/>
                <a:uLnTx/>
                <a:uFillTx/>
                <a:latin typeface="Calibri" panose="020F0502020204030204" pitchFamily="34" charset="0"/>
                <a:cs typeface="Calibri" panose="020F0502020204030204" pitchFamily="34" charset="0"/>
                <a:sym typeface="Arial"/>
              </a:rPr>
              <a:t>10</a:t>
            </a:r>
          </a:p>
          <a:p>
            <a:pPr marR="0" lvl="0" algn="r" defTabSz="914400" rtl="0" eaLnBrk="1" fontAlgn="auto" latinLnBrk="0" hangingPunct="1">
              <a:lnSpc>
                <a:spcPts val="3100"/>
              </a:lnSpc>
              <a:spcBef>
                <a:spcPts val="0"/>
              </a:spcBef>
              <a:spcAft>
                <a:spcPts val="0"/>
              </a:spcAft>
              <a:buClr>
                <a:srgbClr val="000000"/>
              </a:buClr>
              <a:buSzTx/>
              <a:buFont typeface="Arial"/>
              <a:buNone/>
              <a:tabLst>
                <a:tab pos="220663" algn="l"/>
                <a:tab pos="2341563" algn="l"/>
                <a:tab pos="4449763" algn="l"/>
              </a:tabLst>
              <a:defRPr/>
            </a:pPr>
            <a:r>
              <a:rPr lang="en-US" sz="1600" kern="0">
                <a:solidFill>
                  <a:srgbClr val="7A818B"/>
                </a:solidFill>
                <a:latin typeface="Calibri" panose="020F0502020204030204" pitchFamily="34" charset="0"/>
                <a:cs typeface="Calibri" panose="020F0502020204030204" pitchFamily="34" charset="0"/>
                <a:sym typeface="Arial"/>
              </a:rPr>
              <a:t>0</a:t>
            </a:r>
            <a:endParaRPr kumimoji="0" lang="en-US" sz="1600" u="none" strike="noStrike" kern="0" cap="none" spc="0" normalizeH="0" baseline="0" noProof="0">
              <a:ln>
                <a:noFill/>
              </a:ln>
              <a:solidFill>
                <a:srgbClr val="7A818B"/>
              </a:solidFill>
              <a:effectLst/>
              <a:uLnTx/>
              <a:uFillTx/>
              <a:latin typeface="Calibri" panose="020F0502020204030204" pitchFamily="34" charset="0"/>
              <a:cs typeface="Calibri" panose="020F0502020204030204" pitchFamily="34" charset="0"/>
              <a:sym typeface="Arial"/>
            </a:endParaRPr>
          </a:p>
        </p:txBody>
      </p:sp>
      <p:cxnSp>
        <p:nvCxnSpPr>
          <p:cNvPr id="42" name="Straight Connector 41">
            <a:extLst>
              <a:ext uri="{FF2B5EF4-FFF2-40B4-BE49-F238E27FC236}">
                <a16:creationId xmlns:a16="http://schemas.microsoft.com/office/drawing/2014/main" id="{DAE26D90-597E-055D-AE08-1483BDEED5EC}"/>
              </a:ext>
            </a:extLst>
          </p:cNvPr>
          <p:cNvCxnSpPr/>
          <p:nvPr/>
        </p:nvCxnSpPr>
        <p:spPr>
          <a:xfrm>
            <a:off x="1348261" y="2103739"/>
            <a:ext cx="0" cy="359581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606258-EEAF-FDE3-7405-50B4C74EE8B1}"/>
              </a:ext>
            </a:extLst>
          </p:cNvPr>
          <p:cNvCxnSpPr/>
          <p:nvPr/>
        </p:nvCxnSpPr>
        <p:spPr>
          <a:xfrm flipH="1">
            <a:off x="1335904" y="5699554"/>
            <a:ext cx="635293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7D8219-EB69-693D-B024-C2CAA7F0E58B}"/>
              </a:ext>
            </a:extLst>
          </p:cNvPr>
          <p:cNvCxnSpPr/>
          <p:nvPr/>
        </p:nvCxnSpPr>
        <p:spPr>
          <a:xfrm flipH="1">
            <a:off x="1348261" y="2103739"/>
            <a:ext cx="6352934" cy="0"/>
          </a:xfrm>
          <a:prstGeom prst="line">
            <a:avLst/>
          </a:prstGeom>
          <a:ln>
            <a:solidFill>
              <a:srgbClr val="7A818B">
                <a:alpha val="74857"/>
              </a:srgb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D2DEF52-31A3-0539-DBFB-A13D60E6D728}"/>
              </a:ext>
            </a:extLst>
          </p:cNvPr>
          <p:cNvCxnSpPr>
            <a:cxnSpLocks/>
          </p:cNvCxnSpPr>
          <p:nvPr/>
        </p:nvCxnSpPr>
        <p:spPr>
          <a:xfrm flipH="1">
            <a:off x="1332086" y="2513751"/>
            <a:ext cx="6352934" cy="0"/>
          </a:xfrm>
          <a:prstGeom prst="line">
            <a:avLst/>
          </a:prstGeom>
          <a:ln w="8255">
            <a:solidFill>
              <a:srgbClr val="7A818B">
                <a:alpha val="74857"/>
              </a:srgb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1AD3D77-3336-2F9C-1846-A5F87B2E4A48}"/>
              </a:ext>
            </a:extLst>
          </p:cNvPr>
          <p:cNvCxnSpPr>
            <a:cxnSpLocks/>
          </p:cNvCxnSpPr>
          <p:nvPr/>
        </p:nvCxnSpPr>
        <p:spPr>
          <a:xfrm flipH="1">
            <a:off x="1332086" y="2919157"/>
            <a:ext cx="6352934" cy="0"/>
          </a:xfrm>
          <a:prstGeom prst="line">
            <a:avLst/>
          </a:prstGeom>
          <a:ln w="8255">
            <a:solidFill>
              <a:srgbClr val="7A818B">
                <a:alpha val="74857"/>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2A8AE3-3C28-BCFE-0849-5DF4B919163F}"/>
              </a:ext>
            </a:extLst>
          </p:cNvPr>
          <p:cNvCxnSpPr>
            <a:cxnSpLocks/>
          </p:cNvCxnSpPr>
          <p:nvPr/>
        </p:nvCxnSpPr>
        <p:spPr>
          <a:xfrm flipH="1">
            <a:off x="1332086" y="3318693"/>
            <a:ext cx="6352934" cy="0"/>
          </a:xfrm>
          <a:prstGeom prst="line">
            <a:avLst/>
          </a:prstGeom>
          <a:ln w="8255">
            <a:solidFill>
              <a:srgbClr val="7A818B">
                <a:alpha val="74857"/>
              </a:srgb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B163A7D-5907-B189-4480-DBBAC503B3AD}"/>
              </a:ext>
            </a:extLst>
          </p:cNvPr>
          <p:cNvCxnSpPr>
            <a:cxnSpLocks/>
          </p:cNvCxnSpPr>
          <p:nvPr/>
        </p:nvCxnSpPr>
        <p:spPr>
          <a:xfrm flipH="1">
            <a:off x="1332086" y="3716790"/>
            <a:ext cx="6352934" cy="0"/>
          </a:xfrm>
          <a:prstGeom prst="line">
            <a:avLst/>
          </a:prstGeom>
          <a:ln w="8255">
            <a:solidFill>
              <a:srgbClr val="7A818B">
                <a:alpha val="74857"/>
              </a:srgb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D94B2F0-821E-06E3-5C6A-C49A6C52A6B0}"/>
              </a:ext>
            </a:extLst>
          </p:cNvPr>
          <p:cNvCxnSpPr>
            <a:cxnSpLocks/>
          </p:cNvCxnSpPr>
          <p:nvPr/>
        </p:nvCxnSpPr>
        <p:spPr>
          <a:xfrm flipH="1">
            <a:off x="1332086" y="4122196"/>
            <a:ext cx="6352934" cy="0"/>
          </a:xfrm>
          <a:prstGeom prst="line">
            <a:avLst/>
          </a:prstGeom>
          <a:ln w="8255">
            <a:solidFill>
              <a:srgbClr val="7A818B"/>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9E899B8-089E-A9ED-D2D8-B6159858AC6E}"/>
              </a:ext>
            </a:extLst>
          </p:cNvPr>
          <p:cNvCxnSpPr>
            <a:cxnSpLocks/>
          </p:cNvCxnSpPr>
          <p:nvPr/>
        </p:nvCxnSpPr>
        <p:spPr>
          <a:xfrm flipH="1">
            <a:off x="1332086" y="4521732"/>
            <a:ext cx="6352934" cy="0"/>
          </a:xfrm>
          <a:prstGeom prst="line">
            <a:avLst/>
          </a:prstGeom>
          <a:ln w="8255">
            <a:solidFill>
              <a:srgbClr val="7A818B">
                <a:alpha val="74857"/>
              </a:srgb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2AFD297-F4C1-2DED-90E8-C3378FEFDCA4}"/>
              </a:ext>
            </a:extLst>
          </p:cNvPr>
          <p:cNvCxnSpPr>
            <a:cxnSpLocks/>
          </p:cNvCxnSpPr>
          <p:nvPr/>
        </p:nvCxnSpPr>
        <p:spPr>
          <a:xfrm flipH="1">
            <a:off x="1332086" y="4922842"/>
            <a:ext cx="6352934" cy="0"/>
          </a:xfrm>
          <a:prstGeom prst="line">
            <a:avLst/>
          </a:prstGeom>
          <a:ln w="8255">
            <a:solidFill>
              <a:srgbClr val="7A818B">
                <a:alpha val="74857"/>
              </a:srgb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A4AF710-1DE4-E2AC-BAA7-5D6D73BF2409}"/>
              </a:ext>
            </a:extLst>
          </p:cNvPr>
          <p:cNvCxnSpPr>
            <a:cxnSpLocks/>
          </p:cNvCxnSpPr>
          <p:nvPr/>
        </p:nvCxnSpPr>
        <p:spPr>
          <a:xfrm flipH="1">
            <a:off x="1332086" y="5315891"/>
            <a:ext cx="6352934" cy="0"/>
          </a:xfrm>
          <a:prstGeom prst="line">
            <a:avLst/>
          </a:prstGeom>
          <a:ln w="8255">
            <a:solidFill>
              <a:srgbClr val="7A818B">
                <a:alpha val="74857"/>
              </a:srgbClr>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78E20418-0D85-8FA5-9F8D-496912DF8944}"/>
              </a:ext>
            </a:extLst>
          </p:cNvPr>
          <p:cNvSpPr/>
          <p:nvPr/>
        </p:nvSpPr>
        <p:spPr>
          <a:xfrm>
            <a:off x="1879601" y="4707215"/>
            <a:ext cx="1013254" cy="9923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D344796-BF24-A642-3A18-D6E9B12A0C68}"/>
              </a:ext>
            </a:extLst>
          </p:cNvPr>
          <p:cNvSpPr/>
          <p:nvPr/>
        </p:nvSpPr>
        <p:spPr>
          <a:xfrm>
            <a:off x="4013062" y="4272830"/>
            <a:ext cx="1013254" cy="14267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C5B5DA6B-2BBC-57F1-EFA1-475F49F200A5}"/>
              </a:ext>
            </a:extLst>
          </p:cNvPr>
          <p:cNvSpPr/>
          <p:nvPr/>
        </p:nvSpPr>
        <p:spPr>
          <a:xfrm>
            <a:off x="6124252" y="3379956"/>
            <a:ext cx="1013254" cy="23195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17">
            <a:extLst>
              <a:ext uri="{FF2B5EF4-FFF2-40B4-BE49-F238E27FC236}">
                <a16:creationId xmlns:a16="http://schemas.microsoft.com/office/drawing/2014/main" id="{5B8CD22C-C9E6-7284-086E-9303F7A4EBE4}"/>
              </a:ext>
            </a:extLst>
          </p:cNvPr>
          <p:cNvSpPr/>
          <p:nvPr/>
        </p:nvSpPr>
        <p:spPr>
          <a:xfrm rot="20181946" flipV="1">
            <a:off x="1424142" y="3371452"/>
            <a:ext cx="5029397" cy="424834"/>
          </a:xfrm>
          <a:prstGeom prst="rightArrow">
            <a:avLst/>
          </a:prstGeom>
          <a:gradFill flip="none" rotWithShape="1">
            <a:gsLst>
              <a:gs pos="0">
                <a:srgbClr val="E6D4E3"/>
              </a:gs>
              <a:gs pos="35000">
                <a:srgbClr val="CDBBC7"/>
              </a:gs>
              <a:gs pos="100000">
                <a:srgbClr val="60394E"/>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panose="020F0502020204030204" pitchFamily="34" charset="0"/>
              <a:ea typeface="+mn-ea"/>
              <a:cs typeface="+mn-cs"/>
              <a:sym typeface="Arial"/>
            </a:endParaRPr>
          </a:p>
        </p:txBody>
      </p:sp>
      <p:sp>
        <p:nvSpPr>
          <p:cNvPr id="3" name="Rectangle 2">
            <a:extLst>
              <a:ext uri="{FF2B5EF4-FFF2-40B4-BE49-F238E27FC236}">
                <a16:creationId xmlns:a16="http://schemas.microsoft.com/office/drawing/2014/main" id="{E1162F99-DF55-B0AA-521D-A1FF4D14D9F5}"/>
              </a:ext>
            </a:extLst>
          </p:cNvPr>
          <p:cNvSpPr/>
          <p:nvPr/>
        </p:nvSpPr>
        <p:spPr>
          <a:xfrm>
            <a:off x="8391526" y="3301829"/>
            <a:ext cx="3342376" cy="2543429"/>
          </a:xfrm>
          <a:prstGeom prst="rect">
            <a:avLst/>
          </a:prstGeom>
          <a:solidFill>
            <a:srgbClr val="B09EA8">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16D03D-6161-67EC-B564-6991D889E990}"/>
              </a:ext>
            </a:extLst>
          </p:cNvPr>
          <p:cNvSpPr txBox="1"/>
          <p:nvPr/>
        </p:nvSpPr>
        <p:spPr>
          <a:xfrm>
            <a:off x="8412721" y="3391601"/>
            <a:ext cx="334237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u="none" strike="noStrike" kern="0" cap="none" spc="0" normalizeH="0" baseline="0" noProof="0" dirty="0">
                <a:ln>
                  <a:noFill/>
                </a:ln>
                <a:solidFill>
                  <a:srgbClr val="88506E"/>
                </a:solidFill>
                <a:effectLst/>
                <a:uLnTx/>
                <a:uFillTx/>
                <a:latin typeface="Calibri" panose="020F0502020204030204" pitchFamily="34" charset="0"/>
                <a:cs typeface="Calibri" panose="020F0502020204030204" pitchFamily="34" charset="0"/>
                <a:sym typeface="Arial"/>
              </a:rPr>
              <a:t>As novel treatments are more broadly adopted into clinical practice, MM management is evolving to comprise long-term patient care and management, which, in turn, is expanding the roles of nurses, nurse navigators, and </a:t>
            </a:r>
            <a:r>
              <a:rPr kumimoji="0" lang="en-US" sz="1800" u="none" strike="noStrike" kern="0" cap="none" spc="0" normalizeH="0" baseline="0" noProof="0" dirty="0" err="1">
                <a:ln>
                  <a:noFill/>
                </a:ln>
                <a:solidFill>
                  <a:srgbClr val="88506E"/>
                </a:solidFill>
                <a:effectLst/>
                <a:uLnTx/>
                <a:uFillTx/>
                <a:latin typeface="Calibri" panose="020F0502020204030204" pitchFamily="34" charset="0"/>
                <a:cs typeface="Calibri" panose="020F0502020204030204" pitchFamily="34" charset="0"/>
                <a:sym typeface="Arial"/>
              </a:rPr>
              <a:t>APPs</a:t>
            </a:r>
            <a:r>
              <a:rPr kumimoji="0" lang="en-US" sz="1800" u="none" strike="noStrike" kern="0" cap="none" spc="0" normalizeH="0" baseline="0" noProof="0" dirty="0">
                <a:ln>
                  <a:noFill/>
                </a:ln>
                <a:solidFill>
                  <a:srgbClr val="88506E"/>
                </a:solidFill>
                <a:effectLst/>
                <a:uLnTx/>
                <a:uFillTx/>
                <a:latin typeface="Calibri" panose="020F0502020204030204" pitchFamily="34" charset="0"/>
                <a:cs typeface="Calibri" panose="020F0502020204030204" pitchFamily="34" charset="0"/>
                <a:sym typeface="Arial"/>
              </a:rPr>
              <a:t> in the </a:t>
            </a:r>
            <a:r>
              <a:rPr kumimoji="0" lang="en-US" sz="1800" u="none" strike="noStrike" kern="0" cap="none" spc="0" normalizeH="0" baseline="0" noProof="0" dirty="0" err="1">
                <a:ln>
                  <a:noFill/>
                </a:ln>
                <a:solidFill>
                  <a:srgbClr val="88506E"/>
                </a:solidFill>
                <a:effectLst/>
                <a:uLnTx/>
                <a:uFillTx/>
                <a:latin typeface="Calibri" panose="020F0502020204030204" pitchFamily="34" charset="0"/>
                <a:cs typeface="Calibri" panose="020F0502020204030204" pitchFamily="34" charset="0"/>
                <a:sym typeface="Arial"/>
              </a:rPr>
              <a:t>RRMM</a:t>
            </a:r>
            <a:r>
              <a:rPr kumimoji="0" lang="en-US" sz="1800" u="none" strike="noStrike" kern="0" cap="none" spc="0" normalizeH="0" baseline="0" noProof="0" dirty="0">
                <a:ln>
                  <a:noFill/>
                </a:ln>
                <a:solidFill>
                  <a:srgbClr val="88506E"/>
                </a:solidFill>
                <a:effectLst/>
                <a:uLnTx/>
                <a:uFillTx/>
                <a:latin typeface="Calibri" panose="020F0502020204030204" pitchFamily="34" charset="0"/>
                <a:cs typeface="Calibri" panose="020F0502020204030204" pitchFamily="34" charset="0"/>
                <a:sym typeface="Arial"/>
              </a:rPr>
              <a:t> setting.</a:t>
            </a:r>
            <a:endParaRPr kumimoji="0" lang="en-US" sz="1800" u="none" strike="noStrike" kern="0" cap="none" spc="0" normalizeH="0" baseline="30000" noProof="0" dirty="0">
              <a:ln>
                <a:noFill/>
              </a:ln>
              <a:solidFill>
                <a:srgbClr val="88506E"/>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62901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5 Rectángulo">
            <a:extLst>
              <a:ext uri="{FF2B5EF4-FFF2-40B4-BE49-F238E27FC236}">
                <a16:creationId xmlns:a16="http://schemas.microsoft.com/office/drawing/2014/main" id="{B1C6D88D-7EA7-E602-0421-120AC4134C80}"/>
              </a:ext>
            </a:extLst>
          </p:cNvPr>
          <p:cNvSpPr/>
          <p:nvPr/>
        </p:nvSpPr>
        <p:spPr>
          <a:xfrm>
            <a:off x="10524235" y="4925579"/>
            <a:ext cx="866752" cy="401648"/>
          </a:xfrm>
          <a:prstGeom prst="borderCallout2">
            <a:avLst>
              <a:gd name="adj1" fmla="val -3450"/>
              <a:gd name="adj2" fmla="val 50303"/>
              <a:gd name="adj3" fmla="val -58466"/>
              <a:gd name="adj4" fmla="val 50598"/>
              <a:gd name="adj5" fmla="val -90722"/>
              <a:gd name="adj6" fmla="val 50629"/>
            </a:avLst>
          </a:prstGeom>
          <a:solidFill>
            <a:schemeClr val="accent2">
              <a:lumMod val="75000"/>
            </a:schemeClr>
          </a:solidFill>
          <a:ln w="9525" cmpd="sng">
            <a:solidFill>
              <a:srgbClr val="262626"/>
            </a:solidFill>
          </a:ln>
        </p:spPr>
        <p:txBody>
          <a:bodyPr wrap="square" lIns="0" tIns="34290" rIns="0" bIns="34290">
            <a:spAutoFit/>
          </a:bodyPr>
          <a:lstStyle/>
          <a:p>
            <a:pPr algn="ctr" defTabSz="342900" fontAlgn="base">
              <a:lnSpc>
                <a:spcPct val="90000"/>
              </a:lnSpc>
              <a:spcBef>
                <a:spcPct val="0"/>
              </a:spcBef>
              <a:spcAft>
                <a:spcPct val="0"/>
              </a:spcAft>
              <a:defRPr/>
            </a:pPr>
            <a:r>
              <a:rPr lang="es-ES" altLang="es-ES" sz="1200" kern="0" err="1">
                <a:solidFill>
                  <a:schemeClr val="bg1"/>
                </a:solidFill>
                <a:latin typeface="Franklin Gothic Book"/>
                <a:ea typeface="MS PGothic" pitchFamily="34" charset="-128"/>
                <a:cs typeface="Arial" pitchFamily="34" charset="0"/>
              </a:rPr>
              <a:t>cilta-cel</a:t>
            </a:r>
            <a:r>
              <a:rPr lang="es-ES" altLang="es-ES" sz="1200" kern="0">
                <a:solidFill>
                  <a:schemeClr val="bg1"/>
                </a:solidFill>
                <a:latin typeface="Franklin Gothic Book"/>
                <a:ea typeface="MS PGothic" pitchFamily="34" charset="-128"/>
                <a:cs typeface="Arial" pitchFamily="34" charset="0"/>
              </a:rPr>
              <a:t> </a:t>
            </a:r>
            <a:r>
              <a:rPr lang="en-US" sz="1200" b="0" i="0" u="sng">
                <a:solidFill>
                  <a:schemeClr val="bg1"/>
                </a:solidFill>
                <a:effectLst/>
                <a:latin typeface="Calibri" panose="020F0502020204030204" pitchFamily="34" charset="0"/>
              </a:rPr>
              <a:t>&gt;</a:t>
            </a:r>
            <a:r>
              <a:rPr lang="en-US" sz="1200" b="0" i="0" u="none" strike="noStrike">
                <a:solidFill>
                  <a:schemeClr val="bg1"/>
                </a:solidFill>
                <a:effectLst/>
                <a:latin typeface="Calibri" panose="020F0502020204030204" pitchFamily="34" charset="0"/>
              </a:rPr>
              <a:t> 2 prior lines</a:t>
            </a:r>
            <a:endParaRPr lang="es-ES" altLang="es-ES" sz="1200" kern="0">
              <a:solidFill>
                <a:schemeClr val="bg1"/>
              </a:solidFill>
              <a:latin typeface="Franklin Gothic Book"/>
              <a:ea typeface="MS PGothic" pitchFamily="34" charset="-128"/>
              <a:cs typeface="Arial" pitchFamily="34" charset="0"/>
            </a:endParaRPr>
          </a:p>
        </p:txBody>
      </p:sp>
      <p:sp>
        <p:nvSpPr>
          <p:cNvPr id="16" name="5 Rectángulo">
            <a:extLst>
              <a:ext uri="{FF2B5EF4-FFF2-40B4-BE49-F238E27FC236}">
                <a16:creationId xmlns:a16="http://schemas.microsoft.com/office/drawing/2014/main" id="{7E970027-9910-2DA0-A005-A42D93364658}"/>
              </a:ext>
            </a:extLst>
          </p:cNvPr>
          <p:cNvSpPr/>
          <p:nvPr/>
        </p:nvSpPr>
        <p:spPr>
          <a:xfrm>
            <a:off x="10524235" y="4382482"/>
            <a:ext cx="866752" cy="401648"/>
          </a:xfrm>
          <a:prstGeom prst="borderCallout2">
            <a:avLst>
              <a:gd name="adj1" fmla="val -3450"/>
              <a:gd name="adj2" fmla="val 50303"/>
              <a:gd name="adj3" fmla="val -58466"/>
              <a:gd name="adj4" fmla="val 50598"/>
              <a:gd name="adj5" fmla="val -90722"/>
              <a:gd name="adj6" fmla="val 50629"/>
            </a:avLst>
          </a:prstGeom>
          <a:solidFill>
            <a:schemeClr val="accent2">
              <a:lumMod val="75000"/>
            </a:schemeClr>
          </a:solidFill>
          <a:ln w="9525" cmpd="sng">
            <a:solidFill>
              <a:srgbClr val="262626"/>
            </a:solidFill>
          </a:ln>
        </p:spPr>
        <p:txBody>
          <a:bodyPr wrap="square" lIns="0" tIns="34290" rIns="0" bIns="34290">
            <a:spAutoFit/>
          </a:bodyPr>
          <a:lstStyle/>
          <a:p>
            <a:pPr algn="ctr" defTabSz="342900" fontAlgn="base">
              <a:lnSpc>
                <a:spcPct val="90000"/>
              </a:lnSpc>
              <a:spcBef>
                <a:spcPct val="0"/>
              </a:spcBef>
              <a:spcAft>
                <a:spcPct val="0"/>
              </a:spcAft>
              <a:defRPr/>
            </a:pPr>
            <a:r>
              <a:rPr lang="es-ES" altLang="es-ES" sz="1200" kern="0">
                <a:solidFill>
                  <a:schemeClr val="bg1"/>
                </a:solidFill>
                <a:latin typeface="Franklin Gothic Book"/>
                <a:ea typeface="MS PGothic" pitchFamily="34" charset="-128"/>
                <a:cs typeface="Arial" pitchFamily="34" charset="0"/>
              </a:rPr>
              <a:t>ide-</a:t>
            </a:r>
            <a:r>
              <a:rPr lang="es-ES" altLang="es-ES" sz="1200" kern="0" err="1">
                <a:solidFill>
                  <a:schemeClr val="bg1"/>
                </a:solidFill>
                <a:latin typeface="Franklin Gothic Book"/>
                <a:ea typeface="MS PGothic" pitchFamily="34" charset="-128"/>
                <a:cs typeface="Arial" pitchFamily="34" charset="0"/>
              </a:rPr>
              <a:t>cel</a:t>
            </a:r>
            <a:r>
              <a:rPr lang="es-ES" altLang="es-ES" sz="1200" kern="0">
                <a:solidFill>
                  <a:schemeClr val="bg1"/>
                </a:solidFill>
                <a:latin typeface="Franklin Gothic Book"/>
                <a:ea typeface="MS PGothic" pitchFamily="34" charset="-128"/>
                <a:cs typeface="Arial" pitchFamily="34" charset="0"/>
              </a:rPr>
              <a:t> </a:t>
            </a:r>
            <a:r>
              <a:rPr lang="en-US" sz="1200" b="0" i="0" u="sng">
                <a:solidFill>
                  <a:schemeClr val="bg1"/>
                </a:solidFill>
                <a:effectLst/>
                <a:latin typeface="Calibri" panose="020F0502020204030204" pitchFamily="34" charset="0"/>
              </a:rPr>
              <a:t>&gt;</a:t>
            </a:r>
            <a:r>
              <a:rPr lang="en-US" sz="1200" b="0" i="0" u="none" strike="noStrike">
                <a:solidFill>
                  <a:schemeClr val="bg1"/>
                </a:solidFill>
                <a:effectLst/>
                <a:latin typeface="Calibri" panose="020F0502020204030204" pitchFamily="34" charset="0"/>
              </a:rPr>
              <a:t> 1 prior lines</a:t>
            </a:r>
            <a:endParaRPr lang="es-ES" altLang="es-ES" sz="1200" kern="0">
              <a:solidFill>
                <a:schemeClr val="bg1"/>
              </a:solidFill>
              <a:latin typeface="Franklin Gothic Book"/>
              <a:ea typeface="MS PGothic" pitchFamily="34" charset="-128"/>
              <a:cs typeface="Arial" pitchFamily="34" charset="0"/>
            </a:endParaRPr>
          </a:p>
        </p:txBody>
      </p:sp>
      <p:sp>
        <p:nvSpPr>
          <p:cNvPr id="18" name="5 Rectángulo">
            <a:extLst>
              <a:ext uri="{FF2B5EF4-FFF2-40B4-BE49-F238E27FC236}">
                <a16:creationId xmlns:a16="http://schemas.microsoft.com/office/drawing/2014/main" id="{ED6D8F0D-8D9F-0BB1-2740-10C6CCE2DF97}"/>
              </a:ext>
            </a:extLst>
          </p:cNvPr>
          <p:cNvSpPr/>
          <p:nvPr/>
        </p:nvSpPr>
        <p:spPr>
          <a:xfrm>
            <a:off x="10524235" y="3837430"/>
            <a:ext cx="866752" cy="401648"/>
          </a:xfrm>
          <a:prstGeom prst="borderCallout2">
            <a:avLst>
              <a:gd name="adj1" fmla="val -3450"/>
              <a:gd name="adj2" fmla="val 50303"/>
              <a:gd name="adj3" fmla="val -58466"/>
              <a:gd name="adj4" fmla="val 50598"/>
              <a:gd name="adj5" fmla="val -90722"/>
              <a:gd name="adj6" fmla="val 50629"/>
            </a:avLst>
          </a:prstGeom>
          <a:solidFill>
            <a:schemeClr val="accent2">
              <a:lumMod val="75000"/>
            </a:schemeClr>
          </a:solidFill>
          <a:ln w="9525" cmpd="sng">
            <a:solidFill>
              <a:srgbClr val="262626"/>
            </a:solidFill>
          </a:ln>
        </p:spPr>
        <p:txBody>
          <a:bodyPr wrap="square" lIns="0" tIns="34290" rIns="0" bIns="34290">
            <a:spAutoFit/>
          </a:bodyPr>
          <a:lstStyle/>
          <a:p>
            <a:pPr algn="ctr" defTabSz="342900" fontAlgn="base">
              <a:lnSpc>
                <a:spcPct val="90000"/>
              </a:lnSpc>
              <a:spcBef>
                <a:spcPct val="0"/>
              </a:spcBef>
              <a:spcAft>
                <a:spcPct val="0"/>
              </a:spcAft>
              <a:defRPr/>
            </a:pPr>
            <a:r>
              <a:rPr lang="es-ES" altLang="es-ES" sz="1200" kern="0" err="1">
                <a:solidFill>
                  <a:srgbClr val="FFFFFF"/>
                </a:solidFill>
                <a:latin typeface="Franklin Gothic Book"/>
                <a:ea typeface="MS PGothic" pitchFamily="34" charset="-128"/>
                <a:cs typeface="Arial" pitchFamily="34" charset="0"/>
              </a:rPr>
              <a:t>Expanded</a:t>
            </a:r>
            <a:endParaRPr lang="es-ES" altLang="es-ES" sz="1200" kern="0">
              <a:solidFill>
                <a:srgbClr val="FFFFFF"/>
              </a:solidFill>
              <a:latin typeface="Franklin Gothic Book"/>
              <a:ea typeface="MS PGothic" pitchFamily="34" charset="-128"/>
              <a:cs typeface="Arial" pitchFamily="34" charset="0"/>
            </a:endParaRPr>
          </a:p>
          <a:p>
            <a:pPr algn="ctr" defTabSz="342900" fontAlgn="base">
              <a:lnSpc>
                <a:spcPct val="90000"/>
              </a:lnSpc>
              <a:spcBef>
                <a:spcPct val="0"/>
              </a:spcBef>
              <a:spcAft>
                <a:spcPct val="0"/>
              </a:spcAft>
              <a:defRPr/>
            </a:pPr>
            <a:r>
              <a:rPr lang="es-ES" altLang="es-ES" sz="1200" kern="0" err="1">
                <a:solidFill>
                  <a:srgbClr val="FFFFFF"/>
                </a:solidFill>
                <a:latin typeface="Franklin Gothic Book"/>
                <a:ea typeface="MS PGothic" pitchFamily="34" charset="-128"/>
                <a:cs typeface="Arial" pitchFamily="34" charset="0"/>
              </a:rPr>
              <a:t>Indications</a:t>
            </a:r>
            <a:endParaRPr lang="es-ES" altLang="es-ES" sz="1200" kern="0">
              <a:solidFill>
                <a:srgbClr val="FFFFFF"/>
              </a:solidFill>
              <a:latin typeface="Franklin Gothic Book"/>
              <a:ea typeface="MS PGothic" pitchFamily="34" charset="-128"/>
              <a:cs typeface="Arial" pitchFamily="34" charset="0"/>
            </a:endParaRPr>
          </a:p>
        </p:txBody>
      </p:sp>
      <p:sp>
        <p:nvSpPr>
          <p:cNvPr id="95" name="5 Rectángulo">
            <a:extLst>
              <a:ext uri="{FF2B5EF4-FFF2-40B4-BE49-F238E27FC236}">
                <a16:creationId xmlns:a16="http://schemas.microsoft.com/office/drawing/2014/main" id="{A19BAC18-8D45-C10E-8AD3-4E6D914CE4EE}"/>
              </a:ext>
            </a:extLst>
          </p:cNvPr>
          <p:cNvSpPr/>
          <p:nvPr/>
        </p:nvSpPr>
        <p:spPr>
          <a:xfrm>
            <a:off x="4964027" y="1834597"/>
            <a:ext cx="1013631" cy="235449"/>
          </a:xfrm>
          <a:prstGeom prst="borderCallout2">
            <a:avLst>
              <a:gd name="adj1" fmla="val 100741"/>
              <a:gd name="adj2" fmla="val 49478"/>
              <a:gd name="adj3" fmla="val 127221"/>
              <a:gd name="adj4" fmla="val 49425"/>
              <a:gd name="adj5" fmla="val 181619"/>
              <a:gd name="adj6" fmla="val 49402"/>
            </a:avLst>
          </a:prstGeom>
          <a:solidFill>
            <a:schemeClr val="accent1"/>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Ixazomib</a:t>
            </a:r>
            <a:endParaRPr lang="es-ES" altLang="es-ES" sz="1200" kern="0">
              <a:solidFill>
                <a:srgbClr val="FFFFFF"/>
              </a:solidFill>
              <a:latin typeface="Franklin Gothic Book"/>
              <a:ea typeface="MS PGothic" pitchFamily="34" charset="-128"/>
              <a:cs typeface="Arial" pitchFamily="34" charset="0"/>
            </a:endParaRPr>
          </a:p>
        </p:txBody>
      </p:sp>
      <p:sp>
        <p:nvSpPr>
          <p:cNvPr id="70" name="5 Rectángulo">
            <a:extLst>
              <a:ext uri="{FF2B5EF4-FFF2-40B4-BE49-F238E27FC236}">
                <a16:creationId xmlns:a16="http://schemas.microsoft.com/office/drawing/2014/main" id="{1AD31C42-5B3D-9B68-6B08-BC19760B2532}"/>
              </a:ext>
            </a:extLst>
          </p:cNvPr>
          <p:cNvSpPr/>
          <p:nvPr/>
        </p:nvSpPr>
        <p:spPr>
          <a:xfrm>
            <a:off x="4964027" y="2222644"/>
            <a:ext cx="1013631" cy="235449"/>
          </a:xfrm>
          <a:prstGeom prst="borderCallout2">
            <a:avLst>
              <a:gd name="adj1" fmla="val 100741"/>
              <a:gd name="adj2" fmla="val 49478"/>
              <a:gd name="adj3" fmla="val 127221"/>
              <a:gd name="adj4" fmla="val 49425"/>
              <a:gd name="adj5" fmla="val 181619"/>
              <a:gd name="adj6" fmla="val 49402"/>
            </a:avLst>
          </a:prstGeom>
          <a:solidFill>
            <a:schemeClr val="accent5">
              <a:lumMod val="60000"/>
              <a:lumOff val="40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Daratumumab</a:t>
            </a:r>
            <a:endParaRPr lang="es-ES" altLang="es-ES" sz="1200" kern="0">
              <a:solidFill>
                <a:srgbClr val="FFFFFF"/>
              </a:solidFill>
              <a:latin typeface="Franklin Gothic Book"/>
              <a:ea typeface="MS PGothic" pitchFamily="34" charset="-128"/>
              <a:cs typeface="Arial" pitchFamily="34" charset="0"/>
            </a:endParaRPr>
          </a:p>
        </p:txBody>
      </p:sp>
      <p:sp>
        <p:nvSpPr>
          <p:cNvPr id="69" name="5 Rectángulo">
            <a:extLst>
              <a:ext uri="{FF2B5EF4-FFF2-40B4-BE49-F238E27FC236}">
                <a16:creationId xmlns:a16="http://schemas.microsoft.com/office/drawing/2014/main" id="{60B1A789-BD75-C9FA-3C7D-B545A16EBEBC}"/>
              </a:ext>
            </a:extLst>
          </p:cNvPr>
          <p:cNvSpPr/>
          <p:nvPr/>
        </p:nvSpPr>
        <p:spPr>
          <a:xfrm>
            <a:off x="4964027" y="2610691"/>
            <a:ext cx="1013631" cy="235449"/>
          </a:xfrm>
          <a:prstGeom prst="borderCallout2">
            <a:avLst>
              <a:gd name="adj1" fmla="val 100741"/>
              <a:gd name="adj2" fmla="val 49448"/>
              <a:gd name="adj3" fmla="val 127221"/>
              <a:gd name="adj4" fmla="val 49425"/>
              <a:gd name="adj5" fmla="val 180608"/>
              <a:gd name="adj6" fmla="val 49432"/>
            </a:avLst>
          </a:prstGeom>
          <a:solidFill>
            <a:schemeClr val="accent5">
              <a:lumMod val="60000"/>
              <a:lumOff val="40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Elotuzumab</a:t>
            </a:r>
            <a:endParaRPr lang="es-ES" altLang="es-ES" sz="1200" kern="0">
              <a:solidFill>
                <a:srgbClr val="FFFFFF"/>
              </a:solidFill>
              <a:latin typeface="Franklin Gothic Book"/>
              <a:ea typeface="MS PGothic" pitchFamily="34" charset="-128"/>
              <a:cs typeface="Arial" pitchFamily="34" charset="0"/>
            </a:endParaRPr>
          </a:p>
        </p:txBody>
      </p:sp>
      <p:sp>
        <p:nvSpPr>
          <p:cNvPr id="114" name="5 Rectángulo">
            <a:extLst>
              <a:ext uri="{FF2B5EF4-FFF2-40B4-BE49-F238E27FC236}">
                <a16:creationId xmlns:a16="http://schemas.microsoft.com/office/drawing/2014/main" id="{74AEE83C-F159-A357-DB77-B642AC22D4DF}"/>
              </a:ext>
            </a:extLst>
          </p:cNvPr>
          <p:cNvSpPr/>
          <p:nvPr/>
        </p:nvSpPr>
        <p:spPr>
          <a:xfrm>
            <a:off x="7773814" y="3830821"/>
            <a:ext cx="866752" cy="235449"/>
          </a:xfrm>
          <a:prstGeom prst="borderCallout2">
            <a:avLst>
              <a:gd name="adj1" fmla="val -3450"/>
              <a:gd name="adj2" fmla="val 50303"/>
              <a:gd name="adj3" fmla="val -58466"/>
              <a:gd name="adj4" fmla="val 50598"/>
              <a:gd name="adj5" fmla="val -90722"/>
              <a:gd name="adj6" fmla="val 50629"/>
            </a:avLst>
          </a:prstGeom>
          <a:solidFill>
            <a:schemeClr val="accent2">
              <a:lumMod val="75000"/>
            </a:schemeClr>
          </a:solidFill>
          <a:ln w="9525" cmpd="sng">
            <a:solidFill>
              <a:schemeClr val="tx1"/>
            </a:solidFill>
            <a:extLst>
              <a:ext uri="{C807C97D-BFC1-408E-A445-0C87EB9F89A2}">
                <ask:lineSketchStyleProps xmlns:ask="http://schemas.microsoft.com/office/drawing/2018/sketchyshapes">
                  <ask:type>
                    <ask:lineSketchNone/>
                  </ask:type>
                </ask:lineSketchStyleProps>
              </a:ext>
            </a:extLst>
          </a:ln>
        </p:spPr>
        <p:txBody>
          <a:bodyPr wrap="square" lIns="0" tIns="34290" rIns="0" bIns="34290">
            <a:spAutoFit/>
          </a:bodyPr>
          <a:lstStyle/>
          <a:p>
            <a:pPr algn="ctr" defTabSz="342900" fontAlgn="base">
              <a:lnSpc>
                <a:spcPct val="90000"/>
              </a:lnSpc>
              <a:spcBef>
                <a:spcPct val="0"/>
              </a:spcBef>
              <a:spcAft>
                <a:spcPct val="0"/>
              </a:spcAft>
              <a:defRPr/>
            </a:pPr>
            <a:r>
              <a:rPr lang="es-ES" altLang="es-ES" sz="1200" kern="0">
                <a:solidFill>
                  <a:srgbClr val="FFFFFF"/>
                </a:solidFill>
                <a:latin typeface="Franklin Gothic Book"/>
                <a:ea typeface="MS PGothic" pitchFamily="34" charset="-128"/>
                <a:cs typeface="Arial" pitchFamily="34" charset="0"/>
              </a:rPr>
              <a:t>ide-</a:t>
            </a:r>
            <a:r>
              <a:rPr lang="es-ES" altLang="es-ES" sz="1200" kern="0" err="1">
                <a:solidFill>
                  <a:srgbClr val="FFFFFF"/>
                </a:solidFill>
                <a:latin typeface="Franklin Gothic Book"/>
                <a:ea typeface="MS PGothic" pitchFamily="34" charset="-128"/>
                <a:cs typeface="Arial" pitchFamily="34" charset="0"/>
              </a:rPr>
              <a:t>cel</a:t>
            </a:r>
            <a:endParaRPr lang="es-ES" altLang="es-ES" sz="1200" kern="0">
              <a:solidFill>
                <a:srgbClr val="FFFFFF"/>
              </a:solidFill>
              <a:latin typeface="Franklin Gothic Book"/>
              <a:ea typeface="MS PGothic" pitchFamily="34" charset="-128"/>
              <a:cs typeface="Arial" pitchFamily="34" charset="0"/>
            </a:endParaRPr>
          </a:p>
        </p:txBody>
      </p:sp>
      <p:sp>
        <p:nvSpPr>
          <p:cNvPr id="112" name="5 Rectángulo">
            <a:extLst>
              <a:ext uri="{FF2B5EF4-FFF2-40B4-BE49-F238E27FC236}">
                <a16:creationId xmlns:a16="http://schemas.microsoft.com/office/drawing/2014/main" id="{53838799-B413-3B20-FD4B-56FB77F25A16}"/>
              </a:ext>
            </a:extLst>
          </p:cNvPr>
          <p:cNvSpPr/>
          <p:nvPr/>
        </p:nvSpPr>
        <p:spPr>
          <a:xfrm>
            <a:off x="8744687" y="4200507"/>
            <a:ext cx="866752" cy="235449"/>
          </a:xfrm>
          <a:prstGeom prst="borderCallout2">
            <a:avLst>
              <a:gd name="adj1" fmla="val -3450"/>
              <a:gd name="adj2" fmla="val 50303"/>
              <a:gd name="adj3" fmla="val -58466"/>
              <a:gd name="adj4" fmla="val 50598"/>
              <a:gd name="adj5" fmla="val -90722"/>
              <a:gd name="adj6" fmla="val 50629"/>
            </a:avLst>
          </a:prstGeom>
          <a:solidFill>
            <a:schemeClr val="accent2">
              <a:lumMod val="75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err="1">
                <a:solidFill>
                  <a:srgbClr val="FFFFFF"/>
                </a:solidFill>
                <a:latin typeface="Franklin Gothic Book"/>
                <a:ea typeface="Calibri"/>
                <a:cs typeface="Calibri"/>
              </a:rPr>
              <a:t>cilta-cel</a:t>
            </a:r>
            <a:endParaRPr lang="es-ES" altLang="es-ES" sz="1200" kern="0">
              <a:solidFill>
                <a:srgbClr val="FFFFFF"/>
              </a:solidFill>
              <a:latin typeface="Franklin Gothic Book"/>
              <a:ea typeface="MS PGothic" pitchFamily="34" charset="-128"/>
              <a:cs typeface="Arial" pitchFamily="34" charset="0"/>
            </a:endParaRPr>
          </a:p>
        </p:txBody>
      </p:sp>
      <p:sp>
        <p:nvSpPr>
          <p:cNvPr id="109" name="5 Rectángulo">
            <a:extLst>
              <a:ext uri="{FF2B5EF4-FFF2-40B4-BE49-F238E27FC236}">
                <a16:creationId xmlns:a16="http://schemas.microsoft.com/office/drawing/2014/main" id="{C4E89AA1-0178-4BE3-0DB1-EB6B40C839AC}"/>
              </a:ext>
            </a:extLst>
          </p:cNvPr>
          <p:cNvSpPr/>
          <p:nvPr/>
        </p:nvSpPr>
        <p:spPr>
          <a:xfrm>
            <a:off x="8744687" y="3830821"/>
            <a:ext cx="866752" cy="235449"/>
          </a:xfrm>
          <a:prstGeom prst="borderCallout2">
            <a:avLst>
              <a:gd name="adj1" fmla="val -3450"/>
              <a:gd name="adj2" fmla="val 50303"/>
              <a:gd name="adj3" fmla="val -58466"/>
              <a:gd name="adj4" fmla="val 50598"/>
              <a:gd name="adj5" fmla="val -90722"/>
              <a:gd name="adj6" fmla="val 50629"/>
            </a:avLst>
          </a:prstGeom>
          <a:solidFill>
            <a:schemeClr val="accent4">
              <a:lumMod val="75000"/>
              <a:alpha val="60073"/>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err="1">
                <a:solidFill>
                  <a:srgbClr val="FFFFFF"/>
                </a:solidFill>
                <a:latin typeface="Franklin Gothic Book"/>
                <a:ea typeface="Calibri"/>
                <a:cs typeface="Calibri"/>
              </a:rPr>
              <a:t>Teclistamab</a:t>
            </a:r>
            <a:endParaRPr lang="es-ES" altLang="es-ES" sz="1200" kern="0">
              <a:solidFill>
                <a:srgbClr val="FFFFFF"/>
              </a:solidFill>
              <a:latin typeface="Franklin Gothic Book"/>
              <a:ea typeface="MS PGothic" pitchFamily="34" charset="-128"/>
              <a:cs typeface="Arial" pitchFamily="34" charset="0"/>
            </a:endParaRPr>
          </a:p>
        </p:txBody>
      </p:sp>
      <p:sp>
        <p:nvSpPr>
          <p:cNvPr id="9" name="5 Rectángulo">
            <a:extLst>
              <a:ext uri="{FF2B5EF4-FFF2-40B4-BE49-F238E27FC236}">
                <a16:creationId xmlns:a16="http://schemas.microsoft.com/office/drawing/2014/main" id="{F750F24C-F8AF-8533-1522-9B9CCD2CF74D}"/>
              </a:ext>
            </a:extLst>
          </p:cNvPr>
          <p:cNvSpPr/>
          <p:nvPr/>
        </p:nvSpPr>
        <p:spPr>
          <a:xfrm>
            <a:off x="6848716" y="1895700"/>
            <a:ext cx="998080" cy="401648"/>
          </a:xfrm>
          <a:prstGeom prst="borderCallout2">
            <a:avLst>
              <a:gd name="adj1" fmla="val 100741"/>
              <a:gd name="adj2" fmla="val 49478"/>
              <a:gd name="adj3" fmla="val 127221"/>
              <a:gd name="adj4" fmla="val 49425"/>
              <a:gd name="adj5" fmla="val 141362"/>
              <a:gd name="adj6" fmla="val 49402"/>
            </a:avLst>
          </a:prstGeom>
          <a:solidFill>
            <a:schemeClr val="accent5">
              <a:lumMod val="60000"/>
              <a:lumOff val="40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Daratumumab</a:t>
            </a:r>
          </a:p>
          <a:p>
            <a:pPr algn="ctr" defTabSz="342900" fontAlgn="base">
              <a:lnSpc>
                <a:spcPct val="90000"/>
              </a:lnSpc>
              <a:spcBef>
                <a:spcPct val="0"/>
              </a:spcBef>
              <a:spcAft>
                <a:spcPct val="0"/>
              </a:spcAft>
              <a:defRPr/>
            </a:pPr>
            <a:r>
              <a:rPr lang="en-US" altLang="es-ES" sz="1200" kern="0">
                <a:solidFill>
                  <a:srgbClr val="FFFFFF"/>
                </a:solidFill>
                <a:latin typeface="Franklin Gothic Book"/>
                <a:ea typeface="MS PGothic" pitchFamily="34" charset="-128"/>
                <a:cs typeface="Calibri"/>
              </a:rPr>
              <a:t>Hyaluronidase</a:t>
            </a:r>
            <a:endParaRPr lang="es-ES" altLang="es-ES" sz="1200" kern="0">
              <a:solidFill>
                <a:srgbClr val="FFFFFF"/>
              </a:solidFill>
              <a:latin typeface="Franklin Gothic Book"/>
              <a:ea typeface="MS PGothic" pitchFamily="34" charset="-128"/>
              <a:cs typeface="Arial" pitchFamily="34" charset="0"/>
            </a:endParaRPr>
          </a:p>
        </p:txBody>
      </p:sp>
      <p:sp>
        <p:nvSpPr>
          <p:cNvPr id="111" name="5 Rectángulo">
            <a:extLst>
              <a:ext uri="{FF2B5EF4-FFF2-40B4-BE49-F238E27FC236}">
                <a16:creationId xmlns:a16="http://schemas.microsoft.com/office/drawing/2014/main" id="{12A6FF6F-1898-6073-32CE-100AF7A765E9}"/>
              </a:ext>
            </a:extLst>
          </p:cNvPr>
          <p:cNvSpPr/>
          <p:nvPr/>
        </p:nvSpPr>
        <p:spPr>
          <a:xfrm>
            <a:off x="9601659" y="2615505"/>
            <a:ext cx="998081" cy="235449"/>
          </a:xfrm>
          <a:prstGeom prst="borderCallout2">
            <a:avLst>
              <a:gd name="adj1" fmla="val 100741"/>
              <a:gd name="adj2" fmla="val 49448"/>
              <a:gd name="adj3" fmla="val 127221"/>
              <a:gd name="adj4" fmla="val 49425"/>
              <a:gd name="adj5" fmla="val 174087"/>
              <a:gd name="adj6" fmla="val 49432"/>
            </a:avLst>
          </a:prstGeom>
          <a:solidFill>
            <a:schemeClr val="accent4">
              <a:lumMod val="75000"/>
              <a:alpha val="60073"/>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s-ES" altLang="es-ES" sz="1200" kern="0" err="1">
                <a:solidFill>
                  <a:srgbClr val="FFFFFF"/>
                </a:solidFill>
                <a:latin typeface="Franklin Gothic Book"/>
                <a:ea typeface="MS PGothic" pitchFamily="34" charset="-128"/>
                <a:cs typeface="Arial" pitchFamily="34" charset="0"/>
              </a:rPr>
              <a:t>Talquetamab</a:t>
            </a:r>
            <a:endParaRPr lang="es-ES" altLang="es-ES" sz="1200" kern="0">
              <a:solidFill>
                <a:srgbClr val="FFFFFF"/>
              </a:solidFill>
              <a:latin typeface="Franklin Gothic Book"/>
              <a:ea typeface="MS PGothic" pitchFamily="34" charset="-128"/>
              <a:cs typeface="Arial" pitchFamily="34" charset="0"/>
            </a:endParaRPr>
          </a:p>
        </p:txBody>
      </p:sp>
      <p:sp>
        <p:nvSpPr>
          <p:cNvPr id="110" name="5 Rectángulo">
            <a:extLst>
              <a:ext uri="{FF2B5EF4-FFF2-40B4-BE49-F238E27FC236}">
                <a16:creationId xmlns:a16="http://schemas.microsoft.com/office/drawing/2014/main" id="{518F7B2D-D0F4-C069-B523-61A8C8417FB8}"/>
              </a:ext>
            </a:extLst>
          </p:cNvPr>
          <p:cNvSpPr/>
          <p:nvPr/>
        </p:nvSpPr>
        <p:spPr>
          <a:xfrm>
            <a:off x="9607715" y="2990179"/>
            <a:ext cx="998081" cy="235449"/>
          </a:xfrm>
          <a:prstGeom prst="borderCallout2">
            <a:avLst>
              <a:gd name="adj1" fmla="val 100741"/>
              <a:gd name="adj2" fmla="val 49448"/>
              <a:gd name="adj3" fmla="val 127221"/>
              <a:gd name="adj4" fmla="val 49425"/>
              <a:gd name="adj5" fmla="val 180609"/>
              <a:gd name="adj6" fmla="val 49432"/>
            </a:avLst>
          </a:prstGeom>
          <a:solidFill>
            <a:schemeClr val="accent4">
              <a:lumMod val="75000"/>
              <a:alpha val="60073"/>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err="1">
                <a:solidFill>
                  <a:srgbClr val="FFFFFF"/>
                </a:solidFill>
                <a:latin typeface="Franklin Gothic Book"/>
                <a:ea typeface="Calibri"/>
                <a:cs typeface="Calibri"/>
              </a:rPr>
              <a:t>Elranatamab</a:t>
            </a:r>
            <a:endParaRPr lang="es-ES" altLang="es-ES" sz="1200" kern="0">
              <a:solidFill>
                <a:srgbClr val="FFFFFF"/>
              </a:solidFill>
              <a:latin typeface="Franklin Gothic Book"/>
              <a:ea typeface="MS PGothic" pitchFamily="34" charset="-128"/>
              <a:cs typeface="Arial" pitchFamily="34" charset="0"/>
            </a:endParaRPr>
          </a:p>
        </p:txBody>
      </p:sp>
      <p:sp>
        <p:nvSpPr>
          <p:cNvPr id="2" name="Title 1">
            <a:extLst>
              <a:ext uri="{FF2B5EF4-FFF2-40B4-BE49-F238E27FC236}">
                <a16:creationId xmlns:a16="http://schemas.microsoft.com/office/drawing/2014/main" id="{09676DAA-9190-C74C-A976-E2294A880EF3}"/>
              </a:ext>
            </a:extLst>
          </p:cNvPr>
          <p:cNvSpPr>
            <a:spLocks noGrp="1"/>
          </p:cNvSpPr>
          <p:nvPr>
            <p:ph type="title" idx="4294967295"/>
          </p:nvPr>
        </p:nvSpPr>
        <p:spPr>
          <a:xfrm>
            <a:off x="472440" y="477818"/>
            <a:ext cx="11893184" cy="1325563"/>
          </a:xfrm>
        </p:spPr>
        <p:txBody>
          <a:bodyPr>
            <a:noAutofit/>
          </a:bodyPr>
          <a:lstStyle/>
          <a:p>
            <a:r>
              <a:rPr lang="en-US" sz="4000" dirty="0">
                <a:solidFill>
                  <a:srgbClr val="60394E"/>
                </a:solidFill>
              </a:rPr>
              <a:t>FDA-Approved Therapy for Multiple Myeloma </a:t>
            </a:r>
            <a:br>
              <a:rPr lang="en-US" sz="4000" dirty="0">
                <a:solidFill>
                  <a:srgbClr val="60394E"/>
                </a:solidFill>
              </a:rPr>
            </a:br>
            <a:r>
              <a:rPr lang="en-US" sz="4000" dirty="0">
                <a:solidFill>
                  <a:srgbClr val="60394E"/>
                </a:solidFill>
              </a:rPr>
              <a:t>Since 2000</a:t>
            </a:r>
          </a:p>
        </p:txBody>
      </p:sp>
      <p:sp>
        <p:nvSpPr>
          <p:cNvPr id="6" name="TextBox 5">
            <a:extLst>
              <a:ext uri="{FF2B5EF4-FFF2-40B4-BE49-F238E27FC236}">
                <a16:creationId xmlns:a16="http://schemas.microsoft.com/office/drawing/2014/main" id="{787DC1F6-A7EA-C6EE-893A-C72E77E329D4}"/>
              </a:ext>
            </a:extLst>
          </p:cNvPr>
          <p:cNvSpPr txBox="1"/>
          <p:nvPr/>
        </p:nvSpPr>
        <p:spPr>
          <a:xfrm>
            <a:off x="500661" y="6526099"/>
            <a:ext cx="8232242" cy="246221"/>
          </a:xfrm>
          <a:prstGeom prst="rect">
            <a:avLst/>
          </a:prstGeom>
          <a:noFill/>
        </p:spPr>
        <p:txBody>
          <a:bodyPr wrap="square" rtlCol="0">
            <a:spAutoFit/>
          </a:bodyPr>
          <a:lstStyle/>
          <a:p>
            <a:pPr defTabSz="685800" eaLnBrk="0" fontAlgn="base" hangingPunct="0">
              <a:spcBef>
                <a:spcPct val="0"/>
              </a:spcBef>
              <a:spcAft>
                <a:spcPct val="0"/>
              </a:spcAft>
              <a:defRPr/>
            </a:pPr>
            <a:r>
              <a:rPr lang="en-US" sz="1000" err="1"/>
              <a:t>Cancer.gov</a:t>
            </a:r>
            <a:r>
              <a:rPr lang="en-US" sz="1000"/>
              <a:t> website. Drug therapy for multiple myeloma</a:t>
            </a:r>
            <a:r>
              <a:rPr lang="en-US" sz="1000">
                <a:latin typeface="+mj-lt"/>
              </a:rPr>
              <a:t>. </a:t>
            </a:r>
          </a:p>
        </p:txBody>
      </p:sp>
      <p:sp>
        <p:nvSpPr>
          <p:cNvPr id="8" name="Rounded Rectangle 7">
            <a:extLst>
              <a:ext uri="{FF2B5EF4-FFF2-40B4-BE49-F238E27FC236}">
                <a16:creationId xmlns:a16="http://schemas.microsoft.com/office/drawing/2014/main" id="{76FCD2C2-292B-2341-AAE5-A0BDF2A2F9BB}"/>
              </a:ext>
            </a:extLst>
          </p:cNvPr>
          <p:cNvSpPr/>
          <p:nvPr/>
        </p:nvSpPr>
        <p:spPr>
          <a:xfrm>
            <a:off x="5479089" y="5152343"/>
            <a:ext cx="4690074" cy="65347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n-US" sz="1600">
                <a:solidFill>
                  <a:prstClr val="white"/>
                </a:solidFill>
              </a:rPr>
              <a:t>Most common current MM treatment plan: </a:t>
            </a:r>
            <a:br>
              <a:rPr lang="en-US" sz="1600">
                <a:solidFill>
                  <a:prstClr val="white"/>
                </a:solidFill>
              </a:rPr>
            </a:br>
            <a:r>
              <a:rPr lang="en-US" sz="1600">
                <a:solidFill>
                  <a:prstClr val="white"/>
                </a:solidFill>
              </a:rPr>
              <a:t>Combine 2-3 drug classes and add dexamethasone</a:t>
            </a:r>
          </a:p>
        </p:txBody>
      </p:sp>
      <p:grpSp>
        <p:nvGrpSpPr>
          <p:cNvPr id="10" name="Group 9">
            <a:extLst>
              <a:ext uri="{FF2B5EF4-FFF2-40B4-BE49-F238E27FC236}">
                <a16:creationId xmlns:a16="http://schemas.microsoft.com/office/drawing/2014/main" id="{0F725DE0-199A-F313-4C46-A947A4767917}"/>
              </a:ext>
            </a:extLst>
          </p:cNvPr>
          <p:cNvGrpSpPr/>
          <p:nvPr/>
        </p:nvGrpSpPr>
        <p:grpSpPr>
          <a:xfrm>
            <a:off x="2813619" y="4545471"/>
            <a:ext cx="1717675" cy="253916"/>
            <a:chOff x="825680" y="4426457"/>
            <a:chExt cx="2290232" cy="338555"/>
          </a:xfrm>
        </p:grpSpPr>
        <p:sp>
          <p:nvSpPr>
            <p:cNvPr id="39" name="Rectangle 38">
              <a:extLst>
                <a:ext uri="{FF2B5EF4-FFF2-40B4-BE49-F238E27FC236}">
                  <a16:creationId xmlns:a16="http://schemas.microsoft.com/office/drawing/2014/main" id="{C45B1B1A-725C-E9CD-1BF8-D0CED8E8AF6A}"/>
                </a:ext>
              </a:extLst>
            </p:cNvPr>
            <p:cNvSpPr/>
            <p:nvPr/>
          </p:nvSpPr>
          <p:spPr>
            <a:xfrm>
              <a:off x="825680" y="4527858"/>
              <a:ext cx="139701" cy="13970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500">
                <a:solidFill>
                  <a:prstClr val="white"/>
                </a:solidFill>
              </a:endParaRPr>
            </a:p>
          </p:txBody>
        </p:sp>
        <p:sp>
          <p:nvSpPr>
            <p:cNvPr id="40" name="TextBox 39">
              <a:extLst>
                <a:ext uri="{FF2B5EF4-FFF2-40B4-BE49-F238E27FC236}">
                  <a16:creationId xmlns:a16="http://schemas.microsoft.com/office/drawing/2014/main" id="{EC89BB19-AEC1-9D04-23ED-6C6B098FF311}"/>
                </a:ext>
              </a:extLst>
            </p:cNvPr>
            <p:cNvSpPr txBox="1"/>
            <p:nvPr/>
          </p:nvSpPr>
          <p:spPr>
            <a:xfrm>
              <a:off x="952500" y="4426457"/>
              <a:ext cx="2163412" cy="338555"/>
            </a:xfrm>
            <a:prstGeom prst="rect">
              <a:avLst/>
            </a:prstGeom>
            <a:noFill/>
          </p:spPr>
          <p:txBody>
            <a:bodyPr wrap="none" rtlCol="0">
              <a:spAutoFit/>
            </a:bodyPr>
            <a:lstStyle/>
            <a:p>
              <a:pPr defTabSz="342900">
                <a:defRPr/>
              </a:pPr>
              <a:r>
                <a:rPr lang="en-US" sz="1050">
                  <a:solidFill>
                    <a:prstClr val="black"/>
                  </a:solidFill>
                </a:rPr>
                <a:t>Immunomodulatory agent</a:t>
              </a:r>
            </a:p>
          </p:txBody>
        </p:sp>
      </p:grpSp>
      <p:grpSp>
        <p:nvGrpSpPr>
          <p:cNvPr id="12" name="Group 11">
            <a:extLst>
              <a:ext uri="{FF2B5EF4-FFF2-40B4-BE49-F238E27FC236}">
                <a16:creationId xmlns:a16="http://schemas.microsoft.com/office/drawing/2014/main" id="{2DDF9403-9AD6-1270-E036-2BF74CC2B2C8}"/>
              </a:ext>
            </a:extLst>
          </p:cNvPr>
          <p:cNvGrpSpPr/>
          <p:nvPr/>
        </p:nvGrpSpPr>
        <p:grpSpPr>
          <a:xfrm>
            <a:off x="2818156" y="4981071"/>
            <a:ext cx="1395514" cy="246221"/>
            <a:chOff x="812799" y="4455769"/>
            <a:chExt cx="1860684" cy="328295"/>
          </a:xfrm>
        </p:grpSpPr>
        <p:sp>
          <p:nvSpPr>
            <p:cNvPr id="37" name="Rectangle 36">
              <a:extLst>
                <a:ext uri="{FF2B5EF4-FFF2-40B4-BE49-F238E27FC236}">
                  <a16:creationId xmlns:a16="http://schemas.microsoft.com/office/drawing/2014/main" id="{7D023A07-29E3-E47C-ED3C-144509DA516A}"/>
                </a:ext>
              </a:extLst>
            </p:cNvPr>
            <p:cNvSpPr/>
            <p:nvPr/>
          </p:nvSpPr>
          <p:spPr>
            <a:xfrm>
              <a:off x="812799" y="4552446"/>
              <a:ext cx="139701" cy="1397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38" name="TextBox 37">
              <a:extLst>
                <a:ext uri="{FF2B5EF4-FFF2-40B4-BE49-F238E27FC236}">
                  <a16:creationId xmlns:a16="http://schemas.microsoft.com/office/drawing/2014/main" id="{11D6D951-CFEE-7D1E-C54F-6D205F1643EC}"/>
                </a:ext>
              </a:extLst>
            </p:cNvPr>
            <p:cNvSpPr txBox="1"/>
            <p:nvPr/>
          </p:nvSpPr>
          <p:spPr>
            <a:xfrm>
              <a:off x="952500" y="4455769"/>
              <a:ext cx="1720983" cy="328295"/>
            </a:xfrm>
            <a:prstGeom prst="rect">
              <a:avLst/>
            </a:prstGeom>
            <a:noFill/>
          </p:spPr>
          <p:txBody>
            <a:bodyPr wrap="none" rtlCol="0">
              <a:spAutoFit/>
            </a:bodyPr>
            <a:lstStyle/>
            <a:p>
              <a:pPr defTabSz="342900">
                <a:defRPr/>
              </a:pPr>
              <a:r>
                <a:rPr lang="en-US" sz="1000">
                  <a:solidFill>
                    <a:prstClr val="black"/>
                  </a:solidFill>
                </a:rPr>
                <a:t>Proteasome inhibitor</a:t>
              </a:r>
            </a:p>
          </p:txBody>
        </p:sp>
      </p:grpSp>
      <p:grpSp>
        <p:nvGrpSpPr>
          <p:cNvPr id="13" name="Group 12">
            <a:extLst>
              <a:ext uri="{FF2B5EF4-FFF2-40B4-BE49-F238E27FC236}">
                <a16:creationId xmlns:a16="http://schemas.microsoft.com/office/drawing/2014/main" id="{AC387FDE-9C19-FA12-99B5-1BA0DC2CB548}"/>
              </a:ext>
            </a:extLst>
          </p:cNvPr>
          <p:cNvGrpSpPr/>
          <p:nvPr/>
        </p:nvGrpSpPr>
        <p:grpSpPr>
          <a:xfrm>
            <a:off x="745581" y="5178971"/>
            <a:ext cx="1567036" cy="246221"/>
            <a:chOff x="812799" y="4406230"/>
            <a:chExt cx="2089380" cy="328295"/>
          </a:xfrm>
        </p:grpSpPr>
        <p:sp>
          <p:nvSpPr>
            <p:cNvPr id="35" name="Rectangle 34">
              <a:extLst>
                <a:ext uri="{FF2B5EF4-FFF2-40B4-BE49-F238E27FC236}">
                  <a16:creationId xmlns:a16="http://schemas.microsoft.com/office/drawing/2014/main" id="{E9AC42DB-D951-CA06-F10F-1EC4FA86C57A}"/>
                </a:ext>
              </a:extLst>
            </p:cNvPr>
            <p:cNvSpPr/>
            <p:nvPr/>
          </p:nvSpPr>
          <p:spPr>
            <a:xfrm>
              <a:off x="812799" y="4509914"/>
              <a:ext cx="139701" cy="139701"/>
            </a:xfrm>
            <a:prstGeom prst="rect">
              <a:avLst/>
            </a:prstGeom>
            <a:solidFill>
              <a:schemeClr val="accent2">
                <a:lumMod val="7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36" name="TextBox 35">
              <a:extLst>
                <a:ext uri="{FF2B5EF4-FFF2-40B4-BE49-F238E27FC236}">
                  <a16:creationId xmlns:a16="http://schemas.microsoft.com/office/drawing/2014/main" id="{B52EB620-B0C6-CAD5-7417-4FF7016D140F}"/>
                </a:ext>
              </a:extLst>
            </p:cNvPr>
            <p:cNvSpPr txBox="1"/>
            <p:nvPr/>
          </p:nvSpPr>
          <p:spPr>
            <a:xfrm>
              <a:off x="952500" y="4406230"/>
              <a:ext cx="1949679" cy="328295"/>
            </a:xfrm>
            <a:prstGeom prst="rect">
              <a:avLst/>
            </a:prstGeom>
            <a:noFill/>
          </p:spPr>
          <p:txBody>
            <a:bodyPr wrap="none" rtlCol="0">
              <a:spAutoFit/>
            </a:bodyPr>
            <a:lstStyle/>
            <a:p>
              <a:pPr defTabSz="342900">
                <a:defRPr/>
              </a:pPr>
              <a:r>
                <a:rPr lang="en-US" sz="1000">
                  <a:solidFill>
                    <a:prstClr val="black"/>
                  </a:solidFill>
                </a:rPr>
                <a:t>Cytotoxic chemotherapy</a:t>
              </a:r>
            </a:p>
          </p:txBody>
        </p:sp>
      </p:grpSp>
      <p:grpSp>
        <p:nvGrpSpPr>
          <p:cNvPr id="14" name="Group 13">
            <a:extLst>
              <a:ext uri="{FF2B5EF4-FFF2-40B4-BE49-F238E27FC236}">
                <a16:creationId xmlns:a16="http://schemas.microsoft.com/office/drawing/2014/main" id="{0229125D-E610-244E-8F08-BB92480489B2}"/>
              </a:ext>
            </a:extLst>
          </p:cNvPr>
          <p:cNvGrpSpPr/>
          <p:nvPr/>
        </p:nvGrpSpPr>
        <p:grpSpPr>
          <a:xfrm>
            <a:off x="745926" y="5398488"/>
            <a:ext cx="1066899" cy="246221"/>
            <a:chOff x="812799" y="4426457"/>
            <a:chExt cx="1422531" cy="328295"/>
          </a:xfrm>
        </p:grpSpPr>
        <p:sp>
          <p:nvSpPr>
            <p:cNvPr id="33" name="Rectangle 32">
              <a:extLst>
                <a:ext uri="{FF2B5EF4-FFF2-40B4-BE49-F238E27FC236}">
                  <a16:creationId xmlns:a16="http://schemas.microsoft.com/office/drawing/2014/main" id="{24162C72-98A2-6B96-26BA-9B5806B33AF2}"/>
                </a:ext>
              </a:extLst>
            </p:cNvPr>
            <p:cNvSpPr/>
            <p:nvPr/>
          </p:nvSpPr>
          <p:spPr>
            <a:xfrm>
              <a:off x="812799" y="4515273"/>
              <a:ext cx="139701" cy="13970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34" name="TextBox 33">
              <a:extLst>
                <a:ext uri="{FF2B5EF4-FFF2-40B4-BE49-F238E27FC236}">
                  <a16:creationId xmlns:a16="http://schemas.microsoft.com/office/drawing/2014/main" id="{840E6341-EDC2-68CF-3E60-82F991E60CDA}"/>
                </a:ext>
              </a:extLst>
            </p:cNvPr>
            <p:cNvSpPr txBox="1"/>
            <p:nvPr/>
          </p:nvSpPr>
          <p:spPr>
            <a:xfrm>
              <a:off x="952500" y="4426457"/>
              <a:ext cx="1282830" cy="328295"/>
            </a:xfrm>
            <a:prstGeom prst="rect">
              <a:avLst/>
            </a:prstGeom>
            <a:noFill/>
          </p:spPr>
          <p:txBody>
            <a:bodyPr wrap="none" rtlCol="0">
              <a:spAutoFit/>
            </a:bodyPr>
            <a:lstStyle/>
            <a:p>
              <a:pPr defTabSz="342900">
                <a:defRPr/>
              </a:pPr>
              <a:r>
                <a:rPr lang="en-US" sz="1000">
                  <a:solidFill>
                    <a:prstClr val="black"/>
                  </a:solidFill>
                </a:rPr>
                <a:t>HDAC inhibitor</a:t>
              </a:r>
            </a:p>
          </p:txBody>
        </p:sp>
      </p:grpSp>
      <p:grpSp>
        <p:nvGrpSpPr>
          <p:cNvPr id="30" name="Group 29">
            <a:extLst>
              <a:ext uri="{FF2B5EF4-FFF2-40B4-BE49-F238E27FC236}">
                <a16:creationId xmlns:a16="http://schemas.microsoft.com/office/drawing/2014/main" id="{7EC34878-E128-A6FA-ED9B-8446C566C891}"/>
              </a:ext>
            </a:extLst>
          </p:cNvPr>
          <p:cNvGrpSpPr/>
          <p:nvPr/>
        </p:nvGrpSpPr>
        <p:grpSpPr>
          <a:xfrm>
            <a:off x="2817461" y="4771973"/>
            <a:ext cx="1397117" cy="246221"/>
            <a:chOff x="812799" y="4462776"/>
            <a:chExt cx="1862822" cy="328295"/>
          </a:xfrm>
        </p:grpSpPr>
        <p:sp>
          <p:nvSpPr>
            <p:cNvPr id="31" name="Rectangle 30">
              <a:extLst>
                <a:ext uri="{FF2B5EF4-FFF2-40B4-BE49-F238E27FC236}">
                  <a16:creationId xmlns:a16="http://schemas.microsoft.com/office/drawing/2014/main" id="{890C73B4-541A-0228-3321-21F26D3EFEE7}"/>
                </a:ext>
              </a:extLst>
            </p:cNvPr>
            <p:cNvSpPr/>
            <p:nvPr/>
          </p:nvSpPr>
          <p:spPr>
            <a:xfrm>
              <a:off x="812799" y="4552446"/>
              <a:ext cx="139701" cy="139701"/>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32" name="TextBox 31">
              <a:extLst>
                <a:ext uri="{FF2B5EF4-FFF2-40B4-BE49-F238E27FC236}">
                  <a16:creationId xmlns:a16="http://schemas.microsoft.com/office/drawing/2014/main" id="{DA4DC597-9ED2-CB59-56E2-900EEF919480}"/>
                </a:ext>
              </a:extLst>
            </p:cNvPr>
            <p:cNvSpPr txBox="1"/>
            <p:nvPr/>
          </p:nvSpPr>
          <p:spPr>
            <a:xfrm>
              <a:off x="952500" y="4462776"/>
              <a:ext cx="1723121" cy="328295"/>
            </a:xfrm>
            <a:prstGeom prst="rect">
              <a:avLst/>
            </a:prstGeom>
            <a:noFill/>
          </p:spPr>
          <p:txBody>
            <a:bodyPr wrap="none" rtlCol="0">
              <a:spAutoFit/>
            </a:bodyPr>
            <a:lstStyle/>
            <a:p>
              <a:pPr defTabSz="342900">
                <a:defRPr/>
              </a:pPr>
              <a:r>
                <a:rPr lang="en-US" sz="1000">
                  <a:solidFill>
                    <a:prstClr val="black"/>
                  </a:solidFill>
                </a:rPr>
                <a:t>Monoclonal antibody</a:t>
              </a:r>
            </a:p>
          </p:txBody>
        </p:sp>
      </p:grpSp>
      <p:grpSp>
        <p:nvGrpSpPr>
          <p:cNvPr id="5" name="Group 4">
            <a:extLst>
              <a:ext uri="{FF2B5EF4-FFF2-40B4-BE49-F238E27FC236}">
                <a16:creationId xmlns:a16="http://schemas.microsoft.com/office/drawing/2014/main" id="{95CD3047-49F2-6619-4B52-BE69697BAB31}"/>
              </a:ext>
            </a:extLst>
          </p:cNvPr>
          <p:cNvGrpSpPr/>
          <p:nvPr/>
        </p:nvGrpSpPr>
        <p:grpSpPr>
          <a:xfrm>
            <a:off x="745581" y="4547468"/>
            <a:ext cx="1576611" cy="246221"/>
            <a:chOff x="3668349" y="5016413"/>
            <a:chExt cx="1576611" cy="246221"/>
          </a:xfrm>
        </p:grpSpPr>
        <p:sp>
          <p:nvSpPr>
            <p:cNvPr id="50" name="Rectangle 49">
              <a:extLst>
                <a:ext uri="{FF2B5EF4-FFF2-40B4-BE49-F238E27FC236}">
                  <a16:creationId xmlns:a16="http://schemas.microsoft.com/office/drawing/2014/main" id="{56BE7D1E-637D-A392-1D81-7FC82027267B}"/>
                </a:ext>
              </a:extLst>
            </p:cNvPr>
            <p:cNvSpPr/>
            <p:nvPr/>
          </p:nvSpPr>
          <p:spPr>
            <a:xfrm>
              <a:off x="3668349" y="5092461"/>
              <a:ext cx="104776" cy="10477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51" name="TextBox 50">
              <a:extLst>
                <a:ext uri="{FF2B5EF4-FFF2-40B4-BE49-F238E27FC236}">
                  <a16:creationId xmlns:a16="http://schemas.microsoft.com/office/drawing/2014/main" id="{9AC8C980-F562-F1CE-A05F-ECEA480B2F23}"/>
                </a:ext>
              </a:extLst>
            </p:cNvPr>
            <p:cNvSpPr txBox="1"/>
            <p:nvPr/>
          </p:nvSpPr>
          <p:spPr>
            <a:xfrm>
              <a:off x="3763464" y="5016413"/>
              <a:ext cx="1481496" cy="246221"/>
            </a:xfrm>
            <a:prstGeom prst="rect">
              <a:avLst/>
            </a:prstGeom>
            <a:noFill/>
          </p:spPr>
          <p:txBody>
            <a:bodyPr wrap="none" rtlCol="0">
              <a:spAutoFit/>
            </a:bodyPr>
            <a:lstStyle/>
            <a:p>
              <a:pPr defTabSz="342900">
                <a:defRPr/>
              </a:pPr>
              <a:r>
                <a:rPr lang="en-US" sz="1000">
                  <a:solidFill>
                    <a:prstClr val="black"/>
                  </a:solidFill>
                </a:rPr>
                <a:t>Antibody-drug conjugate</a:t>
              </a:r>
            </a:p>
          </p:txBody>
        </p:sp>
      </p:grpSp>
      <p:grpSp>
        <p:nvGrpSpPr>
          <p:cNvPr id="52" name="Group 51">
            <a:extLst>
              <a:ext uri="{FF2B5EF4-FFF2-40B4-BE49-F238E27FC236}">
                <a16:creationId xmlns:a16="http://schemas.microsoft.com/office/drawing/2014/main" id="{3A1DD8A2-848C-0FFB-C1B8-FDF559EA0AC7}"/>
              </a:ext>
            </a:extLst>
          </p:cNvPr>
          <p:cNvGrpSpPr/>
          <p:nvPr/>
        </p:nvGrpSpPr>
        <p:grpSpPr>
          <a:xfrm>
            <a:off x="2817462" y="5187221"/>
            <a:ext cx="526686" cy="246221"/>
            <a:chOff x="812799" y="4455769"/>
            <a:chExt cx="702246" cy="328295"/>
          </a:xfrm>
        </p:grpSpPr>
        <p:sp>
          <p:nvSpPr>
            <p:cNvPr id="53" name="Rectangle 52">
              <a:extLst>
                <a:ext uri="{FF2B5EF4-FFF2-40B4-BE49-F238E27FC236}">
                  <a16:creationId xmlns:a16="http://schemas.microsoft.com/office/drawing/2014/main" id="{8659BB3F-E9DF-3ACE-9757-D144B1CF788A}"/>
                </a:ext>
              </a:extLst>
            </p:cNvPr>
            <p:cNvSpPr/>
            <p:nvPr/>
          </p:nvSpPr>
          <p:spPr>
            <a:xfrm>
              <a:off x="812799" y="4552446"/>
              <a:ext cx="139701" cy="139701"/>
            </a:xfrm>
            <a:prstGeom prst="rect">
              <a:avLst/>
            </a:prstGeom>
            <a:solidFill>
              <a:srgbClr val="CDBB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54" name="TextBox 53">
              <a:extLst>
                <a:ext uri="{FF2B5EF4-FFF2-40B4-BE49-F238E27FC236}">
                  <a16:creationId xmlns:a16="http://schemas.microsoft.com/office/drawing/2014/main" id="{6809DAA8-56C1-7E76-0168-CD399817C954}"/>
                </a:ext>
              </a:extLst>
            </p:cNvPr>
            <p:cNvSpPr txBox="1"/>
            <p:nvPr/>
          </p:nvSpPr>
          <p:spPr>
            <a:xfrm>
              <a:off x="952500" y="4455769"/>
              <a:ext cx="562545" cy="328295"/>
            </a:xfrm>
            <a:prstGeom prst="rect">
              <a:avLst/>
            </a:prstGeom>
            <a:noFill/>
          </p:spPr>
          <p:txBody>
            <a:bodyPr wrap="none" rtlCol="0">
              <a:spAutoFit/>
            </a:bodyPr>
            <a:lstStyle/>
            <a:p>
              <a:pPr defTabSz="342900">
                <a:defRPr/>
              </a:pPr>
              <a:r>
                <a:rPr lang="en-US" sz="1000">
                  <a:solidFill>
                    <a:prstClr val="black"/>
                  </a:solidFill>
                </a:rPr>
                <a:t>SINE</a:t>
              </a:r>
            </a:p>
          </p:txBody>
        </p:sp>
      </p:grpSp>
      <p:grpSp>
        <p:nvGrpSpPr>
          <p:cNvPr id="7" name="Group 6">
            <a:extLst>
              <a:ext uri="{FF2B5EF4-FFF2-40B4-BE49-F238E27FC236}">
                <a16:creationId xmlns:a16="http://schemas.microsoft.com/office/drawing/2014/main" id="{9C204276-A08E-709C-EE27-84EF50EBCAB2}"/>
              </a:ext>
            </a:extLst>
          </p:cNvPr>
          <p:cNvGrpSpPr/>
          <p:nvPr/>
        </p:nvGrpSpPr>
        <p:grpSpPr>
          <a:xfrm>
            <a:off x="745581" y="4970389"/>
            <a:ext cx="588631" cy="246221"/>
            <a:chOff x="3668349" y="5450860"/>
            <a:chExt cx="588631" cy="246221"/>
          </a:xfrm>
        </p:grpSpPr>
        <p:sp>
          <p:nvSpPr>
            <p:cNvPr id="59" name="Rectangle 58">
              <a:extLst>
                <a:ext uri="{FF2B5EF4-FFF2-40B4-BE49-F238E27FC236}">
                  <a16:creationId xmlns:a16="http://schemas.microsoft.com/office/drawing/2014/main" id="{1EFA1F57-FFAB-DD85-2F23-C21152E3C819}"/>
                </a:ext>
              </a:extLst>
            </p:cNvPr>
            <p:cNvSpPr/>
            <p:nvPr/>
          </p:nvSpPr>
          <p:spPr>
            <a:xfrm>
              <a:off x="3668349" y="5528623"/>
              <a:ext cx="104776" cy="1047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60" name="TextBox 59">
              <a:extLst>
                <a:ext uri="{FF2B5EF4-FFF2-40B4-BE49-F238E27FC236}">
                  <a16:creationId xmlns:a16="http://schemas.microsoft.com/office/drawing/2014/main" id="{E8F5FF52-8E11-165F-1523-1A96DADF6C44}"/>
                </a:ext>
              </a:extLst>
            </p:cNvPr>
            <p:cNvSpPr txBox="1"/>
            <p:nvPr/>
          </p:nvSpPr>
          <p:spPr>
            <a:xfrm>
              <a:off x="3769346" y="5450860"/>
              <a:ext cx="487634" cy="246221"/>
            </a:xfrm>
            <a:prstGeom prst="rect">
              <a:avLst/>
            </a:prstGeom>
            <a:noFill/>
          </p:spPr>
          <p:txBody>
            <a:bodyPr wrap="none" rtlCol="0">
              <a:spAutoFit/>
            </a:bodyPr>
            <a:lstStyle/>
            <a:p>
              <a:pPr defTabSz="342900">
                <a:defRPr/>
              </a:pPr>
              <a:r>
                <a:rPr lang="en-US" sz="1000">
                  <a:solidFill>
                    <a:prstClr val="black"/>
                  </a:solidFill>
                </a:rPr>
                <a:t>CAR T</a:t>
              </a:r>
            </a:p>
          </p:txBody>
        </p:sp>
      </p:grpSp>
      <p:grpSp>
        <p:nvGrpSpPr>
          <p:cNvPr id="61" name="Group 60">
            <a:extLst>
              <a:ext uri="{FF2B5EF4-FFF2-40B4-BE49-F238E27FC236}">
                <a16:creationId xmlns:a16="http://schemas.microsoft.com/office/drawing/2014/main" id="{62338C41-94EB-1C88-7769-4E0E7210C2A2}"/>
              </a:ext>
            </a:extLst>
          </p:cNvPr>
          <p:cNvGrpSpPr/>
          <p:nvPr/>
        </p:nvGrpSpPr>
        <p:grpSpPr>
          <a:xfrm>
            <a:off x="745581" y="4768994"/>
            <a:ext cx="821066" cy="246221"/>
            <a:chOff x="817838" y="4462776"/>
            <a:chExt cx="1094754" cy="328295"/>
          </a:xfrm>
        </p:grpSpPr>
        <p:sp>
          <p:nvSpPr>
            <p:cNvPr id="62" name="Rectangle 61">
              <a:extLst>
                <a:ext uri="{FF2B5EF4-FFF2-40B4-BE49-F238E27FC236}">
                  <a16:creationId xmlns:a16="http://schemas.microsoft.com/office/drawing/2014/main" id="{20A9B23F-2679-1098-8D35-9428607F0443}"/>
                </a:ext>
              </a:extLst>
            </p:cNvPr>
            <p:cNvSpPr/>
            <p:nvPr/>
          </p:nvSpPr>
          <p:spPr>
            <a:xfrm>
              <a:off x="817838" y="4552445"/>
              <a:ext cx="139701" cy="139701"/>
            </a:xfrm>
            <a:prstGeom prst="rect">
              <a:avLst/>
            </a:prstGeom>
            <a:solidFill>
              <a:schemeClr val="accent4">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00">
                <a:solidFill>
                  <a:prstClr val="white"/>
                </a:solidFill>
              </a:endParaRPr>
            </a:p>
          </p:txBody>
        </p:sp>
        <p:sp>
          <p:nvSpPr>
            <p:cNvPr id="63" name="TextBox 62">
              <a:extLst>
                <a:ext uri="{FF2B5EF4-FFF2-40B4-BE49-F238E27FC236}">
                  <a16:creationId xmlns:a16="http://schemas.microsoft.com/office/drawing/2014/main" id="{4D08764F-E995-4E0C-C3AF-D998353ED5CD}"/>
                </a:ext>
              </a:extLst>
            </p:cNvPr>
            <p:cNvSpPr txBox="1"/>
            <p:nvPr/>
          </p:nvSpPr>
          <p:spPr>
            <a:xfrm>
              <a:off x="952500" y="4462776"/>
              <a:ext cx="960092" cy="328295"/>
            </a:xfrm>
            <a:prstGeom prst="rect">
              <a:avLst/>
            </a:prstGeom>
            <a:noFill/>
          </p:spPr>
          <p:txBody>
            <a:bodyPr wrap="none" rtlCol="0">
              <a:spAutoFit/>
            </a:bodyPr>
            <a:lstStyle/>
            <a:p>
              <a:pPr defTabSz="342900">
                <a:defRPr/>
              </a:pPr>
              <a:r>
                <a:rPr lang="en-US" sz="1000" err="1">
                  <a:solidFill>
                    <a:prstClr val="black"/>
                  </a:solidFill>
                </a:rPr>
                <a:t>Bispecifics</a:t>
              </a:r>
              <a:endParaRPr lang="en-US" sz="1000">
                <a:solidFill>
                  <a:prstClr val="black"/>
                </a:solidFill>
              </a:endParaRPr>
            </a:p>
          </p:txBody>
        </p:sp>
      </p:grpSp>
      <p:sp>
        <p:nvSpPr>
          <p:cNvPr id="64" name="5 Rectángulo">
            <a:extLst>
              <a:ext uri="{FF2B5EF4-FFF2-40B4-BE49-F238E27FC236}">
                <a16:creationId xmlns:a16="http://schemas.microsoft.com/office/drawing/2014/main" id="{9E4AAD26-0339-7419-1AAE-6048C8BFEBD3}"/>
              </a:ext>
            </a:extLst>
          </p:cNvPr>
          <p:cNvSpPr/>
          <p:nvPr/>
        </p:nvSpPr>
        <p:spPr>
          <a:xfrm>
            <a:off x="1142875" y="2990179"/>
            <a:ext cx="798734" cy="235449"/>
          </a:xfrm>
          <a:prstGeom prst="borderCallout2">
            <a:avLst>
              <a:gd name="adj1" fmla="val 100741"/>
              <a:gd name="adj2" fmla="val 49717"/>
              <a:gd name="adj3" fmla="val 127221"/>
              <a:gd name="adj4" fmla="val 49425"/>
              <a:gd name="adj5" fmla="val 181619"/>
              <a:gd name="adj6" fmla="val 49163"/>
            </a:avLst>
          </a:prstGeom>
          <a:solidFill>
            <a:schemeClr val="accent1"/>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Bortezomib</a:t>
            </a:r>
            <a:endParaRPr lang="es-ES" altLang="es-ES" sz="1200" kern="0">
              <a:solidFill>
                <a:srgbClr val="FFFFFF"/>
              </a:solidFill>
              <a:latin typeface="Franklin Gothic Book"/>
              <a:ea typeface="MS PGothic" pitchFamily="34" charset="-128"/>
              <a:cs typeface="Arial" pitchFamily="34" charset="0"/>
            </a:endParaRPr>
          </a:p>
        </p:txBody>
      </p:sp>
      <p:sp>
        <p:nvSpPr>
          <p:cNvPr id="65" name="Rectangle 64">
            <a:extLst>
              <a:ext uri="{FF2B5EF4-FFF2-40B4-BE49-F238E27FC236}">
                <a16:creationId xmlns:a16="http://schemas.microsoft.com/office/drawing/2014/main" id="{1D46DF5E-4800-6B14-4041-F7AB5B0A6E45}"/>
              </a:ext>
            </a:extLst>
          </p:cNvPr>
          <p:cNvSpPr/>
          <p:nvPr/>
        </p:nvSpPr>
        <p:spPr>
          <a:xfrm>
            <a:off x="571499" y="3501438"/>
            <a:ext cx="11179131" cy="45719"/>
          </a:xfrm>
          <a:prstGeom prst="rect">
            <a:avLst/>
          </a:prstGeom>
          <a:gradFill flip="none" rotWithShape="1">
            <a:gsLst>
              <a:gs pos="5000">
                <a:srgbClr val="444E54"/>
              </a:gs>
              <a:gs pos="100000">
                <a:schemeClr val="bg1"/>
              </a:gs>
              <a:gs pos="1000">
                <a:schemeClr val="bg1"/>
              </a:gs>
              <a:gs pos="95000">
                <a:srgbClr val="444E54"/>
              </a:gs>
            </a:gsLst>
            <a:lin ang="0" scaled="1"/>
            <a:tileRect/>
          </a:gra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66" name="5 Rectángulo">
            <a:extLst>
              <a:ext uri="{FF2B5EF4-FFF2-40B4-BE49-F238E27FC236}">
                <a16:creationId xmlns:a16="http://schemas.microsoft.com/office/drawing/2014/main" id="{9E04B0A3-709C-24D8-F0B8-1E04AC222211}"/>
              </a:ext>
            </a:extLst>
          </p:cNvPr>
          <p:cNvSpPr/>
          <p:nvPr/>
        </p:nvSpPr>
        <p:spPr>
          <a:xfrm>
            <a:off x="2106518" y="2990179"/>
            <a:ext cx="854063" cy="235449"/>
          </a:xfrm>
          <a:prstGeom prst="borderCallout2">
            <a:avLst>
              <a:gd name="adj1" fmla="val 100741"/>
              <a:gd name="adj2" fmla="val 49717"/>
              <a:gd name="adj3" fmla="val 127221"/>
              <a:gd name="adj4" fmla="val 49425"/>
              <a:gd name="adj5" fmla="val 181619"/>
              <a:gd name="adj6" fmla="val 49163"/>
            </a:avLst>
          </a:prstGeom>
          <a:solidFill>
            <a:schemeClr val="accent5">
              <a:lumMod val="75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Thalidomide</a:t>
            </a:r>
            <a:endParaRPr lang="es-ES" altLang="es-ES" sz="1200" kern="0">
              <a:solidFill>
                <a:srgbClr val="FFFFFF"/>
              </a:solidFill>
              <a:latin typeface="Franklin Gothic Book"/>
              <a:ea typeface="MS PGothic" pitchFamily="34" charset="-128"/>
              <a:cs typeface="Arial" pitchFamily="34" charset="0"/>
            </a:endParaRPr>
          </a:p>
        </p:txBody>
      </p:sp>
      <p:sp>
        <p:nvSpPr>
          <p:cNvPr id="67" name="5 Rectángulo">
            <a:extLst>
              <a:ext uri="{FF2B5EF4-FFF2-40B4-BE49-F238E27FC236}">
                <a16:creationId xmlns:a16="http://schemas.microsoft.com/office/drawing/2014/main" id="{9D46D32C-9CD8-5AA0-45C2-3C6FD8728032}"/>
              </a:ext>
            </a:extLst>
          </p:cNvPr>
          <p:cNvSpPr/>
          <p:nvPr/>
        </p:nvSpPr>
        <p:spPr>
          <a:xfrm>
            <a:off x="3759549" y="2990179"/>
            <a:ext cx="776554" cy="235449"/>
          </a:xfrm>
          <a:prstGeom prst="borderCallout2">
            <a:avLst>
              <a:gd name="adj1" fmla="val 100741"/>
              <a:gd name="adj2" fmla="val 49717"/>
              <a:gd name="adj3" fmla="val 127221"/>
              <a:gd name="adj4" fmla="val 49425"/>
              <a:gd name="adj5" fmla="val 181619"/>
              <a:gd name="adj6" fmla="val 49163"/>
            </a:avLst>
          </a:prstGeom>
          <a:solidFill>
            <a:schemeClr val="accent1"/>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Carfilzomib</a:t>
            </a:r>
            <a:endParaRPr lang="es-ES" altLang="es-ES" sz="1200" kern="0">
              <a:solidFill>
                <a:srgbClr val="FFFFFF"/>
              </a:solidFill>
              <a:latin typeface="Franklin Gothic Book"/>
              <a:ea typeface="MS PGothic" pitchFamily="34" charset="-128"/>
              <a:cs typeface="Arial" pitchFamily="34" charset="0"/>
            </a:endParaRPr>
          </a:p>
        </p:txBody>
      </p:sp>
      <p:sp>
        <p:nvSpPr>
          <p:cNvPr id="68" name="5 Rectángulo">
            <a:extLst>
              <a:ext uri="{FF2B5EF4-FFF2-40B4-BE49-F238E27FC236}">
                <a16:creationId xmlns:a16="http://schemas.microsoft.com/office/drawing/2014/main" id="{971EDC1F-0A4F-ABEA-0AA2-2C7FCB6B5579}"/>
              </a:ext>
            </a:extLst>
          </p:cNvPr>
          <p:cNvSpPr/>
          <p:nvPr/>
        </p:nvSpPr>
        <p:spPr>
          <a:xfrm>
            <a:off x="4970083" y="2990179"/>
            <a:ext cx="1013630" cy="235449"/>
          </a:xfrm>
          <a:prstGeom prst="borderCallout2">
            <a:avLst>
              <a:gd name="adj1" fmla="val 100741"/>
              <a:gd name="adj2" fmla="val 49448"/>
              <a:gd name="adj3" fmla="val 127221"/>
              <a:gd name="adj4" fmla="val 49425"/>
              <a:gd name="adj5" fmla="val 181619"/>
              <a:gd name="adj6" fmla="val 49163"/>
            </a:avLst>
          </a:prstGeom>
          <a:solidFill>
            <a:schemeClr val="accent3">
              <a:lumMod val="40000"/>
              <a:lumOff val="60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strike="sngStrike">
                <a:solidFill>
                  <a:srgbClr val="FFFFFF"/>
                </a:solidFill>
                <a:latin typeface="Franklin Gothic Book"/>
                <a:ea typeface="Calibri"/>
                <a:cs typeface="Calibri"/>
              </a:rPr>
              <a:t>Panobinostat</a:t>
            </a:r>
            <a:endParaRPr lang="es-ES" altLang="es-ES" sz="1200" strike="sngStrike" kern="0">
              <a:solidFill>
                <a:srgbClr val="FFFFFF"/>
              </a:solidFill>
              <a:latin typeface="Franklin Gothic Book"/>
              <a:ea typeface="MS PGothic" pitchFamily="34" charset="-128"/>
              <a:cs typeface="Arial" pitchFamily="34" charset="0"/>
            </a:endParaRPr>
          </a:p>
        </p:txBody>
      </p:sp>
      <p:sp>
        <p:nvSpPr>
          <p:cNvPr id="71" name="5 Rectángulo">
            <a:extLst>
              <a:ext uri="{FF2B5EF4-FFF2-40B4-BE49-F238E27FC236}">
                <a16:creationId xmlns:a16="http://schemas.microsoft.com/office/drawing/2014/main" id="{047EB68C-FD50-E9AF-61F1-2D47AF38FE07}"/>
              </a:ext>
            </a:extLst>
          </p:cNvPr>
          <p:cNvSpPr/>
          <p:nvPr/>
        </p:nvSpPr>
        <p:spPr>
          <a:xfrm>
            <a:off x="1571565" y="3830821"/>
            <a:ext cx="897246" cy="235449"/>
          </a:xfrm>
          <a:prstGeom prst="borderCallout2">
            <a:avLst>
              <a:gd name="adj1" fmla="val -3450"/>
              <a:gd name="adj2" fmla="val 50303"/>
              <a:gd name="adj3" fmla="val -58466"/>
              <a:gd name="adj4" fmla="val 50598"/>
              <a:gd name="adj5" fmla="val -90722"/>
              <a:gd name="adj6" fmla="val 50629"/>
            </a:avLst>
          </a:prstGeom>
          <a:solidFill>
            <a:schemeClr val="accent5">
              <a:lumMod val="75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Lenalidomide</a:t>
            </a:r>
            <a:endParaRPr lang="es-ES" altLang="es-ES" sz="1200" kern="0">
              <a:solidFill>
                <a:srgbClr val="FFFFFF"/>
              </a:solidFill>
              <a:latin typeface="Franklin Gothic Book"/>
              <a:ea typeface="MS PGothic" pitchFamily="34" charset="-128"/>
              <a:cs typeface="Arial" pitchFamily="34" charset="0"/>
            </a:endParaRPr>
          </a:p>
        </p:txBody>
      </p:sp>
      <p:sp>
        <p:nvSpPr>
          <p:cNvPr id="72" name="5 Rectángulo">
            <a:extLst>
              <a:ext uri="{FF2B5EF4-FFF2-40B4-BE49-F238E27FC236}">
                <a16:creationId xmlns:a16="http://schemas.microsoft.com/office/drawing/2014/main" id="{BDE4595B-D7ED-0ED8-2C72-8C934D83BD2F}"/>
              </a:ext>
            </a:extLst>
          </p:cNvPr>
          <p:cNvSpPr/>
          <p:nvPr/>
        </p:nvSpPr>
        <p:spPr>
          <a:xfrm>
            <a:off x="2576577" y="3830821"/>
            <a:ext cx="866752" cy="235449"/>
          </a:xfrm>
          <a:prstGeom prst="borderCallout2">
            <a:avLst>
              <a:gd name="adj1" fmla="val -3450"/>
              <a:gd name="adj2" fmla="val 50303"/>
              <a:gd name="adj3" fmla="val -58466"/>
              <a:gd name="adj4" fmla="val 50598"/>
              <a:gd name="adj5" fmla="val -90722"/>
              <a:gd name="adj6" fmla="val 50629"/>
            </a:avLst>
          </a:prstGeom>
          <a:solidFill>
            <a:schemeClr val="accent2">
              <a:lumMod val="75000"/>
              <a:alpha val="65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Doxorubicin</a:t>
            </a:r>
            <a:endParaRPr lang="es-ES" altLang="es-ES" sz="1200" kern="0">
              <a:solidFill>
                <a:srgbClr val="FFFFFF"/>
              </a:solidFill>
              <a:latin typeface="Franklin Gothic Book"/>
              <a:ea typeface="MS PGothic" pitchFamily="34" charset="-128"/>
              <a:cs typeface="Arial" pitchFamily="34" charset="0"/>
            </a:endParaRPr>
          </a:p>
        </p:txBody>
      </p:sp>
      <p:sp>
        <p:nvSpPr>
          <p:cNvPr id="73" name="5 Rectángulo">
            <a:extLst>
              <a:ext uri="{FF2B5EF4-FFF2-40B4-BE49-F238E27FC236}">
                <a16:creationId xmlns:a16="http://schemas.microsoft.com/office/drawing/2014/main" id="{878F4278-E9BA-9FEF-A698-28E7EEF227BF}"/>
              </a:ext>
            </a:extLst>
          </p:cNvPr>
          <p:cNvSpPr/>
          <p:nvPr/>
        </p:nvSpPr>
        <p:spPr>
          <a:xfrm>
            <a:off x="4202144" y="3830821"/>
            <a:ext cx="1018012" cy="235449"/>
          </a:xfrm>
          <a:prstGeom prst="borderCallout2">
            <a:avLst>
              <a:gd name="adj1" fmla="val -3450"/>
              <a:gd name="adj2" fmla="val 50303"/>
              <a:gd name="adj3" fmla="val -58466"/>
              <a:gd name="adj4" fmla="val 50598"/>
              <a:gd name="adj5" fmla="val -90722"/>
              <a:gd name="adj6" fmla="val 50629"/>
            </a:avLst>
          </a:prstGeom>
          <a:solidFill>
            <a:schemeClr val="accent5">
              <a:lumMod val="75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a:solidFill>
                  <a:srgbClr val="FFFFFF"/>
                </a:solidFill>
                <a:latin typeface="Franklin Gothic Book"/>
                <a:ea typeface="Calibri"/>
                <a:cs typeface="Calibri"/>
              </a:rPr>
              <a:t>Pomalidomide</a:t>
            </a:r>
            <a:endParaRPr lang="es-ES" altLang="es-ES" sz="1200" kern="0">
              <a:solidFill>
                <a:srgbClr val="FFFFFF"/>
              </a:solidFill>
              <a:latin typeface="Franklin Gothic Book"/>
              <a:ea typeface="MS PGothic" pitchFamily="34" charset="-128"/>
              <a:cs typeface="Arial" pitchFamily="34" charset="0"/>
            </a:endParaRPr>
          </a:p>
        </p:txBody>
      </p:sp>
      <p:grpSp>
        <p:nvGrpSpPr>
          <p:cNvPr id="74" name="Group 73">
            <a:extLst>
              <a:ext uri="{FF2B5EF4-FFF2-40B4-BE49-F238E27FC236}">
                <a16:creationId xmlns:a16="http://schemas.microsoft.com/office/drawing/2014/main" id="{3EDC645E-A459-76A1-4DFA-F4C6DE6DF31B}"/>
              </a:ext>
            </a:extLst>
          </p:cNvPr>
          <p:cNvGrpSpPr/>
          <p:nvPr/>
        </p:nvGrpSpPr>
        <p:grpSpPr>
          <a:xfrm>
            <a:off x="1323472" y="3436989"/>
            <a:ext cx="417642" cy="408902"/>
            <a:chOff x="1427564" y="3385867"/>
            <a:chExt cx="548313" cy="545202"/>
          </a:xfrm>
        </p:grpSpPr>
        <p:sp>
          <p:nvSpPr>
            <p:cNvPr id="75" name="Freeform 74">
              <a:extLst>
                <a:ext uri="{FF2B5EF4-FFF2-40B4-BE49-F238E27FC236}">
                  <a16:creationId xmlns:a16="http://schemas.microsoft.com/office/drawing/2014/main" id="{A8EC57A9-C1BC-58C5-B8B0-BEDF4C77B059}"/>
                </a:ext>
              </a:extLst>
            </p:cNvPr>
            <p:cNvSpPr/>
            <p:nvPr/>
          </p:nvSpPr>
          <p:spPr>
            <a:xfrm>
              <a:off x="1427564" y="3621230"/>
              <a:ext cx="548313" cy="309839"/>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2003</a:t>
              </a:r>
            </a:p>
          </p:txBody>
        </p:sp>
        <p:sp>
          <p:nvSpPr>
            <p:cNvPr id="76" name="Oval 75">
              <a:extLst>
                <a:ext uri="{FF2B5EF4-FFF2-40B4-BE49-F238E27FC236}">
                  <a16:creationId xmlns:a16="http://schemas.microsoft.com/office/drawing/2014/main" id="{4972F308-256E-2C96-6493-895F0D33DF6C}"/>
                </a:ext>
              </a:extLst>
            </p:cNvPr>
            <p:cNvSpPr>
              <a:spLocks noChangeAspect="1"/>
            </p:cNvSpPr>
            <p:nvPr/>
          </p:nvSpPr>
          <p:spPr>
            <a:xfrm>
              <a:off x="1588224" y="3385867"/>
              <a:ext cx="226996" cy="227203"/>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grpSp>
      <p:grpSp>
        <p:nvGrpSpPr>
          <p:cNvPr id="77" name="Group 76">
            <a:extLst>
              <a:ext uri="{FF2B5EF4-FFF2-40B4-BE49-F238E27FC236}">
                <a16:creationId xmlns:a16="http://schemas.microsoft.com/office/drawing/2014/main" id="{FFAB9BF0-451B-AF4A-51ED-3291409BBD79}"/>
              </a:ext>
            </a:extLst>
          </p:cNvPr>
          <p:cNvGrpSpPr/>
          <p:nvPr/>
        </p:nvGrpSpPr>
        <p:grpSpPr>
          <a:xfrm>
            <a:off x="2312617" y="3436989"/>
            <a:ext cx="417642" cy="408901"/>
            <a:chOff x="2620026" y="3385867"/>
            <a:chExt cx="548313" cy="545201"/>
          </a:xfrm>
        </p:grpSpPr>
        <p:sp>
          <p:nvSpPr>
            <p:cNvPr id="78" name="Freeform 77">
              <a:extLst>
                <a:ext uri="{FF2B5EF4-FFF2-40B4-BE49-F238E27FC236}">
                  <a16:creationId xmlns:a16="http://schemas.microsoft.com/office/drawing/2014/main" id="{C46AF176-DE79-E021-B0D8-94C22A0A71E4}"/>
                </a:ext>
              </a:extLst>
            </p:cNvPr>
            <p:cNvSpPr/>
            <p:nvPr/>
          </p:nvSpPr>
          <p:spPr>
            <a:xfrm>
              <a:off x="2620026" y="3621229"/>
              <a:ext cx="548313" cy="309839"/>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2006</a:t>
              </a:r>
            </a:p>
          </p:txBody>
        </p:sp>
        <p:sp>
          <p:nvSpPr>
            <p:cNvPr id="79" name="Oval 78">
              <a:extLst>
                <a:ext uri="{FF2B5EF4-FFF2-40B4-BE49-F238E27FC236}">
                  <a16:creationId xmlns:a16="http://schemas.microsoft.com/office/drawing/2014/main" id="{5651E02A-0082-F91F-B8D9-44D121E21F7B}"/>
                </a:ext>
              </a:extLst>
            </p:cNvPr>
            <p:cNvSpPr>
              <a:spLocks noChangeAspect="1"/>
            </p:cNvSpPr>
            <p:nvPr/>
          </p:nvSpPr>
          <p:spPr>
            <a:xfrm>
              <a:off x="2780684" y="3385867"/>
              <a:ext cx="226996" cy="227203"/>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grpSp>
      <p:grpSp>
        <p:nvGrpSpPr>
          <p:cNvPr id="80" name="Group 79">
            <a:extLst>
              <a:ext uri="{FF2B5EF4-FFF2-40B4-BE49-F238E27FC236}">
                <a16:creationId xmlns:a16="http://schemas.microsoft.com/office/drawing/2014/main" id="{3A06CE29-BCBC-1725-50B5-07A5F0C57A6A}"/>
              </a:ext>
            </a:extLst>
          </p:cNvPr>
          <p:cNvGrpSpPr/>
          <p:nvPr/>
        </p:nvGrpSpPr>
        <p:grpSpPr>
          <a:xfrm>
            <a:off x="2807189" y="3236833"/>
            <a:ext cx="417642" cy="370558"/>
            <a:chOff x="3375505" y="3118993"/>
            <a:chExt cx="548313" cy="494077"/>
          </a:xfrm>
        </p:grpSpPr>
        <p:sp>
          <p:nvSpPr>
            <p:cNvPr id="81" name="Freeform 80">
              <a:extLst>
                <a:ext uri="{FF2B5EF4-FFF2-40B4-BE49-F238E27FC236}">
                  <a16:creationId xmlns:a16="http://schemas.microsoft.com/office/drawing/2014/main" id="{E2B189CB-157E-BAFE-994D-FDBA1A6FD8A2}"/>
                </a:ext>
              </a:extLst>
            </p:cNvPr>
            <p:cNvSpPr/>
            <p:nvPr/>
          </p:nvSpPr>
          <p:spPr>
            <a:xfrm>
              <a:off x="3375505" y="3118993"/>
              <a:ext cx="548313" cy="309839"/>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2007</a:t>
              </a:r>
            </a:p>
          </p:txBody>
        </p:sp>
        <p:sp>
          <p:nvSpPr>
            <p:cNvPr id="82" name="Oval 81">
              <a:extLst>
                <a:ext uri="{FF2B5EF4-FFF2-40B4-BE49-F238E27FC236}">
                  <a16:creationId xmlns:a16="http://schemas.microsoft.com/office/drawing/2014/main" id="{A85B933B-C84A-3A74-9FEA-F9D06887BAE3}"/>
                </a:ext>
              </a:extLst>
            </p:cNvPr>
            <p:cNvSpPr>
              <a:spLocks noChangeAspect="1"/>
            </p:cNvSpPr>
            <p:nvPr/>
          </p:nvSpPr>
          <p:spPr>
            <a:xfrm>
              <a:off x="3536163" y="3385867"/>
              <a:ext cx="226996" cy="227203"/>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grpSp>
      <p:sp>
        <p:nvSpPr>
          <p:cNvPr id="84" name="Freeform 83">
            <a:extLst>
              <a:ext uri="{FF2B5EF4-FFF2-40B4-BE49-F238E27FC236}">
                <a16:creationId xmlns:a16="http://schemas.microsoft.com/office/drawing/2014/main" id="{21E6F5DB-6807-B5C5-1C86-6DED66D05AA7}"/>
              </a:ext>
            </a:extLst>
          </p:cNvPr>
          <p:cNvSpPr/>
          <p:nvPr/>
        </p:nvSpPr>
        <p:spPr>
          <a:xfrm>
            <a:off x="3932949" y="3608145"/>
            <a:ext cx="417642" cy="232380"/>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2012</a:t>
            </a:r>
          </a:p>
        </p:txBody>
      </p:sp>
      <p:sp>
        <p:nvSpPr>
          <p:cNvPr id="85" name="Oval 84">
            <a:extLst>
              <a:ext uri="{FF2B5EF4-FFF2-40B4-BE49-F238E27FC236}">
                <a16:creationId xmlns:a16="http://schemas.microsoft.com/office/drawing/2014/main" id="{FA891517-EABE-6F51-67CD-D1F9C2D22896}"/>
              </a:ext>
            </a:extLst>
          </p:cNvPr>
          <p:cNvSpPr>
            <a:spLocks noChangeAspect="1"/>
          </p:cNvSpPr>
          <p:nvPr/>
        </p:nvSpPr>
        <p:spPr>
          <a:xfrm>
            <a:off x="4055321" y="3436989"/>
            <a:ext cx="172900" cy="170402"/>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87" name="Freeform 86">
            <a:extLst>
              <a:ext uri="{FF2B5EF4-FFF2-40B4-BE49-F238E27FC236}">
                <a16:creationId xmlns:a16="http://schemas.microsoft.com/office/drawing/2014/main" id="{7CF0A1EC-FD37-C077-BCC5-8EF9ADEE9534}"/>
              </a:ext>
            </a:extLst>
          </p:cNvPr>
          <p:cNvSpPr/>
          <p:nvPr/>
        </p:nvSpPr>
        <p:spPr>
          <a:xfrm>
            <a:off x="4508384" y="3200497"/>
            <a:ext cx="417642" cy="232379"/>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2013</a:t>
            </a:r>
          </a:p>
        </p:txBody>
      </p:sp>
      <p:sp>
        <p:nvSpPr>
          <p:cNvPr id="88" name="Oval 87">
            <a:extLst>
              <a:ext uri="{FF2B5EF4-FFF2-40B4-BE49-F238E27FC236}">
                <a16:creationId xmlns:a16="http://schemas.microsoft.com/office/drawing/2014/main" id="{EEBE0114-BCD5-4A67-FC49-7C3B0AA2D68A}"/>
              </a:ext>
            </a:extLst>
          </p:cNvPr>
          <p:cNvSpPr>
            <a:spLocks noChangeAspect="1"/>
          </p:cNvSpPr>
          <p:nvPr/>
        </p:nvSpPr>
        <p:spPr>
          <a:xfrm>
            <a:off x="4630756" y="3436989"/>
            <a:ext cx="172900" cy="170402"/>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90" name="Freeform 89">
            <a:extLst>
              <a:ext uri="{FF2B5EF4-FFF2-40B4-BE49-F238E27FC236}">
                <a16:creationId xmlns:a16="http://schemas.microsoft.com/office/drawing/2014/main" id="{87842B3C-B3CC-1E32-C411-6AE4B335AFED}"/>
              </a:ext>
            </a:extLst>
          </p:cNvPr>
          <p:cNvSpPr/>
          <p:nvPr/>
        </p:nvSpPr>
        <p:spPr>
          <a:xfrm>
            <a:off x="5253363" y="3609605"/>
            <a:ext cx="417642" cy="232380"/>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2015</a:t>
            </a:r>
          </a:p>
        </p:txBody>
      </p:sp>
      <p:sp>
        <p:nvSpPr>
          <p:cNvPr id="91" name="Oval 90">
            <a:extLst>
              <a:ext uri="{FF2B5EF4-FFF2-40B4-BE49-F238E27FC236}">
                <a16:creationId xmlns:a16="http://schemas.microsoft.com/office/drawing/2014/main" id="{703EA443-6994-9B15-DAAC-EA1714C69EA3}"/>
              </a:ext>
            </a:extLst>
          </p:cNvPr>
          <p:cNvSpPr>
            <a:spLocks noChangeAspect="1"/>
          </p:cNvSpPr>
          <p:nvPr/>
        </p:nvSpPr>
        <p:spPr>
          <a:xfrm>
            <a:off x="5375735" y="3436989"/>
            <a:ext cx="172900" cy="170402"/>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grpSp>
        <p:nvGrpSpPr>
          <p:cNvPr id="92" name="Group 91">
            <a:extLst>
              <a:ext uri="{FF2B5EF4-FFF2-40B4-BE49-F238E27FC236}">
                <a16:creationId xmlns:a16="http://schemas.microsoft.com/office/drawing/2014/main" id="{A01AAFEF-80D0-448A-E4D5-5D3E4B3FFA8D}"/>
              </a:ext>
            </a:extLst>
          </p:cNvPr>
          <p:cNvGrpSpPr/>
          <p:nvPr/>
        </p:nvGrpSpPr>
        <p:grpSpPr>
          <a:xfrm>
            <a:off x="1818044" y="3236833"/>
            <a:ext cx="417642" cy="370556"/>
            <a:chOff x="2034649" y="3118993"/>
            <a:chExt cx="548313" cy="494075"/>
          </a:xfrm>
        </p:grpSpPr>
        <p:sp>
          <p:nvSpPr>
            <p:cNvPr id="93" name="Freeform 92">
              <a:extLst>
                <a:ext uri="{FF2B5EF4-FFF2-40B4-BE49-F238E27FC236}">
                  <a16:creationId xmlns:a16="http://schemas.microsoft.com/office/drawing/2014/main" id="{A38A8624-5D76-4E9C-B358-41AC1F55A8F9}"/>
                </a:ext>
              </a:extLst>
            </p:cNvPr>
            <p:cNvSpPr/>
            <p:nvPr/>
          </p:nvSpPr>
          <p:spPr>
            <a:xfrm>
              <a:off x="2034649" y="3118993"/>
              <a:ext cx="548313" cy="309839"/>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2005</a:t>
              </a:r>
            </a:p>
          </p:txBody>
        </p:sp>
        <p:sp>
          <p:nvSpPr>
            <p:cNvPr id="94" name="Oval 93">
              <a:extLst>
                <a:ext uri="{FF2B5EF4-FFF2-40B4-BE49-F238E27FC236}">
                  <a16:creationId xmlns:a16="http://schemas.microsoft.com/office/drawing/2014/main" id="{7B54BBD4-5BE0-2426-7DEA-D1475195DE7E}"/>
                </a:ext>
              </a:extLst>
            </p:cNvPr>
            <p:cNvSpPr>
              <a:spLocks noChangeAspect="1"/>
            </p:cNvSpPr>
            <p:nvPr/>
          </p:nvSpPr>
          <p:spPr>
            <a:xfrm>
              <a:off x="2195310" y="3385865"/>
              <a:ext cx="226996" cy="227203"/>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grpSp>
      <p:sp>
        <p:nvSpPr>
          <p:cNvPr id="96" name="5 Rectángulo">
            <a:extLst>
              <a:ext uri="{FF2B5EF4-FFF2-40B4-BE49-F238E27FC236}">
                <a16:creationId xmlns:a16="http://schemas.microsoft.com/office/drawing/2014/main" id="{FBA6B809-3B8B-2745-ABF0-DC6362FE9417}"/>
              </a:ext>
            </a:extLst>
          </p:cNvPr>
          <p:cNvSpPr/>
          <p:nvPr/>
        </p:nvSpPr>
        <p:spPr>
          <a:xfrm>
            <a:off x="5989031" y="3830821"/>
            <a:ext cx="1002395" cy="235449"/>
          </a:xfrm>
          <a:prstGeom prst="borderCallout2">
            <a:avLst>
              <a:gd name="adj1" fmla="val -3450"/>
              <a:gd name="adj2" fmla="val 50303"/>
              <a:gd name="adj3" fmla="val -58466"/>
              <a:gd name="adj4" fmla="val 50598"/>
              <a:gd name="adj5" fmla="val -90722"/>
              <a:gd name="adj6" fmla="val 50629"/>
            </a:avLst>
          </a:prstGeom>
          <a:solidFill>
            <a:srgbClr val="CDBBC7"/>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err="1">
                <a:solidFill>
                  <a:srgbClr val="FFFFFF"/>
                </a:solidFill>
                <a:latin typeface="Franklin Gothic Book"/>
                <a:ea typeface="Calibri"/>
                <a:cs typeface="Calibri"/>
              </a:rPr>
              <a:t>Selinexor</a:t>
            </a:r>
            <a:endParaRPr lang="es-ES" altLang="es-ES" sz="1200" kern="0">
              <a:solidFill>
                <a:srgbClr val="FFFFFF"/>
              </a:solidFill>
              <a:latin typeface="Franklin Gothic Book"/>
              <a:ea typeface="MS PGothic" pitchFamily="34" charset="-128"/>
              <a:cs typeface="Arial" pitchFamily="34" charset="0"/>
            </a:endParaRPr>
          </a:p>
        </p:txBody>
      </p:sp>
      <p:sp>
        <p:nvSpPr>
          <p:cNvPr id="97" name="Oval 96">
            <a:extLst>
              <a:ext uri="{FF2B5EF4-FFF2-40B4-BE49-F238E27FC236}">
                <a16:creationId xmlns:a16="http://schemas.microsoft.com/office/drawing/2014/main" id="{4AF0B032-7E84-C44F-ED45-737755F772EF}"/>
              </a:ext>
            </a:extLst>
          </p:cNvPr>
          <p:cNvSpPr>
            <a:spLocks noChangeAspect="1"/>
          </p:cNvSpPr>
          <p:nvPr/>
        </p:nvSpPr>
        <p:spPr>
          <a:xfrm>
            <a:off x="6411160" y="3436987"/>
            <a:ext cx="170247" cy="170402"/>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98" name="Freeform 97">
            <a:extLst>
              <a:ext uri="{FF2B5EF4-FFF2-40B4-BE49-F238E27FC236}">
                <a16:creationId xmlns:a16="http://schemas.microsoft.com/office/drawing/2014/main" id="{EE16E270-0195-40F7-71EA-6ABFA6C70CBF}"/>
              </a:ext>
            </a:extLst>
          </p:cNvPr>
          <p:cNvSpPr/>
          <p:nvPr/>
        </p:nvSpPr>
        <p:spPr>
          <a:xfrm>
            <a:off x="6290665" y="3200978"/>
            <a:ext cx="411235" cy="232379"/>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2019</a:t>
            </a:r>
          </a:p>
        </p:txBody>
      </p:sp>
      <p:sp>
        <p:nvSpPr>
          <p:cNvPr id="99" name="Oval 98">
            <a:extLst>
              <a:ext uri="{FF2B5EF4-FFF2-40B4-BE49-F238E27FC236}">
                <a16:creationId xmlns:a16="http://schemas.microsoft.com/office/drawing/2014/main" id="{AC517B3D-3E64-7032-D3B2-6D630A5DD745}"/>
              </a:ext>
            </a:extLst>
          </p:cNvPr>
          <p:cNvSpPr>
            <a:spLocks noChangeAspect="1"/>
          </p:cNvSpPr>
          <p:nvPr/>
        </p:nvSpPr>
        <p:spPr>
          <a:xfrm>
            <a:off x="7249300" y="3421065"/>
            <a:ext cx="182731" cy="182897"/>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100" name="Freeform 99">
            <a:extLst>
              <a:ext uri="{FF2B5EF4-FFF2-40B4-BE49-F238E27FC236}">
                <a16:creationId xmlns:a16="http://schemas.microsoft.com/office/drawing/2014/main" id="{31F1DD8A-922A-9AFD-14A5-D62BA3223C58}"/>
              </a:ext>
            </a:extLst>
          </p:cNvPr>
          <p:cNvSpPr/>
          <p:nvPr/>
        </p:nvSpPr>
        <p:spPr>
          <a:xfrm>
            <a:off x="7159716" y="3612066"/>
            <a:ext cx="346784" cy="201856"/>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2020</a:t>
            </a:r>
          </a:p>
        </p:txBody>
      </p:sp>
      <p:sp>
        <p:nvSpPr>
          <p:cNvPr id="101" name="5 Rectángulo">
            <a:extLst>
              <a:ext uri="{FF2B5EF4-FFF2-40B4-BE49-F238E27FC236}">
                <a16:creationId xmlns:a16="http://schemas.microsoft.com/office/drawing/2014/main" id="{0B3295F5-8CE5-9826-1DF6-B150DE3A624F}"/>
              </a:ext>
            </a:extLst>
          </p:cNvPr>
          <p:cNvSpPr/>
          <p:nvPr/>
        </p:nvSpPr>
        <p:spPr>
          <a:xfrm>
            <a:off x="6848716" y="2445981"/>
            <a:ext cx="998081" cy="401648"/>
          </a:xfrm>
          <a:prstGeom prst="borderCallout2">
            <a:avLst>
              <a:gd name="adj1" fmla="val 100741"/>
              <a:gd name="adj2" fmla="val 49448"/>
              <a:gd name="adj3" fmla="val 127221"/>
              <a:gd name="adj4" fmla="val 49425"/>
              <a:gd name="adj5" fmla="val 180608"/>
              <a:gd name="adj6" fmla="val 49432"/>
            </a:avLst>
          </a:prstGeom>
          <a:solidFill>
            <a:schemeClr val="accent4">
              <a:lumMod val="75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strike="sngStrike" err="1">
                <a:solidFill>
                  <a:srgbClr val="FFFFFF"/>
                </a:solidFill>
                <a:latin typeface="Franklin Gothic Book"/>
                <a:ea typeface="Calibri"/>
                <a:cs typeface="Calibri"/>
              </a:rPr>
              <a:t>Belantamab</a:t>
            </a:r>
            <a:r>
              <a:rPr lang="en-US" sz="1200" strike="sngStrike">
                <a:solidFill>
                  <a:srgbClr val="FFFFFF"/>
                </a:solidFill>
                <a:latin typeface="Franklin Gothic Book"/>
                <a:ea typeface="Calibri"/>
                <a:cs typeface="Calibri"/>
              </a:rPr>
              <a:t> </a:t>
            </a:r>
            <a:r>
              <a:rPr lang="en-US" sz="1200" strike="sngStrike" err="1">
                <a:solidFill>
                  <a:srgbClr val="FFFFFF"/>
                </a:solidFill>
                <a:latin typeface="Franklin Gothic Book"/>
                <a:ea typeface="Calibri"/>
                <a:cs typeface="Calibri"/>
              </a:rPr>
              <a:t>mafodotin</a:t>
            </a:r>
            <a:endParaRPr lang="es-ES" altLang="es-ES" sz="1200" strike="sngStrike" kern="0">
              <a:solidFill>
                <a:srgbClr val="FFFFFF"/>
              </a:solidFill>
              <a:latin typeface="Franklin Gothic Book"/>
              <a:ea typeface="MS PGothic" pitchFamily="34" charset="-128"/>
              <a:cs typeface="Arial" pitchFamily="34" charset="0"/>
            </a:endParaRPr>
          </a:p>
        </p:txBody>
      </p:sp>
      <p:sp>
        <p:nvSpPr>
          <p:cNvPr id="102" name="5 Rectángulo">
            <a:extLst>
              <a:ext uri="{FF2B5EF4-FFF2-40B4-BE49-F238E27FC236}">
                <a16:creationId xmlns:a16="http://schemas.microsoft.com/office/drawing/2014/main" id="{93343B7D-2A18-B0D2-6EB0-5187D80BA725}"/>
              </a:ext>
            </a:extLst>
          </p:cNvPr>
          <p:cNvSpPr/>
          <p:nvPr/>
        </p:nvSpPr>
        <p:spPr>
          <a:xfrm>
            <a:off x="6854772" y="2990179"/>
            <a:ext cx="998080" cy="235449"/>
          </a:xfrm>
          <a:prstGeom prst="borderCallout2">
            <a:avLst>
              <a:gd name="adj1" fmla="val 100741"/>
              <a:gd name="adj2" fmla="val 49448"/>
              <a:gd name="adj3" fmla="val 127221"/>
              <a:gd name="adj4" fmla="val 49425"/>
              <a:gd name="adj5" fmla="val 181619"/>
              <a:gd name="adj6" fmla="val 49163"/>
            </a:avLst>
          </a:prstGeom>
          <a:solidFill>
            <a:schemeClr val="accent5">
              <a:lumMod val="60000"/>
              <a:lumOff val="40000"/>
            </a:schemeClr>
          </a:solidFill>
          <a:ln w="9525" cmpd="sng">
            <a:solidFill>
              <a:schemeClr val="tx1"/>
            </a:solidFill>
          </a:ln>
        </p:spPr>
        <p:txBody>
          <a:bodyPr wrap="square" lIns="0" tIns="34290" rIns="0" bIns="34290">
            <a:spAutoFit/>
          </a:bodyPr>
          <a:lstStyle/>
          <a:p>
            <a:pPr algn="ctr" defTabSz="342900" fontAlgn="base">
              <a:lnSpc>
                <a:spcPct val="90000"/>
              </a:lnSpc>
              <a:spcBef>
                <a:spcPct val="0"/>
              </a:spcBef>
              <a:spcAft>
                <a:spcPct val="0"/>
              </a:spcAft>
              <a:defRPr/>
            </a:pPr>
            <a:r>
              <a:rPr lang="en-US" sz="1200" err="1">
                <a:solidFill>
                  <a:srgbClr val="FFFFFF"/>
                </a:solidFill>
                <a:latin typeface="Franklin Gothic Book"/>
                <a:ea typeface="Calibri"/>
                <a:cs typeface="Calibri"/>
              </a:rPr>
              <a:t>Isatuximab</a:t>
            </a:r>
            <a:endParaRPr lang="es-ES" altLang="es-ES" sz="1200" kern="0">
              <a:solidFill>
                <a:srgbClr val="FFFFFF"/>
              </a:solidFill>
              <a:latin typeface="Franklin Gothic Book"/>
              <a:ea typeface="MS PGothic" pitchFamily="34" charset="-128"/>
              <a:cs typeface="Arial" pitchFamily="34" charset="0"/>
            </a:endParaRPr>
          </a:p>
        </p:txBody>
      </p:sp>
      <p:sp>
        <p:nvSpPr>
          <p:cNvPr id="105" name="Oval 104">
            <a:extLst>
              <a:ext uri="{FF2B5EF4-FFF2-40B4-BE49-F238E27FC236}">
                <a16:creationId xmlns:a16="http://schemas.microsoft.com/office/drawing/2014/main" id="{5EB8CC0B-7C9D-1912-9106-80FDF7DE1A34}"/>
              </a:ext>
            </a:extLst>
          </p:cNvPr>
          <p:cNvSpPr>
            <a:spLocks noChangeAspect="1"/>
          </p:cNvSpPr>
          <p:nvPr/>
        </p:nvSpPr>
        <p:spPr>
          <a:xfrm>
            <a:off x="9092754" y="3417914"/>
            <a:ext cx="182731" cy="182897"/>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106" name="Oval 105">
            <a:extLst>
              <a:ext uri="{FF2B5EF4-FFF2-40B4-BE49-F238E27FC236}">
                <a16:creationId xmlns:a16="http://schemas.microsoft.com/office/drawing/2014/main" id="{09345DFA-E028-F31B-CD45-BC5377844E66}"/>
              </a:ext>
            </a:extLst>
          </p:cNvPr>
          <p:cNvSpPr>
            <a:spLocks noChangeAspect="1"/>
          </p:cNvSpPr>
          <p:nvPr/>
        </p:nvSpPr>
        <p:spPr>
          <a:xfrm>
            <a:off x="10009334" y="3429632"/>
            <a:ext cx="182731" cy="182897"/>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107" name="Rectangle 106">
            <a:extLst>
              <a:ext uri="{FF2B5EF4-FFF2-40B4-BE49-F238E27FC236}">
                <a16:creationId xmlns:a16="http://schemas.microsoft.com/office/drawing/2014/main" id="{4E07554D-67A7-F6C6-5A2F-A752C95EE918}"/>
              </a:ext>
            </a:extLst>
          </p:cNvPr>
          <p:cNvSpPr/>
          <p:nvPr/>
        </p:nvSpPr>
        <p:spPr>
          <a:xfrm>
            <a:off x="8958997" y="3190195"/>
            <a:ext cx="453970" cy="216982"/>
          </a:xfrm>
          <a:prstGeom prst="rect">
            <a:avLst/>
          </a:prstGeom>
        </p:spPr>
        <p:txBody>
          <a:bodyPr wrap="none">
            <a:spAutoFit/>
          </a:bodyPr>
          <a:lstStyle/>
          <a:p>
            <a:pPr algn="ctr" defTabSz="400050">
              <a:lnSpc>
                <a:spcPct val="90000"/>
              </a:lnSpc>
              <a:spcBef>
                <a:spcPct val="0"/>
              </a:spcBef>
              <a:spcAft>
                <a:spcPct val="35000"/>
              </a:spcAft>
              <a:defRPr/>
            </a:pPr>
            <a:r>
              <a:rPr lang="en-US" sz="900" b="1">
                <a:solidFill>
                  <a:srgbClr val="444E54"/>
                </a:solidFill>
                <a:latin typeface="Franklin Gothic Book"/>
              </a:rPr>
              <a:t>2022</a:t>
            </a:r>
          </a:p>
        </p:txBody>
      </p:sp>
      <p:sp>
        <p:nvSpPr>
          <p:cNvPr id="108" name="Rectangle 107">
            <a:extLst>
              <a:ext uri="{FF2B5EF4-FFF2-40B4-BE49-F238E27FC236}">
                <a16:creationId xmlns:a16="http://schemas.microsoft.com/office/drawing/2014/main" id="{0FEECEAE-256A-7DE9-3BF2-DA6D7B2EC7F7}"/>
              </a:ext>
            </a:extLst>
          </p:cNvPr>
          <p:cNvSpPr/>
          <p:nvPr/>
        </p:nvSpPr>
        <p:spPr>
          <a:xfrm>
            <a:off x="9876026" y="3623268"/>
            <a:ext cx="453970" cy="216982"/>
          </a:xfrm>
          <a:prstGeom prst="rect">
            <a:avLst/>
          </a:prstGeom>
        </p:spPr>
        <p:txBody>
          <a:bodyPr wrap="none">
            <a:spAutoFit/>
          </a:bodyPr>
          <a:lstStyle/>
          <a:p>
            <a:pPr algn="ctr" defTabSz="400050">
              <a:lnSpc>
                <a:spcPct val="90000"/>
              </a:lnSpc>
              <a:spcBef>
                <a:spcPct val="0"/>
              </a:spcBef>
              <a:spcAft>
                <a:spcPct val="35000"/>
              </a:spcAft>
              <a:defRPr/>
            </a:pPr>
            <a:r>
              <a:rPr lang="en-US" sz="900" b="1">
                <a:solidFill>
                  <a:srgbClr val="444E54"/>
                </a:solidFill>
                <a:latin typeface="Franklin Gothic Book"/>
              </a:rPr>
              <a:t>2023</a:t>
            </a:r>
          </a:p>
        </p:txBody>
      </p:sp>
      <p:sp>
        <p:nvSpPr>
          <p:cNvPr id="113" name="Oval 112">
            <a:extLst>
              <a:ext uri="{FF2B5EF4-FFF2-40B4-BE49-F238E27FC236}">
                <a16:creationId xmlns:a16="http://schemas.microsoft.com/office/drawing/2014/main" id="{C991530E-16C7-05A4-5722-6ABEA48AD120}"/>
              </a:ext>
            </a:extLst>
          </p:cNvPr>
          <p:cNvSpPr>
            <a:spLocks noChangeAspect="1"/>
          </p:cNvSpPr>
          <p:nvPr/>
        </p:nvSpPr>
        <p:spPr>
          <a:xfrm>
            <a:off x="8121881" y="3430898"/>
            <a:ext cx="182731" cy="182897"/>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3" name="TextBox 2">
            <a:extLst>
              <a:ext uri="{FF2B5EF4-FFF2-40B4-BE49-F238E27FC236}">
                <a16:creationId xmlns:a16="http://schemas.microsoft.com/office/drawing/2014/main" id="{47F1E543-9AAD-3468-7A26-8BEC7F17E04E}"/>
              </a:ext>
            </a:extLst>
          </p:cNvPr>
          <p:cNvSpPr txBox="1"/>
          <p:nvPr/>
        </p:nvSpPr>
        <p:spPr>
          <a:xfrm>
            <a:off x="497839" y="6240630"/>
            <a:ext cx="9751391" cy="400110"/>
          </a:xfrm>
          <a:prstGeom prst="rect">
            <a:avLst/>
          </a:prstGeom>
          <a:noFill/>
        </p:spPr>
        <p:txBody>
          <a:bodyPr wrap="square">
            <a:spAutoFit/>
          </a:bodyPr>
          <a:lstStyle/>
          <a:p>
            <a:pPr eaLnBrk="0" hangingPunct="0">
              <a:spcBef>
                <a:spcPct val="0"/>
              </a:spcBef>
              <a:spcAft>
                <a:spcPct val="0"/>
              </a:spcAft>
              <a:defRPr/>
            </a:pPr>
            <a:r>
              <a:rPr kumimoji="0" lang="en-US" altLang="en-US" sz="1000" b="0" i="0" u="none" strike="noStrike" kern="1200" cap="none" spc="0" normalizeH="0" baseline="0" noProof="0">
                <a:ln>
                  <a:noFill/>
                </a:ln>
                <a:effectLst/>
                <a:uLnTx/>
                <a:uFillTx/>
                <a:ea typeface="+mn-ea"/>
                <a:cs typeface="Arial"/>
              </a:rPr>
              <a:t>CAR, chimeric antigen receptor; HDAC, histone deacetylase; MM, multiple myeloma; </a:t>
            </a:r>
            <a:r>
              <a:rPr lang="en-US" sz="1000">
                <a:effectLst/>
              </a:rPr>
              <a:t>SINE, selective inhibitor of nuclear transport</a:t>
            </a:r>
          </a:p>
          <a:p>
            <a:pPr marL="0" marR="0" lvl="0" indent="0" algn="l" defTabSz="914400" rtl="0" eaLnBrk="0" fontAlgn="auto"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effectLst/>
                <a:uLnTx/>
                <a:uFillTx/>
                <a:ea typeface="+mn-ea"/>
                <a:cs typeface="Arial"/>
              </a:rPr>
              <a:t> </a:t>
            </a:r>
          </a:p>
        </p:txBody>
      </p:sp>
      <p:sp>
        <p:nvSpPr>
          <p:cNvPr id="4" name="Freeform 97">
            <a:extLst>
              <a:ext uri="{FF2B5EF4-FFF2-40B4-BE49-F238E27FC236}">
                <a16:creationId xmlns:a16="http://schemas.microsoft.com/office/drawing/2014/main" id="{0AC989F9-D295-1D34-1570-89E893ED78F8}"/>
              </a:ext>
            </a:extLst>
          </p:cNvPr>
          <p:cNvSpPr/>
          <p:nvPr/>
        </p:nvSpPr>
        <p:spPr>
          <a:xfrm>
            <a:off x="8006293" y="3188865"/>
            <a:ext cx="411235" cy="232379"/>
          </a:xfrm>
          <a:custGeom>
            <a:avLst/>
            <a:gdLst>
              <a:gd name="connsiteX0" fmla="*/ 0 w 636185"/>
              <a:gd name="connsiteY0" fmla="*/ 0 h 339128"/>
              <a:gd name="connsiteX1" fmla="*/ 636185 w 636185"/>
              <a:gd name="connsiteY1" fmla="*/ 0 h 339128"/>
              <a:gd name="connsiteX2" fmla="*/ 636185 w 636185"/>
              <a:gd name="connsiteY2" fmla="*/ 339128 h 339128"/>
              <a:gd name="connsiteX3" fmla="*/ 0 w 636185"/>
              <a:gd name="connsiteY3" fmla="*/ 339128 h 339128"/>
              <a:gd name="connsiteX4" fmla="*/ 0 w 636185"/>
              <a:gd name="connsiteY4" fmla="*/ 0 h 339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185" h="339128">
                <a:moveTo>
                  <a:pt x="0" y="0"/>
                </a:moveTo>
                <a:lnTo>
                  <a:pt x="636185" y="0"/>
                </a:lnTo>
                <a:lnTo>
                  <a:pt x="636185" y="339128"/>
                </a:lnTo>
                <a:lnTo>
                  <a:pt x="0" y="339128"/>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0" rIns="0" bIns="91440" numCol="1" spcCol="1270" anchor="ctr" anchorCtr="0">
            <a:noAutofit/>
          </a:bodyPr>
          <a:lstStyle/>
          <a:p>
            <a:pPr algn="ctr" defTabSz="400050">
              <a:lnSpc>
                <a:spcPct val="90000"/>
              </a:lnSpc>
              <a:spcBef>
                <a:spcPct val="0"/>
              </a:spcBef>
              <a:spcAft>
                <a:spcPct val="35000"/>
              </a:spcAft>
              <a:defRPr/>
            </a:pPr>
            <a:r>
              <a:rPr lang="en-US" sz="900" b="1">
                <a:solidFill>
                  <a:srgbClr val="444E54"/>
                </a:solidFill>
                <a:latin typeface="Franklin Gothic Book"/>
              </a:rPr>
              <a:t>2021</a:t>
            </a:r>
          </a:p>
        </p:txBody>
      </p:sp>
      <p:sp>
        <p:nvSpPr>
          <p:cNvPr id="11" name="Oval 10">
            <a:extLst>
              <a:ext uri="{FF2B5EF4-FFF2-40B4-BE49-F238E27FC236}">
                <a16:creationId xmlns:a16="http://schemas.microsoft.com/office/drawing/2014/main" id="{8F87586E-AA41-AB2E-1171-268A5358C725}"/>
              </a:ext>
            </a:extLst>
          </p:cNvPr>
          <p:cNvSpPr>
            <a:spLocks noChangeAspect="1"/>
          </p:cNvSpPr>
          <p:nvPr/>
        </p:nvSpPr>
        <p:spPr>
          <a:xfrm>
            <a:off x="10872302" y="3430878"/>
            <a:ext cx="182731" cy="182897"/>
          </a:xfrm>
          <a:prstGeom prst="ellipse">
            <a:avLst/>
          </a:prstGeom>
          <a:solidFill>
            <a:srgbClr val="FFFFFF"/>
          </a:solidFill>
          <a:ln w="38100" cmpd="sng">
            <a:solidFill>
              <a:srgbClr val="444E5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Franklin Gothic Book"/>
            </a:endParaRPr>
          </a:p>
        </p:txBody>
      </p:sp>
      <p:sp>
        <p:nvSpPr>
          <p:cNvPr id="15" name="Rectangle 14">
            <a:extLst>
              <a:ext uri="{FF2B5EF4-FFF2-40B4-BE49-F238E27FC236}">
                <a16:creationId xmlns:a16="http://schemas.microsoft.com/office/drawing/2014/main" id="{EF2D274E-0DFC-9856-BF73-27AFE1511221}"/>
              </a:ext>
            </a:extLst>
          </p:cNvPr>
          <p:cNvSpPr/>
          <p:nvPr/>
        </p:nvSpPr>
        <p:spPr>
          <a:xfrm>
            <a:off x="10711650" y="3191047"/>
            <a:ext cx="495649" cy="216982"/>
          </a:xfrm>
          <a:prstGeom prst="rect">
            <a:avLst/>
          </a:prstGeom>
        </p:spPr>
        <p:txBody>
          <a:bodyPr wrap="none">
            <a:spAutoFit/>
          </a:bodyPr>
          <a:lstStyle/>
          <a:p>
            <a:pPr algn="ctr" defTabSz="400050">
              <a:lnSpc>
                <a:spcPct val="90000"/>
              </a:lnSpc>
              <a:spcBef>
                <a:spcPct val="0"/>
              </a:spcBef>
              <a:spcAft>
                <a:spcPct val="35000"/>
              </a:spcAft>
              <a:defRPr/>
            </a:pPr>
            <a:r>
              <a:rPr lang="en-US" sz="900" b="1">
                <a:solidFill>
                  <a:srgbClr val="444E54"/>
                </a:solidFill>
                <a:latin typeface="Franklin Gothic Book"/>
              </a:rPr>
              <a:t>2024 </a:t>
            </a:r>
          </a:p>
        </p:txBody>
      </p:sp>
      <p:sp>
        <p:nvSpPr>
          <p:cNvPr id="17" name="Star: 5 Points 16">
            <a:extLst>
              <a:ext uri="{FF2B5EF4-FFF2-40B4-BE49-F238E27FC236}">
                <a16:creationId xmlns:a16="http://schemas.microsoft.com/office/drawing/2014/main" id="{CD138A94-A174-BFEE-64D0-9BD0DF9CEB05}"/>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20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C612-E4E1-D146-BFD6-A68196FA628C}"/>
              </a:ext>
            </a:extLst>
          </p:cNvPr>
          <p:cNvSpPr>
            <a:spLocks noGrp="1"/>
          </p:cNvSpPr>
          <p:nvPr>
            <p:ph type="title" idx="4294967295"/>
          </p:nvPr>
        </p:nvSpPr>
        <p:spPr>
          <a:xfrm>
            <a:off x="483188" y="749544"/>
            <a:ext cx="11017931" cy="533400"/>
          </a:xfrm>
        </p:spPr>
        <p:txBody>
          <a:bodyPr>
            <a:noAutofit/>
          </a:bodyPr>
          <a:lstStyle/>
          <a:p>
            <a:r>
              <a:rPr lang="en-US" altLang="en-US" sz="4000">
                <a:solidFill>
                  <a:srgbClr val="60394E"/>
                </a:solidFill>
              </a:rPr>
              <a:t>Common Treatments for Multiple Myeloma</a:t>
            </a:r>
            <a:r>
              <a:rPr lang="en-US" altLang="en-US" sz="4000" baseline="30000">
                <a:solidFill>
                  <a:srgbClr val="60394E"/>
                </a:solidFill>
              </a:rPr>
              <a:t>1,2</a:t>
            </a:r>
            <a:endParaRPr lang="en-US" sz="4000" baseline="30000">
              <a:solidFill>
                <a:srgbClr val="60394E"/>
              </a:solidFill>
            </a:endParaRPr>
          </a:p>
        </p:txBody>
      </p:sp>
      <p:sp>
        <p:nvSpPr>
          <p:cNvPr id="22" name="TextBox 21">
            <a:extLst>
              <a:ext uri="{FF2B5EF4-FFF2-40B4-BE49-F238E27FC236}">
                <a16:creationId xmlns:a16="http://schemas.microsoft.com/office/drawing/2014/main" id="{E35BEEC7-3CAB-5E41-A15E-42B29D267A32}"/>
              </a:ext>
            </a:extLst>
          </p:cNvPr>
          <p:cNvSpPr txBox="1"/>
          <p:nvPr/>
        </p:nvSpPr>
        <p:spPr>
          <a:xfrm>
            <a:off x="493349" y="6434829"/>
            <a:ext cx="9971451" cy="246221"/>
          </a:xfrm>
          <a:prstGeom prst="rect">
            <a:avLst/>
          </a:prstGeom>
          <a:noFill/>
        </p:spPr>
        <p:txBody>
          <a:bodyPr wrap="square" rtlCol="0">
            <a:spAutoFit/>
          </a:bodyPr>
          <a:lstStyle/>
          <a:p>
            <a:r>
              <a:rPr lang="en-US" altLang="en-US" sz="1000">
                <a:solidFill>
                  <a:srgbClr val="000000"/>
                </a:solidFill>
                <a:ea typeface="Calibri" panose="020F0502020204030204" pitchFamily="34" charset="0"/>
                <a:cs typeface="Arial" panose="020B0604020202020204" pitchFamily="34" charset="0"/>
                <a:sym typeface="Calibri" panose="020F0502020204030204" pitchFamily="34" charset="0"/>
              </a:rPr>
              <a:t>1. Faiman B, et al. </a:t>
            </a:r>
            <a:r>
              <a:rPr lang="en-US" altLang="en-US" sz="1000" i="1">
                <a:solidFill>
                  <a:srgbClr val="000000"/>
                </a:solidFill>
                <a:ea typeface="Calibri" panose="020F0502020204030204" pitchFamily="34" charset="0"/>
                <a:cs typeface="Arial" panose="020B0604020202020204" pitchFamily="34" charset="0"/>
                <a:sym typeface="Calibri" panose="020F0502020204030204" pitchFamily="34" charset="0"/>
              </a:rPr>
              <a:t>J Adv </a:t>
            </a:r>
            <a:r>
              <a:rPr lang="en-US" altLang="en-US" sz="1000" i="1" err="1">
                <a:solidFill>
                  <a:srgbClr val="000000"/>
                </a:solidFill>
                <a:ea typeface="Calibri" panose="020F0502020204030204" pitchFamily="34" charset="0"/>
                <a:cs typeface="Arial" panose="020B0604020202020204" pitchFamily="34" charset="0"/>
                <a:sym typeface="Calibri" panose="020F0502020204030204" pitchFamily="34" charset="0"/>
              </a:rPr>
              <a:t>Pract</a:t>
            </a:r>
            <a:r>
              <a:rPr lang="en-US" altLang="en-US" sz="1000" i="1">
                <a:solidFill>
                  <a:srgbClr val="000000"/>
                </a:solidFill>
                <a:ea typeface="Calibri" panose="020F0502020204030204" pitchFamily="34" charset="0"/>
                <a:cs typeface="Arial" panose="020B0604020202020204" pitchFamily="34" charset="0"/>
                <a:sym typeface="Calibri" panose="020F0502020204030204" pitchFamily="34" charset="0"/>
              </a:rPr>
              <a:t> Oncol. </a:t>
            </a:r>
            <a:r>
              <a:rPr lang="en-US" altLang="en-US" sz="1000">
                <a:solidFill>
                  <a:srgbClr val="000000"/>
                </a:solidFill>
                <a:ea typeface="Calibri" panose="020F0502020204030204" pitchFamily="34" charset="0"/>
                <a:cs typeface="Arial" panose="020B0604020202020204" pitchFamily="34" charset="0"/>
                <a:sym typeface="Calibri" panose="020F0502020204030204" pitchFamily="34" charset="0"/>
              </a:rPr>
              <a:t>2016:7(suppl 1):17-29; 2. </a:t>
            </a:r>
            <a:r>
              <a:rPr lang="en-US" altLang="en-US" sz="1000"/>
              <a:t>NCCN Clinical Practice Guidelines in Oncology: Multiple Myeloma—v.4.2024.</a:t>
            </a:r>
          </a:p>
        </p:txBody>
      </p:sp>
      <p:sp>
        <p:nvSpPr>
          <p:cNvPr id="31" name="Rounded Rectangle 30">
            <a:extLst>
              <a:ext uri="{FF2B5EF4-FFF2-40B4-BE49-F238E27FC236}">
                <a16:creationId xmlns:a16="http://schemas.microsoft.com/office/drawing/2014/main" id="{02267450-CCB6-4D42-88A2-50E4F540A3BB}"/>
              </a:ext>
            </a:extLst>
          </p:cNvPr>
          <p:cNvSpPr/>
          <p:nvPr/>
        </p:nvSpPr>
        <p:spPr>
          <a:xfrm>
            <a:off x="10356091" y="3102900"/>
            <a:ext cx="1366198" cy="826847"/>
          </a:xfrm>
          <a:prstGeom prst="roundRect">
            <a:avLst>
              <a:gd name="adj"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FFFFFF"/>
              </a:solidFill>
              <a:latin typeface="Franklin Gothic Book"/>
            </a:endParaRPr>
          </a:p>
        </p:txBody>
      </p:sp>
      <p:sp>
        <p:nvSpPr>
          <p:cNvPr id="37" name="Rounded Rectangle 36">
            <a:extLst>
              <a:ext uri="{FF2B5EF4-FFF2-40B4-BE49-F238E27FC236}">
                <a16:creationId xmlns:a16="http://schemas.microsoft.com/office/drawing/2014/main" id="{3176CC74-A7D9-8D40-AD1D-8D8496FB1E4C}"/>
              </a:ext>
            </a:extLst>
          </p:cNvPr>
          <p:cNvSpPr/>
          <p:nvPr/>
        </p:nvSpPr>
        <p:spPr>
          <a:xfrm>
            <a:off x="10350870" y="3291048"/>
            <a:ext cx="1366198" cy="42683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buClr>
                <a:schemeClr val="dk1"/>
              </a:buClr>
              <a:buSzPts val="1600"/>
              <a:defRPr/>
            </a:pPr>
            <a:r>
              <a:rPr lang="en-US" sz="1350">
                <a:solidFill>
                  <a:schemeClr val="bg1"/>
                </a:solidFill>
                <a:latin typeface="+mj-lt"/>
                <a:ea typeface="Calibri"/>
                <a:cs typeface="Calibri"/>
                <a:sym typeface="Calibri"/>
              </a:rPr>
              <a:t>Often in </a:t>
            </a:r>
          </a:p>
          <a:p>
            <a:pPr algn="ctr">
              <a:lnSpc>
                <a:spcPct val="80000"/>
              </a:lnSpc>
              <a:buClr>
                <a:schemeClr val="dk1"/>
              </a:buClr>
              <a:buSzPts val="1600"/>
              <a:defRPr/>
            </a:pPr>
            <a:r>
              <a:rPr lang="en-US" sz="1350">
                <a:solidFill>
                  <a:schemeClr val="bg1"/>
                </a:solidFill>
                <a:latin typeface="+mj-lt"/>
                <a:ea typeface="Calibri"/>
                <a:cs typeface="Calibri"/>
                <a:sym typeface="Calibri"/>
              </a:rPr>
              <a:t>Combination</a:t>
            </a:r>
          </a:p>
          <a:p>
            <a:pPr algn="ctr">
              <a:lnSpc>
                <a:spcPct val="80000"/>
              </a:lnSpc>
              <a:buClr>
                <a:schemeClr val="dk1"/>
              </a:buClr>
              <a:buSzPts val="1600"/>
              <a:defRPr/>
            </a:pPr>
            <a:r>
              <a:rPr lang="en-US" sz="1350">
                <a:solidFill>
                  <a:schemeClr val="bg1"/>
                </a:solidFill>
                <a:latin typeface="+mj-lt"/>
                <a:ea typeface="Calibri"/>
                <a:cs typeface="Calibri"/>
                <a:sym typeface="Calibri"/>
              </a:rPr>
              <a:t>Regimens</a:t>
            </a:r>
            <a:endParaRPr lang="en-US" sz="1350">
              <a:solidFill>
                <a:schemeClr val="bg1"/>
              </a:solidFill>
              <a:latin typeface="+mj-lt"/>
            </a:endParaRPr>
          </a:p>
        </p:txBody>
      </p:sp>
      <p:sp>
        <p:nvSpPr>
          <p:cNvPr id="28" name="Right Arrow 27">
            <a:extLst>
              <a:ext uri="{FF2B5EF4-FFF2-40B4-BE49-F238E27FC236}">
                <a16:creationId xmlns:a16="http://schemas.microsoft.com/office/drawing/2014/main" id="{9C6FB352-F1FC-FF17-5AFC-2DB67B915608}"/>
              </a:ext>
            </a:extLst>
          </p:cNvPr>
          <p:cNvSpPr/>
          <p:nvPr/>
        </p:nvSpPr>
        <p:spPr>
          <a:xfrm>
            <a:off x="3546829" y="3168906"/>
            <a:ext cx="432766" cy="671125"/>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44CCF1C-1B4F-F5CA-FDF9-88FF111F7BA5}"/>
              </a:ext>
            </a:extLst>
          </p:cNvPr>
          <p:cNvSpPr/>
          <p:nvPr/>
        </p:nvSpPr>
        <p:spPr>
          <a:xfrm>
            <a:off x="594360" y="1463041"/>
            <a:ext cx="2887395" cy="3731114"/>
          </a:xfrm>
          <a:prstGeom prst="rect">
            <a:avLst/>
          </a:prstGeom>
          <a:solidFill>
            <a:schemeClr val="accent5">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Google Shape;848;p62">
            <a:extLst>
              <a:ext uri="{FF2B5EF4-FFF2-40B4-BE49-F238E27FC236}">
                <a16:creationId xmlns:a16="http://schemas.microsoft.com/office/drawing/2014/main" id="{CBC3521A-0962-6F57-C22F-87CDBDF941AF}"/>
              </a:ext>
            </a:extLst>
          </p:cNvPr>
          <p:cNvSpPr txBox="1">
            <a:spLocks/>
          </p:cNvSpPr>
          <p:nvPr/>
        </p:nvSpPr>
        <p:spPr>
          <a:xfrm>
            <a:off x="672175" y="1962861"/>
            <a:ext cx="2697812" cy="2253294"/>
          </a:xfrm>
          <a:prstGeom prst="rect">
            <a:avLst/>
          </a:prstGeom>
        </p:spPr>
        <p:txBody>
          <a:bodyPr spcFirstLastPara="1" vert="horz" lIns="68569" tIns="34275" rIns="68569" bIns="3427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069" indent="-169069">
              <a:spcBef>
                <a:spcPts val="0"/>
              </a:spcBef>
              <a:buSzPts val="1800"/>
              <a:defRPr/>
            </a:pPr>
            <a:r>
              <a:rPr lang="en-US" sz="1300"/>
              <a:t>Rd: </a:t>
            </a:r>
            <a:r>
              <a:rPr lang="en-US" sz="1300">
                <a:latin typeface="+mj-lt"/>
              </a:rPr>
              <a:t>Lenalidomide/</a:t>
            </a:r>
            <a:r>
              <a:rPr lang="en-US" sz="1300" err="1">
                <a:latin typeface="+mj-lt"/>
              </a:rPr>
              <a:t>dex</a:t>
            </a:r>
            <a:endParaRPr lang="en-US" sz="1300">
              <a:latin typeface="+mj-lt"/>
            </a:endParaRPr>
          </a:p>
          <a:p>
            <a:pPr marL="169069" indent="-169069">
              <a:spcBef>
                <a:spcPts val="270"/>
              </a:spcBef>
              <a:buSzPts val="1800"/>
              <a:defRPr/>
            </a:pPr>
            <a:r>
              <a:rPr lang="en-US" sz="1300" err="1"/>
              <a:t>Vd</a:t>
            </a:r>
            <a:r>
              <a:rPr lang="en-US" sz="1300"/>
              <a:t>: </a:t>
            </a:r>
            <a:r>
              <a:rPr lang="en-US" sz="1300">
                <a:latin typeface="+mj-lt"/>
              </a:rPr>
              <a:t>Bortezomib/</a:t>
            </a:r>
            <a:r>
              <a:rPr lang="en-US" sz="1300" err="1">
                <a:latin typeface="+mj-lt"/>
              </a:rPr>
              <a:t>dex</a:t>
            </a:r>
            <a:endParaRPr lang="en-US" sz="1300">
              <a:latin typeface="+mj-lt"/>
            </a:endParaRPr>
          </a:p>
          <a:p>
            <a:pPr marL="169069" indent="-169069">
              <a:spcBef>
                <a:spcPts val="270"/>
              </a:spcBef>
              <a:buSzPts val="1800"/>
              <a:defRPr/>
            </a:pPr>
            <a:r>
              <a:rPr lang="en-US" sz="1300" err="1"/>
              <a:t>RVd</a:t>
            </a:r>
            <a:r>
              <a:rPr lang="en-US" sz="1300"/>
              <a:t> lite: </a:t>
            </a:r>
            <a:r>
              <a:rPr lang="en-US" sz="1300">
                <a:latin typeface="+mj-lt"/>
              </a:rPr>
              <a:t>Lenalidomide/bortezomib /</a:t>
            </a:r>
            <a:r>
              <a:rPr lang="en-US" sz="1300" err="1">
                <a:latin typeface="+mj-lt"/>
              </a:rPr>
              <a:t>dex</a:t>
            </a:r>
            <a:r>
              <a:rPr lang="en-US" sz="1300">
                <a:latin typeface="+mj-lt"/>
              </a:rPr>
              <a:t> lite</a:t>
            </a:r>
          </a:p>
          <a:p>
            <a:pPr marL="169069" indent="-169069">
              <a:spcBef>
                <a:spcPts val="270"/>
              </a:spcBef>
              <a:buSzPts val="1800"/>
              <a:defRPr/>
            </a:pPr>
            <a:r>
              <a:rPr lang="en-US" sz="1300" err="1"/>
              <a:t>VRd</a:t>
            </a:r>
            <a:r>
              <a:rPr lang="en-US" sz="1300"/>
              <a:t>: </a:t>
            </a:r>
            <a:r>
              <a:rPr lang="en-US" sz="1300">
                <a:latin typeface="+mj-lt"/>
              </a:rPr>
              <a:t>Bortezomib/lenalidomide/</a:t>
            </a:r>
            <a:r>
              <a:rPr lang="en-US" sz="1300" err="1">
                <a:latin typeface="+mj-lt"/>
              </a:rPr>
              <a:t>dex</a:t>
            </a:r>
            <a:endParaRPr lang="en-US" sz="1300">
              <a:latin typeface="+mj-lt"/>
            </a:endParaRPr>
          </a:p>
          <a:p>
            <a:pPr marL="169069" indent="-169069">
              <a:spcBef>
                <a:spcPts val="270"/>
              </a:spcBef>
              <a:buSzPts val="1800"/>
              <a:defRPr/>
            </a:pPr>
            <a:r>
              <a:rPr lang="en-US" sz="1300" err="1"/>
              <a:t>KRd</a:t>
            </a:r>
            <a:r>
              <a:rPr lang="en-US" sz="1300"/>
              <a:t>: </a:t>
            </a:r>
            <a:r>
              <a:rPr lang="en-US" sz="1300">
                <a:latin typeface="+mj-lt"/>
              </a:rPr>
              <a:t>Carfilzomib/lenalidomide/</a:t>
            </a:r>
            <a:r>
              <a:rPr lang="en-US" sz="1300" err="1">
                <a:latin typeface="+mj-lt"/>
              </a:rPr>
              <a:t>dex</a:t>
            </a:r>
            <a:endParaRPr lang="en-US" sz="1300">
              <a:latin typeface="+mj-lt"/>
            </a:endParaRPr>
          </a:p>
          <a:p>
            <a:pPr marL="169069" indent="-169069">
              <a:spcBef>
                <a:spcPts val="270"/>
              </a:spcBef>
              <a:buSzPts val="1800"/>
              <a:defRPr/>
            </a:pPr>
            <a:r>
              <a:rPr lang="en-US" sz="1300"/>
              <a:t>Dara Rd: Daratumumab/lenalidomide/</a:t>
            </a:r>
            <a:r>
              <a:rPr lang="en-US" sz="1300" err="1"/>
              <a:t>dex</a:t>
            </a:r>
            <a:endParaRPr lang="en-US" sz="1300"/>
          </a:p>
          <a:p>
            <a:pPr marL="169069" indent="-169069">
              <a:spcBef>
                <a:spcPts val="270"/>
              </a:spcBef>
              <a:buSzPts val="1800"/>
              <a:defRPr/>
            </a:pPr>
            <a:r>
              <a:rPr lang="en-US" sz="1300"/>
              <a:t>Dara </a:t>
            </a:r>
            <a:r>
              <a:rPr lang="en-US" sz="1300" err="1"/>
              <a:t>Cybord</a:t>
            </a:r>
            <a:r>
              <a:rPr lang="en-US" sz="1300"/>
              <a:t>: Daratumumab/cyclophosphamide/</a:t>
            </a:r>
            <a:br>
              <a:rPr lang="en-US" sz="1300"/>
            </a:br>
            <a:r>
              <a:rPr lang="en-US" sz="1300"/>
              <a:t>bortezomib/</a:t>
            </a:r>
            <a:r>
              <a:rPr lang="en-US" sz="1300" err="1"/>
              <a:t>dex</a:t>
            </a:r>
            <a:endParaRPr lang="en-US" sz="1300"/>
          </a:p>
          <a:p>
            <a:pPr marL="169069" indent="-169069">
              <a:spcBef>
                <a:spcPts val="270"/>
              </a:spcBef>
              <a:buSzPts val="1800"/>
              <a:defRPr/>
            </a:pPr>
            <a:r>
              <a:rPr lang="en-US" sz="1300" err="1"/>
              <a:t>DaraVRD</a:t>
            </a:r>
            <a:r>
              <a:rPr lang="en-US" sz="1300"/>
              <a:t>: Daratumumab/bortezomib/lenalidomide/</a:t>
            </a:r>
            <a:r>
              <a:rPr lang="en-US" sz="1300" err="1"/>
              <a:t>dex</a:t>
            </a:r>
            <a:endParaRPr lang="en-US" sz="1300"/>
          </a:p>
        </p:txBody>
      </p:sp>
      <p:sp>
        <p:nvSpPr>
          <p:cNvPr id="32" name="Google Shape;850;p62">
            <a:extLst>
              <a:ext uri="{FF2B5EF4-FFF2-40B4-BE49-F238E27FC236}">
                <a16:creationId xmlns:a16="http://schemas.microsoft.com/office/drawing/2014/main" id="{3B4A5F39-7773-6284-9459-A46555DCDE86}"/>
              </a:ext>
            </a:extLst>
          </p:cNvPr>
          <p:cNvSpPr/>
          <p:nvPr/>
        </p:nvSpPr>
        <p:spPr>
          <a:xfrm>
            <a:off x="588095" y="1475740"/>
            <a:ext cx="2896791" cy="411327"/>
          </a:xfrm>
          <a:prstGeom prst="rect">
            <a:avLst/>
          </a:prstGeom>
          <a:solidFill>
            <a:schemeClr val="accent5"/>
          </a:solidFill>
          <a:ln>
            <a:noFill/>
          </a:ln>
        </p:spPr>
        <p:txBody>
          <a:bodyPr spcFirstLastPara="1" lIns="68569" tIns="34275" rIns="68569" bIns="34275" anchor="ctr"/>
          <a:lstStyle/>
          <a:p>
            <a:pPr algn="ctr">
              <a:lnSpc>
                <a:spcPct val="80000"/>
              </a:lnSpc>
              <a:defRPr/>
            </a:pPr>
            <a:r>
              <a:rPr lang="en-US" sz="1600" b="1">
                <a:solidFill>
                  <a:schemeClr val="lt1"/>
                </a:solidFill>
                <a:latin typeface="+mj-lt"/>
                <a:ea typeface="Calibri"/>
                <a:cs typeface="Calibri"/>
                <a:sym typeface="Calibri"/>
              </a:rPr>
              <a:t>Frontline (Induction)</a:t>
            </a:r>
            <a:endParaRPr lang="en-US" sz="1600">
              <a:latin typeface="+mj-lt"/>
            </a:endParaRPr>
          </a:p>
        </p:txBody>
      </p:sp>
      <p:sp>
        <p:nvSpPr>
          <p:cNvPr id="33" name="Right Arrow 32">
            <a:extLst>
              <a:ext uri="{FF2B5EF4-FFF2-40B4-BE49-F238E27FC236}">
                <a16:creationId xmlns:a16="http://schemas.microsoft.com/office/drawing/2014/main" id="{A6734943-3597-78C3-E48F-D7A82558A2E5}"/>
              </a:ext>
            </a:extLst>
          </p:cNvPr>
          <p:cNvSpPr/>
          <p:nvPr/>
        </p:nvSpPr>
        <p:spPr>
          <a:xfrm>
            <a:off x="6386507" y="3168906"/>
            <a:ext cx="432766" cy="671125"/>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2A67C4C-6E4C-98A0-485B-CAE3CFD25182}"/>
              </a:ext>
            </a:extLst>
          </p:cNvPr>
          <p:cNvSpPr/>
          <p:nvPr/>
        </p:nvSpPr>
        <p:spPr>
          <a:xfrm>
            <a:off x="4217349" y="1450487"/>
            <a:ext cx="2098046" cy="3731114"/>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Google Shape;850;p62">
            <a:extLst>
              <a:ext uri="{FF2B5EF4-FFF2-40B4-BE49-F238E27FC236}">
                <a16:creationId xmlns:a16="http://schemas.microsoft.com/office/drawing/2014/main" id="{A305B9E8-25C9-A1C5-4410-98A2D3B60575}"/>
              </a:ext>
            </a:extLst>
          </p:cNvPr>
          <p:cNvSpPr/>
          <p:nvPr/>
        </p:nvSpPr>
        <p:spPr>
          <a:xfrm>
            <a:off x="4214217" y="1463186"/>
            <a:ext cx="2098046" cy="423881"/>
          </a:xfrm>
          <a:prstGeom prst="rect">
            <a:avLst/>
          </a:prstGeom>
          <a:solidFill>
            <a:schemeClr val="accent4"/>
          </a:solidFill>
          <a:ln>
            <a:noFill/>
          </a:ln>
        </p:spPr>
        <p:txBody>
          <a:bodyPr spcFirstLastPara="1" lIns="68569" tIns="34275" rIns="68569" bIns="34275" anchor="ctr"/>
          <a:lstStyle/>
          <a:p>
            <a:pPr algn="ctr">
              <a:lnSpc>
                <a:spcPct val="80000"/>
              </a:lnSpc>
              <a:defRPr/>
            </a:pPr>
            <a:r>
              <a:rPr lang="en-US" sz="1600" b="1">
                <a:solidFill>
                  <a:schemeClr val="lt1"/>
                </a:solidFill>
                <a:latin typeface="+mj-lt"/>
                <a:ea typeface="Calibri"/>
                <a:cs typeface="Calibri"/>
                <a:sym typeface="Calibri"/>
              </a:rPr>
              <a:t>Maintenance</a:t>
            </a:r>
            <a:endParaRPr lang="en-US" sz="1600">
              <a:latin typeface="+mj-lt"/>
            </a:endParaRPr>
          </a:p>
        </p:txBody>
      </p:sp>
      <p:sp>
        <p:nvSpPr>
          <p:cNvPr id="42" name="Google Shape;856;p62">
            <a:extLst>
              <a:ext uri="{FF2B5EF4-FFF2-40B4-BE49-F238E27FC236}">
                <a16:creationId xmlns:a16="http://schemas.microsoft.com/office/drawing/2014/main" id="{D86CFD18-D6C3-5C1E-6508-509B1AC098AA}"/>
              </a:ext>
            </a:extLst>
          </p:cNvPr>
          <p:cNvSpPr txBox="1"/>
          <p:nvPr/>
        </p:nvSpPr>
        <p:spPr>
          <a:xfrm>
            <a:off x="4541065" y="1971283"/>
            <a:ext cx="1439862" cy="774163"/>
          </a:xfrm>
          <a:prstGeom prst="rect">
            <a:avLst/>
          </a:prstGeom>
          <a:noFill/>
          <a:ln>
            <a:noFill/>
          </a:ln>
        </p:spPr>
        <p:txBody>
          <a:bodyPr lIns="68569" tIns="34275" rIns="68569" bIns="34275"/>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buClr>
                <a:srgbClr val="000000"/>
              </a:buClr>
              <a:buSzPts val="1800"/>
            </a:pPr>
            <a:r>
              <a:rPr lang="en-US" altLang="en-US" sz="1300">
                <a:solidFill>
                  <a:srgbClr val="000000"/>
                </a:solidFill>
                <a:latin typeface="+mj-lt"/>
                <a:ea typeface="Calibri" panose="020F0502020204030204" pitchFamily="34" charset="0"/>
                <a:cs typeface="Calibri" panose="020F0502020204030204" pitchFamily="34" charset="0"/>
                <a:sym typeface="Calibri" panose="020F0502020204030204" pitchFamily="34" charset="0"/>
              </a:rPr>
              <a:t>Lenalidomide ±</a:t>
            </a:r>
            <a:br>
              <a:rPr lang="en-US" altLang="en-US" sz="1300">
                <a:solidFill>
                  <a:srgbClr val="000000"/>
                </a:solidFill>
                <a:latin typeface="+mj-lt"/>
                <a:ea typeface="Calibri" panose="020F0502020204030204" pitchFamily="34" charset="0"/>
                <a:cs typeface="Calibri" panose="020F0502020204030204" pitchFamily="34" charset="0"/>
                <a:sym typeface="Calibri" panose="020F0502020204030204" pitchFamily="34" charset="0"/>
              </a:rPr>
            </a:br>
            <a:r>
              <a:rPr lang="en-US" altLang="en-US" sz="1300">
                <a:solidFill>
                  <a:srgbClr val="000000"/>
                </a:solidFill>
                <a:latin typeface="+mj-lt"/>
                <a:ea typeface="Calibri" panose="020F0502020204030204" pitchFamily="34" charset="0"/>
                <a:cs typeface="Calibri" panose="020F0502020204030204" pitchFamily="34" charset="0"/>
                <a:sym typeface="Calibri" panose="020F0502020204030204" pitchFamily="34" charset="0"/>
              </a:rPr>
              <a:t>Proteasome</a:t>
            </a:r>
            <a:br>
              <a:rPr lang="en-US" altLang="en-US" sz="1300">
                <a:solidFill>
                  <a:srgbClr val="000000"/>
                </a:solidFill>
                <a:latin typeface="+mj-lt"/>
                <a:ea typeface="Calibri" panose="020F0502020204030204" pitchFamily="34" charset="0"/>
                <a:cs typeface="Calibri" panose="020F0502020204030204" pitchFamily="34" charset="0"/>
                <a:sym typeface="Calibri" panose="020F0502020204030204" pitchFamily="34" charset="0"/>
              </a:rPr>
            </a:br>
            <a:r>
              <a:rPr lang="en-US" altLang="en-US" sz="1300">
                <a:solidFill>
                  <a:srgbClr val="000000"/>
                </a:solidFill>
                <a:latin typeface="+mj-lt"/>
                <a:ea typeface="Calibri" panose="020F0502020204030204" pitchFamily="34" charset="0"/>
                <a:cs typeface="Calibri" panose="020F0502020204030204" pitchFamily="34" charset="0"/>
                <a:sym typeface="Calibri" panose="020F0502020204030204" pitchFamily="34" charset="0"/>
              </a:rPr>
              <a:t>Inhibitor</a:t>
            </a:r>
            <a:endParaRPr lang="en-US" altLang="en-US" sz="1300">
              <a:latin typeface="+mj-lt"/>
            </a:endParaRPr>
          </a:p>
          <a:p>
            <a:pPr>
              <a:spcBef>
                <a:spcPts val="275"/>
              </a:spcBef>
              <a:buClr>
                <a:srgbClr val="000000"/>
              </a:buClr>
              <a:buSzPts val="1800"/>
            </a:pPr>
            <a:endParaRPr lang="en-US" altLang="en-US" sz="1300">
              <a:solidFill>
                <a:srgbClr val="000000"/>
              </a:solidFill>
              <a:latin typeface="+mj-lt"/>
              <a:ea typeface="Calibri" panose="020F0502020204030204" pitchFamily="34" charset="0"/>
              <a:cs typeface="Calibri" panose="020F0502020204030204" pitchFamily="34" charset="0"/>
              <a:sym typeface="Calibri" panose="020F0502020204030204" pitchFamily="34" charset="0"/>
            </a:endParaRPr>
          </a:p>
        </p:txBody>
      </p:sp>
      <p:sp>
        <p:nvSpPr>
          <p:cNvPr id="43" name="Google Shape;866;p62">
            <a:extLst>
              <a:ext uri="{FF2B5EF4-FFF2-40B4-BE49-F238E27FC236}">
                <a16:creationId xmlns:a16="http://schemas.microsoft.com/office/drawing/2014/main" id="{BB81B466-59E0-5E22-00C8-E96C6282749E}"/>
              </a:ext>
            </a:extLst>
          </p:cNvPr>
          <p:cNvSpPr/>
          <p:nvPr/>
        </p:nvSpPr>
        <p:spPr>
          <a:xfrm>
            <a:off x="4323529" y="3057669"/>
            <a:ext cx="1874934" cy="774162"/>
          </a:xfrm>
          <a:prstGeom prst="rect">
            <a:avLst/>
          </a:prstGeom>
          <a:noFill/>
          <a:ln>
            <a:noFill/>
          </a:ln>
        </p:spPr>
        <p:txBody>
          <a:bodyPr spcFirstLastPara="1" lIns="68569" tIns="34275" rIns="68569" bIns="34275" anchor="ctr"/>
          <a:lstStyle/>
          <a:p>
            <a:pPr algn="ctr">
              <a:lnSpc>
                <a:spcPct val="80000"/>
              </a:lnSpc>
              <a:defRPr/>
            </a:pPr>
            <a:r>
              <a:rPr lang="en-US" sz="1300" b="1">
                <a:solidFill>
                  <a:schemeClr val="dk1"/>
                </a:solidFill>
                <a:latin typeface="+mj-lt"/>
                <a:ea typeface="Calibri"/>
                <a:cs typeface="Calibri"/>
                <a:sym typeface="Calibri"/>
              </a:rPr>
              <a:t>Plus new agents in</a:t>
            </a:r>
            <a:br>
              <a:rPr lang="en-US" sz="1300" b="1">
                <a:solidFill>
                  <a:schemeClr val="dk1"/>
                </a:solidFill>
                <a:latin typeface="+mj-lt"/>
                <a:ea typeface="Calibri"/>
                <a:cs typeface="Calibri"/>
                <a:sym typeface="Calibri"/>
              </a:rPr>
            </a:br>
            <a:r>
              <a:rPr lang="en-US" sz="1300" b="1">
                <a:solidFill>
                  <a:schemeClr val="dk1"/>
                </a:solidFill>
                <a:latin typeface="+mj-lt"/>
                <a:ea typeface="Calibri"/>
                <a:cs typeface="Calibri"/>
                <a:sym typeface="Calibri"/>
              </a:rPr>
              <a:t> clinical trials:</a:t>
            </a:r>
          </a:p>
          <a:p>
            <a:pPr algn="ctr">
              <a:lnSpc>
                <a:spcPct val="80000"/>
              </a:lnSpc>
              <a:defRPr/>
            </a:pPr>
            <a:r>
              <a:rPr lang="en-US" sz="1300">
                <a:solidFill>
                  <a:schemeClr val="dk1"/>
                </a:solidFill>
                <a:latin typeface="+mj-lt"/>
                <a:cs typeface="Calibri"/>
                <a:sym typeface="Calibri"/>
              </a:rPr>
              <a:t>Daratumumab </a:t>
            </a:r>
            <a:r>
              <a:rPr lang="en-US" altLang="en-US" sz="1300">
                <a:solidFill>
                  <a:srgbClr val="000000"/>
                </a:solidFill>
                <a:latin typeface="+mj-lt"/>
                <a:ea typeface="Calibri" panose="020F0502020204030204" pitchFamily="34" charset="0"/>
                <a:cs typeface="Calibri" panose="020F0502020204030204" pitchFamily="34" charset="0"/>
                <a:sym typeface="Calibri" panose="020F0502020204030204" pitchFamily="34" charset="0"/>
              </a:rPr>
              <a:t>± </a:t>
            </a:r>
            <a:r>
              <a:rPr lang="en-US" sz="1300">
                <a:solidFill>
                  <a:schemeClr val="dk1"/>
                </a:solidFill>
                <a:latin typeface="+mj-lt"/>
                <a:cs typeface="Calibri"/>
                <a:sym typeface="Calibri"/>
              </a:rPr>
              <a:t>Lenalidomide</a:t>
            </a:r>
            <a:endParaRPr lang="en-US" sz="1300">
              <a:latin typeface="+mj-lt"/>
            </a:endParaRPr>
          </a:p>
        </p:txBody>
      </p:sp>
      <p:sp>
        <p:nvSpPr>
          <p:cNvPr id="45" name="Rectangle 44">
            <a:extLst>
              <a:ext uri="{FF2B5EF4-FFF2-40B4-BE49-F238E27FC236}">
                <a16:creationId xmlns:a16="http://schemas.microsoft.com/office/drawing/2014/main" id="{72C3899E-8CE6-90D5-FB12-BB635D24B161}"/>
              </a:ext>
            </a:extLst>
          </p:cNvPr>
          <p:cNvSpPr/>
          <p:nvPr/>
        </p:nvSpPr>
        <p:spPr>
          <a:xfrm>
            <a:off x="7177405" y="1475887"/>
            <a:ext cx="2443378" cy="3639405"/>
          </a:xfrm>
          <a:prstGeom prst="rect">
            <a:avLst/>
          </a:prstGeom>
          <a:solidFill>
            <a:srgbClr val="E9E7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Google Shape;850;p62">
            <a:extLst>
              <a:ext uri="{FF2B5EF4-FFF2-40B4-BE49-F238E27FC236}">
                <a16:creationId xmlns:a16="http://schemas.microsoft.com/office/drawing/2014/main" id="{2B8FE4E9-5E3F-DDEA-E534-6D42AC2908EC}"/>
              </a:ext>
            </a:extLst>
          </p:cNvPr>
          <p:cNvSpPr/>
          <p:nvPr/>
        </p:nvSpPr>
        <p:spPr>
          <a:xfrm>
            <a:off x="7174274" y="1475887"/>
            <a:ext cx="2443378" cy="411180"/>
          </a:xfrm>
          <a:prstGeom prst="rect">
            <a:avLst/>
          </a:prstGeom>
          <a:solidFill>
            <a:srgbClr val="88506E"/>
          </a:solidFill>
          <a:ln>
            <a:noFill/>
          </a:ln>
        </p:spPr>
        <p:txBody>
          <a:bodyPr spcFirstLastPara="1" lIns="68569" tIns="34275" rIns="68569" bIns="34275" anchor="ctr"/>
          <a:lstStyle/>
          <a:p>
            <a:pPr algn="ctr">
              <a:lnSpc>
                <a:spcPct val="80000"/>
              </a:lnSpc>
              <a:defRPr/>
            </a:pPr>
            <a:r>
              <a:rPr lang="en-US" sz="1600" b="1">
                <a:solidFill>
                  <a:schemeClr val="lt1"/>
                </a:solidFill>
                <a:latin typeface="+mj-lt"/>
                <a:ea typeface="Calibri"/>
                <a:cs typeface="Calibri"/>
                <a:sym typeface="Calibri"/>
              </a:rPr>
              <a:t>Relapse</a:t>
            </a:r>
            <a:endParaRPr lang="en-US" sz="1600">
              <a:latin typeface="+mj-lt"/>
            </a:endParaRPr>
          </a:p>
        </p:txBody>
      </p:sp>
      <p:sp>
        <p:nvSpPr>
          <p:cNvPr id="49" name="Google Shape;844;p62">
            <a:extLst>
              <a:ext uri="{FF2B5EF4-FFF2-40B4-BE49-F238E27FC236}">
                <a16:creationId xmlns:a16="http://schemas.microsoft.com/office/drawing/2014/main" id="{80F6DCB8-8427-F90D-2C88-DF83430875CD}"/>
              </a:ext>
            </a:extLst>
          </p:cNvPr>
          <p:cNvSpPr txBox="1"/>
          <p:nvPr/>
        </p:nvSpPr>
        <p:spPr>
          <a:xfrm>
            <a:off x="7298135" y="1946402"/>
            <a:ext cx="1820862" cy="3120845"/>
          </a:xfrm>
          <a:prstGeom prst="rect">
            <a:avLst/>
          </a:prstGeom>
          <a:noFill/>
          <a:ln>
            <a:noFill/>
          </a:ln>
        </p:spPr>
        <p:txBody>
          <a:bodyPr spcFirstLastPara="1" lIns="68569" tIns="34275" rIns="68569" bIns="34275" anchor="t"/>
          <a:lstStyle/>
          <a:p>
            <a:pPr marL="168910" indent="-168910">
              <a:lnSpc>
                <a:spcPct val="90000"/>
              </a:lnSpc>
              <a:spcBef>
                <a:spcPts val="300"/>
              </a:spcBef>
              <a:buClr>
                <a:schemeClr val="dk1"/>
              </a:buClr>
              <a:buSzPts val="1800"/>
              <a:buFont typeface="Arial"/>
              <a:buChar char="•"/>
              <a:defRPr/>
            </a:pPr>
            <a:r>
              <a:rPr lang="en-US" sz="1300">
                <a:solidFill>
                  <a:schemeClr val="dk1"/>
                </a:solidFill>
                <a:latin typeface="+mj-lt"/>
                <a:ea typeface="Calibri"/>
                <a:cs typeface="Calibri"/>
                <a:sym typeface="Calibri"/>
              </a:rPr>
              <a:t>Bortezomib</a:t>
            </a:r>
            <a:endParaRPr lang="en-US" sz="1300">
              <a:latin typeface="+mj-lt"/>
              <a:ea typeface="Calibri Light" panose="020F0302020204030204"/>
              <a:cs typeface="Calibri Light" panose="020F0302020204030204"/>
            </a:endParaRPr>
          </a:p>
          <a:p>
            <a:pPr marL="168910" indent="-168910">
              <a:lnSpc>
                <a:spcPct val="90000"/>
              </a:lnSpc>
              <a:spcBef>
                <a:spcPts val="300"/>
              </a:spcBef>
              <a:buClr>
                <a:schemeClr val="dk1"/>
              </a:buClr>
              <a:buSzPts val="1800"/>
              <a:buFont typeface="Arial"/>
              <a:buChar char="•"/>
              <a:defRPr/>
            </a:pPr>
            <a:r>
              <a:rPr lang="en-US" sz="1300">
                <a:solidFill>
                  <a:schemeClr val="dk1"/>
                </a:solidFill>
                <a:latin typeface="+mj-lt"/>
                <a:ea typeface="Calibri"/>
                <a:cs typeface="Calibri"/>
                <a:sym typeface="Calibri"/>
              </a:rPr>
              <a:t>Lenalidomide</a:t>
            </a:r>
            <a:endParaRPr lang="en-US" sz="1300">
              <a:latin typeface="+mj-lt"/>
              <a:ea typeface="Calibri Light" panose="020F0302020204030204"/>
              <a:cs typeface="Calibri Light" panose="020F0302020204030204"/>
            </a:endParaRPr>
          </a:p>
          <a:p>
            <a:pPr marL="168910" indent="-168910">
              <a:lnSpc>
                <a:spcPct val="90000"/>
              </a:lnSpc>
              <a:spcBef>
                <a:spcPts val="300"/>
              </a:spcBef>
              <a:buClr>
                <a:schemeClr val="dk1"/>
              </a:buClr>
              <a:buSzPts val="1800"/>
              <a:buFont typeface="Arial"/>
              <a:buChar char="•"/>
              <a:defRPr/>
            </a:pPr>
            <a:r>
              <a:rPr lang="en-US" sz="1300">
                <a:solidFill>
                  <a:schemeClr val="dk1"/>
                </a:solidFill>
                <a:latin typeface="+mj-lt"/>
                <a:ea typeface="Calibri"/>
                <a:cs typeface="Calibri"/>
                <a:sym typeface="Calibri"/>
              </a:rPr>
              <a:t>Carfilzomib</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err="1">
                <a:solidFill>
                  <a:schemeClr val="dk1"/>
                </a:solidFill>
                <a:latin typeface="+mj-lt"/>
                <a:ea typeface="Calibri"/>
                <a:cs typeface="Calibri"/>
                <a:sym typeface="Calibri"/>
              </a:rPr>
              <a:t>Ixazomib</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a:solidFill>
                  <a:schemeClr val="dk1"/>
                </a:solidFill>
                <a:latin typeface="+mj-lt"/>
                <a:ea typeface="Calibri"/>
                <a:cs typeface="Calibri"/>
                <a:sym typeface="Calibri"/>
              </a:rPr>
              <a:t>Pomalidomide</a:t>
            </a:r>
            <a:endParaRPr lang="en-US" sz="1300">
              <a:latin typeface="+mj-lt"/>
              <a:ea typeface="Calibri Light" panose="020F0302020204030204"/>
              <a:cs typeface="Calibri Light" panose="020F0302020204030204"/>
            </a:endParaRPr>
          </a:p>
          <a:p>
            <a:pPr marL="168910" indent="-168910">
              <a:lnSpc>
                <a:spcPct val="90000"/>
              </a:lnSpc>
              <a:spcBef>
                <a:spcPts val="300"/>
              </a:spcBef>
              <a:buClr>
                <a:schemeClr val="dk1"/>
              </a:buClr>
              <a:buSzPts val="1800"/>
              <a:buFont typeface="Arial"/>
              <a:buChar char="•"/>
              <a:defRPr/>
            </a:pPr>
            <a:r>
              <a:rPr lang="en-US" sz="1300">
                <a:solidFill>
                  <a:schemeClr val="dk1"/>
                </a:solidFill>
                <a:latin typeface="+mj-lt"/>
                <a:ea typeface="Calibri"/>
                <a:cs typeface="Calibri"/>
                <a:sym typeface="Calibri"/>
              </a:rPr>
              <a:t>Daratumumab</a:t>
            </a:r>
            <a:endParaRPr lang="en-US" sz="1300">
              <a:latin typeface="+mj-lt"/>
              <a:ea typeface="Calibri Light" panose="020F0302020204030204"/>
              <a:cs typeface="Calibri Light" panose="020F0302020204030204"/>
            </a:endParaRPr>
          </a:p>
          <a:p>
            <a:pPr marL="168910" indent="-168910">
              <a:lnSpc>
                <a:spcPct val="90000"/>
              </a:lnSpc>
              <a:spcBef>
                <a:spcPts val="300"/>
              </a:spcBef>
              <a:buClr>
                <a:schemeClr val="dk1"/>
              </a:buClr>
              <a:buSzPts val="1800"/>
              <a:buFont typeface="Arial"/>
              <a:buChar char="•"/>
              <a:defRPr/>
            </a:pPr>
            <a:r>
              <a:rPr lang="en-US" sz="1300" err="1">
                <a:solidFill>
                  <a:schemeClr val="dk1"/>
                </a:solidFill>
                <a:latin typeface="+mj-lt"/>
                <a:ea typeface="Calibri"/>
                <a:cs typeface="Calibri"/>
                <a:sym typeface="Calibri"/>
              </a:rPr>
              <a:t>Elotuzumab</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a:solidFill>
                  <a:schemeClr val="dk1"/>
                </a:solidFill>
                <a:latin typeface="+mj-lt"/>
                <a:ea typeface="Calibri"/>
                <a:cs typeface="Calibri"/>
                <a:sym typeface="Calibri"/>
              </a:rPr>
              <a:t>Cyclophosphamide</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err="1">
                <a:solidFill>
                  <a:schemeClr val="dk1"/>
                </a:solidFill>
                <a:latin typeface="+mj-lt"/>
                <a:ea typeface="Calibri"/>
                <a:cs typeface="Calibri"/>
                <a:sym typeface="Calibri"/>
              </a:rPr>
              <a:t>Isatuximab</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a:solidFill>
                  <a:schemeClr val="dk1"/>
                </a:solidFill>
                <a:latin typeface="+mj-lt"/>
                <a:ea typeface="Calibri"/>
                <a:cs typeface="Calibri"/>
                <a:sym typeface="Calibri"/>
              </a:rPr>
              <a:t>Selinexor </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err="1">
                <a:solidFill>
                  <a:schemeClr val="dk1"/>
                </a:solidFill>
                <a:latin typeface="+mj-lt"/>
                <a:ea typeface="Calibri"/>
                <a:cs typeface="Calibri"/>
              </a:rPr>
              <a:t>Teclistamab</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err="1">
                <a:solidFill>
                  <a:schemeClr val="dk1"/>
                </a:solidFill>
                <a:latin typeface="+mj-lt"/>
                <a:ea typeface="Calibri"/>
                <a:cs typeface="Calibri"/>
              </a:rPr>
              <a:t>Talquetamab</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err="1">
                <a:solidFill>
                  <a:schemeClr val="dk1"/>
                </a:solidFill>
                <a:latin typeface="+mj-lt"/>
                <a:ea typeface="Calibri"/>
                <a:cs typeface="Calibri"/>
              </a:rPr>
              <a:t>Elranatamab</a:t>
            </a:r>
            <a:endParaRPr lang="en-US" sz="1300">
              <a:solidFill>
                <a:schemeClr val="dk1"/>
              </a:solidFill>
              <a:latin typeface="+mj-lt"/>
              <a:ea typeface="Calibri"/>
              <a:cs typeface="Calibri"/>
            </a:endParaRPr>
          </a:p>
          <a:p>
            <a:pPr marL="168910" indent="-168910">
              <a:lnSpc>
                <a:spcPct val="90000"/>
              </a:lnSpc>
              <a:spcBef>
                <a:spcPts val="300"/>
              </a:spcBef>
              <a:buClr>
                <a:schemeClr val="dk1"/>
              </a:buClr>
              <a:buSzPts val="1800"/>
              <a:buFont typeface="Arial"/>
              <a:buChar char="•"/>
              <a:defRPr/>
            </a:pPr>
            <a:r>
              <a:rPr lang="en-US" sz="1300" err="1">
                <a:solidFill>
                  <a:schemeClr val="dk1"/>
                </a:solidFill>
                <a:latin typeface="+mj-lt"/>
                <a:ea typeface="Calibri Light"/>
                <a:cs typeface="Calibri Light"/>
              </a:rPr>
              <a:t>Venetoclax</a:t>
            </a:r>
            <a:r>
              <a:rPr lang="en-US" sz="1300">
                <a:solidFill>
                  <a:schemeClr val="dk1"/>
                </a:solidFill>
                <a:latin typeface="+mj-lt"/>
                <a:ea typeface="Calibri Light"/>
                <a:cs typeface="Calibri Light"/>
              </a:rPr>
              <a:t>  t(11;14)</a:t>
            </a:r>
            <a:endParaRPr lang="en-US" sz="1300">
              <a:solidFill>
                <a:schemeClr val="dk1"/>
              </a:solidFill>
              <a:latin typeface="+mj-lt"/>
              <a:ea typeface="Calibri"/>
              <a:cs typeface="Calibri"/>
            </a:endParaRPr>
          </a:p>
        </p:txBody>
      </p:sp>
      <p:sp>
        <p:nvSpPr>
          <p:cNvPr id="50" name="Right Arrow 49">
            <a:extLst>
              <a:ext uri="{FF2B5EF4-FFF2-40B4-BE49-F238E27FC236}">
                <a16:creationId xmlns:a16="http://schemas.microsoft.com/office/drawing/2014/main" id="{F4D25DEA-5568-E851-1F7E-90093B44134D}"/>
              </a:ext>
            </a:extLst>
          </p:cNvPr>
          <p:cNvSpPr/>
          <p:nvPr/>
        </p:nvSpPr>
        <p:spPr>
          <a:xfrm>
            <a:off x="9676804" y="3168906"/>
            <a:ext cx="432766" cy="671125"/>
          </a:xfrm>
          <a:prstGeom prst="rightArrow">
            <a:avLst/>
          </a:prstGeom>
          <a:solidFill>
            <a:srgbClr val="88506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Brace 52">
            <a:extLst>
              <a:ext uri="{FF2B5EF4-FFF2-40B4-BE49-F238E27FC236}">
                <a16:creationId xmlns:a16="http://schemas.microsoft.com/office/drawing/2014/main" id="{3B6762E8-4BF7-D934-58EE-63995DFD6233}"/>
              </a:ext>
            </a:extLst>
          </p:cNvPr>
          <p:cNvSpPr/>
          <p:nvPr/>
        </p:nvSpPr>
        <p:spPr>
          <a:xfrm>
            <a:off x="9208599" y="2091776"/>
            <a:ext cx="263273" cy="2899897"/>
          </a:xfrm>
          <a:prstGeom prst="rightBrace">
            <a:avLst/>
          </a:prstGeom>
          <a:ln w="158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cxnSp>
        <p:nvCxnSpPr>
          <p:cNvPr id="55" name="Google Shape;865;p62">
            <a:extLst>
              <a:ext uri="{FF2B5EF4-FFF2-40B4-BE49-F238E27FC236}">
                <a16:creationId xmlns:a16="http://schemas.microsoft.com/office/drawing/2014/main" id="{E5524366-9E84-F3B2-7F04-E44FCDD76B4B}"/>
              </a:ext>
            </a:extLst>
          </p:cNvPr>
          <p:cNvCxnSpPr>
            <a:cxnSpLocks noChangeShapeType="1"/>
          </p:cNvCxnSpPr>
          <p:nvPr/>
        </p:nvCxnSpPr>
        <p:spPr bwMode="auto">
          <a:xfrm>
            <a:off x="753195" y="5629070"/>
            <a:ext cx="9386995" cy="21121"/>
          </a:xfrm>
          <a:prstGeom prst="straightConnector1">
            <a:avLst/>
          </a:prstGeom>
          <a:ln w="38100" cap="flat" cmpd="sng" algn="ctr">
            <a:solidFill>
              <a:srgbClr val="88506E"/>
            </a:solidFill>
            <a:prstDash val="solid"/>
            <a:round/>
            <a:headEnd type="arrow" w="med" len="med"/>
            <a:tailEnd type="arrow" w="med" len="med"/>
          </a:ln>
          <a:extLst>
            <a:ext uri="{909E8E84-426E-40DD-AFC4-6F175D3DCCD1}">
              <a14:hiddenFill xmlns:a14="http://schemas.microsoft.com/office/drawing/2010/main">
                <a:noFill/>
              </a14:hiddenFill>
            </a:ext>
          </a:extLst>
        </p:spPr>
        <p:style>
          <a:lnRef idx="0">
            <a:scrgbClr r="0" g="0" b="0"/>
          </a:lnRef>
          <a:fillRef idx="0">
            <a:scrgbClr r="0" g="0" b="0"/>
          </a:fillRef>
          <a:effectRef idx="0">
            <a:scrgbClr r="0" g="0" b="0"/>
          </a:effectRef>
          <a:fontRef idx="minor">
            <a:schemeClr val="tx1"/>
          </a:fontRef>
        </p:style>
      </p:cxnSp>
      <p:sp>
        <p:nvSpPr>
          <p:cNvPr id="56" name="TextBox 55">
            <a:extLst>
              <a:ext uri="{FF2B5EF4-FFF2-40B4-BE49-F238E27FC236}">
                <a16:creationId xmlns:a16="http://schemas.microsoft.com/office/drawing/2014/main" id="{31D56522-5745-61E2-E8EE-B675D561D67B}"/>
              </a:ext>
            </a:extLst>
          </p:cNvPr>
          <p:cNvSpPr txBox="1"/>
          <p:nvPr/>
        </p:nvSpPr>
        <p:spPr>
          <a:xfrm>
            <a:off x="2635020" y="5199114"/>
            <a:ext cx="5418306" cy="415498"/>
          </a:xfrm>
          <a:prstGeom prst="rect">
            <a:avLst/>
          </a:prstGeom>
          <a:noFill/>
        </p:spPr>
        <p:txBody>
          <a:bodyPr wrap="square" rtlCol="0">
            <a:spAutoFit/>
          </a:bodyPr>
          <a:lstStyle/>
          <a:p>
            <a:pPr algn="ctr">
              <a:spcBef>
                <a:spcPts val="600"/>
              </a:spcBef>
            </a:pPr>
            <a:r>
              <a:rPr lang="en-US" sz="2100" b="1">
                <a:solidFill>
                  <a:srgbClr val="88506E"/>
                </a:solidFill>
              </a:rPr>
              <a:t>Supportive care is essential</a:t>
            </a:r>
          </a:p>
        </p:txBody>
      </p:sp>
      <p:sp>
        <p:nvSpPr>
          <p:cNvPr id="60" name="TextBox 59">
            <a:extLst>
              <a:ext uri="{FF2B5EF4-FFF2-40B4-BE49-F238E27FC236}">
                <a16:creationId xmlns:a16="http://schemas.microsoft.com/office/drawing/2014/main" id="{0E7D37C2-5896-FDE6-F952-20322A64B9A8}"/>
              </a:ext>
            </a:extLst>
          </p:cNvPr>
          <p:cNvSpPr txBox="1"/>
          <p:nvPr/>
        </p:nvSpPr>
        <p:spPr>
          <a:xfrm>
            <a:off x="1960273" y="5658941"/>
            <a:ext cx="2332444" cy="523220"/>
          </a:xfrm>
          <a:prstGeom prst="rect">
            <a:avLst/>
          </a:prstGeom>
          <a:noFill/>
        </p:spPr>
        <p:txBody>
          <a:bodyPr wrap="square" rtlCol="0">
            <a:spAutoFit/>
          </a:bodyPr>
          <a:lstStyle/>
          <a:p>
            <a:pPr marL="283464" lvl="1" indent="-285750">
              <a:buFont typeface="Arial" panose="020B0604020202020204" pitchFamily="34" charset="0"/>
              <a:buChar char="•"/>
            </a:pPr>
            <a:r>
              <a:rPr lang="en-US" sz="1400" b="1"/>
              <a:t>VTE prophylaxis</a:t>
            </a:r>
          </a:p>
          <a:p>
            <a:pPr marL="283464" lvl="1" indent="-285750">
              <a:buFont typeface="Arial" panose="020B0604020202020204" pitchFamily="34" charset="0"/>
              <a:buChar char="•"/>
            </a:pPr>
            <a:r>
              <a:rPr lang="en-US" sz="1400" b="1"/>
              <a:t>Bone modifying agents </a:t>
            </a:r>
          </a:p>
        </p:txBody>
      </p:sp>
      <p:sp>
        <p:nvSpPr>
          <p:cNvPr id="61" name="TextBox 60">
            <a:extLst>
              <a:ext uri="{FF2B5EF4-FFF2-40B4-BE49-F238E27FC236}">
                <a16:creationId xmlns:a16="http://schemas.microsoft.com/office/drawing/2014/main" id="{F7D0FC55-B338-B4FE-7D5E-8FBD4274FB77}"/>
              </a:ext>
            </a:extLst>
          </p:cNvPr>
          <p:cNvSpPr txBox="1"/>
          <p:nvPr/>
        </p:nvSpPr>
        <p:spPr>
          <a:xfrm>
            <a:off x="4502245" y="5658941"/>
            <a:ext cx="2091958" cy="523220"/>
          </a:xfrm>
          <a:prstGeom prst="rect">
            <a:avLst/>
          </a:prstGeom>
          <a:noFill/>
        </p:spPr>
        <p:txBody>
          <a:bodyPr wrap="square" rtlCol="0">
            <a:spAutoFit/>
          </a:bodyPr>
          <a:lstStyle/>
          <a:p>
            <a:pPr marL="0" lvl="1" indent="-285750">
              <a:buFont typeface="Arial" panose="020B0604020202020204" pitchFamily="34" charset="0"/>
              <a:buChar char="•"/>
            </a:pPr>
            <a:r>
              <a:rPr lang="en-US" sz="1400" b="1"/>
              <a:t>Infection prevention</a:t>
            </a:r>
          </a:p>
          <a:p>
            <a:pPr marL="0" lvl="1" indent="-285750">
              <a:buFont typeface="Arial" panose="020B0604020202020204" pitchFamily="34" charset="0"/>
              <a:buChar char="•"/>
            </a:pPr>
            <a:r>
              <a:rPr lang="en-US" sz="1400" b="1"/>
              <a:t>Renal protection </a:t>
            </a:r>
          </a:p>
        </p:txBody>
      </p:sp>
      <p:sp>
        <p:nvSpPr>
          <p:cNvPr id="62" name="TextBox 61">
            <a:extLst>
              <a:ext uri="{FF2B5EF4-FFF2-40B4-BE49-F238E27FC236}">
                <a16:creationId xmlns:a16="http://schemas.microsoft.com/office/drawing/2014/main" id="{98BA2168-2F33-1625-1795-050A6C65FCF2}"/>
              </a:ext>
            </a:extLst>
          </p:cNvPr>
          <p:cNvSpPr txBox="1"/>
          <p:nvPr/>
        </p:nvSpPr>
        <p:spPr>
          <a:xfrm>
            <a:off x="6834030" y="5658941"/>
            <a:ext cx="2091958" cy="307777"/>
          </a:xfrm>
          <a:prstGeom prst="rect">
            <a:avLst/>
          </a:prstGeom>
          <a:noFill/>
        </p:spPr>
        <p:txBody>
          <a:bodyPr wrap="square" rtlCol="0">
            <a:spAutoFit/>
          </a:bodyPr>
          <a:lstStyle/>
          <a:p>
            <a:pPr marL="0" lvl="1" indent="-285750">
              <a:buFont typeface="Arial" panose="020B0604020202020204" pitchFamily="34" charset="0"/>
              <a:buChar char="•"/>
            </a:pPr>
            <a:r>
              <a:rPr lang="en-US" sz="1400" b="1"/>
              <a:t>Health maintenance</a:t>
            </a:r>
          </a:p>
        </p:txBody>
      </p:sp>
      <p:sp>
        <p:nvSpPr>
          <p:cNvPr id="3" name="TextBox 2">
            <a:extLst>
              <a:ext uri="{FF2B5EF4-FFF2-40B4-BE49-F238E27FC236}">
                <a16:creationId xmlns:a16="http://schemas.microsoft.com/office/drawing/2014/main" id="{473DDB38-367C-59EB-0E1A-7C88C42892E5}"/>
              </a:ext>
            </a:extLst>
          </p:cNvPr>
          <p:cNvSpPr txBox="1"/>
          <p:nvPr/>
        </p:nvSpPr>
        <p:spPr>
          <a:xfrm>
            <a:off x="493349" y="6240272"/>
            <a:ext cx="6094674" cy="246221"/>
          </a:xfrm>
          <a:prstGeom prst="rect">
            <a:avLst/>
          </a:prstGeom>
          <a:noFill/>
        </p:spPr>
        <p:txBody>
          <a:bodyPr wrap="square">
            <a:spAutoFit/>
          </a:bodyPr>
          <a:lstStyle/>
          <a:p>
            <a:pPr marL="0" marR="0" lvl="0" indent="0" algn="l" defTabSz="914400" rtl="0" eaLnBrk="0" fontAlgn="auto" latinLnBrk="0" hangingPunct="0">
              <a:lnSpc>
                <a:spcPct val="100000"/>
              </a:lnSpc>
              <a:spcBef>
                <a:spcPct val="0"/>
              </a:spcBef>
              <a:spcAft>
                <a:spcPct val="0"/>
              </a:spcAft>
              <a:buClrTx/>
              <a:buSzTx/>
              <a:buFontTx/>
              <a:buNone/>
              <a:tabLst/>
              <a:defRPr/>
            </a:pPr>
            <a:r>
              <a:rPr lang="en-US" altLang="en-US" sz="1000">
                <a:solidFill>
                  <a:srgbClr val="3C3F49"/>
                </a:solidFill>
                <a:cs typeface="Arial"/>
              </a:rPr>
              <a:t>d</a:t>
            </a:r>
            <a:r>
              <a:rPr kumimoji="0" lang="en-US" altLang="en-US" sz="1000" b="0" i="0" u="none" strike="noStrike" kern="1200" cap="none" spc="0" normalizeH="0" baseline="0" noProof="0">
                <a:ln>
                  <a:noFill/>
                </a:ln>
                <a:solidFill>
                  <a:srgbClr val="3C3F49"/>
                </a:solidFill>
                <a:effectLst/>
                <a:uLnTx/>
                <a:uFillTx/>
                <a:ea typeface="+mn-ea"/>
                <a:cs typeface="Arial"/>
              </a:rPr>
              <a:t>ex, dexamethasone; VTE, venous thromboembolism</a:t>
            </a:r>
          </a:p>
        </p:txBody>
      </p:sp>
      <p:sp>
        <p:nvSpPr>
          <p:cNvPr id="4" name="Rectangle 3">
            <a:extLst>
              <a:ext uri="{FF2B5EF4-FFF2-40B4-BE49-F238E27FC236}">
                <a16:creationId xmlns:a16="http://schemas.microsoft.com/office/drawing/2014/main" id="{7A4DDF76-1CE0-07D5-5052-0A83E6C4E557}"/>
              </a:ext>
            </a:extLst>
          </p:cNvPr>
          <p:cNvSpPr/>
          <p:nvPr/>
        </p:nvSpPr>
        <p:spPr>
          <a:xfrm>
            <a:off x="7086599" y="1392166"/>
            <a:ext cx="3142491" cy="3846703"/>
          </a:xfrm>
          <a:prstGeom prst="rect">
            <a:avLst/>
          </a:prstGeom>
          <a:noFill/>
          <a:ln w="508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0ECC0353-C8E2-6D48-DF22-5937BFDC32C0}"/>
              </a:ext>
            </a:extLst>
          </p:cNvPr>
          <p:cNvSpPr/>
          <p:nvPr/>
        </p:nvSpPr>
        <p:spPr>
          <a:xfrm>
            <a:off x="10192065" y="6232353"/>
            <a:ext cx="407675" cy="407615"/>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1784128"/>
      </p:ext>
    </p:extLst>
  </p:cSld>
  <p:clrMapOvr>
    <a:masterClrMapping/>
  </p:clrMapOvr>
</p:sld>
</file>

<file path=ppt/theme/theme1.xml><?xml version="1.0" encoding="utf-8"?>
<a:theme xmlns:a="http://schemas.openxmlformats.org/drawingml/2006/main" name="Office Theme">
  <a:themeElements>
    <a:clrScheme name="Custom 35">
      <a:dk1>
        <a:srgbClr val="3C3F49"/>
      </a:dk1>
      <a:lt1>
        <a:srgbClr val="FFFFFF"/>
      </a:lt1>
      <a:dk2>
        <a:srgbClr val="444D6A"/>
      </a:dk2>
      <a:lt2>
        <a:srgbClr val="E7E6E6"/>
      </a:lt2>
      <a:accent1>
        <a:srgbClr val="501F39"/>
      </a:accent1>
      <a:accent2>
        <a:srgbClr val="7A818B"/>
      </a:accent2>
      <a:accent3>
        <a:srgbClr val="5A606E"/>
      </a:accent3>
      <a:accent4>
        <a:srgbClr val="809F7B"/>
      </a:accent4>
      <a:accent5>
        <a:srgbClr val="507891"/>
      </a:accent5>
      <a:accent6>
        <a:srgbClr val="3E5769"/>
      </a:accent6>
      <a:hlink>
        <a:srgbClr val="809F7B"/>
      </a:hlink>
      <a:folHlink>
        <a:srgbClr val="94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8d15be8973d44e595fb5082ad0fcafa xmlns="6d36001d-906c-42d8-9280-446ac03b1c48">
      <Terms xmlns="http://schemas.microsoft.com/office/infopath/2007/PartnerControls">
        <TermInfo xmlns="http://schemas.microsoft.com/office/infopath/2007/PartnerControls">
          <TermName xmlns="http://schemas.microsoft.com/office/infopath/2007/PartnerControls">American Academy of CME</TermName>
          <TermId xmlns="http://schemas.microsoft.com/office/infopath/2007/PartnerControls">cdc016b1-ce10-4481-8764-7ed8972787e0</TermId>
        </TermInfo>
      </Terms>
    </o8d15be8973d44e595fb5082ad0fcafa>
    <TaxCatchAll xmlns="6d36001d-906c-42d8-9280-446ac03b1c48">
      <Value>169</Value>
      <Value>81</Value>
      <Value>6</Value>
      <Value>73</Value>
      <Value>22</Value>
      <Value>104</Value>
      <Value>171</Value>
    </TaxCatchAll>
    <o4e0cc1c61e94069b6a8551b22c742a1 xmlns="6d36001d-906c-42d8-9280-446ac03b1c48">
      <Terms xmlns="http://schemas.microsoft.com/office/infopath/2007/PartnerControls">
        <TermInfo xmlns="http://schemas.microsoft.com/office/infopath/2007/PartnerControls">
          <TermName xmlns="http://schemas.microsoft.com/office/infopath/2007/PartnerControls">Live Broadcast</TermName>
          <TermId xmlns="http://schemas.microsoft.com/office/infopath/2007/PartnerControls">dda57857-c52b-4cd3-9b0a-c17df478d86c</TermId>
        </TermInfo>
      </Terms>
    </o4e0cc1c61e94069b6a8551b22c742a1>
    <DocumentSetDescription xmlns="http://schemas.microsoft.com/sharepoint/v3" xsi:nil="true"/>
    <jb4291d51d504da0b34e0839496c2755 xmlns="6d36001d-906c-42d8-9280-446ac03b1c48">
      <Terms xmlns="http://schemas.microsoft.com/office/infopath/2007/PartnerControls">
        <TermInfo xmlns="http://schemas.microsoft.com/office/infopath/2007/PartnerControls">
          <TermName xmlns="http://schemas.microsoft.com/office/infopath/2007/PartnerControls">ReachMD, Inc.</TermName>
          <TermId xmlns="http://schemas.microsoft.com/office/infopath/2007/PartnerControls">856559d4-5dd6-41c8-b49b-47c68b3178eb</TermId>
        </TermInfo>
      </Terms>
    </jb4291d51d504da0b34e0839496c2755>
    <Brand_x0020_Name xmlns="6d36001d-906c-42d8-9280-446ac03b1c48" xsi:nil="true"/>
    <Opportunity_x0020_Number_x0020_ xmlns="6d36001d-906c-42d8-9280-446ac03b1c48">014869</Opportunity_x0020_Number_x0020_>
    <k7f9d3a4703b40dd85626795c271c875 xmlns="6d36001d-906c-42d8-9280-446ac03b1c48">
      <Terms xmlns="http://schemas.microsoft.com/office/infopath/2007/PartnerControls">
        <TermInfo xmlns="http://schemas.microsoft.com/office/infopath/2007/PartnerControls">
          <TermName xmlns="http://schemas.microsoft.com/office/infopath/2007/PartnerControls">Emily Selverian</TermName>
          <TermId xmlns="http://schemas.microsoft.com/office/infopath/2007/PartnerControls">7d1e9ddd-8da2-4980-ac18-e5578c69149f</TermId>
        </TermInfo>
      </Terms>
    </k7f9d3a4703b40dd85626795c271c875>
    <aa680e92a1d245a0a6b58205b432afd7 xmlns="6d36001d-906c-42d8-9280-446ac03b1c48" xsi:nil="true"/>
    <j7bff3f86c6e47f9ae99a2d10c8c7749 xmlns="6d36001d-906c-42d8-9280-446ac03b1c48">
      <Terms xmlns="http://schemas.microsoft.com/office/infopath/2007/PartnerControls">
        <TermInfo xmlns="http://schemas.microsoft.com/office/infopath/2007/PartnerControls">
          <TermName xmlns="http://schemas.microsoft.com/office/infopath/2007/PartnerControls">Ana maria Rosario</TermName>
          <TermId xmlns="http://schemas.microsoft.com/office/infopath/2007/PartnerControls">840585a7-d4bb-456d-bca6-8f4e6709a470</TermId>
        </TermInfo>
      </Terms>
    </j7bff3f86c6e47f9ae99a2d10c8c7749>
    <m2ce0a529c0c4170ae055dea480a0d9d xmlns="6d36001d-906c-42d8-9280-446ac03b1c48">
      <Terms xmlns="http://schemas.microsoft.com/office/infopath/2007/PartnerControls">
        <TermInfo xmlns="http://schemas.microsoft.com/office/infopath/2007/PartnerControls">
          <TermName xmlns="http://schemas.microsoft.com/office/infopath/2007/PartnerControls">CME On Demand</TermName>
          <TermId xmlns="http://schemas.microsoft.com/office/infopath/2007/PartnerControls">ea165039-0706-4d86-a8d0-2d66f1db6150</TermId>
        </TermInfo>
      </Terms>
    </m2ce0a529c0c4170ae055dea480a0d9d>
    <abf3b563650f4febb83e81f8ea956346 xmlns="6d36001d-906c-42d8-9280-446ac03b1c48" xsi:nil="true"/>
    <aec9593b9aef438a83de6b1b34161499 xmlns="6d36001d-906c-42d8-9280-446ac03b1c48" xsi:nil="true"/>
    <Client_x0020_Name xmlns="6d36001d-906c-42d8-9280-446ac03b1c48">Paul Miniter</Client_x0020_Name>
    <h17b8e17546742428aecc4bb79eff81d xmlns="6d36001d-906c-42d8-9280-446ac03b1c48">
      <Terms xmlns="http://schemas.microsoft.com/office/infopath/2007/PartnerControls">
        <TermInfo xmlns="http://schemas.microsoft.com/office/infopath/2007/PartnerControls">
          <TermName xmlns="http://schemas.microsoft.com/office/infopath/2007/PartnerControls">Oncology</TermName>
          <TermId xmlns="http://schemas.microsoft.com/office/infopath/2007/PartnerControls">c9cbe9ed-da43-4f1e-9f2c-ce5e7aa73910</TermId>
        </TermInfo>
      </Terms>
    </h17b8e17546742428aecc4bb79eff81d>
    <lcf76f155ced4ddcb4097134ff3c332f xmlns="8b215471-9e67-4289-85b3-ca426548bde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5F7F76F8DBAB488D5475B167BE9B40" ma:contentTypeVersion="21" ma:contentTypeDescription="Create a new document." ma:contentTypeScope="" ma:versionID="d7d716b6e64f112676a48626df249f2c">
  <xsd:schema xmlns:xsd="http://www.w3.org/2001/XMLSchema" xmlns:xs="http://www.w3.org/2001/XMLSchema" xmlns:p="http://schemas.microsoft.com/office/2006/metadata/properties" xmlns:ns1="http://schemas.microsoft.com/sharepoint/v3" xmlns:ns2="6d36001d-906c-42d8-9280-446ac03b1c48" xmlns:ns3="8b215471-9e67-4289-85b3-ca426548bde7" xmlns:ns4="67bf13cc-d55c-47cd-84b4-2ed70e73e42e" targetNamespace="http://schemas.microsoft.com/office/2006/metadata/properties" ma:root="true" ma:fieldsID="4592263c8d0edab1ac1656e542ea49e9" ns1:_="" ns2:_="" ns3:_="" ns4:_="">
    <xsd:import namespace="http://schemas.microsoft.com/sharepoint/v3"/>
    <xsd:import namespace="6d36001d-906c-42d8-9280-446ac03b1c48"/>
    <xsd:import namespace="8b215471-9e67-4289-85b3-ca426548bde7"/>
    <xsd:import namespace="67bf13cc-d55c-47cd-84b4-2ed70e73e42e"/>
    <xsd:element name="properties">
      <xsd:complexType>
        <xsd:sequence>
          <xsd:element name="documentManagement">
            <xsd:complexType>
              <xsd:all>
                <xsd:element ref="ns2:h17b8e17546742428aecc4bb79eff81d" minOccurs="0"/>
                <xsd:element ref="ns2:TaxCatchAll" minOccurs="0"/>
                <xsd:element ref="ns2:TaxCatchAllLabel" minOccurs="0"/>
                <xsd:element ref="ns1:DocumentSetDescription" minOccurs="0"/>
                <xsd:element ref="ns2:Client_x0020_Name"/>
                <xsd:element ref="ns2:Brand_x0020_Name" minOccurs="0"/>
                <xsd:element ref="ns2:jb4291d51d504da0b34e0839496c2755" minOccurs="0"/>
                <xsd:element ref="ns2:o8d15be8973d44e595fb5082ad0fcafa" minOccurs="0"/>
                <xsd:element ref="ns2:Opportunity_x0020_Number_x0020_"/>
                <xsd:element ref="ns2:m2ce0a529c0c4170ae055dea480a0d9d" minOccurs="0"/>
                <xsd:element ref="ns2:o4e0cc1c61e94069b6a8551b22c742a1" minOccurs="0"/>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3:lcf76f155ced4ddcb4097134ff3c332f" minOccurs="0"/>
                <xsd:element ref="ns3:MediaServiceDateTaken" minOccurs="0"/>
                <xsd:element ref="ns3:MediaServiceOCR" minOccurs="0"/>
                <xsd:element ref="ns3:MediaServiceGenerationTime" minOccurs="0"/>
                <xsd:element ref="ns3:MediaServiceEventHashCode" minOccurs="0"/>
                <xsd:element ref="ns2:k7f9d3a4703b40dd85626795c271c875" minOccurs="0"/>
                <xsd:element ref="ns2:j7bff3f86c6e47f9ae99a2d10c8c7749" minOccurs="0"/>
                <xsd:element ref="ns3:MediaLengthInSeconds" minOccurs="0"/>
                <xsd:element ref="ns2:abf3b563650f4febb83e81f8ea956346" minOccurs="0"/>
                <xsd:element ref="ns2:aec9593b9aef438a83de6b1b34161499" minOccurs="0"/>
                <xsd:element ref="ns2:aa680e92a1d245a0a6b58205b432afd7"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h17b8e17546742428aecc4bb79eff81d" ma:index="8" ma:taxonomy="true" ma:internalName="h17b8e17546742428aecc4bb79eff81d" ma:taxonomyFieldName="Therapeutic_x0020_Area" ma:displayName="Therapeutic Area" ma:default="" ma:fieldId="{117b8e17-5467-4242-8aec-c4bb79eff81d}" ma:sspId="8c65fd77-5e27-4e0a-8152-efffb3417915" ma:termSetId="0c7923f5-cfc4-4fef-acbc-3c8959049cb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02745b-be5f-412e-9a8a-f76581ddd019}"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02745b-be5f-412e-9a8a-f76581ddd019}" ma:internalName="TaxCatchAllLabel" ma:readOnly="true" ma:showField="CatchAllDataLabel"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Client_x0020_Name" ma:index="13" ma:displayName="Client Name" ma:default="" ma:internalName="Client_x0020_Nam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ma:taxonomy="true" ma:internalName="jb4291d51d504da0b34e0839496c2755" ma:taxonomyFieldName="USH_x0020_Subsidiary" ma:displayName="USH Subsidiary" ma:default="" ma:fieldId="{3b4291d5-1d50-4da0-b34e-0839496c2755}" ma:sspId="8c65fd77-5e27-4e0a-8152-efffb3417915" ma:termSetId="0a660219-f341-4f98-b205-afdb1498cc10" ma:anchorId="00000000-0000-0000-0000-000000000000" ma:open="false" ma:isKeyword="false">
      <xsd:complexType>
        <xsd:sequence>
          <xsd:element ref="pc:Terms" minOccurs="0" maxOccurs="1"/>
        </xsd:sequence>
      </xsd:complexType>
    </xsd:element>
    <xsd:element name="o8d15be8973d44e595fb5082ad0fcafa" ma:index="17" ma:taxonomy="true" ma:internalName="o8d15be8973d44e595fb5082ad0fcafa" ma:taxonomyFieldName="Beneficiaries" ma:displayName="Beneficiary" ma:default="" ma:fieldId="{88d15be8-973d-44e5-95fb-5082ad0fcafa}" ma:sspId="8c65fd77-5e27-4e0a-8152-efffb3417915" ma:termSetId="5d40ca43-de40-4c8f-afbf-6ff00f2187b6" ma:anchorId="00000000-0000-0000-0000-000000000000" ma:open="false" ma:isKeyword="false">
      <xsd:complexType>
        <xsd:sequence>
          <xsd:element ref="pc:Terms" minOccurs="0" maxOccurs="1"/>
        </xsd:sequence>
      </xsd:complexType>
    </xsd:element>
    <xsd:element name="Opportunity_x0020_Number_x0020_" ma:index="19" ma:displayName="Opportunity Number " ma:default="" ma:internalName="Opportunity_x0020_Number_x0020_">
      <xsd:simpleType>
        <xsd:restriction base="dms:Text">
          <xsd:maxLength value="255"/>
        </xsd:restriction>
      </xsd:simpleType>
    </xsd:element>
    <xsd:element name="m2ce0a529c0c4170ae055dea480a0d9d" ma:index="20" nillable="true" ma:taxonomy="true" ma:internalName="m2ce0a529c0c4170ae055dea480a0d9d" ma:taxonomyFieldName="Product_x0020_Type" ma:displayName="Product Type" ma:readOnly="false" ma:default="" ma:fieldId="{62ce0a52-9c0c-4170-ae05-5dea480a0d9d}" ma:taxonomyMulti="true" ma:sspId="8c65fd77-5e27-4e0a-8152-efffb3417915" ma:termSetId="401074b2-685b-48cd-a7c4-a9af609bf681" ma:anchorId="00000000-0000-0000-0000-000000000000" ma:open="false" ma:isKeyword="false">
      <xsd:complexType>
        <xsd:sequence>
          <xsd:element ref="pc:Terms" minOccurs="0" maxOccurs="1"/>
        </xsd:sequence>
      </xsd:complexType>
    </xsd:element>
    <xsd:element name="o4e0cc1c61e94069b6a8551b22c742a1" ma:index="22" nillable="true" ma:taxonomy="true" ma:internalName="o4e0cc1c61e94069b6a8551b22c742a1" ma:taxonomyFieldName="Project_x0020_Item" ma:displayName="Project Item" ma:readOnly="false" ma:default="" ma:fieldId="{84e0cc1c-61e9-4069-b6a8-551b22c742a1}" ma:taxonomyMulti="true" ma:sspId="8c65fd77-5e27-4e0a-8152-efffb3417915" ma:termSetId="96d9c3b1-e9aa-482f-83eb-dc28aba6625e" ma:anchorId="00000000-0000-0000-0000-000000000000" ma:open="false" ma:isKeyword="false">
      <xsd:complexType>
        <xsd:sequence>
          <xsd:element ref="pc:Terms" minOccurs="0" maxOccurs="1"/>
        </xsd:sequence>
      </xsd:complexType>
    </xsd:element>
    <xsd:element name="k7f9d3a4703b40dd85626795c271c875" ma:index="36" nillable="true" ma:taxonomy="true" ma:internalName="k7f9d3a4703b40dd85626795c271c875" ma:taxonomyFieldName="Project_x0020_Lead" ma:displayName="Project Lead" ma:readOnly="false" ma:default="" ma:fieldId="{47f9d3a4-703b-40dd-8562-6795c271c875}" ma:taxonomyMulti="true" ma:sspId="8c65fd77-5e27-4e0a-8152-efffb3417915" ma:termSetId="ad729d48-8de6-41af-9ed2-fa142d308aed" ma:anchorId="00000000-0000-0000-0000-000000000000" ma:open="false" ma:isKeyword="false">
      <xsd:complexType>
        <xsd:sequence>
          <xsd:element ref="pc:Terms" minOccurs="0" maxOccurs="1"/>
        </xsd:sequence>
      </xsd:complexType>
    </xsd:element>
    <xsd:element name="j7bff3f86c6e47f9ae99a2d10c8c7749" ma:index="38" ma:taxonomy="true" ma:internalName="j7bff3f86c6e47f9ae99a2d10c8c7749" ma:taxonomyFieldName="Initiative_x0020_Lead" ma:displayName="Initiative Lead" ma:default="" ma:fieldId="{37bff3f8-6c6e-47f9-ae99-a2d10c8c7749}" ma:taxonomyMulti="true" ma:sspId="8c65fd77-5e27-4e0a-8152-efffb3417915" ma:termSetId="19b47b81-2f3d-468b-8a4c-261f3af1d5e1" ma:anchorId="00000000-0000-0000-0000-000000000000" ma:open="false" ma:isKeyword="false">
      <xsd:complexType>
        <xsd:sequence>
          <xsd:element ref="pc:Terms" minOccurs="0" maxOccurs="1"/>
        </xsd:sequence>
      </xsd:complexType>
    </xsd:element>
    <xsd:element name="abf3b563650f4febb83e81f8ea956346" ma:index="41" nillable="true" ma:displayName="Producer_0" ma:hidden="true" ma:internalName="abf3b563650f4febb83e81f8ea956346">
      <xsd:simpleType>
        <xsd:restriction base="dms:Note"/>
      </xsd:simpleType>
    </xsd:element>
    <xsd:element name="aec9593b9aef438a83de6b1b34161499" ma:index="42" nillable="true" ma:displayName="Scientific Affairs_0" ma:hidden="true" ma:internalName="aec9593b9aef438a83de6b1b34161499">
      <xsd:simpleType>
        <xsd:restriction base="dms:Note"/>
      </xsd:simpleType>
    </xsd:element>
    <xsd:element name="aa680e92a1d245a0a6b58205b432afd7" ma:index="43" nillable="true" ma:displayName="Supporter Name_0" ma:hidden="true" ma:internalName="aa680e92a1d245a0a6b58205b432afd7">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215471-9e67-4289-85b3-ca426548bde7" elementFormDefault="qualified">
    <xsd:import namespace="http://schemas.microsoft.com/office/2006/documentManagement/types"/>
    <xsd:import namespace="http://schemas.microsoft.com/office/infopath/2007/PartnerControls"/>
    <xsd:element name="MediaServiceMetadata" ma:index="24" nillable="true" ma:displayName="MediaServiceMetadata" ma:hidden="true" ma:internalName="MediaServiceMetadata" ma:readOnly="true">
      <xsd:simpleType>
        <xsd:restriction base="dms:Note"/>
      </xsd:simpleType>
    </xsd:element>
    <xsd:element name="MediaServiceFastMetadata" ma:index="25" nillable="true" ma:displayName="MediaServiceFastMetadata" ma:hidden="true" ma:internalName="MediaServiceFastMetadata" ma:readOnly="true">
      <xsd:simpleType>
        <xsd:restriction base="dms:Note"/>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DateTaken" ma:index="32" nillable="true" ma:displayName="MediaServiceDateTaken" ma:hidden="true" ma:indexed="true" ma:internalName="MediaServiceDateTaken" ma:readOnly="true">
      <xsd:simpleType>
        <xsd:restriction base="dms:Text"/>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LengthInSeconds" ma:index="4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bf13cc-d55c-47cd-84b4-2ed70e73e42e"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252055-912E-4FC2-B568-ED7DEDB990C5}">
  <ds:schemaRefs>
    <ds:schemaRef ds:uri="http://schemas.microsoft.com/sharepoint/v3/contenttype/forms"/>
  </ds:schemaRefs>
</ds:datastoreItem>
</file>

<file path=customXml/itemProps2.xml><?xml version="1.0" encoding="utf-8"?>
<ds:datastoreItem xmlns:ds="http://schemas.openxmlformats.org/officeDocument/2006/customXml" ds:itemID="{2DC7CE05-21DC-401B-BB9E-4C4E9D2DFCEA}">
  <ds:schemaRefs>
    <ds:schemaRef ds:uri="http://schemas.microsoft.com/sharepoint/v3"/>
    <ds:schemaRef ds:uri="http://purl.org/dc/terms/"/>
    <ds:schemaRef ds:uri="http://schemas.microsoft.com/office/2006/metadata/properties"/>
    <ds:schemaRef ds:uri="http://schemas.microsoft.com/office/infopath/2007/PartnerControls"/>
    <ds:schemaRef ds:uri="67bf13cc-d55c-47cd-84b4-2ed70e73e42e"/>
    <ds:schemaRef ds:uri="http://purl.org/dc/elements/1.1/"/>
    <ds:schemaRef ds:uri="http://www.w3.org/XML/1998/namespace"/>
    <ds:schemaRef ds:uri="http://schemas.openxmlformats.org/package/2006/metadata/core-properties"/>
    <ds:schemaRef ds:uri="http://schemas.microsoft.com/office/2006/documentManagement/types"/>
    <ds:schemaRef ds:uri="8b215471-9e67-4289-85b3-ca426548bde7"/>
    <ds:schemaRef ds:uri="6d36001d-906c-42d8-9280-446ac03b1c48"/>
    <ds:schemaRef ds:uri="http://purl.org/dc/dcmitype/"/>
  </ds:schemaRefs>
</ds:datastoreItem>
</file>

<file path=customXml/itemProps3.xml><?xml version="1.0" encoding="utf-8"?>
<ds:datastoreItem xmlns:ds="http://schemas.openxmlformats.org/officeDocument/2006/customXml" ds:itemID="{966D7A72-66F5-4CD2-9970-8A86F99410B0}">
  <ds:schemaRefs>
    <ds:schemaRef ds:uri="67bf13cc-d55c-47cd-84b4-2ed70e73e42e"/>
    <ds:schemaRef ds:uri="6d36001d-906c-42d8-9280-446ac03b1c48"/>
    <ds:schemaRef ds:uri="8b215471-9e67-4289-85b3-ca426548bd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1393</TotalTime>
  <Words>5933</Words>
  <Application>Microsoft Office PowerPoint</Application>
  <PresentationFormat>Widescreen</PresentationFormat>
  <Paragraphs>920</Paragraphs>
  <Slides>50</Slides>
  <Notes>48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ＭＳ Ｐゴシック</vt:lpstr>
      <vt:lpstr>Arial</vt:lpstr>
      <vt:lpstr>Arial Narrow</vt:lpstr>
      <vt:lpstr>Arial,Sans-Serif</vt:lpstr>
      <vt:lpstr>Calibri</vt:lpstr>
      <vt:lpstr>Calibri Light</vt:lpstr>
      <vt:lpstr>Cavolini</vt:lpstr>
      <vt:lpstr>Franklin Gothic Book</vt:lpstr>
      <vt:lpstr>Franklin Gothic Medium Cond</vt:lpstr>
      <vt:lpstr>Segoe UI</vt:lpstr>
      <vt:lpstr>Times New Roman</vt:lpstr>
      <vt:lpstr>Wingdings</vt:lpstr>
      <vt:lpstr>Office Theme</vt:lpstr>
      <vt:lpstr>PowerPoint Presentation</vt:lpstr>
      <vt:lpstr>Faculty</vt:lpstr>
      <vt:lpstr>Faculty Chair Disclosure</vt:lpstr>
      <vt:lpstr>Commercial Support Disclosure</vt:lpstr>
      <vt:lpstr>Accreditation</vt:lpstr>
      <vt:lpstr>Objectives</vt:lpstr>
      <vt:lpstr>Patients With Multiple Myeloma Are Living Longer Than Ever</vt:lpstr>
      <vt:lpstr>FDA-Approved Therapy for Multiple Myeloma  Since 2000</vt:lpstr>
      <vt:lpstr>Common Treatments for Multiple Myeloma1,2</vt:lpstr>
      <vt:lpstr>NCCN Recommendations for Adjunctive Treatment</vt:lpstr>
      <vt:lpstr>Antigen Targets in Multiple Myeloma (MM)</vt:lpstr>
      <vt:lpstr>Bispecifics vs Conventional Monoclonal Antibodies</vt:lpstr>
      <vt:lpstr>CAR T Cell and Bispecific Antibodies</vt:lpstr>
      <vt:lpstr>Efficacy Data – Registrational Trials1-3</vt:lpstr>
      <vt:lpstr>Overview of CAR T Cell Therapy</vt:lpstr>
      <vt:lpstr>Bridging Therapy Goals:</vt:lpstr>
      <vt:lpstr>PowerPoint Presentation</vt:lpstr>
      <vt:lpstr>Premedication and Prophylaxis Considerations1</vt:lpstr>
      <vt:lpstr>CAR T Adverse Events and Timelines1,2</vt:lpstr>
      <vt:lpstr>CAR T-Cell AEs Onset </vt:lpstr>
      <vt:lpstr>CRS1</vt:lpstr>
      <vt:lpstr>PowerPoint Presentation</vt:lpstr>
      <vt:lpstr>Neurotoxicity Associated with CAR T Therapy1-4</vt:lpstr>
      <vt:lpstr>PowerPoint Presentation</vt:lpstr>
      <vt:lpstr>PowerPoint Presentation</vt:lpstr>
      <vt:lpstr>PowerPoint Presentation</vt:lpstr>
      <vt:lpstr>Teclistamab: CRS and ICANS  Prevention and Management </vt:lpstr>
      <vt:lpstr>Infections and Hypogammaglobulinemia</vt:lpstr>
      <vt:lpstr>Infection Prophylaxis With Bispecifics *</vt:lpstr>
      <vt:lpstr>Management of Oral AEs1</vt:lpstr>
      <vt:lpstr>Management of Dermatological AEs1</vt:lpstr>
      <vt:lpstr>Nail Changes  (Associated with Talquetamab – GPRC5D)</vt:lpstr>
      <vt:lpstr>Palmar Plantar Desquamation  (Associated with Talquetamab – GPRC5D)</vt:lpstr>
      <vt:lpstr>PowerPoint Presentation</vt:lpstr>
      <vt:lpstr>Conclusion</vt:lpstr>
      <vt:lpstr>Claim Credit</vt:lpstr>
      <vt:lpstr>Resources</vt:lpstr>
      <vt:lpstr>MM Treatment: Key AEs, Considerations</vt:lpstr>
      <vt:lpstr>MM Treatment: Key AEs, Considerations</vt:lpstr>
      <vt:lpstr>Options to Consider Regarding 4+ Prior Lines*</vt:lpstr>
      <vt:lpstr>MM Treatment: Key AEs,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MM Treatment: Key AEs,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Lara Taber</dc:creator>
  <cp:lastModifiedBy>John Juchniewicz</cp:lastModifiedBy>
  <cp:revision>19</cp:revision>
  <dcterms:created xsi:type="dcterms:W3CDTF">2023-07-23T19:59:07Z</dcterms:created>
  <dcterms:modified xsi:type="dcterms:W3CDTF">2024-09-06T17:39:54Z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0x010100505F7F76F8DBAB488D5475B167BE9B40</vt:lpwstr>
  </property>
  <property fmtid="{D5CDD505-2E9C-101B-9397-08002B2CF9AE}" pid="3" name="USH Subsidiary">
    <vt:lpwstr>6</vt:lpwstr>
  </property>
  <property fmtid="{D5CDD505-2E9C-101B-9397-08002B2CF9AE}" pid="4" name="Supporter_x0020_Name">
    <vt:lpwstr/>
  </property>
  <property fmtid="{D5CDD505-2E9C-101B-9397-08002B2CF9AE}" pid="5" name="MediaServiceImageTags">
    <vt:lpwstr/>
  </property>
  <property fmtid="{D5CDD505-2E9C-101B-9397-08002B2CF9AE}" pid="6" name="Project Lead">
    <vt:lpwstr>104;#Emily Selverian|7d1e9ddd-8da2-4980-ac18-e5578c69149f</vt:lpwstr>
  </property>
  <property fmtid="{D5CDD505-2E9C-101B-9397-08002B2CF9AE}" pid="7" name="Initiative Lead">
    <vt:lpwstr>81;#Ana maria Rosario|840585a7-d4bb-456d-bca6-8f4e6709a470</vt:lpwstr>
  </property>
  <property fmtid="{D5CDD505-2E9C-101B-9397-08002B2CF9AE}" pid="8" name="Scientific_x0020_Affairs">
    <vt:lpwstr/>
  </property>
  <property fmtid="{D5CDD505-2E9C-101B-9397-08002B2CF9AE}" pid="9" name="Product Type">
    <vt:lpwstr>73;#CME On Demand|ea165039-0706-4d86-a8d0-2d66f1db6150</vt:lpwstr>
  </property>
  <property fmtid="{D5CDD505-2E9C-101B-9397-08002B2CF9AE}" pid="10" name="Therapeutic Area">
    <vt:lpwstr>22</vt:lpwstr>
  </property>
  <property fmtid="{D5CDD505-2E9C-101B-9397-08002B2CF9AE}" pid="11" name="Project Item">
    <vt:lpwstr>171;#Live Broadcast|dda57857-c52b-4cd3-9b0a-c17df478d86c</vt:lpwstr>
  </property>
  <property fmtid="{D5CDD505-2E9C-101B-9397-08002B2CF9AE}" pid="12" name="Producer">
    <vt:lpwstr/>
  </property>
  <property fmtid="{D5CDD505-2E9C-101B-9397-08002B2CF9AE}" pid="13" name="Beneficiaries">
    <vt:lpwstr>169</vt:lpwstr>
  </property>
  <property fmtid="{D5CDD505-2E9C-101B-9397-08002B2CF9AE}" pid="14" name="Opportunity Number">
    <vt:lpwstr>014869</vt:lpwstr>
  </property>
  <property fmtid="{D5CDD505-2E9C-101B-9397-08002B2CF9AE}" pid="15" name="Scientific Affairs">
    <vt:lpwstr/>
  </property>
  <property fmtid="{D5CDD505-2E9C-101B-9397-08002B2CF9AE}" pid="16" name="Supporter Name">
    <vt:lpwstr/>
  </property>
</Properties>
</file>