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91" r:id="rId2"/>
    <p:sldId id="257" r:id="rId3"/>
    <p:sldId id="258" r:id="rId4"/>
    <p:sldId id="366" r:id="rId5"/>
    <p:sldId id="351" r:id="rId6"/>
    <p:sldId id="354" r:id="rId7"/>
    <p:sldId id="349" r:id="rId8"/>
    <p:sldId id="358" r:id="rId9"/>
    <p:sldId id="316" r:id="rId10"/>
    <p:sldId id="345" r:id="rId11"/>
    <p:sldId id="364" r:id="rId12"/>
    <p:sldId id="356" r:id="rId13"/>
    <p:sldId id="360" r:id="rId14"/>
    <p:sldId id="362" r:id="rId15"/>
    <p:sldId id="365" r:id="rId16"/>
  </p:sldIdLst>
  <p:sldSz cx="12192000" cy="6858000"/>
  <p:notesSz cx="7099300" cy="9385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6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94660"/>
  </p:normalViewPr>
  <p:slideViewPr>
    <p:cSldViewPr>
      <p:cViewPr varScale="1">
        <p:scale>
          <a:sx n="96" d="100"/>
          <a:sy n="96" d="100"/>
        </p:scale>
        <p:origin x="67" y="21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3126" y="-78"/>
      </p:cViewPr>
      <p:guideLst>
        <p:guide orient="horz" pos="2956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" y="4"/>
            <a:ext cx="3077006" cy="469587"/>
          </a:xfrm>
          <a:prstGeom prst="rect">
            <a:avLst/>
          </a:prstGeom>
        </p:spPr>
        <p:txBody>
          <a:bodyPr vert="horz" lIns="92372" tIns="46188" rIns="92372" bIns="4618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0" y="8914111"/>
            <a:ext cx="3077006" cy="469587"/>
          </a:xfrm>
          <a:prstGeom prst="rect">
            <a:avLst/>
          </a:prstGeom>
        </p:spPr>
        <p:txBody>
          <a:bodyPr vert="horz" lIns="92372" tIns="46188" rIns="92372" bIns="4618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0695" y="8914111"/>
            <a:ext cx="3077006" cy="469587"/>
          </a:xfrm>
          <a:prstGeom prst="rect">
            <a:avLst/>
          </a:prstGeom>
        </p:spPr>
        <p:txBody>
          <a:bodyPr vert="horz" lIns="92372" tIns="46188" rIns="92372" bIns="46188" rtlCol="0" anchor="b"/>
          <a:lstStyle>
            <a:lvl1pPr algn="r">
              <a:defRPr sz="1200"/>
            </a:lvl1pPr>
          </a:lstStyle>
          <a:p>
            <a:fld id="{E1ABC810-B9FD-463C-A6F0-5EF127208D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7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703263"/>
            <a:ext cx="6254750" cy="3517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002" tIns="46499" rIns="93002" bIns="46499" rtlCol="0" anchor="ctr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2023" y="8914508"/>
            <a:ext cx="3075661" cy="469184"/>
          </a:xfrm>
          <a:prstGeom prst="rect">
            <a:avLst/>
          </a:prstGeom>
        </p:spPr>
        <p:txBody>
          <a:bodyPr vert="horz" lIns="93002" tIns="46499" rIns="93002" bIns="46499" rtlCol="0" anchor="b"/>
          <a:lstStyle>
            <a:lvl1pPr algn="r">
              <a:defRPr sz="1200"/>
            </a:lvl1pPr>
          </a:lstStyle>
          <a:p>
            <a:fld id="{96C56F7E-F8C2-4A1D-BBFB-A6A3FE14817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709288" y="4457378"/>
            <a:ext cx="5680724" cy="4223705"/>
          </a:xfrm>
          <a:prstGeom prst="rect">
            <a:avLst/>
          </a:prstGeom>
        </p:spPr>
        <p:txBody>
          <a:bodyPr vert="horz" lIns="92280" tIns="46139" rIns="92280" bIns="4613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6079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4750" cy="3517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9772" y="4458065"/>
            <a:ext cx="5679764" cy="422265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Depressing but important.</a:t>
            </a:r>
            <a:r>
              <a:rPr lang="en-US" baseline="0" dirty="0"/>
              <a:t>  Members have all this information.  Most is from CBO.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4750" cy="3517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94342" y="4384982"/>
            <a:ext cx="5556291" cy="4153435"/>
          </a:xfrm>
          <a:prstGeom prst="rect">
            <a:avLst/>
          </a:prstGeom>
        </p:spPr>
        <p:txBody>
          <a:bodyPr/>
          <a:lstStyle/>
          <a:p>
            <a:pPr defTabSz="924367">
              <a:defRPr>
                <a:uFillTx/>
              </a:defRPr>
            </a:pPr>
            <a:r>
              <a:rPr lang="en-US" dirty="0">
                <a:uFillTx/>
              </a:rPr>
              <a:t>Why as %</a:t>
            </a:r>
            <a:r>
              <a:rPr lang="en-US" baseline="0" dirty="0">
                <a:uFillTx/>
              </a:rPr>
              <a:t> of GDP? Are deficits inherently bad? What’s the issue? (Interest) Did 2009 have a political impact? TEA. Note 10 years into future. In May 2019 was 4.3%! </a:t>
            </a:r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uFillTx/>
              </a:rPr>
              <a:t>3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09772" y="4458065"/>
            <a:ext cx="5679764" cy="422265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$800 hammers. But </a:t>
            </a:r>
            <a:r>
              <a:rPr lang="en-US" dirty="0" err="1"/>
              <a:t>def</a:t>
            </a:r>
            <a:r>
              <a:rPr lang="en-US" dirty="0"/>
              <a:t> spend also low.  Books</a:t>
            </a:r>
            <a:r>
              <a:rPr lang="en-US" baseline="0" dirty="0"/>
              <a:t> audit helpful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4750" cy="3517900"/>
          </a:xfr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last Obama budget FY22 (5 years out)</a:t>
            </a:r>
            <a:r>
              <a:rPr lang="en-US" baseline="0" dirty="0"/>
              <a:t> had discretionary at 13.7 and 10.0.  As percentage, discretionary spending is going up.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308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91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599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379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26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136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94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939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465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21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5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73611-1CE8-458F-8EFD-2B6EDFD4A50E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28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838201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Congressional Briefing</a:t>
            </a:r>
            <a:br>
              <a:rPr lang="en-US" dirty="0"/>
            </a:br>
            <a:r>
              <a:rPr lang="en-US" dirty="0"/>
              <a:t>on the Budget Dilemma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Presented by</a:t>
            </a:r>
          </a:p>
          <a:p>
            <a:r>
              <a:rPr lang="en-US" dirty="0"/>
              <a:t>Mark Harkins, Senior Fellow</a:t>
            </a:r>
          </a:p>
          <a:p>
            <a:r>
              <a:rPr lang="en-US" dirty="0"/>
              <a:t>Government Affairs Institute </a:t>
            </a:r>
          </a:p>
          <a:p>
            <a:r>
              <a:rPr lang="en-US" dirty="0"/>
              <a:t>at Georgetown University</a:t>
            </a:r>
          </a:p>
          <a:p>
            <a:r>
              <a:rPr lang="en-US"/>
              <a:t>Mark.Harkins@georgetown.edu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00600" y="2971801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September 2022</a:t>
            </a:r>
          </a:p>
        </p:txBody>
      </p:sp>
    </p:spTree>
    <p:extLst>
      <p:ext uri="{BB962C8B-B14F-4D97-AF65-F5344CB8AC3E}">
        <p14:creationId xmlns:p14="http://schemas.microsoft.com/office/powerpoint/2010/main" val="317242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2400" dirty="0"/>
              <a:t>Percentage Distribution of the Federal Budget Outlays 1965-2025</a:t>
            </a: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0200949"/>
              </p:ext>
            </p:extLst>
          </p:nvPr>
        </p:nvGraphicFramePr>
        <p:xfrm>
          <a:off x="2209800" y="838200"/>
          <a:ext cx="7749930" cy="52116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83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7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78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81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21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YEAR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MANDATORY</a:t>
                      </a:r>
                      <a:r>
                        <a:rPr lang="en-US" sz="1800" u="none" strike="noStrike" baseline="0" dirty="0">
                          <a:effectLst/>
                        </a:rPr>
                        <a:t> (including interest)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DISCRETIONARY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NON-DEFENSE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DEFENSE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DEF-NON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22.6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43.2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20.6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1970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-1.2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1995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64.1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2000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65.6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-1.4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2005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60.8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2010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61.0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15.5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-0.3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14.9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13.9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2022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15.9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13.1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-2.8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2524767"/>
                  </a:ext>
                </a:extLst>
              </a:tr>
              <a:tr h="28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2027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14.6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-2.5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0" y="6059256"/>
            <a:ext cx="3962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FY 23 Historical Tables Chart 8.3</a:t>
            </a:r>
          </a:p>
        </p:txBody>
      </p:sp>
    </p:spTree>
    <p:extLst>
      <p:ext uri="{BB962C8B-B14F-4D97-AF65-F5344CB8AC3E}">
        <p14:creationId xmlns:p14="http://schemas.microsoft.com/office/powerpoint/2010/main" val="324925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E4EE0-AC50-405B-963F-A02D24F59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Growth potential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75BEDF-3271-6965-A93E-C6C5CD1CF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025181"/>
            <a:ext cx="7829550" cy="58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194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80D60-9481-47BD-BB85-F6159FEE0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6559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Tax revenue (% of GDP) - 2020</a:t>
            </a:r>
            <a:br>
              <a:rPr lang="en-US" b="1" dirty="0"/>
            </a:b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122626-FD40-4B0B-96B6-47CED89C0D6E}"/>
              </a:ext>
            </a:extLst>
          </p:cNvPr>
          <p:cNvSpPr txBox="1"/>
          <p:nvPr/>
        </p:nvSpPr>
        <p:spPr>
          <a:xfrm>
            <a:off x="2751026" y="6302109"/>
            <a:ext cx="636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https://www.oecd.org/tax/revenue-statistics-united-states.pdf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65EB09-71CD-4CDA-A52D-7F2A58802A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914400"/>
            <a:ext cx="9372600" cy="508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4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49B0539-0D2C-4112-89B2-003BA0954519}"/>
              </a:ext>
            </a:extLst>
          </p:cNvPr>
          <p:cNvSpPr txBox="1"/>
          <p:nvPr/>
        </p:nvSpPr>
        <p:spPr>
          <a:xfrm>
            <a:off x="1714500" y="128083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Very Different Tax Structure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E7825C-3914-4048-8070-D00C17EE6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350" y="970803"/>
            <a:ext cx="9125300" cy="53655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CBA1B8B-F122-49AF-AA60-8B2E96DCC8E0}"/>
              </a:ext>
            </a:extLst>
          </p:cNvPr>
          <p:cNvSpPr txBox="1"/>
          <p:nvPr/>
        </p:nvSpPr>
        <p:spPr>
          <a:xfrm>
            <a:off x="152400" y="6477000"/>
            <a:ext cx="982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https://www.oecd.org/tax/revenue-statistics-united-states.pdf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6572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E7E489B-8BAD-1B2F-1FEE-94E079FDC7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172" y="11545"/>
            <a:ext cx="78736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2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A6C9CA6-0E1E-412C-BB47-A216D65BB6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7749" y="1184543"/>
            <a:ext cx="5187171" cy="17908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146D1C-6A27-4969-A5CD-C28E6F04E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7730"/>
            <a:ext cx="10972800" cy="1143000"/>
          </a:xfrm>
        </p:spPr>
        <p:txBody>
          <a:bodyPr/>
          <a:lstStyle/>
          <a:p>
            <a:r>
              <a:rPr lang="en-US" dirty="0"/>
              <a:t>More Recent Developments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B2BEDB-51A6-4EE2-A411-6D9AC8FF82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62" y="2914697"/>
            <a:ext cx="6298490" cy="12176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8BABFB-BAED-4A7F-8E7F-D83550D3FD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62" y="904276"/>
            <a:ext cx="6104931" cy="167639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BD79668-CD9B-44DE-AD26-C935B545843E}"/>
              </a:ext>
            </a:extLst>
          </p:cNvPr>
          <p:cNvCxnSpPr>
            <a:cxnSpLocks/>
          </p:cNvCxnSpPr>
          <p:nvPr/>
        </p:nvCxnSpPr>
        <p:spPr>
          <a:xfrm>
            <a:off x="1219200" y="3886200"/>
            <a:ext cx="3733800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7EBAC63-42A9-48CE-BF9F-848A8D42FB00}"/>
              </a:ext>
            </a:extLst>
          </p:cNvPr>
          <p:cNvCxnSpPr>
            <a:cxnSpLocks/>
          </p:cNvCxnSpPr>
          <p:nvPr/>
        </p:nvCxnSpPr>
        <p:spPr>
          <a:xfrm>
            <a:off x="304800" y="2590799"/>
            <a:ext cx="3276600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F88A60AD-5AA3-4BD4-A77A-61DDE717F0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9000" y="3120412"/>
            <a:ext cx="4647535" cy="959668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99D03AA-EB48-4A39-9F9B-DE0867036C7C}"/>
              </a:ext>
            </a:extLst>
          </p:cNvPr>
          <p:cNvCxnSpPr/>
          <p:nvPr/>
        </p:nvCxnSpPr>
        <p:spPr>
          <a:xfrm>
            <a:off x="7315200" y="3600246"/>
            <a:ext cx="4419600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385C5D73-00BB-496D-869C-BAE06075C3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3156" y="4403977"/>
            <a:ext cx="7098179" cy="206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55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0"/>
            <a:ext cx="9071773" cy="68362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17511F-0875-4325-AB38-42D98DB7838F}"/>
              </a:ext>
            </a:extLst>
          </p:cNvPr>
          <p:cNvSpPr txBox="1"/>
          <p:nvPr/>
        </p:nvSpPr>
        <p:spPr>
          <a:xfrm>
            <a:off x="8991600" y="1371600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Pre-COVID</a:t>
            </a:r>
            <a:r>
              <a:rPr lang="en-US" sz="4000" dirty="0"/>
              <a:t> </a:t>
            </a:r>
            <a:r>
              <a:rPr lang="en-US" sz="4000" dirty="0">
                <a:solidFill>
                  <a:srgbClr val="FF0000"/>
                </a:solidFill>
              </a:rPr>
              <a:t>19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D5F4DFC-99DB-4985-BFE8-3278F5DE9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4323" y="182598"/>
            <a:ext cx="6843353" cy="649280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CEC23-0AE3-41DC-A802-B8FC04BBC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Interest Cost are increasing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8EC312-1AC4-4C85-B015-84B970E2665F}"/>
              </a:ext>
            </a:extLst>
          </p:cNvPr>
          <p:cNvSpPr txBox="1"/>
          <p:nvPr/>
        </p:nvSpPr>
        <p:spPr>
          <a:xfrm>
            <a:off x="-180474" y="1110734"/>
            <a:ext cx="2931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As of September 9, 2022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8894B8-12BC-4861-B436-32F9488033EF}"/>
              </a:ext>
            </a:extLst>
          </p:cNvPr>
          <p:cNvSpPr txBox="1"/>
          <p:nvPr/>
        </p:nvSpPr>
        <p:spPr>
          <a:xfrm>
            <a:off x="2483177" y="6213758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Low point was 0.515% on August 2, 2020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E149C9-64A3-43F6-A225-E1C67BE750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547363"/>
            <a:ext cx="10681355" cy="4599098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D6A722C-B0AD-4039-840E-E99289DD0453}"/>
              </a:ext>
            </a:extLst>
          </p:cNvPr>
          <p:cNvCxnSpPr/>
          <p:nvPr/>
        </p:nvCxnSpPr>
        <p:spPr>
          <a:xfrm flipV="1">
            <a:off x="2057400" y="5829322"/>
            <a:ext cx="685800" cy="5334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9917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EA3841-05AB-4427-9694-B3CB37B2F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38125"/>
            <a:ext cx="10296525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28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7F1DDF4-7A0A-4992-820F-DF0FBDC351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399" y="0"/>
            <a:ext cx="83872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54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85C2DD-089B-45B9-ADFB-E6E4E4A55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60" y="621394"/>
            <a:ext cx="6828400" cy="60080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555459-45E4-C2D1-0355-BE60AAABA9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200" y="26036"/>
            <a:ext cx="3516098" cy="683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61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7FFF59-8792-56EB-77D0-5441D7072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9557232" cy="65531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B901665-D336-7CD0-CE9D-D145933E6677}"/>
              </a:ext>
            </a:extLst>
          </p:cNvPr>
          <p:cNvSpPr txBox="1"/>
          <p:nvPr/>
        </p:nvSpPr>
        <p:spPr>
          <a:xfrm>
            <a:off x="9412664" y="1752600"/>
            <a:ext cx="27432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Georgia" panose="02040502050405020303" pitchFamily="18" charset="0"/>
              </a:rPr>
              <a:t>Mandatory spending averaged 12.7% of GDP from 2010-2019 and </a:t>
            </a:r>
            <a:r>
              <a:rPr lang="en-US" sz="2800" dirty="0">
                <a:solidFill>
                  <a:srgbClr val="FF0000"/>
                </a:solidFill>
                <a:latin typeface="Georgia" panose="02040502050405020303" pitchFamily="18" charset="0"/>
              </a:rPr>
              <a:t>10.7% of GDP from 1970-2019</a:t>
            </a:r>
          </a:p>
        </p:txBody>
      </p:sp>
    </p:spTree>
    <p:extLst>
      <p:ext uri="{BB962C8B-B14F-4D97-AF65-F5344CB8AC3E}">
        <p14:creationId xmlns:p14="http://schemas.microsoft.com/office/powerpoint/2010/main" val="375470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16BD51A-60C6-9DB2-8DA4-CA65F85556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81000"/>
            <a:ext cx="9372600" cy="62852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1495E4-9217-3CA8-AF4B-ACC03AB6E6F8}"/>
              </a:ext>
            </a:extLst>
          </p:cNvPr>
          <p:cNvSpPr txBox="1"/>
          <p:nvPr/>
        </p:nvSpPr>
        <p:spPr>
          <a:xfrm>
            <a:off x="152400" y="1536174"/>
            <a:ext cx="25307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Georgia" panose="02040502050405020303" pitchFamily="18" charset="0"/>
              </a:rPr>
              <a:t>Bumps due to </a:t>
            </a:r>
            <a:r>
              <a:rPr lang="en-US" sz="4000" dirty="0">
                <a:solidFill>
                  <a:srgbClr val="FF0000"/>
                </a:solidFill>
                <a:latin typeface="Georgia" panose="02040502050405020303" pitchFamily="18" charset="0"/>
              </a:rPr>
              <a:t>Great Recession </a:t>
            </a:r>
            <a:r>
              <a:rPr lang="en-US" sz="4000" dirty="0">
                <a:latin typeface="Georgia" panose="02040502050405020303" pitchFamily="18" charset="0"/>
              </a:rPr>
              <a:t>and </a:t>
            </a:r>
            <a:r>
              <a:rPr lang="en-US" sz="4000" dirty="0">
                <a:solidFill>
                  <a:srgbClr val="FF0000"/>
                </a:solidFill>
                <a:latin typeface="Georgia" panose="02040502050405020303" pitchFamily="18" charset="0"/>
              </a:rPr>
              <a:t>COVID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B5950EC-3A7A-6F1D-559B-173054005431}"/>
              </a:ext>
            </a:extLst>
          </p:cNvPr>
          <p:cNvCxnSpPr/>
          <p:nvPr/>
        </p:nvCxnSpPr>
        <p:spPr>
          <a:xfrm>
            <a:off x="4876800" y="2362200"/>
            <a:ext cx="1905000" cy="5334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5F2E72A-F18C-A867-AB80-EDA495606B7C}"/>
              </a:ext>
            </a:extLst>
          </p:cNvPr>
          <p:cNvCxnSpPr/>
          <p:nvPr/>
        </p:nvCxnSpPr>
        <p:spPr>
          <a:xfrm>
            <a:off x="6324600" y="2133600"/>
            <a:ext cx="1524000" cy="99060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50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42502</TotalTime>
  <Words>345</Words>
  <Application>Microsoft Office PowerPoint</Application>
  <PresentationFormat>Widescreen</PresentationFormat>
  <Paragraphs>132</Paragraphs>
  <Slides>15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Georgia</vt:lpstr>
      <vt:lpstr>Office Theme</vt:lpstr>
      <vt:lpstr>Congressional Briefing on the Budget Dilemma</vt:lpstr>
      <vt:lpstr>PowerPoint Presentation</vt:lpstr>
      <vt:lpstr>PowerPoint Presentation</vt:lpstr>
      <vt:lpstr>Interest Cost are increasing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Percentage Distribution of the Federal Budget Outlays 1965-2025</vt:lpstr>
      <vt:lpstr>Growth potential</vt:lpstr>
      <vt:lpstr>Tax revenue (% of GDP) - 2020 </vt:lpstr>
      <vt:lpstr>PowerPoint Presentation</vt:lpstr>
      <vt:lpstr>PowerPoint Presentation</vt:lpstr>
      <vt:lpstr>More Recent Developments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Federal Budget Dilemma The New Congress for NASA JSC   April 6-7 2015</dc:title>
  <dc:creator>Ken Gold</dc:creator>
  <cp:lastModifiedBy>Scott McMahon</cp:lastModifiedBy>
  <cp:revision>319</cp:revision>
  <cp:lastPrinted>2021-12-06T13:37:49Z</cp:lastPrinted>
  <dcterms:created xsi:type="dcterms:W3CDTF">2015-04-03T12:41:38Z</dcterms:created>
  <dcterms:modified xsi:type="dcterms:W3CDTF">2022-09-15T13:21:14Z</dcterms:modified>
</cp:coreProperties>
</file>