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57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946"/>
  </p:normalViewPr>
  <p:slideViewPr>
    <p:cSldViewPr snapToGrid="0">
      <p:cViewPr varScale="1">
        <p:scale>
          <a:sx n="96" d="100"/>
          <a:sy n="96" d="100"/>
        </p:scale>
        <p:origin x="72" y="3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D76F8B-548D-1E4F-BD7B-53A5F805BB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Congressional oversight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23C713-B803-0F02-1538-628FF43A82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December 2022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080D31-2B8C-7FE2-10DD-00DDF3A3F1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7" y="5171090"/>
            <a:ext cx="1871926" cy="168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866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C58BFEA-0F2C-41FF-5698-1FBCD76B4429}"/>
              </a:ext>
            </a:extLst>
          </p:cNvPr>
          <p:cNvSpPr txBox="1"/>
          <p:nvPr/>
        </p:nvSpPr>
        <p:spPr>
          <a:xfrm>
            <a:off x="8031282" y="4713387"/>
            <a:ext cx="39605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“I absolutely </a:t>
            </a:r>
            <a:r>
              <a:rPr lang="en-US" sz="1400" b="1" i="1" dirty="0"/>
              <a:t>love</a:t>
            </a:r>
            <a:r>
              <a:rPr lang="en-US" sz="1100" dirty="0"/>
              <a:t> oversight. </a:t>
            </a:r>
            <a:r>
              <a:rPr lang="en-US" sz="1100" b="0" i="0" dirty="0">
                <a:effectLst/>
              </a:rPr>
              <a:t>The prerequisite for good oversight is curiosity, a desire to get to the bottom </a:t>
            </a:r>
            <a:r>
              <a:rPr lang="en-US" sz="1100" b="0" i="0" dirty="0">
                <a:effectLst/>
                <a:latin typeface="+mj-lt"/>
              </a:rPr>
              <a:t>of how things </a:t>
            </a:r>
            <a:r>
              <a:rPr lang="en-US" sz="1100" b="0" i="0" dirty="0">
                <a:effectLst/>
              </a:rPr>
              <a:t>work.”</a:t>
            </a:r>
          </a:p>
          <a:p>
            <a:r>
              <a:rPr lang="en-US" sz="1100" dirty="0"/>
              <a:t>                                      Rep. Katie Porter (D-CA)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F202F040-4317-6F29-85B2-72A3EC42A2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6959" y="5411214"/>
            <a:ext cx="1975569" cy="1388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Watch Katie Porter Relentlessly Grill CDC Chief Over COVID-19 Tests –  Rolling Stone">
            <a:extLst>
              <a:ext uri="{FF2B5EF4-FFF2-40B4-BE49-F238E27FC236}">
                <a16:creationId xmlns:a16="http://schemas.microsoft.com/office/drawing/2014/main" id="{D85C0BA9-D03C-7154-D3EF-69CEC1A721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5581" y="2917925"/>
            <a:ext cx="3191932" cy="1795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CFB6C2C-C418-CA1F-6D58-31F33C3A96DE}"/>
              </a:ext>
            </a:extLst>
          </p:cNvPr>
          <p:cNvSpPr txBox="1"/>
          <p:nvPr/>
        </p:nvSpPr>
        <p:spPr>
          <a:xfrm>
            <a:off x="1967758" y="451351"/>
            <a:ext cx="79569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CONGRESSIONAL OVERSIGHT IN CONTEXT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B6491D-8C2B-99E9-1733-5046DF4B38B2}"/>
              </a:ext>
            </a:extLst>
          </p:cNvPr>
          <p:cNvSpPr txBox="1"/>
          <p:nvPr/>
        </p:nvSpPr>
        <p:spPr>
          <a:xfrm>
            <a:off x="936702" y="1761893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 </a:t>
            </a:r>
          </a:p>
        </p:txBody>
      </p:sp>
      <p:pic>
        <p:nvPicPr>
          <p:cNvPr id="1028" name="Picture 4" descr="CDC's Redfield Defends Agency Following Coronavirus Guidance Reversals">
            <a:extLst>
              <a:ext uri="{FF2B5EF4-FFF2-40B4-BE49-F238E27FC236}">
                <a16:creationId xmlns:a16="http://schemas.microsoft.com/office/drawing/2014/main" id="{E85A44FF-F10A-793E-F8F8-9DADCF2906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055" y="3815656"/>
            <a:ext cx="1749385" cy="1117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Why Republicans' wafer-thin House majority is a gift for Democrats | The  Seattle Times">
            <a:extLst>
              <a:ext uri="{FF2B5EF4-FFF2-40B4-BE49-F238E27FC236}">
                <a16:creationId xmlns:a16="http://schemas.microsoft.com/office/drawing/2014/main" id="{524FE267-C2DA-D566-2626-B6F2A2DE87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6" y="2917925"/>
            <a:ext cx="3877004" cy="2584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D72A61-5661-3CA2-1117-9E5BCB439349}"/>
              </a:ext>
            </a:extLst>
          </p:cNvPr>
          <p:cNvSpPr txBox="1"/>
          <p:nvPr/>
        </p:nvSpPr>
        <p:spPr>
          <a:xfrm>
            <a:off x="0" y="1088876"/>
            <a:ext cx="1181820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Members love the spotlight. Executive Branch officials, not so much…….</a:t>
            </a:r>
          </a:p>
          <a:p>
            <a:endParaRPr lang="en-US" sz="1200" dirty="0"/>
          </a:p>
          <a:p>
            <a:r>
              <a:rPr lang="en-US" sz="1200" dirty="0"/>
              <a:t>-</a:t>
            </a:r>
            <a:r>
              <a:rPr lang="en-US" sz="1600" dirty="0"/>
              <a:t>Oversight is often </a:t>
            </a:r>
            <a:r>
              <a:rPr lang="en-US" b="1" i="1" dirty="0"/>
              <a:t>the most effective way</a:t>
            </a:r>
            <a:r>
              <a:rPr lang="en-US" dirty="0"/>
              <a:t> </a:t>
            </a:r>
            <a:r>
              <a:rPr lang="en-US" sz="1600" dirty="0"/>
              <a:t>in which Congress can get the executive branch to do what it wants </a:t>
            </a:r>
          </a:p>
          <a:p>
            <a:endParaRPr lang="en-US" sz="1200" b="1" dirty="0"/>
          </a:p>
          <a:p>
            <a:r>
              <a:rPr lang="en-US" sz="1200" b="1" dirty="0"/>
              <a:t>-</a:t>
            </a:r>
            <a:r>
              <a:rPr lang="en-US" sz="1600" dirty="0"/>
              <a:t>There is a lot more oversight than anything else on Capitol Hill, because oversight helps members to respond immediately; the legislative process can be slow and cumbersome so oversight can serve as a substitute for legislative solutions</a:t>
            </a:r>
          </a:p>
        </p:txBody>
      </p:sp>
      <p:pic>
        <p:nvPicPr>
          <p:cNvPr id="1034" name="Picture 10" descr="Top US Military Officials Face Tough Questions About Afghanistan Withdrawal">
            <a:extLst>
              <a:ext uri="{FF2B5EF4-FFF2-40B4-BE49-F238E27FC236}">
                <a16:creationId xmlns:a16="http://schemas.microsoft.com/office/drawing/2014/main" id="{822CC93D-A66B-967A-4BEA-56F6ACF13F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925" y="5139712"/>
            <a:ext cx="2714768" cy="152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4825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FEDD301-B5C9-627C-AC5E-759D495ACBAE}"/>
              </a:ext>
            </a:extLst>
          </p:cNvPr>
          <p:cNvSpPr txBox="1"/>
          <p:nvPr/>
        </p:nvSpPr>
        <p:spPr>
          <a:xfrm>
            <a:off x="3090042" y="1146966"/>
            <a:ext cx="7342779" cy="5324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u="sng" dirty="0"/>
              <a:t>Oversight is an inherent power of Congress</a:t>
            </a:r>
          </a:p>
          <a:p>
            <a:endParaRPr lang="en-US" sz="2800" dirty="0"/>
          </a:p>
          <a:p>
            <a:r>
              <a:rPr lang="en-US" sz="2800" b="1" u="sng" dirty="0"/>
              <a:t>Explicit</a:t>
            </a:r>
            <a:r>
              <a:rPr lang="en-US" sz="2800" dirty="0"/>
              <a:t> in the Constitution:</a:t>
            </a:r>
          </a:p>
          <a:p>
            <a:r>
              <a:rPr lang="en-US" sz="2800" dirty="0"/>
              <a:t>- Make Laws</a:t>
            </a:r>
          </a:p>
          <a:p>
            <a:r>
              <a:rPr lang="en-US" sz="2800" dirty="0"/>
              <a:t>- Tax and Spend</a:t>
            </a:r>
          </a:p>
          <a:p>
            <a:r>
              <a:rPr lang="en-US" sz="2800" dirty="0"/>
              <a:t>- Create/abolish/fund/reorganize agencies</a:t>
            </a:r>
          </a:p>
          <a:p>
            <a:r>
              <a:rPr lang="en-US" sz="2800" dirty="0"/>
              <a:t>- Senate advice &amp; consent on nominees</a:t>
            </a:r>
          </a:p>
          <a:p>
            <a:r>
              <a:rPr lang="en-US" sz="2800" dirty="0"/>
              <a:t>- Impeachment</a:t>
            </a:r>
          </a:p>
          <a:p>
            <a:r>
              <a:rPr lang="en-US" sz="2800" dirty="0"/>
              <a:t>- Promote the general welfare</a:t>
            </a:r>
          </a:p>
          <a:p>
            <a:endParaRPr lang="en-US" sz="2800" dirty="0"/>
          </a:p>
          <a:p>
            <a:r>
              <a:rPr lang="en-US" sz="2800" b="1" u="sng" dirty="0"/>
              <a:t>Implied</a:t>
            </a:r>
            <a:r>
              <a:rPr lang="en-US" sz="2800" dirty="0"/>
              <a:t>:</a:t>
            </a:r>
          </a:p>
          <a:p>
            <a:r>
              <a:rPr lang="en-US" sz="2800" dirty="0"/>
              <a:t>- Inquire, Investigate, Oversee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C08726-0FD1-3CE3-B922-7A2E4BA33CE7}"/>
              </a:ext>
            </a:extLst>
          </p:cNvPr>
          <p:cNvSpPr txBox="1"/>
          <p:nvPr/>
        </p:nvSpPr>
        <p:spPr>
          <a:xfrm>
            <a:off x="1965598" y="500635"/>
            <a:ext cx="78569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CONGRESSIONAL OVERSIGHT AUTHORITY</a:t>
            </a:r>
          </a:p>
        </p:txBody>
      </p:sp>
      <p:pic>
        <p:nvPicPr>
          <p:cNvPr id="8" name="Picture 2" descr="http://media.npr.org/assets/img/2010/10/25/constitution-3a6e5d963ceee4f7cd7ef448cb32e5ee8e86f7e0-s6-c30.jpg">
            <a:extLst>
              <a:ext uri="{FF2B5EF4-FFF2-40B4-BE49-F238E27FC236}">
                <a16:creationId xmlns:a16="http://schemas.microsoft.com/office/drawing/2014/main" id="{C43092F7-04E0-7029-582A-F08F46DF9B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3" y="1011969"/>
            <a:ext cx="1890041" cy="1842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>
            <a:extLst>
              <a:ext uri="{FF2B5EF4-FFF2-40B4-BE49-F238E27FC236}">
                <a16:creationId xmlns:a16="http://schemas.microsoft.com/office/drawing/2014/main" id="{07D621AF-9A20-DC6D-C436-ABC2512B7A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24681"/>
            <a:ext cx="1890041" cy="1842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DA4D5A6A-9E61-95EB-CB86-08EA57420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2" y="5037393"/>
            <a:ext cx="1890041" cy="1745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4992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6B139C4-2615-5DDD-CA16-3E06144945C3}"/>
              </a:ext>
            </a:extLst>
          </p:cNvPr>
          <p:cNvSpPr txBox="1"/>
          <p:nvPr/>
        </p:nvSpPr>
        <p:spPr>
          <a:xfrm>
            <a:off x="4484182" y="1587780"/>
            <a:ext cx="7354214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endParaRPr lang="en-US" sz="1800" b="1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Budget</a:t>
            </a:r>
            <a:r>
              <a:rPr lang="en-US" sz="1800" b="1" dirty="0"/>
              <a:t>- the most fundamental lever of congressional oversight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Hearings</a:t>
            </a:r>
            <a:r>
              <a:rPr lang="en-US" sz="1800" b="1" dirty="0"/>
              <a:t>- classic and most familiar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Senate Confirmation of Nominees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Reporting Requirements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Briefings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Investigations and Reports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Work of Inspectors General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Congressional and Staff Delegations on site visits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Informal communications</a:t>
            </a:r>
            <a:r>
              <a:rPr lang="en-US" sz="1800" b="1" dirty="0"/>
              <a:t> - phone calls and e-mails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Information Resources outside the federal government</a:t>
            </a:r>
            <a:r>
              <a:rPr lang="en-US" sz="1800" b="1" dirty="0"/>
              <a:t>: </a:t>
            </a:r>
          </a:p>
          <a:p>
            <a:pPr marL="0" indent="0">
              <a:buNone/>
            </a:pPr>
            <a:r>
              <a:rPr lang="en-US" sz="1800" b="1" dirty="0"/>
              <a:t>       -Think tanks, NGOs, Interest Groups, State and Local governments, etc.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7B5065-9C3D-23EE-FCBB-A74F8DE1CADE}"/>
              </a:ext>
            </a:extLst>
          </p:cNvPr>
          <p:cNvSpPr txBox="1"/>
          <p:nvPr/>
        </p:nvSpPr>
        <p:spPr>
          <a:xfrm>
            <a:off x="2286783" y="139400"/>
            <a:ext cx="76184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CONGRESSIONAL OVERSIGHT METHODS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E9E48E3-0907-8B69-F979-056BE94019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65" y="1187802"/>
            <a:ext cx="1912842" cy="1489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8F90DF13-7598-E470-93BA-E929CF896A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28" y="3191669"/>
            <a:ext cx="1912841" cy="1489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8115563-1242-84B8-9286-E32EAFEDD156}"/>
              </a:ext>
            </a:extLst>
          </p:cNvPr>
          <p:cNvSpPr txBox="1"/>
          <p:nvPr/>
        </p:nvSpPr>
        <p:spPr>
          <a:xfrm>
            <a:off x="105487" y="818470"/>
            <a:ext cx="12407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 Committees</a:t>
            </a:r>
          </a:p>
        </p:txBody>
      </p:sp>
      <p:pic>
        <p:nvPicPr>
          <p:cNvPr id="11" name="Picture 3">
            <a:extLst>
              <a:ext uri="{FF2B5EF4-FFF2-40B4-BE49-F238E27FC236}">
                <a16:creationId xmlns:a16="http://schemas.microsoft.com/office/drawing/2014/main" id="{97E00596-FF67-FFA6-8124-495554D300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64" y="5004100"/>
            <a:ext cx="190130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>
            <a:extLst>
              <a:ext uri="{FF2B5EF4-FFF2-40B4-BE49-F238E27FC236}">
                <a16:creationId xmlns:a16="http://schemas.microsoft.com/office/drawing/2014/main" id="{1FCB4470-F0BD-0871-C69B-338FE18577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188" y="1986261"/>
            <a:ext cx="1344936" cy="993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>
            <a:extLst>
              <a:ext uri="{FF2B5EF4-FFF2-40B4-BE49-F238E27FC236}">
                <a16:creationId xmlns:a16="http://schemas.microsoft.com/office/drawing/2014/main" id="{A4361B8C-36C8-F4BF-8352-0432C37DE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188" y="3485512"/>
            <a:ext cx="1344936" cy="993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>
            <a:extLst>
              <a:ext uri="{FF2B5EF4-FFF2-40B4-BE49-F238E27FC236}">
                <a16:creationId xmlns:a16="http://schemas.microsoft.com/office/drawing/2014/main" id="{73F2E642-B03E-62C5-1349-7258BFA16E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188" y="5030132"/>
            <a:ext cx="1409340" cy="905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9B3E4FE-21A9-FA5C-D81C-21DE20A77998}"/>
              </a:ext>
            </a:extLst>
          </p:cNvPr>
          <p:cNvSpPr txBox="1"/>
          <p:nvPr/>
        </p:nvSpPr>
        <p:spPr>
          <a:xfrm>
            <a:off x="2228118" y="1279363"/>
            <a:ext cx="23489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Congressional Support </a:t>
            </a:r>
          </a:p>
          <a:p>
            <a:r>
              <a:rPr lang="en-US" dirty="0"/>
              <a:t>Agencies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F30271C-9F12-4D9E-9DCE-0CC9FFDE19B1}"/>
              </a:ext>
            </a:extLst>
          </p:cNvPr>
          <p:cNvSpPr txBox="1"/>
          <p:nvPr/>
        </p:nvSpPr>
        <p:spPr>
          <a:xfrm>
            <a:off x="189228" y="2765379"/>
            <a:ext cx="18418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Individual Members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F86476-59B3-40CB-2220-E644FEF93EC1}"/>
              </a:ext>
            </a:extLst>
          </p:cNvPr>
          <p:cNvSpPr txBox="1"/>
          <p:nvPr/>
        </p:nvSpPr>
        <p:spPr>
          <a:xfrm>
            <a:off x="158764" y="4671280"/>
            <a:ext cx="565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Staff</a:t>
            </a:r>
          </a:p>
        </p:txBody>
      </p:sp>
    </p:spTree>
    <p:extLst>
      <p:ext uri="{BB962C8B-B14F-4D97-AF65-F5344CB8AC3E}">
        <p14:creationId xmlns:p14="http://schemas.microsoft.com/office/powerpoint/2010/main" val="2810472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1B0704-707A-0D6B-CD41-EE5CCE237AD4}"/>
              </a:ext>
            </a:extLst>
          </p:cNvPr>
          <p:cNvSpPr txBox="1"/>
          <p:nvPr/>
        </p:nvSpPr>
        <p:spPr>
          <a:xfrm>
            <a:off x="1702676" y="420414"/>
            <a:ext cx="80315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LOOKING AHEAD TO THE 118</a:t>
            </a:r>
            <a:r>
              <a:rPr lang="en-US" sz="3600" baseline="30000" dirty="0"/>
              <a:t>th</a:t>
            </a:r>
            <a:r>
              <a:rPr lang="en-US" sz="3600" dirty="0"/>
              <a:t> CONGRESS</a:t>
            </a:r>
          </a:p>
          <a:p>
            <a:r>
              <a:rPr lang="en-US" dirty="0"/>
              <a:t>(Investigations, investigations, more investigations………and other things?)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2C2151-37D5-A8E5-056C-A6F4B09A4B6A}"/>
              </a:ext>
            </a:extLst>
          </p:cNvPr>
          <p:cNvSpPr txBox="1"/>
          <p:nvPr/>
        </p:nvSpPr>
        <p:spPr>
          <a:xfrm>
            <a:off x="2753708" y="1324542"/>
            <a:ext cx="52656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“The era of one-party Democrat rule in Washington is over. Washington now has a check and balance.” </a:t>
            </a:r>
          </a:p>
          <a:p>
            <a:pPr algn="ctr"/>
            <a:r>
              <a:rPr lang="en-US" sz="1400" dirty="0"/>
              <a:t>  Rep. Kevin McCarthy (R-CA)</a:t>
            </a:r>
          </a:p>
        </p:txBody>
      </p:sp>
      <p:pic>
        <p:nvPicPr>
          <p:cNvPr id="2052" name="Picture 4" descr="GOP on US Rep. Jim Jordan: crickets - The Boston Globe">
            <a:extLst>
              <a:ext uri="{FF2B5EF4-FFF2-40B4-BE49-F238E27FC236}">
                <a16:creationId xmlns:a16="http://schemas.microsoft.com/office/drawing/2014/main" id="{CB05755A-3D5F-5D86-551A-D4E218D2A4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581" y="2724830"/>
            <a:ext cx="1430255" cy="1026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The Ranking Member of the House Oversight Committee Is Demanding Hunter  Biden's Art Dealer Make the Artist's Sales Public | Artnet News">
            <a:extLst>
              <a:ext uri="{FF2B5EF4-FFF2-40B4-BE49-F238E27FC236}">
                <a16:creationId xmlns:a16="http://schemas.microsoft.com/office/drawing/2014/main" id="{E2DCC72A-427C-A28D-7349-B28B88ABAC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92" y="2724830"/>
            <a:ext cx="1513984" cy="1026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2BC754-5429-5F16-0FB2-716470D460E8}"/>
              </a:ext>
            </a:extLst>
          </p:cNvPr>
          <p:cNvSpPr txBox="1"/>
          <p:nvPr/>
        </p:nvSpPr>
        <p:spPr>
          <a:xfrm>
            <a:off x="1" y="3806634"/>
            <a:ext cx="1986454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Oversight and Reform</a:t>
            </a:r>
          </a:p>
          <a:p>
            <a:r>
              <a:rPr lang="en-US" sz="1400" dirty="0"/>
              <a:t>Rep. James Comer</a:t>
            </a:r>
          </a:p>
          <a:p>
            <a:endParaRPr lang="en-US" sz="1400" dirty="0"/>
          </a:p>
          <a:p>
            <a:r>
              <a:rPr lang="en-US" sz="1400" dirty="0"/>
              <a:t>-Southern Border</a:t>
            </a:r>
          </a:p>
          <a:p>
            <a:r>
              <a:rPr lang="en-US" sz="1400" dirty="0"/>
              <a:t>-Origins of COVID-19</a:t>
            </a:r>
          </a:p>
          <a:p>
            <a:r>
              <a:rPr lang="en-US" sz="1400" dirty="0"/>
              <a:t>-U.S. troops withdrawal from AFG</a:t>
            </a:r>
          </a:p>
          <a:p>
            <a:r>
              <a:rPr lang="en-US" sz="1400" dirty="0"/>
              <a:t>-mismanagement of pandemic relief funds</a:t>
            </a:r>
          </a:p>
          <a:p>
            <a:r>
              <a:rPr lang="en-US" sz="1400" dirty="0"/>
              <a:t>- Business dealings of Hunter Biden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BE3D06-5A21-C68B-6B91-3537ED3C1BD1}"/>
              </a:ext>
            </a:extLst>
          </p:cNvPr>
          <p:cNvSpPr txBox="1"/>
          <p:nvPr/>
        </p:nvSpPr>
        <p:spPr>
          <a:xfrm>
            <a:off x="2217683" y="2025048"/>
            <a:ext cx="64615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Oversight Agenda of Key House Committees</a:t>
            </a:r>
          </a:p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7C65DAA-5A62-65A5-5B01-C408786B6785}"/>
              </a:ext>
            </a:extLst>
          </p:cNvPr>
          <p:cNvSpPr txBox="1"/>
          <p:nvPr/>
        </p:nvSpPr>
        <p:spPr>
          <a:xfrm>
            <a:off x="2038581" y="3786122"/>
            <a:ext cx="1399550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Judiciary</a:t>
            </a:r>
          </a:p>
          <a:p>
            <a:r>
              <a:rPr lang="en-US" sz="1400" dirty="0"/>
              <a:t>Rep. Jim Jordan</a:t>
            </a:r>
          </a:p>
          <a:p>
            <a:endParaRPr lang="en-US" sz="1400" dirty="0"/>
          </a:p>
          <a:p>
            <a:r>
              <a:rPr lang="en-US" sz="1400" dirty="0"/>
              <a:t>-Politicization of </a:t>
            </a:r>
          </a:p>
          <a:p>
            <a:r>
              <a:rPr lang="en-US" sz="1400" dirty="0"/>
              <a:t>DOJ and FBI</a:t>
            </a:r>
          </a:p>
          <a:p>
            <a:r>
              <a:rPr lang="en-US" sz="1400" dirty="0"/>
              <a:t>-FBI’s search of </a:t>
            </a:r>
          </a:p>
          <a:p>
            <a:r>
              <a:rPr lang="en-US" sz="1400" dirty="0"/>
              <a:t> Mar-a-Lago </a:t>
            </a:r>
          </a:p>
        </p:txBody>
      </p:sp>
      <p:pic>
        <p:nvPicPr>
          <p:cNvPr id="2054" name="Picture 6" descr="Alabama GOP congressman becomes 4th House member in a week to disclose  Covid-19 diagnosis | CNN Politics">
            <a:extLst>
              <a:ext uri="{FF2B5EF4-FFF2-40B4-BE49-F238E27FC236}">
                <a16:creationId xmlns:a16="http://schemas.microsoft.com/office/drawing/2014/main" id="{781124B1-E6EB-EA90-4768-FC5B6F6EB1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803" y="2764943"/>
            <a:ext cx="1513136" cy="1007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C4D1EA-D8BF-C56D-45DE-C5F5C4E3C393}"/>
              </a:ext>
            </a:extLst>
          </p:cNvPr>
          <p:cNvSpPr txBox="1"/>
          <p:nvPr/>
        </p:nvSpPr>
        <p:spPr>
          <a:xfrm>
            <a:off x="7567803" y="3786122"/>
            <a:ext cx="189571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Armed Services</a:t>
            </a:r>
          </a:p>
          <a:p>
            <a:r>
              <a:rPr lang="en-US" sz="1400" dirty="0"/>
              <a:t>Rep. Mike Rogers</a:t>
            </a:r>
          </a:p>
          <a:p>
            <a:endParaRPr lang="en-US" sz="1400" dirty="0"/>
          </a:p>
          <a:p>
            <a:r>
              <a:rPr lang="en-US" sz="1400" dirty="0"/>
              <a:t>-U.S. troops withdrawal</a:t>
            </a:r>
          </a:p>
          <a:p>
            <a:r>
              <a:rPr lang="en-US" sz="1400" dirty="0"/>
              <a:t> from AFG</a:t>
            </a:r>
          </a:p>
          <a:p>
            <a:r>
              <a:rPr lang="en-US" sz="1400" dirty="0"/>
              <a:t>-DoD policies on COVID</a:t>
            </a:r>
          </a:p>
          <a:p>
            <a:r>
              <a:rPr lang="en-US" sz="1400" dirty="0"/>
              <a:t>vaccine mandates and</a:t>
            </a:r>
          </a:p>
          <a:p>
            <a:r>
              <a:rPr lang="en-US" sz="1400" dirty="0"/>
              <a:t>abortion</a:t>
            </a:r>
          </a:p>
          <a:p>
            <a:r>
              <a:rPr lang="en-US" sz="1400" dirty="0"/>
              <a:t>-NDAA and military </a:t>
            </a:r>
          </a:p>
          <a:p>
            <a:r>
              <a:rPr lang="en-US" sz="1400" dirty="0"/>
              <a:t> spending increases</a:t>
            </a:r>
          </a:p>
          <a:p>
            <a:endParaRPr lang="en-US" sz="1400" dirty="0"/>
          </a:p>
          <a:p>
            <a:endParaRPr lang="en-US" sz="1400" dirty="0"/>
          </a:p>
        </p:txBody>
      </p:sp>
      <p:pic>
        <p:nvPicPr>
          <p:cNvPr id="2056" name="Picture 8" descr="McMorris Rodgers worried broadband funding will miss mark without new maps  | The Hill">
            <a:extLst>
              <a:ext uri="{FF2B5EF4-FFF2-40B4-BE49-F238E27FC236}">
                <a16:creationId xmlns:a16="http://schemas.microsoft.com/office/drawing/2014/main" id="{858C5EED-CE04-99BE-8656-0DE1B3B284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741" y="2750649"/>
            <a:ext cx="1345324" cy="98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9767C86-CF06-CFDE-07F1-1C6667E53C77}"/>
              </a:ext>
            </a:extLst>
          </p:cNvPr>
          <p:cNvSpPr txBox="1"/>
          <p:nvPr/>
        </p:nvSpPr>
        <p:spPr>
          <a:xfrm>
            <a:off x="3687188" y="3806634"/>
            <a:ext cx="2027414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Energy and Commerce</a:t>
            </a:r>
          </a:p>
          <a:p>
            <a:r>
              <a:rPr lang="en-US" sz="1400" dirty="0"/>
              <a:t>Rep. Cathy McMorris </a:t>
            </a:r>
          </a:p>
          <a:p>
            <a:r>
              <a:rPr lang="en-US" sz="1400" dirty="0"/>
              <a:t>Rodgers</a:t>
            </a:r>
          </a:p>
          <a:p>
            <a:r>
              <a:rPr lang="en-US" sz="1400" dirty="0"/>
              <a:t>-Origins of COVID-19</a:t>
            </a:r>
          </a:p>
          <a:p>
            <a:r>
              <a:rPr lang="en-US" sz="1400" dirty="0"/>
              <a:t>-Oversight of Dr. Anthony</a:t>
            </a:r>
          </a:p>
          <a:p>
            <a:r>
              <a:rPr lang="en-US" sz="1400" dirty="0"/>
              <a:t> Fauci’s actions</a:t>
            </a:r>
          </a:p>
          <a:p>
            <a:r>
              <a:rPr lang="en-US" sz="1400" dirty="0"/>
              <a:t>-TikTok privacy practices</a:t>
            </a:r>
          </a:p>
        </p:txBody>
      </p:sp>
      <p:pic>
        <p:nvPicPr>
          <p:cNvPr id="2058" name="Picture 10" descr="Border crisis will only get worse in coming months: Texas Rep. McCaul - ABC  News">
            <a:extLst>
              <a:ext uri="{FF2B5EF4-FFF2-40B4-BE49-F238E27FC236}">
                <a16:creationId xmlns:a16="http://schemas.microsoft.com/office/drawing/2014/main" id="{1A0BB167-46CB-4F60-B46E-877B130C1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050" y="2774985"/>
            <a:ext cx="1513136" cy="965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4A609AE-2AF0-8DFB-C10D-0AEEFF997BC0}"/>
              </a:ext>
            </a:extLst>
          </p:cNvPr>
          <p:cNvSpPr txBox="1"/>
          <p:nvPr/>
        </p:nvSpPr>
        <p:spPr>
          <a:xfrm>
            <a:off x="5570842" y="3803767"/>
            <a:ext cx="2098651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Foreign Affairs</a:t>
            </a:r>
          </a:p>
          <a:p>
            <a:r>
              <a:rPr lang="en-US" sz="1400" dirty="0"/>
              <a:t>Rep. Michael McCaul</a:t>
            </a:r>
          </a:p>
          <a:p>
            <a:endParaRPr lang="en-US" sz="1400" dirty="0"/>
          </a:p>
          <a:p>
            <a:r>
              <a:rPr lang="en-US" sz="1400" dirty="0"/>
              <a:t>-U.S. troops withdrawal </a:t>
            </a:r>
          </a:p>
          <a:p>
            <a:r>
              <a:rPr lang="en-US" sz="1400" dirty="0"/>
              <a:t>from AFG</a:t>
            </a:r>
          </a:p>
          <a:p>
            <a:r>
              <a:rPr lang="en-US" sz="1400" dirty="0"/>
              <a:t>-Biden Admin China policy</a:t>
            </a:r>
          </a:p>
          <a:p>
            <a:r>
              <a:rPr lang="en-US" sz="1400" dirty="0"/>
              <a:t>-Aid to Ukraine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53CDDF5-B20D-9CF8-67FC-A1ED8E1F087D}"/>
              </a:ext>
            </a:extLst>
          </p:cNvPr>
          <p:cNvSpPr txBox="1"/>
          <p:nvPr/>
        </p:nvSpPr>
        <p:spPr>
          <a:xfrm>
            <a:off x="9463515" y="2787851"/>
            <a:ext cx="9942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               </a:t>
            </a:r>
            <a:r>
              <a:rPr lang="en-US" sz="3600" dirty="0"/>
              <a:t>❔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5C35656-B1BE-69A4-07A3-D3CF60B33A7C}"/>
              </a:ext>
            </a:extLst>
          </p:cNvPr>
          <p:cNvSpPr txBox="1"/>
          <p:nvPr/>
        </p:nvSpPr>
        <p:spPr>
          <a:xfrm>
            <a:off x="9360027" y="3772061"/>
            <a:ext cx="183268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Homeland Security</a:t>
            </a:r>
          </a:p>
          <a:p>
            <a:r>
              <a:rPr lang="en-US" sz="1400" dirty="0"/>
              <a:t>Chair contested</a:t>
            </a:r>
          </a:p>
          <a:p>
            <a:endParaRPr lang="en-US" sz="1400" dirty="0"/>
          </a:p>
          <a:p>
            <a:r>
              <a:rPr lang="en-US" sz="1400" dirty="0"/>
              <a:t>-Southern border </a:t>
            </a:r>
          </a:p>
          <a:p>
            <a:r>
              <a:rPr lang="en-US" sz="1400" dirty="0"/>
              <a:t>  immigration crisis</a:t>
            </a:r>
          </a:p>
          <a:p>
            <a:r>
              <a:rPr lang="en-US" sz="1400" dirty="0"/>
              <a:t>-Investigation of DHS</a:t>
            </a:r>
          </a:p>
          <a:p>
            <a:r>
              <a:rPr lang="en-US" sz="1400" dirty="0"/>
              <a:t> Secretary Mayorkas</a:t>
            </a:r>
          </a:p>
          <a:p>
            <a:r>
              <a:rPr lang="en-US" sz="1400" dirty="0"/>
              <a:t>-Oversight of</a:t>
            </a:r>
          </a:p>
          <a:p>
            <a:r>
              <a:rPr lang="en-US" sz="1400" dirty="0"/>
              <a:t>  cybersecurity policies</a:t>
            </a:r>
          </a:p>
        </p:txBody>
      </p:sp>
    </p:spTree>
    <p:extLst>
      <p:ext uri="{BB962C8B-B14F-4D97-AF65-F5344CB8AC3E}">
        <p14:creationId xmlns:p14="http://schemas.microsoft.com/office/powerpoint/2010/main" val="30331524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937</TotalTime>
  <Words>456</Words>
  <Application>Microsoft Office PowerPoint</Application>
  <PresentationFormat>Widescreen</PresentationFormat>
  <Paragraphs>96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Celestial</vt:lpstr>
      <vt:lpstr>Congressional oversight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Congress conducts oversight</dc:title>
  <dc:creator>K S</dc:creator>
  <cp:lastModifiedBy>Scott McMahon</cp:lastModifiedBy>
  <cp:revision>19</cp:revision>
  <dcterms:created xsi:type="dcterms:W3CDTF">2022-11-29T15:34:01Z</dcterms:created>
  <dcterms:modified xsi:type="dcterms:W3CDTF">2022-12-05T10:32:00Z</dcterms:modified>
</cp:coreProperties>
</file>