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2" r:id="rId2"/>
  </p:sldMasterIdLst>
  <p:notesMasterIdLst>
    <p:notesMasterId r:id="rId19"/>
  </p:notesMasterIdLst>
  <p:sldIdLst>
    <p:sldId id="272" r:id="rId3"/>
    <p:sldId id="763" r:id="rId4"/>
    <p:sldId id="769" r:id="rId5"/>
    <p:sldId id="764" r:id="rId6"/>
    <p:sldId id="259" r:id="rId7"/>
    <p:sldId id="275" r:id="rId8"/>
    <p:sldId id="280" r:id="rId9"/>
    <p:sldId id="257" r:id="rId10"/>
    <p:sldId id="258" r:id="rId11"/>
    <p:sldId id="765" r:id="rId12"/>
    <p:sldId id="260" r:id="rId13"/>
    <p:sldId id="766" r:id="rId14"/>
    <p:sldId id="767" r:id="rId15"/>
    <p:sldId id="768" r:id="rId16"/>
    <p:sldId id="262" r:id="rId17"/>
    <p:sldId id="284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35" d="100"/>
          <a:sy n="35" d="100"/>
        </p:scale>
        <p:origin x="-90" y="-2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US" sz="1600" dirty="0"/>
              <a:t>Final FY21 302b Allocations</a:t>
            </a:r>
          </a:p>
          <a:p>
            <a:pPr>
              <a:defRPr sz="2128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US" sz="1600" dirty="0"/>
              <a:t> $1.298</a:t>
            </a:r>
            <a:r>
              <a:rPr lang="en-US" sz="1600" baseline="0" dirty="0"/>
              <a:t> trillion (excludes OCO)</a:t>
            </a:r>
            <a:endParaRPr lang="en-US" sz="1600" dirty="0"/>
          </a:p>
        </c:rich>
      </c:tx>
      <c:layout>
        <c:manualLayout>
          <c:xMode val="edge"/>
          <c:yMode val="edge"/>
          <c:x val="0.41836125396700746"/>
          <c:y val="0"/>
        </c:manualLayout>
      </c:layout>
      <c:overlay val="0"/>
      <c:spPr>
        <a:solidFill>
          <a:schemeClr val="bg1"/>
        </a:solidFill>
        <a:ln>
          <a:noFill/>
        </a:ln>
        <a:effectLst/>
      </c:sp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FY21 Allocations 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A843-462F-9DC6-00E6A2E8701C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A843-462F-9DC6-00E6A2E8701C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843-462F-9DC6-00E6A2E8701C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A843-462F-9DC6-00E6A2E8701C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C-A843-462F-9DC6-00E6A2E8701C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A843-462F-9DC6-00E6A2E8701C}"/>
              </c:ext>
            </c:extLst>
          </c:dPt>
          <c:dPt>
            <c:idx val="6"/>
            <c:bubble3D val="0"/>
            <c:spPr>
              <a:gradFill>
                <a:gsLst>
                  <a:gs pos="100000">
                    <a:schemeClr val="accent1">
                      <a:lumMod val="60000"/>
                      <a:lumMod val="60000"/>
                      <a:lumOff val="40000"/>
                    </a:schemeClr>
                  </a:gs>
                  <a:gs pos="0">
                    <a:schemeClr val="accent1">
                      <a:lumMod val="60000"/>
                    </a:schemeClr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A-A843-462F-9DC6-00E6A2E8701C}"/>
              </c:ext>
            </c:extLst>
          </c:dPt>
          <c:dPt>
            <c:idx val="7"/>
            <c:bubble3D val="0"/>
            <c:spPr>
              <a:gradFill>
                <a:gsLst>
                  <a:gs pos="100000">
                    <a:schemeClr val="accent2">
                      <a:lumMod val="60000"/>
                      <a:lumMod val="60000"/>
                      <a:lumOff val="40000"/>
                    </a:schemeClr>
                  </a:gs>
                  <a:gs pos="0">
                    <a:schemeClr val="accent2">
                      <a:lumMod val="60000"/>
                    </a:schemeClr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A843-462F-9DC6-00E6A2E8701C}"/>
              </c:ext>
            </c:extLst>
          </c:dPt>
          <c:dPt>
            <c:idx val="8"/>
            <c:bubble3D val="0"/>
            <c:spPr>
              <a:gradFill>
                <a:gsLst>
                  <a:gs pos="100000">
                    <a:schemeClr val="accent3">
                      <a:lumMod val="60000"/>
                      <a:lumMod val="60000"/>
                      <a:lumOff val="40000"/>
                    </a:schemeClr>
                  </a:gs>
                  <a:gs pos="0">
                    <a:schemeClr val="accent3">
                      <a:lumMod val="60000"/>
                    </a:schemeClr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A843-462F-9DC6-00E6A2E8701C}"/>
              </c:ext>
            </c:extLst>
          </c:dPt>
          <c:dPt>
            <c:idx val="9"/>
            <c:bubble3D val="0"/>
            <c:spPr>
              <a:gradFill>
                <a:gsLst>
                  <a:gs pos="100000">
                    <a:schemeClr val="accent4">
                      <a:lumMod val="60000"/>
                      <a:lumMod val="60000"/>
                      <a:lumOff val="40000"/>
                    </a:schemeClr>
                  </a:gs>
                  <a:gs pos="0">
                    <a:schemeClr val="accent4">
                      <a:lumMod val="60000"/>
                    </a:schemeClr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843-462F-9DC6-00E6A2E8701C}"/>
              </c:ext>
            </c:extLst>
          </c:dPt>
          <c:dPt>
            <c:idx val="10"/>
            <c:bubble3D val="0"/>
            <c:spPr>
              <a:gradFill>
                <a:gsLst>
                  <a:gs pos="100000">
                    <a:schemeClr val="accent5">
                      <a:lumMod val="60000"/>
                      <a:lumMod val="60000"/>
                      <a:lumOff val="40000"/>
                    </a:schemeClr>
                  </a:gs>
                  <a:gs pos="0">
                    <a:schemeClr val="accent5">
                      <a:lumMod val="60000"/>
                    </a:schemeClr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A843-462F-9DC6-00E6A2E8701C}"/>
              </c:ext>
            </c:extLst>
          </c:dPt>
          <c:dPt>
            <c:idx val="11"/>
            <c:bubble3D val="0"/>
            <c:spPr>
              <a:gradFill>
                <a:gsLst>
                  <a:gs pos="100000">
                    <a:schemeClr val="accent6">
                      <a:lumMod val="60000"/>
                      <a:lumMod val="60000"/>
                      <a:lumOff val="40000"/>
                    </a:schemeClr>
                  </a:gs>
                  <a:gs pos="0">
                    <a:schemeClr val="accent6">
                      <a:lumMod val="60000"/>
                    </a:schemeClr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843-462F-9DC6-00E6A2E8701C}"/>
              </c:ext>
            </c:extLst>
          </c:dPt>
          <c:dLbls>
            <c:dLbl>
              <c:idx val="0"/>
              <c:layout>
                <c:manualLayout>
                  <c:x val="-0.22048913298567935"/>
                  <c:y val="1.9499382909835855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843-462F-9DC6-00E6A2E8701C}"/>
                </c:ext>
              </c:extLst>
            </c:dLbl>
            <c:dLbl>
              <c:idx val="1"/>
              <c:layout>
                <c:manualLayout>
                  <c:x val="4.0963106546000883E-2"/>
                  <c:y val="-4.3217083658143418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843-462F-9DC6-00E6A2E8701C}"/>
                </c:ext>
              </c:extLst>
            </c:dLbl>
            <c:dLbl>
              <c:idx val="2"/>
              <c:layout>
                <c:manualLayout>
                  <c:x val="-2.8896017627426201E-2"/>
                  <c:y val="0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843-462F-9DC6-00E6A2E8701C}"/>
                </c:ext>
              </c:extLst>
            </c:dLbl>
            <c:dLbl>
              <c:idx val="3"/>
              <c:layout>
                <c:manualLayout>
                  <c:x val="-0.10226551384148193"/>
                  <c:y val="-1.690972063001594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A843-462F-9DC6-00E6A2E8701C}"/>
                </c:ext>
              </c:extLst>
            </c:dLbl>
            <c:dLbl>
              <c:idx val="4"/>
              <c:layout>
                <c:manualLayout>
                  <c:x val="-5.3769968568743734E-2"/>
                  <c:y val="-7.1581215214548645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A843-462F-9DC6-00E6A2E8701C}"/>
                </c:ext>
              </c:extLst>
            </c:dLbl>
            <c:dLbl>
              <c:idx val="5"/>
              <c:layout>
                <c:manualLayout>
                  <c:x val="-1.3776935290496119E-2"/>
                  <c:y val="-1.5906024776219028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A843-462F-9DC6-00E6A2E8701C}"/>
                </c:ext>
              </c:extLst>
            </c:dLbl>
            <c:dLbl>
              <c:idx val="6"/>
              <c:layout>
                <c:manualLayout>
                  <c:x val="1.3503736616072971E-2"/>
                  <c:y val="-2.7652654859452858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A843-462F-9DC6-00E6A2E8701C}"/>
                </c:ext>
              </c:extLst>
            </c:dLbl>
            <c:dLbl>
              <c:idx val="7"/>
              <c:layout>
                <c:manualLayout>
                  <c:x val="-3.0232170052817475E-2"/>
                  <c:y val="-0.1493534564691782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A843-462F-9DC6-00E6A2E8701C}"/>
                </c:ext>
              </c:extLst>
            </c:dLbl>
            <c:dLbl>
              <c:idx val="8"/>
              <c:layout>
                <c:manualLayout>
                  <c:x val="-5.5967078189300412E-3"/>
                  <c:y val="-5.8367244877602982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A843-462F-9DC6-00E6A2E8701C}"/>
                </c:ext>
              </c:extLst>
            </c:dLbl>
            <c:dLbl>
              <c:idx val="9"/>
              <c:layout>
                <c:manualLayout>
                  <c:x val="-5.7237289783221582E-2"/>
                  <c:y val="4.4394059863038056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843-462F-9DC6-00E6A2E8701C}"/>
                </c:ext>
              </c:extLst>
            </c:dLbl>
            <c:dLbl>
              <c:idx val="10"/>
              <c:layout>
                <c:manualLayout>
                  <c:x val="2.1706846829331529E-2"/>
                  <c:y val="-1.6992279873810585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A843-462F-9DC6-00E6A2E8701C}"/>
                </c:ext>
              </c:extLst>
            </c:dLbl>
            <c:dLbl>
              <c:idx val="11"/>
              <c:layout>
                <c:manualLayout>
                  <c:x val="-0.10085863410539568"/>
                  <c:y val="-5.3979222344895592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843-462F-9DC6-00E6A2E8701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Sheet1!$A$2:$A$13</c:f>
              <c:strCache>
                <c:ptCount val="12"/>
                <c:pt idx="0">
                  <c:v>Defense</c:v>
                </c:pt>
                <c:pt idx="1">
                  <c:v>Mil Con - VA</c:v>
                </c:pt>
                <c:pt idx="2">
                  <c:v>Agriculture</c:v>
                </c:pt>
                <c:pt idx="3">
                  <c:v>Commerce, Justice, Science</c:v>
                </c:pt>
                <c:pt idx="4">
                  <c:v>Energy &amp; Water</c:v>
                </c:pt>
                <c:pt idx="5">
                  <c:v>Financial Services</c:v>
                </c:pt>
                <c:pt idx="6">
                  <c:v>Homeland Security</c:v>
                </c:pt>
                <c:pt idx="7">
                  <c:v>Interior</c:v>
                </c:pt>
                <c:pt idx="8">
                  <c:v>Labor-HHS-Ed</c:v>
                </c:pt>
                <c:pt idx="9">
                  <c:v>Leg Branch</c:v>
                </c:pt>
                <c:pt idx="10">
                  <c:v>State-For Ops</c:v>
                </c:pt>
                <c:pt idx="11">
                  <c:v>Transpo-HUD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627.31200000000001</c:v>
                </c:pt>
                <c:pt idx="1">
                  <c:v>112.774</c:v>
                </c:pt>
                <c:pt idx="2">
                  <c:v>23.395</c:v>
                </c:pt>
                <c:pt idx="3">
                  <c:v>71.123000000000005</c:v>
                </c:pt>
                <c:pt idx="4">
                  <c:v>49.451999999999998</c:v>
                </c:pt>
                <c:pt idx="5">
                  <c:v>24.425000000000001</c:v>
                </c:pt>
                <c:pt idx="6">
                  <c:v>51.877000000000002</c:v>
                </c:pt>
                <c:pt idx="7">
                  <c:v>36.106999999999999</c:v>
                </c:pt>
                <c:pt idx="8">
                  <c:v>174.07300000000001</c:v>
                </c:pt>
                <c:pt idx="9">
                  <c:v>5.3</c:v>
                </c:pt>
                <c:pt idx="10">
                  <c:v>47.505000000000003</c:v>
                </c:pt>
                <c:pt idx="11">
                  <c:v>74.658000000000001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843-462F-9DC6-00E6A2E8701C}"/>
            </c:ext>
          </c:extLst>
        </c:ser>
        <c:dLbls>
          <c:dLblPos val="in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6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2146B8-155D-496F-AB6E-853E6D8827C8}" type="datetimeFigureOut">
              <a:rPr lang="en-US" smtClean="0"/>
              <a:t>9/12/2022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D31C27-AC03-4E2F-A961-E69DA44992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308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D658519-76C5-4895-8E95-34826CEDC0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ECDECDD9-2047-4B25-8456-2145885808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AA94BBE-F7DE-49D5-AA09-B9DDAF7E60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CD3B3-6369-4CFF-AA40-7DF5207C12F4}" type="datetimeFigureOut">
              <a:rPr lang="en-US" smtClean="0"/>
              <a:t>9/12/2022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AE827D8-2D42-45C1-AD60-EF83E30E31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A68ED59-9B96-4A40-BC13-1BB303BB0F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EB4A2-ADEA-4C65-B675-025180901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3498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7AB2B4C-DBAC-47EA-920B-50CDE7C5DB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F3F11EF0-96F7-4934-A8D1-F70032001D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4FE78AB-CA1C-4213-BD1C-34A4C4375D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CD3B3-6369-4CFF-AA40-7DF5207C12F4}" type="datetimeFigureOut">
              <a:rPr lang="en-US" smtClean="0"/>
              <a:t>9/12/2022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E41FF18-7097-4CDD-8F8A-96064E7705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626F93C-7556-41AE-A1AA-3F348765A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EB4A2-ADEA-4C65-B675-025180901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3588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9880137D-9E82-46ED-9968-C810C22A50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30B6F06F-81DF-43D4-946D-8D58AEE479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CC0048A-3DF3-4246-899B-1D9EB9D9CE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CD3B3-6369-4CFF-AA40-7DF5207C12F4}" type="datetimeFigureOut">
              <a:rPr lang="en-US" smtClean="0"/>
              <a:t>9/12/2022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BE835B1-6E50-42AC-8688-B311B9186D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5EAD50C-8808-4581-B26E-38A92DAB47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EB4A2-ADEA-4C65-B675-025180901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124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816DC-BD1D-42FC-894C-92EBFFF5DA66}" type="datetimeFigureOut">
              <a:rPr lang="en-US" smtClean="0"/>
              <a:t>9/12/2022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9724C-08DA-4769-9065-7AAD0EAFD6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7586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305FF150-420B-49A3-93EC-9D17BEECC8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0ACA0-0B7E-42E8-97A9-991EC9F74DE1}" type="datetime1">
              <a:rPr lang="en-US" smtClean="0"/>
              <a:t>9/12/2022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1515667D-268E-4128-A2FD-D3F511E8F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C155651C-B09A-485B-9CB9-F821A3708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AFB16-B821-46C5-ADB7-DEB44475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269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959F7EA-6AE4-427C-A8BF-B9CC219BD4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6608132-02D9-44B8-BA5A-DE3096866C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2744036-761B-4EE3-9464-A665149759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CD3B3-6369-4CFF-AA40-7DF5207C12F4}" type="datetimeFigureOut">
              <a:rPr lang="en-US" smtClean="0"/>
              <a:t>9/12/2022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8C772ED-1A49-493C-85FC-AA964AB2EC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AA765D1-8962-4C7C-A08C-F510B5428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EB4A2-ADEA-4C65-B675-025180901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267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9571F61-7781-4165-8F98-D621BE1E01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535B326-34E5-49A6-8000-D813DEFA31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9D5B282-21B5-46E5-9F2C-E72794170A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CD3B3-6369-4CFF-AA40-7DF5207C12F4}" type="datetimeFigureOut">
              <a:rPr lang="en-US" smtClean="0"/>
              <a:t>9/12/2022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DF44578-DC10-41A3-AC4C-942EFB9EE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F87A5DE-6896-47B6-8007-4FABC9B1CE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EB4A2-ADEA-4C65-B675-025180901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4722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C1B0484-8CD1-4377-8EFF-B1FC2B71F2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82B491B-0EAE-4F80-8789-9689AC8C6C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0F596340-D0F8-4CD0-A996-AB4FB06191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CC7F5DC3-1F03-4ABC-B574-AE8F88567A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CD3B3-6369-4CFF-AA40-7DF5207C12F4}" type="datetimeFigureOut">
              <a:rPr lang="en-US" smtClean="0"/>
              <a:t>9/12/2022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84542A4-26CA-437F-87F9-2F48757E9D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02C5C957-9059-455D-923C-8CCB53AE09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EB4A2-ADEA-4C65-B675-025180901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71721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5A75656-A739-482E-90D3-DA228BF6D0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61C3EEA-5E3D-436A-AE51-6DF1026296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2D80EBB8-A31D-4E54-B03A-31D87DC79A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B067D8C4-4B98-4889-B060-41436DEFBB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DCDA892B-BF8A-48B3-A7F6-11004F7C8EF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35B9F4FB-275B-4202-9E37-C5E38199A8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CD3B3-6369-4CFF-AA40-7DF5207C12F4}" type="datetimeFigureOut">
              <a:rPr lang="en-US" smtClean="0"/>
              <a:t>9/12/2022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9E02D088-E7A7-480C-B332-6BB2446CB0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AECE4B47-7505-4E97-AFAC-B28BC3B46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EB4A2-ADEA-4C65-B675-025180901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462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7C8334F-E224-4B48-AD5C-7DEE79FA29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7AC81923-942D-468F-8395-B8E47EA4D1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CD3B3-6369-4CFF-AA40-7DF5207C12F4}" type="datetimeFigureOut">
              <a:rPr lang="en-US" smtClean="0"/>
              <a:t>9/12/2022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43409C27-C9B2-4037-9B45-1868222C92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706E4B6F-F3A7-41AF-B61E-A9A8DD5552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EB4A2-ADEA-4C65-B675-025180901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236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189F6EDC-5585-4A3D-BFB3-87D9C580E6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CD3B3-6369-4CFF-AA40-7DF5207C12F4}" type="datetimeFigureOut">
              <a:rPr lang="en-US" smtClean="0"/>
              <a:t>9/12/2022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26278586-F471-4675-B258-637B95EC78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833269D9-7FC4-4311-B303-52EBA6B518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EB4A2-ADEA-4C65-B675-025180901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671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5A3FDDE-C359-4B76-8ED8-65CFD6B608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84B4B69-76F5-46C4-9CE6-C2F9662DCD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701CF6C2-4982-4DBB-A351-FFF54E290B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98AD760-97FB-4AF0-A021-D3CE66E17A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CD3B3-6369-4CFF-AA40-7DF5207C12F4}" type="datetimeFigureOut">
              <a:rPr lang="en-US" smtClean="0"/>
              <a:t>9/12/2022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D55DE138-8E04-423C-858E-C284BF2DB0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37B9EBAB-C6EA-4CB3-86D2-70213A618D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EB4A2-ADEA-4C65-B675-025180901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975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C35A23C-D280-4A15-8150-68639BD721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A531F31A-C536-4FEB-B24F-5092CB6F622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A0408369-402A-460D-B253-ED0F181DE6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6582979A-86FE-40E3-A2DE-9EF39D2F6F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CD3B3-6369-4CFF-AA40-7DF5207C12F4}" type="datetimeFigureOut">
              <a:rPr lang="en-US" smtClean="0"/>
              <a:t>9/12/2022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94F092B0-0BF9-4E16-9D92-AB5BE294B3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C157C168-DDF1-4AB8-9340-9FC94B12C9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EB4A2-ADEA-4C65-B675-025180901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70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E828E228-2785-469E-8790-18058CDD12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1C1FE7A8-F75C-4D6E-B93A-FB8D71ECBC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806583A-264F-4272-8AD9-DC8CDD2326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4CD3B3-6369-4CFF-AA40-7DF5207C12F4}" type="datetimeFigureOut">
              <a:rPr lang="en-US" smtClean="0"/>
              <a:t>9/12/2022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D413705-3E12-4A59-83AA-F880FA0D09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CF32C3A-E79A-4573-9279-17D76810F3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5EB4A2-ADEA-4C65-B675-025180901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101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3" r:id="rId2"/>
    <p:sldLayoutId id="2147483651" r:id="rId3"/>
    <p:sldLayoutId id="2147483652" r:id="rId4"/>
    <p:sldLayoutId id="2147483653" r:id="rId5"/>
    <p:sldLayoutId id="2147483661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E816DC-BD1D-42FC-894C-92EBFFF5DA66}" type="datetimeFigureOut">
              <a:rPr lang="en-US" smtClean="0"/>
              <a:t>9/12/2022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29724C-08DA-4769-9065-7AAD0EAFD6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963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6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about:blank" TargetMode="Externa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about:blank" TargetMode="Externa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xmlns="" id="{7383B190-6BFB-422F-B667-06B7B25F096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ltGray">
          <a:xfrm>
            <a:off x="4708357" y="3509963"/>
            <a:ext cx="7092215" cy="2967839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xmlns="" id="{7954940A-D348-4772-A776-6B5C9DAA9F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3800" y="3995770"/>
            <a:ext cx="6465287" cy="1309783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ctr">
              <a:spcAft>
                <a:spcPts val="600"/>
              </a:spcAft>
            </a:pPr>
            <a:r>
              <a:rPr lang="en-US" sz="1800" i="1" dirty="0">
                <a:solidFill>
                  <a:schemeClr val="bg1"/>
                </a:solidFill>
                <a:latin typeface="+mn-lt"/>
              </a:rPr>
              <a:t>“No Money shall be drawn from the Treasury, but in Consequence of Appropriations made by Law; and a regular Statement and Account of the Receipts and Expenditures of all public Money shall be published from time to time.”</a:t>
            </a:r>
            <a:br>
              <a:rPr lang="en-US" sz="1800" i="1" dirty="0">
                <a:solidFill>
                  <a:schemeClr val="bg1"/>
                </a:solidFill>
                <a:latin typeface="+mn-lt"/>
              </a:rPr>
            </a:br>
            <a:r>
              <a:rPr lang="en-US" sz="2000" i="1" dirty="0">
                <a:solidFill>
                  <a:schemeClr val="bg1"/>
                </a:solidFill>
                <a:latin typeface="+mn-lt"/>
              </a:rPr>
              <a:t/>
            </a:r>
            <a:br>
              <a:rPr lang="en-US" sz="2000" i="1" dirty="0">
                <a:solidFill>
                  <a:schemeClr val="bg1"/>
                </a:solidFill>
                <a:latin typeface="+mn-lt"/>
              </a:rPr>
            </a:br>
            <a:r>
              <a:rPr lang="en-US" sz="2000" i="1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sz="1800" b="1" dirty="0">
                <a:solidFill>
                  <a:schemeClr val="bg1"/>
                </a:solidFill>
                <a:latin typeface="+mn-lt"/>
              </a:rPr>
              <a:t>— U.S. Constitution, Article I, section 9, clause 7</a:t>
            </a:r>
            <a:endParaRPr lang="en-US" sz="1800" kern="12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9B8AFCAD-A900-4F28-9B92-89EDCBB4C0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73800" y="5545215"/>
            <a:ext cx="6465286" cy="830458"/>
          </a:xfrm>
        </p:spPr>
        <p:txBody>
          <a:bodyPr vert="horz" lIns="91440" tIns="45720" rIns="91440" bIns="45720" rtlCol="0">
            <a:noAutofit/>
          </a:bodyPr>
          <a:lstStyle/>
          <a:p>
            <a:pPr algn="ctr">
              <a:spcBef>
                <a:spcPts val="0"/>
              </a:spcBef>
            </a:pPr>
            <a:r>
              <a:rPr lang="en-US" sz="20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Congressional Budget and Appropriations Process</a:t>
            </a:r>
          </a:p>
          <a:p>
            <a:pPr algn="ctr">
              <a:spcBef>
                <a:spcPts val="0"/>
              </a:spcBef>
            </a:pPr>
            <a:r>
              <a:rPr lang="en-US" sz="20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Matt Glassman</a:t>
            </a:r>
            <a:endParaRPr lang="en-US" sz="2000" kern="1200" dirty="0">
              <a:solidFill>
                <a:srgbClr val="E7E6E6"/>
              </a:solidFill>
              <a:latin typeface="+mj-lt"/>
              <a:ea typeface="+mn-ea"/>
              <a:cs typeface="+mn-cs"/>
            </a:endParaRP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xmlns="" id="{ED28E597-4AF8-4D69-A9AB-A1EDC6156B0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5138287" y="5443086"/>
            <a:ext cx="64008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96303009-9043-4F0D-B41E-1FA4C9F619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5405" y="213498"/>
            <a:ext cx="5943682" cy="3064711"/>
          </a:xfrm>
          <a:prstGeom prst="rect">
            <a:avLst/>
          </a:prstGeom>
        </p:spPr>
      </p:pic>
      <p:pic>
        <p:nvPicPr>
          <p:cNvPr id="1026" name="Picture 2" descr="congress_committee001_16x9">
            <a:extLst>
              <a:ext uri="{FF2B5EF4-FFF2-40B4-BE49-F238E27FC236}">
                <a16:creationId xmlns:a16="http://schemas.microsoft.com/office/drawing/2014/main" xmlns="" id="{E2654CD8-0426-4340-9FCE-D9AFB9B728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634" y="3862553"/>
            <a:ext cx="4306001" cy="242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ouse Appropriations Committee approves large funding increases for OSHA,  MSHA | 2019-05-09 | Safety+Health Magazine">
            <a:extLst>
              <a:ext uri="{FF2B5EF4-FFF2-40B4-BE49-F238E27FC236}">
                <a16:creationId xmlns:a16="http://schemas.microsoft.com/office/drawing/2014/main" xmlns="" id="{9A81910A-DB17-4A7A-9CD8-B419BD41F1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358" y="213498"/>
            <a:ext cx="4868442" cy="3118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05356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388FB68-6373-4ECF-A442-A663382E35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Timeline:  Spring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4518A17-12D7-475B-9901-1030C2C0B7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910847" cy="4351338"/>
          </a:xfrm>
        </p:spPr>
        <p:txBody>
          <a:bodyPr/>
          <a:lstStyle/>
          <a:p>
            <a:pPr lvl="0"/>
            <a:endParaRPr lang="en-US" u="sng" dirty="0"/>
          </a:p>
          <a:p>
            <a:pPr marL="0" lvl="0" indent="0">
              <a:buNone/>
            </a:pPr>
            <a:r>
              <a:rPr lang="en-US" sz="2600" u="sng" dirty="0"/>
              <a:t>March – April – May</a:t>
            </a:r>
            <a:r>
              <a:rPr lang="en-US" sz="2600" dirty="0"/>
              <a:t>:  House and Senate Appropriations Committees hearings, briefings, CBJ review</a:t>
            </a:r>
          </a:p>
          <a:p>
            <a:pPr lvl="1"/>
            <a:r>
              <a:rPr lang="en-US" sz="2200" dirty="0"/>
              <a:t>Agency heads public testimony</a:t>
            </a:r>
          </a:p>
          <a:p>
            <a:pPr lvl="1"/>
            <a:r>
              <a:rPr lang="en-US" sz="2200" dirty="0"/>
              <a:t>Staff Review of CBJ docs</a:t>
            </a:r>
          </a:p>
          <a:p>
            <a:pPr lvl="1"/>
            <a:r>
              <a:rPr lang="en-US" sz="2200" dirty="0"/>
              <a:t>Follow-up meetings with Approps staff and bureau budget/program staff</a:t>
            </a:r>
          </a:p>
          <a:p>
            <a:pPr lvl="1"/>
            <a:r>
              <a:rPr lang="en-US" sz="2200" dirty="0"/>
              <a:t>Stakeholder meetings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7D54615C-E910-4049-B7A6-486D7D00AB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AFB16-B821-46C5-ADB7-DEB44475DD55}" type="slidenum">
              <a:rPr lang="en-US" smtClean="0"/>
              <a:t>10</a:t>
            </a:fld>
            <a:endParaRPr lang="en-US"/>
          </a:p>
        </p:txBody>
      </p:sp>
      <p:pic>
        <p:nvPicPr>
          <p:cNvPr id="6" name="Picture 5" descr="Table&#10;&#10;Description automatically generated">
            <a:extLst>
              <a:ext uri="{FF2B5EF4-FFF2-40B4-BE49-F238E27FC236}">
                <a16:creationId xmlns:a16="http://schemas.microsoft.com/office/drawing/2014/main" xmlns="" id="{0EE29EA3-8C85-4B88-BC48-3B610BF4A9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9253" y="248509"/>
            <a:ext cx="2148084" cy="267709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 descr="Text&#10;&#10;Description automatically generated">
            <a:extLst>
              <a:ext uri="{FF2B5EF4-FFF2-40B4-BE49-F238E27FC236}">
                <a16:creationId xmlns:a16="http://schemas.microsoft.com/office/drawing/2014/main" xmlns="" id="{C619B00F-7E1D-4D60-B474-B8F07971A1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9388" y="860011"/>
            <a:ext cx="2468863" cy="293496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50" name="Picture 2" descr="House Appropriations Subcommittee on Homeland Security FY 21 Budget Hearing  (3) | Homeland Security">
            <a:extLst>
              <a:ext uri="{FF2B5EF4-FFF2-40B4-BE49-F238E27FC236}">
                <a16:creationId xmlns:a16="http://schemas.microsoft.com/office/drawing/2014/main" xmlns="" id="{F232A1AD-4C53-4D60-B62F-63147575BF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6800" y="4136163"/>
            <a:ext cx="3061200" cy="204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28056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9DA3695-0F17-4F82-8DF5-EA1D1A7B0D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Timeline:  Summer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EF7A740-A943-47D7-B947-F65328F481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600700" cy="466725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600" u="sng" dirty="0"/>
              <a:t>June – July</a:t>
            </a:r>
            <a:r>
              <a:rPr lang="en-US" sz="2600" dirty="0"/>
              <a:t>:  House and Senate produce separate appropriations bills</a:t>
            </a:r>
          </a:p>
          <a:p>
            <a:pPr lvl="1"/>
            <a:r>
              <a:rPr lang="en-US" sz="2200" dirty="0"/>
              <a:t>House traditionally goes first, but no requirement in the Constitution</a:t>
            </a:r>
          </a:p>
          <a:p>
            <a:pPr lvl="1"/>
            <a:r>
              <a:rPr lang="en-US" sz="2200" dirty="0"/>
              <a:t>Each body drafts its own bill and report (different priorities, different bills)</a:t>
            </a:r>
          </a:p>
          <a:p>
            <a:pPr lvl="1"/>
            <a:r>
              <a:rPr lang="en-US" sz="2200" dirty="0"/>
              <a:t>Bills are written at the appropriation level; very macro (overall amount for operations, land acquisition, construction, etc.)</a:t>
            </a:r>
          </a:p>
          <a:p>
            <a:pPr lvl="1"/>
            <a:r>
              <a:rPr lang="en-US" sz="2200" dirty="0"/>
              <a:t>Reports provide the details of each appropriation; can be very micro (how much for each activity/subactivity, each land acquisition project, each construction project, etc.)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89D889CE-165B-4907-9B04-7326B35621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AFB16-B821-46C5-ADB7-DEB44475DD55}" type="slidenum">
              <a:rPr lang="en-US" smtClean="0"/>
              <a:t>11</a:t>
            </a:fld>
            <a:endParaRPr lang="en-US"/>
          </a:p>
        </p:txBody>
      </p:sp>
      <p:pic>
        <p:nvPicPr>
          <p:cNvPr id="6" name="Picture 5" descr="Text, letter&#10;&#10;Description automatically generated">
            <a:extLst>
              <a:ext uri="{FF2B5EF4-FFF2-40B4-BE49-F238E27FC236}">
                <a16:creationId xmlns:a16="http://schemas.microsoft.com/office/drawing/2014/main" xmlns="" id="{D6B24028-BB66-4206-AA35-F8A6ED1E47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6001" y="836931"/>
            <a:ext cx="2448997" cy="318658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 descr="Text&#10;&#10;Description automatically generated with low confidence">
            <a:extLst>
              <a:ext uri="{FF2B5EF4-FFF2-40B4-BE49-F238E27FC236}">
                <a16:creationId xmlns:a16="http://schemas.microsoft.com/office/drawing/2014/main" xmlns="" id="{9CCEE581-C082-4A28-8B82-E4315C32E9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099" y="2565956"/>
            <a:ext cx="2388732" cy="318658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9985644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053CD16-CE59-4469-9626-C8E45A95EC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Timeline:  Summer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0D3B61C-2810-4609-AD03-6396C790E9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825625"/>
            <a:ext cx="5844702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600" u="sng" dirty="0"/>
              <a:t>August:</a:t>
            </a:r>
            <a:r>
              <a:rPr lang="en-US" sz="2600" dirty="0"/>
              <a:t>  Staff begins work on reconciling the two bills</a:t>
            </a:r>
          </a:p>
          <a:p>
            <a:pPr lvl="1"/>
            <a:r>
              <a:rPr lang="en-US" sz="2200" dirty="0"/>
              <a:t>All differences between House/Senate bills and reports are identified</a:t>
            </a:r>
          </a:p>
          <a:p>
            <a:pPr lvl="1"/>
            <a:r>
              <a:rPr lang="en-US" sz="2200" dirty="0"/>
              <a:t>E.g., all dollar differences; U.S. versus United States</a:t>
            </a:r>
          </a:p>
          <a:p>
            <a:pPr lvl="1"/>
            <a:r>
              <a:rPr lang="en-US" sz="2200" dirty="0"/>
              <a:t>Interior bill usually has 3,000+ items</a:t>
            </a:r>
          </a:p>
          <a:p>
            <a:pPr marL="0" lvl="0" indent="0">
              <a:buNone/>
            </a:pPr>
            <a:endParaRPr lang="en-US" sz="2600" dirty="0"/>
          </a:p>
          <a:p>
            <a:pPr marL="0" lvl="0" indent="0">
              <a:buNone/>
            </a:pPr>
            <a:r>
              <a:rPr lang="en-US" sz="2600" u="sng" dirty="0"/>
              <a:t>September</a:t>
            </a:r>
            <a:r>
              <a:rPr lang="en-US" sz="2600" dirty="0"/>
              <a:t>: House and Senate meet in “conference” and produce a final version, which is passed again by both houses and sent to WH for signature.</a:t>
            </a:r>
          </a:p>
          <a:p>
            <a:pPr marL="0" indent="0">
              <a:buNone/>
            </a:pPr>
            <a:endParaRPr lang="en-US" sz="2600" u="sng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3F4F1F88-14EB-45A0-ABF8-0AE6D132A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AFB16-B821-46C5-ADB7-DEB44475DD55}" type="slidenum">
              <a:rPr lang="en-US" smtClean="0"/>
              <a:t>12</a:t>
            </a:fld>
            <a:endParaRPr lang="en-US"/>
          </a:p>
        </p:txBody>
      </p:sp>
      <p:pic>
        <p:nvPicPr>
          <p:cNvPr id="3080" name="Picture 8" descr="House, Senate negotiators take first steps toward budget compromise |  Juneau Empire">
            <a:extLst>
              <a:ext uri="{FF2B5EF4-FFF2-40B4-BE49-F238E27FC236}">
                <a16:creationId xmlns:a16="http://schemas.microsoft.com/office/drawing/2014/main" xmlns="" id="{F6376AA4-2741-4665-864A-1B2348C5EF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1685" y="2057400"/>
            <a:ext cx="4501515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66616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053CD16-CE59-4469-9626-C8E45A95EC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Timeline:  Summer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0D3B61C-2810-4609-AD03-6396C790E9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825625"/>
            <a:ext cx="5844702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600" u="sng" dirty="0"/>
              <a:t>August:</a:t>
            </a:r>
            <a:r>
              <a:rPr lang="en-US" sz="2600" dirty="0"/>
              <a:t>  Staff begins work on reconciling the two bills</a:t>
            </a:r>
          </a:p>
          <a:p>
            <a:pPr lvl="1"/>
            <a:r>
              <a:rPr lang="en-US" sz="2200" dirty="0"/>
              <a:t>All differences between House/Senate bills and reports are identified</a:t>
            </a:r>
          </a:p>
          <a:p>
            <a:pPr lvl="1"/>
            <a:r>
              <a:rPr lang="en-US" sz="2200" dirty="0"/>
              <a:t>E.g., all dollar differences; U.S. versus United States</a:t>
            </a:r>
          </a:p>
          <a:p>
            <a:pPr lvl="1"/>
            <a:r>
              <a:rPr lang="en-US" sz="2200" dirty="0"/>
              <a:t>Interior bill usually has 3,000+ items</a:t>
            </a:r>
          </a:p>
          <a:p>
            <a:pPr marL="0" lvl="0" indent="0">
              <a:buNone/>
            </a:pPr>
            <a:endParaRPr lang="en-US" sz="2600" dirty="0"/>
          </a:p>
          <a:p>
            <a:pPr marL="0" lvl="0" indent="0">
              <a:buNone/>
            </a:pPr>
            <a:r>
              <a:rPr lang="en-US" sz="2600" u="sng" dirty="0"/>
              <a:t>September</a:t>
            </a:r>
            <a:r>
              <a:rPr lang="en-US" sz="2600" dirty="0"/>
              <a:t>: House and Senate meet in “conference” and produce a final version, which is passed again by both houses and sent to WH for signature.</a:t>
            </a:r>
          </a:p>
          <a:p>
            <a:pPr marL="0" indent="0">
              <a:buNone/>
            </a:pPr>
            <a:endParaRPr lang="en-US" sz="2600" u="sng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3F4F1F88-14EB-45A0-ABF8-0AE6D132A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AFB16-B821-46C5-ADB7-DEB44475DD55}" type="slidenum">
              <a:rPr lang="en-US" smtClean="0"/>
              <a:t>13</a:t>
            </a:fld>
            <a:endParaRPr lang="en-US"/>
          </a:p>
        </p:txBody>
      </p:sp>
      <p:pic>
        <p:nvPicPr>
          <p:cNvPr id="3080" name="Picture 8" descr="House, Senate negotiators take first steps toward budget compromise |  Juneau Empire">
            <a:extLst>
              <a:ext uri="{FF2B5EF4-FFF2-40B4-BE49-F238E27FC236}">
                <a16:creationId xmlns:a16="http://schemas.microsoft.com/office/drawing/2014/main" xmlns="" id="{F6376AA4-2741-4665-864A-1B2348C5EF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1685" y="2057400"/>
            <a:ext cx="4501515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14CCA3B1-284B-4262-8808-3A979A8C72FE}"/>
              </a:ext>
            </a:extLst>
          </p:cNvPr>
          <p:cNvSpPr/>
          <p:nvPr/>
        </p:nvSpPr>
        <p:spPr>
          <a:xfrm rot="19974503">
            <a:off x="-633752" y="3043785"/>
            <a:ext cx="842778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LOL, JUST KIDDING</a:t>
            </a:r>
          </a:p>
        </p:txBody>
      </p:sp>
    </p:spTree>
    <p:extLst>
      <p:ext uri="{BB962C8B-B14F-4D97-AF65-F5344CB8AC3E}">
        <p14:creationId xmlns:p14="http://schemas.microsoft.com/office/powerpoint/2010/main" val="35829499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black and white photo of a document&#10;&#10;Description automatically generated with medium confidence">
            <a:extLst>
              <a:ext uri="{FF2B5EF4-FFF2-40B4-BE49-F238E27FC236}">
                <a16:creationId xmlns:a16="http://schemas.microsoft.com/office/drawing/2014/main" xmlns="" id="{77C56CF2-5C33-4580-B96F-C5CECB2689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9671" y="2837226"/>
            <a:ext cx="2958865" cy="351912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A053CD16-CE59-4469-9626-C8E45A95EC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Timeline:  Late Summer - ???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0D3B61C-2810-4609-AD03-6396C790E9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825625"/>
            <a:ext cx="5844702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600" u="sng" dirty="0"/>
              <a:t>September:</a:t>
            </a:r>
            <a:r>
              <a:rPr lang="en-US" sz="2600" dirty="0"/>
              <a:t>  House and Senate agree on a Continuing Resolution (CR)</a:t>
            </a:r>
          </a:p>
          <a:p>
            <a:pPr lvl="1"/>
            <a:r>
              <a:rPr lang="en-US" sz="2200" dirty="0"/>
              <a:t>Temporary appropriations</a:t>
            </a:r>
          </a:p>
          <a:p>
            <a:pPr lvl="1"/>
            <a:r>
              <a:rPr lang="en-US" sz="2200" dirty="0"/>
              <a:t>Typically fund at previous year’s level</a:t>
            </a:r>
          </a:p>
          <a:p>
            <a:pPr lvl="1"/>
            <a:r>
              <a:rPr lang="en-US" sz="2200" dirty="0"/>
              <a:t>Anomalies</a:t>
            </a:r>
          </a:p>
          <a:p>
            <a:pPr lvl="1"/>
            <a:r>
              <a:rPr lang="en-US" sz="2200" dirty="0"/>
              <a:t>No new starts</a:t>
            </a:r>
          </a:p>
          <a:p>
            <a:pPr lvl="1"/>
            <a:r>
              <a:rPr lang="en-US" sz="2200" dirty="0"/>
              <a:t>Avert government shutdown</a:t>
            </a:r>
          </a:p>
          <a:p>
            <a:pPr marL="0" lvl="0" indent="0">
              <a:buNone/>
            </a:pPr>
            <a:endParaRPr lang="en-US" sz="2600" dirty="0"/>
          </a:p>
          <a:p>
            <a:pPr marL="0" lvl="0" indent="0">
              <a:buNone/>
            </a:pPr>
            <a:r>
              <a:rPr lang="en-US" sz="2600" u="sng" dirty="0"/>
              <a:t>??????</a:t>
            </a:r>
            <a:r>
              <a:rPr lang="en-US" sz="2600" dirty="0"/>
              <a:t>: Individual bills pass to replace CR, or an omnibus bill passes</a:t>
            </a:r>
          </a:p>
          <a:p>
            <a:pPr lvl="1"/>
            <a:r>
              <a:rPr lang="en-US" sz="2800" dirty="0"/>
              <a:t>Or another CR!</a:t>
            </a:r>
          </a:p>
          <a:p>
            <a:pPr lvl="1"/>
            <a:r>
              <a:rPr lang="en-US" sz="2800" dirty="0"/>
              <a:t>FY22 finally finished in March 2022</a:t>
            </a:r>
          </a:p>
          <a:p>
            <a:pPr marL="0" lvl="0" indent="0">
              <a:buNone/>
            </a:pPr>
            <a:endParaRPr lang="en-US" sz="2600" dirty="0"/>
          </a:p>
          <a:p>
            <a:pPr marL="0" lvl="0" indent="0">
              <a:buNone/>
            </a:pPr>
            <a:endParaRPr lang="en-US" sz="2600" dirty="0"/>
          </a:p>
          <a:p>
            <a:pPr marL="0" indent="0">
              <a:buNone/>
            </a:pPr>
            <a:endParaRPr lang="en-US" sz="2600" u="sng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3F4F1F88-14EB-45A0-ABF8-0AE6D132A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AFB16-B821-46C5-ADB7-DEB44475DD55}" type="slidenum">
              <a:rPr lang="en-US" smtClean="0"/>
              <a:t>14</a:t>
            </a:fld>
            <a:endParaRPr lang="en-US"/>
          </a:p>
        </p:txBody>
      </p:sp>
      <p:pic>
        <p:nvPicPr>
          <p:cNvPr id="6" name="Picture 5" descr="Text&#10;&#10;Description automatically generated">
            <a:extLst>
              <a:ext uri="{FF2B5EF4-FFF2-40B4-BE49-F238E27FC236}">
                <a16:creationId xmlns:a16="http://schemas.microsoft.com/office/drawing/2014/main" xmlns="" id="{E9C16916-326C-475D-B6ED-6A83599CEE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2762" y="365125"/>
            <a:ext cx="2937296" cy="359340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9842501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2426" y="365126"/>
            <a:ext cx="10761374" cy="322332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APPROPRIATONS TIMELINE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9419489"/>
              </p:ext>
            </p:extLst>
          </p:nvPr>
        </p:nvGraphicFramePr>
        <p:xfrm>
          <a:off x="592426" y="687458"/>
          <a:ext cx="10761374" cy="599667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0162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0763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926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4923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5027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490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182842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182842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1298643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599667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February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March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April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May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June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July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August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September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October</a:t>
                      </a:r>
                    </a:p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985738" y="2453178"/>
            <a:ext cx="2127321" cy="49800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Staff Budget &amp; Program Briefings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790164" y="2009104"/>
            <a:ext cx="437882" cy="6503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1078684" y="1009988"/>
            <a:ext cx="2057930" cy="332079"/>
          </a:xfrm>
          <a:prstGeom prst="rect">
            <a:avLst/>
          </a:prstGeom>
          <a:solidFill>
            <a:srgbClr val="DA56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Hearings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984158" y="1884475"/>
            <a:ext cx="2128901" cy="49249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Staff analysis and review</a:t>
            </a:r>
          </a:p>
        </p:txBody>
      </p:sp>
      <p:sp>
        <p:nvSpPr>
          <p:cNvPr id="19" name="Rectangle 18"/>
          <p:cNvSpPr/>
          <p:nvPr/>
        </p:nvSpPr>
        <p:spPr>
          <a:xfrm rot="5400000" flipV="1">
            <a:off x="-1592014" y="3328953"/>
            <a:ext cx="4817541" cy="2461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President’s Budget Submitted</a:t>
            </a:r>
          </a:p>
        </p:txBody>
      </p:sp>
      <p:sp>
        <p:nvSpPr>
          <p:cNvPr id="20" name="Rectangle 19"/>
          <p:cNvSpPr/>
          <p:nvPr/>
        </p:nvSpPr>
        <p:spPr>
          <a:xfrm>
            <a:off x="4703996" y="3150603"/>
            <a:ext cx="157978" cy="27432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House Subcommittee Markup</a:t>
            </a:r>
          </a:p>
        </p:txBody>
      </p:sp>
      <p:sp>
        <p:nvSpPr>
          <p:cNvPr id="21" name="Rectangle 20"/>
          <p:cNvSpPr/>
          <p:nvPr/>
        </p:nvSpPr>
        <p:spPr>
          <a:xfrm>
            <a:off x="3113059" y="3150603"/>
            <a:ext cx="1564763" cy="101490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House Chairman’s mark drafted</a:t>
            </a:r>
          </a:p>
        </p:txBody>
      </p:sp>
      <p:sp>
        <p:nvSpPr>
          <p:cNvPr id="22" name="Rectangle 21"/>
          <p:cNvSpPr/>
          <p:nvPr/>
        </p:nvSpPr>
        <p:spPr>
          <a:xfrm>
            <a:off x="4901763" y="3150603"/>
            <a:ext cx="157978" cy="27432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House Full Committee Markup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269548" y="3150603"/>
            <a:ext cx="281540" cy="27432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House Floor Consideration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439748" y="1931211"/>
            <a:ext cx="147705" cy="2743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Senate Subcommittee Markup</a:t>
            </a:r>
          </a:p>
        </p:txBody>
      </p:sp>
      <p:sp>
        <p:nvSpPr>
          <p:cNvPr id="25" name="Rectangle 24"/>
          <p:cNvSpPr/>
          <p:nvPr/>
        </p:nvSpPr>
        <p:spPr>
          <a:xfrm>
            <a:off x="6607958" y="1931211"/>
            <a:ext cx="156755" cy="2743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Senate Full Committee Markup</a:t>
            </a:r>
          </a:p>
        </p:txBody>
      </p:sp>
      <p:sp>
        <p:nvSpPr>
          <p:cNvPr id="26" name="Rectangle 25"/>
          <p:cNvSpPr/>
          <p:nvPr/>
        </p:nvSpPr>
        <p:spPr>
          <a:xfrm>
            <a:off x="9358334" y="1037708"/>
            <a:ext cx="210096" cy="4572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House Floor Consideration of Conference Agreement</a:t>
            </a:r>
          </a:p>
        </p:txBody>
      </p:sp>
      <p:sp>
        <p:nvSpPr>
          <p:cNvPr id="27" name="Rectangle 26"/>
          <p:cNvSpPr/>
          <p:nvPr/>
        </p:nvSpPr>
        <p:spPr>
          <a:xfrm>
            <a:off x="7164381" y="1938575"/>
            <a:ext cx="283464" cy="2743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Senate Floor Consideration</a:t>
            </a:r>
          </a:p>
        </p:txBody>
      </p:sp>
      <p:sp>
        <p:nvSpPr>
          <p:cNvPr id="28" name="Rectangle 27"/>
          <p:cNvSpPr/>
          <p:nvPr/>
        </p:nvSpPr>
        <p:spPr>
          <a:xfrm>
            <a:off x="1088955" y="1424200"/>
            <a:ext cx="4108438" cy="389927"/>
          </a:xfrm>
          <a:prstGeom prst="rect">
            <a:avLst/>
          </a:prstGeom>
          <a:solidFill>
            <a:srgbClr val="DA56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Meetings with government, industry and key stakeholders</a:t>
            </a:r>
          </a:p>
        </p:txBody>
      </p:sp>
      <p:sp>
        <p:nvSpPr>
          <p:cNvPr id="31" name="Rectangle 30"/>
          <p:cNvSpPr/>
          <p:nvPr/>
        </p:nvSpPr>
        <p:spPr>
          <a:xfrm>
            <a:off x="5035480" y="1931211"/>
            <a:ext cx="1393491" cy="80616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Senate Chairman’s mark drafted</a:t>
            </a:r>
          </a:p>
        </p:txBody>
      </p:sp>
      <p:sp>
        <p:nvSpPr>
          <p:cNvPr id="32" name="Rectangle 31"/>
          <p:cNvSpPr/>
          <p:nvPr/>
        </p:nvSpPr>
        <p:spPr>
          <a:xfrm>
            <a:off x="3136614" y="1027452"/>
            <a:ext cx="1330727" cy="299384"/>
          </a:xfrm>
          <a:prstGeom prst="rect">
            <a:avLst/>
          </a:prstGeom>
          <a:pattFill prst="wdUpDiag">
            <a:fgClr>
              <a:srgbClr val="DA56BE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pattFill prst="pct10">
                <a:fgClr>
                  <a:schemeClr val="lt1"/>
                </a:fgClr>
                <a:bgClr>
                  <a:schemeClr val="bg1"/>
                </a:bgClr>
              </a:patt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5197393" y="1424199"/>
            <a:ext cx="2101688" cy="389927"/>
          </a:xfrm>
          <a:prstGeom prst="rect">
            <a:avLst/>
          </a:prstGeom>
          <a:pattFill prst="wdUpDiag">
            <a:fgClr>
              <a:srgbClr val="DA56BE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3113059" y="2448649"/>
            <a:ext cx="1878101" cy="499710"/>
          </a:xfrm>
          <a:prstGeom prst="rect">
            <a:avLst/>
          </a:prstGeom>
          <a:pattFill prst="wdUpDiag">
            <a:fgClr>
              <a:srgbClr val="FFFF0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3119145" y="1896260"/>
            <a:ext cx="1872016" cy="474462"/>
          </a:xfrm>
          <a:prstGeom prst="rect">
            <a:avLst/>
          </a:prstGeom>
          <a:pattFill prst="wdUpDiag">
            <a:fgClr>
              <a:srgbClr val="FFFF0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693675" y="6256860"/>
            <a:ext cx="8751256" cy="316522"/>
          </a:xfrm>
          <a:prstGeom prst="rect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Committees review and approve/disapprove of Department Reprogramming Requests</a:t>
            </a:r>
          </a:p>
        </p:txBody>
      </p:sp>
      <p:sp>
        <p:nvSpPr>
          <p:cNvPr id="37" name="Rectangle 36"/>
          <p:cNvSpPr/>
          <p:nvPr/>
        </p:nvSpPr>
        <p:spPr>
          <a:xfrm>
            <a:off x="7515161" y="1044211"/>
            <a:ext cx="1355744" cy="483491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August District Work Period</a:t>
            </a:r>
          </a:p>
          <a:p>
            <a:pPr algn="ctr"/>
            <a:r>
              <a:rPr lang="en-US" sz="1400" dirty="0">
                <a:solidFill>
                  <a:schemeClr val="tx1"/>
                </a:solidFill>
              </a:rPr>
              <a:t>Member and Staff Site Visits</a:t>
            </a:r>
          </a:p>
          <a:p>
            <a:pPr algn="ctr"/>
            <a:r>
              <a:rPr lang="en-US" sz="1400" dirty="0">
                <a:solidFill>
                  <a:schemeClr val="tx1"/>
                </a:solidFill>
              </a:rPr>
              <a:t>Pre-conference activities</a:t>
            </a:r>
          </a:p>
        </p:txBody>
      </p:sp>
      <p:sp>
        <p:nvSpPr>
          <p:cNvPr id="38" name="Rectangle 37"/>
          <p:cNvSpPr/>
          <p:nvPr/>
        </p:nvSpPr>
        <p:spPr>
          <a:xfrm>
            <a:off x="8897078" y="1050515"/>
            <a:ext cx="468792" cy="4572000"/>
          </a:xfrm>
          <a:prstGeom prst="rect">
            <a:avLst/>
          </a:prstGeom>
          <a:solidFill>
            <a:srgbClr val="DA56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House-Senate Conference Negotiations</a:t>
            </a:r>
          </a:p>
        </p:txBody>
      </p:sp>
      <p:sp>
        <p:nvSpPr>
          <p:cNvPr id="39" name="Rectangle 38"/>
          <p:cNvSpPr/>
          <p:nvPr/>
        </p:nvSpPr>
        <p:spPr>
          <a:xfrm>
            <a:off x="9563636" y="1048636"/>
            <a:ext cx="210096" cy="45720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Senate Floor Consideration of Conference Agreement</a:t>
            </a:r>
          </a:p>
        </p:txBody>
      </p:sp>
      <p:sp>
        <p:nvSpPr>
          <p:cNvPr id="40" name="Rectangle 39"/>
          <p:cNvSpPr/>
          <p:nvPr/>
        </p:nvSpPr>
        <p:spPr>
          <a:xfrm>
            <a:off x="9784509" y="1039498"/>
            <a:ext cx="254507" cy="457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President signs Conference Agreement into Law</a:t>
            </a:r>
          </a:p>
        </p:txBody>
      </p:sp>
      <p:sp>
        <p:nvSpPr>
          <p:cNvPr id="41" name="Rectangle 40"/>
          <p:cNvSpPr/>
          <p:nvPr/>
        </p:nvSpPr>
        <p:spPr>
          <a:xfrm>
            <a:off x="9205438" y="5618757"/>
            <a:ext cx="872500" cy="769599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</a:rPr>
              <a:t>Continuing Resolution enacted if needed</a:t>
            </a:r>
          </a:p>
        </p:txBody>
      </p:sp>
    </p:spTree>
    <p:extLst>
      <p:ext uri="{BB962C8B-B14F-4D97-AF65-F5344CB8AC3E}">
        <p14:creationId xmlns:p14="http://schemas.microsoft.com/office/powerpoint/2010/main" val="35954342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-25685" y="105815"/>
            <a:ext cx="12004115" cy="2506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algn="ctr"/>
            <a:r>
              <a:rPr sz="1588" b="1" spc="216" dirty="0">
                <a:latin typeface="Times New Roman"/>
                <a:cs typeface="Times New Roman"/>
              </a:rPr>
              <a:t>A</a:t>
            </a:r>
            <a:r>
              <a:rPr sz="1588" b="1" dirty="0">
                <a:latin typeface="Times New Roman"/>
                <a:cs typeface="Times New Roman"/>
              </a:rPr>
              <a:t>P</a:t>
            </a:r>
            <a:r>
              <a:rPr sz="1588" b="1" spc="-172" dirty="0">
                <a:latin typeface="Times New Roman"/>
                <a:cs typeface="Times New Roman"/>
              </a:rPr>
              <a:t> </a:t>
            </a:r>
            <a:r>
              <a:rPr sz="1588" b="1" dirty="0">
                <a:latin typeface="Times New Roman"/>
                <a:cs typeface="Times New Roman"/>
              </a:rPr>
              <a:t>P</a:t>
            </a:r>
            <a:r>
              <a:rPr sz="1588" b="1" spc="-172" dirty="0">
                <a:latin typeface="Times New Roman"/>
                <a:cs typeface="Times New Roman"/>
              </a:rPr>
              <a:t> </a:t>
            </a:r>
            <a:r>
              <a:rPr sz="1588" b="1" spc="216" dirty="0">
                <a:latin typeface="Times New Roman"/>
                <a:cs typeface="Times New Roman"/>
              </a:rPr>
              <a:t>R</a:t>
            </a:r>
            <a:r>
              <a:rPr sz="1588" b="1" dirty="0">
                <a:latin typeface="Times New Roman"/>
                <a:cs typeface="Times New Roman"/>
              </a:rPr>
              <a:t>O</a:t>
            </a:r>
            <a:r>
              <a:rPr sz="1588" b="1" spc="-185" dirty="0">
                <a:latin typeface="Times New Roman"/>
                <a:cs typeface="Times New Roman"/>
              </a:rPr>
              <a:t> </a:t>
            </a:r>
            <a:r>
              <a:rPr sz="1588" b="1" dirty="0">
                <a:latin typeface="Times New Roman"/>
                <a:cs typeface="Times New Roman"/>
              </a:rPr>
              <a:t>P</a:t>
            </a:r>
            <a:r>
              <a:rPr sz="1588" b="1" spc="-172" dirty="0">
                <a:latin typeface="Times New Roman"/>
                <a:cs typeface="Times New Roman"/>
              </a:rPr>
              <a:t> </a:t>
            </a:r>
            <a:r>
              <a:rPr sz="1588" b="1" spc="216" dirty="0">
                <a:latin typeface="Times New Roman"/>
                <a:cs typeface="Times New Roman"/>
              </a:rPr>
              <a:t>RIA</a:t>
            </a:r>
            <a:r>
              <a:rPr sz="1588" b="1" dirty="0">
                <a:latin typeface="Times New Roman"/>
                <a:cs typeface="Times New Roman"/>
              </a:rPr>
              <a:t>T</a:t>
            </a:r>
            <a:r>
              <a:rPr sz="1588" b="1" spc="-176" dirty="0">
                <a:latin typeface="Times New Roman"/>
                <a:cs typeface="Times New Roman"/>
              </a:rPr>
              <a:t> </a:t>
            </a:r>
            <a:r>
              <a:rPr sz="1588" b="1" spc="216" dirty="0">
                <a:latin typeface="Times New Roman"/>
                <a:cs typeface="Times New Roman"/>
              </a:rPr>
              <a:t>I</a:t>
            </a:r>
            <a:r>
              <a:rPr sz="1588" b="1" dirty="0">
                <a:latin typeface="Times New Roman"/>
                <a:cs typeface="Times New Roman"/>
              </a:rPr>
              <a:t>O</a:t>
            </a:r>
            <a:r>
              <a:rPr sz="1588" b="1" spc="-172" dirty="0">
                <a:latin typeface="Times New Roman"/>
                <a:cs typeface="Times New Roman"/>
              </a:rPr>
              <a:t> </a:t>
            </a:r>
            <a:r>
              <a:rPr sz="1588" b="1" spc="216" dirty="0">
                <a:latin typeface="Times New Roman"/>
                <a:cs typeface="Times New Roman"/>
              </a:rPr>
              <a:t>N</a:t>
            </a:r>
            <a:r>
              <a:rPr sz="1588" b="1" dirty="0">
                <a:latin typeface="Times New Roman"/>
                <a:cs typeface="Times New Roman"/>
              </a:rPr>
              <a:t>S</a:t>
            </a:r>
            <a:r>
              <a:rPr lang="en-US" sz="1588" b="1" dirty="0">
                <a:latin typeface="Times New Roman"/>
                <a:cs typeface="Times New Roman"/>
              </a:rPr>
              <a:t> AND BUDGET</a:t>
            </a:r>
            <a:r>
              <a:rPr sz="1588" b="1" dirty="0">
                <a:latin typeface="Times New Roman"/>
                <a:cs typeface="Times New Roman"/>
              </a:rPr>
              <a:t> P</a:t>
            </a:r>
            <a:r>
              <a:rPr sz="1588" b="1" spc="-172" dirty="0">
                <a:latin typeface="Times New Roman"/>
                <a:cs typeface="Times New Roman"/>
              </a:rPr>
              <a:t> </a:t>
            </a:r>
            <a:r>
              <a:rPr sz="1588" b="1" dirty="0">
                <a:latin typeface="Times New Roman"/>
                <a:cs typeface="Times New Roman"/>
              </a:rPr>
              <a:t>R</a:t>
            </a:r>
            <a:r>
              <a:rPr sz="1588" b="1" spc="-190" dirty="0">
                <a:latin typeface="Times New Roman"/>
                <a:cs typeface="Times New Roman"/>
              </a:rPr>
              <a:t> </a:t>
            </a:r>
            <a:r>
              <a:rPr sz="1588" b="1" dirty="0">
                <a:latin typeface="Times New Roman"/>
                <a:cs typeface="Times New Roman"/>
              </a:rPr>
              <a:t>O</a:t>
            </a:r>
            <a:r>
              <a:rPr sz="1588" b="1" spc="-172" dirty="0">
                <a:latin typeface="Times New Roman"/>
                <a:cs typeface="Times New Roman"/>
              </a:rPr>
              <a:t> </a:t>
            </a:r>
            <a:r>
              <a:rPr sz="1588" b="1" spc="216" dirty="0">
                <a:latin typeface="Times New Roman"/>
                <a:cs typeface="Times New Roman"/>
              </a:rPr>
              <a:t>C</a:t>
            </a:r>
            <a:r>
              <a:rPr sz="1588" b="1" dirty="0">
                <a:latin typeface="Times New Roman"/>
                <a:cs typeface="Times New Roman"/>
              </a:rPr>
              <a:t>E</a:t>
            </a:r>
            <a:r>
              <a:rPr sz="1588" b="1" spc="-176" dirty="0">
                <a:latin typeface="Times New Roman"/>
                <a:cs typeface="Times New Roman"/>
              </a:rPr>
              <a:t> </a:t>
            </a:r>
            <a:r>
              <a:rPr sz="1588" b="1" dirty="0">
                <a:latin typeface="Times New Roman"/>
                <a:cs typeface="Times New Roman"/>
              </a:rPr>
              <a:t>S</a:t>
            </a:r>
            <a:r>
              <a:rPr sz="1588" b="1" spc="-180" dirty="0">
                <a:latin typeface="Times New Roman"/>
                <a:cs typeface="Times New Roman"/>
              </a:rPr>
              <a:t> </a:t>
            </a:r>
            <a:r>
              <a:rPr sz="1588" b="1" dirty="0">
                <a:latin typeface="Times New Roman"/>
                <a:cs typeface="Times New Roman"/>
              </a:rPr>
              <a:t>S</a:t>
            </a:r>
            <a:endParaRPr sz="1588" dirty="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129493" y="509307"/>
            <a:ext cx="1933015" cy="554691"/>
          </a:xfrm>
          <a:custGeom>
            <a:avLst/>
            <a:gdLst/>
            <a:ahLst/>
            <a:cxnLst/>
            <a:rect l="l" t="t" r="r" b="b"/>
            <a:pathLst>
              <a:path w="2190750" h="628650">
                <a:moveTo>
                  <a:pt x="2190750" y="0"/>
                </a:moveTo>
                <a:lnTo>
                  <a:pt x="0" y="0"/>
                </a:lnTo>
                <a:lnTo>
                  <a:pt x="0" y="628650"/>
                </a:lnTo>
                <a:lnTo>
                  <a:pt x="2190750" y="628650"/>
                </a:lnTo>
                <a:lnTo>
                  <a:pt x="2190750" y="617219"/>
                </a:lnTo>
                <a:lnTo>
                  <a:pt x="11429" y="617219"/>
                </a:lnTo>
                <a:lnTo>
                  <a:pt x="11429" y="11429"/>
                </a:lnTo>
                <a:lnTo>
                  <a:pt x="2190750" y="11429"/>
                </a:lnTo>
                <a:lnTo>
                  <a:pt x="2190750" y="0"/>
                </a:lnTo>
                <a:close/>
              </a:path>
              <a:path w="2190750" h="628650">
                <a:moveTo>
                  <a:pt x="2190750" y="11429"/>
                </a:moveTo>
                <a:lnTo>
                  <a:pt x="2179320" y="11429"/>
                </a:lnTo>
                <a:lnTo>
                  <a:pt x="2179320" y="617219"/>
                </a:lnTo>
                <a:lnTo>
                  <a:pt x="2190750" y="617219"/>
                </a:lnTo>
                <a:lnTo>
                  <a:pt x="2190750" y="11429"/>
                </a:lnTo>
                <a:close/>
              </a:path>
              <a:path w="2190750" h="628650">
                <a:moveTo>
                  <a:pt x="2167890" y="22859"/>
                </a:moveTo>
                <a:lnTo>
                  <a:pt x="22860" y="22859"/>
                </a:lnTo>
                <a:lnTo>
                  <a:pt x="22860" y="605789"/>
                </a:lnTo>
                <a:lnTo>
                  <a:pt x="2167890" y="605789"/>
                </a:lnTo>
                <a:lnTo>
                  <a:pt x="2167890" y="571500"/>
                </a:lnTo>
                <a:lnTo>
                  <a:pt x="57150" y="571500"/>
                </a:lnTo>
                <a:lnTo>
                  <a:pt x="57150" y="57150"/>
                </a:lnTo>
                <a:lnTo>
                  <a:pt x="2133600" y="57150"/>
                </a:lnTo>
                <a:lnTo>
                  <a:pt x="2167890" y="28575"/>
                </a:lnTo>
                <a:lnTo>
                  <a:pt x="2167890" y="22859"/>
                </a:lnTo>
                <a:close/>
              </a:path>
              <a:path w="2190750" h="628650">
                <a:moveTo>
                  <a:pt x="2167890" y="28575"/>
                </a:moveTo>
                <a:lnTo>
                  <a:pt x="2133600" y="57150"/>
                </a:lnTo>
                <a:lnTo>
                  <a:pt x="2133600" y="571500"/>
                </a:lnTo>
                <a:lnTo>
                  <a:pt x="2167890" y="571500"/>
                </a:lnTo>
                <a:lnTo>
                  <a:pt x="2167890" y="2857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4" name="object 4"/>
          <p:cNvSpPr txBox="1"/>
          <p:nvPr/>
        </p:nvSpPr>
        <p:spPr>
          <a:xfrm>
            <a:off x="5178800" y="620586"/>
            <a:ext cx="1815353" cy="323550"/>
          </a:xfrm>
          <a:prstGeom prst="rect">
            <a:avLst/>
          </a:prstGeom>
          <a:solidFill>
            <a:srgbClr val="C1C1C1"/>
          </a:solidFill>
        </p:spPr>
        <p:txBody>
          <a:bodyPr vert="horz" wrap="square" lIns="0" tIns="0" rIns="0" bIns="0" rtlCol="0">
            <a:spAutoFit/>
          </a:bodyPr>
          <a:lstStyle/>
          <a:p>
            <a:pPr marL="560" algn="ctr">
              <a:lnSpc>
                <a:spcPts val="1266"/>
              </a:lnSpc>
            </a:pPr>
            <a:r>
              <a:rPr sz="1059" b="1" spc="-13" dirty="0">
                <a:latin typeface="Times New Roman"/>
                <a:cs typeface="Times New Roman"/>
              </a:rPr>
              <a:t>P</a:t>
            </a:r>
            <a:r>
              <a:rPr sz="1059" b="1" spc="-4" dirty="0">
                <a:latin typeface="Times New Roman"/>
                <a:cs typeface="Times New Roman"/>
              </a:rPr>
              <a:t>R</a:t>
            </a:r>
            <a:r>
              <a:rPr sz="1059" b="1" dirty="0">
                <a:latin typeface="Times New Roman"/>
                <a:cs typeface="Times New Roman"/>
              </a:rPr>
              <a:t>ESI</a:t>
            </a:r>
            <a:r>
              <a:rPr sz="1059" b="1" spc="-4" dirty="0">
                <a:latin typeface="Times New Roman"/>
                <a:cs typeface="Times New Roman"/>
              </a:rPr>
              <a:t>D</a:t>
            </a:r>
            <a:r>
              <a:rPr sz="1059" b="1" dirty="0">
                <a:latin typeface="Times New Roman"/>
                <a:cs typeface="Times New Roman"/>
              </a:rPr>
              <a:t>E</a:t>
            </a:r>
            <a:r>
              <a:rPr sz="1059" b="1" spc="-4" dirty="0">
                <a:latin typeface="Times New Roman"/>
                <a:cs typeface="Times New Roman"/>
              </a:rPr>
              <a:t>N</a:t>
            </a:r>
            <a:r>
              <a:rPr sz="1059" b="1" dirty="0">
                <a:latin typeface="Times New Roman"/>
                <a:cs typeface="Times New Roman"/>
              </a:rPr>
              <a:t>T</a:t>
            </a:r>
            <a:r>
              <a:rPr sz="1059" b="1" spc="-4" dirty="0">
                <a:latin typeface="Times New Roman"/>
                <a:cs typeface="Times New Roman"/>
              </a:rPr>
              <a:t>’</a:t>
            </a:r>
            <a:r>
              <a:rPr sz="1059" b="1" dirty="0">
                <a:latin typeface="Times New Roman"/>
                <a:cs typeface="Times New Roman"/>
              </a:rPr>
              <a:t>S B</a:t>
            </a:r>
            <a:r>
              <a:rPr sz="1059" b="1" spc="-4" dirty="0">
                <a:latin typeface="Times New Roman"/>
                <a:cs typeface="Times New Roman"/>
              </a:rPr>
              <a:t>UD</a:t>
            </a:r>
            <a:r>
              <a:rPr sz="1059" b="1" dirty="0">
                <a:latin typeface="Times New Roman"/>
                <a:cs typeface="Times New Roman"/>
              </a:rPr>
              <a:t>GET</a:t>
            </a:r>
            <a:endParaRPr sz="1059" dirty="0">
              <a:latin typeface="Times New Roman"/>
              <a:cs typeface="Times New Roman"/>
            </a:endParaRPr>
          </a:p>
          <a:p>
            <a:pPr algn="ctr">
              <a:lnSpc>
                <a:spcPts val="1266"/>
              </a:lnSpc>
            </a:pPr>
            <a:r>
              <a:rPr sz="1059" b="1" dirty="0">
                <a:latin typeface="Times New Roman"/>
                <a:cs typeface="Times New Roman"/>
              </a:rPr>
              <a:t>1</a:t>
            </a:r>
            <a:r>
              <a:rPr sz="1059" b="1" spc="-6" baseline="38194" dirty="0">
                <a:latin typeface="Times New Roman"/>
                <a:cs typeface="Times New Roman"/>
              </a:rPr>
              <a:t>s</a:t>
            </a:r>
            <a:r>
              <a:rPr sz="1059" b="1" baseline="38194" dirty="0">
                <a:latin typeface="Times New Roman"/>
                <a:cs typeface="Times New Roman"/>
              </a:rPr>
              <a:t>t</a:t>
            </a:r>
            <a:r>
              <a:rPr sz="1059" b="1" spc="125" baseline="38194" dirty="0">
                <a:latin typeface="Times New Roman"/>
                <a:cs typeface="Times New Roman"/>
              </a:rPr>
              <a:t> </a:t>
            </a:r>
            <a:r>
              <a:rPr sz="1059" b="1" spc="-4" dirty="0">
                <a:latin typeface="Times New Roman"/>
                <a:cs typeface="Times New Roman"/>
              </a:rPr>
              <a:t>M</a:t>
            </a:r>
            <a:r>
              <a:rPr sz="1059" b="1" dirty="0">
                <a:latin typeface="Times New Roman"/>
                <a:cs typeface="Times New Roman"/>
              </a:rPr>
              <a:t>onday in </a:t>
            </a:r>
            <a:r>
              <a:rPr sz="1059" b="1" spc="-13" dirty="0">
                <a:latin typeface="Times New Roman"/>
                <a:cs typeface="Times New Roman"/>
              </a:rPr>
              <a:t>F</a:t>
            </a:r>
            <a:r>
              <a:rPr sz="1059" b="1" spc="-4" dirty="0">
                <a:latin typeface="Times New Roman"/>
                <a:cs typeface="Times New Roman"/>
              </a:rPr>
              <a:t>e</a:t>
            </a:r>
            <a:r>
              <a:rPr sz="1059" b="1" dirty="0">
                <a:latin typeface="Times New Roman"/>
                <a:cs typeface="Times New Roman"/>
              </a:rPr>
              <a:t>b</a:t>
            </a:r>
            <a:r>
              <a:rPr sz="1059" b="1" spc="-4" dirty="0">
                <a:latin typeface="Times New Roman"/>
                <a:cs typeface="Times New Roman"/>
              </a:rPr>
              <a:t>r</a:t>
            </a:r>
            <a:r>
              <a:rPr sz="1059" b="1" dirty="0">
                <a:latin typeface="Times New Roman"/>
                <a:cs typeface="Times New Roman"/>
              </a:rPr>
              <a:t>ua</a:t>
            </a:r>
            <a:r>
              <a:rPr sz="1059" b="1" spc="-4" dirty="0">
                <a:latin typeface="Times New Roman"/>
                <a:cs typeface="Times New Roman"/>
              </a:rPr>
              <a:t>r</a:t>
            </a:r>
            <a:r>
              <a:rPr sz="1059" b="1" dirty="0">
                <a:latin typeface="Times New Roman"/>
                <a:cs typeface="Times New Roman"/>
              </a:rPr>
              <a:t>y</a:t>
            </a:r>
            <a:endParaRPr sz="1059" dirty="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810000" y="1744755"/>
            <a:ext cx="2218765" cy="403412"/>
          </a:xfrm>
          <a:custGeom>
            <a:avLst/>
            <a:gdLst/>
            <a:ahLst/>
            <a:cxnLst/>
            <a:rect l="l" t="t" r="r" b="b"/>
            <a:pathLst>
              <a:path w="2514600" h="457200">
                <a:moveTo>
                  <a:pt x="0" y="457200"/>
                </a:moveTo>
                <a:lnTo>
                  <a:pt x="2514600" y="457200"/>
                </a:lnTo>
                <a:lnTo>
                  <a:pt x="2514600" y="0"/>
                </a:lnTo>
                <a:lnTo>
                  <a:pt x="0" y="0"/>
                </a:lnTo>
                <a:lnTo>
                  <a:pt x="0" y="457200"/>
                </a:lnTo>
                <a:close/>
              </a:path>
            </a:pathLst>
          </a:custGeom>
          <a:solidFill>
            <a:srgbClr val="CCFFFF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6" name="object 6"/>
          <p:cNvSpPr/>
          <p:nvPr/>
        </p:nvSpPr>
        <p:spPr>
          <a:xfrm>
            <a:off x="3810000" y="1744755"/>
            <a:ext cx="2218765" cy="403412"/>
          </a:xfrm>
          <a:custGeom>
            <a:avLst/>
            <a:gdLst/>
            <a:ahLst/>
            <a:cxnLst/>
            <a:rect l="l" t="t" r="r" b="b"/>
            <a:pathLst>
              <a:path w="2514600" h="457200">
                <a:moveTo>
                  <a:pt x="0" y="457200"/>
                </a:moveTo>
                <a:lnTo>
                  <a:pt x="2514600" y="457200"/>
                </a:lnTo>
                <a:lnTo>
                  <a:pt x="2514600" y="0"/>
                </a:lnTo>
                <a:lnTo>
                  <a:pt x="0" y="0"/>
                </a:lnTo>
                <a:lnTo>
                  <a:pt x="0" y="4572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7" name="object 7"/>
          <p:cNvSpPr txBox="1"/>
          <p:nvPr/>
        </p:nvSpPr>
        <p:spPr>
          <a:xfrm>
            <a:off x="3883510" y="1791416"/>
            <a:ext cx="1972796" cy="299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>
              <a:lnSpc>
                <a:spcPts val="1271"/>
              </a:lnSpc>
            </a:pPr>
            <a:r>
              <a:rPr sz="1059" spc="-4" dirty="0">
                <a:latin typeface="Times New Roman"/>
                <a:cs typeface="Times New Roman"/>
              </a:rPr>
              <a:t>HOU</a:t>
            </a:r>
            <a:r>
              <a:rPr sz="1059" dirty="0">
                <a:latin typeface="Times New Roman"/>
                <a:cs typeface="Times New Roman"/>
              </a:rPr>
              <a:t>SE</a:t>
            </a:r>
            <a:r>
              <a:rPr sz="1059" spc="-4" dirty="0">
                <a:latin typeface="Times New Roman"/>
                <a:cs typeface="Times New Roman"/>
              </a:rPr>
              <a:t> </a:t>
            </a:r>
            <a:r>
              <a:rPr sz="1059" spc="-9" dirty="0">
                <a:latin typeface="Times New Roman"/>
                <a:cs typeface="Times New Roman"/>
              </a:rPr>
              <a:t>B</a:t>
            </a:r>
            <a:r>
              <a:rPr sz="1059" spc="4" dirty="0">
                <a:latin typeface="Times New Roman"/>
                <a:cs typeface="Times New Roman"/>
              </a:rPr>
              <a:t>U</a:t>
            </a:r>
            <a:r>
              <a:rPr sz="1059" spc="-4" dirty="0">
                <a:latin typeface="Times New Roman"/>
                <a:cs typeface="Times New Roman"/>
              </a:rPr>
              <a:t>DGE</a:t>
            </a:r>
            <a:r>
              <a:rPr sz="1059" dirty="0">
                <a:latin typeface="Times New Roman"/>
                <a:cs typeface="Times New Roman"/>
              </a:rPr>
              <a:t>T</a:t>
            </a:r>
            <a:r>
              <a:rPr sz="1059" spc="-4" dirty="0">
                <a:latin typeface="Times New Roman"/>
                <a:cs typeface="Times New Roman"/>
              </a:rPr>
              <a:t> </a:t>
            </a:r>
            <a:r>
              <a:rPr sz="1059" dirty="0">
                <a:latin typeface="Times New Roman"/>
                <a:cs typeface="Times New Roman"/>
              </a:rPr>
              <a:t>C</a:t>
            </a:r>
            <a:r>
              <a:rPr sz="1059" spc="-4" dirty="0">
                <a:latin typeface="Times New Roman"/>
                <a:cs typeface="Times New Roman"/>
              </a:rPr>
              <a:t>O</a:t>
            </a:r>
            <a:r>
              <a:rPr sz="1059" spc="9" dirty="0">
                <a:latin typeface="Times New Roman"/>
                <a:cs typeface="Times New Roman"/>
              </a:rPr>
              <a:t>MM</a:t>
            </a:r>
            <a:r>
              <a:rPr sz="1059" spc="-26" dirty="0">
                <a:latin typeface="Times New Roman"/>
                <a:cs typeface="Times New Roman"/>
              </a:rPr>
              <a:t>I</a:t>
            </a:r>
            <a:r>
              <a:rPr sz="1059" spc="-4" dirty="0">
                <a:latin typeface="Times New Roman"/>
                <a:cs typeface="Times New Roman"/>
              </a:rPr>
              <a:t>TT</a:t>
            </a:r>
            <a:r>
              <a:rPr sz="1059" spc="9" dirty="0">
                <a:latin typeface="Times New Roman"/>
                <a:cs typeface="Times New Roman"/>
              </a:rPr>
              <a:t>E</a:t>
            </a:r>
            <a:r>
              <a:rPr sz="1059" dirty="0">
                <a:latin typeface="Times New Roman"/>
                <a:cs typeface="Times New Roman"/>
              </a:rPr>
              <a:t>E</a:t>
            </a:r>
            <a:endParaRPr sz="1059">
              <a:latin typeface="Times New Roman"/>
              <a:cs typeface="Times New Roman"/>
            </a:endParaRPr>
          </a:p>
          <a:p>
            <a:pPr marL="11206">
              <a:lnSpc>
                <a:spcPts val="1059"/>
              </a:lnSpc>
            </a:pPr>
            <a:r>
              <a:rPr sz="882" dirty="0">
                <a:latin typeface="Times New Roman"/>
                <a:cs typeface="Times New Roman"/>
              </a:rPr>
              <a:t>J</a:t>
            </a:r>
            <a:r>
              <a:rPr sz="882" spc="-13" dirty="0">
                <a:latin typeface="Times New Roman"/>
                <a:cs typeface="Times New Roman"/>
              </a:rPr>
              <a:t>u</a:t>
            </a:r>
            <a:r>
              <a:rPr sz="882" spc="-4" dirty="0">
                <a:latin typeface="Times New Roman"/>
                <a:cs typeface="Times New Roman"/>
              </a:rPr>
              <a:t>r</a:t>
            </a:r>
            <a:r>
              <a:rPr sz="882" spc="-9" dirty="0">
                <a:latin typeface="Times New Roman"/>
                <a:cs typeface="Times New Roman"/>
              </a:rPr>
              <a:t>is</a:t>
            </a:r>
            <a:r>
              <a:rPr sz="882" dirty="0">
                <a:latin typeface="Times New Roman"/>
                <a:cs typeface="Times New Roman"/>
              </a:rPr>
              <a:t>d</a:t>
            </a:r>
            <a:r>
              <a:rPr sz="882" spc="-9" dirty="0">
                <a:latin typeface="Times New Roman"/>
                <a:cs typeface="Times New Roman"/>
              </a:rPr>
              <a:t>i</a:t>
            </a:r>
            <a:r>
              <a:rPr sz="882" spc="-4" dirty="0">
                <a:latin typeface="Times New Roman"/>
                <a:cs typeface="Times New Roman"/>
              </a:rPr>
              <a:t>c</a:t>
            </a:r>
            <a:r>
              <a:rPr sz="882" spc="-9" dirty="0">
                <a:latin typeface="Times New Roman"/>
                <a:cs typeface="Times New Roman"/>
              </a:rPr>
              <a:t>ti</a:t>
            </a:r>
            <a:r>
              <a:rPr sz="882" dirty="0">
                <a:latin typeface="Times New Roman"/>
                <a:cs typeface="Times New Roman"/>
              </a:rPr>
              <a:t>o</a:t>
            </a:r>
            <a:r>
              <a:rPr sz="882" spc="-13" dirty="0">
                <a:latin typeface="Times New Roman"/>
                <a:cs typeface="Times New Roman"/>
              </a:rPr>
              <a:t>n</a:t>
            </a:r>
            <a:r>
              <a:rPr sz="882" spc="-4" dirty="0">
                <a:latin typeface="Times New Roman"/>
                <a:cs typeface="Times New Roman"/>
              </a:rPr>
              <a:t>:</a:t>
            </a:r>
            <a:r>
              <a:rPr sz="882" dirty="0">
                <a:latin typeface="Times New Roman"/>
                <a:cs typeface="Times New Roman"/>
              </a:rPr>
              <a:t> </a:t>
            </a:r>
            <a:r>
              <a:rPr sz="882" spc="-13" dirty="0">
                <a:latin typeface="Times New Roman"/>
                <a:cs typeface="Times New Roman"/>
              </a:rPr>
              <a:t>C</a:t>
            </a:r>
            <a:r>
              <a:rPr sz="882" spc="4" dirty="0">
                <a:latin typeface="Times New Roman"/>
                <a:cs typeface="Times New Roman"/>
              </a:rPr>
              <a:t>o</a:t>
            </a:r>
            <a:r>
              <a:rPr sz="882" spc="-13" dirty="0">
                <a:latin typeface="Times New Roman"/>
                <a:cs typeface="Times New Roman"/>
              </a:rPr>
              <a:t>n</a:t>
            </a:r>
            <a:r>
              <a:rPr sz="882" spc="-4" dirty="0">
                <a:latin typeface="Times New Roman"/>
                <a:cs typeface="Times New Roman"/>
              </a:rPr>
              <a:t>c</a:t>
            </a:r>
            <a:r>
              <a:rPr sz="882" spc="-13" dirty="0">
                <a:latin typeface="Times New Roman"/>
                <a:cs typeface="Times New Roman"/>
              </a:rPr>
              <a:t>u</a:t>
            </a:r>
            <a:r>
              <a:rPr sz="882" spc="-4" dirty="0">
                <a:latin typeface="Times New Roman"/>
                <a:cs typeface="Times New Roman"/>
              </a:rPr>
              <a:t>rr</a:t>
            </a:r>
            <a:r>
              <a:rPr sz="882" dirty="0">
                <a:latin typeface="Times New Roman"/>
                <a:cs typeface="Times New Roman"/>
              </a:rPr>
              <a:t>e</a:t>
            </a:r>
            <a:r>
              <a:rPr sz="882" spc="-13" dirty="0">
                <a:latin typeface="Times New Roman"/>
                <a:cs typeface="Times New Roman"/>
              </a:rPr>
              <a:t>n</a:t>
            </a:r>
            <a:r>
              <a:rPr sz="882" spc="-4" dirty="0">
                <a:latin typeface="Times New Roman"/>
                <a:cs typeface="Times New Roman"/>
              </a:rPr>
              <a:t>t</a:t>
            </a:r>
            <a:r>
              <a:rPr sz="882" dirty="0">
                <a:latin typeface="Times New Roman"/>
                <a:cs typeface="Times New Roman"/>
              </a:rPr>
              <a:t> </a:t>
            </a:r>
            <a:r>
              <a:rPr sz="882" spc="-4" dirty="0">
                <a:latin typeface="Times New Roman"/>
                <a:cs typeface="Times New Roman"/>
              </a:rPr>
              <a:t>B</a:t>
            </a:r>
            <a:r>
              <a:rPr sz="882" spc="-13" dirty="0">
                <a:latin typeface="Times New Roman"/>
                <a:cs typeface="Times New Roman"/>
              </a:rPr>
              <a:t>u</a:t>
            </a:r>
            <a:r>
              <a:rPr sz="882" dirty="0">
                <a:latin typeface="Times New Roman"/>
                <a:cs typeface="Times New Roman"/>
              </a:rPr>
              <a:t>dg</a:t>
            </a:r>
            <a:r>
              <a:rPr sz="882" spc="-4" dirty="0">
                <a:latin typeface="Times New Roman"/>
                <a:cs typeface="Times New Roman"/>
              </a:rPr>
              <a:t>et</a:t>
            </a:r>
            <a:r>
              <a:rPr sz="882" dirty="0">
                <a:latin typeface="Times New Roman"/>
                <a:cs typeface="Times New Roman"/>
              </a:rPr>
              <a:t> </a:t>
            </a:r>
            <a:r>
              <a:rPr sz="882" spc="-13" dirty="0">
                <a:latin typeface="Times New Roman"/>
                <a:cs typeface="Times New Roman"/>
              </a:rPr>
              <a:t>R</a:t>
            </a:r>
            <a:r>
              <a:rPr sz="882" spc="-4" dirty="0">
                <a:latin typeface="Times New Roman"/>
                <a:cs typeface="Times New Roman"/>
              </a:rPr>
              <a:t>e</a:t>
            </a:r>
            <a:r>
              <a:rPr sz="882" spc="-9" dirty="0">
                <a:latin typeface="Times New Roman"/>
                <a:cs typeface="Times New Roman"/>
              </a:rPr>
              <a:t>s</a:t>
            </a:r>
            <a:r>
              <a:rPr sz="882" dirty="0">
                <a:latin typeface="Times New Roman"/>
                <a:cs typeface="Times New Roman"/>
              </a:rPr>
              <a:t>o</a:t>
            </a:r>
            <a:r>
              <a:rPr sz="882" spc="-9" dirty="0">
                <a:latin typeface="Times New Roman"/>
                <a:cs typeface="Times New Roman"/>
              </a:rPr>
              <a:t>l</a:t>
            </a:r>
            <a:r>
              <a:rPr sz="882" dirty="0">
                <a:latin typeface="Times New Roman"/>
                <a:cs typeface="Times New Roman"/>
              </a:rPr>
              <a:t>u</a:t>
            </a:r>
            <a:r>
              <a:rPr sz="882" spc="-9" dirty="0">
                <a:latin typeface="Times New Roman"/>
                <a:cs typeface="Times New Roman"/>
              </a:rPr>
              <a:t>ti</a:t>
            </a:r>
            <a:r>
              <a:rPr sz="882" dirty="0">
                <a:latin typeface="Times New Roman"/>
                <a:cs typeface="Times New Roman"/>
              </a:rPr>
              <a:t>o</a:t>
            </a:r>
            <a:r>
              <a:rPr sz="882" spc="-4" dirty="0">
                <a:latin typeface="Times New Roman"/>
                <a:cs typeface="Times New Roman"/>
              </a:rPr>
              <a:t>n</a:t>
            </a:r>
            <a:endParaRPr sz="882">
              <a:latin typeface="Times New Roman"/>
              <a:cs typeface="Times New Rom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6163235" y="1744755"/>
            <a:ext cx="2218765" cy="403412"/>
          </a:xfrm>
          <a:custGeom>
            <a:avLst/>
            <a:gdLst/>
            <a:ahLst/>
            <a:cxnLst/>
            <a:rect l="l" t="t" r="r" b="b"/>
            <a:pathLst>
              <a:path w="2514600" h="457200">
                <a:moveTo>
                  <a:pt x="0" y="457200"/>
                </a:moveTo>
                <a:lnTo>
                  <a:pt x="2514600" y="457200"/>
                </a:lnTo>
                <a:lnTo>
                  <a:pt x="2514600" y="0"/>
                </a:lnTo>
                <a:lnTo>
                  <a:pt x="0" y="0"/>
                </a:lnTo>
                <a:lnTo>
                  <a:pt x="0" y="457200"/>
                </a:lnTo>
                <a:close/>
              </a:path>
            </a:pathLst>
          </a:custGeom>
          <a:solidFill>
            <a:srgbClr val="FFCC99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9" name="object 9"/>
          <p:cNvSpPr/>
          <p:nvPr/>
        </p:nvSpPr>
        <p:spPr>
          <a:xfrm>
            <a:off x="6163235" y="1744755"/>
            <a:ext cx="2218765" cy="403412"/>
          </a:xfrm>
          <a:custGeom>
            <a:avLst/>
            <a:gdLst/>
            <a:ahLst/>
            <a:cxnLst/>
            <a:rect l="l" t="t" r="r" b="b"/>
            <a:pathLst>
              <a:path w="2514600" h="457200">
                <a:moveTo>
                  <a:pt x="0" y="457200"/>
                </a:moveTo>
                <a:lnTo>
                  <a:pt x="2514600" y="457200"/>
                </a:lnTo>
                <a:lnTo>
                  <a:pt x="2514600" y="0"/>
                </a:lnTo>
                <a:lnTo>
                  <a:pt x="0" y="0"/>
                </a:lnTo>
                <a:lnTo>
                  <a:pt x="0" y="4572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0" name="object 10"/>
          <p:cNvSpPr txBox="1"/>
          <p:nvPr/>
        </p:nvSpPr>
        <p:spPr>
          <a:xfrm>
            <a:off x="6236745" y="1796795"/>
            <a:ext cx="1949824" cy="1629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/>
            <a:r>
              <a:rPr sz="1059" dirty="0">
                <a:latin typeface="Times New Roman"/>
                <a:cs typeface="Times New Roman"/>
              </a:rPr>
              <a:t>S</a:t>
            </a:r>
            <a:r>
              <a:rPr sz="1059" spc="-4" dirty="0">
                <a:latin typeface="Times New Roman"/>
                <a:cs typeface="Times New Roman"/>
              </a:rPr>
              <a:t>ENAT</a:t>
            </a:r>
            <a:r>
              <a:rPr sz="1059" dirty="0">
                <a:latin typeface="Times New Roman"/>
                <a:cs typeface="Times New Roman"/>
              </a:rPr>
              <a:t>E</a:t>
            </a:r>
            <a:r>
              <a:rPr sz="1059" spc="-4" dirty="0">
                <a:latin typeface="Times New Roman"/>
                <a:cs typeface="Times New Roman"/>
              </a:rPr>
              <a:t> </a:t>
            </a:r>
            <a:r>
              <a:rPr sz="1059" spc="-9" dirty="0">
                <a:latin typeface="Times New Roman"/>
                <a:cs typeface="Times New Roman"/>
              </a:rPr>
              <a:t>B</a:t>
            </a:r>
            <a:r>
              <a:rPr sz="1059" spc="-4" dirty="0">
                <a:latin typeface="Times New Roman"/>
                <a:cs typeface="Times New Roman"/>
              </a:rPr>
              <a:t>U</a:t>
            </a:r>
            <a:r>
              <a:rPr sz="1059" spc="4" dirty="0">
                <a:latin typeface="Times New Roman"/>
                <a:cs typeface="Times New Roman"/>
              </a:rPr>
              <a:t>D</a:t>
            </a:r>
            <a:r>
              <a:rPr sz="1059" spc="-4" dirty="0">
                <a:latin typeface="Times New Roman"/>
                <a:cs typeface="Times New Roman"/>
              </a:rPr>
              <a:t>GE</a:t>
            </a:r>
            <a:r>
              <a:rPr sz="1059" dirty="0">
                <a:latin typeface="Times New Roman"/>
                <a:cs typeface="Times New Roman"/>
              </a:rPr>
              <a:t>T</a:t>
            </a:r>
            <a:r>
              <a:rPr sz="1059" spc="-4" dirty="0">
                <a:latin typeface="Times New Roman"/>
                <a:cs typeface="Times New Roman"/>
              </a:rPr>
              <a:t> </a:t>
            </a:r>
            <a:r>
              <a:rPr sz="1059" dirty="0">
                <a:latin typeface="Times New Roman"/>
                <a:cs typeface="Times New Roman"/>
              </a:rPr>
              <a:t>C</a:t>
            </a:r>
            <a:r>
              <a:rPr sz="1059" spc="4" dirty="0">
                <a:latin typeface="Times New Roman"/>
                <a:cs typeface="Times New Roman"/>
              </a:rPr>
              <a:t>O</a:t>
            </a:r>
            <a:r>
              <a:rPr sz="1059" dirty="0">
                <a:latin typeface="Times New Roman"/>
                <a:cs typeface="Times New Roman"/>
              </a:rPr>
              <a:t>M</a:t>
            </a:r>
            <a:r>
              <a:rPr sz="1059" spc="9" dirty="0">
                <a:latin typeface="Times New Roman"/>
                <a:cs typeface="Times New Roman"/>
              </a:rPr>
              <a:t>M</a:t>
            </a:r>
            <a:r>
              <a:rPr sz="1059" spc="-26" dirty="0">
                <a:latin typeface="Times New Roman"/>
                <a:cs typeface="Times New Roman"/>
              </a:rPr>
              <a:t>I</a:t>
            </a:r>
            <a:r>
              <a:rPr sz="1059" spc="-4" dirty="0">
                <a:latin typeface="Times New Roman"/>
                <a:cs typeface="Times New Roman"/>
              </a:rPr>
              <a:t>TT</a:t>
            </a:r>
            <a:r>
              <a:rPr sz="1059" spc="9" dirty="0">
                <a:latin typeface="Times New Roman"/>
                <a:cs typeface="Times New Roman"/>
              </a:rPr>
              <a:t>E</a:t>
            </a:r>
            <a:r>
              <a:rPr sz="1059" dirty="0">
                <a:latin typeface="Times New Roman"/>
                <a:cs typeface="Times New Roman"/>
              </a:rPr>
              <a:t>E</a:t>
            </a:r>
            <a:endParaRPr sz="1059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10180226" y="1596837"/>
            <a:ext cx="1613647" cy="302559"/>
          </a:xfrm>
          <a:custGeom>
            <a:avLst/>
            <a:gdLst/>
            <a:ahLst/>
            <a:cxnLst/>
            <a:rect l="l" t="t" r="r" b="b"/>
            <a:pathLst>
              <a:path w="1828800" h="342900">
                <a:moveTo>
                  <a:pt x="0" y="342900"/>
                </a:moveTo>
                <a:lnTo>
                  <a:pt x="1828800" y="342900"/>
                </a:lnTo>
                <a:lnTo>
                  <a:pt x="1828800" y="0"/>
                </a:lnTo>
                <a:lnTo>
                  <a:pt x="0" y="0"/>
                </a:lnTo>
                <a:lnTo>
                  <a:pt x="0" y="342900"/>
                </a:lnTo>
                <a:close/>
              </a:path>
            </a:pathLst>
          </a:custGeom>
          <a:solidFill>
            <a:srgbClr val="CCFFCC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2" name="object 12"/>
          <p:cNvSpPr/>
          <p:nvPr/>
        </p:nvSpPr>
        <p:spPr>
          <a:xfrm>
            <a:off x="10180226" y="1596837"/>
            <a:ext cx="1613647" cy="302559"/>
          </a:xfrm>
          <a:custGeom>
            <a:avLst/>
            <a:gdLst/>
            <a:ahLst/>
            <a:cxnLst/>
            <a:rect l="l" t="t" r="r" b="b"/>
            <a:pathLst>
              <a:path w="1828800" h="342900">
                <a:moveTo>
                  <a:pt x="0" y="342900"/>
                </a:moveTo>
                <a:lnTo>
                  <a:pt x="1828800" y="342900"/>
                </a:lnTo>
                <a:lnTo>
                  <a:pt x="1828800" y="0"/>
                </a:lnTo>
                <a:lnTo>
                  <a:pt x="0" y="0"/>
                </a:lnTo>
                <a:lnTo>
                  <a:pt x="0" y="3429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3" name="object 13"/>
          <p:cNvSpPr txBox="1"/>
          <p:nvPr/>
        </p:nvSpPr>
        <p:spPr>
          <a:xfrm>
            <a:off x="10323660" y="1648877"/>
            <a:ext cx="1325096" cy="1629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/>
            <a:r>
              <a:rPr sz="1059" dirty="0">
                <a:latin typeface="Times New Roman"/>
                <a:cs typeface="Times New Roman"/>
              </a:rPr>
              <a:t>12 S</a:t>
            </a:r>
            <a:r>
              <a:rPr sz="1059" spc="-4" dirty="0">
                <a:latin typeface="Times New Roman"/>
                <a:cs typeface="Times New Roman"/>
              </a:rPr>
              <a:t>U</a:t>
            </a:r>
            <a:r>
              <a:rPr sz="1059" spc="-9" dirty="0">
                <a:latin typeface="Times New Roman"/>
                <a:cs typeface="Times New Roman"/>
              </a:rPr>
              <a:t>B</a:t>
            </a:r>
            <a:r>
              <a:rPr sz="1059" dirty="0">
                <a:latin typeface="Times New Roman"/>
                <a:cs typeface="Times New Roman"/>
              </a:rPr>
              <a:t>C</a:t>
            </a:r>
            <a:r>
              <a:rPr sz="1059" spc="-4" dirty="0">
                <a:latin typeface="Times New Roman"/>
                <a:cs typeface="Times New Roman"/>
              </a:rPr>
              <a:t>O</a:t>
            </a:r>
            <a:r>
              <a:rPr sz="1059" dirty="0">
                <a:latin typeface="Times New Roman"/>
                <a:cs typeface="Times New Roman"/>
              </a:rPr>
              <a:t>M</a:t>
            </a:r>
            <a:r>
              <a:rPr sz="1059" spc="9" dirty="0">
                <a:latin typeface="Times New Roman"/>
                <a:cs typeface="Times New Roman"/>
              </a:rPr>
              <a:t>M</a:t>
            </a:r>
            <a:r>
              <a:rPr sz="1059" spc="-18" dirty="0">
                <a:latin typeface="Times New Roman"/>
                <a:cs typeface="Times New Roman"/>
              </a:rPr>
              <a:t>I</a:t>
            </a:r>
            <a:r>
              <a:rPr sz="1059" spc="-4" dirty="0">
                <a:latin typeface="Times New Roman"/>
                <a:cs typeface="Times New Roman"/>
              </a:rPr>
              <a:t>TTEES</a:t>
            </a:r>
            <a:endParaRPr sz="1059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11054284" y="2101102"/>
            <a:ext cx="739588" cy="302559"/>
          </a:xfrm>
          <a:custGeom>
            <a:avLst/>
            <a:gdLst/>
            <a:ahLst/>
            <a:cxnLst/>
            <a:rect l="l" t="t" r="r" b="b"/>
            <a:pathLst>
              <a:path w="838200" h="342900">
                <a:moveTo>
                  <a:pt x="0" y="342900"/>
                </a:moveTo>
                <a:lnTo>
                  <a:pt x="838200" y="342900"/>
                </a:lnTo>
                <a:lnTo>
                  <a:pt x="838200" y="0"/>
                </a:lnTo>
                <a:lnTo>
                  <a:pt x="0" y="0"/>
                </a:lnTo>
                <a:lnTo>
                  <a:pt x="0" y="342900"/>
                </a:lnTo>
                <a:close/>
              </a:path>
            </a:pathLst>
          </a:custGeom>
          <a:solidFill>
            <a:srgbClr val="CCFFCC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5" name="object 15"/>
          <p:cNvSpPr/>
          <p:nvPr/>
        </p:nvSpPr>
        <p:spPr>
          <a:xfrm>
            <a:off x="11054284" y="2101102"/>
            <a:ext cx="739588" cy="302559"/>
          </a:xfrm>
          <a:custGeom>
            <a:avLst/>
            <a:gdLst/>
            <a:ahLst/>
            <a:cxnLst/>
            <a:rect l="l" t="t" r="r" b="b"/>
            <a:pathLst>
              <a:path w="838200" h="342900">
                <a:moveTo>
                  <a:pt x="0" y="342900"/>
                </a:moveTo>
                <a:lnTo>
                  <a:pt x="838200" y="342900"/>
                </a:lnTo>
                <a:lnTo>
                  <a:pt x="838200" y="0"/>
                </a:lnTo>
                <a:lnTo>
                  <a:pt x="0" y="0"/>
                </a:lnTo>
                <a:lnTo>
                  <a:pt x="0" y="3429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6" name="object 16"/>
          <p:cNvSpPr txBox="1"/>
          <p:nvPr/>
        </p:nvSpPr>
        <p:spPr>
          <a:xfrm>
            <a:off x="11127794" y="2153142"/>
            <a:ext cx="506506" cy="1629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/>
            <a:r>
              <a:rPr sz="1059" spc="-4" dirty="0">
                <a:latin typeface="Times New Roman"/>
                <a:cs typeface="Times New Roman"/>
              </a:rPr>
              <a:t>Hear</a:t>
            </a:r>
            <a:r>
              <a:rPr sz="1059" dirty="0">
                <a:latin typeface="Times New Roman"/>
                <a:cs typeface="Times New Roman"/>
              </a:rPr>
              <a:t>i</a:t>
            </a:r>
            <a:r>
              <a:rPr sz="1059" spc="9" dirty="0">
                <a:latin typeface="Times New Roman"/>
                <a:cs typeface="Times New Roman"/>
              </a:rPr>
              <a:t>n</a:t>
            </a:r>
            <a:r>
              <a:rPr sz="1059" spc="-13" dirty="0">
                <a:latin typeface="Times New Roman"/>
                <a:cs typeface="Times New Roman"/>
              </a:rPr>
              <a:t>g</a:t>
            </a:r>
            <a:r>
              <a:rPr sz="1059" dirty="0">
                <a:latin typeface="Times New Roman"/>
                <a:cs typeface="Times New Roman"/>
              </a:rPr>
              <a:t>s</a:t>
            </a:r>
          </a:p>
        </p:txBody>
      </p:sp>
      <p:sp>
        <p:nvSpPr>
          <p:cNvPr id="17" name="object 17"/>
          <p:cNvSpPr/>
          <p:nvPr/>
        </p:nvSpPr>
        <p:spPr>
          <a:xfrm>
            <a:off x="10583637" y="2605366"/>
            <a:ext cx="1210235" cy="302559"/>
          </a:xfrm>
          <a:custGeom>
            <a:avLst/>
            <a:gdLst/>
            <a:ahLst/>
            <a:cxnLst/>
            <a:rect l="l" t="t" r="r" b="b"/>
            <a:pathLst>
              <a:path w="1371600" h="342900">
                <a:moveTo>
                  <a:pt x="0" y="342900"/>
                </a:moveTo>
                <a:lnTo>
                  <a:pt x="1371600" y="342900"/>
                </a:lnTo>
                <a:lnTo>
                  <a:pt x="1371600" y="0"/>
                </a:lnTo>
                <a:lnTo>
                  <a:pt x="0" y="0"/>
                </a:lnTo>
                <a:lnTo>
                  <a:pt x="0" y="342900"/>
                </a:lnTo>
                <a:close/>
              </a:path>
            </a:pathLst>
          </a:custGeom>
          <a:solidFill>
            <a:srgbClr val="CCFFCC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8" name="object 18"/>
          <p:cNvSpPr/>
          <p:nvPr/>
        </p:nvSpPr>
        <p:spPr>
          <a:xfrm>
            <a:off x="10583637" y="2605366"/>
            <a:ext cx="1210235" cy="302559"/>
          </a:xfrm>
          <a:custGeom>
            <a:avLst/>
            <a:gdLst/>
            <a:ahLst/>
            <a:cxnLst/>
            <a:rect l="l" t="t" r="r" b="b"/>
            <a:pathLst>
              <a:path w="1371600" h="342900">
                <a:moveTo>
                  <a:pt x="0" y="342900"/>
                </a:moveTo>
                <a:lnTo>
                  <a:pt x="1371600" y="342900"/>
                </a:lnTo>
                <a:lnTo>
                  <a:pt x="1371600" y="0"/>
                </a:lnTo>
                <a:lnTo>
                  <a:pt x="0" y="0"/>
                </a:lnTo>
                <a:lnTo>
                  <a:pt x="0" y="3429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9" name="object 19"/>
          <p:cNvSpPr txBox="1"/>
          <p:nvPr/>
        </p:nvSpPr>
        <p:spPr>
          <a:xfrm>
            <a:off x="10657147" y="2657406"/>
            <a:ext cx="981635" cy="1629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/>
            <a:r>
              <a:rPr sz="1059" dirty="0">
                <a:latin typeface="Times New Roman"/>
                <a:cs typeface="Times New Roman"/>
              </a:rPr>
              <a:t>302</a:t>
            </a:r>
            <a:r>
              <a:rPr sz="1059" spc="-4" dirty="0">
                <a:latin typeface="Times New Roman"/>
                <a:cs typeface="Times New Roman"/>
              </a:rPr>
              <a:t>(</a:t>
            </a:r>
            <a:r>
              <a:rPr sz="1059" dirty="0">
                <a:latin typeface="Times New Roman"/>
                <a:cs typeface="Times New Roman"/>
              </a:rPr>
              <a:t>b)</a:t>
            </a:r>
            <a:r>
              <a:rPr sz="1059" spc="-4" dirty="0">
                <a:latin typeface="Times New Roman"/>
                <a:cs typeface="Times New Roman"/>
              </a:rPr>
              <a:t> A</a:t>
            </a:r>
            <a:r>
              <a:rPr sz="1059" dirty="0">
                <a:latin typeface="Times New Roman"/>
                <a:cs typeface="Times New Roman"/>
              </a:rPr>
              <a:t>llo</a:t>
            </a:r>
            <a:r>
              <a:rPr sz="1059" spc="-4" dirty="0">
                <a:latin typeface="Times New Roman"/>
                <a:cs typeface="Times New Roman"/>
              </a:rPr>
              <a:t>ca</a:t>
            </a:r>
            <a:r>
              <a:rPr sz="1059" dirty="0">
                <a:latin typeface="Times New Roman"/>
                <a:cs typeface="Times New Roman"/>
              </a:rPr>
              <a:t>tion</a:t>
            </a:r>
            <a:endParaRPr sz="1059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9391651" y="974926"/>
            <a:ext cx="2689412" cy="403412"/>
          </a:xfrm>
          <a:custGeom>
            <a:avLst/>
            <a:gdLst/>
            <a:ahLst/>
            <a:cxnLst/>
            <a:rect l="l" t="t" r="r" b="b"/>
            <a:pathLst>
              <a:path w="3048000" h="457200">
                <a:moveTo>
                  <a:pt x="0" y="457200"/>
                </a:moveTo>
                <a:lnTo>
                  <a:pt x="3048000" y="457200"/>
                </a:lnTo>
                <a:lnTo>
                  <a:pt x="3048000" y="0"/>
                </a:lnTo>
                <a:lnTo>
                  <a:pt x="0" y="0"/>
                </a:lnTo>
                <a:lnTo>
                  <a:pt x="0" y="457200"/>
                </a:lnTo>
                <a:close/>
              </a:path>
            </a:pathLst>
          </a:custGeom>
          <a:solidFill>
            <a:srgbClr val="CCFFCC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21" name="object 21"/>
          <p:cNvSpPr/>
          <p:nvPr/>
        </p:nvSpPr>
        <p:spPr>
          <a:xfrm>
            <a:off x="9391650" y="975399"/>
            <a:ext cx="2689412" cy="403412"/>
          </a:xfrm>
          <a:custGeom>
            <a:avLst/>
            <a:gdLst/>
            <a:ahLst/>
            <a:cxnLst/>
            <a:rect l="l" t="t" r="r" b="b"/>
            <a:pathLst>
              <a:path w="3048000" h="457200">
                <a:moveTo>
                  <a:pt x="0" y="457200"/>
                </a:moveTo>
                <a:lnTo>
                  <a:pt x="3048000" y="457200"/>
                </a:lnTo>
                <a:lnTo>
                  <a:pt x="3048000" y="0"/>
                </a:lnTo>
                <a:lnTo>
                  <a:pt x="0" y="0"/>
                </a:lnTo>
                <a:lnTo>
                  <a:pt x="0" y="4572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22" name="object 22"/>
          <p:cNvSpPr txBox="1"/>
          <p:nvPr/>
        </p:nvSpPr>
        <p:spPr>
          <a:xfrm>
            <a:off x="9445861" y="1027441"/>
            <a:ext cx="2540374" cy="1629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/>
            <a:r>
              <a:rPr sz="1059" dirty="0">
                <a:latin typeface="Times New Roman"/>
                <a:cs typeface="Times New Roman"/>
              </a:rPr>
              <a:t>S</a:t>
            </a:r>
            <a:r>
              <a:rPr sz="1059" spc="-4" dirty="0">
                <a:latin typeface="Times New Roman"/>
                <a:cs typeface="Times New Roman"/>
              </a:rPr>
              <a:t>ENAT</a:t>
            </a:r>
            <a:r>
              <a:rPr sz="1059" dirty="0">
                <a:latin typeface="Times New Roman"/>
                <a:cs typeface="Times New Roman"/>
              </a:rPr>
              <a:t>E</a:t>
            </a:r>
            <a:r>
              <a:rPr sz="1059" spc="-4" dirty="0">
                <a:latin typeface="Times New Roman"/>
                <a:cs typeface="Times New Roman"/>
              </a:rPr>
              <a:t> A</a:t>
            </a:r>
            <a:r>
              <a:rPr sz="1059" dirty="0">
                <a:latin typeface="Times New Roman"/>
                <a:cs typeface="Times New Roman"/>
              </a:rPr>
              <a:t>PPR</a:t>
            </a:r>
            <a:r>
              <a:rPr sz="1059" spc="-4" dirty="0">
                <a:latin typeface="Times New Roman"/>
                <a:cs typeface="Times New Roman"/>
              </a:rPr>
              <a:t>O</a:t>
            </a:r>
            <a:r>
              <a:rPr sz="1059" dirty="0">
                <a:latin typeface="Times New Roman"/>
                <a:cs typeface="Times New Roman"/>
              </a:rPr>
              <a:t>PR</a:t>
            </a:r>
            <a:r>
              <a:rPr sz="1059" spc="-18" dirty="0">
                <a:latin typeface="Times New Roman"/>
                <a:cs typeface="Times New Roman"/>
              </a:rPr>
              <a:t>I</a:t>
            </a:r>
            <a:r>
              <a:rPr sz="1059" spc="-4" dirty="0">
                <a:latin typeface="Times New Roman"/>
                <a:cs typeface="Times New Roman"/>
              </a:rPr>
              <a:t>A</a:t>
            </a:r>
            <a:r>
              <a:rPr sz="1059" spc="9" dirty="0">
                <a:latin typeface="Times New Roman"/>
                <a:cs typeface="Times New Roman"/>
              </a:rPr>
              <a:t>T</a:t>
            </a:r>
            <a:r>
              <a:rPr sz="1059" spc="-18" dirty="0">
                <a:latin typeface="Times New Roman"/>
                <a:cs typeface="Times New Roman"/>
              </a:rPr>
              <a:t>I</a:t>
            </a:r>
            <a:r>
              <a:rPr sz="1059" spc="4" dirty="0">
                <a:latin typeface="Times New Roman"/>
                <a:cs typeface="Times New Roman"/>
              </a:rPr>
              <a:t>O</a:t>
            </a:r>
            <a:r>
              <a:rPr sz="1059" spc="-4" dirty="0">
                <a:latin typeface="Times New Roman"/>
                <a:cs typeface="Times New Roman"/>
              </a:rPr>
              <a:t>N</a:t>
            </a:r>
            <a:r>
              <a:rPr sz="1059" dirty="0">
                <a:latin typeface="Times New Roman"/>
                <a:cs typeface="Times New Roman"/>
              </a:rPr>
              <a:t>S C</a:t>
            </a:r>
            <a:r>
              <a:rPr sz="1059" spc="-4" dirty="0">
                <a:latin typeface="Times New Roman"/>
                <a:cs typeface="Times New Roman"/>
              </a:rPr>
              <a:t>O</a:t>
            </a:r>
            <a:r>
              <a:rPr sz="1059" dirty="0">
                <a:latin typeface="Times New Roman"/>
                <a:cs typeface="Times New Roman"/>
              </a:rPr>
              <a:t>M</a:t>
            </a:r>
            <a:r>
              <a:rPr sz="1059" spc="9" dirty="0">
                <a:latin typeface="Times New Roman"/>
                <a:cs typeface="Times New Roman"/>
              </a:rPr>
              <a:t>M</a:t>
            </a:r>
            <a:r>
              <a:rPr sz="1059" spc="-18" dirty="0">
                <a:latin typeface="Times New Roman"/>
                <a:cs typeface="Times New Roman"/>
              </a:rPr>
              <a:t>I</a:t>
            </a:r>
            <a:r>
              <a:rPr sz="1059" spc="-4" dirty="0">
                <a:latin typeface="Times New Roman"/>
                <a:cs typeface="Times New Roman"/>
              </a:rPr>
              <a:t>TTE</a:t>
            </a:r>
            <a:r>
              <a:rPr sz="1059" dirty="0">
                <a:latin typeface="Times New Roman"/>
                <a:cs typeface="Times New Roman"/>
              </a:rPr>
              <a:t>E</a:t>
            </a:r>
          </a:p>
        </p:txBody>
      </p:sp>
      <p:sp>
        <p:nvSpPr>
          <p:cNvPr id="23" name="object 23"/>
          <p:cNvSpPr txBox="1"/>
          <p:nvPr/>
        </p:nvSpPr>
        <p:spPr>
          <a:xfrm>
            <a:off x="2213480" y="5086501"/>
            <a:ext cx="1075765" cy="162993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80126"/>
            <a:r>
              <a:rPr sz="1059" i="1" spc="-4" dirty="0">
                <a:latin typeface="Times New Roman"/>
                <a:cs typeface="Times New Roman"/>
              </a:rPr>
              <a:t>Re</a:t>
            </a:r>
            <a:r>
              <a:rPr sz="1059" i="1" dirty="0">
                <a:latin typeface="Times New Roman"/>
                <a:cs typeface="Times New Roman"/>
              </a:rPr>
              <a:t>f</a:t>
            </a:r>
            <a:r>
              <a:rPr sz="1059" i="1" spc="-4" dirty="0">
                <a:latin typeface="Times New Roman"/>
                <a:cs typeface="Times New Roman"/>
              </a:rPr>
              <a:t>e</a:t>
            </a:r>
            <a:r>
              <a:rPr sz="1059" i="1" dirty="0">
                <a:latin typeface="Times New Roman"/>
                <a:cs typeface="Times New Roman"/>
              </a:rPr>
              <a:t>r to S</a:t>
            </a:r>
            <a:r>
              <a:rPr sz="1059" i="1" spc="-4" dirty="0">
                <a:latin typeface="Times New Roman"/>
                <a:cs typeface="Times New Roman"/>
              </a:rPr>
              <a:t>e</a:t>
            </a:r>
            <a:r>
              <a:rPr sz="1059" i="1" dirty="0">
                <a:latin typeface="Times New Roman"/>
                <a:cs typeface="Times New Roman"/>
              </a:rPr>
              <a:t>nate</a:t>
            </a:r>
            <a:endParaRPr sz="1059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10381931" y="3412191"/>
            <a:ext cx="1411941" cy="286871"/>
          </a:xfrm>
          <a:custGeom>
            <a:avLst/>
            <a:gdLst/>
            <a:ahLst/>
            <a:cxnLst/>
            <a:rect l="l" t="t" r="r" b="b"/>
            <a:pathLst>
              <a:path w="1600200" h="325120">
                <a:moveTo>
                  <a:pt x="0" y="325120"/>
                </a:moveTo>
                <a:lnTo>
                  <a:pt x="1600200" y="325120"/>
                </a:lnTo>
                <a:lnTo>
                  <a:pt x="1600200" y="0"/>
                </a:lnTo>
                <a:lnTo>
                  <a:pt x="0" y="0"/>
                </a:lnTo>
                <a:lnTo>
                  <a:pt x="0" y="325120"/>
                </a:lnTo>
                <a:close/>
              </a:path>
            </a:pathLst>
          </a:custGeom>
          <a:solidFill>
            <a:srgbClr val="CCFFCC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25" name="object 25"/>
          <p:cNvSpPr/>
          <p:nvPr/>
        </p:nvSpPr>
        <p:spPr>
          <a:xfrm>
            <a:off x="10381931" y="3412191"/>
            <a:ext cx="1411941" cy="286871"/>
          </a:xfrm>
          <a:custGeom>
            <a:avLst/>
            <a:gdLst/>
            <a:ahLst/>
            <a:cxnLst/>
            <a:rect l="l" t="t" r="r" b="b"/>
            <a:pathLst>
              <a:path w="1600200" h="325120">
                <a:moveTo>
                  <a:pt x="0" y="325120"/>
                </a:moveTo>
                <a:lnTo>
                  <a:pt x="1600200" y="325120"/>
                </a:lnTo>
                <a:lnTo>
                  <a:pt x="1600200" y="0"/>
                </a:lnTo>
                <a:lnTo>
                  <a:pt x="0" y="0"/>
                </a:lnTo>
                <a:lnTo>
                  <a:pt x="0" y="32512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26" name="object 26"/>
          <p:cNvSpPr txBox="1"/>
          <p:nvPr/>
        </p:nvSpPr>
        <p:spPr>
          <a:xfrm>
            <a:off x="10458130" y="3462885"/>
            <a:ext cx="1258421" cy="1629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/>
            <a:r>
              <a:rPr sz="1059" dirty="0">
                <a:latin typeface="Times New Roman"/>
                <a:cs typeface="Times New Roman"/>
              </a:rPr>
              <a:t>Sub</a:t>
            </a:r>
            <a:r>
              <a:rPr sz="1059" spc="-4" dirty="0">
                <a:latin typeface="Times New Roman"/>
                <a:cs typeface="Times New Roman"/>
              </a:rPr>
              <a:t>c</a:t>
            </a:r>
            <a:r>
              <a:rPr sz="1059" dirty="0">
                <a:latin typeface="Times New Roman"/>
                <a:cs typeface="Times New Roman"/>
              </a:rPr>
              <a:t>ommitt</a:t>
            </a:r>
            <a:r>
              <a:rPr sz="1059" spc="-4" dirty="0">
                <a:latin typeface="Times New Roman"/>
                <a:cs typeface="Times New Roman"/>
              </a:rPr>
              <a:t>e</a:t>
            </a:r>
            <a:r>
              <a:rPr sz="1059" dirty="0">
                <a:latin typeface="Times New Roman"/>
                <a:cs typeface="Times New Roman"/>
              </a:rPr>
              <a:t>e</a:t>
            </a:r>
            <a:r>
              <a:rPr sz="1059" spc="-4" dirty="0">
                <a:latin typeface="Times New Roman"/>
                <a:cs typeface="Times New Roman"/>
              </a:rPr>
              <a:t> </a:t>
            </a:r>
            <a:r>
              <a:rPr sz="1059" dirty="0">
                <a:latin typeface="Times New Roman"/>
                <a:cs typeface="Times New Roman"/>
              </a:rPr>
              <a:t>M</a:t>
            </a:r>
            <a:r>
              <a:rPr sz="1059" spc="-4" dirty="0">
                <a:latin typeface="Times New Roman"/>
                <a:cs typeface="Times New Roman"/>
              </a:rPr>
              <a:t>ar</a:t>
            </a:r>
            <a:r>
              <a:rPr sz="1059" dirty="0">
                <a:latin typeface="Times New Roman"/>
                <a:cs typeface="Times New Roman"/>
              </a:rPr>
              <a:t>kup</a:t>
            </a:r>
            <a:endParaRPr sz="1059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10314696" y="3916455"/>
            <a:ext cx="1479176" cy="302559"/>
          </a:xfrm>
          <a:custGeom>
            <a:avLst/>
            <a:gdLst/>
            <a:ahLst/>
            <a:cxnLst/>
            <a:rect l="l" t="t" r="r" b="b"/>
            <a:pathLst>
              <a:path w="1676400" h="342900">
                <a:moveTo>
                  <a:pt x="0" y="342900"/>
                </a:moveTo>
                <a:lnTo>
                  <a:pt x="1676400" y="342900"/>
                </a:lnTo>
                <a:lnTo>
                  <a:pt x="1676400" y="0"/>
                </a:lnTo>
                <a:lnTo>
                  <a:pt x="0" y="0"/>
                </a:lnTo>
                <a:lnTo>
                  <a:pt x="0" y="342900"/>
                </a:lnTo>
                <a:close/>
              </a:path>
            </a:pathLst>
          </a:custGeom>
          <a:solidFill>
            <a:srgbClr val="CCFFCC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28" name="object 28"/>
          <p:cNvSpPr/>
          <p:nvPr/>
        </p:nvSpPr>
        <p:spPr>
          <a:xfrm>
            <a:off x="10314696" y="3916455"/>
            <a:ext cx="1479176" cy="302559"/>
          </a:xfrm>
          <a:custGeom>
            <a:avLst/>
            <a:gdLst/>
            <a:ahLst/>
            <a:cxnLst/>
            <a:rect l="l" t="t" r="r" b="b"/>
            <a:pathLst>
              <a:path w="1676400" h="342900">
                <a:moveTo>
                  <a:pt x="0" y="342900"/>
                </a:moveTo>
                <a:lnTo>
                  <a:pt x="1676400" y="342900"/>
                </a:lnTo>
                <a:lnTo>
                  <a:pt x="1676400" y="0"/>
                </a:lnTo>
                <a:lnTo>
                  <a:pt x="0" y="0"/>
                </a:lnTo>
                <a:lnTo>
                  <a:pt x="0" y="3429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29" name="object 29"/>
          <p:cNvSpPr txBox="1"/>
          <p:nvPr/>
        </p:nvSpPr>
        <p:spPr>
          <a:xfrm>
            <a:off x="10389551" y="3968495"/>
            <a:ext cx="1329578" cy="1629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/>
            <a:r>
              <a:rPr sz="1059" spc="-9" dirty="0">
                <a:latin typeface="Times New Roman"/>
                <a:cs typeface="Times New Roman"/>
              </a:rPr>
              <a:t>F</a:t>
            </a:r>
            <a:r>
              <a:rPr sz="1059" dirty="0">
                <a:latin typeface="Times New Roman"/>
                <a:cs typeface="Times New Roman"/>
              </a:rPr>
              <a:t>ull Committ</a:t>
            </a:r>
            <a:r>
              <a:rPr sz="1059" spc="-4" dirty="0">
                <a:latin typeface="Times New Roman"/>
                <a:cs typeface="Times New Roman"/>
              </a:rPr>
              <a:t>e</a:t>
            </a:r>
            <a:r>
              <a:rPr sz="1059" dirty="0">
                <a:latin typeface="Times New Roman"/>
                <a:cs typeface="Times New Roman"/>
              </a:rPr>
              <a:t>e</a:t>
            </a:r>
            <a:r>
              <a:rPr sz="1059" spc="-4" dirty="0">
                <a:latin typeface="Times New Roman"/>
                <a:cs typeface="Times New Roman"/>
              </a:rPr>
              <a:t> </a:t>
            </a:r>
            <a:r>
              <a:rPr sz="1059" dirty="0">
                <a:latin typeface="Times New Roman"/>
                <a:cs typeface="Times New Roman"/>
              </a:rPr>
              <a:t>M</a:t>
            </a:r>
            <a:r>
              <a:rPr sz="1059" spc="-4" dirty="0">
                <a:latin typeface="Times New Roman"/>
                <a:cs typeface="Times New Roman"/>
              </a:rPr>
              <a:t>ar</a:t>
            </a:r>
            <a:r>
              <a:rPr sz="1059" dirty="0">
                <a:latin typeface="Times New Roman"/>
                <a:cs typeface="Times New Roman"/>
              </a:rPr>
              <a:t>kup</a:t>
            </a:r>
            <a:endParaRPr sz="1059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10852578" y="4420720"/>
            <a:ext cx="941294" cy="302559"/>
          </a:xfrm>
          <a:custGeom>
            <a:avLst/>
            <a:gdLst/>
            <a:ahLst/>
            <a:cxnLst/>
            <a:rect l="l" t="t" r="r" b="b"/>
            <a:pathLst>
              <a:path w="1066800" h="342900">
                <a:moveTo>
                  <a:pt x="0" y="342900"/>
                </a:moveTo>
                <a:lnTo>
                  <a:pt x="1066800" y="342900"/>
                </a:lnTo>
                <a:lnTo>
                  <a:pt x="1066800" y="0"/>
                </a:lnTo>
                <a:lnTo>
                  <a:pt x="0" y="0"/>
                </a:lnTo>
                <a:lnTo>
                  <a:pt x="0" y="342900"/>
                </a:lnTo>
                <a:close/>
              </a:path>
            </a:pathLst>
          </a:custGeom>
          <a:solidFill>
            <a:srgbClr val="CCFFCC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31" name="object 31"/>
          <p:cNvSpPr/>
          <p:nvPr/>
        </p:nvSpPr>
        <p:spPr>
          <a:xfrm>
            <a:off x="10852578" y="4420720"/>
            <a:ext cx="941294" cy="302559"/>
          </a:xfrm>
          <a:custGeom>
            <a:avLst/>
            <a:gdLst/>
            <a:ahLst/>
            <a:cxnLst/>
            <a:rect l="l" t="t" r="r" b="b"/>
            <a:pathLst>
              <a:path w="1066800" h="342900">
                <a:moveTo>
                  <a:pt x="0" y="342900"/>
                </a:moveTo>
                <a:lnTo>
                  <a:pt x="1066800" y="342900"/>
                </a:lnTo>
                <a:lnTo>
                  <a:pt x="1066800" y="0"/>
                </a:lnTo>
                <a:lnTo>
                  <a:pt x="0" y="0"/>
                </a:lnTo>
                <a:lnTo>
                  <a:pt x="0" y="3429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32" name="object 32"/>
          <p:cNvSpPr txBox="1"/>
          <p:nvPr/>
        </p:nvSpPr>
        <p:spPr>
          <a:xfrm>
            <a:off x="10970464" y="4472759"/>
            <a:ext cx="704850" cy="1629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/>
            <a:r>
              <a:rPr sz="1059" dirty="0">
                <a:latin typeface="Times New Roman"/>
                <a:cs typeface="Times New Roman"/>
              </a:rPr>
              <a:t>S</a:t>
            </a:r>
            <a:r>
              <a:rPr sz="1059" spc="-4" dirty="0">
                <a:latin typeface="Times New Roman"/>
                <a:cs typeface="Times New Roman"/>
              </a:rPr>
              <a:t>e</a:t>
            </a:r>
            <a:r>
              <a:rPr sz="1059" dirty="0">
                <a:latin typeface="Times New Roman"/>
                <a:cs typeface="Times New Roman"/>
              </a:rPr>
              <a:t>n</a:t>
            </a:r>
            <a:r>
              <a:rPr sz="1059" spc="-4" dirty="0">
                <a:latin typeface="Times New Roman"/>
                <a:cs typeface="Times New Roman"/>
              </a:rPr>
              <a:t>a</a:t>
            </a:r>
            <a:r>
              <a:rPr sz="1059" dirty="0">
                <a:latin typeface="Times New Roman"/>
                <a:cs typeface="Times New Roman"/>
              </a:rPr>
              <a:t>te</a:t>
            </a:r>
            <a:r>
              <a:rPr sz="1059" spc="-4" dirty="0">
                <a:latin typeface="Times New Roman"/>
                <a:cs typeface="Times New Roman"/>
              </a:rPr>
              <a:t> </a:t>
            </a:r>
            <a:r>
              <a:rPr sz="1059" spc="-9" dirty="0">
                <a:latin typeface="Times New Roman"/>
                <a:cs typeface="Times New Roman"/>
              </a:rPr>
              <a:t>F</a:t>
            </a:r>
            <a:r>
              <a:rPr sz="1059" dirty="0">
                <a:latin typeface="Times New Roman"/>
                <a:cs typeface="Times New Roman"/>
              </a:rPr>
              <a:t>loor</a:t>
            </a:r>
            <a:endParaRPr sz="1059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10527608" y="5043514"/>
            <a:ext cx="1344706" cy="403412"/>
          </a:xfrm>
          <a:custGeom>
            <a:avLst/>
            <a:gdLst/>
            <a:ahLst/>
            <a:cxnLst/>
            <a:rect l="l" t="t" r="r" b="b"/>
            <a:pathLst>
              <a:path w="1524000" h="457200">
                <a:moveTo>
                  <a:pt x="0" y="457200"/>
                </a:moveTo>
                <a:lnTo>
                  <a:pt x="1524000" y="457200"/>
                </a:lnTo>
                <a:lnTo>
                  <a:pt x="1524000" y="0"/>
                </a:lnTo>
                <a:lnTo>
                  <a:pt x="0" y="0"/>
                </a:lnTo>
                <a:lnTo>
                  <a:pt x="0" y="457200"/>
                </a:lnTo>
                <a:close/>
              </a:path>
            </a:pathLst>
          </a:custGeom>
          <a:solidFill>
            <a:srgbClr val="CCFFCC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34" name="object 34"/>
          <p:cNvSpPr/>
          <p:nvPr/>
        </p:nvSpPr>
        <p:spPr>
          <a:xfrm>
            <a:off x="10513569" y="5030188"/>
            <a:ext cx="1344706" cy="403412"/>
          </a:xfrm>
          <a:custGeom>
            <a:avLst/>
            <a:gdLst/>
            <a:ahLst/>
            <a:cxnLst/>
            <a:rect l="l" t="t" r="r" b="b"/>
            <a:pathLst>
              <a:path w="1524000" h="457200">
                <a:moveTo>
                  <a:pt x="0" y="457200"/>
                </a:moveTo>
                <a:lnTo>
                  <a:pt x="1524000" y="457200"/>
                </a:lnTo>
                <a:lnTo>
                  <a:pt x="1524000" y="0"/>
                </a:lnTo>
                <a:lnTo>
                  <a:pt x="0" y="0"/>
                </a:lnTo>
                <a:lnTo>
                  <a:pt x="0" y="4572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35" name="object 35"/>
          <p:cNvSpPr txBox="1"/>
          <p:nvPr/>
        </p:nvSpPr>
        <p:spPr>
          <a:xfrm>
            <a:off x="10632071" y="5070119"/>
            <a:ext cx="1107701" cy="3235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4826" marR="4483" indent="-33619">
              <a:lnSpc>
                <a:spcPts val="1262"/>
              </a:lnSpc>
            </a:pPr>
            <a:r>
              <a:rPr sz="1059" dirty="0">
                <a:latin typeface="Times New Roman"/>
                <a:cs typeface="Times New Roman"/>
              </a:rPr>
              <a:t>R</a:t>
            </a:r>
            <a:r>
              <a:rPr sz="1059" spc="-4" dirty="0">
                <a:latin typeface="Times New Roman"/>
                <a:cs typeface="Times New Roman"/>
              </a:rPr>
              <a:t>e</a:t>
            </a:r>
            <a:r>
              <a:rPr sz="1059" dirty="0">
                <a:latin typeface="Times New Roman"/>
                <a:cs typeface="Times New Roman"/>
              </a:rPr>
              <a:t>qu</a:t>
            </a:r>
            <a:r>
              <a:rPr sz="1059" spc="-4" dirty="0">
                <a:latin typeface="Times New Roman"/>
                <a:cs typeface="Times New Roman"/>
              </a:rPr>
              <a:t>e</a:t>
            </a:r>
            <a:r>
              <a:rPr sz="1059" dirty="0">
                <a:latin typeface="Times New Roman"/>
                <a:cs typeface="Times New Roman"/>
              </a:rPr>
              <a:t>st Con</a:t>
            </a:r>
            <a:r>
              <a:rPr sz="1059" spc="-4" dirty="0">
                <a:latin typeface="Times New Roman"/>
                <a:cs typeface="Times New Roman"/>
              </a:rPr>
              <a:t>fere</a:t>
            </a:r>
            <a:r>
              <a:rPr sz="1059" spc="9" dirty="0">
                <a:latin typeface="Times New Roman"/>
                <a:cs typeface="Times New Roman"/>
              </a:rPr>
              <a:t>n</a:t>
            </a:r>
            <a:r>
              <a:rPr sz="1059" spc="-4" dirty="0">
                <a:latin typeface="Times New Roman"/>
                <a:cs typeface="Times New Roman"/>
              </a:rPr>
              <a:t>ce A</a:t>
            </a:r>
            <a:r>
              <a:rPr sz="1059" dirty="0">
                <a:latin typeface="Times New Roman"/>
                <a:cs typeface="Times New Roman"/>
              </a:rPr>
              <a:t>ppoint Con</a:t>
            </a:r>
            <a:r>
              <a:rPr sz="1059" spc="-4" dirty="0">
                <a:latin typeface="Times New Roman"/>
                <a:cs typeface="Times New Roman"/>
              </a:rPr>
              <a:t>feree</a:t>
            </a:r>
            <a:r>
              <a:rPr sz="1059" dirty="0">
                <a:latin typeface="Times New Roman"/>
                <a:cs typeface="Times New Roman"/>
              </a:rPr>
              <a:t>s</a:t>
            </a:r>
          </a:p>
        </p:txBody>
      </p:sp>
      <p:sp>
        <p:nvSpPr>
          <p:cNvPr id="36" name="object 36"/>
          <p:cNvSpPr/>
          <p:nvPr/>
        </p:nvSpPr>
        <p:spPr>
          <a:xfrm>
            <a:off x="3810000" y="2349872"/>
            <a:ext cx="2218765" cy="605118"/>
          </a:xfrm>
          <a:custGeom>
            <a:avLst/>
            <a:gdLst/>
            <a:ahLst/>
            <a:cxnLst/>
            <a:rect l="l" t="t" r="r" b="b"/>
            <a:pathLst>
              <a:path w="2514600" h="685800">
                <a:moveTo>
                  <a:pt x="0" y="685800"/>
                </a:moveTo>
                <a:lnTo>
                  <a:pt x="2514600" y="685800"/>
                </a:lnTo>
                <a:lnTo>
                  <a:pt x="2514600" y="0"/>
                </a:lnTo>
                <a:lnTo>
                  <a:pt x="0" y="0"/>
                </a:lnTo>
                <a:lnTo>
                  <a:pt x="0" y="685800"/>
                </a:lnTo>
                <a:close/>
              </a:path>
            </a:pathLst>
          </a:custGeom>
          <a:solidFill>
            <a:srgbClr val="CCFFFF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37" name="object 37"/>
          <p:cNvSpPr/>
          <p:nvPr/>
        </p:nvSpPr>
        <p:spPr>
          <a:xfrm>
            <a:off x="3810000" y="2349872"/>
            <a:ext cx="2218765" cy="605118"/>
          </a:xfrm>
          <a:custGeom>
            <a:avLst/>
            <a:gdLst/>
            <a:ahLst/>
            <a:cxnLst/>
            <a:rect l="l" t="t" r="r" b="b"/>
            <a:pathLst>
              <a:path w="2514600" h="685800">
                <a:moveTo>
                  <a:pt x="0" y="685800"/>
                </a:moveTo>
                <a:lnTo>
                  <a:pt x="2514600" y="685800"/>
                </a:lnTo>
                <a:lnTo>
                  <a:pt x="2514600" y="0"/>
                </a:lnTo>
                <a:lnTo>
                  <a:pt x="0" y="0"/>
                </a:lnTo>
                <a:lnTo>
                  <a:pt x="0" y="6858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38" name="object 38"/>
          <p:cNvSpPr txBox="1"/>
          <p:nvPr/>
        </p:nvSpPr>
        <p:spPr>
          <a:xfrm>
            <a:off x="4379707" y="2551175"/>
            <a:ext cx="1079687" cy="1629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/>
            <a:r>
              <a:rPr sz="1059" dirty="0">
                <a:latin typeface="Times New Roman"/>
                <a:cs typeface="Times New Roman"/>
              </a:rPr>
              <a:t>Committ</a:t>
            </a:r>
            <a:r>
              <a:rPr sz="1059" spc="-4" dirty="0">
                <a:latin typeface="Times New Roman"/>
                <a:cs typeface="Times New Roman"/>
              </a:rPr>
              <a:t>e</a:t>
            </a:r>
            <a:r>
              <a:rPr sz="1059" dirty="0">
                <a:latin typeface="Times New Roman"/>
                <a:cs typeface="Times New Roman"/>
              </a:rPr>
              <a:t>e</a:t>
            </a:r>
            <a:r>
              <a:rPr sz="1059" spc="-4" dirty="0">
                <a:latin typeface="Times New Roman"/>
                <a:cs typeface="Times New Roman"/>
              </a:rPr>
              <a:t> </a:t>
            </a:r>
            <a:r>
              <a:rPr sz="1059" dirty="0">
                <a:latin typeface="Times New Roman"/>
                <a:cs typeface="Times New Roman"/>
              </a:rPr>
              <a:t>M</a:t>
            </a:r>
            <a:r>
              <a:rPr sz="1059" spc="-4" dirty="0">
                <a:latin typeface="Times New Roman"/>
                <a:cs typeface="Times New Roman"/>
              </a:rPr>
              <a:t>ar</a:t>
            </a:r>
            <a:r>
              <a:rPr sz="1059" dirty="0">
                <a:latin typeface="Times New Roman"/>
                <a:cs typeface="Times New Roman"/>
              </a:rPr>
              <a:t>kup</a:t>
            </a:r>
            <a:endParaRPr sz="1059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6163235" y="2349872"/>
            <a:ext cx="2218765" cy="605118"/>
          </a:xfrm>
          <a:custGeom>
            <a:avLst/>
            <a:gdLst/>
            <a:ahLst/>
            <a:cxnLst/>
            <a:rect l="l" t="t" r="r" b="b"/>
            <a:pathLst>
              <a:path w="2514600" h="685800">
                <a:moveTo>
                  <a:pt x="0" y="685800"/>
                </a:moveTo>
                <a:lnTo>
                  <a:pt x="2514600" y="685800"/>
                </a:lnTo>
                <a:lnTo>
                  <a:pt x="2514600" y="0"/>
                </a:lnTo>
                <a:lnTo>
                  <a:pt x="0" y="0"/>
                </a:lnTo>
                <a:lnTo>
                  <a:pt x="0" y="685800"/>
                </a:lnTo>
                <a:close/>
              </a:path>
            </a:pathLst>
          </a:custGeom>
          <a:solidFill>
            <a:srgbClr val="FFCC99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40" name="object 40"/>
          <p:cNvSpPr/>
          <p:nvPr/>
        </p:nvSpPr>
        <p:spPr>
          <a:xfrm>
            <a:off x="6163235" y="2349872"/>
            <a:ext cx="2218765" cy="605118"/>
          </a:xfrm>
          <a:custGeom>
            <a:avLst/>
            <a:gdLst/>
            <a:ahLst/>
            <a:cxnLst/>
            <a:rect l="l" t="t" r="r" b="b"/>
            <a:pathLst>
              <a:path w="2514600" h="685800">
                <a:moveTo>
                  <a:pt x="0" y="685800"/>
                </a:moveTo>
                <a:lnTo>
                  <a:pt x="2514600" y="685800"/>
                </a:lnTo>
                <a:lnTo>
                  <a:pt x="2514600" y="0"/>
                </a:lnTo>
                <a:lnTo>
                  <a:pt x="0" y="0"/>
                </a:lnTo>
                <a:lnTo>
                  <a:pt x="0" y="6858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41" name="object 41"/>
          <p:cNvSpPr txBox="1"/>
          <p:nvPr/>
        </p:nvSpPr>
        <p:spPr>
          <a:xfrm>
            <a:off x="6732942" y="2551175"/>
            <a:ext cx="1079687" cy="1629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/>
            <a:r>
              <a:rPr sz="1059" dirty="0">
                <a:latin typeface="Times New Roman"/>
                <a:cs typeface="Times New Roman"/>
              </a:rPr>
              <a:t>Committ</a:t>
            </a:r>
            <a:r>
              <a:rPr sz="1059" spc="-4" dirty="0">
                <a:latin typeface="Times New Roman"/>
                <a:cs typeface="Times New Roman"/>
              </a:rPr>
              <a:t>e</a:t>
            </a:r>
            <a:r>
              <a:rPr sz="1059" dirty="0">
                <a:latin typeface="Times New Roman"/>
                <a:cs typeface="Times New Roman"/>
              </a:rPr>
              <a:t>e</a:t>
            </a:r>
            <a:r>
              <a:rPr sz="1059" spc="-4" dirty="0">
                <a:latin typeface="Times New Roman"/>
                <a:cs typeface="Times New Roman"/>
              </a:rPr>
              <a:t> </a:t>
            </a:r>
            <a:r>
              <a:rPr sz="1059" dirty="0">
                <a:latin typeface="Times New Roman"/>
                <a:cs typeface="Times New Roman"/>
              </a:rPr>
              <a:t>M</a:t>
            </a:r>
            <a:r>
              <a:rPr sz="1059" spc="-4" dirty="0">
                <a:latin typeface="Times New Roman"/>
                <a:cs typeface="Times New Roman"/>
              </a:rPr>
              <a:t>ar</a:t>
            </a:r>
            <a:r>
              <a:rPr sz="1059" dirty="0">
                <a:latin typeface="Times New Roman"/>
                <a:cs typeface="Times New Roman"/>
              </a:rPr>
              <a:t>kup</a:t>
            </a:r>
            <a:endParaRPr sz="1059">
              <a:latin typeface="Times New Roman"/>
              <a:cs typeface="Times New Roman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5558118" y="3156697"/>
            <a:ext cx="1075765" cy="302559"/>
          </a:xfrm>
          <a:custGeom>
            <a:avLst/>
            <a:gdLst/>
            <a:ahLst/>
            <a:cxnLst/>
            <a:rect l="l" t="t" r="r" b="b"/>
            <a:pathLst>
              <a:path w="1219200" h="342900">
                <a:moveTo>
                  <a:pt x="0" y="342900"/>
                </a:moveTo>
                <a:lnTo>
                  <a:pt x="1219200" y="342900"/>
                </a:lnTo>
                <a:lnTo>
                  <a:pt x="1219200" y="0"/>
                </a:lnTo>
                <a:lnTo>
                  <a:pt x="0" y="0"/>
                </a:lnTo>
                <a:lnTo>
                  <a:pt x="0" y="342900"/>
                </a:lnTo>
                <a:close/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43" name="object 43"/>
          <p:cNvSpPr txBox="1"/>
          <p:nvPr/>
        </p:nvSpPr>
        <p:spPr>
          <a:xfrm>
            <a:off x="5775511" y="3215460"/>
            <a:ext cx="641537" cy="1629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/>
            <a:r>
              <a:rPr sz="1059" dirty="0">
                <a:latin typeface="Times New Roman"/>
                <a:cs typeface="Times New Roman"/>
              </a:rPr>
              <a:t>Con</a:t>
            </a:r>
            <a:r>
              <a:rPr sz="1059" spc="-4" dirty="0">
                <a:latin typeface="Times New Roman"/>
                <a:cs typeface="Times New Roman"/>
              </a:rPr>
              <a:t>fere</a:t>
            </a:r>
            <a:r>
              <a:rPr sz="1059" dirty="0">
                <a:latin typeface="Times New Roman"/>
                <a:cs typeface="Times New Roman"/>
              </a:rPr>
              <a:t>n</a:t>
            </a:r>
            <a:r>
              <a:rPr sz="1059" spc="4" dirty="0">
                <a:latin typeface="Times New Roman"/>
                <a:cs typeface="Times New Roman"/>
              </a:rPr>
              <a:t>c</a:t>
            </a:r>
            <a:r>
              <a:rPr sz="1059" dirty="0">
                <a:latin typeface="Times New Roman"/>
                <a:cs typeface="Times New Roman"/>
              </a:rPr>
              <a:t>e</a:t>
            </a:r>
            <a:endParaRPr sz="1059">
              <a:latin typeface="Times New Roman"/>
              <a:cs typeface="Times New Roman"/>
            </a:endParaRPr>
          </a:p>
        </p:txBody>
      </p:sp>
      <p:sp>
        <p:nvSpPr>
          <p:cNvPr id="44" name="object 44"/>
          <p:cNvSpPr/>
          <p:nvPr/>
        </p:nvSpPr>
        <p:spPr>
          <a:xfrm>
            <a:off x="4953000" y="3761815"/>
            <a:ext cx="2353235" cy="403412"/>
          </a:xfrm>
          <a:custGeom>
            <a:avLst/>
            <a:gdLst/>
            <a:ahLst/>
            <a:cxnLst/>
            <a:rect l="l" t="t" r="r" b="b"/>
            <a:pathLst>
              <a:path w="2667000" h="457200">
                <a:moveTo>
                  <a:pt x="0" y="457200"/>
                </a:moveTo>
                <a:lnTo>
                  <a:pt x="2667000" y="457200"/>
                </a:lnTo>
                <a:lnTo>
                  <a:pt x="2667000" y="0"/>
                </a:lnTo>
                <a:lnTo>
                  <a:pt x="0" y="0"/>
                </a:lnTo>
                <a:lnTo>
                  <a:pt x="0" y="457200"/>
                </a:lnTo>
                <a:close/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45" name="object 45"/>
          <p:cNvSpPr txBox="1"/>
          <p:nvPr/>
        </p:nvSpPr>
        <p:spPr>
          <a:xfrm>
            <a:off x="5042647" y="3816543"/>
            <a:ext cx="2173941" cy="1629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/>
            <a:r>
              <a:rPr sz="1059" spc="4" dirty="0">
                <a:latin typeface="Times New Roman"/>
                <a:cs typeface="Times New Roman"/>
              </a:rPr>
              <a:t>D</a:t>
            </a:r>
            <a:r>
              <a:rPr sz="1059" spc="-26" dirty="0">
                <a:latin typeface="Times New Roman"/>
                <a:cs typeface="Times New Roman"/>
              </a:rPr>
              <a:t>I</a:t>
            </a:r>
            <a:r>
              <a:rPr sz="1059" dirty="0">
                <a:latin typeface="Times New Roman"/>
                <a:cs typeface="Times New Roman"/>
              </a:rPr>
              <a:t>SCR</a:t>
            </a:r>
            <a:r>
              <a:rPr sz="1059" spc="-4" dirty="0">
                <a:latin typeface="Times New Roman"/>
                <a:cs typeface="Times New Roman"/>
              </a:rPr>
              <a:t>E</a:t>
            </a:r>
            <a:r>
              <a:rPr sz="1059" spc="9" dirty="0">
                <a:latin typeface="Times New Roman"/>
                <a:cs typeface="Times New Roman"/>
              </a:rPr>
              <a:t>T</a:t>
            </a:r>
            <a:r>
              <a:rPr sz="1059" spc="-18" dirty="0">
                <a:latin typeface="Times New Roman"/>
                <a:cs typeface="Times New Roman"/>
              </a:rPr>
              <a:t>I</a:t>
            </a:r>
            <a:r>
              <a:rPr sz="1059" spc="-4" dirty="0">
                <a:latin typeface="Times New Roman"/>
                <a:cs typeface="Times New Roman"/>
              </a:rPr>
              <a:t>O</a:t>
            </a:r>
            <a:r>
              <a:rPr sz="1059" spc="4" dirty="0">
                <a:latin typeface="Times New Roman"/>
                <a:cs typeface="Times New Roman"/>
              </a:rPr>
              <a:t>N</a:t>
            </a:r>
            <a:r>
              <a:rPr sz="1059" spc="-4" dirty="0">
                <a:latin typeface="Times New Roman"/>
                <a:cs typeface="Times New Roman"/>
              </a:rPr>
              <a:t>A</a:t>
            </a:r>
            <a:r>
              <a:rPr sz="1059" dirty="0">
                <a:latin typeface="Times New Roman"/>
                <a:cs typeface="Times New Roman"/>
              </a:rPr>
              <a:t>RY</a:t>
            </a:r>
            <a:r>
              <a:rPr sz="1059" spc="-4" dirty="0">
                <a:latin typeface="Times New Roman"/>
                <a:cs typeface="Times New Roman"/>
              </a:rPr>
              <a:t> </a:t>
            </a:r>
            <a:r>
              <a:rPr sz="1059" dirty="0">
                <a:latin typeface="Times New Roman"/>
                <a:cs typeface="Times New Roman"/>
              </a:rPr>
              <a:t>SP</a:t>
            </a:r>
            <a:r>
              <a:rPr sz="1059" spc="-4" dirty="0">
                <a:latin typeface="Times New Roman"/>
                <a:cs typeface="Times New Roman"/>
              </a:rPr>
              <a:t>EN</a:t>
            </a:r>
            <a:r>
              <a:rPr sz="1059" spc="4" dirty="0">
                <a:latin typeface="Times New Roman"/>
                <a:cs typeface="Times New Roman"/>
              </a:rPr>
              <a:t>D</a:t>
            </a:r>
            <a:r>
              <a:rPr sz="1059" spc="-18" dirty="0">
                <a:latin typeface="Times New Roman"/>
                <a:cs typeface="Times New Roman"/>
              </a:rPr>
              <a:t>I</a:t>
            </a:r>
            <a:r>
              <a:rPr sz="1059" spc="-4" dirty="0">
                <a:latin typeface="Times New Roman"/>
                <a:cs typeface="Times New Roman"/>
              </a:rPr>
              <a:t>N</a:t>
            </a:r>
            <a:r>
              <a:rPr sz="1059" dirty="0">
                <a:latin typeface="Times New Roman"/>
                <a:cs typeface="Times New Roman"/>
              </a:rPr>
              <a:t>G</a:t>
            </a:r>
            <a:r>
              <a:rPr sz="1059" spc="-4" dirty="0">
                <a:latin typeface="Times New Roman"/>
                <a:cs typeface="Times New Roman"/>
              </a:rPr>
              <a:t> </a:t>
            </a:r>
            <a:r>
              <a:rPr sz="1059" dirty="0">
                <a:latin typeface="Times New Roman"/>
                <a:cs typeface="Times New Roman"/>
              </a:rPr>
              <a:t>C</a:t>
            </a:r>
            <a:r>
              <a:rPr sz="1059" spc="-4" dirty="0">
                <a:latin typeface="Times New Roman"/>
                <a:cs typeface="Times New Roman"/>
              </a:rPr>
              <a:t>A</a:t>
            </a:r>
            <a:r>
              <a:rPr sz="1059" dirty="0">
                <a:latin typeface="Times New Roman"/>
                <a:cs typeface="Times New Roman"/>
              </a:rPr>
              <a:t>PS</a:t>
            </a:r>
            <a:endParaRPr sz="1059">
              <a:latin typeface="Times New Roman"/>
              <a:cs typeface="Times New Roman"/>
            </a:endParaRPr>
          </a:p>
        </p:txBody>
      </p:sp>
      <p:sp>
        <p:nvSpPr>
          <p:cNvPr id="46" name="object 46"/>
          <p:cNvSpPr/>
          <p:nvPr/>
        </p:nvSpPr>
        <p:spPr>
          <a:xfrm>
            <a:off x="1608362" y="5187353"/>
            <a:ext cx="549088" cy="1121"/>
          </a:xfrm>
          <a:custGeom>
            <a:avLst/>
            <a:gdLst/>
            <a:ahLst/>
            <a:cxnLst/>
            <a:rect l="l" t="t" r="r" b="b"/>
            <a:pathLst>
              <a:path w="622300" h="1270">
                <a:moveTo>
                  <a:pt x="0" y="0"/>
                </a:moveTo>
                <a:lnTo>
                  <a:pt x="622300" y="1155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47" name="object 47"/>
          <p:cNvSpPr/>
          <p:nvPr/>
        </p:nvSpPr>
        <p:spPr>
          <a:xfrm>
            <a:off x="2146185" y="5154728"/>
            <a:ext cx="67796" cy="67235"/>
          </a:xfrm>
          <a:custGeom>
            <a:avLst/>
            <a:gdLst/>
            <a:ahLst/>
            <a:cxnLst/>
            <a:rect l="l" t="t" r="r" b="b"/>
            <a:pathLst>
              <a:path w="76835" h="76200">
                <a:moveTo>
                  <a:pt x="139" y="0"/>
                </a:moveTo>
                <a:lnTo>
                  <a:pt x="0" y="76200"/>
                </a:lnTo>
                <a:lnTo>
                  <a:pt x="76263" y="38239"/>
                </a:lnTo>
                <a:lnTo>
                  <a:pt x="1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48" name="object 48"/>
          <p:cNvSpPr/>
          <p:nvPr/>
        </p:nvSpPr>
        <p:spPr>
          <a:xfrm>
            <a:off x="3407131" y="3732680"/>
            <a:ext cx="6923557" cy="1405012"/>
          </a:xfrm>
          <a:custGeom>
            <a:avLst/>
            <a:gdLst/>
            <a:ahLst/>
            <a:cxnLst/>
            <a:rect l="l" t="t" r="r" b="b"/>
            <a:pathLst>
              <a:path w="5044440" h="1468754">
                <a:moveTo>
                  <a:pt x="0" y="1468158"/>
                </a:moveTo>
                <a:lnTo>
                  <a:pt x="5044427" y="0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49" name="object 49"/>
          <p:cNvSpPr/>
          <p:nvPr/>
        </p:nvSpPr>
        <p:spPr>
          <a:xfrm>
            <a:off x="10307981" y="3701257"/>
            <a:ext cx="73959" cy="64994"/>
          </a:xfrm>
          <a:custGeom>
            <a:avLst/>
            <a:gdLst/>
            <a:ahLst/>
            <a:cxnLst/>
            <a:rect l="l" t="t" r="r" b="b"/>
            <a:pathLst>
              <a:path w="83820" h="73660">
                <a:moveTo>
                  <a:pt x="0" y="0"/>
                </a:moveTo>
                <a:lnTo>
                  <a:pt x="21285" y="73164"/>
                </a:lnTo>
                <a:lnTo>
                  <a:pt x="83807" y="1529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50" name="object 50"/>
          <p:cNvSpPr/>
          <p:nvPr/>
        </p:nvSpPr>
        <p:spPr>
          <a:xfrm>
            <a:off x="6096000" y="3459256"/>
            <a:ext cx="0" cy="239806"/>
          </a:xfrm>
          <a:custGeom>
            <a:avLst/>
            <a:gdLst/>
            <a:ahLst/>
            <a:cxnLst/>
            <a:rect l="l" t="t" r="r" b="b"/>
            <a:pathLst>
              <a:path h="271779">
                <a:moveTo>
                  <a:pt x="0" y="0"/>
                </a:moveTo>
                <a:lnTo>
                  <a:pt x="0" y="271462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51" name="object 51"/>
          <p:cNvSpPr/>
          <p:nvPr/>
        </p:nvSpPr>
        <p:spPr>
          <a:xfrm>
            <a:off x="6058180" y="3686175"/>
            <a:ext cx="75640" cy="75640"/>
          </a:xfrm>
          <a:custGeom>
            <a:avLst/>
            <a:gdLst/>
            <a:ahLst/>
            <a:cxnLst/>
            <a:rect l="l" t="t" r="r" b="b"/>
            <a:pathLst>
              <a:path w="85725" h="85725">
                <a:moveTo>
                  <a:pt x="85725" y="0"/>
                </a:moveTo>
                <a:lnTo>
                  <a:pt x="0" y="0"/>
                </a:lnTo>
                <a:lnTo>
                  <a:pt x="42862" y="85725"/>
                </a:lnTo>
                <a:lnTo>
                  <a:pt x="8572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52" name="object 52"/>
          <p:cNvSpPr/>
          <p:nvPr/>
        </p:nvSpPr>
        <p:spPr>
          <a:xfrm>
            <a:off x="11524931" y="1395131"/>
            <a:ext cx="1121" cy="145676"/>
          </a:xfrm>
          <a:custGeom>
            <a:avLst/>
            <a:gdLst/>
            <a:ahLst/>
            <a:cxnLst/>
            <a:rect l="l" t="t" r="r" b="b"/>
            <a:pathLst>
              <a:path w="1270" h="165100">
                <a:moveTo>
                  <a:pt x="0" y="0"/>
                </a:moveTo>
                <a:lnTo>
                  <a:pt x="914" y="165100"/>
                </a:lnTo>
              </a:path>
            </a:pathLst>
          </a:custGeom>
          <a:ln w="126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53" name="object 53"/>
          <p:cNvSpPr/>
          <p:nvPr/>
        </p:nvSpPr>
        <p:spPr>
          <a:xfrm>
            <a:off x="11492063" y="1529418"/>
            <a:ext cx="67235" cy="67796"/>
          </a:xfrm>
          <a:custGeom>
            <a:avLst/>
            <a:gdLst/>
            <a:ahLst/>
            <a:cxnLst/>
            <a:rect l="l" t="t" r="r" b="b"/>
            <a:pathLst>
              <a:path w="76200" h="76835">
                <a:moveTo>
                  <a:pt x="76200" y="0"/>
                </a:moveTo>
                <a:lnTo>
                  <a:pt x="0" y="419"/>
                </a:lnTo>
                <a:lnTo>
                  <a:pt x="38519" y="76403"/>
                </a:lnTo>
                <a:lnTo>
                  <a:pt x="762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54" name="object 54"/>
          <p:cNvSpPr/>
          <p:nvPr/>
        </p:nvSpPr>
        <p:spPr>
          <a:xfrm>
            <a:off x="11523811" y="1899396"/>
            <a:ext cx="1121" cy="145676"/>
          </a:xfrm>
          <a:custGeom>
            <a:avLst/>
            <a:gdLst/>
            <a:ahLst/>
            <a:cxnLst/>
            <a:rect l="l" t="t" r="r" b="b"/>
            <a:pathLst>
              <a:path w="1270" h="165100">
                <a:moveTo>
                  <a:pt x="0" y="0"/>
                </a:moveTo>
                <a:lnTo>
                  <a:pt x="914" y="165100"/>
                </a:lnTo>
              </a:path>
            </a:pathLst>
          </a:custGeom>
          <a:ln w="126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55" name="object 55"/>
          <p:cNvSpPr/>
          <p:nvPr/>
        </p:nvSpPr>
        <p:spPr>
          <a:xfrm>
            <a:off x="11490942" y="2033683"/>
            <a:ext cx="67235" cy="67796"/>
          </a:xfrm>
          <a:custGeom>
            <a:avLst/>
            <a:gdLst/>
            <a:ahLst/>
            <a:cxnLst/>
            <a:rect l="l" t="t" r="r" b="b"/>
            <a:pathLst>
              <a:path w="76200" h="76835">
                <a:moveTo>
                  <a:pt x="76200" y="0"/>
                </a:moveTo>
                <a:lnTo>
                  <a:pt x="0" y="419"/>
                </a:lnTo>
                <a:lnTo>
                  <a:pt x="38519" y="76403"/>
                </a:lnTo>
                <a:lnTo>
                  <a:pt x="762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56" name="object 56"/>
          <p:cNvSpPr/>
          <p:nvPr/>
        </p:nvSpPr>
        <p:spPr>
          <a:xfrm>
            <a:off x="11524179" y="2907926"/>
            <a:ext cx="3362" cy="448235"/>
          </a:xfrm>
          <a:custGeom>
            <a:avLst/>
            <a:gdLst/>
            <a:ahLst/>
            <a:cxnLst/>
            <a:rect l="l" t="t" r="r" b="b"/>
            <a:pathLst>
              <a:path w="3809" h="508000">
                <a:moveTo>
                  <a:pt x="3390" y="0"/>
                </a:moveTo>
                <a:lnTo>
                  <a:pt x="0" y="50800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57" name="object 57"/>
          <p:cNvSpPr/>
          <p:nvPr/>
        </p:nvSpPr>
        <p:spPr>
          <a:xfrm>
            <a:off x="11490636" y="3344731"/>
            <a:ext cx="67235" cy="67796"/>
          </a:xfrm>
          <a:custGeom>
            <a:avLst/>
            <a:gdLst/>
            <a:ahLst/>
            <a:cxnLst/>
            <a:rect l="l" t="t" r="r" b="b"/>
            <a:pathLst>
              <a:path w="76200" h="76835">
                <a:moveTo>
                  <a:pt x="0" y="0"/>
                </a:moveTo>
                <a:lnTo>
                  <a:pt x="37592" y="76454"/>
                </a:lnTo>
                <a:lnTo>
                  <a:pt x="76200" y="508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58" name="object 58"/>
          <p:cNvSpPr/>
          <p:nvPr/>
        </p:nvSpPr>
        <p:spPr>
          <a:xfrm>
            <a:off x="11524931" y="3714750"/>
            <a:ext cx="1121" cy="145676"/>
          </a:xfrm>
          <a:custGeom>
            <a:avLst/>
            <a:gdLst/>
            <a:ahLst/>
            <a:cxnLst/>
            <a:rect l="l" t="t" r="r" b="b"/>
            <a:pathLst>
              <a:path w="1270" h="165100">
                <a:moveTo>
                  <a:pt x="0" y="0"/>
                </a:moveTo>
                <a:lnTo>
                  <a:pt x="914" y="165100"/>
                </a:lnTo>
              </a:path>
            </a:pathLst>
          </a:custGeom>
          <a:ln w="126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59" name="object 59"/>
          <p:cNvSpPr/>
          <p:nvPr/>
        </p:nvSpPr>
        <p:spPr>
          <a:xfrm>
            <a:off x="11492063" y="3849036"/>
            <a:ext cx="67235" cy="67796"/>
          </a:xfrm>
          <a:custGeom>
            <a:avLst/>
            <a:gdLst/>
            <a:ahLst/>
            <a:cxnLst/>
            <a:rect l="l" t="t" r="r" b="b"/>
            <a:pathLst>
              <a:path w="76200" h="76835">
                <a:moveTo>
                  <a:pt x="76200" y="0"/>
                </a:moveTo>
                <a:lnTo>
                  <a:pt x="0" y="419"/>
                </a:lnTo>
                <a:lnTo>
                  <a:pt x="38519" y="76403"/>
                </a:lnTo>
                <a:lnTo>
                  <a:pt x="762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60" name="object 60"/>
          <p:cNvSpPr/>
          <p:nvPr/>
        </p:nvSpPr>
        <p:spPr>
          <a:xfrm>
            <a:off x="11524931" y="4219015"/>
            <a:ext cx="1121" cy="145676"/>
          </a:xfrm>
          <a:custGeom>
            <a:avLst/>
            <a:gdLst/>
            <a:ahLst/>
            <a:cxnLst/>
            <a:rect l="l" t="t" r="r" b="b"/>
            <a:pathLst>
              <a:path w="1270" h="165100">
                <a:moveTo>
                  <a:pt x="0" y="0"/>
                </a:moveTo>
                <a:lnTo>
                  <a:pt x="914" y="165100"/>
                </a:lnTo>
              </a:path>
            </a:pathLst>
          </a:custGeom>
          <a:ln w="126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61" name="object 61"/>
          <p:cNvSpPr/>
          <p:nvPr/>
        </p:nvSpPr>
        <p:spPr>
          <a:xfrm>
            <a:off x="11492063" y="4353301"/>
            <a:ext cx="67235" cy="67796"/>
          </a:xfrm>
          <a:custGeom>
            <a:avLst/>
            <a:gdLst/>
            <a:ahLst/>
            <a:cxnLst/>
            <a:rect l="l" t="t" r="r" b="b"/>
            <a:pathLst>
              <a:path w="76200" h="76835">
                <a:moveTo>
                  <a:pt x="76200" y="0"/>
                </a:moveTo>
                <a:lnTo>
                  <a:pt x="0" y="419"/>
                </a:lnTo>
                <a:lnTo>
                  <a:pt x="38519" y="76403"/>
                </a:lnTo>
                <a:lnTo>
                  <a:pt x="762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62" name="object 62"/>
          <p:cNvSpPr/>
          <p:nvPr/>
        </p:nvSpPr>
        <p:spPr>
          <a:xfrm>
            <a:off x="11524931" y="4723279"/>
            <a:ext cx="1121" cy="246529"/>
          </a:xfrm>
          <a:custGeom>
            <a:avLst/>
            <a:gdLst/>
            <a:ahLst/>
            <a:cxnLst/>
            <a:rect l="l" t="t" r="r" b="b"/>
            <a:pathLst>
              <a:path w="1270" h="279400">
                <a:moveTo>
                  <a:pt x="0" y="0"/>
                </a:moveTo>
                <a:lnTo>
                  <a:pt x="1028" y="27940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63" name="object 63"/>
          <p:cNvSpPr/>
          <p:nvPr/>
        </p:nvSpPr>
        <p:spPr>
          <a:xfrm>
            <a:off x="11492187" y="4958480"/>
            <a:ext cx="67235" cy="67796"/>
          </a:xfrm>
          <a:custGeom>
            <a:avLst/>
            <a:gdLst/>
            <a:ahLst/>
            <a:cxnLst/>
            <a:rect l="l" t="t" r="r" b="b"/>
            <a:pathLst>
              <a:path w="76200" h="76835">
                <a:moveTo>
                  <a:pt x="76200" y="0"/>
                </a:moveTo>
                <a:lnTo>
                  <a:pt x="0" y="279"/>
                </a:lnTo>
                <a:lnTo>
                  <a:pt x="38379" y="76339"/>
                </a:lnTo>
                <a:lnTo>
                  <a:pt x="762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64" name="object 64"/>
          <p:cNvSpPr/>
          <p:nvPr/>
        </p:nvSpPr>
        <p:spPr>
          <a:xfrm flipV="1">
            <a:off x="2549657" y="3963520"/>
            <a:ext cx="2403344" cy="45719"/>
          </a:xfrm>
          <a:custGeom>
            <a:avLst/>
            <a:gdLst/>
            <a:ahLst/>
            <a:cxnLst/>
            <a:rect l="l" t="t" r="r" b="b"/>
            <a:pathLst>
              <a:path w="1447800">
                <a:moveTo>
                  <a:pt x="1447800" y="0"/>
                </a:moveTo>
                <a:lnTo>
                  <a:pt x="0" y="0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65" name="object 65"/>
          <p:cNvSpPr/>
          <p:nvPr/>
        </p:nvSpPr>
        <p:spPr>
          <a:xfrm flipH="1">
            <a:off x="2503937" y="1720532"/>
            <a:ext cx="45719" cy="2287586"/>
          </a:xfrm>
          <a:custGeom>
            <a:avLst/>
            <a:gdLst/>
            <a:ahLst/>
            <a:cxnLst/>
            <a:rect l="l" t="t" r="r" b="b"/>
            <a:pathLst>
              <a:path h="2557779">
                <a:moveTo>
                  <a:pt x="0" y="2557462"/>
                </a:moveTo>
                <a:lnTo>
                  <a:pt x="0" y="0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66" name="object 66"/>
          <p:cNvSpPr/>
          <p:nvPr/>
        </p:nvSpPr>
        <p:spPr>
          <a:xfrm>
            <a:off x="2511843" y="1657503"/>
            <a:ext cx="75640" cy="75640"/>
          </a:xfrm>
          <a:custGeom>
            <a:avLst/>
            <a:gdLst/>
            <a:ahLst/>
            <a:cxnLst/>
            <a:rect l="l" t="t" r="r" b="b"/>
            <a:pathLst>
              <a:path w="85725" h="85725">
                <a:moveTo>
                  <a:pt x="42849" y="0"/>
                </a:moveTo>
                <a:lnTo>
                  <a:pt x="0" y="85725"/>
                </a:lnTo>
                <a:lnTo>
                  <a:pt x="85725" y="85712"/>
                </a:lnTo>
                <a:lnTo>
                  <a:pt x="4284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67" name="object 67"/>
          <p:cNvSpPr/>
          <p:nvPr/>
        </p:nvSpPr>
        <p:spPr>
          <a:xfrm>
            <a:off x="1931206" y="634671"/>
            <a:ext cx="3154138" cy="45719"/>
          </a:xfrm>
          <a:custGeom>
            <a:avLst/>
            <a:gdLst/>
            <a:ahLst/>
            <a:cxnLst/>
            <a:rect l="l" t="t" r="r" b="b"/>
            <a:pathLst>
              <a:path w="2286000">
                <a:moveTo>
                  <a:pt x="2286000" y="0"/>
                </a:moveTo>
                <a:lnTo>
                  <a:pt x="0" y="0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68" name="object 68"/>
          <p:cNvSpPr/>
          <p:nvPr/>
        </p:nvSpPr>
        <p:spPr>
          <a:xfrm>
            <a:off x="1944539" y="648970"/>
            <a:ext cx="1121" cy="340659"/>
          </a:xfrm>
          <a:custGeom>
            <a:avLst/>
            <a:gdLst/>
            <a:ahLst/>
            <a:cxnLst/>
            <a:rect l="l" t="t" r="r" b="b"/>
            <a:pathLst>
              <a:path w="1269" h="386080">
                <a:moveTo>
                  <a:pt x="0" y="0"/>
                </a:moveTo>
                <a:lnTo>
                  <a:pt x="1066" y="385762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69" name="object 69"/>
          <p:cNvSpPr/>
          <p:nvPr/>
        </p:nvSpPr>
        <p:spPr>
          <a:xfrm>
            <a:off x="1907632" y="976639"/>
            <a:ext cx="75640" cy="76200"/>
          </a:xfrm>
          <a:custGeom>
            <a:avLst/>
            <a:gdLst/>
            <a:ahLst/>
            <a:cxnLst/>
            <a:rect l="l" t="t" r="r" b="b"/>
            <a:pathLst>
              <a:path w="85725" h="86359">
                <a:moveTo>
                  <a:pt x="85725" y="0"/>
                </a:moveTo>
                <a:lnTo>
                  <a:pt x="0" y="228"/>
                </a:lnTo>
                <a:lnTo>
                  <a:pt x="43091" y="85839"/>
                </a:lnTo>
                <a:lnTo>
                  <a:pt x="8572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70" name="object 70"/>
          <p:cNvSpPr/>
          <p:nvPr/>
        </p:nvSpPr>
        <p:spPr>
          <a:xfrm>
            <a:off x="4751294" y="635374"/>
            <a:ext cx="0" cy="1046629"/>
          </a:xfrm>
          <a:custGeom>
            <a:avLst/>
            <a:gdLst/>
            <a:ahLst/>
            <a:cxnLst/>
            <a:rect l="l" t="t" r="r" b="b"/>
            <a:pathLst>
              <a:path h="1186180">
                <a:moveTo>
                  <a:pt x="0" y="0"/>
                </a:moveTo>
                <a:lnTo>
                  <a:pt x="0" y="1185862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71" name="object 71"/>
          <p:cNvSpPr/>
          <p:nvPr/>
        </p:nvSpPr>
        <p:spPr>
          <a:xfrm>
            <a:off x="4713474" y="1669116"/>
            <a:ext cx="75640" cy="75640"/>
          </a:xfrm>
          <a:custGeom>
            <a:avLst/>
            <a:gdLst/>
            <a:ahLst/>
            <a:cxnLst/>
            <a:rect l="l" t="t" r="r" b="b"/>
            <a:pathLst>
              <a:path w="85725" h="85725">
                <a:moveTo>
                  <a:pt x="85725" y="0"/>
                </a:moveTo>
                <a:lnTo>
                  <a:pt x="0" y="0"/>
                </a:lnTo>
                <a:lnTo>
                  <a:pt x="42862" y="85725"/>
                </a:lnTo>
                <a:lnTo>
                  <a:pt x="8572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72" name="object 72"/>
          <p:cNvSpPr/>
          <p:nvPr/>
        </p:nvSpPr>
        <p:spPr>
          <a:xfrm>
            <a:off x="4751294" y="2148167"/>
            <a:ext cx="0" cy="145676"/>
          </a:xfrm>
          <a:custGeom>
            <a:avLst/>
            <a:gdLst/>
            <a:ahLst/>
            <a:cxnLst/>
            <a:rect l="l" t="t" r="r" b="b"/>
            <a:pathLst>
              <a:path h="165100">
                <a:moveTo>
                  <a:pt x="0" y="0"/>
                </a:moveTo>
                <a:lnTo>
                  <a:pt x="0" y="16510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73" name="object 73"/>
          <p:cNvSpPr/>
          <p:nvPr/>
        </p:nvSpPr>
        <p:spPr>
          <a:xfrm>
            <a:off x="4717677" y="2282638"/>
            <a:ext cx="67235" cy="67235"/>
          </a:xfrm>
          <a:custGeom>
            <a:avLst/>
            <a:gdLst/>
            <a:ahLst/>
            <a:cxnLst/>
            <a:rect l="l" t="t" r="r" b="b"/>
            <a:pathLst>
              <a:path w="76200" h="76200">
                <a:moveTo>
                  <a:pt x="76200" y="0"/>
                </a:moveTo>
                <a:lnTo>
                  <a:pt x="0" y="0"/>
                </a:lnTo>
                <a:lnTo>
                  <a:pt x="38100" y="76200"/>
                </a:lnTo>
                <a:lnTo>
                  <a:pt x="762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74" name="object 74"/>
          <p:cNvSpPr/>
          <p:nvPr/>
        </p:nvSpPr>
        <p:spPr>
          <a:xfrm>
            <a:off x="7111815" y="615875"/>
            <a:ext cx="3645290" cy="45719"/>
          </a:xfrm>
          <a:custGeom>
            <a:avLst/>
            <a:gdLst/>
            <a:ahLst/>
            <a:cxnLst/>
            <a:rect l="l" t="t" r="r" b="b"/>
            <a:pathLst>
              <a:path w="2057400">
                <a:moveTo>
                  <a:pt x="0" y="0"/>
                </a:moveTo>
                <a:lnTo>
                  <a:pt x="2057400" y="0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75" name="object 75"/>
          <p:cNvSpPr/>
          <p:nvPr/>
        </p:nvSpPr>
        <p:spPr>
          <a:xfrm>
            <a:off x="10748698" y="609338"/>
            <a:ext cx="1121" cy="340659"/>
          </a:xfrm>
          <a:custGeom>
            <a:avLst/>
            <a:gdLst/>
            <a:ahLst/>
            <a:cxnLst/>
            <a:rect l="l" t="t" r="r" b="b"/>
            <a:pathLst>
              <a:path w="1270" h="386080">
                <a:moveTo>
                  <a:pt x="0" y="0"/>
                </a:moveTo>
                <a:lnTo>
                  <a:pt x="1066" y="385762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88" dirty="0"/>
          </a:p>
        </p:txBody>
      </p:sp>
      <p:sp>
        <p:nvSpPr>
          <p:cNvPr id="76" name="object 76"/>
          <p:cNvSpPr/>
          <p:nvPr/>
        </p:nvSpPr>
        <p:spPr>
          <a:xfrm>
            <a:off x="10716048" y="895125"/>
            <a:ext cx="75640" cy="76200"/>
          </a:xfrm>
          <a:custGeom>
            <a:avLst/>
            <a:gdLst/>
            <a:ahLst/>
            <a:cxnLst/>
            <a:rect l="l" t="t" r="r" b="b"/>
            <a:pathLst>
              <a:path w="85725" h="86359">
                <a:moveTo>
                  <a:pt x="85725" y="0"/>
                </a:moveTo>
                <a:lnTo>
                  <a:pt x="0" y="228"/>
                </a:lnTo>
                <a:lnTo>
                  <a:pt x="43091" y="85839"/>
                </a:lnTo>
                <a:lnTo>
                  <a:pt x="8572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77" name="object 77"/>
          <p:cNvSpPr/>
          <p:nvPr/>
        </p:nvSpPr>
        <p:spPr>
          <a:xfrm>
            <a:off x="7306235" y="622487"/>
            <a:ext cx="0" cy="1046629"/>
          </a:xfrm>
          <a:custGeom>
            <a:avLst/>
            <a:gdLst/>
            <a:ahLst/>
            <a:cxnLst/>
            <a:rect l="l" t="t" r="r" b="b"/>
            <a:pathLst>
              <a:path h="1186180">
                <a:moveTo>
                  <a:pt x="0" y="0"/>
                </a:moveTo>
                <a:lnTo>
                  <a:pt x="0" y="1185862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78" name="object 78"/>
          <p:cNvSpPr/>
          <p:nvPr/>
        </p:nvSpPr>
        <p:spPr>
          <a:xfrm>
            <a:off x="7268415" y="1669116"/>
            <a:ext cx="75640" cy="75640"/>
          </a:xfrm>
          <a:custGeom>
            <a:avLst/>
            <a:gdLst/>
            <a:ahLst/>
            <a:cxnLst/>
            <a:rect l="l" t="t" r="r" b="b"/>
            <a:pathLst>
              <a:path w="85725" h="85725">
                <a:moveTo>
                  <a:pt x="85725" y="0"/>
                </a:moveTo>
                <a:lnTo>
                  <a:pt x="0" y="0"/>
                </a:lnTo>
                <a:lnTo>
                  <a:pt x="42862" y="85725"/>
                </a:lnTo>
                <a:lnTo>
                  <a:pt x="8572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79" name="object 79"/>
          <p:cNvSpPr/>
          <p:nvPr/>
        </p:nvSpPr>
        <p:spPr>
          <a:xfrm>
            <a:off x="7306235" y="2148167"/>
            <a:ext cx="0" cy="145676"/>
          </a:xfrm>
          <a:custGeom>
            <a:avLst/>
            <a:gdLst/>
            <a:ahLst/>
            <a:cxnLst/>
            <a:rect l="l" t="t" r="r" b="b"/>
            <a:pathLst>
              <a:path h="165100">
                <a:moveTo>
                  <a:pt x="0" y="0"/>
                </a:moveTo>
                <a:lnTo>
                  <a:pt x="0" y="16510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80" name="object 80"/>
          <p:cNvSpPr/>
          <p:nvPr/>
        </p:nvSpPr>
        <p:spPr>
          <a:xfrm>
            <a:off x="7272618" y="2282638"/>
            <a:ext cx="67235" cy="67235"/>
          </a:xfrm>
          <a:custGeom>
            <a:avLst/>
            <a:gdLst/>
            <a:ahLst/>
            <a:cxnLst/>
            <a:rect l="l" t="t" r="r" b="b"/>
            <a:pathLst>
              <a:path w="76200" h="76200">
                <a:moveTo>
                  <a:pt x="76200" y="0"/>
                </a:moveTo>
                <a:lnTo>
                  <a:pt x="0" y="0"/>
                </a:lnTo>
                <a:lnTo>
                  <a:pt x="38100" y="76200"/>
                </a:lnTo>
                <a:lnTo>
                  <a:pt x="762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81" name="object 81"/>
          <p:cNvSpPr/>
          <p:nvPr/>
        </p:nvSpPr>
        <p:spPr>
          <a:xfrm>
            <a:off x="4751294" y="2954991"/>
            <a:ext cx="0" cy="302559"/>
          </a:xfrm>
          <a:custGeom>
            <a:avLst/>
            <a:gdLst/>
            <a:ahLst/>
            <a:cxnLst/>
            <a:rect l="l" t="t" r="r" b="b"/>
            <a:pathLst>
              <a:path h="342900">
                <a:moveTo>
                  <a:pt x="0" y="0"/>
                </a:moveTo>
                <a:lnTo>
                  <a:pt x="0" y="34290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82" name="object 82"/>
          <p:cNvSpPr/>
          <p:nvPr/>
        </p:nvSpPr>
        <p:spPr>
          <a:xfrm>
            <a:off x="4751294" y="3257550"/>
            <a:ext cx="750794" cy="0"/>
          </a:xfrm>
          <a:custGeom>
            <a:avLst/>
            <a:gdLst/>
            <a:ahLst/>
            <a:cxnLst/>
            <a:rect l="l" t="t" r="r" b="b"/>
            <a:pathLst>
              <a:path w="850900">
                <a:moveTo>
                  <a:pt x="0" y="0"/>
                </a:moveTo>
                <a:lnTo>
                  <a:pt x="850900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83" name="object 83"/>
          <p:cNvSpPr/>
          <p:nvPr/>
        </p:nvSpPr>
        <p:spPr>
          <a:xfrm>
            <a:off x="5490884" y="3223929"/>
            <a:ext cx="67235" cy="67235"/>
          </a:xfrm>
          <a:custGeom>
            <a:avLst/>
            <a:gdLst/>
            <a:ahLst/>
            <a:cxnLst/>
            <a:rect l="l" t="t" r="r" b="b"/>
            <a:pathLst>
              <a:path w="76200" h="76200">
                <a:moveTo>
                  <a:pt x="0" y="0"/>
                </a:moveTo>
                <a:lnTo>
                  <a:pt x="0" y="76200"/>
                </a:lnTo>
                <a:lnTo>
                  <a:pt x="76200" y="381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84" name="object 84"/>
          <p:cNvSpPr/>
          <p:nvPr/>
        </p:nvSpPr>
        <p:spPr>
          <a:xfrm>
            <a:off x="7306235" y="2954991"/>
            <a:ext cx="0" cy="302559"/>
          </a:xfrm>
          <a:custGeom>
            <a:avLst/>
            <a:gdLst/>
            <a:ahLst/>
            <a:cxnLst/>
            <a:rect l="l" t="t" r="r" b="b"/>
            <a:pathLst>
              <a:path h="342900">
                <a:moveTo>
                  <a:pt x="0" y="0"/>
                </a:moveTo>
                <a:lnTo>
                  <a:pt x="0" y="34290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85" name="object 85"/>
          <p:cNvSpPr/>
          <p:nvPr/>
        </p:nvSpPr>
        <p:spPr>
          <a:xfrm>
            <a:off x="6689912" y="3257550"/>
            <a:ext cx="616324" cy="0"/>
          </a:xfrm>
          <a:custGeom>
            <a:avLst/>
            <a:gdLst/>
            <a:ahLst/>
            <a:cxnLst/>
            <a:rect l="l" t="t" r="r" b="b"/>
            <a:pathLst>
              <a:path w="698500">
                <a:moveTo>
                  <a:pt x="69850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86" name="object 86"/>
          <p:cNvSpPr/>
          <p:nvPr/>
        </p:nvSpPr>
        <p:spPr>
          <a:xfrm>
            <a:off x="6633883" y="3223929"/>
            <a:ext cx="67235" cy="67235"/>
          </a:xfrm>
          <a:custGeom>
            <a:avLst/>
            <a:gdLst/>
            <a:ahLst/>
            <a:cxnLst/>
            <a:rect l="l" t="t" r="r" b="b"/>
            <a:pathLst>
              <a:path w="76200" h="76200">
                <a:moveTo>
                  <a:pt x="76200" y="0"/>
                </a:moveTo>
                <a:lnTo>
                  <a:pt x="0" y="38100"/>
                </a:lnTo>
                <a:lnTo>
                  <a:pt x="76200" y="76200"/>
                </a:lnTo>
                <a:lnTo>
                  <a:pt x="762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87" name="object 87"/>
          <p:cNvSpPr/>
          <p:nvPr/>
        </p:nvSpPr>
        <p:spPr>
          <a:xfrm flipV="1">
            <a:off x="7306235" y="3816948"/>
            <a:ext cx="2345632" cy="45719"/>
          </a:xfrm>
          <a:custGeom>
            <a:avLst/>
            <a:gdLst/>
            <a:ahLst/>
            <a:cxnLst/>
            <a:rect l="l" t="t" r="r" b="b"/>
            <a:pathLst>
              <a:path w="1295400" h="1270">
                <a:moveTo>
                  <a:pt x="0" y="0"/>
                </a:moveTo>
                <a:lnTo>
                  <a:pt x="1295400" y="1270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88" name="object 88"/>
          <p:cNvSpPr/>
          <p:nvPr/>
        </p:nvSpPr>
        <p:spPr>
          <a:xfrm>
            <a:off x="2415186" y="1657499"/>
            <a:ext cx="0" cy="1411941"/>
          </a:xfrm>
          <a:custGeom>
            <a:avLst/>
            <a:gdLst/>
            <a:ahLst/>
            <a:cxnLst/>
            <a:rect l="l" t="t" r="r" b="b"/>
            <a:pathLst>
              <a:path h="1600200">
                <a:moveTo>
                  <a:pt x="0" y="0"/>
                </a:moveTo>
                <a:lnTo>
                  <a:pt x="0" y="160020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89" name="object 89"/>
          <p:cNvSpPr/>
          <p:nvPr/>
        </p:nvSpPr>
        <p:spPr>
          <a:xfrm>
            <a:off x="1933333" y="3069441"/>
            <a:ext cx="481853" cy="1121"/>
          </a:xfrm>
          <a:custGeom>
            <a:avLst/>
            <a:gdLst/>
            <a:ahLst/>
            <a:cxnLst/>
            <a:rect l="l" t="t" r="r" b="b"/>
            <a:pathLst>
              <a:path w="546100" h="1270">
                <a:moveTo>
                  <a:pt x="546100" y="0"/>
                </a:moveTo>
                <a:lnTo>
                  <a:pt x="0" y="1143"/>
                </a:lnTo>
              </a:path>
            </a:pathLst>
          </a:custGeom>
          <a:ln w="126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90" name="object 90"/>
          <p:cNvSpPr/>
          <p:nvPr/>
        </p:nvSpPr>
        <p:spPr>
          <a:xfrm>
            <a:off x="1877308" y="3036800"/>
            <a:ext cx="67796" cy="67235"/>
          </a:xfrm>
          <a:custGeom>
            <a:avLst/>
            <a:gdLst/>
            <a:ahLst/>
            <a:cxnLst/>
            <a:rect l="l" t="t" r="r" b="b"/>
            <a:pathLst>
              <a:path w="76834" h="76200">
                <a:moveTo>
                  <a:pt x="76111" y="0"/>
                </a:moveTo>
                <a:lnTo>
                  <a:pt x="0" y="38265"/>
                </a:lnTo>
                <a:lnTo>
                  <a:pt x="76276" y="76200"/>
                </a:lnTo>
                <a:lnTo>
                  <a:pt x="7611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91" name="object 91"/>
          <p:cNvSpPr/>
          <p:nvPr/>
        </p:nvSpPr>
        <p:spPr>
          <a:xfrm>
            <a:off x="10045755" y="1395131"/>
            <a:ext cx="1121" cy="1411941"/>
          </a:xfrm>
          <a:custGeom>
            <a:avLst/>
            <a:gdLst/>
            <a:ahLst/>
            <a:cxnLst/>
            <a:rect l="l" t="t" r="r" b="b"/>
            <a:pathLst>
              <a:path w="1270" h="1600200">
                <a:moveTo>
                  <a:pt x="0" y="0"/>
                </a:moveTo>
                <a:lnTo>
                  <a:pt x="1270" y="160020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92" name="object 92"/>
          <p:cNvSpPr/>
          <p:nvPr/>
        </p:nvSpPr>
        <p:spPr>
          <a:xfrm>
            <a:off x="10045755" y="2807073"/>
            <a:ext cx="481853" cy="1121"/>
          </a:xfrm>
          <a:custGeom>
            <a:avLst/>
            <a:gdLst/>
            <a:ahLst/>
            <a:cxnLst/>
            <a:rect l="l" t="t" r="r" b="b"/>
            <a:pathLst>
              <a:path w="546100" h="1270">
                <a:moveTo>
                  <a:pt x="0" y="0"/>
                </a:moveTo>
                <a:lnTo>
                  <a:pt x="546100" y="1143"/>
                </a:lnTo>
              </a:path>
            </a:pathLst>
          </a:custGeom>
          <a:ln w="126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93" name="object 93"/>
          <p:cNvSpPr/>
          <p:nvPr/>
        </p:nvSpPr>
        <p:spPr>
          <a:xfrm>
            <a:off x="10516326" y="2774432"/>
            <a:ext cx="67796" cy="67235"/>
          </a:xfrm>
          <a:custGeom>
            <a:avLst/>
            <a:gdLst/>
            <a:ahLst/>
            <a:cxnLst/>
            <a:rect l="l" t="t" r="r" b="b"/>
            <a:pathLst>
              <a:path w="76834" h="76200">
                <a:moveTo>
                  <a:pt x="165" y="0"/>
                </a:moveTo>
                <a:lnTo>
                  <a:pt x="0" y="76200"/>
                </a:lnTo>
                <a:lnTo>
                  <a:pt x="76288" y="38265"/>
                </a:lnTo>
                <a:lnTo>
                  <a:pt x="16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94" name="object 94"/>
          <p:cNvSpPr/>
          <p:nvPr/>
        </p:nvSpPr>
        <p:spPr>
          <a:xfrm>
            <a:off x="2071503" y="5454456"/>
            <a:ext cx="8375198" cy="45719"/>
          </a:xfrm>
          <a:custGeom>
            <a:avLst/>
            <a:gdLst/>
            <a:ahLst/>
            <a:cxnLst/>
            <a:rect l="l" t="t" r="r" b="b"/>
            <a:pathLst>
              <a:path w="6565900" h="1270">
                <a:moveTo>
                  <a:pt x="6565900" y="0"/>
                </a:moveTo>
                <a:lnTo>
                  <a:pt x="0" y="1257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96" name="object 96"/>
          <p:cNvSpPr/>
          <p:nvPr/>
        </p:nvSpPr>
        <p:spPr>
          <a:xfrm flipH="1">
            <a:off x="9606148" y="1462830"/>
            <a:ext cx="45719" cy="2357257"/>
          </a:xfrm>
          <a:custGeom>
            <a:avLst/>
            <a:gdLst/>
            <a:ahLst/>
            <a:cxnLst/>
            <a:rect l="l" t="t" r="r" b="b"/>
            <a:pathLst>
              <a:path h="2557779">
                <a:moveTo>
                  <a:pt x="0" y="2557462"/>
                </a:moveTo>
                <a:lnTo>
                  <a:pt x="0" y="0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97" name="object 97"/>
          <p:cNvSpPr/>
          <p:nvPr/>
        </p:nvSpPr>
        <p:spPr>
          <a:xfrm>
            <a:off x="9614047" y="1406351"/>
            <a:ext cx="75640" cy="75640"/>
          </a:xfrm>
          <a:custGeom>
            <a:avLst/>
            <a:gdLst/>
            <a:ahLst/>
            <a:cxnLst/>
            <a:rect l="l" t="t" r="r" b="b"/>
            <a:pathLst>
              <a:path w="85725" h="85725">
                <a:moveTo>
                  <a:pt x="42849" y="0"/>
                </a:moveTo>
                <a:lnTo>
                  <a:pt x="0" y="85725"/>
                </a:lnTo>
                <a:lnTo>
                  <a:pt x="85725" y="85712"/>
                </a:lnTo>
                <a:lnTo>
                  <a:pt x="4284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98" name="object 98"/>
          <p:cNvSpPr/>
          <p:nvPr/>
        </p:nvSpPr>
        <p:spPr>
          <a:xfrm>
            <a:off x="4078941" y="5577168"/>
            <a:ext cx="4370294" cy="302559"/>
          </a:xfrm>
          <a:custGeom>
            <a:avLst/>
            <a:gdLst/>
            <a:ahLst/>
            <a:cxnLst/>
            <a:rect l="l" t="t" r="r" b="b"/>
            <a:pathLst>
              <a:path w="4953000" h="342900">
                <a:moveTo>
                  <a:pt x="0" y="342900"/>
                </a:moveTo>
                <a:lnTo>
                  <a:pt x="4953000" y="342900"/>
                </a:lnTo>
                <a:lnTo>
                  <a:pt x="4953000" y="0"/>
                </a:lnTo>
                <a:lnTo>
                  <a:pt x="0" y="0"/>
                </a:lnTo>
                <a:lnTo>
                  <a:pt x="0" y="342900"/>
                </a:lnTo>
                <a:close/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99" name="object 99"/>
          <p:cNvSpPr txBox="1"/>
          <p:nvPr/>
        </p:nvSpPr>
        <p:spPr>
          <a:xfrm>
            <a:off x="4169932" y="5638620"/>
            <a:ext cx="4189879" cy="1629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/>
            <a:r>
              <a:rPr sz="1059" b="1" u="heavy" spc="-4" dirty="0">
                <a:latin typeface="Times New Roman"/>
                <a:cs typeface="Times New Roman"/>
              </a:rPr>
              <a:t>C</a:t>
            </a:r>
            <a:r>
              <a:rPr sz="1059" b="1" u="heavy" dirty="0">
                <a:latin typeface="Times New Roman"/>
                <a:cs typeface="Times New Roman"/>
              </a:rPr>
              <a:t>on</a:t>
            </a:r>
            <a:r>
              <a:rPr sz="1059" b="1" u="heavy" spc="4" dirty="0">
                <a:latin typeface="Times New Roman"/>
                <a:cs typeface="Times New Roman"/>
              </a:rPr>
              <a:t>f</a:t>
            </a:r>
            <a:r>
              <a:rPr sz="1059" b="1" u="heavy" spc="-4" dirty="0">
                <a:latin typeface="Times New Roman"/>
                <a:cs typeface="Times New Roman"/>
              </a:rPr>
              <a:t>ere</a:t>
            </a:r>
            <a:r>
              <a:rPr sz="1059" b="1" u="heavy" dirty="0">
                <a:latin typeface="Times New Roman"/>
                <a:cs typeface="Times New Roman"/>
              </a:rPr>
              <a:t>n</a:t>
            </a:r>
            <a:r>
              <a:rPr sz="1059" b="1" u="heavy" spc="-4" dirty="0">
                <a:latin typeface="Times New Roman"/>
                <a:cs typeface="Times New Roman"/>
              </a:rPr>
              <a:t>ce</a:t>
            </a:r>
            <a:r>
              <a:rPr sz="1059" dirty="0">
                <a:latin typeface="Times New Roman"/>
                <a:cs typeface="Times New Roman"/>
              </a:rPr>
              <a:t>: R</a:t>
            </a:r>
            <a:r>
              <a:rPr sz="1059" spc="-4" dirty="0">
                <a:latin typeface="Times New Roman"/>
                <a:cs typeface="Times New Roman"/>
              </a:rPr>
              <a:t>e</a:t>
            </a:r>
            <a:r>
              <a:rPr sz="1059" dirty="0">
                <a:latin typeface="Times New Roman"/>
                <a:cs typeface="Times New Roman"/>
              </a:rPr>
              <a:t>po</a:t>
            </a:r>
            <a:r>
              <a:rPr sz="1059" spc="-4" dirty="0">
                <a:latin typeface="Times New Roman"/>
                <a:cs typeface="Times New Roman"/>
              </a:rPr>
              <a:t>r</a:t>
            </a:r>
            <a:r>
              <a:rPr sz="1059" dirty="0">
                <a:latin typeface="Times New Roman"/>
                <a:cs typeface="Times New Roman"/>
              </a:rPr>
              <a:t>t b</a:t>
            </a:r>
            <a:r>
              <a:rPr sz="1059" spc="-4" dirty="0">
                <a:latin typeface="Times New Roman"/>
                <a:cs typeface="Times New Roman"/>
              </a:rPr>
              <a:t>a</a:t>
            </a:r>
            <a:r>
              <a:rPr sz="1059" spc="4" dirty="0">
                <a:latin typeface="Times New Roman"/>
                <a:cs typeface="Times New Roman"/>
              </a:rPr>
              <a:t>c</a:t>
            </a:r>
            <a:r>
              <a:rPr sz="1059" dirty="0">
                <a:latin typeface="Times New Roman"/>
                <a:cs typeface="Times New Roman"/>
              </a:rPr>
              <a:t>k to </a:t>
            </a:r>
            <a:r>
              <a:rPr sz="1059" spc="-4" dirty="0">
                <a:latin typeface="Times New Roman"/>
                <a:cs typeface="Times New Roman"/>
              </a:rPr>
              <a:t>H</a:t>
            </a:r>
            <a:r>
              <a:rPr sz="1059" dirty="0">
                <a:latin typeface="Times New Roman"/>
                <a:cs typeface="Times New Roman"/>
              </a:rPr>
              <a:t>ouse</a:t>
            </a:r>
            <a:r>
              <a:rPr sz="1059" spc="-4" dirty="0">
                <a:latin typeface="Times New Roman"/>
                <a:cs typeface="Times New Roman"/>
              </a:rPr>
              <a:t> a</a:t>
            </a:r>
            <a:r>
              <a:rPr sz="1059" dirty="0">
                <a:latin typeface="Times New Roman"/>
                <a:cs typeface="Times New Roman"/>
              </a:rPr>
              <a:t>nd S</a:t>
            </a:r>
            <a:r>
              <a:rPr sz="1059" spc="-4" dirty="0">
                <a:latin typeface="Times New Roman"/>
                <a:cs typeface="Times New Roman"/>
              </a:rPr>
              <a:t>e</a:t>
            </a:r>
            <a:r>
              <a:rPr sz="1059" dirty="0">
                <a:latin typeface="Times New Roman"/>
                <a:cs typeface="Times New Roman"/>
              </a:rPr>
              <a:t>n</a:t>
            </a:r>
            <a:r>
              <a:rPr sz="1059" spc="-4" dirty="0">
                <a:latin typeface="Times New Roman"/>
                <a:cs typeface="Times New Roman"/>
              </a:rPr>
              <a:t>a</a:t>
            </a:r>
            <a:r>
              <a:rPr sz="1059" dirty="0">
                <a:latin typeface="Times New Roman"/>
                <a:cs typeface="Times New Roman"/>
              </a:rPr>
              <a:t>te</a:t>
            </a:r>
            <a:r>
              <a:rPr sz="1059" spc="-4" dirty="0">
                <a:latin typeface="Times New Roman"/>
                <a:cs typeface="Times New Roman"/>
              </a:rPr>
              <a:t> </a:t>
            </a:r>
            <a:r>
              <a:rPr sz="1059" dirty="0">
                <a:latin typeface="Times New Roman"/>
                <a:cs typeface="Times New Roman"/>
              </a:rPr>
              <a:t>on</a:t>
            </a:r>
            <a:r>
              <a:rPr sz="1059" spc="9" dirty="0">
                <a:latin typeface="Times New Roman"/>
                <a:cs typeface="Times New Roman"/>
              </a:rPr>
              <a:t> </a:t>
            </a:r>
            <a:r>
              <a:rPr sz="1059" dirty="0">
                <a:latin typeface="Times New Roman"/>
                <a:cs typeface="Times New Roman"/>
              </a:rPr>
              <a:t>disposition of</a:t>
            </a:r>
            <a:r>
              <a:rPr sz="1059" spc="-4" dirty="0">
                <a:latin typeface="Times New Roman"/>
                <a:cs typeface="Times New Roman"/>
              </a:rPr>
              <a:t> a</a:t>
            </a:r>
            <a:r>
              <a:rPr sz="1059" dirty="0">
                <a:latin typeface="Times New Roman"/>
                <a:cs typeface="Times New Roman"/>
              </a:rPr>
              <a:t>m</a:t>
            </a:r>
            <a:r>
              <a:rPr sz="1059" spc="-4" dirty="0">
                <a:latin typeface="Times New Roman"/>
                <a:cs typeface="Times New Roman"/>
              </a:rPr>
              <a:t>e</a:t>
            </a:r>
            <a:r>
              <a:rPr sz="1059" dirty="0">
                <a:latin typeface="Times New Roman"/>
                <a:cs typeface="Times New Roman"/>
              </a:rPr>
              <a:t>ndm</a:t>
            </a:r>
            <a:r>
              <a:rPr sz="1059" spc="-4" dirty="0">
                <a:latin typeface="Times New Roman"/>
                <a:cs typeface="Times New Roman"/>
              </a:rPr>
              <a:t>e</a:t>
            </a:r>
            <a:r>
              <a:rPr sz="1059" dirty="0">
                <a:latin typeface="Times New Roman"/>
                <a:cs typeface="Times New Roman"/>
              </a:rPr>
              <a:t>nts</a:t>
            </a:r>
            <a:endParaRPr sz="1059">
              <a:latin typeface="Times New Roman"/>
              <a:cs typeface="Times New Roman"/>
            </a:endParaRPr>
          </a:p>
        </p:txBody>
      </p:sp>
      <p:sp>
        <p:nvSpPr>
          <p:cNvPr id="100" name="object 100"/>
          <p:cNvSpPr/>
          <p:nvPr/>
        </p:nvSpPr>
        <p:spPr>
          <a:xfrm>
            <a:off x="4818529" y="5980579"/>
            <a:ext cx="2689412" cy="302559"/>
          </a:xfrm>
          <a:custGeom>
            <a:avLst/>
            <a:gdLst/>
            <a:ahLst/>
            <a:cxnLst/>
            <a:rect l="l" t="t" r="r" b="b"/>
            <a:pathLst>
              <a:path w="3048000" h="342900">
                <a:moveTo>
                  <a:pt x="0" y="342899"/>
                </a:moveTo>
                <a:lnTo>
                  <a:pt x="3048000" y="342899"/>
                </a:lnTo>
                <a:lnTo>
                  <a:pt x="3048000" y="0"/>
                </a:lnTo>
                <a:lnTo>
                  <a:pt x="0" y="0"/>
                </a:lnTo>
                <a:lnTo>
                  <a:pt x="0" y="342899"/>
                </a:lnTo>
                <a:close/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01" name="object 101"/>
          <p:cNvSpPr txBox="1"/>
          <p:nvPr/>
        </p:nvSpPr>
        <p:spPr>
          <a:xfrm>
            <a:off x="4944483" y="6039342"/>
            <a:ext cx="2437279" cy="1629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/>
            <a:r>
              <a:rPr sz="1059" spc="-4" dirty="0">
                <a:latin typeface="Times New Roman"/>
                <a:cs typeface="Times New Roman"/>
              </a:rPr>
              <a:t>H</a:t>
            </a:r>
            <a:r>
              <a:rPr sz="1059" dirty="0">
                <a:latin typeface="Times New Roman"/>
                <a:cs typeface="Times New Roman"/>
              </a:rPr>
              <a:t>ouse</a:t>
            </a:r>
            <a:r>
              <a:rPr sz="1059" spc="-4" dirty="0">
                <a:latin typeface="Times New Roman"/>
                <a:cs typeface="Times New Roman"/>
              </a:rPr>
              <a:t> a</a:t>
            </a:r>
            <a:r>
              <a:rPr sz="1059" dirty="0">
                <a:latin typeface="Times New Roman"/>
                <a:cs typeface="Times New Roman"/>
              </a:rPr>
              <a:t>nd S</a:t>
            </a:r>
            <a:r>
              <a:rPr sz="1059" spc="-4" dirty="0">
                <a:latin typeface="Times New Roman"/>
                <a:cs typeface="Times New Roman"/>
              </a:rPr>
              <a:t>e</a:t>
            </a:r>
            <a:r>
              <a:rPr sz="1059" dirty="0">
                <a:latin typeface="Times New Roman"/>
                <a:cs typeface="Times New Roman"/>
              </a:rPr>
              <a:t>n</a:t>
            </a:r>
            <a:r>
              <a:rPr sz="1059" spc="-4" dirty="0">
                <a:latin typeface="Times New Roman"/>
                <a:cs typeface="Times New Roman"/>
              </a:rPr>
              <a:t>a</a:t>
            </a:r>
            <a:r>
              <a:rPr sz="1059" spc="9" dirty="0">
                <a:latin typeface="Times New Roman"/>
                <a:cs typeface="Times New Roman"/>
              </a:rPr>
              <a:t>t</a:t>
            </a:r>
            <a:r>
              <a:rPr sz="1059" dirty="0">
                <a:latin typeface="Times New Roman"/>
                <a:cs typeface="Times New Roman"/>
              </a:rPr>
              <a:t>e</a:t>
            </a:r>
            <a:r>
              <a:rPr sz="1059" spc="-4" dirty="0">
                <a:latin typeface="Times New Roman"/>
                <a:cs typeface="Times New Roman"/>
              </a:rPr>
              <a:t> </a:t>
            </a:r>
            <a:r>
              <a:rPr sz="1059" dirty="0">
                <a:latin typeface="Times New Roman"/>
                <a:cs typeface="Times New Roman"/>
              </a:rPr>
              <a:t>P</a:t>
            </a:r>
            <a:r>
              <a:rPr sz="1059" spc="-4" dirty="0">
                <a:latin typeface="Times New Roman"/>
                <a:cs typeface="Times New Roman"/>
              </a:rPr>
              <a:t>a</a:t>
            </a:r>
            <a:r>
              <a:rPr sz="1059" dirty="0">
                <a:latin typeface="Times New Roman"/>
                <a:cs typeface="Times New Roman"/>
              </a:rPr>
              <a:t>ss</a:t>
            </a:r>
            <a:r>
              <a:rPr sz="1059" spc="-4" dirty="0">
                <a:latin typeface="Times New Roman"/>
                <a:cs typeface="Times New Roman"/>
              </a:rPr>
              <a:t>e</a:t>
            </a:r>
            <a:r>
              <a:rPr sz="1059" dirty="0">
                <a:latin typeface="Times New Roman"/>
                <a:cs typeface="Times New Roman"/>
              </a:rPr>
              <a:t>d</a:t>
            </a:r>
            <a:r>
              <a:rPr sz="1059" spc="9" dirty="0">
                <a:latin typeface="Times New Roman"/>
                <a:cs typeface="Times New Roman"/>
              </a:rPr>
              <a:t> </a:t>
            </a:r>
            <a:r>
              <a:rPr sz="1059" dirty="0">
                <a:latin typeface="Times New Roman"/>
                <a:cs typeface="Times New Roman"/>
              </a:rPr>
              <a:t>Co</a:t>
            </a:r>
            <a:r>
              <a:rPr sz="1059" spc="-4" dirty="0">
                <a:latin typeface="Times New Roman"/>
                <a:cs typeface="Times New Roman"/>
              </a:rPr>
              <a:t>nfere</a:t>
            </a:r>
            <a:r>
              <a:rPr sz="1059" dirty="0">
                <a:latin typeface="Times New Roman"/>
                <a:cs typeface="Times New Roman"/>
              </a:rPr>
              <a:t>n</a:t>
            </a:r>
            <a:r>
              <a:rPr sz="1059" spc="4" dirty="0">
                <a:latin typeface="Times New Roman"/>
                <a:cs typeface="Times New Roman"/>
              </a:rPr>
              <a:t>c</a:t>
            </a:r>
            <a:r>
              <a:rPr sz="1059" dirty="0">
                <a:latin typeface="Times New Roman"/>
                <a:cs typeface="Times New Roman"/>
              </a:rPr>
              <a:t>e</a:t>
            </a:r>
            <a:r>
              <a:rPr sz="1059" spc="-4" dirty="0">
                <a:latin typeface="Times New Roman"/>
                <a:cs typeface="Times New Roman"/>
              </a:rPr>
              <a:t> </a:t>
            </a:r>
            <a:r>
              <a:rPr sz="1059" dirty="0">
                <a:latin typeface="Times New Roman"/>
                <a:cs typeface="Times New Roman"/>
              </a:rPr>
              <a:t>R</a:t>
            </a:r>
            <a:r>
              <a:rPr sz="1059" spc="-4" dirty="0">
                <a:latin typeface="Times New Roman"/>
                <a:cs typeface="Times New Roman"/>
              </a:rPr>
              <a:t>e</a:t>
            </a:r>
            <a:r>
              <a:rPr sz="1059" dirty="0">
                <a:latin typeface="Times New Roman"/>
                <a:cs typeface="Times New Roman"/>
              </a:rPr>
              <a:t>po</a:t>
            </a:r>
            <a:r>
              <a:rPr sz="1059" spc="-4" dirty="0">
                <a:latin typeface="Times New Roman"/>
                <a:cs typeface="Times New Roman"/>
              </a:rPr>
              <a:t>r</a:t>
            </a:r>
            <a:r>
              <a:rPr sz="1059" dirty="0">
                <a:latin typeface="Times New Roman"/>
                <a:cs typeface="Times New Roman"/>
              </a:rPr>
              <a:t>t</a:t>
            </a:r>
            <a:endParaRPr sz="1059">
              <a:latin typeface="Times New Roman"/>
              <a:cs typeface="Times New Roman"/>
            </a:endParaRPr>
          </a:p>
        </p:txBody>
      </p:sp>
      <p:sp>
        <p:nvSpPr>
          <p:cNvPr id="102" name="object 102"/>
          <p:cNvSpPr/>
          <p:nvPr/>
        </p:nvSpPr>
        <p:spPr>
          <a:xfrm>
            <a:off x="2089093" y="5695312"/>
            <a:ext cx="1871736" cy="45719"/>
          </a:xfrm>
          <a:custGeom>
            <a:avLst/>
            <a:gdLst/>
            <a:ahLst/>
            <a:cxnLst/>
            <a:rect l="l" t="t" r="r" b="b"/>
            <a:pathLst>
              <a:path w="995680" h="1270">
                <a:moveTo>
                  <a:pt x="0" y="0"/>
                </a:moveTo>
                <a:lnTo>
                  <a:pt x="995362" y="1181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03" name="object 103"/>
          <p:cNvSpPr/>
          <p:nvPr/>
        </p:nvSpPr>
        <p:spPr>
          <a:xfrm>
            <a:off x="3959936" y="5708570"/>
            <a:ext cx="73510" cy="68578"/>
          </a:xfrm>
          <a:custGeom>
            <a:avLst/>
            <a:gdLst/>
            <a:ahLst/>
            <a:cxnLst/>
            <a:rect l="l" t="t" r="r" b="b"/>
            <a:pathLst>
              <a:path w="86360" h="85725">
                <a:moveTo>
                  <a:pt x="101" y="0"/>
                </a:moveTo>
                <a:lnTo>
                  <a:pt x="0" y="85725"/>
                </a:lnTo>
                <a:lnTo>
                  <a:pt x="85775" y="42964"/>
                </a:lnTo>
                <a:lnTo>
                  <a:pt x="10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04" name="object 104"/>
          <p:cNvSpPr txBox="1"/>
          <p:nvPr/>
        </p:nvSpPr>
        <p:spPr>
          <a:xfrm>
            <a:off x="4818529" y="6383992"/>
            <a:ext cx="2689412" cy="162993"/>
          </a:xfrm>
          <a:prstGeom prst="rect">
            <a:avLst/>
          </a:prstGeom>
          <a:solidFill>
            <a:srgbClr val="C1C1C1"/>
          </a:solidFill>
          <a:ln w="28575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97495"/>
            <a:r>
              <a:rPr sz="1059" b="1" dirty="0">
                <a:latin typeface="Times New Roman"/>
                <a:cs typeface="Times New Roman"/>
              </a:rPr>
              <a:t>S</a:t>
            </a:r>
            <a:r>
              <a:rPr sz="1059" b="1" spc="-4" dirty="0">
                <a:latin typeface="Times New Roman"/>
                <a:cs typeface="Times New Roman"/>
              </a:rPr>
              <a:t>e</a:t>
            </a:r>
            <a:r>
              <a:rPr sz="1059" b="1" dirty="0">
                <a:latin typeface="Times New Roman"/>
                <a:cs typeface="Times New Roman"/>
              </a:rPr>
              <a:t>nt</a:t>
            </a:r>
            <a:r>
              <a:rPr sz="1059" b="1" spc="-4" dirty="0">
                <a:latin typeface="Times New Roman"/>
                <a:cs typeface="Times New Roman"/>
              </a:rPr>
              <a:t> t</a:t>
            </a:r>
            <a:r>
              <a:rPr sz="1059" b="1" dirty="0">
                <a:latin typeface="Times New Roman"/>
                <a:cs typeface="Times New Roman"/>
              </a:rPr>
              <a:t>o </a:t>
            </a:r>
            <a:r>
              <a:rPr sz="1059" b="1" spc="-4" dirty="0">
                <a:latin typeface="Times New Roman"/>
                <a:cs typeface="Times New Roman"/>
              </a:rPr>
              <a:t>Pre</a:t>
            </a:r>
            <a:r>
              <a:rPr sz="1059" b="1" dirty="0">
                <a:latin typeface="Times New Roman"/>
                <a:cs typeface="Times New Roman"/>
              </a:rPr>
              <a:t>sid</a:t>
            </a:r>
            <a:r>
              <a:rPr sz="1059" b="1" spc="-4" dirty="0">
                <a:latin typeface="Times New Roman"/>
                <a:cs typeface="Times New Roman"/>
              </a:rPr>
              <a:t>e</a:t>
            </a:r>
            <a:r>
              <a:rPr sz="1059" b="1" dirty="0">
                <a:latin typeface="Times New Roman"/>
                <a:cs typeface="Times New Roman"/>
              </a:rPr>
              <a:t>nt</a:t>
            </a:r>
            <a:r>
              <a:rPr sz="1059" b="1" spc="-4" dirty="0">
                <a:latin typeface="Times New Roman"/>
                <a:cs typeface="Times New Roman"/>
              </a:rPr>
              <a:t> </a:t>
            </a:r>
            <a:r>
              <a:rPr sz="1059" b="1" spc="4" dirty="0">
                <a:latin typeface="Times New Roman"/>
                <a:cs typeface="Times New Roman"/>
              </a:rPr>
              <a:t>f</a:t>
            </a:r>
            <a:r>
              <a:rPr sz="1059" b="1" dirty="0">
                <a:latin typeface="Times New Roman"/>
                <a:cs typeface="Times New Roman"/>
              </a:rPr>
              <a:t>or</a:t>
            </a:r>
            <a:r>
              <a:rPr sz="1059" b="1" spc="-4" dirty="0">
                <a:latin typeface="Times New Roman"/>
                <a:cs typeface="Times New Roman"/>
              </a:rPr>
              <a:t> </a:t>
            </a:r>
            <a:r>
              <a:rPr sz="1059" b="1" dirty="0">
                <a:latin typeface="Times New Roman"/>
                <a:cs typeface="Times New Roman"/>
              </a:rPr>
              <a:t>signa</a:t>
            </a:r>
            <a:r>
              <a:rPr sz="1059" b="1" spc="-4" dirty="0">
                <a:latin typeface="Times New Roman"/>
                <a:cs typeface="Times New Roman"/>
              </a:rPr>
              <a:t>t</a:t>
            </a:r>
            <a:r>
              <a:rPr sz="1059" b="1" dirty="0">
                <a:latin typeface="Times New Roman"/>
                <a:cs typeface="Times New Roman"/>
              </a:rPr>
              <a:t>u</a:t>
            </a:r>
            <a:r>
              <a:rPr sz="1059" b="1" spc="-4" dirty="0">
                <a:latin typeface="Times New Roman"/>
                <a:cs typeface="Times New Roman"/>
              </a:rPr>
              <a:t>re</a:t>
            </a:r>
            <a:r>
              <a:rPr sz="1059" b="1" dirty="0">
                <a:latin typeface="Times New Roman"/>
                <a:cs typeface="Times New Roman"/>
              </a:rPr>
              <a:t>:</a:t>
            </a:r>
            <a:r>
              <a:rPr sz="1059" b="1" spc="-4" dirty="0">
                <a:latin typeface="Times New Roman"/>
                <a:cs typeface="Times New Roman"/>
              </a:rPr>
              <a:t> </a:t>
            </a:r>
            <a:r>
              <a:rPr sz="1059" b="1" dirty="0">
                <a:latin typeface="Times New Roman"/>
                <a:cs typeface="Times New Roman"/>
              </a:rPr>
              <a:t>O</a:t>
            </a:r>
            <a:r>
              <a:rPr sz="1059" b="1" spc="-4" dirty="0">
                <a:latin typeface="Times New Roman"/>
                <a:cs typeface="Times New Roman"/>
              </a:rPr>
              <a:t>ct</a:t>
            </a:r>
            <a:r>
              <a:rPr sz="1059" b="1" dirty="0">
                <a:latin typeface="Times New Roman"/>
                <a:cs typeface="Times New Roman"/>
              </a:rPr>
              <a:t>ob</a:t>
            </a:r>
            <a:r>
              <a:rPr sz="1059" b="1" spc="4" dirty="0">
                <a:latin typeface="Times New Roman"/>
                <a:cs typeface="Times New Roman"/>
              </a:rPr>
              <a:t>e</a:t>
            </a:r>
            <a:r>
              <a:rPr sz="1059" b="1" dirty="0">
                <a:latin typeface="Times New Roman"/>
                <a:cs typeface="Times New Roman"/>
              </a:rPr>
              <a:t>r</a:t>
            </a:r>
            <a:r>
              <a:rPr sz="1059" b="1" spc="-4" dirty="0">
                <a:latin typeface="Times New Roman"/>
                <a:cs typeface="Times New Roman"/>
              </a:rPr>
              <a:t> </a:t>
            </a:r>
            <a:r>
              <a:rPr sz="1059" b="1" dirty="0">
                <a:latin typeface="Times New Roman"/>
                <a:cs typeface="Times New Roman"/>
              </a:rPr>
              <a:t>1</a:t>
            </a:r>
            <a:r>
              <a:rPr sz="1059" b="1" spc="-6" baseline="38194" dirty="0">
                <a:latin typeface="Times New Roman"/>
                <a:cs typeface="Times New Roman"/>
              </a:rPr>
              <a:t>st</a:t>
            </a:r>
            <a:endParaRPr sz="1059" baseline="38194">
              <a:latin typeface="Times New Roman"/>
              <a:cs typeface="Times New Roman"/>
            </a:endParaRPr>
          </a:p>
        </p:txBody>
      </p:sp>
      <p:sp>
        <p:nvSpPr>
          <p:cNvPr id="105" name="object 105"/>
          <p:cNvSpPr/>
          <p:nvPr/>
        </p:nvSpPr>
        <p:spPr>
          <a:xfrm>
            <a:off x="6096000" y="5879726"/>
            <a:ext cx="0" cy="44824"/>
          </a:xfrm>
          <a:custGeom>
            <a:avLst/>
            <a:gdLst/>
            <a:ahLst/>
            <a:cxnLst/>
            <a:rect l="l" t="t" r="r" b="b"/>
            <a:pathLst>
              <a:path h="50800">
                <a:moveTo>
                  <a:pt x="0" y="0"/>
                </a:moveTo>
                <a:lnTo>
                  <a:pt x="0" y="50799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06" name="object 106"/>
          <p:cNvSpPr/>
          <p:nvPr/>
        </p:nvSpPr>
        <p:spPr>
          <a:xfrm>
            <a:off x="6062383" y="5913344"/>
            <a:ext cx="67235" cy="67235"/>
          </a:xfrm>
          <a:custGeom>
            <a:avLst/>
            <a:gdLst/>
            <a:ahLst/>
            <a:cxnLst/>
            <a:rect l="l" t="t" r="r" b="b"/>
            <a:pathLst>
              <a:path w="76200" h="76200">
                <a:moveTo>
                  <a:pt x="76200" y="0"/>
                </a:moveTo>
                <a:lnTo>
                  <a:pt x="0" y="0"/>
                </a:lnTo>
                <a:lnTo>
                  <a:pt x="38100" y="76199"/>
                </a:lnTo>
                <a:lnTo>
                  <a:pt x="762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07" name="object 107"/>
          <p:cNvSpPr/>
          <p:nvPr/>
        </p:nvSpPr>
        <p:spPr>
          <a:xfrm>
            <a:off x="6096000" y="6283138"/>
            <a:ext cx="0" cy="44824"/>
          </a:xfrm>
          <a:custGeom>
            <a:avLst/>
            <a:gdLst/>
            <a:ahLst/>
            <a:cxnLst/>
            <a:rect l="l" t="t" r="r" b="b"/>
            <a:pathLst>
              <a:path h="50800">
                <a:moveTo>
                  <a:pt x="0" y="0"/>
                </a:moveTo>
                <a:lnTo>
                  <a:pt x="0" y="50799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08" name="object 108"/>
          <p:cNvSpPr/>
          <p:nvPr/>
        </p:nvSpPr>
        <p:spPr>
          <a:xfrm>
            <a:off x="6062383" y="6316756"/>
            <a:ext cx="67235" cy="67235"/>
          </a:xfrm>
          <a:custGeom>
            <a:avLst/>
            <a:gdLst/>
            <a:ahLst/>
            <a:cxnLst/>
            <a:rect l="l" t="t" r="r" b="b"/>
            <a:pathLst>
              <a:path w="76200" h="76200">
                <a:moveTo>
                  <a:pt x="76200" y="0"/>
                </a:moveTo>
                <a:lnTo>
                  <a:pt x="0" y="0"/>
                </a:lnTo>
                <a:lnTo>
                  <a:pt x="38100" y="76199"/>
                </a:lnTo>
                <a:lnTo>
                  <a:pt x="762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09" name="object 109"/>
          <p:cNvSpPr/>
          <p:nvPr/>
        </p:nvSpPr>
        <p:spPr>
          <a:xfrm>
            <a:off x="11523811" y="2403660"/>
            <a:ext cx="1121" cy="115421"/>
          </a:xfrm>
          <a:custGeom>
            <a:avLst/>
            <a:gdLst/>
            <a:ahLst/>
            <a:cxnLst/>
            <a:rect l="l" t="t" r="r" b="b"/>
            <a:pathLst>
              <a:path w="1270" h="130810">
                <a:moveTo>
                  <a:pt x="0" y="0"/>
                </a:moveTo>
                <a:lnTo>
                  <a:pt x="850" y="130810"/>
                </a:lnTo>
              </a:path>
            </a:pathLst>
          </a:custGeom>
          <a:ln w="126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10" name="object 110"/>
          <p:cNvSpPr/>
          <p:nvPr/>
        </p:nvSpPr>
        <p:spPr>
          <a:xfrm>
            <a:off x="11490875" y="2507659"/>
            <a:ext cx="67235" cy="67796"/>
          </a:xfrm>
          <a:custGeom>
            <a:avLst/>
            <a:gdLst/>
            <a:ahLst/>
            <a:cxnLst/>
            <a:rect l="l" t="t" r="r" b="b"/>
            <a:pathLst>
              <a:path w="76200" h="76835">
                <a:moveTo>
                  <a:pt x="76200" y="0"/>
                </a:moveTo>
                <a:lnTo>
                  <a:pt x="0" y="495"/>
                </a:lnTo>
                <a:lnTo>
                  <a:pt x="38595" y="76441"/>
                </a:lnTo>
                <a:lnTo>
                  <a:pt x="762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11" name="object 111"/>
          <p:cNvSpPr/>
          <p:nvPr/>
        </p:nvSpPr>
        <p:spPr>
          <a:xfrm>
            <a:off x="667068" y="1122979"/>
            <a:ext cx="2689412" cy="504265"/>
          </a:xfrm>
          <a:custGeom>
            <a:avLst/>
            <a:gdLst/>
            <a:ahLst/>
            <a:cxnLst/>
            <a:rect l="l" t="t" r="r" b="b"/>
            <a:pathLst>
              <a:path w="3048000" h="571500">
                <a:moveTo>
                  <a:pt x="0" y="571500"/>
                </a:moveTo>
                <a:lnTo>
                  <a:pt x="3048000" y="571500"/>
                </a:lnTo>
                <a:lnTo>
                  <a:pt x="3048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12" name="object 112"/>
          <p:cNvSpPr/>
          <p:nvPr/>
        </p:nvSpPr>
        <p:spPr>
          <a:xfrm>
            <a:off x="667068" y="1122979"/>
            <a:ext cx="2689412" cy="504265"/>
          </a:xfrm>
          <a:custGeom>
            <a:avLst/>
            <a:gdLst/>
            <a:ahLst/>
            <a:cxnLst/>
            <a:rect l="l" t="t" r="r" b="b"/>
            <a:pathLst>
              <a:path w="3048000" h="571500">
                <a:moveTo>
                  <a:pt x="0" y="571500"/>
                </a:moveTo>
                <a:lnTo>
                  <a:pt x="3048000" y="571500"/>
                </a:lnTo>
                <a:lnTo>
                  <a:pt x="3048000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13" name="object 113"/>
          <p:cNvSpPr txBox="1"/>
          <p:nvPr/>
        </p:nvSpPr>
        <p:spPr>
          <a:xfrm>
            <a:off x="740579" y="1168967"/>
            <a:ext cx="2471457" cy="4231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>
              <a:lnSpc>
                <a:spcPts val="1253"/>
              </a:lnSpc>
            </a:pPr>
            <a:r>
              <a:rPr sz="1059" spc="-4" dirty="0">
                <a:latin typeface="Times New Roman"/>
                <a:cs typeface="Times New Roman"/>
              </a:rPr>
              <a:t>HOU</a:t>
            </a:r>
            <a:r>
              <a:rPr sz="1059" dirty="0">
                <a:latin typeface="Times New Roman"/>
                <a:cs typeface="Times New Roman"/>
              </a:rPr>
              <a:t>SE</a:t>
            </a:r>
            <a:r>
              <a:rPr sz="1059" spc="-4" dirty="0">
                <a:latin typeface="Times New Roman"/>
                <a:cs typeface="Times New Roman"/>
              </a:rPr>
              <a:t> A</a:t>
            </a:r>
            <a:r>
              <a:rPr sz="1059" dirty="0">
                <a:latin typeface="Times New Roman"/>
                <a:cs typeface="Times New Roman"/>
              </a:rPr>
              <a:t>PPR</a:t>
            </a:r>
            <a:r>
              <a:rPr sz="1059" spc="-4" dirty="0">
                <a:latin typeface="Times New Roman"/>
                <a:cs typeface="Times New Roman"/>
              </a:rPr>
              <a:t>O</a:t>
            </a:r>
            <a:r>
              <a:rPr sz="1059" dirty="0">
                <a:latin typeface="Times New Roman"/>
                <a:cs typeface="Times New Roman"/>
              </a:rPr>
              <a:t>PR</a:t>
            </a:r>
            <a:r>
              <a:rPr sz="1059" spc="-18" dirty="0">
                <a:latin typeface="Times New Roman"/>
                <a:cs typeface="Times New Roman"/>
              </a:rPr>
              <a:t>I</a:t>
            </a:r>
            <a:r>
              <a:rPr sz="1059" spc="-4" dirty="0">
                <a:latin typeface="Times New Roman"/>
                <a:cs typeface="Times New Roman"/>
              </a:rPr>
              <a:t>A</a:t>
            </a:r>
            <a:r>
              <a:rPr sz="1059" spc="9" dirty="0">
                <a:latin typeface="Times New Roman"/>
                <a:cs typeface="Times New Roman"/>
              </a:rPr>
              <a:t>T</a:t>
            </a:r>
            <a:r>
              <a:rPr sz="1059" spc="-4" dirty="0">
                <a:latin typeface="Times New Roman"/>
                <a:cs typeface="Times New Roman"/>
              </a:rPr>
              <a:t>ION</a:t>
            </a:r>
            <a:r>
              <a:rPr sz="1059" dirty="0">
                <a:latin typeface="Times New Roman"/>
                <a:cs typeface="Times New Roman"/>
              </a:rPr>
              <a:t>S C</a:t>
            </a:r>
            <a:r>
              <a:rPr sz="1059" spc="-4" dirty="0">
                <a:latin typeface="Times New Roman"/>
                <a:cs typeface="Times New Roman"/>
              </a:rPr>
              <a:t>O</a:t>
            </a:r>
            <a:r>
              <a:rPr sz="1059" dirty="0">
                <a:latin typeface="Times New Roman"/>
                <a:cs typeface="Times New Roman"/>
              </a:rPr>
              <a:t>M</a:t>
            </a:r>
            <a:r>
              <a:rPr sz="1059" spc="9" dirty="0">
                <a:latin typeface="Times New Roman"/>
                <a:cs typeface="Times New Roman"/>
              </a:rPr>
              <a:t>M</a:t>
            </a:r>
            <a:r>
              <a:rPr sz="1059" spc="-26" dirty="0">
                <a:latin typeface="Times New Roman"/>
                <a:cs typeface="Times New Roman"/>
              </a:rPr>
              <a:t>I</a:t>
            </a:r>
            <a:r>
              <a:rPr sz="1059" spc="-4" dirty="0">
                <a:latin typeface="Times New Roman"/>
                <a:cs typeface="Times New Roman"/>
              </a:rPr>
              <a:t>TTE</a:t>
            </a:r>
            <a:r>
              <a:rPr sz="1059" dirty="0">
                <a:latin typeface="Times New Roman"/>
                <a:cs typeface="Times New Roman"/>
              </a:rPr>
              <a:t>E</a:t>
            </a:r>
            <a:endParaRPr sz="1059">
              <a:latin typeface="Times New Roman"/>
              <a:cs typeface="Times New Roman"/>
            </a:endParaRPr>
          </a:p>
          <a:p>
            <a:pPr marL="11206" marR="194992">
              <a:lnSpc>
                <a:spcPts val="1041"/>
              </a:lnSpc>
              <a:spcBef>
                <a:spcPts val="31"/>
              </a:spcBef>
            </a:pPr>
            <a:r>
              <a:rPr sz="882" dirty="0">
                <a:latin typeface="Times New Roman"/>
                <a:cs typeface="Times New Roman"/>
              </a:rPr>
              <a:t>J</a:t>
            </a:r>
            <a:r>
              <a:rPr sz="882" spc="-13" dirty="0">
                <a:latin typeface="Times New Roman"/>
                <a:cs typeface="Times New Roman"/>
              </a:rPr>
              <a:t>u</a:t>
            </a:r>
            <a:r>
              <a:rPr sz="882" spc="-4" dirty="0">
                <a:latin typeface="Times New Roman"/>
                <a:cs typeface="Times New Roman"/>
              </a:rPr>
              <a:t>r</a:t>
            </a:r>
            <a:r>
              <a:rPr sz="882" spc="-9" dirty="0">
                <a:latin typeface="Times New Roman"/>
                <a:cs typeface="Times New Roman"/>
              </a:rPr>
              <a:t>is</a:t>
            </a:r>
            <a:r>
              <a:rPr sz="882" dirty="0">
                <a:latin typeface="Times New Roman"/>
                <a:cs typeface="Times New Roman"/>
              </a:rPr>
              <a:t>d</a:t>
            </a:r>
            <a:r>
              <a:rPr sz="882" spc="-9" dirty="0">
                <a:latin typeface="Times New Roman"/>
                <a:cs typeface="Times New Roman"/>
              </a:rPr>
              <a:t>i</a:t>
            </a:r>
            <a:r>
              <a:rPr sz="882" spc="-4" dirty="0">
                <a:latin typeface="Times New Roman"/>
                <a:cs typeface="Times New Roman"/>
              </a:rPr>
              <a:t>c</a:t>
            </a:r>
            <a:r>
              <a:rPr sz="882" spc="-9" dirty="0">
                <a:latin typeface="Times New Roman"/>
                <a:cs typeface="Times New Roman"/>
              </a:rPr>
              <a:t>ti</a:t>
            </a:r>
            <a:r>
              <a:rPr sz="882" dirty="0">
                <a:latin typeface="Times New Roman"/>
                <a:cs typeface="Times New Roman"/>
              </a:rPr>
              <a:t>o</a:t>
            </a:r>
            <a:r>
              <a:rPr sz="882" spc="-13" dirty="0">
                <a:latin typeface="Times New Roman"/>
                <a:cs typeface="Times New Roman"/>
              </a:rPr>
              <a:t>n</a:t>
            </a:r>
            <a:r>
              <a:rPr sz="882" spc="-4" dirty="0">
                <a:latin typeface="Times New Roman"/>
                <a:cs typeface="Times New Roman"/>
              </a:rPr>
              <a:t>:</a:t>
            </a:r>
            <a:r>
              <a:rPr sz="882" spc="9" dirty="0">
                <a:latin typeface="Times New Roman"/>
                <a:cs typeface="Times New Roman"/>
              </a:rPr>
              <a:t> </a:t>
            </a:r>
            <a:r>
              <a:rPr sz="882" spc="-9" dirty="0">
                <a:latin typeface="Times New Roman"/>
                <a:cs typeface="Times New Roman"/>
              </a:rPr>
              <a:t>A</a:t>
            </a:r>
            <a:r>
              <a:rPr sz="882" spc="-13" dirty="0">
                <a:latin typeface="Times New Roman"/>
                <a:cs typeface="Times New Roman"/>
              </a:rPr>
              <a:t>n</a:t>
            </a:r>
            <a:r>
              <a:rPr sz="882" dirty="0">
                <a:latin typeface="Times New Roman"/>
                <a:cs typeface="Times New Roman"/>
              </a:rPr>
              <a:t>n</a:t>
            </a:r>
            <a:r>
              <a:rPr sz="882" spc="-13" dirty="0">
                <a:latin typeface="Times New Roman"/>
                <a:cs typeface="Times New Roman"/>
              </a:rPr>
              <a:t>u</a:t>
            </a:r>
            <a:r>
              <a:rPr sz="882" spc="-4" dirty="0">
                <a:latin typeface="Times New Roman"/>
                <a:cs typeface="Times New Roman"/>
              </a:rPr>
              <a:t>al</a:t>
            </a:r>
            <a:r>
              <a:rPr sz="882" dirty="0">
                <a:latin typeface="Times New Roman"/>
                <a:cs typeface="Times New Roman"/>
              </a:rPr>
              <a:t> </a:t>
            </a:r>
            <a:r>
              <a:rPr sz="882" spc="-4" dirty="0">
                <a:latin typeface="Times New Roman"/>
                <a:cs typeface="Times New Roman"/>
              </a:rPr>
              <a:t>a</a:t>
            </a:r>
            <a:r>
              <a:rPr sz="882" dirty="0">
                <a:latin typeface="Times New Roman"/>
                <a:cs typeface="Times New Roman"/>
              </a:rPr>
              <a:t>pp</a:t>
            </a:r>
            <a:r>
              <a:rPr sz="882" spc="-4" dirty="0">
                <a:latin typeface="Times New Roman"/>
                <a:cs typeface="Times New Roman"/>
              </a:rPr>
              <a:t>r</a:t>
            </a:r>
            <a:r>
              <a:rPr sz="882" dirty="0">
                <a:latin typeface="Times New Roman"/>
                <a:cs typeface="Times New Roman"/>
              </a:rPr>
              <a:t>op</a:t>
            </a:r>
            <a:r>
              <a:rPr sz="882" spc="-4" dirty="0">
                <a:latin typeface="Times New Roman"/>
                <a:cs typeface="Times New Roman"/>
              </a:rPr>
              <a:t>r</a:t>
            </a:r>
            <a:r>
              <a:rPr sz="882" spc="-9" dirty="0">
                <a:latin typeface="Times New Roman"/>
                <a:cs typeface="Times New Roman"/>
              </a:rPr>
              <a:t>i</a:t>
            </a:r>
            <a:r>
              <a:rPr sz="882" spc="-18" dirty="0">
                <a:latin typeface="Times New Roman"/>
                <a:cs typeface="Times New Roman"/>
              </a:rPr>
              <a:t>a</a:t>
            </a:r>
            <a:r>
              <a:rPr sz="882" spc="-9" dirty="0">
                <a:latin typeface="Times New Roman"/>
                <a:cs typeface="Times New Roman"/>
              </a:rPr>
              <a:t>ti</a:t>
            </a:r>
            <a:r>
              <a:rPr sz="882" dirty="0">
                <a:latin typeface="Times New Roman"/>
                <a:cs typeface="Times New Roman"/>
              </a:rPr>
              <a:t>o</a:t>
            </a:r>
            <a:r>
              <a:rPr sz="882" spc="-13" dirty="0">
                <a:latin typeface="Times New Roman"/>
                <a:cs typeface="Times New Roman"/>
              </a:rPr>
              <a:t>n</a:t>
            </a:r>
            <a:r>
              <a:rPr sz="882" spc="-4" dirty="0">
                <a:latin typeface="Times New Roman"/>
                <a:cs typeface="Times New Roman"/>
              </a:rPr>
              <a:t>s </a:t>
            </a:r>
            <a:r>
              <a:rPr sz="882" dirty="0">
                <a:latin typeface="Times New Roman"/>
                <a:cs typeface="Times New Roman"/>
              </a:rPr>
              <a:t>b</a:t>
            </a:r>
            <a:r>
              <a:rPr sz="882" spc="-9" dirty="0">
                <a:latin typeface="Times New Roman"/>
                <a:cs typeface="Times New Roman"/>
              </a:rPr>
              <a:t>ill</a:t>
            </a:r>
            <a:r>
              <a:rPr sz="882" spc="-4" dirty="0">
                <a:latin typeface="Times New Roman"/>
                <a:cs typeface="Times New Roman"/>
              </a:rPr>
              <a:t>s </a:t>
            </a:r>
            <a:r>
              <a:rPr sz="882" dirty="0">
                <a:latin typeface="Times New Roman"/>
                <a:cs typeface="Times New Roman"/>
              </a:rPr>
              <a:t>i</a:t>
            </a:r>
            <a:r>
              <a:rPr sz="882" spc="-13" dirty="0">
                <a:latin typeface="Times New Roman"/>
                <a:cs typeface="Times New Roman"/>
              </a:rPr>
              <a:t>n</a:t>
            </a:r>
            <a:r>
              <a:rPr sz="882" spc="-4" dirty="0">
                <a:latin typeface="Times New Roman"/>
                <a:cs typeface="Times New Roman"/>
              </a:rPr>
              <a:t>c</a:t>
            </a:r>
            <a:r>
              <a:rPr sz="882" dirty="0">
                <a:latin typeface="Times New Roman"/>
                <a:cs typeface="Times New Roman"/>
              </a:rPr>
              <a:t>l</a:t>
            </a:r>
            <a:r>
              <a:rPr sz="882" spc="-13" dirty="0">
                <a:latin typeface="Times New Roman"/>
                <a:cs typeface="Times New Roman"/>
              </a:rPr>
              <a:t>u</a:t>
            </a:r>
            <a:r>
              <a:rPr sz="882" dirty="0">
                <a:latin typeface="Times New Roman"/>
                <a:cs typeface="Times New Roman"/>
              </a:rPr>
              <a:t>d</a:t>
            </a:r>
            <a:r>
              <a:rPr sz="882" spc="-9" dirty="0">
                <a:latin typeface="Times New Roman"/>
                <a:cs typeface="Times New Roman"/>
              </a:rPr>
              <a:t>i</a:t>
            </a:r>
            <a:r>
              <a:rPr sz="882" dirty="0">
                <a:latin typeface="Times New Roman"/>
                <a:cs typeface="Times New Roman"/>
              </a:rPr>
              <a:t>n</a:t>
            </a:r>
            <a:r>
              <a:rPr sz="882" spc="-4" dirty="0">
                <a:latin typeface="Times New Roman"/>
                <a:cs typeface="Times New Roman"/>
              </a:rPr>
              <a:t>g </a:t>
            </a:r>
            <a:r>
              <a:rPr sz="882" spc="-9" dirty="0">
                <a:latin typeface="Times New Roman"/>
                <a:cs typeface="Times New Roman"/>
              </a:rPr>
              <a:t>s</a:t>
            </a:r>
            <a:r>
              <a:rPr sz="882" spc="-13" dirty="0">
                <a:latin typeface="Times New Roman"/>
                <a:cs typeface="Times New Roman"/>
              </a:rPr>
              <a:t>u</a:t>
            </a:r>
            <a:r>
              <a:rPr sz="882" dirty="0">
                <a:latin typeface="Times New Roman"/>
                <a:cs typeface="Times New Roman"/>
              </a:rPr>
              <a:t>pp</a:t>
            </a:r>
            <a:r>
              <a:rPr sz="882" spc="-9" dirty="0">
                <a:latin typeface="Times New Roman"/>
                <a:cs typeface="Times New Roman"/>
              </a:rPr>
              <a:t>l</a:t>
            </a:r>
            <a:r>
              <a:rPr sz="882" dirty="0">
                <a:latin typeface="Times New Roman"/>
                <a:cs typeface="Times New Roman"/>
              </a:rPr>
              <a:t>e</a:t>
            </a:r>
            <a:r>
              <a:rPr sz="882" spc="-26" dirty="0">
                <a:latin typeface="Times New Roman"/>
                <a:cs typeface="Times New Roman"/>
              </a:rPr>
              <a:t>m</a:t>
            </a:r>
            <a:r>
              <a:rPr sz="882" dirty="0">
                <a:latin typeface="Times New Roman"/>
                <a:cs typeface="Times New Roman"/>
              </a:rPr>
              <a:t>e</a:t>
            </a:r>
            <a:r>
              <a:rPr sz="882" spc="-13" dirty="0">
                <a:latin typeface="Times New Roman"/>
                <a:cs typeface="Times New Roman"/>
              </a:rPr>
              <a:t>n</a:t>
            </a:r>
            <a:r>
              <a:rPr sz="882" spc="-9" dirty="0">
                <a:latin typeface="Times New Roman"/>
                <a:cs typeface="Times New Roman"/>
              </a:rPr>
              <a:t>t</a:t>
            </a:r>
            <a:r>
              <a:rPr sz="882" spc="-4" dirty="0">
                <a:latin typeface="Times New Roman"/>
                <a:cs typeface="Times New Roman"/>
              </a:rPr>
              <a:t>a</a:t>
            </a:r>
            <a:r>
              <a:rPr sz="882" dirty="0">
                <a:latin typeface="Times New Roman"/>
                <a:cs typeface="Times New Roman"/>
              </a:rPr>
              <a:t>l</a:t>
            </a:r>
            <a:r>
              <a:rPr sz="882" spc="-4" dirty="0">
                <a:latin typeface="Times New Roman"/>
                <a:cs typeface="Times New Roman"/>
              </a:rPr>
              <a:t>s a</a:t>
            </a:r>
            <a:r>
              <a:rPr sz="882" spc="-13" dirty="0">
                <a:latin typeface="Times New Roman"/>
                <a:cs typeface="Times New Roman"/>
              </a:rPr>
              <a:t>n</a:t>
            </a:r>
            <a:r>
              <a:rPr sz="882" spc="-4" dirty="0">
                <a:latin typeface="Times New Roman"/>
                <a:cs typeface="Times New Roman"/>
              </a:rPr>
              <a:t>d</a:t>
            </a:r>
            <a:r>
              <a:rPr sz="882" spc="4" dirty="0">
                <a:latin typeface="Times New Roman"/>
                <a:cs typeface="Times New Roman"/>
              </a:rPr>
              <a:t> </a:t>
            </a:r>
            <a:r>
              <a:rPr sz="882" spc="-4" dirty="0">
                <a:latin typeface="Times New Roman"/>
                <a:cs typeface="Times New Roman"/>
              </a:rPr>
              <a:t>re</a:t>
            </a:r>
            <a:r>
              <a:rPr sz="882" spc="-9" dirty="0">
                <a:latin typeface="Times New Roman"/>
                <a:cs typeface="Times New Roman"/>
              </a:rPr>
              <a:t>s</a:t>
            </a:r>
            <a:r>
              <a:rPr sz="882" spc="-4" dirty="0">
                <a:latin typeface="Times New Roman"/>
                <a:cs typeface="Times New Roman"/>
              </a:rPr>
              <a:t>c</a:t>
            </a:r>
            <a:r>
              <a:rPr sz="882" dirty="0">
                <a:latin typeface="Times New Roman"/>
                <a:cs typeface="Times New Roman"/>
              </a:rPr>
              <a:t>i</a:t>
            </a:r>
            <a:r>
              <a:rPr sz="882" spc="-9" dirty="0">
                <a:latin typeface="Times New Roman"/>
                <a:cs typeface="Times New Roman"/>
              </a:rPr>
              <a:t>ssi</a:t>
            </a:r>
            <a:r>
              <a:rPr sz="882" dirty="0">
                <a:latin typeface="Times New Roman"/>
                <a:cs typeface="Times New Roman"/>
              </a:rPr>
              <a:t>on</a:t>
            </a:r>
            <a:r>
              <a:rPr sz="882" spc="-4" dirty="0">
                <a:latin typeface="Times New Roman"/>
                <a:cs typeface="Times New Roman"/>
              </a:rPr>
              <a:t>s</a:t>
            </a:r>
            <a:endParaRPr sz="882">
              <a:latin typeface="Times New Roman"/>
              <a:cs typeface="Times New Roman"/>
            </a:endParaRPr>
          </a:p>
        </p:txBody>
      </p:sp>
      <p:sp>
        <p:nvSpPr>
          <p:cNvPr id="114" name="object 114"/>
          <p:cNvSpPr/>
          <p:nvPr/>
        </p:nvSpPr>
        <p:spPr>
          <a:xfrm>
            <a:off x="667068" y="1828950"/>
            <a:ext cx="1613647" cy="302559"/>
          </a:xfrm>
          <a:custGeom>
            <a:avLst/>
            <a:gdLst/>
            <a:ahLst/>
            <a:cxnLst/>
            <a:rect l="l" t="t" r="r" b="b"/>
            <a:pathLst>
              <a:path w="1828800" h="342900">
                <a:moveTo>
                  <a:pt x="0" y="342900"/>
                </a:moveTo>
                <a:lnTo>
                  <a:pt x="1828800" y="342900"/>
                </a:lnTo>
                <a:lnTo>
                  <a:pt x="1828800" y="0"/>
                </a:lnTo>
                <a:lnTo>
                  <a:pt x="0" y="0"/>
                </a:lnTo>
                <a:lnTo>
                  <a:pt x="0" y="3429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15" name="object 115"/>
          <p:cNvSpPr/>
          <p:nvPr/>
        </p:nvSpPr>
        <p:spPr>
          <a:xfrm>
            <a:off x="667068" y="1828950"/>
            <a:ext cx="1613647" cy="302559"/>
          </a:xfrm>
          <a:custGeom>
            <a:avLst/>
            <a:gdLst/>
            <a:ahLst/>
            <a:cxnLst/>
            <a:rect l="l" t="t" r="r" b="b"/>
            <a:pathLst>
              <a:path w="1828800" h="342900">
                <a:moveTo>
                  <a:pt x="0" y="342900"/>
                </a:moveTo>
                <a:lnTo>
                  <a:pt x="1828800" y="342900"/>
                </a:lnTo>
                <a:lnTo>
                  <a:pt x="1828800" y="0"/>
                </a:lnTo>
                <a:lnTo>
                  <a:pt x="0" y="0"/>
                </a:lnTo>
                <a:lnTo>
                  <a:pt x="0" y="3429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16" name="object 116"/>
          <p:cNvSpPr txBox="1"/>
          <p:nvPr/>
        </p:nvSpPr>
        <p:spPr>
          <a:xfrm>
            <a:off x="810503" y="1878972"/>
            <a:ext cx="1325096" cy="1629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/>
            <a:r>
              <a:rPr sz="1059" dirty="0">
                <a:latin typeface="Times New Roman"/>
                <a:cs typeface="Times New Roman"/>
              </a:rPr>
              <a:t>12 S</a:t>
            </a:r>
            <a:r>
              <a:rPr sz="1059" spc="-4" dirty="0">
                <a:latin typeface="Times New Roman"/>
                <a:cs typeface="Times New Roman"/>
              </a:rPr>
              <a:t>U</a:t>
            </a:r>
            <a:r>
              <a:rPr sz="1059" spc="-9" dirty="0">
                <a:latin typeface="Times New Roman"/>
                <a:cs typeface="Times New Roman"/>
              </a:rPr>
              <a:t>B</a:t>
            </a:r>
            <a:r>
              <a:rPr sz="1059" dirty="0">
                <a:latin typeface="Times New Roman"/>
                <a:cs typeface="Times New Roman"/>
              </a:rPr>
              <a:t>C</a:t>
            </a:r>
            <a:r>
              <a:rPr sz="1059" spc="-4" dirty="0">
                <a:latin typeface="Times New Roman"/>
                <a:cs typeface="Times New Roman"/>
              </a:rPr>
              <a:t>O</a:t>
            </a:r>
            <a:r>
              <a:rPr sz="1059" dirty="0">
                <a:latin typeface="Times New Roman"/>
                <a:cs typeface="Times New Roman"/>
              </a:rPr>
              <a:t>M</a:t>
            </a:r>
            <a:r>
              <a:rPr sz="1059" spc="9" dirty="0">
                <a:latin typeface="Times New Roman"/>
                <a:cs typeface="Times New Roman"/>
              </a:rPr>
              <a:t>M</a:t>
            </a:r>
            <a:r>
              <a:rPr sz="1059" spc="-18" dirty="0">
                <a:latin typeface="Times New Roman"/>
                <a:cs typeface="Times New Roman"/>
              </a:rPr>
              <a:t>I</a:t>
            </a:r>
            <a:r>
              <a:rPr sz="1059" spc="-4" dirty="0">
                <a:latin typeface="Times New Roman"/>
                <a:cs typeface="Times New Roman"/>
              </a:rPr>
              <a:t>TTEES</a:t>
            </a:r>
            <a:endParaRPr sz="1059">
              <a:latin typeface="Times New Roman"/>
              <a:cs typeface="Times New Roman"/>
            </a:endParaRPr>
          </a:p>
        </p:txBody>
      </p:sp>
      <p:sp>
        <p:nvSpPr>
          <p:cNvPr id="117" name="object 117"/>
          <p:cNvSpPr/>
          <p:nvPr/>
        </p:nvSpPr>
        <p:spPr>
          <a:xfrm>
            <a:off x="678274" y="2491933"/>
            <a:ext cx="739588" cy="302559"/>
          </a:xfrm>
          <a:custGeom>
            <a:avLst/>
            <a:gdLst/>
            <a:ahLst/>
            <a:cxnLst/>
            <a:rect l="l" t="t" r="r" b="b"/>
            <a:pathLst>
              <a:path w="838200" h="342900">
                <a:moveTo>
                  <a:pt x="0" y="342900"/>
                </a:moveTo>
                <a:lnTo>
                  <a:pt x="838200" y="342900"/>
                </a:lnTo>
                <a:lnTo>
                  <a:pt x="838200" y="0"/>
                </a:lnTo>
                <a:lnTo>
                  <a:pt x="0" y="0"/>
                </a:lnTo>
                <a:lnTo>
                  <a:pt x="0" y="3429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pPr algn="ctr"/>
            <a:r>
              <a:rPr lang="en-US" sz="1059" spc="-4" dirty="0">
                <a:latin typeface="Times New Roman"/>
                <a:cs typeface="Times New Roman"/>
              </a:rPr>
              <a:t>Hear</a:t>
            </a:r>
            <a:r>
              <a:rPr lang="en-US" sz="1059" dirty="0">
                <a:latin typeface="Times New Roman"/>
                <a:cs typeface="Times New Roman"/>
              </a:rPr>
              <a:t>i</a:t>
            </a:r>
            <a:r>
              <a:rPr lang="en-US" sz="1059" spc="9" dirty="0">
                <a:latin typeface="Times New Roman"/>
                <a:cs typeface="Times New Roman"/>
              </a:rPr>
              <a:t>n</a:t>
            </a:r>
            <a:r>
              <a:rPr lang="en-US" sz="1059" spc="-13" dirty="0">
                <a:latin typeface="Times New Roman"/>
                <a:cs typeface="Times New Roman"/>
              </a:rPr>
              <a:t>g</a:t>
            </a:r>
            <a:r>
              <a:rPr lang="en-US" sz="1059" dirty="0">
                <a:latin typeface="Times New Roman"/>
                <a:cs typeface="Times New Roman"/>
              </a:rPr>
              <a:t>s</a:t>
            </a:r>
            <a:endParaRPr sz="1059" dirty="0"/>
          </a:p>
        </p:txBody>
      </p:sp>
      <p:sp>
        <p:nvSpPr>
          <p:cNvPr id="118" name="object 118"/>
          <p:cNvSpPr/>
          <p:nvPr/>
        </p:nvSpPr>
        <p:spPr>
          <a:xfrm>
            <a:off x="667068" y="2434068"/>
            <a:ext cx="739588" cy="302559"/>
          </a:xfrm>
          <a:custGeom>
            <a:avLst/>
            <a:gdLst/>
            <a:ahLst/>
            <a:cxnLst/>
            <a:rect l="l" t="t" r="r" b="b"/>
            <a:pathLst>
              <a:path w="838200" h="342900">
                <a:moveTo>
                  <a:pt x="0" y="342900"/>
                </a:moveTo>
                <a:lnTo>
                  <a:pt x="838200" y="342900"/>
                </a:lnTo>
                <a:lnTo>
                  <a:pt x="838200" y="0"/>
                </a:lnTo>
                <a:lnTo>
                  <a:pt x="0" y="0"/>
                </a:lnTo>
                <a:lnTo>
                  <a:pt x="0" y="3429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19" name="object 119"/>
          <p:cNvSpPr txBox="1"/>
          <p:nvPr/>
        </p:nvSpPr>
        <p:spPr>
          <a:xfrm>
            <a:off x="667068" y="2938333"/>
            <a:ext cx="1210235" cy="162993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80126"/>
            <a:r>
              <a:rPr sz="1059" dirty="0">
                <a:latin typeface="Times New Roman"/>
                <a:cs typeface="Times New Roman"/>
              </a:rPr>
              <a:t>302</a:t>
            </a:r>
            <a:r>
              <a:rPr sz="1059" spc="-4" dirty="0">
                <a:latin typeface="Times New Roman"/>
                <a:cs typeface="Times New Roman"/>
              </a:rPr>
              <a:t>(</a:t>
            </a:r>
            <a:r>
              <a:rPr sz="1059" dirty="0">
                <a:latin typeface="Times New Roman"/>
                <a:cs typeface="Times New Roman"/>
              </a:rPr>
              <a:t>b)</a:t>
            </a:r>
            <a:r>
              <a:rPr sz="1059" spc="-4" dirty="0">
                <a:latin typeface="Times New Roman"/>
                <a:cs typeface="Times New Roman"/>
              </a:rPr>
              <a:t> A</a:t>
            </a:r>
            <a:r>
              <a:rPr sz="1059" dirty="0">
                <a:latin typeface="Times New Roman"/>
                <a:cs typeface="Times New Roman"/>
              </a:rPr>
              <a:t>llo</a:t>
            </a:r>
            <a:r>
              <a:rPr sz="1059" spc="-4" dirty="0">
                <a:latin typeface="Times New Roman"/>
                <a:cs typeface="Times New Roman"/>
              </a:rPr>
              <a:t>ca</a:t>
            </a:r>
            <a:r>
              <a:rPr sz="1059" dirty="0">
                <a:latin typeface="Times New Roman"/>
                <a:cs typeface="Times New Roman"/>
              </a:rPr>
              <a:t>tion</a:t>
            </a:r>
            <a:endParaRPr sz="1059">
              <a:latin typeface="Times New Roman"/>
              <a:cs typeface="Times New Roman"/>
            </a:endParaRPr>
          </a:p>
        </p:txBody>
      </p:sp>
      <p:sp>
        <p:nvSpPr>
          <p:cNvPr id="120" name="object 120"/>
          <p:cNvSpPr/>
          <p:nvPr/>
        </p:nvSpPr>
        <p:spPr>
          <a:xfrm>
            <a:off x="667068" y="3442597"/>
            <a:ext cx="1411941" cy="403412"/>
          </a:xfrm>
          <a:custGeom>
            <a:avLst/>
            <a:gdLst/>
            <a:ahLst/>
            <a:cxnLst/>
            <a:rect l="l" t="t" r="r" b="b"/>
            <a:pathLst>
              <a:path w="1600200" h="457200">
                <a:moveTo>
                  <a:pt x="0" y="457200"/>
                </a:moveTo>
                <a:lnTo>
                  <a:pt x="1600200" y="457200"/>
                </a:lnTo>
                <a:lnTo>
                  <a:pt x="1600200" y="0"/>
                </a:lnTo>
                <a:lnTo>
                  <a:pt x="0" y="0"/>
                </a:lnTo>
                <a:lnTo>
                  <a:pt x="0" y="4572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21" name="object 121"/>
          <p:cNvSpPr/>
          <p:nvPr/>
        </p:nvSpPr>
        <p:spPr>
          <a:xfrm>
            <a:off x="667068" y="3442597"/>
            <a:ext cx="1411941" cy="403412"/>
          </a:xfrm>
          <a:custGeom>
            <a:avLst/>
            <a:gdLst/>
            <a:ahLst/>
            <a:cxnLst/>
            <a:rect l="l" t="t" r="r" b="b"/>
            <a:pathLst>
              <a:path w="1600200" h="457200">
                <a:moveTo>
                  <a:pt x="0" y="457200"/>
                </a:moveTo>
                <a:lnTo>
                  <a:pt x="1600200" y="457200"/>
                </a:lnTo>
                <a:lnTo>
                  <a:pt x="1600200" y="0"/>
                </a:lnTo>
                <a:lnTo>
                  <a:pt x="0" y="0"/>
                </a:lnTo>
                <a:lnTo>
                  <a:pt x="0" y="4572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22" name="object 122"/>
          <p:cNvSpPr txBox="1"/>
          <p:nvPr/>
        </p:nvSpPr>
        <p:spPr>
          <a:xfrm>
            <a:off x="1119786" y="3621112"/>
            <a:ext cx="506506" cy="1629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/>
            <a:r>
              <a:rPr sz="1059" dirty="0">
                <a:latin typeface="Times New Roman"/>
                <a:cs typeface="Times New Roman"/>
              </a:rPr>
              <a:t>M</a:t>
            </a:r>
            <a:r>
              <a:rPr sz="1059" spc="4" dirty="0">
                <a:latin typeface="Times New Roman"/>
                <a:cs typeface="Times New Roman"/>
              </a:rPr>
              <a:t>a</a:t>
            </a:r>
            <a:r>
              <a:rPr sz="1059" dirty="0">
                <a:latin typeface="Times New Roman"/>
                <a:cs typeface="Times New Roman"/>
              </a:rPr>
              <a:t>y</a:t>
            </a:r>
            <a:r>
              <a:rPr sz="1059" spc="-22" dirty="0">
                <a:latin typeface="Times New Roman"/>
                <a:cs typeface="Times New Roman"/>
              </a:rPr>
              <a:t> </a:t>
            </a:r>
            <a:r>
              <a:rPr sz="1059" dirty="0">
                <a:latin typeface="Times New Roman"/>
                <a:cs typeface="Times New Roman"/>
              </a:rPr>
              <a:t>15</a:t>
            </a:r>
            <a:r>
              <a:rPr sz="1059" baseline="38194" dirty="0">
                <a:latin typeface="Times New Roman"/>
                <a:cs typeface="Times New Roman"/>
              </a:rPr>
              <a:t>th</a:t>
            </a:r>
            <a:endParaRPr sz="1059" baseline="38194">
              <a:latin typeface="Times New Roman"/>
              <a:cs typeface="Times New Roman"/>
            </a:endParaRPr>
          </a:p>
        </p:txBody>
      </p:sp>
      <p:sp>
        <p:nvSpPr>
          <p:cNvPr id="123" name="object 123"/>
          <p:cNvSpPr/>
          <p:nvPr/>
        </p:nvSpPr>
        <p:spPr>
          <a:xfrm>
            <a:off x="667068" y="4047715"/>
            <a:ext cx="1479176" cy="302559"/>
          </a:xfrm>
          <a:custGeom>
            <a:avLst/>
            <a:gdLst/>
            <a:ahLst/>
            <a:cxnLst/>
            <a:rect l="l" t="t" r="r" b="b"/>
            <a:pathLst>
              <a:path w="1676400" h="342900">
                <a:moveTo>
                  <a:pt x="0" y="342900"/>
                </a:moveTo>
                <a:lnTo>
                  <a:pt x="1676400" y="342900"/>
                </a:lnTo>
                <a:lnTo>
                  <a:pt x="1676400" y="0"/>
                </a:lnTo>
                <a:lnTo>
                  <a:pt x="0" y="0"/>
                </a:lnTo>
                <a:lnTo>
                  <a:pt x="0" y="3429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24" name="object 124"/>
          <p:cNvSpPr/>
          <p:nvPr/>
        </p:nvSpPr>
        <p:spPr>
          <a:xfrm>
            <a:off x="667068" y="4047715"/>
            <a:ext cx="1479176" cy="302559"/>
          </a:xfrm>
          <a:custGeom>
            <a:avLst/>
            <a:gdLst/>
            <a:ahLst/>
            <a:cxnLst/>
            <a:rect l="l" t="t" r="r" b="b"/>
            <a:pathLst>
              <a:path w="1676400" h="342900">
                <a:moveTo>
                  <a:pt x="0" y="342900"/>
                </a:moveTo>
                <a:lnTo>
                  <a:pt x="1676400" y="342900"/>
                </a:lnTo>
                <a:lnTo>
                  <a:pt x="1676400" y="0"/>
                </a:lnTo>
                <a:lnTo>
                  <a:pt x="0" y="0"/>
                </a:lnTo>
                <a:lnTo>
                  <a:pt x="0" y="3429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25" name="object 125"/>
          <p:cNvSpPr txBox="1"/>
          <p:nvPr/>
        </p:nvSpPr>
        <p:spPr>
          <a:xfrm>
            <a:off x="741924" y="4097737"/>
            <a:ext cx="1329578" cy="1629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/>
            <a:r>
              <a:rPr sz="1059" spc="-9" dirty="0">
                <a:latin typeface="Times New Roman"/>
                <a:cs typeface="Times New Roman"/>
              </a:rPr>
              <a:t>F</a:t>
            </a:r>
            <a:r>
              <a:rPr sz="1059" dirty="0">
                <a:latin typeface="Times New Roman"/>
                <a:cs typeface="Times New Roman"/>
              </a:rPr>
              <a:t>ull Committ</a:t>
            </a:r>
            <a:r>
              <a:rPr sz="1059" spc="-4" dirty="0">
                <a:latin typeface="Times New Roman"/>
                <a:cs typeface="Times New Roman"/>
              </a:rPr>
              <a:t>e</a:t>
            </a:r>
            <a:r>
              <a:rPr sz="1059" dirty="0">
                <a:latin typeface="Times New Roman"/>
                <a:cs typeface="Times New Roman"/>
              </a:rPr>
              <a:t>e</a:t>
            </a:r>
            <a:r>
              <a:rPr sz="1059" spc="-4" dirty="0">
                <a:latin typeface="Times New Roman"/>
                <a:cs typeface="Times New Roman"/>
              </a:rPr>
              <a:t> </a:t>
            </a:r>
            <a:r>
              <a:rPr sz="1059" dirty="0">
                <a:latin typeface="Times New Roman"/>
                <a:cs typeface="Times New Roman"/>
              </a:rPr>
              <a:t>M</a:t>
            </a:r>
            <a:r>
              <a:rPr sz="1059" spc="-4" dirty="0">
                <a:latin typeface="Times New Roman"/>
                <a:cs typeface="Times New Roman"/>
              </a:rPr>
              <a:t>ar</a:t>
            </a:r>
            <a:r>
              <a:rPr sz="1059" dirty="0">
                <a:latin typeface="Times New Roman"/>
                <a:cs typeface="Times New Roman"/>
              </a:rPr>
              <a:t>kup</a:t>
            </a:r>
            <a:endParaRPr sz="1059">
              <a:latin typeface="Times New Roman"/>
              <a:cs typeface="Times New Roman"/>
            </a:endParaRPr>
          </a:p>
        </p:txBody>
      </p:sp>
      <p:sp>
        <p:nvSpPr>
          <p:cNvPr id="126" name="object 126"/>
          <p:cNvSpPr/>
          <p:nvPr/>
        </p:nvSpPr>
        <p:spPr>
          <a:xfrm>
            <a:off x="667068" y="4551979"/>
            <a:ext cx="1546412" cy="302559"/>
          </a:xfrm>
          <a:custGeom>
            <a:avLst/>
            <a:gdLst/>
            <a:ahLst/>
            <a:cxnLst/>
            <a:rect l="l" t="t" r="r" b="b"/>
            <a:pathLst>
              <a:path w="1752600" h="342900">
                <a:moveTo>
                  <a:pt x="0" y="342900"/>
                </a:moveTo>
                <a:lnTo>
                  <a:pt x="1752600" y="342900"/>
                </a:lnTo>
                <a:lnTo>
                  <a:pt x="1752600" y="0"/>
                </a:lnTo>
                <a:lnTo>
                  <a:pt x="0" y="0"/>
                </a:lnTo>
                <a:lnTo>
                  <a:pt x="0" y="3429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27" name="object 127"/>
          <p:cNvSpPr/>
          <p:nvPr/>
        </p:nvSpPr>
        <p:spPr>
          <a:xfrm>
            <a:off x="667068" y="4551979"/>
            <a:ext cx="1546412" cy="302559"/>
          </a:xfrm>
          <a:custGeom>
            <a:avLst/>
            <a:gdLst/>
            <a:ahLst/>
            <a:cxnLst/>
            <a:rect l="l" t="t" r="r" b="b"/>
            <a:pathLst>
              <a:path w="1752600" h="342900">
                <a:moveTo>
                  <a:pt x="0" y="342900"/>
                </a:moveTo>
                <a:lnTo>
                  <a:pt x="1752600" y="342900"/>
                </a:lnTo>
                <a:lnTo>
                  <a:pt x="1752600" y="0"/>
                </a:lnTo>
                <a:lnTo>
                  <a:pt x="0" y="0"/>
                </a:lnTo>
                <a:lnTo>
                  <a:pt x="0" y="3429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28" name="object 128"/>
          <p:cNvSpPr txBox="1"/>
          <p:nvPr/>
        </p:nvSpPr>
        <p:spPr>
          <a:xfrm>
            <a:off x="771506" y="4602001"/>
            <a:ext cx="1338543" cy="1629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/>
            <a:r>
              <a:rPr sz="1059" spc="-4" dirty="0">
                <a:latin typeface="Times New Roman"/>
                <a:cs typeface="Times New Roman"/>
              </a:rPr>
              <a:t>H</a:t>
            </a:r>
            <a:r>
              <a:rPr sz="1059" dirty="0">
                <a:latin typeface="Times New Roman"/>
                <a:cs typeface="Times New Roman"/>
              </a:rPr>
              <a:t>ouse</a:t>
            </a:r>
            <a:r>
              <a:rPr sz="1059" spc="-4" dirty="0">
                <a:latin typeface="Times New Roman"/>
                <a:cs typeface="Times New Roman"/>
              </a:rPr>
              <a:t> </a:t>
            </a:r>
            <a:r>
              <a:rPr sz="1059" dirty="0">
                <a:latin typeface="Times New Roman"/>
                <a:cs typeface="Times New Roman"/>
              </a:rPr>
              <a:t>Rul</a:t>
            </a:r>
            <a:r>
              <a:rPr sz="1059" spc="-4" dirty="0">
                <a:latin typeface="Times New Roman"/>
                <a:cs typeface="Times New Roman"/>
              </a:rPr>
              <a:t>e</a:t>
            </a:r>
            <a:r>
              <a:rPr sz="1059" dirty="0">
                <a:latin typeface="Times New Roman"/>
                <a:cs typeface="Times New Roman"/>
              </a:rPr>
              <a:t>s Committ</a:t>
            </a:r>
            <a:r>
              <a:rPr sz="1059" spc="-4" dirty="0">
                <a:latin typeface="Times New Roman"/>
                <a:cs typeface="Times New Roman"/>
              </a:rPr>
              <a:t>e</a:t>
            </a:r>
            <a:r>
              <a:rPr sz="1059" dirty="0">
                <a:latin typeface="Times New Roman"/>
                <a:cs typeface="Times New Roman"/>
              </a:rPr>
              <a:t>e</a:t>
            </a:r>
            <a:endParaRPr sz="1059">
              <a:latin typeface="Times New Roman"/>
              <a:cs typeface="Times New Roman"/>
            </a:endParaRPr>
          </a:p>
        </p:txBody>
      </p:sp>
      <p:sp>
        <p:nvSpPr>
          <p:cNvPr id="129" name="object 129"/>
          <p:cNvSpPr/>
          <p:nvPr/>
        </p:nvSpPr>
        <p:spPr>
          <a:xfrm>
            <a:off x="667068" y="5056244"/>
            <a:ext cx="941294" cy="302559"/>
          </a:xfrm>
          <a:custGeom>
            <a:avLst/>
            <a:gdLst/>
            <a:ahLst/>
            <a:cxnLst/>
            <a:rect l="l" t="t" r="r" b="b"/>
            <a:pathLst>
              <a:path w="1066800" h="342900">
                <a:moveTo>
                  <a:pt x="0" y="342900"/>
                </a:moveTo>
                <a:lnTo>
                  <a:pt x="1066800" y="342900"/>
                </a:lnTo>
                <a:lnTo>
                  <a:pt x="1066800" y="0"/>
                </a:lnTo>
                <a:lnTo>
                  <a:pt x="0" y="0"/>
                </a:lnTo>
                <a:lnTo>
                  <a:pt x="0" y="3429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30" name="object 130"/>
          <p:cNvSpPr/>
          <p:nvPr/>
        </p:nvSpPr>
        <p:spPr>
          <a:xfrm>
            <a:off x="667068" y="5056244"/>
            <a:ext cx="941294" cy="302559"/>
          </a:xfrm>
          <a:custGeom>
            <a:avLst/>
            <a:gdLst/>
            <a:ahLst/>
            <a:cxnLst/>
            <a:rect l="l" t="t" r="r" b="b"/>
            <a:pathLst>
              <a:path w="1066800" h="342900">
                <a:moveTo>
                  <a:pt x="0" y="342900"/>
                </a:moveTo>
                <a:lnTo>
                  <a:pt x="1066800" y="342900"/>
                </a:lnTo>
                <a:lnTo>
                  <a:pt x="1066800" y="0"/>
                </a:lnTo>
                <a:lnTo>
                  <a:pt x="0" y="0"/>
                </a:lnTo>
                <a:lnTo>
                  <a:pt x="0" y="3429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31" name="object 131"/>
          <p:cNvSpPr txBox="1"/>
          <p:nvPr/>
        </p:nvSpPr>
        <p:spPr>
          <a:xfrm>
            <a:off x="791678" y="5106266"/>
            <a:ext cx="690282" cy="1629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/>
            <a:r>
              <a:rPr sz="1059" spc="-4" dirty="0">
                <a:latin typeface="Times New Roman"/>
                <a:cs typeface="Times New Roman"/>
              </a:rPr>
              <a:t>H</a:t>
            </a:r>
            <a:r>
              <a:rPr sz="1059" dirty="0">
                <a:latin typeface="Times New Roman"/>
                <a:cs typeface="Times New Roman"/>
              </a:rPr>
              <a:t>ouse</a:t>
            </a:r>
            <a:r>
              <a:rPr sz="1059" spc="-4" dirty="0">
                <a:latin typeface="Times New Roman"/>
                <a:cs typeface="Times New Roman"/>
              </a:rPr>
              <a:t> </a:t>
            </a:r>
            <a:r>
              <a:rPr sz="1059" spc="-9" dirty="0">
                <a:latin typeface="Times New Roman"/>
                <a:cs typeface="Times New Roman"/>
              </a:rPr>
              <a:t>F</a:t>
            </a:r>
            <a:r>
              <a:rPr sz="1059" dirty="0">
                <a:latin typeface="Times New Roman"/>
                <a:cs typeface="Times New Roman"/>
              </a:rPr>
              <a:t>loor</a:t>
            </a:r>
            <a:endParaRPr sz="1059">
              <a:latin typeface="Times New Roman"/>
              <a:cs typeface="Times New Roman"/>
            </a:endParaRPr>
          </a:p>
        </p:txBody>
      </p:sp>
      <p:sp>
        <p:nvSpPr>
          <p:cNvPr id="132" name="object 132"/>
          <p:cNvSpPr/>
          <p:nvPr/>
        </p:nvSpPr>
        <p:spPr>
          <a:xfrm>
            <a:off x="936009" y="2736627"/>
            <a:ext cx="0" cy="145676"/>
          </a:xfrm>
          <a:custGeom>
            <a:avLst/>
            <a:gdLst/>
            <a:ahLst/>
            <a:cxnLst/>
            <a:rect l="l" t="t" r="r" b="b"/>
            <a:pathLst>
              <a:path h="165100">
                <a:moveTo>
                  <a:pt x="0" y="0"/>
                </a:moveTo>
                <a:lnTo>
                  <a:pt x="0" y="16510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33" name="object 133"/>
          <p:cNvSpPr/>
          <p:nvPr/>
        </p:nvSpPr>
        <p:spPr>
          <a:xfrm>
            <a:off x="902392" y="2871097"/>
            <a:ext cx="67235" cy="67235"/>
          </a:xfrm>
          <a:custGeom>
            <a:avLst/>
            <a:gdLst/>
            <a:ahLst/>
            <a:cxnLst/>
            <a:rect l="l" t="t" r="r" b="b"/>
            <a:pathLst>
              <a:path w="76200" h="76200">
                <a:moveTo>
                  <a:pt x="76200" y="0"/>
                </a:moveTo>
                <a:lnTo>
                  <a:pt x="0" y="0"/>
                </a:lnTo>
                <a:lnTo>
                  <a:pt x="38100" y="76200"/>
                </a:lnTo>
                <a:lnTo>
                  <a:pt x="762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34" name="object 134"/>
          <p:cNvSpPr/>
          <p:nvPr/>
        </p:nvSpPr>
        <p:spPr>
          <a:xfrm>
            <a:off x="936009" y="3271147"/>
            <a:ext cx="0" cy="115421"/>
          </a:xfrm>
          <a:custGeom>
            <a:avLst/>
            <a:gdLst/>
            <a:ahLst/>
            <a:cxnLst/>
            <a:rect l="l" t="t" r="r" b="b"/>
            <a:pathLst>
              <a:path h="130810">
                <a:moveTo>
                  <a:pt x="0" y="0"/>
                </a:moveTo>
                <a:lnTo>
                  <a:pt x="0" y="13081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35" name="object 135"/>
          <p:cNvSpPr/>
          <p:nvPr/>
        </p:nvSpPr>
        <p:spPr>
          <a:xfrm>
            <a:off x="902392" y="3375362"/>
            <a:ext cx="67235" cy="67235"/>
          </a:xfrm>
          <a:custGeom>
            <a:avLst/>
            <a:gdLst/>
            <a:ahLst/>
            <a:cxnLst/>
            <a:rect l="l" t="t" r="r" b="b"/>
            <a:pathLst>
              <a:path w="76200" h="76200">
                <a:moveTo>
                  <a:pt x="76200" y="0"/>
                </a:moveTo>
                <a:lnTo>
                  <a:pt x="0" y="0"/>
                </a:lnTo>
                <a:lnTo>
                  <a:pt x="38100" y="76200"/>
                </a:lnTo>
                <a:lnTo>
                  <a:pt x="762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36" name="object 136"/>
          <p:cNvSpPr/>
          <p:nvPr/>
        </p:nvSpPr>
        <p:spPr>
          <a:xfrm>
            <a:off x="936009" y="3846009"/>
            <a:ext cx="0" cy="145676"/>
          </a:xfrm>
          <a:custGeom>
            <a:avLst/>
            <a:gdLst/>
            <a:ahLst/>
            <a:cxnLst/>
            <a:rect l="l" t="t" r="r" b="b"/>
            <a:pathLst>
              <a:path h="165100">
                <a:moveTo>
                  <a:pt x="0" y="0"/>
                </a:moveTo>
                <a:lnTo>
                  <a:pt x="0" y="16510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37" name="object 137"/>
          <p:cNvSpPr/>
          <p:nvPr/>
        </p:nvSpPr>
        <p:spPr>
          <a:xfrm>
            <a:off x="902392" y="3980480"/>
            <a:ext cx="67235" cy="67235"/>
          </a:xfrm>
          <a:custGeom>
            <a:avLst/>
            <a:gdLst/>
            <a:ahLst/>
            <a:cxnLst/>
            <a:rect l="l" t="t" r="r" b="b"/>
            <a:pathLst>
              <a:path w="76200" h="76200">
                <a:moveTo>
                  <a:pt x="76200" y="0"/>
                </a:moveTo>
                <a:lnTo>
                  <a:pt x="0" y="0"/>
                </a:lnTo>
                <a:lnTo>
                  <a:pt x="38100" y="76200"/>
                </a:lnTo>
                <a:lnTo>
                  <a:pt x="762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38" name="object 138"/>
          <p:cNvSpPr/>
          <p:nvPr/>
        </p:nvSpPr>
        <p:spPr>
          <a:xfrm>
            <a:off x="936009" y="4350274"/>
            <a:ext cx="1121" cy="145676"/>
          </a:xfrm>
          <a:custGeom>
            <a:avLst/>
            <a:gdLst/>
            <a:ahLst/>
            <a:cxnLst/>
            <a:rect l="l" t="t" r="r" b="b"/>
            <a:pathLst>
              <a:path w="1270" h="165100">
                <a:moveTo>
                  <a:pt x="0" y="0"/>
                </a:moveTo>
                <a:lnTo>
                  <a:pt x="914" y="165100"/>
                </a:lnTo>
              </a:path>
            </a:pathLst>
          </a:custGeom>
          <a:ln w="126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39" name="object 139"/>
          <p:cNvSpPr/>
          <p:nvPr/>
        </p:nvSpPr>
        <p:spPr>
          <a:xfrm>
            <a:off x="903141" y="4484560"/>
            <a:ext cx="67235" cy="67796"/>
          </a:xfrm>
          <a:custGeom>
            <a:avLst/>
            <a:gdLst/>
            <a:ahLst/>
            <a:cxnLst/>
            <a:rect l="l" t="t" r="r" b="b"/>
            <a:pathLst>
              <a:path w="76200" h="76835">
                <a:moveTo>
                  <a:pt x="76200" y="0"/>
                </a:moveTo>
                <a:lnTo>
                  <a:pt x="0" y="419"/>
                </a:lnTo>
                <a:lnTo>
                  <a:pt x="38519" y="76403"/>
                </a:lnTo>
                <a:lnTo>
                  <a:pt x="762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40" name="object 140"/>
          <p:cNvSpPr/>
          <p:nvPr/>
        </p:nvSpPr>
        <p:spPr>
          <a:xfrm>
            <a:off x="936009" y="4854538"/>
            <a:ext cx="0" cy="145676"/>
          </a:xfrm>
          <a:custGeom>
            <a:avLst/>
            <a:gdLst/>
            <a:ahLst/>
            <a:cxnLst/>
            <a:rect l="l" t="t" r="r" b="b"/>
            <a:pathLst>
              <a:path h="165100">
                <a:moveTo>
                  <a:pt x="0" y="0"/>
                </a:moveTo>
                <a:lnTo>
                  <a:pt x="0" y="16510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41" name="object 141"/>
          <p:cNvSpPr/>
          <p:nvPr/>
        </p:nvSpPr>
        <p:spPr>
          <a:xfrm>
            <a:off x="902392" y="4989009"/>
            <a:ext cx="67235" cy="67235"/>
          </a:xfrm>
          <a:custGeom>
            <a:avLst/>
            <a:gdLst/>
            <a:ahLst/>
            <a:cxnLst/>
            <a:rect l="l" t="t" r="r" b="b"/>
            <a:pathLst>
              <a:path w="76200" h="76200">
                <a:moveTo>
                  <a:pt x="76200" y="0"/>
                </a:moveTo>
                <a:lnTo>
                  <a:pt x="0" y="0"/>
                </a:lnTo>
                <a:lnTo>
                  <a:pt x="38100" y="76200"/>
                </a:lnTo>
                <a:lnTo>
                  <a:pt x="762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42" name="object 142"/>
          <p:cNvSpPr/>
          <p:nvPr/>
        </p:nvSpPr>
        <p:spPr>
          <a:xfrm>
            <a:off x="667068" y="5459656"/>
            <a:ext cx="1344706" cy="574862"/>
          </a:xfrm>
          <a:custGeom>
            <a:avLst/>
            <a:gdLst/>
            <a:ahLst/>
            <a:cxnLst/>
            <a:rect l="l" t="t" r="r" b="b"/>
            <a:pathLst>
              <a:path w="1524000" h="651509">
                <a:moveTo>
                  <a:pt x="0" y="651510"/>
                </a:moveTo>
                <a:lnTo>
                  <a:pt x="1524000" y="651510"/>
                </a:lnTo>
                <a:lnTo>
                  <a:pt x="1524000" y="0"/>
                </a:lnTo>
                <a:lnTo>
                  <a:pt x="0" y="0"/>
                </a:lnTo>
                <a:lnTo>
                  <a:pt x="0" y="65151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43" name="object 143"/>
          <p:cNvSpPr/>
          <p:nvPr/>
        </p:nvSpPr>
        <p:spPr>
          <a:xfrm>
            <a:off x="667068" y="5459656"/>
            <a:ext cx="1344706" cy="574862"/>
          </a:xfrm>
          <a:custGeom>
            <a:avLst/>
            <a:gdLst/>
            <a:ahLst/>
            <a:cxnLst/>
            <a:rect l="l" t="t" r="r" b="b"/>
            <a:pathLst>
              <a:path w="1524000" h="651509">
                <a:moveTo>
                  <a:pt x="0" y="651510"/>
                </a:moveTo>
                <a:lnTo>
                  <a:pt x="1524000" y="651510"/>
                </a:lnTo>
                <a:lnTo>
                  <a:pt x="1524000" y="0"/>
                </a:lnTo>
                <a:lnTo>
                  <a:pt x="0" y="0"/>
                </a:lnTo>
                <a:lnTo>
                  <a:pt x="0" y="65151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44" name="object 144"/>
          <p:cNvSpPr txBox="1"/>
          <p:nvPr/>
        </p:nvSpPr>
        <p:spPr>
          <a:xfrm>
            <a:off x="768817" y="5505644"/>
            <a:ext cx="1141319" cy="4743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 algn="ctr">
              <a:lnSpc>
                <a:spcPct val="97100"/>
              </a:lnSpc>
            </a:pPr>
            <a:r>
              <a:rPr sz="1059" spc="-4" dirty="0">
                <a:latin typeface="Times New Roman"/>
                <a:cs typeface="Times New Roman"/>
              </a:rPr>
              <a:t>A</a:t>
            </a:r>
            <a:r>
              <a:rPr sz="1059" dirty="0">
                <a:latin typeface="Times New Roman"/>
                <a:cs typeface="Times New Roman"/>
              </a:rPr>
              <a:t>g</a:t>
            </a:r>
            <a:r>
              <a:rPr sz="1059" spc="-4" dirty="0">
                <a:latin typeface="Times New Roman"/>
                <a:cs typeface="Times New Roman"/>
              </a:rPr>
              <a:t>re</a:t>
            </a:r>
            <a:r>
              <a:rPr sz="1059" dirty="0">
                <a:latin typeface="Times New Roman"/>
                <a:cs typeface="Times New Roman"/>
              </a:rPr>
              <a:t>e</a:t>
            </a:r>
            <a:r>
              <a:rPr sz="1059" spc="-4" dirty="0">
                <a:latin typeface="Times New Roman"/>
                <a:cs typeface="Times New Roman"/>
              </a:rPr>
              <a:t> </a:t>
            </a:r>
            <a:r>
              <a:rPr sz="1059" dirty="0">
                <a:latin typeface="Times New Roman"/>
                <a:cs typeface="Times New Roman"/>
              </a:rPr>
              <a:t>to Con</a:t>
            </a:r>
            <a:r>
              <a:rPr sz="1059" spc="4" dirty="0">
                <a:latin typeface="Times New Roman"/>
                <a:cs typeface="Times New Roman"/>
              </a:rPr>
              <a:t>f</a:t>
            </a:r>
            <a:r>
              <a:rPr sz="1059" spc="-4" dirty="0">
                <a:latin typeface="Times New Roman"/>
                <a:cs typeface="Times New Roman"/>
              </a:rPr>
              <a:t>ere</a:t>
            </a:r>
            <a:r>
              <a:rPr sz="1059" spc="9" dirty="0">
                <a:latin typeface="Times New Roman"/>
                <a:cs typeface="Times New Roman"/>
              </a:rPr>
              <a:t>n</a:t>
            </a:r>
            <a:r>
              <a:rPr sz="1059" spc="-4" dirty="0">
                <a:latin typeface="Times New Roman"/>
                <a:cs typeface="Times New Roman"/>
              </a:rPr>
              <a:t>ce </a:t>
            </a:r>
            <a:r>
              <a:rPr sz="1059" spc="-18" dirty="0">
                <a:latin typeface="Times New Roman"/>
                <a:cs typeface="Times New Roman"/>
              </a:rPr>
              <a:t>I</a:t>
            </a:r>
            <a:r>
              <a:rPr sz="1059" dirty="0">
                <a:latin typeface="Times New Roman"/>
                <a:cs typeface="Times New Roman"/>
              </a:rPr>
              <a:t>nst</a:t>
            </a:r>
            <a:r>
              <a:rPr sz="1059" spc="-4" dirty="0">
                <a:latin typeface="Times New Roman"/>
                <a:cs typeface="Times New Roman"/>
              </a:rPr>
              <a:t>r</a:t>
            </a:r>
            <a:r>
              <a:rPr sz="1059" spc="9" dirty="0">
                <a:latin typeface="Times New Roman"/>
                <a:cs typeface="Times New Roman"/>
              </a:rPr>
              <a:t>u</a:t>
            </a:r>
            <a:r>
              <a:rPr sz="1059" spc="-4" dirty="0">
                <a:latin typeface="Times New Roman"/>
                <a:cs typeface="Times New Roman"/>
              </a:rPr>
              <a:t>c</a:t>
            </a:r>
            <a:r>
              <a:rPr sz="1059" dirty="0">
                <a:latin typeface="Times New Roman"/>
                <a:cs typeface="Times New Roman"/>
              </a:rPr>
              <a:t>t Con</a:t>
            </a:r>
            <a:r>
              <a:rPr sz="1059" spc="-4" dirty="0">
                <a:latin typeface="Times New Roman"/>
                <a:cs typeface="Times New Roman"/>
              </a:rPr>
              <a:t>fe</a:t>
            </a:r>
            <a:r>
              <a:rPr sz="1059" spc="4" dirty="0">
                <a:latin typeface="Times New Roman"/>
                <a:cs typeface="Times New Roman"/>
              </a:rPr>
              <a:t>r</a:t>
            </a:r>
            <a:r>
              <a:rPr sz="1059" spc="-4" dirty="0">
                <a:latin typeface="Times New Roman"/>
                <a:cs typeface="Times New Roman"/>
              </a:rPr>
              <a:t>ees A</a:t>
            </a:r>
            <a:r>
              <a:rPr sz="1059" dirty="0">
                <a:latin typeface="Times New Roman"/>
                <a:cs typeface="Times New Roman"/>
              </a:rPr>
              <a:t>ppoint Con</a:t>
            </a:r>
            <a:r>
              <a:rPr sz="1059" spc="-4" dirty="0">
                <a:latin typeface="Times New Roman"/>
                <a:cs typeface="Times New Roman"/>
              </a:rPr>
              <a:t>feree</a:t>
            </a:r>
            <a:r>
              <a:rPr sz="1059" dirty="0">
                <a:latin typeface="Times New Roman"/>
                <a:cs typeface="Times New Roman"/>
              </a:rPr>
              <a:t>s</a:t>
            </a:r>
            <a:endParaRPr sz="1059">
              <a:latin typeface="Times New Roman"/>
              <a:cs typeface="Times New Roman"/>
            </a:endParaRPr>
          </a:p>
        </p:txBody>
      </p:sp>
      <p:sp>
        <p:nvSpPr>
          <p:cNvPr id="145" name="object 145"/>
          <p:cNvSpPr/>
          <p:nvPr/>
        </p:nvSpPr>
        <p:spPr>
          <a:xfrm>
            <a:off x="936009" y="2131509"/>
            <a:ext cx="0" cy="246529"/>
          </a:xfrm>
          <a:custGeom>
            <a:avLst/>
            <a:gdLst/>
            <a:ahLst/>
            <a:cxnLst/>
            <a:rect l="l" t="t" r="r" b="b"/>
            <a:pathLst>
              <a:path h="279400">
                <a:moveTo>
                  <a:pt x="0" y="0"/>
                </a:moveTo>
                <a:lnTo>
                  <a:pt x="0" y="27940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46" name="object 146"/>
          <p:cNvSpPr/>
          <p:nvPr/>
        </p:nvSpPr>
        <p:spPr>
          <a:xfrm>
            <a:off x="902392" y="2366832"/>
            <a:ext cx="67235" cy="67235"/>
          </a:xfrm>
          <a:custGeom>
            <a:avLst/>
            <a:gdLst/>
            <a:ahLst/>
            <a:cxnLst/>
            <a:rect l="l" t="t" r="r" b="b"/>
            <a:pathLst>
              <a:path w="76200" h="76200">
                <a:moveTo>
                  <a:pt x="76200" y="0"/>
                </a:moveTo>
                <a:lnTo>
                  <a:pt x="0" y="0"/>
                </a:lnTo>
                <a:lnTo>
                  <a:pt x="38100" y="76200"/>
                </a:lnTo>
                <a:lnTo>
                  <a:pt x="762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47" name="object 147"/>
          <p:cNvSpPr/>
          <p:nvPr/>
        </p:nvSpPr>
        <p:spPr>
          <a:xfrm>
            <a:off x="936009" y="1627244"/>
            <a:ext cx="0" cy="145676"/>
          </a:xfrm>
          <a:custGeom>
            <a:avLst/>
            <a:gdLst/>
            <a:ahLst/>
            <a:cxnLst/>
            <a:rect l="l" t="t" r="r" b="b"/>
            <a:pathLst>
              <a:path h="165100">
                <a:moveTo>
                  <a:pt x="0" y="0"/>
                </a:moveTo>
                <a:lnTo>
                  <a:pt x="0" y="16510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48" name="object 148"/>
          <p:cNvSpPr/>
          <p:nvPr/>
        </p:nvSpPr>
        <p:spPr>
          <a:xfrm>
            <a:off x="902392" y="1761715"/>
            <a:ext cx="67235" cy="67235"/>
          </a:xfrm>
          <a:custGeom>
            <a:avLst/>
            <a:gdLst/>
            <a:ahLst/>
            <a:cxnLst/>
            <a:rect l="l" t="t" r="r" b="b"/>
            <a:pathLst>
              <a:path w="76200" h="76200">
                <a:moveTo>
                  <a:pt x="76200" y="0"/>
                </a:moveTo>
                <a:lnTo>
                  <a:pt x="0" y="0"/>
                </a:lnTo>
                <a:lnTo>
                  <a:pt x="38100" y="76200"/>
                </a:lnTo>
                <a:lnTo>
                  <a:pt x="762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  <p:sp>
        <p:nvSpPr>
          <p:cNvPr id="149" name="object 95">
            <a:extLst>
              <a:ext uri="{FF2B5EF4-FFF2-40B4-BE49-F238E27FC236}">
                <a16:creationId xmlns:a16="http://schemas.microsoft.com/office/drawing/2014/main" xmlns="" id="{F978C259-6367-4A9F-8CDD-9CEAAD7CE9DA}"/>
              </a:ext>
            </a:extLst>
          </p:cNvPr>
          <p:cNvSpPr/>
          <p:nvPr/>
        </p:nvSpPr>
        <p:spPr>
          <a:xfrm>
            <a:off x="2032542" y="5461807"/>
            <a:ext cx="67796" cy="67235"/>
          </a:xfrm>
          <a:custGeom>
            <a:avLst/>
            <a:gdLst/>
            <a:ahLst/>
            <a:cxnLst/>
            <a:rect l="l" t="t" r="r" b="b"/>
            <a:pathLst>
              <a:path w="76835" h="76200">
                <a:moveTo>
                  <a:pt x="76200" y="0"/>
                </a:moveTo>
                <a:lnTo>
                  <a:pt x="0" y="38112"/>
                </a:lnTo>
                <a:lnTo>
                  <a:pt x="76212" y="76200"/>
                </a:lnTo>
                <a:lnTo>
                  <a:pt x="762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588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xmlns="" id="{D009D6D5-DAC2-4A8B-A17A-E206B9012D0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67D577AB-4A79-4D34-AD59-B82FA428A2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3190" y="365125"/>
            <a:ext cx="7655669" cy="1807305"/>
          </a:xfrm>
        </p:spPr>
        <p:txBody>
          <a:bodyPr>
            <a:normAutofit/>
          </a:bodyPr>
          <a:lstStyle/>
          <a:p>
            <a:r>
              <a:rPr lang="en-US" b="1" i="1" dirty="0"/>
              <a:t>Who appropriates the money?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8F90534-A2A0-4A58-86BB-175C20B3D0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8730" y="1939619"/>
            <a:ext cx="5962785" cy="450843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	All </a:t>
            </a:r>
            <a:r>
              <a:rPr lang="en-US" sz="2000" b="1" u="sng" dirty="0"/>
              <a:t>legislative Powers</a:t>
            </a:r>
            <a:r>
              <a:rPr lang="en-US" sz="2000" dirty="0"/>
              <a:t> herein granted shall be vested in a Congress of the United States …. </a:t>
            </a:r>
          </a:p>
          <a:p>
            <a:pPr marL="0" indent="0">
              <a:buNone/>
            </a:pPr>
            <a:r>
              <a:rPr lang="en-US" sz="2000" dirty="0"/>
              <a:t>(Article 1, section 1)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	No Money shall be drawn from the Treasury, but in Consequence of Appropriations made by </a:t>
            </a:r>
            <a:r>
              <a:rPr lang="en-US" sz="2000" b="1" u="sng" dirty="0"/>
              <a:t>Law</a:t>
            </a:r>
            <a:r>
              <a:rPr lang="en-US" sz="2000" dirty="0"/>
              <a:t> …. </a:t>
            </a:r>
          </a:p>
          <a:p>
            <a:pPr marL="0" indent="0">
              <a:buNone/>
            </a:pPr>
            <a:r>
              <a:rPr lang="en-US" sz="2000" dirty="0"/>
              <a:t>(Article 1, section 9)</a:t>
            </a:r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5" name="Picture 4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xmlns="" id="{D4D2A580-876E-4C6A-A8B5-2E0AB8D1CCE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" b="14892"/>
          <a:stretch/>
        </p:blipFill>
        <p:spPr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7C2335D-8648-44AE-9AA4-307234F15B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17BAFB16-B821-46C5-ADB7-DEB44475DD55}" type="slidenum">
              <a:rPr lang="en-US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2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210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4000" y="76200"/>
            <a:ext cx="9144000" cy="91440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en-US" sz="25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25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PUTTING THE BUDGET IN PERSPECTIVE</a:t>
            </a:r>
            <a:br>
              <a:rPr lang="en-US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FY 2021/FY 2022/BIDEN FY 2023</a:t>
            </a:r>
            <a:br>
              <a:rPr lang="en-US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US" sz="2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4094284" y="1106269"/>
            <a:ext cx="3341075" cy="646331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FEDERAL BUDGET </a:t>
            </a:r>
          </a:p>
          <a:p>
            <a:pPr algn="ctr"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$6.8 /$5.8 /$5.8 Trillion</a:t>
            </a: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1828800" y="2133601"/>
            <a:ext cx="2438400" cy="784830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MANDATORY </a:t>
            </a:r>
          </a:p>
          <a:p>
            <a:pPr algn="ctr">
              <a:spcBef>
                <a:spcPct val="50000"/>
              </a:spcBef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$4.8/$3.8/$3.7 Trillion</a:t>
            </a:r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4648200" y="2133600"/>
            <a:ext cx="2438400" cy="784830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INTEREST ON THE DEBT</a:t>
            </a:r>
          </a:p>
          <a:p>
            <a:pPr algn="ctr">
              <a:spcBef>
                <a:spcPct val="50000"/>
              </a:spcBef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$352/$357/$396 Billion</a:t>
            </a: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7385770" y="2143838"/>
            <a:ext cx="3059259" cy="787395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ts val="1080"/>
              </a:spcBef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DISCRETIONARY</a:t>
            </a:r>
          </a:p>
          <a:p>
            <a:pPr algn="ctr">
              <a:spcBef>
                <a:spcPts val="1080"/>
              </a:spcBef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$1.587/1.473/$1.598 Trillion</a:t>
            </a:r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2435469" y="3708469"/>
            <a:ext cx="3166695" cy="923330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DEFENSE</a:t>
            </a:r>
          </a:p>
          <a:p>
            <a:pPr algn="ctr"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$741/$763 /$813 Billion</a:t>
            </a:r>
          </a:p>
          <a:p>
            <a:pPr algn="ctr">
              <a:defRPr/>
            </a:pP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6769360" y="3702786"/>
            <a:ext cx="3243154" cy="861774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NON-DEFENSE</a:t>
            </a:r>
          </a:p>
          <a:p>
            <a:pPr algn="ctr"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$634 /$691/$769 Billion</a:t>
            </a:r>
          </a:p>
          <a:p>
            <a:pPr algn="ctr">
              <a:defRPr/>
            </a:pPr>
            <a:endParaRPr lang="en-US" sz="14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sp>
        <p:nvSpPr>
          <p:cNvPr id="27657" name="Text Box 9"/>
          <p:cNvSpPr txBox="1">
            <a:spLocks noChangeArrowheads="1"/>
          </p:cNvSpPr>
          <p:nvPr/>
        </p:nvSpPr>
        <p:spPr bwMode="auto">
          <a:xfrm>
            <a:off x="6953251" y="4973259"/>
            <a:ext cx="3059263" cy="1200329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Agriculture; Justice; Interior; Health; Education; Energy; Transportation; Housing; Homeland; Veterans</a:t>
            </a:r>
          </a:p>
        </p:txBody>
      </p:sp>
      <p:sp>
        <p:nvSpPr>
          <p:cNvPr id="27658" name="Text Box 10"/>
          <p:cNvSpPr txBox="1">
            <a:spLocks noChangeArrowheads="1"/>
          </p:cNvSpPr>
          <p:nvPr/>
        </p:nvSpPr>
        <p:spPr bwMode="auto">
          <a:xfrm>
            <a:off x="2598126" y="5246742"/>
            <a:ext cx="3166696" cy="646331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DOD; Intelligence Community; DOE; Coast Guard </a:t>
            </a:r>
          </a:p>
        </p:txBody>
      </p:sp>
      <p:sp>
        <p:nvSpPr>
          <p:cNvPr id="15370" name="Line 11"/>
          <p:cNvSpPr>
            <a:spLocks noChangeShapeType="1"/>
          </p:cNvSpPr>
          <p:nvPr/>
        </p:nvSpPr>
        <p:spPr bwMode="auto">
          <a:xfrm>
            <a:off x="5562600" y="1752600"/>
            <a:ext cx="0" cy="381000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71" name="Line 12"/>
          <p:cNvSpPr>
            <a:spLocks noChangeShapeType="1"/>
          </p:cNvSpPr>
          <p:nvPr/>
        </p:nvSpPr>
        <p:spPr bwMode="auto">
          <a:xfrm>
            <a:off x="2743200" y="1789332"/>
            <a:ext cx="5916764" cy="0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72" name="Line 13"/>
          <p:cNvSpPr>
            <a:spLocks noChangeShapeType="1"/>
          </p:cNvSpPr>
          <p:nvPr/>
        </p:nvSpPr>
        <p:spPr bwMode="auto">
          <a:xfrm>
            <a:off x="2743200" y="1789332"/>
            <a:ext cx="0" cy="344268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73" name="Line 14"/>
          <p:cNvSpPr>
            <a:spLocks noChangeShapeType="1"/>
          </p:cNvSpPr>
          <p:nvPr/>
        </p:nvSpPr>
        <p:spPr bwMode="auto">
          <a:xfrm>
            <a:off x="8659964" y="1757200"/>
            <a:ext cx="0" cy="376401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cxnSp>
        <p:nvCxnSpPr>
          <p:cNvPr id="25" name="Straight Connector 24"/>
          <p:cNvCxnSpPr>
            <a:cxnSpLocks/>
          </p:cNvCxnSpPr>
          <p:nvPr/>
        </p:nvCxnSpPr>
        <p:spPr>
          <a:xfrm>
            <a:off x="8915400" y="2875085"/>
            <a:ext cx="0" cy="827701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cxnSpLocks/>
          </p:cNvCxnSpPr>
          <p:nvPr/>
        </p:nvCxnSpPr>
        <p:spPr>
          <a:xfrm flipH="1">
            <a:off x="8496071" y="4497265"/>
            <a:ext cx="2" cy="475994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cxnSpLocks/>
            <a:endCxn id="27658" idx="0"/>
          </p:cNvCxnSpPr>
          <p:nvPr/>
        </p:nvCxnSpPr>
        <p:spPr>
          <a:xfrm>
            <a:off x="4181474" y="4553435"/>
            <a:ext cx="0" cy="693307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cxnSpLocks/>
          </p:cNvCxnSpPr>
          <p:nvPr/>
        </p:nvCxnSpPr>
        <p:spPr>
          <a:xfrm flipH="1">
            <a:off x="4145573" y="3518038"/>
            <a:ext cx="4769827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>
            <a:cxnSpLocks/>
          </p:cNvCxnSpPr>
          <p:nvPr/>
        </p:nvCxnSpPr>
        <p:spPr>
          <a:xfrm>
            <a:off x="4181474" y="3511114"/>
            <a:ext cx="0" cy="286261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xmlns="" id="{1AA218BA-D815-4355-AECB-8345AC5A8CA2}"/>
              </a:ext>
            </a:extLst>
          </p:cNvPr>
          <p:cNvSpPr txBox="1"/>
          <p:nvPr/>
        </p:nvSpPr>
        <p:spPr>
          <a:xfrm>
            <a:off x="1213921" y="6146643"/>
            <a:ext cx="38001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2021 Deficit:  $3.0 T</a:t>
            </a:r>
          </a:p>
        </p:txBody>
      </p:sp>
    </p:spTree>
    <p:extLst>
      <p:ext uri="{BB962C8B-B14F-4D97-AF65-F5344CB8AC3E}">
        <p14:creationId xmlns:p14="http://schemas.microsoft.com/office/powerpoint/2010/main" val="4005678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BC10098-80E3-4CAC-947E-C55A71E85C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153" y="549950"/>
            <a:ext cx="10515600" cy="2115428"/>
          </a:xfrm>
        </p:spPr>
        <p:txBody>
          <a:bodyPr>
            <a:normAutofit fontScale="90000"/>
          </a:bodyPr>
          <a:lstStyle/>
          <a:p>
            <a:r>
              <a:rPr lang="en-US" sz="6000" b="1" i="1" dirty="0"/>
              <a:t>Is there a process for all this?  Yes!</a:t>
            </a:r>
            <a:r>
              <a:rPr lang="en-US" b="1" i="1" dirty="0"/>
              <a:t/>
            </a:r>
            <a:br>
              <a:rPr lang="en-US" b="1" i="1" dirty="0"/>
            </a:br>
            <a:r>
              <a:rPr lang="en-US" b="1" i="1" dirty="0"/>
              <a:t/>
            </a:r>
            <a:br>
              <a:rPr lang="en-US" b="1" i="1" dirty="0"/>
            </a:br>
            <a:r>
              <a:rPr lang="en-US" b="1" i="1" dirty="0"/>
              <a:t>Two major developments:</a:t>
            </a:r>
            <a:br>
              <a:rPr lang="en-US" b="1" i="1" dirty="0"/>
            </a:br>
            <a:r>
              <a:rPr lang="en-US" b="1" i="1" dirty="0"/>
              <a:t>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0DB3FEF-C04A-436B-BFA6-8BAA4347F8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4153" y="2665378"/>
            <a:ext cx="10515600" cy="435133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/>
              <a:t>Budget and Accounting Act of 1921</a:t>
            </a:r>
          </a:p>
          <a:p>
            <a:pPr lvl="1"/>
            <a:r>
              <a:rPr lang="en-US" dirty="0"/>
              <a:t>Requires the President to submit an annual budget proposal</a:t>
            </a:r>
          </a:p>
          <a:p>
            <a:pPr lvl="1"/>
            <a:r>
              <a:rPr lang="en-US" dirty="0"/>
              <a:t>Created the Bureau of the Budget (Office of Management and Budget in 1971)</a:t>
            </a:r>
          </a:p>
          <a:p>
            <a:pPr marL="457200" lvl="1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Congressional Budget and Impoundment Control Act of 1974</a:t>
            </a:r>
          </a:p>
          <a:p>
            <a:pPr lvl="1"/>
            <a:r>
              <a:rPr lang="en-US" dirty="0"/>
              <a:t>Created the House and Senate Budget Committees (meaning staff!)</a:t>
            </a:r>
          </a:p>
          <a:p>
            <a:pPr lvl="1"/>
            <a:r>
              <a:rPr lang="en-US" dirty="0"/>
              <a:t>Created the Congressional Budget Office (independent analysis)</a:t>
            </a:r>
          </a:p>
          <a:p>
            <a:pPr lvl="1"/>
            <a:r>
              <a:rPr lang="en-US" dirty="0"/>
              <a:t>Changes fiscal year to its current October 1 framework</a:t>
            </a:r>
          </a:p>
          <a:p>
            <a:pPr lvl="1"/>
            <a:r>
              <a:rPr lang="en-US" dirty="0"/>
              <a:t>Establishes timelines, </a:t>
            </a:r>
            <a:r>
              <a:rPr lang="en-US" dirty="0" err="1"/>
              <a:t>eg</a:t>
            </a:r>
            <a:r>
              <a:rPr lang="en-US" dirty="0"/>
              <a:t>, administration’s budget by first Monday in February.</a:t>
            </a:r>
          </a:p>
          <a:p>
            <a:pPr lvl="1"/>
            <a:endParaRPr lang="en-US" dirty="0"/>
          </a:p>
          <a:p>
            <a:pPr marL="0" indent="0">
              <a:buNone/>
            </a:pPr>
            <a:r>
              <a:rPr lang="en-US" dirty="0"/>
              <a:t>	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A05C3158-A9C1-4646-9895-14C5D9AF7A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AFB16-B821-46C5-ADB7-DEB44475DD5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3787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388FB68-6373-4ECF-A442-A663382E35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/>
              <a:t>Timeline:  Spring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4518A17-12D7-475B-9901-1030C2C0B7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497198" cy="4351338"/>
          </a:xfrm>
        </p:spPr>
        <p:txBody>
          <a:bodyPr/>
          <a:lstStyle/>
          <a:p>
            <a:pPr marL="0" lvl="0" indent="0">
              <a:buNone/>
            </a:pPr>
            <a:r>
              <a:rPr lang="en-US" sz="2600" u="sng" dirty="0"/>
              <a:t>February</a:t>
            </a:r>
            <a:r>
              <a:rPr lang="en-US" sz="2600" dirty="0"/>
              <a:t>:  President submits a budget proposal for each agency of the government by the first Monday of February</a:t>
            </a:r>
          </a:p>
          <a:p>
            <a:pPr lvl="1"/>
            <a:r>
              <a:rPr lang="en-US" sz="2200" dirty="0"/>
              <a:t>Dept submits its Congressional Budget Justifications</a:t>
            </a:r>
          </a:p>
          <a:p>
            <a:pPr marL="457200" lvl="1" indent="0">
              <a:buNone/>
            </a:pPr>
            <a:endParaRPr lang="en-US" sz="2200" dirty="0"/>
          </a:p>
          <a:p>
            <a:pPr marL="0" lvl="0" indent="0">
              <a:buNone/>
            </a:pPr>
            <a:r>
              <a:rPr lang="en-US" u="sng" dirty="0"/>
              <a:t>At some point: </a:t>
            </a:r>
            <a:r>
              <a:rPr lang="en-US" dirty="0"/>
              <a:t>Budget Process produces a 302(a) number!</a:t>
            </a:r>
            <a:endParaRPr lang="en-US" u="sng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7D54615C-E910-4049-B7A6-486D7D00AB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AFB16-B821-46C5-ADB7-DEB44475DD55}" type="slidenum">
              <a:rPr lang="en-US" smtClean="0"/>
              <a:t>5</a:t>
            </a:fld>
            <a:endParaRPr lang="en-US"/>
          </a:p>
        </p:txBody>
      </p:sp>
      <p:pic>
        <p:nvPicPr>
          <p:cNvPr id="6" name="Picture 5" descr="A picture containing letter&#10;&#10;Description automatically generated">
            <a:extLst>
              <a:ext uri="{FF2B5EF4-FFF2-40B4-BE49-F238E27FC236}">
                <a16:creationId xmlns:a16="http://schemas.microsoft.com/office/drawing/2014/main" xmlns="" id="{91AB6473-DE27-46B3-9295-93CDD63063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6246" y="365125"/>
            <a:ext cx="2517567" cy="326737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 descr="Text, letter&#10;&#10;Description automatically generated">
            <a:extLst>
              <a:ext uri="{FF2B5EF4-FFF2-40B4-BE49-F238E27FC236}">
                <a16:creationId xmlns:a16="http://schemas.microsoft.com/office/drawing/2014/main" xmlns="" id="{D81C763B-1122-480A-93E8-7B3CD59D9F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3431" y="2679700"/>
            <a:ext cx="2679652" cy="349726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0799923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8D93E6B-3DC0-4768-9AF6-34A0614A2C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676" y="457200"/>
            <a:ext cx="3620867" cy="1174460"/>
          </a:xfr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anchor="ctr"/>
          <a:lstStyle/>
          <a:p>
            <a:pPr algn="ctr"/>
            <a:r>
              <a:rPr lang="en-US" b="1" dirty="0">
                <a:latin typeface="+mn-lt"/>
              </a:rPr>
              <a:t>Committee Organization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D43A24A-1955-4CEB-8F74-B2294CF61A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1607" y="343949"/>
            <a:ext cx="7093781" cy="5517101"/>
          </a:xfrm>
        </p:spPr>
        <p:txBody>
          <a:bodyPr>
            <a:normAutofit lnSpcReduction="10000"/>
          </a:bodyPr>
          <a:lstStyle/>
          <a:p>
            <a:pPr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Subcommittees and the Full Committee</a:t>
            </a:r>
          </a:p>
          <a:p>
            <a:pPr marL="457200" lvl="1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Times New Roman" panose="02020603050405020304" pitchFamily="18" charset="0"/>
              <a:buChar char="$"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Full Committee – divides the pie (302bs), leadership and White House negotiations, supplementals and continuing resolutions.</a:t>
            </a:r>
          </a:p>
          <a:p>
            <a:pPr marL="457200" lvl="1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Times New Roman" panose="02020603050405020304" pitchFamily="18" charset="0"/>
              <a:buChar char="$"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Subcommittees – where most work is done.  Hearings, drafting bills, approves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reprogrammings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lvl="1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Times New Roman" panose="02020603050405020304" pitchFamily="18" charset="0"/>
              <a:buChar char="$"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Members serve on at least two Subcommittees.  Full Committee Chair and Ranking Member serve on all 12 Subcommittees.</a:t>
            </a:r>
          </a:p>
          <a:p>
            <a:pPr marL="457200" lvl="1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Times New Roman" panose="02020603050405020304" pitchFamily="18" charset="0"/>
              <a:buChar char="$"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Most Subcommittees are small (≤ 15); Subcommittees do not map directly onto departments.</a:t>
            </a:r>
          </a:p>
          <a:p>
            <a:pPr marL="457200" lvl="1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Times New Roman" panose="02020603050405020304" pitchFamily="18" charset="0"/>
              <a:buChar char="$"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Example: Interior Subcommittees are responsible for all Interior (except Bureau of Reclamation), Environmental Protection Agency, and a long list of smaller, related agencies (including Indian Health Service (HHS), Forest Service (USDA), and Smithsonian.</a:t>
            </a:r>
            <a:endParaRPr lang="en-US" dirty="0"/>
          </a:p>
        </p:txBody>
      </p:sp>
      <p:pic>
        <p:nvPicPr>
          <p:cNvPr id="8" name="Picture 7" descr="A picture containing indoor, sitting, table, plate&#10;&#10;Description automatically generated">
            <a:extLst>
              <a:ext uri="{FF2B5EF4-FFF2-40B4-BE49-F238E27FC236}">
                <a16:creationId xmlns:a16="http://schemas.microsoft.com/office/drawing/2014/main" xmlns="" id="{1B195D4B-AFA2-441B-A8FA-E3A64E35D8F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3"/>
              </a:ext>
            </a:extLst>
          </a:blip>
          <a:srcRect l="5035" r="6893"/>
          <a:stretch/>
        </p:blipFill>
        <p:spPr>
          <a:xfrm>
            <a:off x="469784" y="1865763"/>
            <a:ext cx="3542760" cy="3360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1853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EE6873A-B143-4842-BFEE-1860172FE8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846" y="491269"/>
            <a:ext cx="2985762" cy="1010959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en-US" sz="2800" b="1" dirty="0">
                <a:latin typeface="+mn-lt"/>
                <a:cs typeface="Times New Roman" panose="02020603050405020304" pitchFamily="18" charset="0"/>
              </a:rPr>
              <a:t>Dividing the Pie –302b Allocations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xmlns="" id="{DA45FFFB-D710-4257-AD28-BFD902A851F7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388510" y="491269"/>
          <a:ext cx="7347217" cy="5928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22B97A00-34D8-4F2E-8D6F-20B89E1ED4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6273" y="1759292"/>
            <a:ext cx="3932237" cy="2700741"/>
          </a:xfrm>
        </p:spPr>
        <p:txBody>
          <a:bodyPr>
            <a:normAutofit lnSpcReduction="10000"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Full Committee Divides the 302a Pie</a:t>
            </a:r>
          </a:p>
          <a:p>
            <a:pPr marL="742950" lvl="1" indent="-285750">
              <a:spcBef>
                <a:spcPts val="600"/>
              </a:spcBef>
              <a:buFont typeface="Calibri" panose="020F0502020204030204" pitchFamily="34" charset="0"/>
              <a:buChar char="$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Each Subcommittee gets a piece (302b)</a:t>
            </a:r>
          </a:p>
          <a:p>
            <a:pPr marL="742950" lvl="1" indent="-285750">
              <a:spcBef>
                <a:spcPts val="600"/>
              </a:spcBef>
              <a:buFont typeface="Calibri" panose="020F0502020204030204" pitchFamily="34" charset="0"/>
              <a:buChar char="$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Subcommittee can’t exceed their 302b</a:t>
            </a:r>
          </a:p>
          <a:p>
            <a:pPr marL="742950" lvl="1" indent="-285750">
              <a:spcBef>
                <a:spcPts val="600"/>
              </a:spcBef>
              <a:buFont typeface="Calibri" panose="020F0502020204030204" pitchFamily="34" charset="0"/>
              <a:buChar char="$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Starting with FY22, the Committee will once again decide how to split the pie among Defense and non-Defense programs. (No more firewalls)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Extras not counted as part of the Pie</a:t>
            </a:r>
          </a:p>
          <a:p>
            <a:pPr marL="742950" lvl="1" indent="-285750">
              <a:buFont typeface="Calibri" panose="020F0502020204030204" pitchFamily="34" charset="0"/>
              <a:buChar char="$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Overseas Contingency Operations (OCO) – 10% of total DOD/IC budget.  Likely no more OCO starting in FY22.</a:t>
            </a:r>
          </a:p>
          <a:p>
            <a:pPr marL="742950" lvl="1" indent="-285750">
              <a:buFont typeface="Calibri" panose="020F0502020204030204" pitchFamily="34" charset="0"/>
              <a:buChar char="$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Emergencies and Supplementals</a:t>
            </a:r>
          </a:p>
          <a:p>
            <a:pPr marL="742950" lvl="1" indent="-285750">
              <a:buFont typeface="Calibri" panose="020F0502020204030204" pitchFamily="34" charset="0"/>
              <a:buChar char="$"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10377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7C19D04-4174-4D2F-B27C-D33F541474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3163" y="321095"/>
            <a:ext cx="2758592" cy="1007706"/>
          </a:xfr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sz="3200" b="1" dirty="0"/>
              <a:t>Who are the Appropriators?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A55D8C8-E524-4347-88CF-836F2EDE19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22941" y="457200"/>
            <a:ext cx="8119324" cy="5943600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Dual Constitutional Roles:  Spending and Oversight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Times New Roman" panose="02020603050405020304" pitchFamily="18" charset="0"/>
              <a:buChar char="$"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Appropriators, and </a:t>
            </a:r>
            <a:r>
              <a:rPr lang="en-US" sz="1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only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Appropriators, can fund discretionary programs.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Times New Roman" panose="02020603050405020304" pitchFamily="18" charset="0"/>
              <a:buChar char="$"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Both roles fundamental to the Committee’s work.</a:t>
            </a:r>
          </a:p>
          <a:p>
            <a:pPr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Membership:  “There are Democrats, there are Republicans and then there are Appropriators”.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Times New Roman" panose="02020603050405020304" pitchFamily="18" charset="0"/>
              <a:buChar char="$"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Smaller than most other Committees, comprised of more senior Members, more bi-partisan.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Times New Roman" panose="02020603050405020304" pitchFamily="18" charset="0"/>
              <a:buChar char="$"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House:  59 Members (33 Maj/26 Min), Senate: 30 Members (15 Maj/15 Min).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Times New Roman" panose="02020603050405020304" pitchFamily="18" charset="0"/>
              <a:buChar char="$"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House: Can’t be an authorizer.  Senate:  Can, and usually are, see Sen. Murray.  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Times New Roman" panose="02020603050405020304" pitchFamily="18" charset="0"/>
              <a:buChar char="$"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Once an appropriator, almost always an appropriator. 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Interior-Environment-Related Agencies Subcommittee “Interior”: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Times New Roman" panose="02020603050405020304" pitchFamily="18" charset="0"/>
              <a:buChar char="$"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House:  11 Members (7 Maj/4 Min)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House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Inteior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Chair – Chellie Pingree (ME), Ranking – David Joyce (OH)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Times New Roman" panose="02020603050405020304" pitchFamily="18" charset="0"/>
              <a:buChar char="$"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Senate:  14 Members (7 Maj/7Min)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Senate Interior–  Jeff Merkley (OR), Ranking – Lisa Murkowski (AK)</a:t>
            </a: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600" dirty="0"/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xmlns="" id="{B706DF43-2F7D-4836-A009-6815D4F6B5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90676" y="1865069"/>
            <a:ext cx="3143567" cy="1938991"/>
          </a:xfrm>
        </p:spPr>
        <p:txBody>
          <a:bodyPr>
            <a:normAutofit fontScale="32500" lnSpcReduction="20000"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algn="ctr"/>
            <a:endParaRPr lang="en-US" sz="1200" b="1" dirty="0"/>
          </a:p>
          <a:p>
            <a:pPr algn="ctr"/>
            <a:endParaRPr lang="en-US" sz="1200" b="1" dirty="0"/>
          </a:p>
          <a:p>
            <a:pPr algn="ctr"/>
            <a:endParaRPr lang="en-US" sz="1200" b="1" dirty="0"/>
          </a:p>
          <a:p>
            <a:pPr algn="ctr"/>
            <a:endParaRPr lang="en-US" sz="2500" b="1" dirty="0"/>
          </a:p>
          <a:p>
            <a:pPr algn="ctr"/>
            <a:r>
              <a:rPr lang="en-US" sz="4300" b="1" dirty="0"/>
              <a:t>House Interior Subcommittee 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2C1A4789-8944-427D-B97F-E305BC28B505}"/>
              </a:ext>
            </a:extLst>
          </p:cNvPr>
          <p:cNvSpPr txBox="1"/>
          <p:nvPr/>
        </p:nvSpPr>
        <p:spPr>
          <a:xfrm>
            <a:off x="302167" y="4223615"/>
            <a:ext cx="3143567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200" b="1" dirty="0"/>
          </a:p>
          <a:p>
            <a:endParaRPr lang="en-US" sz="1200" b="1" dirty="0"/>
          </a:p>
          <a:p>
            <a:endParaRPr lang="en-US" sz="1200" b="1" dirty="0"/>
          </a:p>
          <a:p>
            <a:endParaRPr lang="en-US" sz="1200" b="1" dirty="0"/>
          </a:p>
          <a:p>
            <a:endParaRPr lang="en-US" sz="1200" b="1" dirty="0"/>
          </a:p>
          <a:p>
            <a:endParaRPr lang="en-US" sz="1200" b="1" dirty="0"/>
          </a:p>
          <a:p>
            <a:endParaRPr lang="en-US" sz="1200" b="1" dirty="0"/>
          </a:p>
          <a:p>
            <a:endParaRPr lang="en-US" sz="1200" b="1" dirty="0"/>
          </a:p>
          <a:p>
            <a:endParaRPr lang="en-US" sz="1200" b="1" dirty="0"/>
          </a:p>
          <a:p>
            <a:pPr algn="ctr"/>
            <a:r>
              <a:rPr lang="en-US" sz="1400" b="1" dirty="0"/>
              <a:t>Senate Interior Subcommittee </a:t>
            </a:r>
          </a:p>
        </p:txBody>
      </p:sp>
      <p:pic>
        <p:nvPicPr>
          <p:cNvPr id="4" name="Picture 2" descr="Chellie Pingree - Ballotpedia">
            <a:extLst>
              <a:ext uri="{FF2B5EF4-FFF2-40B4-BE49-F238E27FC236}">
                <a16:creationId xmlns:a16="http://schemas.microsoft.com/office/drawing/2014/main" xmlns="" id="{DAB2A4FA-5B8D-4D66-91ED-75A105CB39C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08"/>
          <a:stretch/>
        </p:blipFill>
        <p:spPr bwMode="auto">
          <a:xfrm>
            <a:off x="549735" y="1624330"/>
            <a:ext cx="1360942" cy="1814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David Joyce (politician) - Wikipedia">
            <a:extLst>
              <a:ext uri="{FF2B5EF4-FFF2-40B4-BE49-F238E27FC236}">
                <a16:creationId xmlns:a16="http://schemas.microsoft.com/office/drawing/2014/main" xmlns="" id="{0C44C151-9D72-466C-9ABF-DFB658E8E6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8371" y="1630623"/>
            <a:ext cx="1203202" cy="1808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chairperson">
            <a:extLst>
              <a:ext uri="{FF2B5EF4-FFF2-40B4-BE49-F238E27FC236}">
                <a16:creationId xmlns:a16="http://schemas.microsoft.com/office/drawing/2014/main" xmlns="" id="{2BCEA354-F3B3-43B1-9044-D39C40A957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676" y="4223615"/>
            <a:ext cx="1516986" cy="1516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ranking member">
            <a:extLst>
              <a:ext uri="{FF2B5EF4-FFF2-40B4-BE49-F238E27FC236}">
                <a16:creationId xmlns:a16="http://schemas.microsoft.com/office/drawing/2014/main" xmlns="" id="{18833D55-6CA1-4490-B1FD-3B95B95424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2699" y="4223615"/>
            <a:ext cx="1516987" cy="1516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6068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88219C2-4EB3-495B-B085-751B25CD0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7549" y="457200"/>
            <a:ext cx="3104609" cy="1707161"/>
          </a:xfr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algn="ctr"/>
            <a:r>
              <a:rPr lang="en-US" sz="2400" b="1" dirty="0">
                <a:latin typeface="+mn-lt"/>
              </a:rPr>
              <a:t>Appropriations Committees’ Staff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552422B-5812-43E5-8D2D-924A299515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04049" y="457200"/>
            <a:ext cx="6951339" cy="5868955"/>
          </a:xfrm>
        </p:spPr>
        <p:txBody>
          <a:bodyPr anchor="t" anchorCtr="0">
            <a:normAutofit fontScale="77500" lnSpcReduction="20000"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Who are they, where do they come from, and why do they matter?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buFont typeface="Times New Roman" panose="02020603050405020304" pitchFamily="18" charset="0"/>
              <a:buChar char="$"/>
            </a:pPr>
            <a:r>
              <a:rPr 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Professional budget experts, usually from agency budget shops, OMB and/or GAO.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buFont typeface="Times New Roman" panose="02020603050405020304" pitchFamily="18" charset="0"/>
              <a:buChar char="$"/>
            </a:pPr>
            <a:endParaRPr lang="en-US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buFont typeface="Times New Roman" panose="02020603050405020304" pitchFamily="18" charset="0"/>
              <a:buChar char="$"/>
            </a:pPr>
            <a:r>
              <a:rPr 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Senior staff, with years of program and budget experience, non-partisan. 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buFont typeface="Times New Roman" panose="02020603050405020304" pitchFamily="18" charset="0"/>
              <a:buChar char="$"/>
            </a:pPr>
            <a:endParaRPr lang="en-US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buFont typeface="Times New Roman" panose="02020603050405020304" pitchFamily="18" charset="0"/>
              <a:buChar char="$"/>
            </a:pPr>
            <a:r>
              <a:rPr 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is staff’s job to analyze and recommend funding levels so that as many competing priorities can be fit into the allocation as possible.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buFont typeface="Times New Roman" panose="02020603050405020304" pitchFamily="18" charset="0"/>
              <a:buChar char="$"/>
            </a:pPr>
            <a:endParaRPr lang="en-US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buFont typeface="Times New Roman" panose="02020603050405020304" pitchFamily="18" charset="0"/>
              <a:buChar char="$"/>
            </a:pPr>
            <a:r>
              <a:rPr 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Committee staff will be your primary audience when justifying and advocating for program funding.</a:t>
            </a:r>
          </a:p>
          <a:p>
            <a:pPr marL="457200" lvl="1" indent="0">
              <a:lnSpc>
                <a:spcPct val="120000"/>
              </a:lnSpc>
              <a:spcBef>
                <a:spcPts val="0"/>
              </a:spcBef>
              <a:buNone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lnSpc>
                <a:spcPct val="120000"/>
              </a:lnSpc>
              <a:spcBef>
                <a:spcPts val="0"/>
              </a:spcBef>
              <a:buNone/>
            </a:pPr>
            <a:endParaRPr lang="en-US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xmlns="" id="{E4E7592D-4658-4C2A-B2F9-DBBD641A74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3"/>
              </a:ext>
            </a:extLst>
          </a:blip>
          <a:stretch>
            <a:fillRect/>
          </a:stretch>
        </p:blipFill>
        <p:spPr>
          <a:xfrm>
            <a:off x="385211" y="2519123"/>
            <a:ext cx="4094510" cy="2655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7841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568</TotalTime>
  <Words>1190</Words>
  <Application>Microsoft Office PowerPoint</Application>
  <PresentationFormat>Custom</PresentationFormat>
  <Paragraphs>236</Paragraphs>
  <Slides>16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Office Theme</vt:lpstr>
      <vt:lpstr>Office Theme</vt:lpstr>
      <vt:lpstr>“No Money shall be drawn from the Treasury, but in Consequence of Appropriations made by Law; and a regular Statement and Account of the Receipts and Expenditures of all public Money shall be published from time to time.”   — U.S. Constitution, Article I, section 9, clause 7</vt:lpstr>
      <vt:lpstr>Who appropriates the money?</vt:lpstr>
      <vt:lpstr> PUTTING THE BUDGET IN PERSPECTIVE FY 2021/FY 2022/BIDEN FY 2023 </vt:lpstr>
      <vt:lpstr>Is there a process for all this?  Yes!  Two major developments:  </vt:lpstr>
      <vt:lpstr>Timeline:  Spring</vt:lpstr>
      <vt:lpstr>Committee Organization</vt:lpstr>
      <vt:lpstr>Dividing the Pie –302b Allocations</vt:lpstr>
      <vt:lpstr>Who are the Appropriators?</vt:lpstr>
      <vt:lpstr>Appropriations Committees’ Staff</vt:lpstr>
      <vt:lpstr>Timeline:  Spring</vt:lpstr>
      <vt:lpstr>Timeline:  Summer</vt:lpstr>
      <vt:lpstr>Timeline:  Summer</vt:lpstr>
      <vt:lpstr>Timeline:  Summer</vt:lpstr>
      <vt:lpstr>Timeline:  Late Summer - ???</vt:lpstr>
      <vt:lpstr>THE APPROPRIATONS TIMELINE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Congressional Budget Justification Workshop</dc:title>
  <dc:creator>Jennifer Miller</dc:creator>
  <cp:lastModifiedBy>Matt Glassman</cp:lastModifiedBy>
  <cp:revision>29</cp:revision>
  <dcterms:created xsi:type="dcterms:W3CDTF">2020-07-17T00:37:36Z</dcterms:created>
  <dcterms:modified xsi:type="dcterms:W3CDTF">2022-09-12T19:21:06Z</dcterms:modified>
</cp:coreProperties>
</file>