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25" r:id="rId2"/>
    <p:sldId id="469" r:id="rId3"/>
    <p:sldId id="486" r:id="rId4"/>
    <p:sldId id="470" r:id="rId5"/>
    <p:sldId id="490" r:id="rId6"/>
    <p:sldId id="491" r:id="rId7"/>
    <p:sldId id="492" r:id="rId8"/>
    <p:sldId id="493" r:id="rId9"/>
    <p:sldId id="496" r:id="rId10"/>
    <p:sldId id="494" r:id="rId11"/>
    <p:sldId id="495" r:id="rId12"/>
  </p:sldIdLst>
  <p:sldSz cx="12192000" cy="6858000"/>
  <p:notesSz cx="6784975" cy="9906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074" userDrawn="1">
          <p15:clr>
            <a:srgbClr val="A4A3A4"/>
          </p15:clr>
        </p15:guide>
        <p15:guide id="4" orient="horz" pos="518" userDrawn="1">
          <p15:clr>
            <a:srgbClr val="A4A3A4"/>
          </p15:clr>
        </p15:guide>
        <p15:guide id="5" orient="horz" pos="3022" userDrawn="1">
          <p15:clr>
            <a:srgbClr val="A4A3A4"/>
          </p15:clr>
        </p15:guide>
        <p15:guide id="6" orient="horz" pos="3360" userDrawn="1">
          <p15:clr>
            <a:srgbClr val="A4A3A4"/>
          </p15:clr>
        </p15:guide>
        <p15:guide id="7" orient="horz" pos="3838" userDrawn="1">
          <p15:clr>
            <a:srgbClr val="A4A3A4"/>
          </p15:clr>
        </p15:guide>
        <p15:guide id="8" pos="7310" userDrawn="1">
          <p15:clr>
            <a:srgbClr val="A4A3A4"/>
          </p15:clr>
        </p15:guide>
        <p15:guide id="9" pos="325" userDrawn="1">
          <p15:clr>
            <a:srgbClr val="A4A3A4"/>
          </p15:clr>
        </p15:guide>
        <p15:guide id="10" pos="166" userDrawn="1">
          <p15:clr>
            <a:srgbClr val="A4A3A4"/>
          </p15:clr>
        </p15:guide>
        <p15:guide id="11" pos="7491" userDrawn="1">
          <p15:clr>
            <a:srgbClr val="A4A3A4"/>
          </p15:clr>
        </p15:guide>
        <p15:guide id="12" orient="horz" pos="845" userDrawn="1">
          <p15:clr>
            <a:srgbClr val="A4A3A4"/>
          </p15:clr>
        </p15:guide>
        <p15:guide id="13" orient="horz" pos="4133" userDrawn="1">
          <p15:clr>
            <a:srgbClr val="A4A3A4"/>
          </p15:clr>
        </p15:guide>
        <p15:guide id="14" orient="horz" pos="1321" userDrawn="1">
          <p15:clr>
            <a:srgbClr val="A4A3A4"/>
          </p15:clr>
        </p15:guide>
        <p15:guide id="15" orient="horz" pos="3566" userDrawn="1">
          <p15:clr>
            <a:srgbClr val="A4A3A4"/>
          </p15:clr>
        </p15:guide>
        <p15:guide id="16" orient="horz" pos="187" userDrawn="1">
          <p15:clr>
            <a:srgbClr val="A4A3A4"/>
          </p15:clr>
        </p15:guide>
        <p15:guide id="17" orient="horz" pos="2001" userDrawn="1">
          <p15:clr>
            <a:srgbClr val="A4A3A4"/>
          </p15:clr>
        </p15:guide>
        <p15:guide id="18" pos="49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jn Koerts" initials="MK" lastIdx="26" clrIdx="0">
    <p:extLst/>
  </p:cmAuthor>
  <p:cmAuthor id="2" name="Vanessa Cisz" initials="VC" lastIdx="36" clrIdx="1"/>
  <p:cmAuthor id="3" name="Anna Gentle" initials="AG" lastIdx="7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AA"/>
    <a:srgbClr val="002060"/>
    <a:srgbClr val="A0D2D2"/>
    <a:srgbClr val="DBAA04"/>
    <a:srgbClr val="203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9" autoAdjust="0"/>
    <p:restoredTop sz="99524" autoAdjust="0"/>
  </p:normalViewPr>
  <p:slideViewPr>
    <p:cSldViewPr snapToGrid="0">
      <p:cViewPr varScale="1">
        <p:scale>
          <a:sx n="115" d="100"/>
          <a:sy n="115" d="100"/>
        </p:scale>
        <p:origin x="462" y="108"/>
      </p:cViewPr>
      <p:guideLst>
        <p:guide orient="horz" pos="2160"/>
        <p:guide pos="3840"/>
        <p:guide pos="4074"/>
        <p:guide orient="horz" pos="518"/>
        <p:guide orient="horz" pos="3022"/>
        <p:guide orient="horz" pos="3360"/>
        <p:guide orient="horz" pos="3838"/>
        <p:guide pos="7310"/>
        <p:guide pos="325"/>
        <p:guide pos="166"/>
        <p:guide pos="7491"/>
        <p:guide orient="horz" pos="845"/>
        <p:guide orient="horz" pos="4133"/>
        <p:guide orient="horz" pos="1321"/>
        <p:guide orient="horz" pos="3566"/>
        <p:guide orient="horz" pos="187"/>
        <p:guide orient="horz" pos="2001"/>
        <p:guide pos="49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26"/>
    </p:cViewPr>
  </p:sorterViewPr>
  <p:notesViewPr>
    <p:cSldViewPr snapToGrid="0">
      <p:cViewPr varScale="1">
        <p:scale>
          <a:sx n="70" d="100"/>
          <a:sy n="70" d="100"/>
        </p:scale>
        <p:origin x="3062" y="-1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3338" y="0"/>
            <a:ext cx="29400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9CA3D-B232-4DBE-AB25-5799A7FB842E}" type="datetimeFigureOut">
              <a:rPr lang="en-US" smtClean="0"/>
              <a:pPr/>
              <a:t>9/26/2019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00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3338" y="9409113"/>
            <a:ext cx="29400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0BB13-E255-4FDB-91E1-94AAD1586F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3249" y="0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8D27F-CBE7-1946-8577-CFE62E3F9270}" type="datetimeFigureOut">
              <a:rPr lang="en-US" smtClean="0"/>
              <a:pPr/>
              <a:t>9/26/2019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498" y="4767262"/>
            <a:ext cx="542798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3249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8E2BA-D869-F64F-957B-847663B139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76641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8E2BA-D869-F64F-957B-847663B139B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865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eaLnBrk="1" hangingPunct="1"/>
            <a:fld id="{A45F76D9-6970-4F98-9E43-4C0BB475BA77}" type="slidenum">
              <a:rPr lang="en-US" altLang="en-US" sz="1200" b="0"/>
              <a:pPr algn="r" eaLnBrk="1" hangingPunct="1"/>
              <a:t>2</a:t>
            </a:fld>
            <a:endParaRPr lang="en-US" altLang="en-US" sz="1200" b="0" dirty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2" tIns="45716" rIns="91432" bIns="45716"/>
          <a:lstStyle/>
          <a:p>
            <a:pPr eaLnBrk="1" hangingPunct="1"/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8E2BA-D869-F64F-957B-847663B139B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681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eaLnBrk="1" hangingPunct="1"/>
            <a:fld id="{BBDCF868-59B3-48C2-BA32-22019D98E9A6}" type="slidenum">
              <a:rPr lang="en-US" altLang="en-US" sz="1200" b="0"/>
              <a:pPr algn="r" eaLnBrk="1" hangingPunct="1"/>
              <a:t>4</a:t>
            </a:fld>
            <a:endParaRPr lang="en-US" altLang="en-US" sz="1200" b="0" dirty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2" tIns="45716" rIns="91432" bIns="45716"/>
          <a:lstStyle/>
          <a:p>
            <a:pPr eaLnBrk="1" hangingPunct="1"/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8E2BA-D869-F64F-957B-847663B139B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913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eaLnBrk="1" hangingPunct="1"/>
            <a:fld id="{BBDCF868-59B3-48C2-BA32-22019D98E9A6}" type="slidenum">
              <a:rPr lang="en-US" altLang="en-US" sz="1200" b="0"/>
              <a:pPr algn="r" eaLnBrk="1" hangingPunct="1"/>
              <a:t>5</a:t>
            </a:fld>
            <a:endParaRPr lang="en-US" altLang="en-US" sz="1200" b="0" dirty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2" tIns="45716" rIns="91432" bIns="45716"/>
          <a:lstStyle/>
          <a:p>
            <a:pPr eaLnBrk="1" hangingPunct="1"/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8E2BA-D869-F64F-957B-847663B139B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913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eaLnBrk="1" hangingPunct="1"/>
            <a:fld id="{BBDCF868-59B3-48C2-BA32-22019D98E9A6}" type="slidenum">
              <a:rPr lang="en-US" altLang="en-US" sz="1200" b="0"/>
              <a:pPr algn="r" eaLnBrk="1" hangingPunct="1"/>
              <a:t>6</a:t>
            </a:fld>
            <a:endParaRPr lang="en-US" altLang="en-US" sz="1200" b="0" dirty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2" tIns="45716" rIns="91432" bIns="45716"/>
          <a:lstStyle/>
          <a:p>
            <a:pPr eaLnBrk="1" hangingPunct="1"/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8E2BA-D869-F64F-957B-847663B139B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913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eaLnBrk="1" hangingPunct="1"/>
            <a:fld id="{BBDCF868-59B3-48C2-BA32-22019D98E9A6}" type="slidenum">
              <a:rPr lang="en-US" altLang="en-US" sz="1200" b="0"/>
              <a:pPr algn="r" eaLnBrk="1" hangingPunct="1"/>
              <a:t>7</a:t>
            </a:fld>
            <a:endParaRPr lang="en-US" altLang="en-US" sz="1200" b="0" dirty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2" tIns="45716" rIns="91432" bIns="45716"/>
          <a:lstStyle/>
          <a:p>
            <a:pPr eaLnBrk="1" hangingPunct="1"/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8E2BA-D869-F64F-957B-847663B139B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913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eaLnBrk="1" hangingPunct="1"/>
            <a:fld id="{BBDCF868-59B3-48C2-BA32-22019D98E9A6}" type="slidenum">
              <a:rPr lang="en-US" altLang="en-US" sz="1200" b="0"/>
              <a:pPr algn="r" eaLnBrk="1" hangingPunct="1"/>
              <a:t>8</a:t>
            </a:fld>
            <a:endParaRPr lang="en-US" altLang="en-US" sz="1200" b="0" dirty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2" tIns="45716" rIns="91432" bIns="45716"/>
          <a:lstStyle/>
          <a:p>
            <a:pPr eaLnBrk="1" hangingPunct="1"/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8E2BA-D869-F64F-957B-847663B139B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913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eaLnBrk="1" hangingPunct="1"/>
            <a:fld id="{BBDCF868-59B3-48C2-BA32-22019D98E9A6}" type="slidenum">
              <a:rPr lang="en-US" altLang="en-US" sz="1200" b="0"/>
              <a:pPr algn="r" eaLnBrk="1" hangingPunct="1"/>
              <a:t>10</a:t>
            </a:fld>
            <a:endParaRPr lang="en-US" altLang="en-US" sz="1200" b="0" dirty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2" tIns="45716" rIns="91432" bIns="45716"/>
          <a:lstStyle/>
          <a:p>
            <a:pPr eaLnBrk="1" hangingPunct="1"/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8E2BA-D869-F64F-957B-847663B139B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913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eaLnBrk="1" hangingPunct="1"/>
            <a:fld id="{BBDCF868-59B3-48C2-BA32-22019D98E9A6}" type="slidenum">
              <a:rPr lang="en-US" altLang="en-US" sz="1200" b="0"/>
              <a:pPr algn="r" eaLnBrk="1" hangingPunct="1"/>
              <a:t>11</a:t>
            </a:fld>
            <a:endParaRPr lang="en-US" altLang="en-US" sz="1200" b="0" dirty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2" tIns="45716" rIns="91432" bIns="45716"/>
          <a:lstStyle/>
          <a:p>
            <a:pPr eaLnBrk="1" hangingPunct="1"/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8E2BA-D869-F64F-957B-847663B139B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913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7"/>
          <p:cNvSpPr>
            <a:spLocks noGrp="1"/>
          </p:cNvSpPr>
          <p:nvPr>
            <p:ph type="pic" sz="quarter" idx="12" hasCustomPrompt="1"/>
          </p:nvPr>
        </p:nvSpPr>
        <p:spPr>
          <a:xfrm>
            <a:off x="278780" y="1338262"/>
            <a:ext cx="11608420" cy="52298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AFAA"/>
                </a:solidFill>
              </a:defRPr>
            </a:lvl1pPr>
          </a:lstStyle>
          <a:p>
            <a:r>
              <a:rPr lang="nl-NL" dirty="0"/>
              <a:t>Image</a:t>
            </a:r>
          </a:p>
        </p:txBody>
      </p:sp>
      <p:sp>
        <p:nvSpPr>
          <p:cNvPr id="3" name="Rechthoek 2"/>
          <p:cNvSpPr/>
          <p:nvPr userDrawn="1"/>
        </p:nvSpPr>
        <p:spPr>
          <a:xfrm>
            <a:off x="6177776" y="0"/>
            <a:ext cx="6014224" cy="1003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10" hasCustomPrompt="1"/>
          </p:nvPr>
        </p:nvSpPr>
        <p:spPr>
          <a:xfrm>
            <a:off x="1609199" y="4047570"/>
            <a:ext cx="10582799" cy="94344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4000" b="1">
                <a:solidFill>
                  <a:schemeClr val="bg1"/>
                </a:solidFill>
                <a:latin typeface="Ubuntu" panose="020B0504030602030204" pitchFamily="34" charset="0"/>
              </a:defRPr>
            </a:lvl1pPr>
            <a:lvl2pPr marL="457200" indent="0">
              <a:buNone/>
              <a:defRPr sz="4000">
                <a:latin typeface="Ubuntu" panose="020B0504030602030204" pitchFamily="34" charset="0"/>
              </a:defRPr>
            </a:lvl2pPr>
            <a:lvl3pPr marL="914400" indent="0">
              <a:buNone/>
              <a:defRPr sz="4000">
                <a:latin typeface="Ubuntu" panose="020B0504030602030204" pitchFamily="34" charset="0"/>
              </a:defRPr>
            </a:lvl3pPr>
            <a:lvl4pPr marL="1371600" indent="0">
              <a:buNone/>
              <a:defRPr sz="4000">
                <a:latin typeface="Ubuntu" panose="020B0504030602030204" pitchFamily="34" charset="0"/>
              </a:defRPr>
            </a:lvl4pPr>
            <a:lvl5pPr marL="1828800" indent="0">
              <a:buNone/>
              <a:defRPr sz="4000">
                <a:latin typeface="Ubuntu" panose="020B0504030602030204" pitchFamily="34" charset="0"/>
              </a:defRPr>
            </a:lvl5pPr>
          </a:lstStyle>
          <a:p>
            <a:pPr lvl="0"/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1" hasCustomPrompt="1"/>
          </p:nvPr>
        </p:nvSpPr>
        <p:spPr>
          <a:xfrm>
            <a:off x="1609198" y="4991011"/>
            <a:ext cx="10582799" cy="94344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2800" b="0">
                <a:solidFill>
                  <a:srgbClr val="DBAA04"/>
                </a:solidFill>
                <a:latin typeface="Ubuntu" panose="020B0504030602030204" pitchFamily="34" charset="0"/>
              </a:defRPr>
            </a:lvl1pPr>
            <a:lvl2pPr marL="457200" indent="0">
              <a:buNone/>
              <a:defRPr sz="4000">
                <a:latin typeface="Ubuntu" panose="020B0504030602030204" pitchFamily="34" charset="0"/>
              </a:defRPr>
            </a:lvl2pPr>
            <a:lvl3pPr marL="914400" indent="0">
              <a:buNone/>
              <a:defRPr sz="4000">
                <a:latin typeface="Ubuntu" panose="020B0504030602030204" pitchFamily="34" charset="0"/>
              </a:defRPr>
            </a:lvl3pPr>
            <a:lvl4pPr marL="1371600" indent="0">
              <a:buNone/>
              <a:defRPr sz="4000">
                <a:latin typeface="Ubuntu" panose="020B0504030602030204" pitchFamily="34" charset="0"/>
              </a:defRPr>
            </a:lvl4pPr>
            <a:lvl5pPr marL="1828800" indent="0">
              <a:buNone/>
              <a:defRPr sz="4000">
                <a:latin typeface="Ubuntu" panose="020B0504030602030204" pitchFamily="34" charset="0"/>
              </a:defRPr>
            </a:lvl5pPr>
          </a:lstStyle>
          <a:p>
            <a:pPr lvl="0"/>
            <a:r>
              <a:rPr lang="nl-NL" dirty="0" err="1"/>
              <a:t>Subtitle</a:t>
            </a:r>
            <a:endParaRPr lang="nl-NL" dirty="0"/>
          </a:p>
        </p:txBody>
      </p:sp>
      <p:sp>
        <p:nvSpPr>
          <p:cNvPr id="8" name="Tijdelijke aanduiding voor afbeelding 4"/>
          <p:cNvSpPr>
            <a:spLocks noGrp="1"/>
          </p:cNvSpPr>
          <p:nvPr>
            <p:ph type="pic" sz="quarter" idx="13" hasCustomPrompt="1"/>
          </p:nvPr>
        </p:nvSpPr>
        <p:spPr>
          <a:xfrm>
            <a:off x="6177777" y="1353600"/>
            <a:ext cx="5709424" cy="25308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AFAA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Image</a:t>
            </a:r>
          </a:p>
        </p:txBody>
      </p:sp>
      <p:sp>
        <p:nvSpPr>
          <p:cNvPr id="12" name="Footer Placeholder 4"/>
          <p:cNvSpPr txBox="1">
            <a:spLocks noGrp="1"/>
          </p:cNvSpPr>
          <p:nvPr userDrawn="1"/>
        </p:nvSpPr>
        <p:spPr bwMode="auto">
          <a:xfrm>
            <a:off x="7439025" y="6638924"/>
            <a:ext cx="2876550" cy="21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en-US" altLang="en-US" sz="800" dirty="0" smtClean="0"/>
              <a:t>Confidential - </a:t>
            </a:r>
            <a:r>
              <a:rPr lang="en-CA" sz="800" dirty="0" smtClean="0"/>
              <a:t>Sherway Homeowner’s and Recreation Association</a:t>
            </a:r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203215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>
            <a:off x="6177776" y="0"/>
            <a:ext cx="6014224" cy="1003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 userDrawn="1"/>
        </p:nvSpPr>
        <p:spPr>
          <a:xfrm>
            <a:off x="10448692" y="6255834"/>
            <a:ext cx="1743307" cy="602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8742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Confidential - Forcare Canada Inc. Internal Use Only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EC8EEB-B561-4FCE-9045-E2273AA5FFB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9047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>
            <a:off x="6177776" y="0"/>
            <a:ext cx="6014224" cy="1003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3" name="Groep 12"/>
          <p:cNvGrpSpPr/>
          <p:nvPr userDrawn="1"/>
        </p:nvGrpSpPr>
        <p:grpSpPr>
          <a:xfrm>
            <a:off x="352426" y="1147348"/>
            <a:ext cx="11839574" cy="5272502"/>
            <a:chOff x="352425" y="1661698"/>
            <a:chExt cx="11839574" cy="5272502"/>
          </a:xfrm>
        </p:grpSpPr>
        <p:pic>
          <p:nvPicPr>
            <p:cNvPr id="11" name="Afbeelding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0821"/>
            <a:stretch/>
          </p:blipFill>
          <p:spPr>
            <a:xfrm>
              <a:off x="352425" y="1661698"/>
              <a:ext cx="4025590" cy="2119638"/>
            </a:xfrm>
            <a:prstGeom prst="rect">
              <a:avLst/>
            </a:prstGeom>
          </p:spPr>
        </p:pic>
        <p:pic>
          <p:nvPicPr>
            <p:cNvPr id="12" name="Afbeelding 11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5367" y="6419849"/>
              <a:ext cx="11376632" cy="514351"/>
            </a:xfrm>
            <a:prstGeom prst="rect">
              <a:avLst/>
            </a:prstGeom>
          </p:spPr>
        </p:pic>
      </p:grpSp>
      <p:sp>
        <p:nvSpPr>
          <p:cNvPr id="15" name="Tijdelijke aanduiding voor tekst 14"/>
          <p:cNvSpPr>
            <a:spLocks noGrp="1"/>
          </p:cNvSpPr>
          <p:nvPr>
            <p:ph type="body" sz="quarter" idx="10" hasCustomPrompt="1"/>
          </p:nvPr>
        </p:nvSpPr>
        <p:spPr>
          <a:xfrm>
            <a:off x="1609201" y="3876675"/>
            <a:ext cx="10582799" cy="466636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4000" b="1">
                <a:solidFill>
                  <a:schemeClr val="bg1"/>
                </a:solidFill>
                <a:latin typeface="Ubuntu" panose="020B0504030602030204" pitchFamily="34" charset="0"/>
              </a:defRPr>
            </a:lvl1pPr>
            <a:lvl2pPr marL="457200" indent="0">
              <a:buNone/>
              <a:defRPr sz="4000">
                <a:latin typeface="Ubuntu" panose="020B0504030602030204" pitchFamily="34" charset="0"/>
              </a:defRPr>
            </a:lvl2pPr>
            <a:lvl3pPr marL="914400" indent="0">
              <a:buNone/>
              <a:defRPr sz="4000">
                <a:latin typeface="Ubuntu" panose="020B0504030602030204" pitchFamily="34" charset="0"/>
              </a:defRPr>
            </a:lvl3pPr>
            <a:lvl4pPr marL="1371600" indent="0">
              <a:buNone/>
              <a:defRPr sz="4000">
                <a:latin typeface="Ubuntu" panose="020B0504030602030204" pitchFamily="34" charset="0"/>
              </a:defRPr>
            </a:lvl4pPr>
            <a:lvl5pPr marL="1828800" indent="0">
              <a:buNone/>
              <a:defRPr sz="4000">
                <a:latin typeface="Ubuntu" panose="020B0504030602030204" pitchFamily="34" charset="0"/>
              </a:defRPr>
            </a:lvl5pPr>
          </a:lstStyle>
          <a:p>
            <a:pPr lvl="0"/>
            <a:r>
              <a:rPr lang="nl-NL" dirty="0" err="1"/>
              <a:t>Section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1" hasCustomPrompt="1"/>
          </p:nvPr>
        </p:nvSpPr>
        <p:spPr>
          <a:xfrm>
            <a:off x="1609201" y="4409986"/>
            <a:ext cx="10582799" cy="94344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2800" b="0">
                <a:solidFill>
                  <a:srgbClr val="002060"/>
                </a:solidFill>
                <a:latin typeface="Ubuntu" panose="020B0504030602030204" pitchFamily="34" charset="0"/>
              </a:defRPr>
            </a:lvl1pPr>
            <a:lvl2pPr marL="457200" indent="0">
              <a:buNone/>
              <a:defRPr sz="4000">
                <a:latin typeface="Ubuntu" panose="020B0504030602030204" pitchFamily="34" charset="0"/>
              </a:defRPr>
            </a:lvl2pPr>
            <a:lvl3pPr marL="914400" indent="0">
              <a:buNone/>
              <a:defRPr sz="4000">
                <a:latin typeface="Ubuntu" panose="020B0504030602030204" pitchFamily="34" charset="0"/>
              </a:defRPr>
            </a:lvl3pPr>
            <a:lvl4pPr marL="1371600" indent="0">
              <a:buNone/>
              <a:defRPr sz="4000">
                <a:latin typeface="Ubuntu" panose="020B0504030602030204" pitchFamily="34" charset="0"/>
              </a:defRPr>
            </a:lvl4pPr>
            <a:lvl5pPr marL="1828800" indent="0">
              <a:buNone/>
              <a:defRPr sz="4000">
                <a:latin typeface="Ubuntu" panose="020B0504030602030204" pitchFamily="34" charset="0"/>
              </a:defRPr>
            </a:lvl5pPr>
          </a:lstStyle>
          <a:p>
            <a:pPr lvl="0"/>
            <a:r>
              <a:rPr lang="nl-NL" dirty="0" err="1"/>
              <a:t>Section</a:t>
            </a:r>
            <a:r>
              <a:rPr lang="nl-NL" dirty="0"/>
              <a:t> </a:t>
            </a:r>
            <a:r>
              <a:rPr lang="nl-NL" dirty="0" err="1"/>
              <a:t>Subtitle</a:t>
            </a:r>
            <a:endParaRPr lang="nl-NL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470" y="367705"/>
            <a:ext cx="5010849" cy="33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78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6984" y="526737"/>
            <a:ext cx="11318032" cy="1401529"/>
          </a:xfrm>
          <a:prstGeom prst="rect">
            <a:avLst/>
          </a:prstGeom>
        </p:spPr>
        <p:txBody>
          <a:bodyPr anchor="b"/>
          <a:lstStyle>
            <a:lvl1pPr>
              <a:lnSpc>
                <a:spcPts val="4250"/>
              </a:lnSpc>
              <a:defRPr sz="3200" b="1">
                <a:solidFill>
                  <a:srgbClr val="20345C"/>
                </a:solidFill>
                <a:latin typeface="Ubuntu" panose="020B0504030602030204" pitchFamily="34" charset="0"/>
              </a:defRPr>
            </a:lvl1pPr>
          </a:lstStyle>
          <a:p>
            <a:r>
              <a:rPr lang="nl-NL" dirty="0" err="1"/>
              <a:t>Title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36984" y="2024743"/>
            <a:ext cx="11318032" cy="4306519"/>
          </a:xfrm>
          <a:prstGeom prst="rect">
            <a:avLst/>
          </a:prstGeom>
        </p:spPr>
        <p:txBody>
          <a:bodyPr/>
          <a:lstStyle>
            <a:lvl1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2000">
                <a:solidFill>
                  <a:srgbClr val="20345C"/>
                </a:solidFill>
                <a:latin typeface="Ubuntu" panose="020B0504030602030204" pitchFamily="34" charset="0"/>
              </a:defRPr>
            </a:lvl1pPr>
            <a:lvl2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1600">
                <a:solidFill>
                  <a:srgbClr val="00AFAA"/>
                </a:solidFill>
                <a:latin typeface="Ubuntu" panose="020B0504030602030204" pitchFamily="34" charset="0"/>
              </a:defRPr>
            </a:lvl2pPr>
            <a:lvl3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1400">
                <a:solidFill>
                  <a:srgbClr val="00AFAA"/>
                </a:solidFill>
                <a:latin typeface="Ubuntu" panose="020B0504030602030204" pitchFamily="34" charset="0"/>
              </a:defRPr>
            </a:lvl3pPr>
            <a:lvl4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1200">
                <a:solidFill>
                  <a:srgbClr val="00AFAA"/>
                </a:solidFill>
                <a:latin typeface="Ubuntu" panose="020B0504030602030204" pitchFamily="34" charset="0"/>
              </a:defRPr>
            </a:lvl4pPr>
            <a:lvl5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1100">
                <a:solidFill>
                  <a:srgbClr val="00AFAA"/>
                </a:solidFill>
                <a:latin typeface="Ubuntu" panose="020B0504030602030204" pitchFamily="34" charset="0"/>
              </a:defRPr>
            </a:lvl5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277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6984" y="526737"/>
            <a:ext cx="11318032" cy="1401529"/>
          </a:xfrm>
          <a:prstGeom prst="rect">
            <a:avLst/>
          </a:prstGeom>
        </p:spPr>
        <p:txBody>
          <a:bodyPr anchor="b"/>
          <a:lstStyle>
            <a:lvl1pPr>
              <a:lnSpc>
                <a:spcPts val="4250"/>
              </a:lnSpc>
              <a:defRPr sz="4250" b="1">
                <a:solidFill>
                  <a:srgbClr val="20345C"/>
                </a:solidFill>
                <a:latin typeface="Ubuntu" panose="020B0504030602030204" pitchFamily="34" charset="0"/>
              </a:defRPr>
            </a:lvl1pPr>
          </a:lstStyle>
          <a:p>
            <a:r>
              <a:rPr lang="nl-NL" dirty="0" err="1"/>
              <a:t>Title</a:t>
            </a:r>
            <a:endParaRPr lang="en-US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6195600" y="2024743"/>
            <a:ext cx="5559416" cy="4306519"/>
          </a:xfrm>
          <a:prstGeom prst="rect">
            <a:avLst/>
          </a:prstGeom>
        </p:spPr>
        <p:txBody>
          <a:bodyPr/>
          <a:lstStyle>
            <a:lvl1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3600">
                <a:solidFill>
                  <a:srgbClr val="20345C"/>
                </a:solidFill>
                <a:latin typeface="Ubuntu" panose="020B0504030602030204" pitchFamily="34" charset="0"/>
              </a:defRPr>
            </a:lvl1pPr>
            <a:lvl2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2800">
                <a:solidFill>
                  <a:srgbClr val="00AFAA"/>
                </a:solidFill>
                <a:latin typeface="Ubuntu" panose="020B0504030602030204" pitchFamily="34" charset="0"/>
              </a:defRPr>
            </a:lvl2pPr>
            <a:lvl3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2400">
                <a:solidFill>
                  <a:srgbClr val="00AFAA"/>
                </a:solidFill>
                <a:latin typeface="Ubuntu" panose="020B0504030602030204" pitchFamily="34" charset="0"/>
              </a:defRPr>
            </a:lvl3pPr>
            <a:lvl4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2000">
                <a:solidFill>
                  <a:srgbClr val="00AFAA"/>
                </a:solidFill>
                <a:latin typeface="Ubuntu" panose="020B0504030602030204" pitchFamily="34" charset="0"/>
              </a:defRPr>
            </a:lvl4pPr>
            <a:lvl5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1800">
                <a:solidFill>
                  <a:srgbClr val="00AFAA"/>
                </a:solidFill>
                <a:latin typeface="Ubuntu" panose="020B0504030602030204" pitchFamily="34" charset="0"/>
              </a:defRPr>
            </a:lvl5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1" hasCustomPrompt="1"/>
          </p:nvPr>
        </p:nvSpPr>
        <p:spPr>
          <a:xfrm>
            <a:off x="436984" y="2024743"/>
            <a:ext cx="5661416" cy="4306519"/>
          </a:xfrm>
          <a:prstGeom prst="rect">
            <a:avLst/>
          </a:prstGeom>
        </p:spPr>
        <p:txBody>
          <a:bodyPr/>
          <a:lstStyle>
            <a:lvl1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3600">
                <a:solidFill>
                  <a:srgbClr val="20345C"/>
                </a:solidFill>
                <a:latin typeface="Ubuntu" panose="020B0504030602030204" pitchFamily="34" charset="0"/>
              </a:defRPr>
            </a:lvl1pPr>
            <a:lvl2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2800">
                <a:solidFill>
                  <a:srgbClr val="00AFAA"/>
                </a:solidFill>
                <a:latin typeface="Ubuntu" panose="020B0504030602030204" pitchFamily="34" charset="0"/>
              </a:defRPr>
            </a:lvl2pPr>
            <a:lvl3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2400">
                <a:solidFill>
                  <a:srgbClr val="00AFAA"/>
                </a:solidFill>
                <a:latin typeface="Ubuntu" panose="020B0504030602030204" pitchFamily="34" charset="0"/>
              </a:defRPr>
            </a:lvl3pPr>
            <a:lvl4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2000">
                <a:solidFill>
                  <a:srgbClr val="00AFAA"/>
                </a:solidFill>
                <a:latin typeface="Ubuntu" panose="020B0504030602030204" pitchFamily="34" charset="0"/>
              </a:defRPr>
            </a:lvl4pPr>
            <a:lvl5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1800">
                <a:solidFill>
                  <a:srgbClr val="00AFAA"/>
                </a:solidFill>
                <a:latin typeface="Ubuntu" panose="020B0504030602030204" pitchFamily="34" charset="0"/>
              </a:defRPr>
            </a:lvl5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237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t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260616" y="526738"/>
            <a:ext cx="6494400" cy="1401528"/>
          </a:xfrm>
          <a:prstGeom prst="rect">
            <a:avLst/>
          </a:prstGeom>
        </p:spPr>
        <p:txBody>
          <a:bodyPr anchor="b"/>
          <a:lstStyle>
            <a:lvl1pPr>
              <a:lnSpc>
                <a:spcPts val="4250"/>
              </a:lnSpc>
              <a:defRPr sz="4250" b="1">
                <a:solidFill>
                  <a:srgbClr val="20345C"/>
                </a:solidFill>
                <a:latin typeface="Ubuntu" panose="020B0504030602030204" pitchFamily="34" charset="0"/>
              </a:defRPr>
            </a:lvl1pPr>
          </a:lstStyle>
          <a:p>
            <a:r>
              <a:rPr lang="nl-NL" dirty="0" err="1"/>
              <a:t>Title</a:t>
            </a:r>
            <a:endParaRPr lang="en-US" dirty="0"/>
          </a:p>
        </p:txBody>
      </p:sp>
      <p:sp>
        <p:nvSpPr>
          <p:cNvPr id="3" name="Bullet"/>
          <p:cNvSpPr>
            <a:spLocks noGrp="1"/>
          </p:cNvSpPr>
          <p:nvPr>
            <p:ph idx="1" hasCustomPrompt="1"/>
          </p:nvPr>
        </p:nvSpPr>
        <p:spPr>
          <a:xfrm>
            <a:off x="5260616" y="2023200"/>
            <a:ext cx="6494400" cy="4308062"/>
          </a:xfrm>
          <a:prstGeom prst="rect">
            <a:avLst/>
          </a:prstGeom>
        </p:spPr>
        <p:txBody>
          <a:bodyPr/>
          <a:lstStyle>
            <a:lvl1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3600">
                <a:solidFill>
                  <a:srgbClr val="20345C"/>
                </a:solidFill>
                <a:latin typeface="Ubuntu" panose="020B0504030602030204" pitchFamily="34" charset="0"/>
              </a:defRPr>
            </a:lvl1pPr>
            <a:lvl2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2800">
                <a:solidFill>
                  <a:srgbClr val="00AFAA"/>
                </a:solidFill>
                <a:latin typeface="Ubuntu" panose="020B0504030602030204" pitchFamily="34" charset="0"/>
              </a:defRPr>
            </a:lvl2pPr>
            <a:lvl3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2400">
                <a:solidFill>
                  <a:srgbClr val="00AFAA"/>
                </a:solidFill>
                <a:latin typeface="Ubuntu" panose="020B0504030602030204" pitchFamily="34" charset="0"/>
              </a:defRPr>
            </a:lvl3pPr>
            <a:lvl4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2000">
                <a:solidFill>
                  <a:srgbClr val="00AFAA"/>
                </a:solidFill>
                <a:latin typeface="Ubuntu" panose="020B0504030602030204" pitchFamily="34" charset="0"/>
              </a:defRPr>
            </a:lvl4pPr>
            <a:lvl5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1800">
                <a:solidFill>
                  <a:srgbClr val="00AFAA"/>
                </a:solidFill>
                <a:latin typeface="Ubuntu" panose="020B0504030602030204" pitchFamily="34" charset="0"/>
              </a:defRPr>
            </a:lvl5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  <p:sp>
        <p:nvSpPr>
          <p:cNvPr id="6" name="Image Left"/>
          <p:cNvSpPr>
            <a:spLocks noGrp="1"/>
          </p:cNvSpPr>
          <p:nvPr>
            <p:ph type="pic" sz="quarter" idx="10" hasCustomPrompt="1"/>
          </p:nvPr>
        </p:nvSpPr>
        <p:spPr>
          <a:xfrm>
            <a:off x="436984" y="526738"/>
            <a:ext cx="4338000" cy="580452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AFAA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705576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bjec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mage right"/>
          <p:cNvSpPr>
            <a:spLocks noGrp="1"/>
          </p:cNvSpPr>
          <p:nvPr>
            <p:ph type="pic" sz="quarter" idx="10" hasCustomPrompt="1"/>
          </p:nvPr>
        </p:nvSpPr>
        <p:spPr>
          <a:xfrm>
            <a:off x="7416000" y="526737"/>
            <a:ext cx="4338000" cy="5804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AFAA"/>
                </a:solidFill>
              </a:defRPr>
            </a:lvl1pPr>
          </a:lstStyle>
          <a:p>
            <a:r>
              <a:rPr lang="nl-NL" dirty="0"/>
              <a:t>Image</a:t>
            </a:r>
          </a:p>
        </p:txBody>
      </p:sp>
      <p:sp>
        <p:nvSpPr>
          <p:cNvPr id="7" name="Bullet"/>
          <p:cNvSpPr>
            <a:spLocks noGrp="1"/>
          </p:cNvSpPr>
          <p:nvPr>
            <p:ph idx="11" hasCustomPrompt="1"/>
          </p:nvPr>
        </p:nvSpPr>
        <p:spPr>
          <a:xfrm>
            <a:off x="436984" y="2023200"/>
            <a:ext cx="6494400" cy="4308062"/>
          </a:xfrm>
          <a:prstGeom prst="rect">
            <a:avLst/>
          </a:prstGeom>
        </p:spPr>
        <p:txBody>
          <a:bodyPr/>
          <a:lstStyle>
            <a:lvl1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3600">
                <a:solidFill>
                  <a:srgbClr val="20345C"/>
                </a:solidFill>
                <a:latin typeface="Ubuntu" panose="020B0504030602030204" pitchFamily="34" charset="0"/>
              </a:defRPr>
            </a:lvl1pPr>
            <a:lvl2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2800">
                <a:solidFill>
                  <a:srgbClr val="00AFAA"/>
                </a:solidFill>
                <a:latin typeface="Ubuntu" panose="020B0504030602030204" pitchFamily="34" charset="0"/>
              </a:defRPr>
            </a:lvl2pPr>
            <a:lvl3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2400">
                <a:solidFill>
                  <a:srgbClr val="00AFAA"/>
                </a:solidFill>
                <a:latin typeface="Ubuntu" panose="020B0504030602030204" pitchFamily="34" charset="0"/>
              </a:defRPr>
            </a:lvl3pPr>
            <a:lvl4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2000">
                <a:solidFill>
                  <a:srgbClr val="00AFAA"/>
                </a:solidFill>
                <a:latin typeface="Ubuntu" panose="020B0504030602030204" pitchFamily="34" charset="0"/>
              </a:defRPr>
            </a:lvl4pPr>
            <a:lvl5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1800">
                <a:solidFill>
                  <a:srgbClr val="00AFAA"/>
                </a:solidFill>
                <a:latin typeface="Ubuntu" panose="020B0504030602030204" pitchFamily="34" charset="0"/>
              </a:defRPr>
            </a:lvl5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436984" y="526737"/>
            <a:ext cx="6494400" cy="1420652"/>
          </a:xfrm>
          <a:prstGeom prst="rect">
            <a:avLst/>
          </a:prstGeom>
        </p:spPr>
        <p:txBody>
          <a:bodyPr anchor="b"/>
          <a:lstStyle>
            <a:lvl1pPr>
              <a:lnSpc>
                <a:spcPts val="4250"/>
              </a:lnSpc>
              <a:defRPr sz="4250" b="1">
                <a:solidFill>
                  <a:srgbClr val="20345C"/>
                </a:solidFill>
                <a:latin typeface="Ubuntu" panose="020B0504030602030204" pitchFamily="34" charset="0"/>
              </a:defRPr>
            </a:lvl1pPr>
          </a:lstStyle>
          <a:p>
            <a:r>
              <a:rPr lang="nl-NL" dirty="0" err="1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38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tle Subtit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260616" y="526738"/>
            <a:ext cx="6494400" cy="1208957"/>
          </a:xfrm>
          <a:prstGeom prst="rect">
            <a:avLst/>
          </a:prstGeom>
        </p:spPr>
        <p:txBody>
          <a:bodyPr anchor="b"/>
          <a:lstStyle>
            <a:lvl1pPr>
              <a:lnSpc>
                <a:spcPts val="4250"/>
              </a:lnSpc>
              <a:defRPr sz="4250" b="1">
                <a:solidFill>
                  <a:srgbClr val="20345C"/>
                </a:solidFill>
                <a:latin typeface="Ubuntu" panose="020B0504030602030204" pitchFamily="34" charset="0"/>
              </a:defRPr>
            </a:lvl1pPr>
          </a:lstStyle>
          <a:p>
            <a:r>
              <a:rPr lang="nl-NL" dirty="0" err="1"/>
              <a:t>Title</a:t>
            </a:r>
            <a:endParaRPr lang="en-US" dirty="0"/>
          </a:p>
        </p:txBody>
      </p:sp>
      <p:sp>
        <p:nvSpPr>
          <p:cNvPr id="3" name="Bullet"/>
          <p:cNvSpPr>
            <a:spLocks noGrp="1"/>
          </p:cNvSpPr>
          <p:nvPr>
            <p:ph idx="1" hasCustomPrompt="1"/>
          </p:nvPr>
        </p:nvSpPr>
        <p:spPr>
          <a:xfrm>
            <a:off x="5260616" y="2752617"/>
            <a:ext cx="6494400" cy="3578645"/>
          </a:xfrm>
          <a:prstGeom prst="rect">
            <a:avLst/>
          </a:prstGeom>
        </p:spPr>
        <p:txBody>
          <a:bodyPr/>
          <a:lstStyle>
            <a:lvl1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3600">
                <a:solidFill>
                  <a:srgbClr val="20345C"/>
                </a:solidFill>
                <a:latin typeface="Ubuntu" panose="020B0504030602030204" pitchFamily="34" charset="0"/>
              </a:defRPr>
            </a:lvl1pPr>
            <a:lvl2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2800">
                <a:solidFill>
                  <a:srgbClr val="00AFAA"/>
                </a:solidFill>
                <a:latin typeface="Ubuntu" panose="020B0504030602030204" pitchFamily="34" charset="0"/>
              </a:defRPr>
            </a:lvl2pPr>
            <a:lvl3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2400">
                <a:solidFill>
                  <a:srgbClr val="00AFAA"/>
                </a:solidFill>
                <a:latin typeface="Ubuntu" panose="020B0504030602030204" pitchFamily="34" charset="0"/>
              </a:defRPr>
            </a:lvl3pPr>
            <a:lvl4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2000">
                <a:solidFill>
                  <a:srgbClr val="00AFAA"/>
                </a:solidFill>
                <a:latin typeface="Ubuntu" panose="020B0504030602030204" pitchFamily="34" charset="0"/>
              </a:defRPr>
            </a:lvl4pPr>
            <a:lvl5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1800">
                <a:solidFill>
                  <a:srgbClr val="00AFAA"/>
                </a:solidFill>
                <a:latin typeface="Ubuntu" panose="020B0504030602030204" pitchFamily="34" charset="0"/>
              </a:defRPr>
            </a:lvl5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  <p:sp>
        <p:nvSpPr>
          <p:cNvPr id="6" name="Image Left"/>
          <p:cNvSpPr>
            <a:spLocks noGrp="1"/>
          </p:cNvSpPr>
          <p:nvPr>
            <p:ph type="pic" sz="quarter" idx="10" hasCustomPrompt="1"/>
          </p:nvPr>
        </p:nvSpPr>
        <p:spPr>
          <a:xfrm>
            <a:off x="436984" y="526738"/>
            <a:ext cx="4338000" cy="580452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AFAA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Image</a:t>
            </a:r>
          </a:p>
        </p:txBody>
      </p:sp>
      <p:sp>
        <p:nvSpPr>
          <p:cNvPr id="10" name="Subtitle"/>
          <p:cNvSpPr>
            <a:spLocks noGrp="1"/>
          </p:cNvSpPr>
          <p:nvPr>
            <p:ph type="body" sz="quarter" idx="16" hasCustomPrompt="1"/>
          </p:nvPr>
        </p:nvSpPr>
        <p:spPr>
          <a:xfrm>
            <a:off x="5260615" y="1941513"/>
            <a:ext cx="6494400" cy="60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DBAA04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nl-NL" sz="3600" dirty="0" err="1">
                <a:latin typeface="Ubuntu" panose="020B0504030602030204" pitchFamily="34" charset="0"/>
              </a:rPr>
              <a:t>Subtitle</a:t>
            </a:r>
            <a:endParaRPr lang="nl-NL" sz="28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440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Objec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mage right"/>
          <p:cNvSpPr>
            <a:spLocks noGrp="1"/>
          </p:cNvSpPr>
          <p:nvPr>
            <p:ph type="pic" sz="quarter" idx="10" hasCustomPrompt="1"/>
          </p:nvPr>
        </p:nvSpPr>
        <p:spPr>
          <a:xfrm>
            <a:off x="7416000" y="526737"/>
            <a:ext cx="4338000" cy="5804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AFAA"/>
                </a:solidFill>
              </a:defRPr>
            </a:lvl1pPr>
          </a:lstStyle>
          <a:p>
            <a:r>
              <a:rPr lang="nl-NL" dirty="0"/>
              <a:t>Image</a:t>
            </a:r>
          </a:p>
        </p:txBody>
      </p:sp>
      <p:sp>
        <p:nvSpPr>
          <p:cNvPr id="7" name="Bullet"/>
          <p:cNvSpPr>
            <a:spLocks noGrp="1"/>
          </p:cNvSpPr>
          <p:nvPr>
            <p:ph idx="11" hasCustomPrompt="1"/>
          </p:nvPr>
        </p:nvSpPr>
        <p:spPr>
          <a:xfrm>
            <a:off x="436984" y="2758493"/>
            <a:ext cx="6494400" cy="3578645"/>
          </a:xfrm>
          <a:prstGeom prst="rect">
            <a:avLst/>
          </a:prstGeom>
        </p:spPr>
        <p:txBody>
          <a:bodyPr/>
          <a:lstStyle>
            <a:lvl1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3600">
                <a:solidFill>
                  <a:srgbClr val="20345C"/>
                </a:solidFill>
                <a:latin typeface="Ubuntu" panose="020B0504030602030204" pitchFamily="34" charset="0"/>
              </a:defRPr>
            </a:lvl1pPr>
            <a:lvl2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2800">
                <a:solidFill>
                  <a:srgbClr val="00AFAA"/>
                </a:solidFill>
                <a:latin typeface="Ubuntu" panose="020B0504030602030204" pitchFamily="34" charset="0"/>
              </a:defRPr>
            </a:lvl2pPr>
            <a:lvl3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2400">
                <a:solidFill>
                  <a:srgbClr val="00AFAA"/>
                </a:solidFill>
                <a:latin typeface="Ubuntu" panose="020B0504030602030204" pitchFamily="34" charset="0"/>
              </a:defRPr>
            </a:lvl3pPr>
            <a:lvl4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2000">
                <a:solidFill>
                  <a:srgbClr val="00AFAA"/>
                </a:solidFill>
                <a:latin typeface="Ubuntu" panose="020B0504030602030204" pitchFamily="34" charset="0"/>
              </a:defRPr>
            </a:lvl4pPr>
            <a:lvl5pPr marL="541338" indent="-541338">
              <a:buClr>
                <a:srgbClr val="DBAA04"/>
              </a:buClr>
              <a:buFont typeface="Wingdings" panose="05000000000000000000" pitchFamily="2" charset="2"/>
              <a:buChar char="§"/>
              <a:defRPr sz="1800">
                <a:solidFill>
                  <a:srgbClr val="00AFAA"/>
                </a:solidFill>
                <a:latin typeface="Ubuntu" panose="020B0504030602030204" pitchFamily="34" charset="0"/>
              </a:defRPr>
            </a:lvl5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  <p:sp>
        <p:nvSpPr>
          <p:cNvPr id="8" name="Subtitle"/>
          <p:cNvSpPr>
            <a:spLocks noGrp="1"/>
          </p:cNvSpPr>
          <p:nvPr>
            <p:ph type="body" sz="quarter" idx="16" hasCustomPrompt="1"/>
          </p:nvPr>
        </p:nvSpPr>
        <p:spPr>
          <a:xfrm>
            <a:off x="436983" y="1947389"/>
            <a:ext cx="6494400" cy="60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DBAA04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nl-NL" sz="3600" dirty="0" err="1">
                <a:latin typeface="Ubuntu" panose="020B0504030602030204" pitchFamily="34" charset="0"/>
              </a:rPr>
              <a:t>Subtitle</a:t>
            </a:r>
            <a:endParaRPr lang="nl-NL" sz="2800" dirty="0">
              <a:latin typeface="Ubuntu" panose="020B0504030602030204" pitchFamily="34" charset="0"/>
            </a:endParaRPr>
          </a:p>
        </p:txBody>
      </p:sp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436984" y="526737"/>
            <a:ext cx="6494400" cy="1208957"/>
          </a:xfrm>
          <a:prstGeom prst="rect">
            <a:avLst/>
          </a:prstGeom>
        </p:spPr>
        <p:txBody>
          <a:bodyPr anchor="b"/>
          <a:lstStyle>
            <a:lvl1pPr>
              <a:lnSpc>
                <a:spcPts val="4250"/>
              </a:lnSpc>
              <a:defRPr sz="4250" b="1">
                <a:solidFill>
                  <a:srgbClr val="20345C"/>
                </a:solidFill>
                <a:latin typeface="Ubuntu" panose="020B0504030602030204" pitchFamily="34" charset="0"/>
              </a:defRPr>
            </a:lvl1pPr>
          </a:lstStyle>
          <a:p>
            <a:r>
              <a:rPr lang="nl-NL" dirty="0" err="1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443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0229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7707" y="9857"/>
            <a:ext cx="5730240" cy="841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089" y="5381624"/>
            <a:ext cx="2183911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0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0" r:id="rId2"/>
    <p:sldLayoutId id="2147483654" r:id="rId3"/>
    <p:sldLayoutId id="2147483657" r:id="rId4"/>
    <p:sldLayoutId id="2147483655" r:id="rId5"/>
    <p:sldLayoutId id="2147483659" r:id="rId6"/>
    <p:sldLayoutId id="2147483658" r:id="rId7"/>
    <p:sldLayoutId id="2147483656" r:id="rId8"/>
    <p:sldLayoutId id="2147483649" r:id="rId9"/>
    <p:sldLayoutId id="2147483653" r:id="rId10"/>
    <p:sldLayoutId id="214748366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hyperlink" Target="mailto:pugh@rogers.com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5650" y="5981700"/>
            <a:ext cx="8896350" cy="48466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295651" y="5852792"/>
            <a:ext cx="6667500" cy="639619"/>
          </a:xfrm>
        </p:spPr>
        <p:txBody>
          <a:bodyPr/>
          <a:lstStyle/>
          <a:p>
            <a:pPr algn="ctr"/>
            <a:r>
              <a:rPr lang="en-CA" dirty="0" smtClean="0">
                <a:solidFill>
                  <a:schemeClr val="bg2">
                    <a:lumMod val="50000"/>
                  </a:schemeClr>
                </a:solidFill>
              </a:rPr>
              <a:t>September 26, 2019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1609198" y="5334000"/>
            <a:ext cx="10582799" cy="943441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0" kern="1200">
                <a:solidFill>
                  <a:srgbClr val="DBAA04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634405"/>
            <a:ext cx="5010849" cy="3343742"/>
          </a:xfrm>
          <a:prstGeom prst="rect">
            <a:avLst/>
          </a:prstGeom>
        </p:spPr>
      </p:pic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4162425" y="3133726"/>
            <a:ext cx="3762375" cy="514349"/>
          </a:xfrm>
          <a:prstGeom prst="rect">
            <a:avLst/>
          </a:prstGeom>
          <a:pattFill prst="pct75">
            <a:fgClr>
              <a:srgbClr val="484641">
                <a:alpha val="20000"/>
              </a:srgbClr>
            </a:fgClr>
            <a:bgClr>
              <a:schemeClr val="bg1">
                <a:alpha val="20000"/>
              </a:scheme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19" name="Rectangle 18"/>
          <p:cNvSpPr/>
          <p:nvPr/>
        </p:nvSpPr>
        <p:spPr>
          <a:xfrm>
            <a:off x="1" y="3920609"/>
            <a:ext cx="1219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6600" dirty="0" smtClean="0">
                <a:solidFill>
                  <a:schemeClr val="bg2">
                    <a:lumMod val="50000"/>
                  </a:schemeClr>
                </a:solidFill>
              </a:rPr>
              <a:t>Annual General Meeting 2019</a:t>
            </a:r>
            <a:endParaRPr lang="en-US" sz="6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3295651" y="6496050"/>
            <a:ext cx="8896350" cy="180975"/>
          </a:xfrm>
          <a:prstGeom prst="rect">
            <a:avLst/>
          </a:prstGeom>
          <a:pattFill prst="pct75">
            <a:fgClr>
              <a:srgbClr val="484641">
                <a:alpha val="20000"/>
              </a:srgbClr>
            </a:fgClr>
            <a:bgClr>
              <a:schemeClr val="bg1">
                <a:alpha val="20000"/>
              </a:scheme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579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3" name="Rectangle 30"/>
          <p:cNvSpPr>
            <a:spLocks noGrp="1" noChangeArrowheads="1"/>
          </p:cNvSpPr>
          <p:nvPr>
            <p:ph type="title" idx="4294967295"/>
          </p:nvPr>
        </p:nvSpPr>
        <p:spPr>
          <a:xfrm>
            <a:off x="1317042" y="105603"/>
            <a:ext cx="7548563" cy="647700"/>
          </a:xfrm>
        </p:spPr>
        <p:txBody>
          <a:bodyPr/>
          <a:lstStyle/>
          <a:p>
            <a:r>
              <a:rPr lang="en-US" altLang="en-US" sz="2400" b="1" dirty="0" smtClean="0">
                <a:solidFill>
                  <a:srgbClr val="3C8C93"/>
                </a:solidFill>
                <a:latin typeface="Calibri" pitchFamily="34" charset="0"/>
              </a:rPr>
              <a:t>Guest Speaker – Councilor Stephen Dasko</a:t>
            </a:r>
            <a:endParaRPr lang="en-US" altLang="en-US" sz="2400" b="1" i="1" dirty="0">
              <a:solidFill>
                <a:srgbClr val="00AFAA"/>
              </a:solidFill>
              <a:latin typeface="+mn-lt"/>
            </a:endParaRPr>
          </a:p>
        </p:txBody>
      </p:sp>
      <p:sp>
        <p:nvSpPr>
          <p:cNvPr id="14355" name="AutoShape 46" descr="Z"/>
          <p:cNvSpPr>
            <a:spLocks noChangeAspect="1" noChangeArrowheads="1"/>
          </p:cNvSpPr>
          <p:nvPr/>
        </p:nvSpPr>
        <p:spPr bwMode="auto">
          <a:xfrm>
            <a:off x="5118101" y="46038"/>
            <a:ext cx="9239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altLang="en-US" sz="1100" dirty="0"/>
          </a:p>
        </p:txBody>
      </p:sp>
      <p:cxnSp>
        <p:nvCxnSpPr>
          <p:cNvPr id="47" name="Straight Connector 46"/>
          <p:cNvCxnSpPr/>
          <p:nvPr/>
        </p:nvCxnSpPr>
        <p:spPr bwMode="auto">
          <a:xfrm flipV="1">
            <a:off x="1630364" y="1011238"/>
            <a:ext cx="7388225" cy="238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364" name="TextBox 5"/>
          <p:cNvSpPr txBox="1">
            <a:spLocks noChangeArrowheads="1"/>
          </p:cNvSpPr>
          <p:nvPr/>
        </p:nvSpPr>
        <p:spPr bwMode="auto">
          <a:xfrm>
            <a:off x="1521036" y="3373438"/>
            <a:ext cx="79182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Mississauga Ward 1 City Councilor</a:t>
            </a:r>
            <a:endParaRPr lang="en-CA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ooter Placeholder 4"/>
          <p:cNvSpPr txBox="1">
            <a:spLocks noGrp="1"/>
          </p:cNvSpPr>
          <p:nvPr/>
        </p:nvSpPr>
        <p:spPr bwMode="auto">
          <a:xfrm>
            <a:off x="7439025" y="6638924"/>
            <a:ext cx="2876550" cy="21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en-US" altLang="en-US" sz="800" dirty="0" smtClean="0"/>
              <a:t>Confidential - </a:t>
            </a:r>
            <a:r>
              <a:rPr lang="en-CA" sz="800" dirty="0" smtClean="0"/>
              <a:t>Sherway Homeowner’s and Recreation Association</a:t>
            </a:r>
            <a:endParaRPr lang="en-US" altLang="en-US" sz="800" dirty="0"/>
          </a:p>
        </p:txBody>
      </p:sp>
      <p:pic>
        <p:nvPicPr>
          <p:cNvPr id="13" name="Afbeelding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6125" y="5934075"/>
            <a:ext cx="8896350" cy="484669"/>
          </a:xfrm>
          <a:prstGeom prst="rect">
            <a:avLst/>
          </a:prstGeom>
        </p:spPr>
      </p:pic>
      <p:sp>
        <p:nvSpPr>
          <p:cNvPr id="15" name="Text Placeholder 4"/>
          <p:cNvSpPr txBox="1">
            <a:spLocks/>
          </p:cNvSpPr>
          <p:nvPr/>
        </p:nvSpPr>
        <p:spPr>
          <a:xfrm>
            <a:off x="3295651" y="5852792"/>
            <a:ext cx="6667500" cy="639619"/>
          </a:xfrm>
          <a:ln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3295651" y="6496050"/>
            <a:ext cx="8896350" cy="180975"/>
          </a:xfrm>
          <a:prstGeom prst="rect">
            <a:avLst/>
          </a:prstGeom>
          <a:pattFill prst="pct75">
            <a:fgClr>
              <a:srgbClr val="484641">
                <a:alpha val="20000"/>
              </a:srgbClr>
            </a:fgClr>
            <a:bgClr>
              <a:schemeClr val="bg1">
                <a:alpha val="20000"/>
              </a:scheme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  <p:pic>
        <p:nvPicPr>
          <p:cNvPr id="10" name="Picture 2" descr="Image result for welco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94000" y="1791174"/>
            <a:ext cx="3844925" cy="11879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82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3" name="Rectangle 30"/>
          <p:cNvSpPr>
            <a:spLocks noGrp="1" noChangeArrowheads="1"/>
          </p:cNvSpPr>
          <p:nvPr>
            <p:ph type="title" idx="4294967295"/>
          </p:nvPr>
        </p:nvSpPr>
        <p:spPr>
          <a:xfrm>
            <a:off x="1317042" y="105603"/>
            <a:ext cx="7548563" cy="647700"/>
          </a:xfrm>
        </p:spPr>
        <p:txBody>
          <a:bodyPr/>
          <a:lstStyle/>
          <a:p>
            <a:r>
              <a:rPr lang="en-US" altLang="en-US" sz="2400" b="1" dirty="0" smtClean="0">
                <a:solidFill>
                  <a:srgbClr val="3C8C93"/>
                </a:solidFill>
                <a:latin typeface="Calibri" pitchFamily="34" charset="0"/>
              </a:rPr>
              <a:t>Q &amp; A / Closing Comments </a:t>
            </a:r>
            <a:endParaRPr lang="en-US" altLang="en-US" sz="2400" b="1" i="1" dirty="0">
              <a:solidFill>
                <a:srgbClr val="00AFAA"/>
              </a:solidFill>
              <a:latin typeface="+mn-lt"/>
            </a:endParaRPr>
          </a:p>
        </p:txBody>
      </p:sp>
      <p:sp>
        <p:nvSpPr>
          <p:cNvPr id="14355" name="AutoShape 46" descr="Z"/>
          <p:cNvSpPr>
            <a:spLocks noChangeAspect="1" noChangeArrowheads="1"/>
          </p:cNvSpPr>
          <p:nvPr/>
        </p:nvSpPr>
        <p:spPr bwMode="auto">
          <a:xfrm>
            <a:off x="5118101" y="46038"/>
            <a:ext cx="9239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altLang="en-US" sz="1100" dirty="0"/>
          </a:p>
        </p:txBody>
      </p:sp>
      <p:cxnSp>
        <p:nvCxnSpPr>
          <p:cNvPr id="47" name="Straight Connector 46"/>
          <p:cNvCxnSpPr/>
          <p:nvPr/>
        </p:nvCxnSpPr>
        <p:spPr bwMode="auto">
          <a:xfrm flipV="1">
            <a:off x="1630364" y="1011238"/>
            <a:ext cx="7388225" cy="238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364" name="TextBox 5"/>
          <p:cNvSpPr txBox="1">
            <a:spLocks noChangeArrowheads="1"/>
          </p:cNvSpPr>
          <p:nvPr/>
        </p:nvSpPr>
        <p:spPr bwMode="auto">
          <a:xfrm>
            <a:off x="1587711" y="1106488"/>
            <a:ext cx="79182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2400" dirty="0" smtClean="0"/>
              <a:t>Quick Q + A, Adjournment &amp; Social </a:t>
            </a:r>
            <a:endParaRPr lang="en-US" sz="2400" dirty="0"/>
          </a:p>
        </p:txBody>
      </p:sp>
      <p:sp>
        <p:nvSpPr>
          <p:cNvPr id="12" name="Footer Placeholder 4"/>
          <p:cNvSpPr txBox="1">
            <a:spLocks noGrp="1"/>
          </p:cNvSpPr>
          <p:nvPr/>
        </p:nvSpPr>
        <p:spPr bwMode="auto">
          <a:xfrm>
            <a:off x="7439025" y="6638924"/>
            <a:ext cx="2876550" cy="21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en-US" altLang="en-US" sz="800" dirty="0" smtClean="0"/>
              <a:t>Confidential - </a:t>
            </a:r>
            <a:r>
              <a:rPr lang="en-CA" sz="800" dirty="0" smtClean="0"/>
              <a:t>Sherway Homeowner’s and Recreation Association</a:t>
            </a:r>
            <a:endParaRPr lang="en-US" altLang="en-US" sz="800" dirty="0"/>
          </a:p>
        </p:txBody>
      </p:sp>
      <p:pic>
        <p:nvPicPr>
          <p:cNvPr id="13" name="Afbeelding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6125" y="5934075"/>
            <a:ext cx="8896350" cy="484669"/>
          </a:xfrm>
          <a:prstGeom prst="rect">
            <a:avLst/>
          </a:prstGeom>
        </p:spPr>
      </p:pic>
      <p:sp>
        <p:nvSpPr>
          <p:cNvPr id="15" name="Text Placeholder 4"/>
          <p:cNvSpPr txBox="1">
            <a:spLocks/>
          </p:cNvSpPr>
          <p:nvPr/>
        </p:nvSpPr>
        <p:spPr>
          <a:xfrm>
            <a:off x="3295651" y="5852792"/>
            <a:ext cx="6667500" cy="639619"/>
          </a:xfrm>
          <a:ln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3295651" y="6496050"/>
            <a:ext cx="8896350" cy="180975"/>
          </a:xfrm>
          <a:prstGeom prst="rect">
            <a:avLst/>
          </a:prstGeom>
          <a:pattFill prst="pct75">
            <a:fgClr>
              <a:srgbClr val="484641">
                <a:alpha val="20000"/>
              </a:srgbClr>
            </a:fgClr>
            <a:bgClr>
              <a:schemeClr val="bg1">
                <a:alpha val="20000"/>
              </a:scheme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670" y="2006005"/>
            <a:ext cx="5010849" cy="3343742"/>
          </a:xfrm>
          <a:prstGeom prst="rect">
            <a:avLst/>
          </a:prstGeom>
        </p:spPr>
      </p:pic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3762375" y="4505326"/>
            <a:ext cx="3762375" cy="485774"/>
          </a:xfrm>
          <a:prstGeom prst="rect">
            <a:avLst/>
          </a:prstGeom>
          <a:pattFill prst="pct75">
            <a:fgClr>
              <a:srgbClr val="484641">
                <a:alpha val="20000"/>
              </a:srgbClr>
            </a:fgClr>
            <a:bgClr>
              <a:schemeClr val="bg1">
                <a:alpha val="20000"/>
              </a:scheme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254538" y="1321724"/>
            <a:ext cx="32752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Questions / Comments</a:t>
            </a:r>
          </a:p>
          <a:p>
            <a:r>
              <a:rPr lang="en-US" dirty="0" smtClean="0"/>
              <a:t>Want to Volunteers</a:t>
            </a:r>
          </a:p>
          <a:p>
            <a:endParaRPr lang="en-US" dirty="0"/>
          </a:p>
          <a:p>
            <a:r>
              <a:rPr lang="en-US" dirty="0" smtClean="0"/>
              <a:t>Contact Jamie</a:t>
            </a:r>
          </a:p>
          <a:p>
            <a:endParaRPr lang="en-US" dirty="0"/>
          </a:p>
          <a:p>
            <a:r>
              <a:rPr lang="en-US" dirty="0" smtClean="0">
                <a:hlinkClick r:id="rId5"/>
              </a:rPr>
              <a:t>pugh@rogers.com</a:t>
            </a:r>
            <a:endParaRPr lang="en-US" dirty="0" smtClean="0"/>
          </a:p>
          <a:p>
            <a:r>
              <a:rPr lang="en-US" smtClean="0"/>
              <a:t>647-393-2199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7" name="Rectangle 30"/>
          <p:cNvSpPr>
            <a:spLocks noGrp="1" noChangeArrowheads="1"/>
          </p:cNvSpPr>
          <p:nvPr>
            <p:ph type="title" idx="4294967295"/>
          </p:nvPr>
        </p:nvSpPr>
        <p:spPr>
          <a:xfrm>
            <a:off x="1515467" y="183890"/>
            <a:ext cx="6978650" cy="647700"/>
          </a:xfrm>
          <a:noFill/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rgbClr val="3C8C93"/>
                </a:solidFill>
                <a:latin typeface="Calibri" pitchFamily="34" charset="0"/>
              </a:rPr>
              <a:t>Housekeeping</a:t>
            </a:r>
            <a:endParaRPr lang="en-US" altLang="en-US" sz="2400" b="1" dirty="0">
              <a:solidFill>
                <a:srgbClr val="3C8C93"/>
              </a:solidFill>
              <a:latin typeface="Calibri" pitchFamily="34" charset="0"/>
            </a:endParaRPr>
          </a:p>
        </p:txBody>
      </p:sp>
      <p:sp>
        <p:nvSpPr>
          <p:cNvPr id="23" name="Footer Placeholder 4"/>
          <p:cNvSpPr txBox="1">
            <a:spLocks noGrp="1"/>
          </p:cNvSpPr>
          <p:nvPr/>
        </p:nvSpPr>
        <p:spPr bwMode="auto">
          <a:xfrm>
            <a:off x="7439025" y="6638924"/>
            <a:ext cx="2876550" cy="21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en-US" altLang="en-US" sz="800" dirty="0" smtClean="0"/>
              <a:t>Confidential - </a:t>
            </a:r>
            <a:r>
              <a:rPr lang="en-CA" sz="800" dirty="0" smtClean="0"/>
              <a:t>Sherway Homeowner’s and Recreation Association</a:t>
            </a:r>
            <a:endParaRPr lang="en-US" altLang="en-US" sz="800" dirty="0"/>
          </a:p>
        </p:txBody>
      </p:sp>
      <p:sp>
        <p:nvSpPr>
          <p:cNvPr id="12383" name="Text Box 95"/>
          <p:cNvSpPr txBox="1">
            <a:spLocks noChangeArrowheads="1"/>
          </p:cNvSpPr>
          <p:nvPr/>
        </p:nvSpPr>
        <p:spPr bwMode="auto">
          <a:xfrm>
            <a:off x="1371599" y="1774565"/>
            <a:ext cx="7962901" cy="249299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 sz="9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9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9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43050" indent="-171450">
              <a:defRPr sz="9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00250" indent="-171450">
              <a:defRPr sz="9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57450" indent="-1714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71850" indent="-1714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29050" indent="-1714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CA" sz="2400" b="0" dirty="0" smtClean="0"/>
              <a:t>-Thank you for taking the time to support your community </a:t>
            </a:r>
          </a:p>
          <a:p>
            <a:r>
              <a:rPr lang="en-CA" sz="2400" b="0" dirty="0" smtClean="0"/>
              <a:t>-Thank ISNA Elementary for hosting</a:t>
            </a:r>
          </a:p>
          <a:p>
            <a:r>
              <a:rPr lang="en-CA" sz="2400" b="0" dirty="0" smtClean="0"/>
              <a:t>-Washroom facilities</a:t>
            </a:r>
          </a:p>
          <a:p>
            <a:r>
              <a:rPr lang="en-CA" sz="2400" b="0" dirty="0" smtClean="0"/>
              <a:t>-Water </a:t>
            </a:r>
          </a:p>
          <a:p>
            <a:r>
              <a:rPr lang="en-CA" sz="2400" b="0" dirty="0" smtClean="0"/>
              <a:t>-Golden Rule, Everyone will have an opportunity tonight.</a:t>
            </a:r>
          </a:p>
          <a:p>
            <a:r>
              <a:rPr lang="en-CA" sz="1800" b="0" i="1" dirty="0" smtClean="0"/>
              <a:t/>
            </a:r>
            <a:br>
              <a:rPr lang="en-CA" sz="1800" b="0" i="1" dirty="0" smtClean="0"/>
            </a:br>
            <a:r>
              <a:rPr lang="en-CA" sz="1800" b="0" i="1" dirty="0" smtClean="0"/>
              <a:t>-Thank SHORA advertisers </a:t>
            </a:r>
          </a:p>
        </p:txBody>
      </p:sp>
      <p:pic>
        <p:nvPicPr>
          <p:cNvPr id="38914" name="Picture 2" descr="Image result for welco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7926" y="685801"/>
            <a:ext cx="2582500" cy="797916"/>
          </a:xfrm>
          <a:prstGeom prst="rect">
            <a:avLst/>
          </a:prstGeom>
          <a:noFill/>
        </p:spPr>
      </p:pic>
      <p:pic>
        <p:nvPicPr>
          <p:cNvPr id="10" name="Picture 2" descr="http://nebula.wsimg.com/cc83704db0dab3314e86b003a7da587f?AccessKeyId=F85CB4C808E0F478B6E8&amp;disposition=0&amp;alloworigin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202" y="4397692"/>
            <a:ext cx="2136973" cy="1384330"/>
          </a:xfrm>
          <a:prstGeom prst="rect">
            <a:avLst/>
          </a:prstGeom>
          <a:noFill/>
        </p:spPr>
      </p:pic>
      <p:pic>
        <p:nvPicPr>
          <p:cNvPr id="11" name="Picture 4" descr="http://nebula.wsimg.com/0315e959d198de9c5fbadbcb9b67fcec?AccessKeyId=F85CB4C808E0F478B6E8&amp;disposition=0&amp;alloworigin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8490" y="4379962"/>
            <a:ext cx="2360675" cy="1440160"/>
          </a:xfrm>
          <a:prstGeom prst="rect">
            <a:avLst/>
          </a:prstGeom>
          <a:noFill/>
        </p:spPr>
      </p:pic>
      <p:pic>
        <p:nvPicPr>
          <p:cNvPr id="38916" name="Picture 4" descr="http://nebula.wsimg.com/c0a575d772aa80e55ae77513432ad961?AccessKeyId=F85CB4C808E0F478B6E8&amp;disposition=0&amp;alloworigin=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09975" y="4485294"/>
            <a:ext cx="2581275" cy="1296380"/>
          </a:xfrm>
          <a:prstGeom prst="rect">
            <a:avLst/>
          </a:prstGeom>
          <a:noFill/>
        </p:spPr>
      </p:pic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695324" y="4295775"/>
            <a:ext cx="8658226" cy="1533525"/>
          </a:xfrm>
          <a:prstGeom prst="rect">
            <a:avLst/>
          </a:prstGeom>
          <a:pattFill prst="pct75">
            <a:fgClr>
              <a:srgbClr val="484641">
                <a:alpha val="20000"/>
              </a:srgbClr>
            </a:fgClr>
            <a:bgClr>
              <a:schemeClr val="bg1">
                <a:alpha val="20000"/>
              </a:scheme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85800" y="4295775"/>
            <a:ext cx="8648700" cy="28575"/>
          </a:xfrm>
          <a:prstGeom prst="line">
            <a:avLst/>
          </a:prstGeom>
          <a:ln w="19050">
            <a:solidFill>
              <a:srgbClr val="00AF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85800" y="5819775"/>
            <a:ext cx="8667750" cy="3810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14375" y="5848350"/>
            <a:ext cx="8620125" cy="47625"/>
          </a:xfrm>
          <a:prstGeom prst="line">
            <a:avLst/>
          </a:prstGeom>
          <a:ln w="19050">
            <a:solidFill>
              <a:srgbClr val="00AF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Afbeelding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6125" y="5934075"/>
            <a:ext cx="8896350" cy="484669"/>
          </a:xfrm>
          <a:prstGeom prst="rect">
            <a:avLst/>
          </a:prstGeom>
        </p:spPr>
      </p:pic>
      <p:sp>
        <p:nvSpPr>
          <p:cNvPr id="24" name="Text Placeholder 4"/>
          <p:cNvSpPr txBox="1">
            <a:spLocks/>
          </p:cNvSpPr>
          <p:nvPr/>
        </p:nvSpPr>
        <p:spPr>
          <a:xfrm>
            <a:off x="3295651" y="5852792"/>
            <a:ext cx="6667500" cy="639619"/>
          </a:xfrm>
          <a:ln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3295651" y="6496050"/>
            <a:ext cx="8896350" cy="180975"/>
          </a:xfrm>
          <a:prstGeom prst="rect">
            <a:avLst/>
          </a:prstGeom>
          <a:pattFill prst="pct75">
            <a:fgClr>
              <a:srgbClr val="484641">
                <a:alpha val="20000"/>
              </a:srgbClr>
            </a:fgClr>
            <a:bgClr>
              <a:schemeClr val="bg1">
                <a:alpha val="20000"/>
              </a:scheme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  <p:cxnSp>
        <p:nvCxnSpPr>
          <p:cNvPr id="26" name="Straight Connector 25"/>
          <p:cNvCxnSpPr/>
          <p:nvPr/>
        </p:nvCxnSpPr>
        <p:spPr bwMode="auto">
          <a:xfrm flipV="1">
            <a:off x="1430339" y="1735138"/>
            <a:ext cx="7388225" cy="238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7512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0"/>
          <p:cNvSpPr txBox="1">
            <a:spLocks noChangeArrowheads="1"/>
          </p:cNvSpPr>
          <p:nvPr/>
        </p:nvSpPr>
        <p:spPr>
          <a:xfrm>
            <a:off x="1317042" y="105603"/>
            <a:ext cx="7548563" cy="647700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8C93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Agenda</a:t>
            </a:r>
            <a:endParaRPr kumimoji="0" lang="en-US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BA006E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Text Box 95"/>
          <p:cNvSpPr txBox="1">
            <a:spLocks noChangeArrowheads="1"/>
          </p:cNvSpPr>
          <p:nvPr/>
        </p:nvSpPr>
        <p:spPr bwMode="auto">
          <a:xfrm>
            <a:off x="542924" y="1317365"/>
            <a:ext cx="10029826" cy="403187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 sz="9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9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9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43050" indent="-171450">
              <a:defRPr sz="9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00250" indent="-171450">
              <a:defRPr sz="9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57450" indent="-1714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71850" indent="-1714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29050" indent="-17145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CA" sz="2400" dirty="0" smtClean="0"/>
              <a:t>Nomination results / Elections</a:t>
            </a:r>
          </a:p>
          <a:p>
            <a:r>
              <a:rPr lang="en-CA" sz="2400" b="0" dirty="0" smtClean="0"/>
              <a:t>SHORA Financials</a:t>
            </a:r>
          </a:p>
          <a:p>
            <a:r>
              <a:rPr lang="en-CA" sz="2400" b="0" dirty="0" smtClean="0"/>
              <a:t>Year in review</a:t>
            </a:r>
          </a:p>
          <a:p>
            <a:endParaRPr lang="en-CA" sz="2400" b="0" dirty="0" smtClean="0"/>
          </a:p>
          <a:p>
            <a:r>
              <a:rPr lang="en-CA" sz="2400" i="1" dirty="0" smtClean="0"/>
              <a:t>Guest Speakers </a:t>
            </a:r>
            <a:r>
              <a:rPr lang="en-CA" sz="2400" b="0" dirty="0" smtClean="0"/>
              <a:t/>
            </a:r>
            <a:br>
              <a:rPr lang="en-CA" sz="2400" b="0" dirty="0" smtClean="0"/>
            </a:br>
            <a:r>
              <a:rPr lang="en-CA" sz="2400" b="0" dirty="0" smtClean="0"/>
              <a:t> - Ross </a:t>
            </a:r>
            <a:r>
              <a:rPr lang="en-US" sz="2400" b="0" dirty="0" smtClean="0"/>
              <a:t>Atikinson</a:t>
            </a:r>
            <a:r>
              <a:rPr lang="en-CA" sz="2400" b="0" dirty="0" smtClean="0"/>
              <a:t>  - </a:t>
            </a:r>
            <a:r>
              <a:rPr lang="en-US" sz="2400" b="0" dirty="0" smtClean="0"/>
              <a:t>Terrapure Environmental / Tonolli Canada</a:t>
            </a:r>
            <a:endParaRPr lang="en-CA" sz="2400" b="0" dirty="0" smtClean="0"/>
          </a:p>
          <a:p>
            <a:r>
              <a:rPr lang="en-CA" sz="2400" b="0" dirty="0" smtClean="0"/>
              <a:t>   - Graham Sled, GHD - QEW Etobicoke Creek Construction </a:t>
            </a:r>
          </a:p>
          <a:p>
            <a:r>
              <a:rPr lang="en-CA" sz="2400" b="0" dirty="0" smtClean="0"/>
              <a:t>   - Councillor Stephen Dasko, Ward 1 Updates / SHORA Updates </a:t>
            </a:r>
          </a:p>
          <a:p>
            <a:r>
              <a:rPr lang="en-CA" sz="2400" b="0" dirty="0" smtClean="0"/>
              <a:t/>
            </a:r>
            <a:br>
              <a:rPr lang="en-CA" sz="2400" b="0" dirty="0" smtClean="0"/>
            </a:br>
            <a:r>
              <a:rPr lang="en-CA" sz="2400" dirty="0" smtClean="0"/>
              <a:t>Quick Q + A, Adjournment &amp; Social </a:t>
            </a:r>
          </a:p>
          <a:p>
            <a:pPr lvl="1">
              <a:defRPr/>
            </a:pPr>
            <a:endParaRPr lang="en-US" altLang="ko-KR" sz="1600" dirty="0">
              <a:latin typeface="Calibri" pitchFamily="34" charset="0"/>
            </a:endParaRPr>
          </a:p>
        </p:txBody>
      </p:sp>
      <p:sp>
        <p:nvSpPr>
          <p:cNvPr id="9" name="Footer Placeholder 4"/>
          <p:cNvSpPr txBox="1">
            <a:spLocks noGrp="1"/>
          </p:cNvSpPr>
          <p:nvPr/>
        </p:nvSpPr>
        <p:spPr bwMode="auto">
          <a:xfrm>
            <a:off x="7439025" y="6638924"/>
            <a:ext cx="2876550" cy="21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en-US" altLang="en-US" sz="800" dirty="0" smtClean="0"/>
              <a:t>Confidential - </a:t>
            </a:r>
            <a:r>
              <a:rPr lang="en-CA" sz="800" dirty="0" smtClean="0"/>
              <a:t>Sherway Homeowner’s and Recreation Association</a:t>
            </a:r>
            <a:endParaRPr lang="en-US" altLang="en-US" sz="800" dirty="0"/>
          </a:p>
        </p:txBody>
      </p:sp>
      <p:pic>
        <p:nvPicPr>
          <p:cNvPr id="10" name="Afbeelding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6125" y="5934075"/>
            <a:ext cx="8896350" cy="484669"/>
          </a:xfrm>
          <a:prstGeom prst="rect">
            <a:avLst/>
          </a:prstGeom>
        </p:spPr>
      </p:pic>
      <p:sp>
        <p:nvSpPr>
          <p:cNvPr id="12" name="Text Placeholder 4"/>
          <p:cNvSpPr txBox="1">
            <a:spLocks/>
          </p:cNvSpPr>
          <p:nvPr/>
        </p:nvSpPr>
        <p:spPr>
          <a:xfrm>
            <a:off x="3295651" y="5852792"/>
            <a:ext cx="6667500" cy="639619"/>
          </a:xfrm>
          <a:ln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3295651" y="6496050"/>
            <a:ext cx="8896350" cy="180975"/>
          </a:xfrm>
          <a:prstGeom prst="rect">
            <a:avLst/>
          </a:prstGeom>
          <a:pattFill prst="pct75">
            <a:fgClr>
              <a:srgbClr val="484641">
                <a:alpha val="20000"/>
              </a:srgbClr>
            </a:fgClr>
            <a:bgClr>
              <a:schemeClr val="bg1">
                <a:alpha val="20000"/>
              </a:scheme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696914" y="1306513"/>
            <a:ext cx="7388225" cy="238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3" name="Rectangle 30"/>
          <p:cNvSpPr>
            <a:spLocks noGrp="1" noChangeArrowheads="1"/>
          </p:cNvSpPr>
          <p:nvPr>
            <p:ph type="title" idx="4294967295"/>
          </p:nvPr>
        </p:nvSpPr>
        <p:spPr>
          <a:xfrm>
            <a:off x="1317042" y="105603"/>
            <a:ext cx="7548563" cy="647700"/>
          </a:xfrm>
        </p:spPr>
        <p:txBody>
          <a:bodyPr/>
          <a:lstStyle/>
          <a:p>
            <a:r>
              <a:rPr lang="en-US" altLang="en-US" sz="2400" b="1" dirty="0" smtClean="0">
                <a:solidFill>
                  <a:srgbClr val="3C8C93"/>
                </a:solidFill>
                <a:latin typeface="Calibri" pitchFamily="34" charset="0"/>
              </a:rPr>
              <a:t>SHORA Board Nominations / Election</a:t>
            </a:r>
            <a:endParaRPr lang="en-US" altLang="en-US" sz="2400" b="1" i="1" dirty="0">
              <a:solidFill>
                <a:srgbClr val="BA006E"/>
              </a:solidFill>
              <a:latin typeface="Calibri" pitchFamily="34" charset="0"/>
            </a:endParaRPr>
          </a:p>
        </p:txBody>
      </p:sp>
      <p:sp>
        <p:nvSpPr>
          <p:cNvPr id="14355" name="AutoShape 46" descr="Z"/>
          <p:cNvSpPr>
            <a:spLocks noChangeAspect="1" noChangeArrowheads="1"/>
          </p:cNvSpPr>
          <p:nvPr/>
        </p:nvSpPr>
        <p:spPr bwMode="auto">
          <a:xfrm>
            <a:off x="5118101" y="46038"/>
            <a:ext cx="9239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altLang="en-US" sz="1100" dirty="0"/>
          </a:p>
        </p:txBody>
      </p:sp>
      <p:cxnSp>
        <p:nvCxnSpPr>
          <p:cNvPr id="47" name="Straight Connector 46"/>
          <p:cNvCxnSpPr/>
          <p:nvPr/>
        </p:nvCxnSpPr>
        <p:spPr bwMode="auto">
          <a:xfrm flipV="1">
            <a:off x="1630364" y="1392238"/>
            <a:ext cx="7388225" cy="238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364" name="TextBox 5"/>
          <p:cNvSpPr txBox="1">
            <a:spLocks noChangeArrowheads="1"/>
          </p:cNvSpPr>
          <p:nvPr/>
        </p:nvSpPr>
        <p:spPr bwMode="auto">
          <a:xfrm>
            <a:off x="1759161" y="1487488"/>
            <a:ext cx="6886575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2800" dirty="0" smtClean="0"/>
              <a:t>2019 SHORA Executive Election run by SHORA Treasurer</a:t>
            </a:r>
          </a:p>
          <a:p>
            <a:r>
              <a:rPr lang="en-CA" sz="2800" dirty="0" smtClean="0"/>
              <a:t>SHORA Board of Director Positions:</a:t>
            </a:r>
            <a:br>
              <a:rPr lang="en-CA" sz="2800" dirty="0" smtClean="0"/>
            </a:br>
            <a:endParaRPr lang="en-CA" sz="2800" dirty="0" smtClean="0"/>
          </a:p>
          <a:p>
            <a:pPr lvl="1">
              <a:buFont typeface="Arial" pitchFamily="34" charset="0"/>
              <a:buChar char="•"/>
            </a:pPr>
            <a:r>
              <a:rPr lang="en-CA" sz="2400" dirty="0" smtClean="0"/>
              <a:t>President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/>
              <a:t>Vice-President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/>
              <a:t>Secretary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/>
              <a:t>Treasurer</a:t>
            </a:r>
          </a:p>
        </p:txBody>
      </p:sp>
      <p:sp>
        <p:nvSpPr>
          <p:cNvPr id="12" name="Footer Placeholder 4"/>
          <p:cNvSpPr txBox="1">
            <a:spLocks noGrp="1"/>
          </p:cNvSpPr>
          <p:nvPr/>
        </p:nvSpPr>
        <p:spPr bwMode="auto">
          <a:xfrm>
            <a:off x="7439025" y="6638924"/>
            <a:ext cx="2876550" cy="21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en-US" altLang="en-US" sz="800" dirty="0" smtClean="0"/>
              <a:t>Confidential - </a:t>
            </a:r>
            <a:r>
              <a:rPr lang="en-CA" sz="800" dirty="0" smtClean="0"/>
              <a:t>Sherway Homeowner’s and Recreation Association</a:t>
            </a:r>
            <a:endParaRPr lang="en-US" altLang="en-US" sz="800" dirty="0"/>
          </a:p>
        </p:txBody>
      </p:sp>
      <p:pic>
        <p:nvPicPr>
          <p:cNvPr id="13" name="Afbeelding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6125" y="5934075"/>
            <a:ext cx="8896350" cy="484669"/>
          </a:xfrm>
          <a:prstGeom prst="rect">
            <a:avLst/>
          </a:prstGeom>
        </p:spPr>
      </p:pic>
      <p:sp>
        <p:nvSpPr>
          <p:cNvPr id="15" name="Text Placeholder 4"/>
          <p:cNvSpPr txBox="1">
            <a:spLocks/>
          </p:cNvSpPr>
          <p:nvPr/>
        </p:nvSpPr>
        <p:spPr>
          <a:xfrm>
            <a:off x="3295651" y="5852792"/>
            <a:ext cx="6667500" cy="639619"/>
          </a:xfrm>
          <a:ln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3295651" y="6496050"/>
            <a:ext cx="8896350" cy="180975"/>
          </a:xfrm>
          <a:prstGeom prst="rect">
            <a:avLst/>
          </a:prstGeom>
          <a:pattFill prst="pct75">
            <a:fgClr>
              <a:srgbClr val="484641">
                <a:alpha val="20000"/>
              </a:srgbClr>
            </a:fgClr>
            <a:bgClr>
              <a:schemeClr val="bg1">
                <a:alpha val="20000"/>
              </a:scheme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1882986" y="4916488"/>
            <a:ext cx="68865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2800" dirty="0" smtClean="0"/>
              <a:t>Next SHORA Meeting / </a:t>
            </a:r>
            <a:r>
              <a:rPr lang="en-CA" sz="2400" dirty="0" smtClean="0"/>
              <a:t>SHORA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9982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3" name="Rectangle 30"/>
          <p:cNvSpPr>
            <a:spLocks noGrp="1" noChangeArrowheads="1"/>
          </p:cNvSpPr>
          <p:nvPr>
            <p:ph type="title" idx="4294967295"/>
          </p:nvPr>
        </p:nvSpPr>
        <p:spPr>
          <a:xfrm>
            <a:off x="1317042" y="105603"/>
            <a:ext cx="7548563" cy="647700"/>
          </a:xfrm>
        </p:spPr>
        <p:txBody>
          <a:bodyPr/>
          <a:lstStyle/>
          <a:p>
            <a:r>
              <a:rPr lang="en-US" altLang="en-US" sz="2400" b="1" dirty="0" smtClean="0">
                <a:solidFill>
                  <a:srgbClr val="3C8C93"/>
                </a:solidFill>
                <a:latin typeface="Calibri" pitchFamily="34" charset="0"/>
              </a:rPr>
              <a:t>SHORA Financials 2018 - 2019</a:t>
            </a:r>
            <a:endParaRPr lang="en-US" altLang="en-US" sz="2400" b="1" i="1" dirty="0">
              <a:solidFill>
                <a:srgbClr val="BA006E"/>
              </a:solidFill>
              <a:latin typeface="Calibri" pitchFamily="34" charset="0"/>
            </a:endParaRPr>
          </a:p>
        </p:txBody>
      </p:sp>
      <p:sp>
        <p:nvSpPr>
          <p:cNvPr id="14355" name="AutoShape 46" descr="Z"/>
          <p:cNvSpPr>
            <a:spLocks noChangeAspect="1" noChangeArrowheads="1"/>
          </p:cNvSpPr>
          <p:nvPr/>
        </p:nvSpPr>
        <p:spPr bwMode="auto">
          <a:xfrm>
            <a:off x="5118101" y="46038"/>
            <a:ext cx="9239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altLang="en-US" sz="1100" dirty="0"/>
          </a:p>
        </p:txBody>
      </p:sp>
      <p:cxnSp>
        <p:nvCxnSpPr>
          <p:cNvPr id="47" name="Straight Connector 46"/>
          <p:cNvCxnSpPr/>
          <p:nvPr/>
        </p:nvCxnSpPr>
        <p:spPr bwMode="auto">
          <a:xfrm flipV="1">
            <a:off x="1630364" y="1390650"/>
            <a:ext cx="6770686" cy="25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Footer Placeholder 4"/>
          <p:cNvSpPr txBox="1">
            <a:spLocks noGrp="1"/>
          </p:cNvSpPr>
          <p:nvPr/>
        </p:nvSpPr>
        <p:spPr bwMode="auto">
          <a:xfrm>
            <a:off x="7439025" y="6638924"/>
            <a:ext cx="2876550" cy="21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en-US" altLang="en-US" sz="800" dirty="0" smtClean="0"/>
              <a:t>Confidential - </a:t>
            </a:r>
            <a:r>
              <a:rPr lang="en-CA" sz="800" dirty="0" smtClean="0"/>
              <a:t>Sherway Homeowner’s and Recreation Association</a:t>
            </a:r>
            <a:endParaRPr lang="en-US" altLang="en-US" sz="800" dirty="0"/>
          </a:p>
        </p:txBody>
      </p:sp>
      <p:pic>
        <p:nvPicPr>
          <p:cNvPr id="13" name="Afbeelding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6125" y="5934075"/>
            <a:ext cx="8896350" cy="484669"/>
          </a:xfrm>
          <a:prstGeom prst="rect">
            <a:avLst/>
          </a:prstGeom>
        </p:spPr>
      </p:pic>
      <p:sp>
        <p:nvSpPr>
          <p:cNvPr id="15" name="Text Placeholder 4"/>
          <p:cNvSpPr txBox="1">
            <a:spLocks/>
          </p:cNvSpPr>
          <p:nvPr/>
        </p:nvSpPr>
        <p:spPr>
          <a:xfrm>
            <a:off x="3295651" y="5852792"/>
            <a:ext cx="6667500" cy="639619"/>
          </a:xfrm>
          <a:ln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3295651" y="6496050"/>
            <a:ext cx="8896350" cy="180975"/>
          </a:xfrm>
          <a:prstGeom prst="rect">
            <a:avLst/>
          </a:prstGeom>
          <a:pattFill prst="pct75">
            <a:fgClr>
              <a:srgbClr val="484641">
                <a:alpha val="20000"/>
              </a:srgbClr>
            </a:fgClr>
            <a:bgClr>
              <a:schemeClr val="bg1">
                <a:alpha val="20000"/>
              </a:scheme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19403" y="1268761"/>
            <a:ext cx="7715635" cy="499510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October 2018 Starting Balance</a:t>
            </a:r>
            <a:r>
              <a:rPr kumimoji="0" lang="en-US" sz="24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= $4,800.77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Cash Flow In = $2,459.99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Cash Flow Out = $1,964.02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September 2019 Closing Balance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= $5,296.74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Difference of $495.97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5711958" y="2276872"/>
            <a:ext cx="321972" cy="3992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>
            <a:off x="5711958" y="3212976"/>
            <a:ext cx="321972" cy="3992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Down Arrow 19"/>
          <p:cNvSpPr/>
          <p:nvPr/>
        </p:nvSpPr>
        <p:spPr>
          <a:xfrm>
            <a:off x="5711958" y="4149080"/>
            <a:ext cx="321972" cy="3992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688288" y="1268760"/>
            <a:ext cx="2923504" cy="923330"/>
          </a:xfrm>
          <a:prstGeom prst="rect">
            <a:avLst/>
          </a:prstGeom>
          <a:noFill/>
          <a:ln w="15875">
            <a:solidFill>
              <a:srgbClr val="00AFAA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Events  = 48%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Advertising = 50%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Miscellaneous = 2%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6576053" y="1924050"/>
            <a:ext cx="1796422" cy="1000895"/>
          </a:xfrm>
          <a:prstGeom prst="straightConnector1">
            <a:avLst/>
          </a:prstGeom>
          <a:ln w="317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592278" y="3140969"/>
            <a:ext cx="3182271" cy="1200329"/>
          </a:xfrm>
          <a:prstGeom prst="rect">
            <a:avLst/>
          </a:prstGeom>
          <a:noFill/>
          <a:ln w="15875">
            <a:solidFill>
              <a:srgbClr val="00AFAA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Events= 34%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Flyers Printing = 34%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D &amp; O Insurance = 19%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Website = 13%</a:t>
            </a:r>
          </a:p>
        </p:txBody>
      </p:sp>
      <p:cxnSp>
        <p:nvCxnSpPr>
          <p:cNvPr id="24" name="Straight Arrow Connector 23"/>
          <p:cNvCxnSpPr>
            <a:endCxn id="14" idx="3"/>
          </p:cNvCxnSpPr>
          <p:nvPr/>
        </p:nvCxnSpPr>
        <p:spPr>
          <a:xfrm flipV="1">
            <a:off x="6749025" y="3766313"/>
            <a:ext cx="1686013" cy="113785"/>
          </a:xfrm>
          <a:prstGeom prst="straightConnector1">
            <a:avLst/>
          </a:prstGeom>
          <a:ln w="317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2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3" name="Rectangle 30"/>
          <p:cNvSpPr>
            <a:spLocks noGrp="1" noChangeArrowheads="1"/>
          </p:cNvSpPr>
          <p:nvPr>
            <p:ph type="title" idx="4294967295"/>
          </p:nvPr>
        </p:nvSpPr>
        <p:spPr>
          <a:xfrm>
            <a:off x="1317042" y="105603"/>
            <a:ext cx="7548563" cy="647700"/>
          </a:xfrm>
        </p:spPr>
        <p:txBody>
          <a:bodyPr/>
          <a:lstStyle/>
          <a:p>
            <a:r>
              <a:rPr lang="en-US" altLang="en-US" sz="2400" b="1" dirty="0" smtClean="0">
                <a:solidFill>
                  <a:srgbClr val="3C8C93"/>
                </a:solidFill>
                <a:latin typeface="Calibri" pitchFamily="34" charset="0"/>
              </a:rPr>
              <a:t>SHORA Year in Review</a:t>
            </a:r>
            <a:endParaRPr lang="en-US" altLang="en-US" sz="2400" b="1" i="1" dirty="0">
              <a:solidFill>
                <a:srgbClr val="BA006E"/>
              </a:solidFill>
              <a:latin typeface="Calibri" pitchFamily="34" charset="0"/>
            </a:endParaRPr>
          </a:p>
        </p:txBody>
      </p:sp>
      <p:sp>
        <p:nvSpPr>
          <p:cNvPr id="14355" name="AutoShape 46" descr="Z"/>
          <p:cNvSpPr>
            <a:spLocks noChangeAspect="1" noChangeArrowheads="1"/>
          </p:cNvSpPr>
          <p:nvPr/>
        </p:nvSpPr>
        <p:spPr bwMode="auto">
          <a:xfrm>
            <a:off x="5118101" y="46038"/>
            <a:ext cx="9239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altLang="en-US" sz="1100" dirty="0"/>
          </a:p>
        </p:txBody>
      </p:sp>
      <p:sp>
        <p:nvSpPr>
          <p:cNvPr id="14356" name="Text Box 72"/>
          <p:cNvSpPr txBox="1">
            <a:spLocks noChangeArrowheads="1"/>
          </p:cNvSpPr>
          <p:nvPr/>
        </p:nvSpPr>
        <p:spPr bwMode="auto">
          <a:xfrm>
            <a:off x="1524000" y="6613526"/>
            <a:ext cx="211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1" hangingPunct="1">
              <a:spcBef>
                <a:spcPct val="50000"/>
              </a:spcBef>
            </a:pPr>
            <a:endParaRPr lang="en-US" altLang="en-US" sz="1000" dirty="0"/>
          </a:p>
        </p:txBody>
      </p:sp>
      <p:cxnSp>
        <p:nvCxnSpPr>
          <p:cNvPr id="47" name="Straight Connector 46"/>
          <p:cNvCxnSpPr/>
          <p:nvPr/>
        </p:nvCxnSpPr>
        <p:spPr bwMode="auto">
          <a:xfrm flipV="1">
            <a:off x="1630364" y="1011238"/>
            <a:ext cx="7388225" cy="238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364" name="TextBox 5"/>
          <p:cNvSpPr txBox="1">
            <a:spLocks noChangeArrowheads="1"/>
          </p:cNvSpPr>
          <p:nvPr/>
        </p:nvSpPr>
        <p:spPr bwMode="auto">
          <a:xfrm>
            <a:off x="1587711" y="1106488"/>
            <a:ext cx="7918239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2400" b="1" dirty="0" smtClean="0">
                <a:latin typeface="Arial" pitchFamily="34" charset="0"/>
                <a:cs typeface="Arial" pitchFamily="34" charset="0"/>
              </a:rPr>
              <a:t>SHORA Events: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CA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/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Deck the Streets 			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Dec 22</a:t>
            </a:r>
            <a:endParaRPr lang="en-CA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CA" sz="2400" dirty="0" smtClean="0">
                <a:latin typeface="Arial" pitchFamily="34" charset="0"/>
                <a:cs typeface="Arial" pitchFamily="34" charset="0"/>
              </a:rPr>
              <a:t>Easter Egg Hunt 			</a:t>
            </a:r>
            <a:r>
              <a:rPr lang="en-CA" sz="1400" dirty="0" smtClean="0">
                <a:latin typeface="Arial" pitchFamily="34" charset="0"/>
                <a:cs typeface="Arial" pitchFamily="34" charset="0"/>
              </a:rPr>
              <a:t>April 13</a:t>
            </a:r>
          </a:p>
          <a:p>
            <a:r>
              <a:rPr lang="en-CA" sz="2400" dirty="0" smtClean="0">
                <a:latin typeface="Arial" pitchFamily="34" charset="0"/>
                <a:cs typeface="Arial" pitchFamily="34" charset="0"/>
              </a:rPr>
              <a:t>Spring Clean 			</a:t>
            </a:r>
            <a:r>
              <a:rPr lang="en-CA" sz="1400" dirty="0" smtClean="0">
                <a:latin typeface="Arial" pitchFamily="34" charset="0"/>
                <a:cs typeface="Arial" pitchFamily="34" charset="0"/>
              </a:rPr>
              <a:t>May 4</a:t>
            </a:r>
          </a:p>
          <a:p>
            <a:r>
              <a:rPr lang="en-CA" sz="2400" dirty="0" smtClean="0">
                <a:latin typeface="Arial" pitchFamily="34" charset="0"/>
                <a:cs typeface="Arial" pitchFamily="34" charset="0"/>
              </a:rPr>
              <a:t>Community Safety Meeting	</a:t>
            </a:r>
            <a:r>
              <a:rPr lang="en-CA" sz="1400" dirty="0" smtClean="0">
                <a:latin typeface="Arial" pitchFamily="34" charset="0"/>
                <a:cs typeface="Arial" pitchFamily="34" charset="0"/>
              </a:rPr>
              <a:t>May 15</a:t>
            </a:r>
          </a:p>
          <a:p>
            <a:r>
              <a:rPr lang="en-CA" sz="2400" dirty="0" smtClean="0">
                <a:latin typeface="Arial" pitchFamily="34" charset="0"/>
                <a:cs typeface="Arial" pitchFamily="34" charset="0"/>
              </a:rPr>
              <a:t>Community Garage Sale 		</a:t>
            </a:r>
            <a:r>
              <a:rPr lang="en-CA" sz="1400" dirty="0" smtClean="0">
                <a:latin typeface="Arial" pitchFamily="34" charset="0"/>
                <a:cs typeface="Arial" pitchFamily="34" charset="0"/>
              </a:rPr>
              <a:t>May 25</a:t>
            </a:r>
          </a:p>
          <a:p>
            <a:r>
              <a:rPr lang="en-CA" sz="2400" dirty="0" smtClean="0">
                <a:latin typeface="Arial" pitchFamily="34" charset="0"/>
                <a:cs typeface="Arial" pitchFamily="34" charset="0"/>
              </a:rPr>
              <a:t>Art in the Park 			</a:t>
            </a:r>
            <a:r>
              <a:rPr lang="en-CA" sz="1400" dirty="0" smtClean="0">
                <a:latin typeface="Arial" pitchFamily="34" charset="0"/>
                <a:cs typeface="Arial" pitchFamily="34" charset="0"/>
              </a:rPr>
              <a:t>June 23</a:t>
            </a:r>
          </a:p>
          <a:p>
            <a:r>
              <a:rPr lang="en-CA" sz="2400" dirty="0" smtClean="0">
                <a:latin typeface="Arial" pitchFamily="34" charset="0"/>
                <a:cs typeface="Arial" pitchFamily="34" charset="0"/>
              </a:rPr>
              <a:t>Wood Clean Up 			</a:t>
            </a:r>
            <a:r>
              <a:rPr lang="en-CA" sz="1400" dirty="0" smtClean="0">
                <a:latin typeface="Arial" pitchFamily="34" charset="0"/>
                <a:cs typeface="Arial" pitchFamily="34" charset="0"/>
              </a:rPr>
              <a:t>Sept 13</a:t>
            </a:r>
          </a:p>
          <a:p>
            <a:endParaRPr lang="en-CA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CA" sz="2400" dirty="0" smtClean="0">
                <a:latin typeface="Arial" pitchFamily="34" charset="0"/>
                <a:cs typeface="Arial" pitchFamily="34" charset="0"/>
              </a:rPr>
              <a:t>Looking Forward:</a:t>
            </a:r>
            <a:br>
              <a:rPr lang="en-CA" sz="2400" dirty="0" smtClean="0">
                <a:latin typeface="Arial" pitchFamily="34" charset="0"/>
                <a:cs typeface="Arial" pitchFamily="34" charset="0"/>
              </a:rPr>
            </a:br>
            <a:r>
              <a:rPr lang="en-CA" sz="2400" dirty="0" smtClean="0">
                <a:latin typeface="Arial" pitchFamily="34" charset="0"/>
                <a:cs typeface="Arial" pitchFamily="34" charset="0"/>
              </a:rPr>
              <a:t>Pumpkin Walk 			</a:t>
            </a:r>
            <a:r>
              <a:rPr lang="en-CA" sz="1400" dirty="0" smtClean="0">
                <a:latin typeface="Arial" pitchFamily="34" charset="0"/>
                <a:cs typeface="Arial" pitchFamily="34" charset="0"/>
              </a:rPr>
              <a:t>Nov 1</a:t>
            </a:r>
          </a:p>
          <a:p>
            <a:r>
              <a:rPr lang="en-CA" sz="2400" dirty="0" smtClean="0">
                <a:latin typeface="Arial" pitchFamily="34" charset="0"/>
                <a:cs typeface="Arial" pitchFamily="34" charset="0"/>
              </a:rPr>
              <a:t>Natural Ice Rink </a:t>
            </a:r>
          </a:p>
          <a:p>
            <a:r>
              <a:rPr lang="en-CA" sz="2400" dirty="0" smtClean="0">
                <a:latin typeface="Arial" pitchFamily="34" charset="0"/>
                <a:cs typeface="Arial" pitchFamily="34" charset="0"/>
              </a:rPr>
              <a:t>MTO Construction Progress</a:t>
            </a:r>
          </a:p>
        </p:txBody>
      </p:sp>
      <p:sp>
        <p:nvSpPr>
          <p:cNvPr id="12" name="Footer Placeholder 4"/>
          <p:cNvSpPr txBox="1">
            <a:spLocks noGrp="1"/>
          </p:cNvSpPr>
          <p:nvPr/>
        </p:nvSpPr>
        <p:spPr bwMode="auto">
          <a:xfrm>
            <a:off x="7439025" y="6638924"/>
            <a:ext cx="2876550" cy="21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en-US" altLang="en-US" sz="800" dirty="0" smtClean="0"/>
              <a:t>Confidential - </a:t>
            </a:r>
            <a:r>
              <a:rPr lang="en-CA" sz="800" dirty="0" smtClean="0"/>
              <a:t>Sherway Homeowner’s and Recreation Association</a:t>
            </a:r>
            <a:endParaRPr lang="en-US" altLang="en-US" sz="800" dirty="0"/>
          </a:p>
        </p:txBody>
      </p:sp>
      <p:pic>
        <p:nvPicPr>
          <p:cNvPr id="13" name="Afbeelding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6125" y="5934075"/>
            <a:ext cx="8896350" cy="484669"/>
          </a:xfrm>
          <a:prstGeom prst="rect">
            <a:avLst/>
          </a:prstGeom>
        </p:spPr>
      </p:pic>
      <p:sp>
        <p:nvSpPr>
          <p:cNvPr id="15" name="Text Placeholder 4"/>
          <p:cNvSpPr txBox="1">
            <a:spLocks/>
          </p:cNvSpPr>
          <p:nvPr/>
        </p:nvSpPr>
        <p:spPr>
          <a:xfrm>
            <a:off x="3295651" y="5852792"/>
            <a:ext cx="6667500" cy="639619"/>
          </a:xfrm>
          <a:ln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3295651" y="6496050"/>
            <a:ext cx="8896350" cy="180975"/>
          </a:xfrm>
          <a:prstGeom prst="rect">
            <a:avLst/>
          </a:prstGeom>
          <a:pattFill prst="pct75">
            <a:fgClr>
              <a:srgbClr val="484641">
                <a:alpha val="20000"/>
              </a:srgbClr>
            </a:fgClr>
            <a:bgClr>
              <a:schemeClr val="bg1">
                <a:alpha val="20000"/>
              </a:scheme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  <p:pic>
        <p:nvPicPr>
          <p:cNvPr id="67586" name="Picture 2" descr="Polaroid, Picture, Fram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582717" y="1487371"/>
            <a:ext cx="6113925" cy="3618494"/>
          </a:xfrm>
          <a:prstGeom prst="rect">
            <a:avLst/>
          </a:prstGeom>
          <a:noFill/>
        </p:spPr>
      </p:pic>
      <p:sp>
        <p:nvSpPr>
          <p:cNvPr id="67590" name="AutoShape 6" descr="https://apis.mail.yahoo.com/ws/v3/mailboxes/@.id==VjN-hfUCdlyPxSyIMaBB5PfVASkz7TwaIFRI17k-iJT1oUSbSr3chQwh2oO2W7SJW-VO-OZtZrw2rULBXQ-scIJXZQ/messages/@.id==AIsitXVT6kvfXYomiAIygEoZMLc/content/parts/@.id==3/thumbnail?appId=YMailNorrin"/>
          <p:cNvSpPr>
            <a:spLocks noChangeAspect="1" noChangeArrowheads="1"/>
          </p:cNvSpPr>
          <p:nvPr/>
        </p:nvSpPr>
        <p:spPr bwMode="auto">
          <a:xfrm>
            <a:off x="155575" y="-1668463"/>
            <a:ext cx="6191250" cy="348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759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15963">
            <a:off x="7669968" y="4250630"/>
            <a:ext cx="1721271" cy="1531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8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26871">
            <a:off x="7747069" y="2566484"/>
            <a:ext cx="1728378" cy="155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9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34841" y="808663"/>
            <a:ext cx="1747284" cy="1528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601" name="AutoShape 17" descr="https://apis.mail.yahoo.com/ws/v3/mailboxes/@.id==VjN-hfUCdlyPxSyIMaBB5PfVASkz7TwaIFRI17k-iJT1oUSbSr3chQwh2oO2W7SJW-VO-OZtZrw2rULBXQ-scIJXZQ/messages/@.id==ALr0Uy1yuGZDXYooFA2E8Ar_w4o/content/parts/@.id==2/thumbnail?appId=YMailNorrin"/>
          <p:cNvSpPr>
            <a:spLocks noChangeAspect="1" noChangeArrowheads="1"/>
          </p:cNvSpPr>
          <p:nvPr/>
        </p:nvSpPr>
        <p:spPr bwMode="auto">
          <a:xfrm>
            <a:off x="155575" y="-3298825"/>
            <a:ext cx="5162550" cy="6886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2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3" name="Rectangle 30"/>
          <p:cNvSpPr>
            <a:spLocks noGrp="1" noChangeArrowheads="1"/>
          </p:cNvSpPr>
          <p:nvPr>
            <p:ph type="title" idx="4294967295"/>
          </p:nvPr>
        </p:nvSpPr>
        <p:spPr>
          <a:xfrm>
            <a:off x="1317042" y="105603"/>
            <a:ext cx="7548563" cy="647700"/>
          </a:xfrm>
        </p:spPr>
        <p:txBody>
          <a:bodyPr/>
          <a:lstStyle/>
          <a:p>
            <a:r>
              <a:rPr lang="en-US" altLang="en-US" sz="2400" b="1" dirty="0" smtClean="0">
                <a:solidFill>
                  <a:srgbClr val="3C8C93"/>
                </a:solidFill>
                <a:latin typeface="Calibri" pitchFamily="34" charset="0"/>
              </a:rPr>
              <a:t>Guest Speaker – Ross Atikinson </a:t>
            </a:r>
            <a:br>
              <a:rPr lang="en-US" altLang="en-US" sz="2400" b="1" dirty="0" smtClean="0">
                <a:solidFill>
                  <a:srgbClr val="3C8C93"/>
                </a:solidFill>
                <a:latin typeface="Calibri" pitchFamily="34" charset="0"/>
              </a:rPr>
            </a:br>
            <a:endParaRPr lang="en-US" altLang="en-US" sz="2400" b="1" i="1" dirty="0">
              <a:solidFill>
                <a:srgbClr val="00AFAA"/>
              </a:solidFill>
              <a:latin typeface="+mn-lt"/>
            </a:endParaRPr>
          </a:p>
        </p:txBody>
      </p:sp>
      <p:sp>
        <p:nvSpPr>
          <p:cNvPr id="14355" name="AutoShape 46" descr="Z"/>
          <p:cNvSpPr>
            <a:spLocks noChangeAspect="1" noChangeArrowheads="1"/>
          </p:cNvSpPr>
          <p:nvPr/>
        </p:nvSpPr>
        <p:spPr bwMode="auto">
          <a:xfrm>
            <a:off x="5118101" y="46038"/>
            <a:ext cx="9239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altLang="en-US" sz="1100" dirty="0"/>
          </a:p>
        </p:txBody>
      </p:sp>
      <p:cxnSp>
        <p:nvCxnSpPr>
          <p:cNvPr id="47" name="Straight Connector 46"/>
          <p:cNvCxnSpPr/>
          <p:nvPr/>
        </p:nvCxnSpPr>
        <p:spPr bwMode="auto">
          <a:xfrm flipV="1">
            <a:off x="1630364" y="1011238"/>
            <a:ext cx="7388225" cy="238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364" name="TextBox 5"/>
          <p:cNvSpPr txBox="1">
            <a:spLocks noChangeArrowheads="1"/>
          </p:cNvSpPr>
          <p:nvPr/>
        </p:nvSpPr>
        <p:spPr bwMode="auto">
          <a:xfrm>
            <a:off x="1606761" y="3449638"/>
            <a:ext cx="79182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Terrapure Environmental / Tonolli Canada </a:t>
            </a:r>
            <a:endParaRPr lang="en-CA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ooter Placeholder 4"/>
          <p:cNvSpPr txBox="1">
            <a:spLocks noGrp="1"/>
          </p:cNvSpPr>
          <p:nvPr/>
        </p:nvSpPr>
        <p:spPr bwMode="auto">
          <a:xfrm>
            <a:off x="7439025" y="6638924"/>
            <a:ext cx="2876550" cy="21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en-US" altLang="en-US" sz="800" dirty="0" smtClean="0"/>
              <a:t>Confidential - </a:t>
            </a:r>
            <a:r>
              <a:rPr lang="en-CA" sz="800" dirty="0" smtClean="0"/>
              <a:t>Sherway Homeowner’s and Recreation Association</a:t>
            </a:r>
            <a:endParaRPr lang="en-US" altLang="en-US" sz="800" dirty="0"/>
          </a:p>
        </p:txBody>
      </p:sp>
      <p:pic>
        <p:nvPicPr>
          <p:cNvPr id="13" name="Afbeelding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6125" y="5934075"/>
            <a:ext cx="8896350" cy="484669"/>
          </a:xfrm>
          <a:prstGeom prst="rect">
            <a:avLst/>
          </a:prstGeom>
        </p:spPr>
      </p:pic>
      <p:sp>
        <p:nvSpPr>
          <p:cNvPr id="15" name="Text Placeholder 4"/>
          <p:cNvSpPr txBox="1">
            <a:spLocks/>
          </p:cNvSpPr>
          <p:nvPr/>
        </p:nvSpPr>
        <p:spPr>
          <a:xfrm>
            <a:off x="3295651" y="5852792"/>
            <a:ext cx="6667500" cy="639619"/>
          </a:xfrm>
          <a:ln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3295651" y="6496050"/>
            <a:ext cx="8896350" cy="180975"/>
          </a:xfrm>
          <a:prstGeom prst="rect">
            <a:avLst/>
          </a:prstGeom>
          <a:pattFill prst="pct75">
            <a:fgClr>
              <a:srgbClr val="484641">
                <a:alpha val="20000"/>
              </a:srgbClr>
            </a:fgClr>
            <a:bgClr>
              <a:schemeClr val="bg1">
                <a:alpha val="20000"/>
              </a:scheme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  <p:pic>
        <p:nvPicPr>
          <p:cNvPr id="10" name="Picture 2" descr="Image result for welco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8775" y="1686399"/>
            <a:ext cx="3844925" cy="11879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82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3" name="Rectangle 30"/>
          <p:cNvSpPr>
            <a:spLocks noGrp="1" noChangeArrowheads="1"/>
          </p:cNvSpPr>
          <p:nvPr>
            <p:ph type="title" idx="4294967295"/>
          </p:nvPr>
        </p:nvSpPr>
        <p:spPr>
          <a:xfrm>
            <a:off x="1317042" y="105603"/>
            <a:ext cx="7548563" cy="647700"/>
          </a:xfrm>
        </p:spPr>
        <p:txBody>
          <a:bodyPr/>
          <a:lstStyle/>
          <a:p>
            <a:r>
              <a:rPr lang="en-US" altLang="en-US" sz="2400" b="1" dirty="0" smtClean="0">
                <a:solidFill>
                  <a:srgbClr val="3C8C93"/>
                </a:solidFill>
                <a:latin typeface="Calibri" pitchFamily="34" charset="0"/>
              </a:rPr>
              <a:t>Guest Speaker – Graham Sled</a:t>
            </a:r>
            <a:br>
              <a:rPr lang="en-US" altLang="en-US" sz="2400" b="1" dirty="0" smtClean="0">
                <a:solidFill>
                  <a:srgbClr val="3C8C93"/>
                </a:solidFill>
                <a:latin typeface="Calibri" pitchFamily="34" charset="0"/>
              </a:rPr>
            </a:br>
            <a:endParaRPr lang="en-US" altLang="en-US" sz="2400" b="1" i="1" dirty="0">
              <a:solidFill>
                <a:srgbClr val="00AFAA"/>
              </a:solidFill>
              <a:latin typeface="+mn-lt"/>
            </a:endParaRPr>
          </a:p>
        </p:txBody>
      </p:sp>
      <p:sp>
        <p:nvSpPr>
          <p:cNvPr id="14355" name="AutoShape 46" descr="Z"/>
          <p:cNvSpPr>
            <a:spLocks noChangeAspect="1" noChangeArrowheads="1"/>
          </p:cNvSpPr>
          <p:nvPr/>
        </p:nvSpPr>
        <p:spPr bwMode="auto">
          <a:xfrm>
            <a:off x="5118101" y="46038"/>
            <a:ext cx="9239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altLang="en-US" sz="1100" dirty="0"/>
          </a:p>
        </p:txBody>
      </p:sp>
      <p:cxnSp>
        <p:nvCxnSpPr>
          <p:cNvPr id="47" name="Straight Connector 46"/>
          <p:cNvCxnSpPr/>
          <p:nvPr/>
        </p:nvCxnSpPr>
        <p:spPr bwMode="auto">
          <a:xfrm flipV="1">
            <a:off x="1630364" y="1011238"/>
            <a:ext cx="7388225" cy="238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364" name="TextBox 5"/>
          <p:cNvSpPr txBox="1">
            <a:spLocks noChangeArrowheads="1"/>
          </p:cNvSpPr>
          <p:nvPr/>
        </p:nvSpPr>
        <p:spPr bwMode="auto">
          <a:xfrm>
            <a:off x="2035386" y="3373438"/>
            <a:ext cx="791823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GHD Group</a:t>
            </a:r>
          </a:p>
          <a:p>
            <a:r>
              <a:rPr lang="en-US" sz="2400" dirty="0" smtClean="0"/>
              <a:t> </a:t>
            </a:r>
            <a:endParaRPr lang="en-CA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ooter Placeholder 4"/>
          <p:cNvSpPr txBox="1">
            <a:spLocks noGrp="1"/>
          </p:cNvSpPr>
          <p:nvPr/>
        </p:nvSpPr>
        <p:spPr bwMode="auto">
          <a:xfrm>
            <a:off x="7439025" y="6638924"/>
            <a:ext cx="2876550" cy="21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en-US" altLang="en-US" sz="800" dirty="0" smtClean="0"/>
              <a:t>Confidential - </a:t>
            </a:r>
            <a:r>
              <a:rPr lang="en-CA" sz="800" dirty="0" smtClean="0"/>
              <a:t>Sherway Homeowner’s and Recreation Association</a:t>
            </a:r>
            <a:endParaRPr lang="en-US" altLang="en-US" sz="800" dirty="0"/>
          </a:p>
        </p:txBody>
      </p:sp>
      <p:pic>
        <p:nvPicPr>
          <p:cNvPr id="13" name="Afbeelding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6125" y="5934075"/>
            <a:ext cx="8896350" cy="484669"/>
          </a:xfrm>
          <a:prstGeom prst="rect">
            <a:avLst/>
          </a:prstGeom>
        </p:spPr>
      </p:pic>
      <p:sp>
        <p:nvSpPr>
          <p:cNvPr id="15" name="Text Placeholder 4"/>
          <p:cNvSpPr txBox="1">
            <a:spLocks/>
          </p:cNvSpPr>
          <p:nvPr/>
        </p:nvSpPr>
        <p:spPr>
          <a:xfrm>
            <a:off x="3295651" y="5852792"/>
            <a:ext cx="6667500" cy="639619"/>
          </a:xfrm>
          <a:ln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3295651" y="6496050"/>
            <a:ext cx="8896350" cy="180975"/>
          </a:xfrm>
          <a:prstGeom prst="rect">
            <a:avLst/>
          </a:prstGeom>
          <a:pattFill prst="pct75">
            <a:fgClr>
              <a:srgbClr val="484641">
                <a:alpha val="20000"/>
              </a:srgbClr>
            </a:fgClr>
            <a:bgClr>
              <a:schemeClr val="bg1">
                <a:alpha val="20000"/>
              </a:scheme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  <p:pic>
        <p:nvPicPr>
          <p:cNvPr id="10" name="Picture 2" descr="Image result for welco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9250" y="1848324"/>
            <a:ext cx="3844925" cy="11879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82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501861" y="944563"/>
            <a:ext cx="9737514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2400" b="1" dirty="0" smtClean="0">
                <a:latin typeface="Arial" pitchFamily="34" charset="0"/>
                <a:cs typeface="Arial" pitchFamily="34" charset="0"/>
              </a:rPr>
              <a:t>MTO Contract 2</a:t>
            </a:r>
            <a:br>
              <a:rPr lang="en-CA" sz="2400" b="1" dirty="0" smtClean="0">
                <a:latin typeface="Arial" pitchFamily="34" charset="0"/>
                <a:cs typeface="Arial" pitchFamily="34" charset="0"/>
              </a:rPr>
            </a:br>
            <a:r>
              <a:rPr lang="en-CA" sz="2400" b="1" dirty="0" smtClean="0">
                <a:latin typeface="Arial" pitchFamily="34" charset="0"/>
                <a:cs typeface="Arial" pitchFamily="34" charset="0"/>
              </a:rPr>
              <a:t>East of Cawthra to East of Dixie</a:t>
            </a:r>
            <a:br>
              <a:rPr lang="en-CA" sz="2400" b="1" dirty="0" smtClean="0">
                <a:latin typeface="Arial" pitchFamily="34" charset="0"/>
                <a:cs typeface="Arial" pitchFamily="34" charset="0"/>
              </a:rPr>
            </a:br>
            <a:r>
              <a:rPr lang="en-CA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CA" sz="2400" b="1" dirty="0" smtClean="0">
                <a:latin typeface="Arial" pitchFamily="34" charset="0"/>
                <a:cs typeface="Arial" pitchFamily="34" charset="0"/>
              </a:rPr>
            </a:b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Key Components:</a:t>
            </a:r>
            <a:br>
              <a:rPr lang="en-CA" sz="2000" b="1" dirty="0" smtClean="0">
                <a:latin typeface="Arial" pitchFamily="34" charset="0"/>
                <a:cs typeface="Arial" pitchFamily="34" charset="0"/>
              </a:rPr>
            </a:br>
            <a:r>
              <a:rPr lang="en-CA" sz="2000" dirty="0" smtClean="0">
                <a:latin typeface="Arial" pitchFamily="34" charset="0"/>
                <a:cs typeface="Arial" pitchFamily="34" charset="0"/>
              </a:rPr>
              <a:t>- Replacement / reconfiguration of QEW/Dixie road underpass</a:t>
            </a:r>
          </a:p>
          <a:p>
            <a:pPr>
              <a:buFontTx/>
              <a:buChar char="-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Replacement of Ogden pedestrian bridge</a:t>
            </a:r>
          </a:p>
          <a:p>
            <a:pPr>
              <a:buFontTx/>
              <a:buChar char="-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Realignment of local service roads</a:t>
            </a:r>
          </a:p>
          <a:p>
            <a:pPr>
              <a:buFontTx/>
              <a:buChar char="-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Drainage improvements / storm water management ponds</a:t>
            </a:r>
          </a:p>
          <a:p>
            <a:pPr>
              <a:buFontTx/>
              <a:buChar char="-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Water main and sanitary sewer works</a:t>
            </a:r>
            <a:br>
              <a:rPr lang="en-CA" sz="2000" dirty="0" smtClean="0">
                <a:latin typeface="Arial" pitchFamily="34" charset="0"/>
                <a:cs typeface="Arial" pitchFamily="34" charset="0"/>
              </a:rPr>
            </a:br>
            <a:r>
              <a:rPr lang="en-CA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CA" sz="2000" dirty="0" smtClean="0">
                <a:latin typeface="Arial" pitchFamily="34" charset="0"/>
                <a:cs typeface="Arial" pitchFamily="34" charset="0"/>
              </a:rPr>
            </a:br>
            <a:r>
              <a:rPr lang="en-CA" sz="2000" dirty="0" smtClean="0">
                <a:latin typeface="Arial" pitchFamily="34" charset="0"/>
                <a:cs typeface="Arial" pitchFamily="34" charset="0"/>
              </a:rPr>
              <a:t>-Detail design is underway </a:t>
            </a:r>
            <a:br>
              <a:rPr lang="en-CA" sz="2000" dirty="0" smtClean="0">
                <a:latin typeface="Arial" pitchFamily="34" charset="0"/>
                <a:cs typeface="Arial" pitchFamily="34" charset="0"/>
              </a:rPr>
            </a:br>
            <a:r>
              <a:rPr lang="en-CA" sz="2000" dirty="0" smtClean="0">
                <a:latin typeface="Arial" pitchFamily="34" charset="0"/>
                <a:cs typeface="Arial" pitchFamily="34" charset="0"/>
              </a:rPr>
              <a:t>-As early as Fall 2019 work may be done to relocate utilities</a:t>
            </a:r>
            <a:br>
              <a:rPr lang="en-CA" sz="2000" dirty="0" smtClean="0">
                <a:latin typeface="Arial" pitchFamily="34" charset="0"/>
                <a:cs typeface="Arial" pitchFamily="34" charset="0"/>
              </a:rPr>
            </a:br>
            <a:r>
              <a:rPr lang="en-CA" sz="2000" dirty="0" smtClean="0">
                <a:latin typeface="Arial" pitchFamily="34" charset="0"/>
                <a:cs typeface="Arial" pitchFamily="34" charset="0"/>
              </a:rPr>
              <a:t>Contract 2 work expected to commence 2022 and last for 3-4 years. </a:t>
            </a:r>
          </a:p>
          <a:p>
            <a:pPr>
              <a:buFontTx/>
              <a:buChar char="-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Project timing is subject to funding, completion of detailed design, environmental permits and approvals.</a:t>
            </a:r>
            <a:r>
              <a:rPr lang="en-CA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CA" sz="2000" b="1" dirty="0" smtClean="0">
                <a:latin typeface="Arial" pitchFamily="34" charset="0"/>
                <a:cs typeface="Arial" pitchFamily="34" charset="0"/>
              </a:rPr>
            </a:br>
            <a:r>
              <a:rPr lang="en-CA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CA" sz="2000" b="1" dirty="0" smtClean="0">
                <a:latin typeface="Arial" pitchFamily="34" charset="0"/>
                <a:cs typeface="Arial" pitchFamily="34" charset="0"/>
              </a:rPr>
            </a:br>
            <a:r>
              <a:rPr lang="en-CA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CA" sz="2000" b="1" dirty="0" smtClean="0">
                <a:latin typeface="Arial" pitchFamily="34" charset="0"/>
                <a:cs typeface="Arial" pitchFamily="34" charset="0"/>
              </a:rPr>
            </a:br>
            <a:r>
              <a:rPr lang="en-CA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CA" sz="2000" b="1" dirty="0" smtClean="0">
                <a:latin typeface="Arial" pitchFamily="34" charset="0"/>
                <a:cs typeface="Arial" pitchFamily="34" charset="0"/>
              </a:rPr>
            </a:br>
            <a:endParaRPr lang="en-CA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 txBox="1">
            <a:spLocks noGrp="1"/>
          </p:cNvSpPr>
          <p:nvPr/>
        </p:nvSpPr>
        <p:spPr bwMode="auto">
          <a:xfrm>
            <a:off x="7439025" y="6638924"/>
            <a:ext cx="2876550" cy="21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en-US" altLang="en-US" sz="800" dirty="0" smtClean="0"/>
              <a:t>Confidential - </a:t>
            </a:r>
            <a:r>
              <a:rPr lang="en-CA" sz="800" dirty="0" smtClean="0"/>
              <a:t>Sherway Homeowner’s and Recreation Association</a:t>
            </a:r>
            <a:endParaRPr lang="en-US" altLang="en-US" sz="800" dirty="0"/>
          </a:p>
        </p:txBody>
      </p:sp>
      <p:pic>
        <p:nvPicPr>
          <p:cNvPr id="6" name="Afbeelding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6125" y="5934075"/>
            <a:ext cx="8896350" cy="484669"/>
          </a:xfrm>
          <a:prstGeom prst="rect">
            <a:avLst/>
          </a:prstGeom>
        </p:spPr>
      </p:pic>
      <p:sp>
        <p:nvSpPr>
          <p:cNvPr id="7" name="Text Placeholder 4"/>
          <p:cNvSpPr txBox="1">
            <a:spLocks/>
          </p:cNvSpPr>
          <p:nvPr/>
        </p:nvSpPr>
        <p:spPr>
          <a:xfrm>
            <a:off x="3295651" y="5852792"/>
            <a:ext cx="6667500" cy="639619"/>
          </a:xfrm>
          <a:ln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3295651" y="6496050"/>
            <a:ext cx="8896350" cy="180975"/>
          </a:xfrm>
          <a:prstGeom prst="rect">
            <a:avLst/>
          </a:prstGeom>
          <a:pattFill prst="pct75">
            <a:fgClr>
              <a:srgbClr val="484641">
                <a:alpha val="20000"/>
              </a:srgbClr>
            </a:fgClr>
            <a:bgClr>
              <a:schemeClr val="bg1">
                <a:alpha val="20000"/>
              </a:scheme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.potx" id="{F05C2FB0-B54B-48C7-8966-634E63BFA5BD}" vid="{A70F337E-B66E-44FD-B64D-9D2F274329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Forcare Powerpoint template</Template>
  <TotalTime>0</TotalTime>
  <Words>266</Words>
  <Application>Microsoft Office PowerPoint</Application>
  <PresentationFormat>Widescreen</PresentationFormat>
  <Paragraphs>96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MS PGothic</vt:lpstr>
      <vt:lpstr>Arial</vt:lpstr>
      <vt:lpstr>Calibri</vt:lpstr>
      <vt:lpstr>Calibri Light</vt:lpstr>
      <vt:lpstr>Ubuntu</vt:lpstr>
      <vt:lpstr>Wingdings</vt:lpstr>
      <vt:lpstr>Kantoorthema</vt:lpstr>
      <vt:lpstr>PowerPoint Presentation</vt:lpstr>
      <vt:lpstr>Housekeeping</vt:lpstr>
      <vt:lpstr>PowerPoint Presentation</vt:lpstr>
      <vt:lpstr>SHORA Board Nominations / Election</vt:lpstr>
      <vt:lpstr>SHORA Financials 2018 - 2019</vt:lpstr>
      <vt:lpstr>SHORA Year in Review</vt:lpstr>
      <vt:lpstr>Guest Speaker – Ross Atikinson  </vt:lpstr>
      <vt:lpstr>Guest Speaker – Graham Sled </vt:lpstr>
      <vt:lpstr>PowerPoint Presentation</vt:lpstr>
      <vt:lpstr>Guest Speaker – Councilor Stephen Dasko</vt:lpstr>
      <vt:lpstr>Q &amp; A / Closing Comments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Pugh, Jamie</cp:lastModifiedBy>
  <cp:revision>467</cp:revision>
  <cp:lastPrinted>2017-09-13T09:00:13Z</cp:lastPrinted>
  <dcterms:created xsi:type="dcterms:W3CDTF">2017-06-15T08:07:45Z</dcterms:created>
  <dcterms:modified xsi:type="dcterms:W3CDTF">2019-09-26T22:49:28Z</dcterms:modified>
</cp:coreProperties>
</file>