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7" r:id="rId2"/>
    <p:sldId id="298" r:id="rId3"/>
    <p:sldId id="299" r:id="rId4"/>
    <p:sldId id="300" r:id="rId5"/>
    <p:sldId id="302" r:id="rId6"/>
    <p:sldId id="304" r:id="rId7"/>
    <p:sldId id="305" r:id="rId8"/>
    <p:sldId id="306" r:id="rId9"/>
    <p:sldId id="308" r:id="rId10"/>
    <p:sldId id="310" r:id="rId11"/>
    <p:sldId id="309" r:id="rId12"/>
    <p:sldId id="303" r:id="rId13"/>
    <p:sldId id="31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04"/>
    <p:restoredTop sz="94740"/>
  </p:normalViewPr>
  <p:slideViewPr>
    <p:cSldViewPr snapToGrid="0" snapToObjects="1">
      <p:cViewPr varScale="1">
        <p:scale>
          <a:sx n="66" d="100"/>
          <a:sy n="66" d="100"/>
        </p:scale>
        <p:origin x="216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3E347B-7056-684F-8432-97E288CE53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DE4B7B-F2EA-4748-BE12-B887E11B2B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DD43D-18EA-3C49-9097-72E35323108B}" type="datetimeFigureOut">
              <a:rPr lang="en-US" smtClean="0"/>
              <a:t>3/22/18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87FB7-859B-FB4C-BC8B-C2449C1F3C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4C21C-A8BE-2E4F-A9F9-F16194AB54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4EB5E-AA45-6743-85AC-081B684A9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25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D3AFC-A3B9-454A-9EE9-2DF42C7B24AE}" type="datetimeFigureOut">
              <a:rPr lang="en-US" smtClean="0"/>
              <a:t>3/22/18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00692-3408-764E-957D-9C8DC9A38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5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77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54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7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59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80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38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61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79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00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6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07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0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96A6-8703-D14C-8C51-DB8EDC3C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9CA79-9F27-3248-99A6-68022C8A5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3194-2BDD-FD4A-B4BC-A5389A3F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62D83-35B5-464D-97E3-DF93C85B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D1A6-5911-214C-92CC-7A432C76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5371-413F-9F41-82E1-4C41CFD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FDC48-0992-514A-8738-6A30E467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E0A6-4F9E-C648-B7EC-F080FD80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1A13-1245-2840-A9B4-A81D5A33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A171-546A-6D4E-AB81-8FC2E33D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3E7FF-6D66-2C41-847D-31B673BD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4A6CA-AE97-7241-B1D6-F259B191F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8A3CE-C9C1-1C47-A8FA-85E4622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541F-E5D5-C54A-865E-0BC7BB65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D436-2539-624E-B367-DA2E0420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352E-035A-2C4A-B5AE-24B0C130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4E03-119B-1044-9737-6B8B9B3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1C04A-C1EE-C145-A0E3-A3CCF34C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3FDE-972E-D04D-817B-299D5647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2BD3-CB62-3A4A-B27C-266A0566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B767-5AD9-1E45-B21E-7BA1B8CC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7036-402B-384C-832A-26C0F920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B3C9-57C9-EB42-A8C1-AA115D6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7D0E9-0FFC-C340-80B0-623830D5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F2E-A5B2-924B-8354-1B916143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D6232-973B-6141-A68B-2718A1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E07B-97E3-0947-87AC-CB2E8240A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4764-77C0-E74B-8ED5-20BA541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2963F-A3A8-4544-8DB5-A90A6356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44F7-5F74-E64C-9B2F-9827337C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262F-849F-9D43-8852-A9E0C5A9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6BC8-BAC2-E94A-AEBA-6D7D0972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4530D-B4EF-F24F-AD35-31555C22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ACEE-0A1C-FF49-9BE8-78C7DDB8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30E8D-A469-564D-BBEE-E2ACDA50D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4842-89AF-7B48-BEB4-0B77D0EF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ED2EA-11D7-B74E-97E0-B1F8F3BF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54DEA-FEAD-104B-98BC-4F4CAC99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F1130-5D3E-6547-AAFF-01B439D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6AA-B384-D448-A94F-6D00062D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976E-6F7B-2341-9D21-160C6A6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C8C-ED13-7744-B332-728B369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14FAA-B584-4245-A43C-FA8F3468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BDA82-22B1-5540-8F21-A6CBCA87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453D-58B1-2B41-9744-420F28A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00724-0379-FB43-9FC7-734DA0C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9AFC-A631-DB4E-B763-B076DBCC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1F0B-A6E6-174A-A665-460ECB47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DE1A5-0B21-5549-9E26-1789861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B1B0-C07E-2E44-A1BC-5F5E7B03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16EE0-6B68-7E4F-9C56-1EF84F7D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BFE04-3F3C-854E-8854-EDCC5ED5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1474-EEAE-D048-9796-98F5F63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97ED-78A7-C84C-A374-C4DC5D389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93D4B-B4C4-9247-91D2-C237F270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9E171-82A9-AC4C-9051-73321E51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151FF-F8C5-924A-A27D-C11DA6E4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FC28-EBFD-DC42-BD3E-06743BA7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86AB4-7E36-CF44-8638-FA36DC3C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D7F8-63D3-A64F-BA61-313E8FAD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DBAC-F291-6948-9B81-5DB9D5FB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AE1C9-51B7-264C-894E-42EEAAA63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01EB0-BC52-1743-AA45-DC6C15D54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XxiBAi_q54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1EB3D-7722-D34D-B65E-CB842C32C609}"/>
              </a:ext>
            </a:extLst>
          </p:cNvPr>
          <p:cNvSpPr txBox="1"/>
          <p:nvPr/>
        </p:nvSpPr>
        <p:spPr>
          <a:xfrm>
            <a:off x="1673817" y="2108602"/>
            <a:ext cx="5142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/>
              <a:t>Value, Price and Profit </a:t>
            </a:r>
            <a:r>
              <a:rPr lang="en-US" sz="3200" b="1" dirty="0"/>
              <a:t>(1865)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A626DB-D1C1-2C46-9888-9CE806D09FEC}"/>
              </a:ext>
            </a:extLst>
          </p:cNvPr>
          <p:cNvSpPr txBox="1"/>
          <p:nvPr/>
        </p:nvSpPr>
        <p:spPr>
          <a:xfrm>
            <a:off x="1673817" y="3171649"/>
            <a:ext cx="69367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Economic and Philosophic Manuscripts of 1844</a:t>
            </a:r>
          </a:p>
        </p:txBody>
      </p:sp>
    </p:spTree>
    <p:extLst>
      <p:ext uri="{BB962C8B-B14F-4D97-AF65-F5344CB8AC3E}">
        <p14:creationId xmlns:p14="http://schemas.microsoft.com/office/powerpoint/2010/main" val="217309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Exploitation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25312"/>
            <a:ext cx="8597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As society industrializes, what happens?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545764"/>
            <a:ext cx="10515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/>
              <a:t>Over time, the capitalist employer’s capital continually increases, while the worker still only covers his needs and is unable to amass any capital.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CEF12F-C507-E045-AC37-8FA11ED3FC9E}"/>
              </a:ext>
            </a:extLst>
          </p:cNvPr>
          <p:cNvSpPr txBox="1"/>
          <p:nvPr/>
        </p:nvSpPr>
        <p:spPr>
          <a:xfrm>
            <a:off x="838201" y="3570972"/>
            <a:ext cx="10515599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/>
              <a:t>Class conflict: This creates two distinct social (economic, political) classes: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b="1" dirty="0"/>
              <a:t>The bourgeoisie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500" dirty="0"/>
              <a:t>The few who possess the means of production.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5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b="1" dirty="0"/>
              <a:t>The proletariat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500" dirty="0"/>
              <a:t>The masses who possess only their labor power.</a:t>
            </a:r>
          </a:p>
        </p:txBody>
      </p:sp>
    </p:spTree>
    <p:extLst>
      <p:ext uri="{BB962C8B-B14F-4D97-AF65-F5344CB8AC3E}">
        <p14:creationId xmlns:p14="http://schemas.microsoft.com/office/powerpoint/2010/main" val="5925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Exploitation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25312"/>
            <a:ext cx="8597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As society industrializes, what happens?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641466"/>
            <a:ext cx="10515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What happens to the capitalist employer?</a:t>
            </a:r>
          </a:p>
          <a:p>
            <a:r>
              <a:rPr lang="en-US" sz="2500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What happens to the worker?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What happens to society?</a:t>
            </a:r>
          </a:p>
        </p:txBody>
      </p:sp>
    </p:spTree>
    <p:extLst>
      <p:ext uri="{BB962C8B-B14F-4D97-AF65-F5344CB8AC3E}">
        <p14:creationId xmlns:p14="http://schemas.microsoft.com/office/powerpoint/2010/main" val="333740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799C4-6EEC-7A4E-974B-69698879F7DA}"/>
              </a:ext>
            </a:extLst>
          </p:cNvPr>
          <p:cNvSpPr txBox="1"/>
          <p:nvPr/>
        </p:nvSpPr>
        <p:spPr>
          <a:xfrm>
            <a:off x="9447780" y="6070399"/>
            <a:ext cx="2123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https://youtu.be/QXxiBAi_q54</a:t>
            </a:r>
            <a:r>
              <a:rPr lang="en-US" sz="12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702387"/>
            <a:ext cx="409786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The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</a:rPr>
              <a:t>Edukators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 (2004)</a:t>
            </a:r>
          </a:p>
          <a:p>
            <a:endParaRPr lang="en-US" sz="2800" dirty="0"/>
          </a:p>
          <a:p>
            <a:r>
              <a:rPr lang="en-US" sz="2800" dirty="0"/>
              <a:t>Characters: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/>
              <a:t>Jule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Peter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Hardenberg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D624ED85-0651-8441-9DC2-9A86BFF21F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1507" y="1227193"/>
            <a:ext cx="6290252" cy="475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685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1051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870000"/>
                </a:solidFill>
              </a:rPr>
              <a:t>Marxism is not just a political and economic philosophy…</a:t>
            </a:r>
            <a:endParaRPr lang="en-US" dirty="0">
              <a:solidFill>
                <a:srgbClr val="87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889383"/>
            <a:ext cx="105156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It is also a sociological theory – a “conflict theory”</a:t>
            </a:r>
          </a:p>
          <a:p>
            <a:endParaRPr lang="en-US" sz="25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Primarily about social class conflict – the conflict that arises from power and domination, from the bourgeoisie over the proletariat.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Social relations are forged out of class struggles – they reflect the different positions of power people hold in society. (You can look beyond an apparent social reality to find a deeper reality.)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This perspective can be applied to numerous fields: education, political science, anthropology, literary criticism, art, media studies, psychology, etc.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6D02F1-6143-584E-B3EA-7511FD078BAE}"/>
              </a:ext>
            </a:extLst>
          </p:cNvPr>
          <p:cNvSpPr txBox="1"/>
          <p:nvPr/>
        </p:nvSpPr>
        <p:spPr>
          <a:xfrm>
            <a:off x="4808450" y="6444476"/>
            <a:ext cx="1767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alpha val="50000"/>
                  </a:schemeClr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74420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1EB3D-7722-D34D-B65E-CB842C32C609}"/>
              </a:ext>
            </a:extLst>
          </p:cNvPr>
          <p:cNvSpPr txBox="1"/>
          <p:nvPr/>
        </p:nvSpPr>
        <p:spPr>
          <a:xfrm>
            <a:off x="1673817" y="2108602"/>
            <a:ext cx="70932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Born:  May 5, 1818 </a:t>
            </a:r>
            <a:r>
              <a:rPr lang="en-US" sz="3200" dirty="0"/>
              <a:t>(Trier, Germany)</a:t>
            </a:r>
          </a:p>
          <a:p>
            <a:endParaRPr lang="en-US" sz="3200" b="1" dirty="0"/>
          </a:p>
          <a:p>
            <a:r>
              <a:rPr lang="en-US" sz="3200" b="1" dirty="0"/>
              <a:t>Died:  March 17, 1883 </a:t>
            </a:r>
            <a:r>
              <a:rPr lang="en-US" sz="3200" dirty="0"/>
              <a:t>(London, England)</a:t>
            </a:r>
          </a:p>
        </p:txBody>
      </p:sp>
    </p:spTree>
    <p:extLst>
      <p:ext uri="{BB962C8B-B14F-4D97-AF65-F5344CB8AC3E}">
        <p14:creationId xmlns:p14="http://schemas.microsoft.com/office/powerpoint/2010/main" val="1820294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3E0E6F-062D-5D45-9C60-BD396F9E62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" y="1458091"/>
            <a:ext cx="8779033" cy="49282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FBCC41-AC8D-8B4D-A286-F111E32B5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6681" y="1122937"/>
            <a:ext cx="3727315" cy="208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3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1F4D6D-273E-4D4C-9CF5-39FF707ED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107" y="1279806"/>
            <a:ext cx="6699693" cy="50316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4AD98E-DCD4-6543-8C43-A7DE6B3497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64" y="1799664"/>
            <a:ext cx="5398407" cy="3827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3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870000"/>
                </a:solidFill>
              </a:rPr>
              <a:t>Labor theory of value</a:t>
            </a:r>
            <a:endParaRPr lang="en-US" dirty="0">
              <a:solidFill>
                <a:srgbClr val="87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16440"/>
            <a:ext cx="7056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is the basic unit of value?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599372"/>
            <a:ext cx="10115145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“Commodity has a value because it is a crystallization of social labor.” (VPP 729) (This is loosely similar to Adam Smith.)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Labor is “the common social substance of all commodities.” (VPP 728)</a:t>
            </a:r>
          </a:p>
          <a:p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Thus, the value is: </a:t>
            </a:r>
            <a:r>
              <a:rPr lang="en-US" sz="2500" b="1" i="1" dirty="0"/>
              <a:t>the quantity</a:t>
            </a:r>
            <a:r>
              <a:rPr lang="en-US" sz="2500" i="1" dirty="0"/>
              <a:t> </a:t>
            </a:r>
            <a:r>
              <a:rPr lang="en-US" sz="2500" b="1" i="1" dirty="0"/>
              <a:t>of labor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Note: this is not the same as the wages paid for that labor – the </a:t>
            </a:r>
            <a:r>
              <a:rPr lang="en-US" sz="2500" i="1" dirty="0"/>
              <a:t>quantity of labor</a:t>
            </a:r>
            <a:r>
              <a:rPr lang="en-US" sz="2500" dirty="0"/>
              <a:t> refers to the average time (not actual time) it generally takes across society to engage in that labor.</a:t>
            </a:r>
          </a:p>
        </p:txBody>
      </p:sp>
    </p:spTree>
    <p:extLst>
      <p:ext uri="{BB962C8B-B14F-4D97-AF65-F5344CB8AC3E}">
        <p14:creationId xmlns:p14="http://schemas.microsoft.com/office/powerpoint/2010/main" val="411882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62550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Labor theory of value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199" y="1866693"/>
            <a:ext cx="9823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Point: everything can ultimately be viewed as labor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594409"/>
            <a:ext cx="105156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b="1" dirty="0"/>
              <a:t>Labor power </a:t>
            </a:r>
            <a:r>
              <a:rPr lang="en-US" sz="2500" dirty="0"/>
              <a:t>– price that would be given for the use of a person’s power.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b="1" dirty="0"/>
              <a:t>Capital</a:t>
            </a:r>
            <a:r>
              <a:rPr lang="en-US" sz="2500" dirty="0"/>
              <a:t> (tools, factories, money) is just accumulated labor – it took labor to make it and/or to acquire it.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All of this is the </a:t>
            </a:r>
            <a:r>
              <a:rPr lang="en-US" sz="2500" i="1" dirty="0"/>
              <a:t>means of production</a:t>
            </a:r>
            <a:r>
              <a:rPr lang="en-US" sz="25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Therefore, generally speaking there are two primary kinds of value (which are derived from labor):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b="1" dirty="0"/>
              <a:t>Labor power</a:t>
            </a:r>
            <a:r>
              <a:rPr lang="en-US" sz="2500" dirty="0"/>
              <a:t>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b="1" dirty="0"/>
              <a:t>Capital</a:t>
            </a:r>
            <a:r>
              <a:rPr lang="en-US" sz="2500" dirty="0"/>
              <a:t> (accumulated labor).</a:t>
            </a:r>
          </a:p>
        </p:txBody>
      </p:sp>
    </p:spTree>
    <p:extLst>
      <p:ext uri="{BB962C8B-B14F-4D97-AF65-F5344CB8AC3E}">
        <p14:creationId xmlns:p14="http://schemas.microsoft.com/office/powerpoint/2010/main" val="81488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Surplus value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13344"/>
            <a:ext cx="8597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is surplus value? How does it come about?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458828"/>
            <a:ext cx="10515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i="1" dirty="0"/>
              <a:t>Example: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You are a worker who earns wages of $30 per day, for 8 hours of work.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That $30 is exactly the amount of money that is required to sustain you (</a:t>
            </a:r>
            <a:r>
              <a:rPr lang="en-US" sz="2500" i="1" dirty="0"/>
              <a:t>i.e.</a:t>
            </a:r>
            <a:r>
              <a:rPr lang="en-US" sz="2500" dirty="0"/>
              <a:t>, to pay for that day’s equivalent of food, rent, etc.)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It takes you 2 hours of labor to produce goods worth $30.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12DE7A-0E38-4C41-B8AC-0EEE3564DC1B}"/>
              </a:ext>
            </a:extLst>
          </p:cNvPr>
          <p:cNvSpPr txBox="1"/>
          <p:nvPr/>
        </p:nvSpPr>
        <p:spPr>
          <a:xfrm>
            <a:off x="838200" y="4357101"/>
            <a:ext cx="1051559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The remaining 6 hours that you spend at work is labor (value) you give but are not compensated for.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500" dirty="0"/>
              <a:t>So where does that labor go? 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500" dirty="0"/>
              <a:t>The labor produces goods sold at a profit.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500" dirty="0"/>
              <a:t>That profit is </a:t>
            </a:r>
            <a:r>
              <a:rPr lang="en-US" sz="2500" b="1" dirty="0"/>
              <a:t>surplus value</a:t>
            </a:r>
            <a:r>
              <a:rPr lang="en-US" sz="2500" dirty="0"/>
              <a:t> – for the capitalist employer.</a:t>
            </a:r>
          </a:p>
        </p:txBody>
      </p:sp>
    </p:spTree>
    <p:extLst>
      <p:ext uri="{BB962C8B-B14F-4D97-AF65-F5344CB8AC3E}">
        <p14:creationId xmlns:p14="http://schemas.microsoft.com/office/powerpoint/2010/main" val="290470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Surplus value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25312"/>
            <a:ext cx="8597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At the end of the day, what does each person have?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448532"/>
            <a:ext cx="10515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b="1" dirty="0"/>
              <a:t>The worker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You have given your labor in exchange for wages.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These wages cover your sustenance; but there is nothing left over.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b="1" dirty="0"/>
              <a:t>The capitalist employer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She has given some of her capital in wages in exchange for your labor.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500" dirty="0"/>
              <a:t>Your labor is used to produce goods that are worth more than what she paid you for your labor; the capitalist employer retains this surplus value.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At the end of the day, you just stay afloat, while the capitalist employer amasses more and more capital from your labor.</a:t>
            </a:r>
          </a:p>
        </p:txBody>
      </p:sp>
    </p:spTree>
    <p:extLst>
      <p:ext uri="{BB962C8B-B14F-4D97-AF65-F5344CB8AC3E}">
        <p14:creationId xmlns:p14="http://schemas.microsoft.com/office/powerpoint/2010/main" val="399491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972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Karl Marx</a:t>
            </a:r>
            <a:endParaRPr lang="en-US" sz="4000" b="1" i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95567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332E5-1A64-F24F-B41E-0B88E7C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E2FE4-DC80-504E-89C2-A0BC1D64031F}"/>
              </a:ext>
            </a:extLst>
          </p:cNvPr>
          <p:cNvSpPr txBox="1"/>
          <p:nvPr/>
        </p:nvSpPr>
        <p:spPr>
          <a:xfrm>
            <a:off x="838200" y="1171954"/>
            <a:ext cx="383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Exploitation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99E1D6-930E-FC43-A66F-59F899815477}"/>
              </a:ext>
            </a:extLst>
          </p:cNvPr>
          <p:cNvSpPr txBox="1"/>
          <p:nvPr/>
        </p:nvSpPr>
        <p:spPr>
          <a:xfrm>
            <a:off x="838200" y="1925312"/>
            <a:ext cx="8597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As society industrializes, what happens?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36735-93C7-A044-8EF4-2A9E9A50693C}"/>
              </a:ext>
            </a:extLst>
          </p:cNvPr>
          <p:cNvSpPr txBox="1"/>
          <p:nvPr/>
        </p:nvSpPr>
        <p:spPr>
          <a:xfrm>
            <a:off x="838200" y="2620219"/>
            <a:ext cx="1051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Each worker is able to produce more and more goods that are sold at a profit (resulting in greater surplus value to the capitalist employer).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While previously it took only 2 hours of labor to cover your needs, with division of labor and increased technology, it will take much less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500" dirty="0"/>
              <a:t>This means that more and more of the worker’s time is spent without being compensated for their labor, and this goes to the capitalist employer.</a:t>
            </a:r>
          </a:p>
        </p:txBody>
      </p:sp>
    </p:spTree>
    <p:extLst>
      <p:ext uri="{BB962C8B-B14F-4D97-AF65-F5344CB8AC3E}">
        <p14:creationId xmlns:p14="http://schemas.microsoft.com/office/powerpoint/2010/main" val="71005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5707</TotalTime>
  <Words>841</Words>
  <Application>Microsoft Macintosh PowerPoint</Application>
  <PresentationFormat>Widescreen</PresentationFormat>
  <Paragraphs>123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  <vt:lpstr>Karl Marx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Re: Christine Korsgaard</dc:title>
  <dc:creator>Poplar, David - (poplar)</dc:creator>
  <cp:lastModifiedBy>Poplar, David - (poplar)</cp:lastModifiedBy>
  <cp:revision>182</cp:revision>
  <cp:lastPrinted>2018-03-23T08:41:29Z</cp:lastPrinted>
  <dcterms:created xsi:type="dcterms:W3CDTF">2018-02-12T06:47:14Z</dcterms:created>
  <dcterms:modified xsi:type="dcterms:W3CDTF">2018-03-23T17:14:43Z</dcterms:modified>
</cp:coreProperties>
</file>