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Lst>
  <p:notesMasterIdLst>
    <p:notesMasterId r:id="rId26"/>
  </p:notesMasterIdLst>
  <p:handoutMasterIdLst>
    <p:handoutMasterId r:id="rId27"/>
  </p:handoutMasterIdLst>
  <p:sldIdLst>
    <p:sldId id="274" r:id="rId5"/>
    <p:sldId id="283" r:id="rId6"/>
    <p:sldId id="506" r:id="rId7"/>
    <p:sldId id="508" r:id="rId8"/>
    <p:sldId id="267" r:id="rId9"/>
    <p:sldId id="496" r:id="rId10"/>
    <p:sldId id="321" r:id="rId11"/>
    <p:sldId id="317" r:id="rId12"/>
    <p:sldId id="507" r:id="rId13"/>
    <p:sldId id="330" r:id="rId14"/>
    <p:sldId id="325" r:id="rId15"/>
    <p:sldId id="500" r:id="rId16"/>
    <p:sldId id="328" r:id="rId17"/>
    <p:sldId id="501" r:id="rId18"/>
    <p:sldId id="502" r:id="rId19"/>
    <p:sldId id="332" r:id="rId20"/>
    <p:sldId id="432" r:id="rId21"/>
    <p:sldId id="487" r:id="rId22"/>
    <p:sldId id="492" r:id="rId23"/>
    <p:sldId id="309" r:id="rId24"/>
    <p:sldId id="323"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ystal Moore" initials="CM" lastIdx="25" clrIdx="0">
    <p:extLst>
      <p:ext uri="{19B8F6BF-5375-455C-9EA6-DF929625EA0E}">
        <p15:presenceInfo xmlns:p15="http://schemas.microsoft.com/office/powerpoint/2012/main" userId="S::Crystal.Moore@ed.gov::0db8a7a9-6110-4078-a707-7281781194b0" providerId="AD"/>
      </p:ext>
    </p:extLst>
  </p:cmAuthor>
  <p:cmAuthor id="2" name="Lee, Wanda" initials="LW" lastIdx="1" clrIdx="1">
    <p:extLst>
      <p:ext uri="{19B8F6BF-5375-455C-9EA6-DF929625EA0E}">
        <p15:presenceInfo xmlns:p15="http://schemas.microsoft.com/office/powerpoint/2012/main" userId="S::Wanda.Lee@ed.gov::3d768b1b-b77e-4b98-ae2d-a22a43f3fa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A0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6668B-D0B2-4F73-ADA7-9CD3E0ACA69F}" v="4" dt="2021-09-28T20:00:48.920"/>
    <p1510:client id="{4C888700-30BE-0619-B9A6-4A9D8E6834DF}" v="14" dt="2021-09-28T17:45:34.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58484" autoAdjust="0"/>
  </p:normalViewPr>
  <p:slideViewPr>
    <p:cSldViewPr snapToGrid="0">
      <p:cViewPr>
        <p:scale>
          <a:sx n="80" d="100"/>
          <a:sy n="80" d="100"/>
        </p:scale>
        <p:origin x="168"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pieChart>
        <c:varyColors val="1"/>
        <c:ser>
          <c:idx val="0"/>
          <c:order val="0"/>
          <c:dPt>
            <c:idx val="0"/>
            <c:bubble3D val="0"/>
            <c:spPr>
              <a:solidFill>
                <a:schemeClr val="accent2">
                  <a:tint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9C5-4AA5-910B-FC42DE783E6C}"/>
              </c:ext>
            </c:extLst>
          </c:dPt>
          <c:dPt>
            <c:idx val="1"/>
            <c:bubble3D val="0"/>
            <c:spPr>
              <a:solidFill>
                <a:schemeClr val="accent2">
                  <a:tint val="7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911-4A8A-80F7-9B1445B1AB4B}"/>
              </c:ext>
            </c:extLst>
          </c:dPt>
          <c:dPt>
            <c:idx val="2"/>
            <c:bubble3D val="0"/>
            <c:spPr>
              <a:solidFill>
                <a:schemeClr val="accent2">
                  <a:tint val="9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F911-4A8A-80F7-9B1445B1AB4B}"/>
              </c:ext>
            </c:extLst>
          </c:dPt>
          <c:dPt>
            <c:idx val="3"/>
            <c:bubble3D val="0"/>
            <c:spPr>
              <a:solidFill>
                <a:schemeClr val="accent2">
                  <a:shade val="9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911-4A8A-80F7-9B1445B1AB4B}"/>
              </c:ext>
            </c:extLst>
          </c:dPt>
          <c:dPt>
            <c:idx val="4"/>
            <c:bubble3D val="0"/>
            <c:spPr>
              <a:solidFill>
                <a:schemeClr val="accent2">
                  <a:shade val="7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F911-4A8A-80F7-9B1445B1AB4B}"/>
              </c:ext>
            </c:extLst>
          </c:dPt>
          <c:dPt>
            <c:idx val="5"/>
            <c:bubble3D val="0"/>
            <c:spPr>
              <a:solidFill>
                <a:schemeClr val="accent2">
                  <a:shade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911-4A8A-80F7-9B1445B1AB4B}"/>
              </c:ext>
            </c:extLst>
          </c:dPt>
          <c:dLbls>
            <c:delete val="1"/>
          </c:dLbls>
          <c:cat>
            <c:strRef>
              <c:f>Sheet1!$A$20:$A$25</c:f>
              <c:strCache>
                <c:ptCount val="6"/>
                <c:pt idx="0">
                  <c:v>LEA</c:v>
                </c:pt>
                <c:pt idx="1">
                  <c:v>Bureau Grant and Contract Schools</c:v>
                </c:pt>
                <c:pt idx="2">
                  <c:v>Bureau Operated Schools</c:v>
                </c:pt>
                <c:pt idx="3">
                  <c:v>LEA-Consortium</c:v>
                </c:pt>
                <c:pt idx="4">
                  <c:v>Tribes Applying In Lieu of LEAs</c:v>
                </c:pt>
                <c:pt idx="5">
                  <c:v>Indian Community Based Orgs. </c:v>
                </c:pt>
              </c:strCache>
            </c:strRef>
          </c:cat>
          <c:val>
            <c:numRef>
              <c:f>Sheet1!$B$20:$B$25</c:f>
              <c:numCache>
                <c:formatCode>General</c:formatCode>
                <c:ptCount val="6"/>
                <c:pt idx="0">
                  <c:v>1102</c:v>
                </c:pt>
                <c:pt idx="1">
                  <c:v>91</c:v>
                </c:pt>
                <c:pt idx="2">
                  <c:v>50</c:v>
                </c:pt>
                <c:pt idx="3">
                  <c:v>29</c:v>
                </c:pt>
                <c:pt idx="4">
                  <c:v>29</c:v>
                </c:pt>
                <c:pt idx="5">
                  <c:v>1</c:v>
                </c:pt>
              </c:numCache>
            </c:numRef>
          </c:val>
          <c:extLst>
            <c:ext xmlns:c16="http://schemas.microsoft.com/office/drawing/2014/chart" uri="{C3380CC4-5D6E-409C-BE32-E72D297353CC}">
              <c16:uniqueId val="{00000000-2FB0-49D8-AFB9-37D89984E90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9-24T14:13:54.853" idx="2">
    <p:pos x="4101" y="789"/>
    <p:text>Need JOM/BIE #s</p:text>
    <p:extLst>
      <p:ext uri="{C676402C-5697-4E1C-873F-D02D1690AC5C}">
        <p15:threadingInfo xmlns:p15="http://schemas.microsoft.com/office/powerpoint/2012/main" timeZoneBias="240"/>
      </p:ext>
    </p:extLst>
  </p:cm>
  <p:cm authorId="1" dt="2021-09-24T14:50:25.831" idx="13">
    <p:pos x="4101" y="885"/>
    <p:text>Crystal Formula Students</p:text>
    <p:extLst>
      <p:ext uri="{C676402C-5697-4E1C-873F-D02D1690AC5C}">
        <p15:threadingInfo xmlns:p15="http://schemas.microsoft.com/office/powerpoint/2012/main" timeZoneBias="240">
          <p15:parentCm authorId="1" idx="2"/>
        </p15:threadingInfo>
      </p:ext>
    </p:extLst>
  </p:cm>
  <p:cm authorId="1" dt="2021-09-24T14:51:18.625" idx="14">
    <p:pos x="4101" y="981"/>
    <p:text>Annabelle: ERC contract JOM and BIE</p:text>
    <p:extLst>
      <p:ext uri="{C676402C-5697-4E1C-873F-D02D1690AC5C}">
        <p15:threadingInfo xmlns:p15="http://schemas.microsoft.com/office/powerpoint/2012/main" timeZoneBias="240">
          <p15:parentCm authorId="1" idx="2"/>
        </p15:threadingInfo>
      </p:ext>
    </p:extLst>
  </p:cm>
  <p:cm authorId="1" dt="2021-09-27T15:21:54.657" idx="25">
    <p:pos x="4101" y="1077"/>
    <p:text>AT: FY15 or most current data</p:text>
    <p:extLst>
      <p:ext uri="{C676402C-5697-4E1C-873F-D02D1690AC5C}">
        <p15:threadingInfo xmlns:p15="http://schemas.microsoft.com/office/powerpoint/2012/main" timeZoneBias="240">
          <p15:parentCm authorId="1" idx="2"/>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9824A-F173-4606-972E-247AF0E45AC0}" type="doc">
      <dgm:prSet loTypeId="urn:microsoft.com/office/officeart/2005/8/layout/funnel1" loCatId="relationship" qsTypeId="urn:microsoft.com/office/officeart/2005/8/quickstyle/simple1" qsCatId="simple" csTypeId="urn:microsoft.com/office/officeart/2005/8/colors/colorful1" csCatId="colorful" phldr="1"/>
      <dgm:spPr/>
      <dgm:t>
        <a:bodyPr/>
        <a:lstStyle/>
        <a:p>
          <a:endParaRPr lang="en-US"/>
        </a:p>
      </dgm:t>
    </dgm:pt>
    <dgm:pt modelId="{398D8967-7E80-4C1D-9C9A-1A883397A871}">
      <dgm:prSet phldrT="[Text]"/>
      <dgm:spPr/>
      <dgm:t>
        <a:bodyPr/>
        <a:lstStyle/>
        <a:p>
          <a:r>
            <a:rPr lang="en-US" b="1">
              <a:solidFill>
                <a:schemeClr val="tx1"/>
              </a:solidFill>
            </a:rPr>
            <a:t>Formula Grants</a:t>
          </a:r>
        </a:p>
      </dgm:t>
    </dgm:pt>
    <dgm:pt modelId="{5C45083D-6EA0-4153-9603-AAFDD7B61A70}" type="parTrans" cxnId="{21183222-AB6E-4D07-8FE5-9BD96E06D974}">
      <dgm:prSet/>
      <dgm:spPr/>
      <dgm:t>
        <a:bodyPr/>
        <a:lstStyle/>
        <a:p>
          <a:endParaRPr lang="en-US"/>
        </a:p>
      </dgm:t>
    </dgm:pt>
    <dgm:pt modelId="{C0A31DC5-DBE4-4761-A5F8-84750E07D18D}" type="sibTrans" cxnId="{21183222-AB6E-4D07-8FE5-9BD96E06D974}">
      <dgm:prSet/>
      <dgm:spPr/>
      <dgm:t>
        <a:bodyPr/>
        <a:lstStyle/>
        <a:p>
          <a:endParaRPr lang="en-US"/>
        </a:p>
      </dgm:t>
    </dgm:pt>
    <dgm:pt modelId="{47C0831B-A92B-446D-8BDE-35B03C741031}">
      <dgm:prSet phldrT="[Text]"/>
      <dgm:spPr/>
      <dgm:t>
        <a:bodyPr/>
        <a:lstStyle/>
        <a:p>
          <a:r>
            <a:rPr lang="en-US" b="1">
              <a:solidFill>
                <a:schemeClr val="tx1"/>
              </a:solidFill>
            </a:rPr>
            <a:t>National Activities</a:t>
          </a:r>
        </a:p>
      </dgm:t>
    </dgm:pt>
    <dgm:pt modelId="{B5EADAD7-62B7-4D3E-A4EE-F72570B24394}" type="parTrans" cxnId="{8E04418B-E4A9-43D7-93EF-CCF5274CFF46}">
      <dgm:prSet/>
      <dgm:spPr/>
      <dgm:t>
        <a:bodyPr/>
        <a:lstStyle/>
        <a:p>
          <a:endParaRPr lang="en-US"/>
        </a:p>
      </dgm:t>
    </dgm:pt>
    <dgm:pt modelId="{35FA587A-C016-4057-8E84-A2D16D28B16C}" type="sibTrans" cxnId="{8E04418B-E4A9-43D7-93EF-CCF5274CFF46}">
      <dgm:prSet/>
      <dgm:spPr/>
      <dgm:t>
        <a:bodyPr/>
        <a:lstStyle/>
        <a:p>
          <a:endParaRPr lang="en-US"/>
        </a:p>
      </dgm:t>
    </dgm:pt>
    <dgm:pt modelId="{73BE5548-D9D6-44DA-8DD5-4E9963D8F447}">
      <dgm:prSet phldrT="[Text]"/>
      <dgm:spPr/>
      <dgm:t>
        <a:bodyPr/>
        <a:lstStyle/>
        <a:p>
          <a:r>
            <a:rPr lang="en-US" b="1">
              <a:solidFill>
                <a:schemeClr val="tx1"/>
              </a:solidFill>
            </a:rPr>
            <a:t>Discretionary Grants</a:t>
          </a:r>
        </a:p>
      </dgm:t>
    </dgm:pt>
    <dgm:pt modelId="{1D415193-6AE6-4380-9686-7D7AC95ADDB4}" type="parTrans" cxnId="{8C200C21-681D-4E63-817D-7FD52138A29E}">
      <dgm:prSet/>
      <dgm:spPr/>
      <dgm:t>
        <a:bodyPr/>
        <a:lstStyle/>
        <a:p>
          <a:endParaRPr lang="en-US"/>
        </a:p>
      </dgm:t>
    </dgm:pt>
    <dgm:pt modelId="{346508E4-64C3-4599-956B-9E54BB014F8B}" type="sibTrans" cxnId="{8C200C21-681D-4E63-817D-7FD52138A29E}">
      <dgm:prSet/>
      <dgm:spPr/>
      <dgm:t>
        <a:bodyPr/>
        <a:lstStyle/>
        <a:p>
          <a:endParaRPr lang="en-US"/>
        </a:p>
      </dgm:t>
    </dgm:pt>
    <dgm:pt modelId="{A39FA74F-3156-424F-AB17-FE801DB3D03F}">
      <dgm:prSet phldrT="[Text]"/>
      <dgm:spPr/>
      <dgm:t>
        <a:bodyPr/>
        <a:lstStyle/>
        <a:p>
          <a:endParaRPr lang="en-US"/>
        </a:p>
      </dgm:t>
    </dgm:pt>
    <dgm:pt modelId="{E3686585-B5B6-4F6F-B0DF-FED5DB8D22C8}" type="sibTrans" cxnId="{3D4B507B-A95E-4EDB-8A40-705D63BA42A0}">
      <dgm:prSet/>
      <dgm:spPr/>
      <dgm:t>
        <a:bodyPr/>
        <a:lstStyle/>
        <a:p>
          <a:endParaRPr lang="en-US"/>
        </a:p>
      </dgm:t>
    </dgm:pt>
    <dgm:pt modelId="{769FF7AE-8CB8-4CB8-B844-A05A4452955D}" type="parTrans" cxnId="{3D4B507B-A95E-4EDB-8A40-705D63BA42A0}">
      <dgm:prSet/>
      <dgm:spPr/>
      <dgm:t>
        <a:bodyPr/>
        <a:lstStyle/>
        <a:p>
          <a:endParaRPr lang="en-US"/>
        </a:p>
      </dgm:t>
    </dgm:pt>
    <dgm:pt modelId="{4B3F44AD-AFF5-451D-89BB-B9F3E1A02DFD}" type="pres">
      <dgm:prSet presAssocID="{9709824A-F173-4606-972E-247AF0E45AC0}" presName="Name0" presStyleCnt="0">
        <dgm:presLayoutVars>
          <dgm:chMax val="4"/>
          <dgm:resizeHandles val="exact"/>
        </dgm:presLayoutVars>
      </dgm:prSet>
      <dgm:spPr/>
    </dgm:pt>
    <dgm:pt modelId="{96E47E35-00A1-485E-ACCB-4AF3A6EAE566}" type="pres">
      <dgm:prSet presAssocID="{9709824A-F173-4606-972E-247AF0E45AC0}" presName="ellipse" presStyleLbl="trBgShp" presStyleIdx="0" presStyleCnt="1" custLinFactNeighborX="-6227" custLinFactNeighborY="8503"/>
      <dgm:spPr/>
    </dgm:pt>
    <dgm:pt modelId="{25B73BD7-97A1-4B2F-99FD-69C04C9616C0}" type="pres">
      <dgm:prSet presAssocID="{9709824A-F173-4606-972E-247AF0E45AC0}" presName="arrow1" presStyleLbl="fgShp" presStyleIdx="0" presStyleCnt="1" custAng="18887051" custScaleX="127373" custScaleY="94858" custLinFactX="60334" custLinFactY="-100000" custLinFactNeighborX="100000" custLinFactNeighborY="-102504"/>
      <dgm:spPr/>
    </dgm:pt>
    <dgm:pt modelId="{17F22071-99FF-4867-919B-EB8294D91837}" type="pres">
      <dgm:prSet presAssocID="{9709824A-F173-4606-972E-247AF0E45AC0}" presName="rectangle" presStyleLbl="revTx" presStyleIdx="0" presStyleCnt="1">
        <dgm:presLayoutVars>
          <dgm:bulletEnabled val="1"/>
        </dgm:presLayoutVars>
      </dgm:prSet>
      <dgm:spPr/>
    </dgm:pt>
    <dgm:pt modelId="{B7684B46-37F6-47C2-8D66-FA7FC08A150D}" type="pres">
      <dgm:prSet presAssocID="{47C0831B-A92B-446D-8BDE-35B03C741031}" presName="item1" presStyleLbl="node1" presStyleIdx="0" presStyleCnt="3" custScaleX="70189" custScaleY="107103" custLinFactNeighborX="-10731" custLinFactNeighborY="-20664">
        <dgm:presLayoutVars>
          <dgm:bulletEnabled val="1"/>
        </dgm:presLayoutVars>
      </dgm:prSet>
      <dgm:spPr/>
    </dgm:pt>
    <dgm:pt modelId="{EB97EA1F-7084-4B6E-A6FD-A60C61918AB7}" type="pres">
      <dgm:prSet presAssocID="{73BE5548-D9D6-44DA-8DD5-4E9963D8F447}" presName="item2" presStyleLbl="node1" presStyleIdx="1" presStyleCnt="3" custScaleX="68680" custScaleY="68303">
        <dgm:presLayoutVars>
          <dgm:bulletEnabled val="1"/>
        </dgm:presLayoutVars>
      </dgm:prSet>
      <dgm:spPr/>
    </dgm:pt>
    <dgm:pt modelId="{39F7ACF1-119B-4931-A9A6-21A20765D174}" type="pres">
      <dgm:prSet presAssocID="{A39FA74F-3156-424F-AB17-FE801DB3D03F}" presName="item3" presStyleLbl="node1" presStyleIdx="2" presStyleCnt="3" custScaleX="49910" custScaleY="58184">
        <dgm:presLayoutVars>
          <dgm:bulletEnabled val="1"/>
        </dgm:presLayoutVars>
      </dgm:prSet>
      <dgm:spPr/>
    </dgm:pt>
    <dgm:pt modelId="{8A431B51-40E9-46F6-960F-44AD7D37D83C}" type="pres">
      <dgm:prSet presAssocID="{9709824A-F173-4606-972E-247AF0E45AC0}" presName="funnel" presStyleLbl="trAlignAcc1" presStyleIdx="0" presStyleCnt="1" custScaleX="76786" custScaleY="61096" custLinFactNeighborX="-2451" custLinFactNeighborY="-6108"/>
      <dgm:spPr/>
    </dgm:pt>
  </dgm:ptLst>
  <dgm:cxnLst>
    <dgm:cxn modelId="{8C200C21-681D-4E63-817D-7FD52138A29E}" srcId="{9709824A-F173-4606-972E-247AF0E45AC0}" destId="{73BE5548-D9D6-44DA-8DD5-4E9963D8F447}" srcOrd="2" destOrd="0" parTransId="{1D415193-6AE6-4380-9686-7D7AC95ADDB4}" sibTransId="{346508E4-64C3-4599-956B-9E54BB014F8B}"/>
    <dgm:cxn modelId="{21183222-AB6E-4D07-8FE5-9BD96E06D974}" srcId="{9709824A-F173-4606-972E-247AF0E45AC0}" destId="{398D8967-7E80-4C1D-9C9A-1A883397A871}" srcOrd="0" destOrd="0" parTransId="{5C45083D-6EA0-4153-9603-AAFDD7B61A70}" sibTransId="{C0A31DC5-DBE4-4761-A5F8-84750E07D18D}"/>
    <dgm:cxn modelId="{E2ED5750-2AB6-4CA5-8AE3-F22A887EB946}" type="presOf" srcId="{73BE5548-D9D6-44DA-8DD5-4E9963D8F447}" destId="{B7684B46-37F6-47C2-8D66-FA7FC08A150D}" srcOrd="0" destOrd="0" presId="urn:microsoft.com/office/officeart/2005/8/layout/funnel1"/>
    <dgm:cxn modelId="{3D4B507B-A95E-4EDB-8A40-705D63BA42A0}" srcId="{9709824A-F173-4606-972E-247AF0E45AC0}" destId="{A39FA74F-3156-424F-AB17-FE801DB3D03F}" srcOrd="3" destOrd="0" parTransId="{769FF7AE-8CB8-4CB8-B844-A05A4452955D}" sibTransId="{E3686585-B5B6-4F6F-B0DF-FED5DB8D22C8}"/>
    <dgm:cxn modelId="{8E04418B-E4A9-43D7-93EF-CCF5274CFF46}" srcId="{9709824A-F173-4606-972E-247AF0E45AC0}" destId="{47C0831B-A92B-446D-8BDE-35B03C741031}" srcOrd="1" destOrd="0" parTransId="{B5EADAD7-62B7-4D3E-A4EE-F72570B24394}" sibTransId="{35FA587A-C016-4057-8E84-A2D16D28B16C}"/>
    <dgm:cxn modelId="{3DD2E3A5-E4E6-48D6-9D80-A26D6783B832}" type="presOf" srcId="{398D8967-7E80-4C1D-9C9A-1A883397A871}" destId="{39F7ACF1-119B-4931-A9A6-21A20765D174}" srcOrd="0" destOrd="0" presId="urn:microsoft.com/office/officeart/2005/8/layout/funnel1"/>
    <dgm:cxn modelId="{614D8FAE-8953-431D-B885-94A2B86D6A79}" type="presOf" srcId="{9709824A-F173-4606-972E-247AF0E45AC0}" destId="{4B3F44AD-AFF5-451D-89BB-B9F3E1A02DFD}" srcOrd="0" destOrd="0" presId="urn:microsoft.com/office/officeart/2005/8/layout/funnel1"/>
    <dgm:cxn modelId="{D9C7E1B4-4B85-4BA6-AA83-DF3383C1BA0B}" type="presOf" srcId="{A39FA74F-3156-424F-AB17-FE801DB3D03F}" destId="{17F22071-99FF-4867-919B-EB8294D91837}" srcOrd="0" destOrd="0" presId="urn:microsoft.com/office/officeart/2005/8/layout/funnel1"/>
    <dgm:cxn modelId="{C722BFDF-9610-40DC-8D73-89EBA8DAFF1B}" type="presOf" srcId="{47C0831B-A92B-446D-8BDE-35B03C741031}" destId="{EB97EA1F-7084-4B6E-A6FD-A60C61918AB7}" srcOrd="0" destOrd="0" presId="urn:microsoft.com/office/officeart/2005/8/layout/funnel1"/>
    <dgm:cxn modelId="{9B683182-59B6-43E3-8BE9-5EC492F6B0B6}" type="presParOf" srcId="{4B3F44AD-AFF5-451D-89BB-B9F3E1A02DFD}" destId="{96E47E35-00A1-485E-ACCB-4AF3A6EAE566}" srcOrd="0" destOrd="0" presId="urn:microsoft.com/office/officeart/2005/8/layout/funnel1"/>
    <dgm:cxn modelId="{C846030E-E51D-4A72-934C-42C155904F8C}" type="presParOf" srcId="{4B3F44AD-AFF5-451D-89BB-B9F3E1A02DFD}" destId="{25B73BD7-97A1-4B2F-99FD-69C04C9616C0}" srcOrd="1" destOrd="0" presId="urn:microsoft.com/office/officeart/2005/8/layout/funnel1"/>
    <dgm:cxn modelId="{950E18BD-88A5-4450-A369-AEDABFDC7843}" type="presParOf" srcId="{4B3F44AD-AFF5-451D-89BB-B9F3E1A02DFD}" destId="{17F22071-99FF-4867-919B-EB8294D91837}" srcOrd="2" destOrd="0" presId="urn:microsoft.com/office/officeart/2005/8/layout/funnel1"/>
    <dgm:cxn modelId="{76CAB7FF-02E6-4214-9A1C-E2DD77EA89AF}" type="presParOf" srcId="{4B3F44AD-AFF5-451D-89BB-B9F3E1A02DFD}" destId="{B7684B46-37F6-47C2-8D66-FA7FC08A150D}" srcOrd="3" destOrd="0" presId="urn:microsoft.com/office/officeart/2005/8/layout/funnel1"/>
    <dgm:cxn modelId="{1D3DB69A-C598-4FC7-9212-55320156B4B4}" type="presParOf" srcId="{4B3F44AD-AFF5-451D-89BB-B9F3E1A02DFD}" destId="{EB97EA1F-7084-4B6E-A6FD-A60C61918AB7}" srcOrd="4" destOrd="0" presId="urn:microsoft.com/office/officeart/2005/8/layout/funnel1"/>
    <dgm:cxn modelId="{DFCBEA13-3CEC-41A2-9D93-D99B458E0596}" type="presParOf" srcId="{4B3F44AD-AFF5-451D-89BB-B9F3E1A02DFD}" destId="{39F7ACF1-119B-4931-A9A6-21A20765D174}" srcOrd="5" destOrd="0" presId="urn:microsoft.com/office/officeart/2005/8/layout/funnel1"/>
    <dgm:cxn modelId="{9D43AFBA-97E2-49F2-89D4-A1A6AE9093D9}" type="presParOf" srcId="{4B3F44AD-AFF5-451D-89BB-B9F3E1A02DFD}" destId="{8A431B51-40E9-46F6-960F-44AD7D37D83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47E35-00A1-485E-ACCB-4AF3A6EAE566}">
      <dsp:nvSpPr>
        <dsp:cNvPr id="0" name=""/>
        <dsp:cNvSpPr/>
      </dsp:nvSpPr>
      <dsp:spPr>
        <a:xfrm>
          <a:off x="2233579" y="205289"/>
          <a:ext cx="3503257" cy="121663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B73BD7-97A1-4B2F-99FD-69C04C9616C0}">
      <dsp:nvSpPr>
        <dsp:cNvPr id="0" name=""/>
        <dsp:cNvSpPr/>
      </dsp:nvSpPr>
      <dsp:spPr>
        <a:xfrm rot="18887051">
          <a:off x="4864952" y="2212231"/>
          <a:ext cx="864768" cy="412169"/>
        </a:xfrm>
        <a:prstGeom prst="downArrow">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22071-99FF-4867-919B-EB8294D91837}">
      <dsp:nvSpPr>
        <dsp:cNvPr id="0" name=""/>
        <dsp:cNvSpPr/>
      </dsp:nvSpPr>
      <dsp:spPr>
        <a:xfrm>
          <a:off x="2579365" y="3428575"/>
          <a:ext cx="3258844" cy="814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579365" y="3428575"/>
        <a:ext cx="3258844" cy="814711"/>
      </dsp:txXfrm>
    </dsp:sp>
    <dsp:sp modelId="{B7684B46-37F6-47C2-8D66-FA7FC08A150D}">
      <dsp:nvSpPr>
        <dsp:cNvPr id="0" name=""/>
        <dsp:cNvSpPr/>
      </dsp:nvSpPr>
      <dsp:spPr>
        <a:xfrm>
          <a:off x="3776407" y="1116507"/>
          <a:ext cx="857756" cy="1308870"/>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a:solidFill>
                <a:schemeClr val="tx1"/>
              </a:solidFill>
            </a:rPr>
            <a:t>Discretionary Grants</a:t>
          </a:r>
        </a:p>
      </dsp:txBody>
      <dsp:txXfrm>
        <a:off x="3902022" y="1308187"/>
        <a:ext cx="606526" cy="925510"/>
      </dsp:txXfrm>
    </dsp:sp>
    <dsp:sp modelId="{EB97EA1F-7084-4B6E-A6FD-A60C61918AB7}">
      <dsp:nvSpPr>
        <dsp:cNvPr id="0" name=""/>
        <dsp:cNvSpPr/>
      </dsp:nvSpPr>
      <dsp:spPr>
        <a:xfrm>
          <a:off x="3042311" y="689295"/>
          <a:ext cx="839315" cy="834708"/>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a:solidFill>
                <a:schemeClr val="tx1"/>
              </a:solidFill>
            </a:rPr>
            <a:t>National Activities</a:t>
          </a:r>
        </a:p>
      </dsp:txBody>
      <dsp:txXfrm>
        <a:off x="3165226" y="811535"/>
        <a:ext cx="593485" cy="590228"/>
      </dsp:txXfrm>
    </dsp:sp>
    <dsp:sp modelId="{39F7ACF1-119B-4931-A9A6-21A20765D174}">
      <dsp:nvSpPr>
        <dsp:cNvPr id="0" name=""/>
        <dsp:cNvSpPr/>
      </dsp:nvSpPr>
      <dsp:spPr>
        <a:xfrm>
          <a:off x="4406226" y="455657"/>
          <a:ext cx="609933" cy="71104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a:solidFill>
                <a:schemeClr val="tx1"/>
              </a:solidFill>
            </a:rPr>
            <a:t>Formula Grants</a:t>
          </a:r>
        </a:p>
      </dsp:txBody>
      <dsp:txXfrm>
        <a:off x="4495549" y="559787"/>
        <a:ext cx="431287" cy="502787"/>
      </dsp:txXfrm>
    </dsp:sp>
    <dsp:sp modelId="{8A431B51-40E9-46F6-960F-44AD7D37D83C}">
      <dsp:nvSpPr>
        <dsp:cNvPr id="0" name=""/>
        <dsp:cNvSpPr/>
      </dsp:nvSpPr>
      <dsp:spPr>
        <a:xfrm>
          <a:off x="2655905" y="358344"/>
          <a:ext cx="2919392" cy="185828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0.3299</cdr:x>
      <cdr:y>0.64443</cdr:y>
    </cdr:from>
    <cdr:to>
      <cdr:x>0.43299</cdr:x>
      <cdr:y>0.7131</cdr:y>
    </cdr:to>
    <cdr:sp macro="" textlink="">
      <cdr:nvSpPr>
        <cdr:cNvPr id="2" name="TextBox 8"/>
        <cdr:cNvSpPr txBox="1"/>
      </cdr:nvSpPr>
      <cdr:spPr>
        <a:xfrm xmlns:a="http://schemas.openxmlformats.org/drawingml/2006/main">
          <a:off x="2438400" y="2455282"/>
          <a:ext cx="762000"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r>
            <a:rPr lang="en-US" b="1" dirty="0"/>
            <a:t>1091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79644076-A752-44E0-8253-F24CB3F1B759}" type="datetimeFigureOut">
              <a:rPr lang="en-US"/>
              <a:pPr>
                <a:defRPr/>
              </a:pPr>
              <a:t>9/28/2021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194D2A0F-3DF6-4DA6-8D99-5A11E6325688}" type="slidenum">
              <a:rPr lang="en-US"/>
              <a:pPr>
                <a:defRPr/>
              </a:pPr>
              <a:t>‹#›</a:t>
            </a:fld>
            <a:endParaRPr lang="en-US"/>
          </a:p>
        </p:txBody>
      </p:sp>
    </p:spTree>
    <p:extLst>
      <p:ext uri="{BB962C8B-B14F-4D97-AF65-F5344CB8AC3E}">
        <p14:creationId xmlns:p14="http://schemas.microsoft.com/office/powerpoint/2010/main" val="120667764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smtClean="0"/>
            </a:lvl1pPr>
          </a:lstStyle>
          <a:p>
            <a:pPr>
              <a:defRPr/>
            </a:pPr>
            <a:fld id="{A6C3D598-F2E0-439A-AF25-BEDE1CD173E1}" type="datetimeFigureOut">
              <a:rPr lang="en-US"/>
              <a:pPr>
                <a:defRPr/>
              </a:pPr>
              <a:t>9/28/2021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smtClean="0"/>
            </a:lvl1pPr>
          </a:lstStyle>
          <a:p>
            <a:pPr>
              <a:defRPr/>
            </a:pPr>
            <a:fld id="{E3E48EC9-C820-4289-AF69-CFF074F1C03C}" type="slidenum">
              <a:rPr lang="en-US"/>
              <a:pPr>
                <a:defRPr/>
              </a:pPr>
              <a:t>‹#›</a:t>
            </a:fld>
            <a:endParaRPr lang="en-US"/>
          </a:p>
        </p:txBody>
      </p:sp>
    </p:spTree>
    <p:extLst>
      <p:ext uri="{BB962C8B-B14F-4D97-AF65-F5344CB8AC3E}">
        <p14:creationId xmlns:p14="http://schemas.microsoft.com/office/powerpoint/2010/main" val="3635518347"/>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ederalregister.gov/documents/2021/04/05/2021-06915/office-of-indian-education-oie-formula-grants-to-local-educational-agenci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asie.grads360.org/#program/easie-part-i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asie.communities.ed.gov/#communities/pdc/documents/1673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Crystal:</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Hello everyone, Thank you for joining the Office of Indian Education’s Formula Program’s 2021 NJOMA Annual Conference</a:t>
            </a:r>
            <a:r>
              <a:rPr lang="en-US" sz="1200" b="0" i="1"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we are going to go ahead and get started. My name is Dr. Crystal Moore and I am the Supervisory Group Leader of the Office of Indian Education Formula Team.  I also have OIE Program Officers: Annabelle Toledo and Wanda Lee on the line, who will also be presenting and assisting in answering questions in the chat box. Please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The presentation that we will review today will be available on the EASIE Community website. You can also contact us or our OIE Partner Support Center to request a copy of these resources or guidance on how to access the Community site. </a:t>
            </a:r>
          </a:p>
          <a:p>
            <a:endParaRPr lang="en-US" b="1" dirty="0"/>
          </a:p>
        </p:txBody>
      </p:sp>
      <p:sp>
        <p:nvSpPr>
          <p:cNvPr id="4" name="Date Placeholder 3"/>
          <p:cNvSpPr>
            <a:spLocks noGrp="1"/>
          </p:cNvSpPr>
          <p:nvPr>
            <p:ph type="dt" idx="10"/>
          </p:nvPr>
        </p:nvSpPr>
        <p:spPr/>
        <p:txBody>
          <a:bodyPr/>
          <a:lstStyle/>
          <a:p>
            <a:pPr>
              <a:defRPr/>
            </a:pPr>
            <a:fld id="{3AD8EB17-3E43-448D-9609-EB9A44EB155B}" type="datetime1">
              <a:rPr lang="en-US" smtClean="0"/>
              <a:t>9/28/2021</a:t>
            </a:fld>
            <a:endParaRPr lang="en-US"/>
          </a:p>
        </p:txBody>
      </p:sp>
      <p:sp>
        <p:nvSpPr>
          <p:cNvPr id="5" name="Slide Number Placeholder 4"/>
          <p:cNvSpPr>
            <a:spLocks noGrp="1"/>
          </p:cNvSpPr>
          <p:nvPr>
            <p:ph type="sldNum" sz="quarter" idx="11"/>
          </p:nvPr>
        </p:nvSpPr>
        <p:spPr/>
        <p:txBody>
          <a:bodyPr/>
          <a:lstStyle/>
          <a:p>
            <a:pPr>
              <a:defRPr/>
            </a:pPr>
            <a:fld id="{E3E48EC9-C820-4289-AF69-CFF074F1C03C}" type="slidenum">
              <a:rPr lang="en-US" smtClean="0"/>
              <a:pPr>
                <a:defRPr/>
              </a:pPr>
              <a:t>1</a:t>
            </a:fld>
            <a:endParaRPr lang="en-US"/>
          </a:p>
        </p:txBody>
      </p:sp>
    </p:spTree>
    <p:extLst>
      <p:ext uri="{BB962C8B-B14F-4D97-AF65-F5344CB8AC3E}">
        <p14:creationId xmlns:p14="http://schemas.microsoft.com/office/powerpoint/2010/main" val="3758251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Annabelle:</a:t>
            </a:r>
          </a:p>
          <a:p>
            <a:r>
              <a:rPr lang="en-US" dirty="0"/>
              <a:t>Next, I would like to review a Student Count Comparison between the EASIE Formula Grant, </a:t>
            </a:r>
            <a:r>
              <a:rPr lang="en-US" dirty="0">
                <a:solidFill>
                  <a:schemeClr val="tx1"/>
                </a:solidFill>
                <a:latin typeface="+mj-lt"/>
                <a:cs typeface="Arial"/>
              </a:rPr>
              <a:t>Johnson O’Malley, and BIE Funded students.</a:t>
            </a:r>
            <a:endParaRPr lang="en-US" dirty="0"/>
          </a:p>
          <a:p>
            <a:pPr marL="171450" indent="-171450">
              <a:buFont typeface="Arial" panose="020B0604020202020204" pitchFamily="34" charset="0"/>
              <a:buChar char="•"/>
            </a:pPr>
            <a:r>
              <a:rPr lang="en-US" dirty="0"/>
              <a:t>Number of Formula</a:t>
            </a:r>
            <a:r>
              <a:rPr lang="en-US" baseline="0" dirty="0"/>
              <a:t> </a:t>
            </a:r>
            <a:r>
              <a:rPr lang="en-US" dirty="0"/>
              <a:t>students:467,784 as of 2015</a:t>
            </a:r>
          </a:p>
          <a:p>
            <a:pPr marL="171450" indent="-171450">
              <a:buFont typeface="Arial" panose="020B0604020202020204" pitchFamily="34" charset="0"/>
              <a:buChar char="•"/>
            </a:pPr>
            <a:r>
              <a:rPr lang="en-US" dirty="0"/>
              <a:t>JOM: 321,250 as of 2014</a:t>
            </a:r>
          </a:p>
          <a:p>
            <a:pPr marL="171450" indent="-171450">
              <a:buFont typeface="Arial" panose="020B0604020202020204" pitchFamily="34" charset="0"/>
              <a:buChar char="•"/>
            </a:pPr>
            <a:r>
              <a:rPr lang="en-US" dirty="0"/>
              <a:t>BIE Funded:   Approximately 42,000</a:t>
            </a:r>
          </a:p>
        </p:txBody>
      </p:sp>
      <p:sp>
        <p:nvSpPr>
          <p:cNvPr id="4" name="Date Placeholder 3"/>
          <p:cNvSpPr>
            <a:spLocks noGrp="1"/>
          </p:cNvSpPr>
          <p:nvPr>
            <p:ph type="dt" idx="10"/>
          </p:nvPr>
        </p:nvSpPr>
        <p:spPr/>
        <p:txBody>
          <a:bodyPr/>
          <a:lstStyle/>
          <a:p>
            <a:pPr>
              <a:defRPr/>
            </a:pPr>
            <a:fld id="{09425A9F-CF07-47FD-AB83-6767DE8C2FE2}" type="datetime1">
              <a:rPr lang="en-US" smtClean="0"/>
              <a:t>9/28/2021</a:t>
            </a:fld>
            <a:endParaRPr lang="en-US"/>
          </a:p>
        </p:txBody>
      </p:sp>
      <p:sp>
        <p:nvSpPr>
          <p:cNvPr id="5" name="Slide Number Placeholder 4"/>
          <p:cNvSpPr>
            <a:spLocks noGrp="1"/>
          </p:cNvSpPr>
          <p:nvPr>
            <p:ph type="sldNum" sz="quarter" idx="11"/>
          </p:nvPr>
        </p:nvSpPr>
        <p:spPr/>
        <p:txBody>
          <a:bodyPr/>
          <a:lstStyle/>
          <a:p>
            <a:pPr>
              <a:defRPr/>
            </a:pPr>
            <a:fld id="{E3E48EC9-C820-4289-AF69-CFF074F1C03C}" type="slidenum">
              <a:rPr lang="en-US" smtClean="0"/>
              <a:pPr>
                <a:defRPr/>
              </a:pPr>
              <a:t>10</a:t>
            </a:fld>
            <a:endParaRPr lang="en-US"/>
          </a:p>
        </p:txBody>
      </p:sp>
    </p:spTree>
    <p:extLst>
      <p:ext uri="{BB962C8B-B14F-4D97-AF65-F5344CB8AC3E}">
        <p14:creationId xmlns:p14="http://schemas.microsoft.com/office/powerpoint/2010/main" val="230357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Annabelle:</a:t>
            </a:r>
          </a:p>
          <a:p>
            <a:r>
              <a:rPr lang="en-US" dirty="0"/>
              <a:t>Next, I would like to compare the OIE EASIE Formula Grants to LEAs and </a:t>
            </a:r>
            <a:r>
              <a:rPr lang="en-US" dirty="0">
                <a:solidFill>
                  <a:schemeClr val="tx1"/>
                </a:solidFill>
                <a:latin typeface="+mj-lt"/>
                <a:cs typeface="Arial"/>
              </a:rPr>
              <a:t>Johnson O’Malley Contracts.</a:t>
            </a:r>
          </a:p>
          <a:p>
            <a:endParaRPr lang="en-US" dirty="0">
              <a:solidFill>
                <a:schemeClr val="tx1"/>
              </a:solidFill>
              <a:latin typeface="+mj-lt"/>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solidFill>
                  <a:schemeClr val="tx1"/>
                </a:solidFill>
              </a:rPr>
              <a:t>Formula Grants to LEAs </a:t>
            </a:r>
          </a:p>
          <a:p>
            <a:pPr>
              <a:buFont typeface="Wingdings" panose="05000000000000000000" pitchFamily="2" charset="2"/>
              <a:buChar char="v"/>
            </a:pPr>
            <a:r>
              <a:rPr lang="en-US" sz="1200" dirty="0">
                <a:solidFill>
                  <a:schemeClr val="tx1"/>
                </a:solidFill>
                <a:latin typeface="Calibri"/>
                <a:cs typeface="Calibri"/>
              </a:rPr>
              <a:t>Funded by the U.S. Department of Education, Office of Elementary &amp; Secondary Education, Office of Indian Education Title VI Formula Grants</a:t>
            </a:r>
          </a:p>
          <a:p>
            <a:pPr>
              <a:buFont typeface="Wingdings" panose="05000000000000000000" pitchFamily="2" charset="2"/>
              <a:buChar char="v"/>
            </a:pPr>
            <a:r>
              <a:rPr lang="en-US" sz="1200" dirty="0">
                <a:solidFill>
                  <a:schemeClr val="tx1"/>
                </a:solidFill>
                <a:latin typeface="Calibri"/>
                <a:cs typeface="Calibri"/>
              </a:rPr>
              <a:t>Completion of a Title VI Student Eligibility Certification Form (ED 506) </a:t>
            </a:r>
          </a:p>
          <a:p>
            <a:pPr>
              <a:buFont typeface="Wingdings" panose="05000000000000000000" pitchFamily="2" charset="2"/>
              <a:buChar char="v"/>
            </a:pPr>
            <a:r>
              <a:rPr lang="en-US" sz="1200" dirty="0">
                <a:solidFill>
                  <a:schemeClr val="tx1"/>
                </a:solidFill>
                <a:latin typeface="Calibri"/>
                <a:cs typeface="Calibri"/>
              </a:rPr>
              <a:t>Applicant Needs Assessment </a:t>
            </a:r>
            <a:br>
              <a:rPr lang="en-US" sz="1200" dirty="0">
                <a:latin typeface="Calibri"/>
              </a:rPr>
            </a:br>
            <a:r>
              <a:rPr lang="en-US" sz="1200" dirty="0">
                <a:solidFill>
                  <a:schemeClr val="tx1"/>
                </a:solidFill>
                <a:latin typeface="Calibri"/>
                <a:cs typeface="Calibri"/>
              </a:rPr>
              <a:t>(EASIE Part IFAQ 17.5-6)(6114)(c)(3)</a:t>
            </a:r>
          </a:p>
          <a:p>
            <a:pPr>
              <a:buFont typeface="Wingdings" panose="05000000000000000000" pitchFamily="2" charset="2"/>
              <a:buChar char="v"/>
            </a:pPr>
            <a:r>
              <a:rPr lang="en-US" sz="1200" dirty="0">
                <a:solidFill>
                  <a:schemeClr val="tx1"/>
                </a:solidFill>
                <a:latin typeface="Calibri"/>
                <a:cs typeface="Calibri"/>
              </a:rPr>
              <a:t>Indian Parent Committee Approval (IPCA) Form with Application</a:t>
            </a:r>
          </a:p>
          <a:p>
            <a:pPr>
              <a:buFont typeface="Wingdings" panose="05000000000000000000" pitchFamily="2" charset="2"/>
              <a:buChar char="v"/>
            </a:pPr>
            <a:r>
              <a:rPr lang="en-US" sz="1200" dirty="0">
                <a:solidFill>
                  <a:schemeClr val="tx1"/>
                </a:solidFill>
                <a:latin typeface="Calibri"/>
                <a:cs typeface="Calibri"/>
              </a:rPr>
              <a:t>Post Award LEA has authority over grant funds and personnel</a:t>
            </a:r>
          </a:p>
          <a:p>
            <a:pPr>
              <a:buFont typeface="Wingdings" panose="05000000000000000000" pitchFamily="2" charset="2"/>
              <a:buChar char="v"/>
            </a:pPr>
            <a:r>
              <a:rPr lang="en-US" sz="1200" dirty="0">
                <a:solidFill>
                  <a:schemeClr val="tx1"/>
                </a:solidFill>
                <a:latin typeface="Calibri"/>
                <a:cs typeface="Calibri"/>
              </a:rPr>
              <a:t>Expenditures must be allowable, allocable, and reasonable based on Title VI statute and project, as well as Federal Cost Principles linked here: https://www.ecfr.gov/current/title-2/subtitle-A/chapter-II/part-200/subpart-E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solidFill>
                  <a:schemeClr val="tx1"/>
                </a:solidFill>
              </a:rPr>
              <a:t>Johnson O’Malley Contracts</a:t>
            </a:r>
          </a:p>
          <a:p>
            <a:pPr>
              <a:buFont typeface="Wingdings" panose="05000000000000000000" pitchFamily="2" charset="2"/>
              <a:buChar char="v"/>
            </a:pPr>
            <a:r>
              <a:rPr lang="en-US" sz="1200" dirty="0">
                <a:solidFill>
                  <a:schemeClr val="tx1"/>
                </a:solidFill>
                <a:latin typeface="Calibri"/>
                <a:cs typeface="Arial"/>
              </a:rPr>
              <a:t>Funded by the U.S. Department of the Interior, Bureau of Indian Education</a:t>
            </a:r>
          </a:p>
          <a:p>
            <a:pPr>
              <a:buFont typeface="Wingdings" panose="05000000000000000000" pitchFamily="2" charset="2"/>
              <a:buChar char="v"/>
            </a:pPr>
            <a:r>
              <a:rPr lang="en-US" sz="1200" dirty="0">
                <a:solidFill>
                  <a:schemeClr val="tx1"/>
                </a:solidFill>
                <a:latin typeface="Calibri"/>
                <a:cs typeface="Arial"/>
              </a:rPr>
              <a:t>Completion of JOM application with a copy of child's Certified Degree of Indian Blood (CDIB) Card or tribal membership card </a:t>
            </a:r>
          </a:p>
          <a:p>
            <a:pPr>
              <a:buFont typeface="Wingdings" panose="05000000000000000000" pitchFamily="2" charset="2"/>
              <a:buChar char="v"/>
            </a:pPr>
            <a:r>
              <a:rPr lang="en-US" sz="1200" dirty="0">
                <a:solidFill>
                  <a:schemeClr val="tx1"/>
                </a:solidFill>
                <a:latin typeface="Calibri"/>
                <a:cs typeface="Arial"/>
              </a:rPr>
              <a:t>Needs Assessment</a:t>
            </a:r>
          </a:p>
          <a:p>
            <a:pPr>
              <a:buFont typeface="Wingdings" panose="05000000000000000000" pitchFamily="2" charset="2"/>
              <a:buChar char="v"/>
            </a:pPr>
            <a:r>
              <a:rPr lang="en-US" sz="1200" dirty="0">
                <a:solidFill>
                  <a:schemeClr val="tx1"/>
                </a:solidFill>
                <a:latin typeface="Calibri"/>
                <a:cs typeface="Arial"/>
              </a:rPr>
              <a:t>Parent Committee Submits Application</a:t>
            </a:r>
          </a:p>
          <a:p>
            <a:pPr>
              <a:buFont typeface="Wingdings" panose="05000000000000000000" pitchFamily="2" charset="2"/>
              <a:buChar char="v"/>
            </a:pPr>
            <a:r>
              <a:rPr lang="en-US" sz="1200" dirty="0">
                <a:solidFill>
                  <a:schemeClr val="tx1"/>
                </a:solidFill>
                <a:latin typeface="Calibri"/>
                <a:cs typeface="Arial"/>
              </a:rPr>
              <a:t>Pre/Post JOM Parent Committee reviews and approves budget modifications </a:t>
            </a:r>
          </a:p>
          <a:p>
            <a:endParaRPr lang="en-US" dirty="0"/>
          </a:p>
        </p:txBody>
      </p:sp>
      <p:sp>
        <p:nvSpPr>
          <p:cNvPr id="4" name="Date Placeholder 3"/>
          <p:cNvSpPr>
            <a:spLocks noGrp="1"/>
          </p:cNvSpPr>
          <p:nvPr>
            <p:ph type="dt" idx="10"/>
          </p:nvPr>
        </p:nvSpPr>
        <p:spPr/>
        <p:txBody>
          <a:bodyPr/>
          <a:lstStyle/>
          <a:p>
            <a:pPr>
              <a:defRPr/>
            </a:pPr>
            <a:fld id="{09425A9F-CF07-47FD-AB83-6767DE8C2FE2}" type="datetime1">
              <a:rPr lang="en-US" smtClean="0"/>
              <a:t>9/28/2021</a:t>
            </a:fld>
            <a:endParaRPr lang="en-US"/>
          </a:p>
        </p:txBody>
      </p:sp>
      <p:sp>
        <p:nvSpPr>
          <p:cNvPr id="5" name="Slide Number Placeholder 4"/>
          <p:cNvSpPr>
            <a:spLocks noGrp="1"/>
          </p:cNvSpPr>
          <p:nvPr>
            <p:ph type="sldNum" sz="quarter" idx="11"/>
          </p:nvPr>
        </p:nvSpPr>
        <p:spPr/>
        <p:txBody>
          <a:bodyPr/>
          <a:lstStyle/>
          <a:p>
            <a:pPr>
              <a:defRPr/>
            </a:pPr>
            <a:fld id="{E3E48EC9-C820-4289-AF69-CFF074F1C03C}" type="slidenum">
              <a:rPr lang="en-US" smtClean="0"/>
              <a:pPr>
                <a:defRPr/>
              </a:pPr>
              <a:t>11</a:t>
            </a:fld>
            <a:endParaRPr lang="en-US"/>
          </a:p>
        </p:txBody>
      </p:sp>
    </p:spTree>
    <p:extLst>
      <p:ext uri="{BB962C8B-B14F-4D97-AF65-F5344CB8AC3E}">
        <p14:creationId xmlns:p14="http://schemas.microsoft.com/office/powerpoint/2010/main" val="230357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t>Annabelle:</a:t>
            </a:r>
          </a:p>
          <a:p>
            <a:pPr>
              <a:spcBef>
                <a:spcPts val="0"/>
              </a:spcBef>
              <a:spcAft>
                <a:spcPts val="0"/>
              </a:spcAft>
            </a:pPr>
            <a:r>
              <a:rPr lang="en-US" dirty="0"/>
              <a:t>What Information is Required for the ED 506 Form?</a:t>
            </a:r>
          </a:p>
          <a:p>
            <a:pPr>
              <a:spcBef>
                <a:spcPts val="0"/>
              </a:spcBef>
              <a:spcAft>
                <a:spcPts val="0"/>
              </a:spcAft>
            </a:pPr>
            <a:r>
              <a:rPr lang="en-US" dirty="0"/>
              <a:t>For an ED 506 form to be completed in full, it must contain </a:t>
            </a:r>
            <a:r>
              <a:rPr lang="en-US" b="1" dirty="0"/>
              <a:t>all</a:t>
            </a:r>
            <a:r>
              <a:rPr lang="en-US" dirty="0"/>
              <a:t> the following information:</a:t>
            </a:r>
          </a:p>
          <a:p>
            <a:pPr>
              <a:spcBef>
                <a:spcPts val="0"/>
              </a:spcBef>
              <a:spcAft>
                <a:spcPts val="0"/>
              </a:spcAft>
            </a:pPr>
            <a:r>
              <a:rPr lang="en-US" dirty="0"/>
              <a:t>•Name of child and date of birth; </a:t>
            </a:r>
          </a:p>
          <a:p>
            <a:pPr>
              <a:spcBef>
                <a:spcPts val="0"/>
              </a:spcBef>
              <a:spcAft>
                <a:spcPts val="0"/>
              </a:spcAft>
            </a:pPr>
            <a:r>
              <a:rPr lang="en-US" dirty="0"/>
              <a:t>•School name and grade; </a:t>
            </a:r>
          </a:p>
          <a:p>
            <a:pPr>
              <a:spcBef>
                <a:spcPts val="0"/>
              </a:spcBef>
              <a:spcAft>
                <a:spcPts val="0"/>
              </a:spcAft>
            </a:pPr>
            <a:r>
              <a:rPr lang="en-US" dirty="0"/>
              <a:t>•Name of the Tribe, band, of Indians; </a:t>
            </a:r>
          </a:p>
          <a:p>
            <a:pPr>
              <a:spcBef>
                <a:spcPts val="0"/>
              </a:spcBef>
              <a:spcAft>
                <a:spcPts val="0"/>
              </a:spcAft>
            </a:pPr>
            <a:r>
              <a:rPr lang="en-US" dirty="0"/>
              <a:t>•Whether the Tribe listed is federally recognized; Alaska Native; state recognized; terminated; or an organized Indian group meeting; </a:t>
            </a:r>
          </a:p>
          <a:p>
            <a:pPr>
              <a:spcBef>
                <a:spcPts val="0"/>
              </a:spcBef>
              <a:spcAft>
                <a:spcPts val="0"/>
              </a:spcAft>
            </a:pPr>
            <a:r>
              <a:rPr lang="en-US" dirty="0"/>
              <a:t>•Name of the individual with tribal membership; </a:t>
            </a:r>
          </a:p>
          <a:p>
            <a:pPr>
              <a:spcBef>
                <a:spcPts val="0"/>
              </a:spcBef>
              <a:spcAft>
                <a:spcPts val="0"/>
              </a:spcAft>
            </a:pPr>
            <a:r>
              <a:rPr lang="en-US" dirty="0"/>
              <a:t>•Whether the individual named is the child, the child’s parent, or the child’s grandparent; </a:t>
            </a:r>
          </a:p>
          <a:p>
            <a:pPr>
              <a:spcBef>
                <a:spcPts val="0"/>
              </a:spcBef>
              <a:spcAft>
                <a:spcPts val="0"/>
              </a:spcAft>
            </a:pPr>
            <a:r>
              <a:rPr lang="en-US" dirty="0"/>
              <a:t>•Proof of membership, as defined by Tribe, which can be either: Membership or enrollment number (if readily available), OR other evidence establishing the membership; </a:t>
            </a:r>
          </a:p>
          <a:p>
            <a:pPr>
              <a:spcBef>
                <a:spcPts val="0"/>
              </a:spcBef>
              <a:spcAft>
                <a:spcPts val="0"/>
              </a:spcAft>
            </a:pPr>
            <a:r>
              <a:rPr lang="en-US" dirty="0"/>
              <a:t>•Name and address of the organization that maintains updated and accurate membership data for the Tribe, band, of Indians; </a:t>
            </a:r>
          </a:p>
          <a:p>
            <a:pPr>
              <a:spcBef>
                <a:spcPts val="0"/>
              </a:spcBef>
              <a:spcAft>
                <a:spcPts val="0"/>
              </a:spcAft>
            </a:pPr>
            <a:r>
              <a:rPr lang="en-US" dirty="0"/>
              <a:t>•The name and address of the parent or legal guardian of the child; </a:t>
            </a:r>
          </a:p>
          <a:p>
            <a:pPr>
              <a:spcBef>
                <a:spcPts val="0"/>
              </a:spcBef>
              <a:spcAft>
                <a:spcPts val="0"/>
              </a:spcAft>
            </a:pPr>
            <a:r>
              <a:rPr lang="en-US" dirty="0"/>
              <a:t>•Signature of the parent or the legal guardian of the child; </a:t>
            </a:r>
          </a:p>
          <a:p>
            <a:pPr>
              <a:spcBef>
                <a:spcPts val="0"/>
              </a:spcBef>
              <a:spcAft>
                <a:spcPts val="0"/>
              </a:spcAft>
            </a:pPr>
            <a:r>
              <a:rPr lang="en-US" dirty="0"/>
              <a:t>•Date the ED 506 Form was completed; and email address.</a:t>
            </a:r>
          </a:p>
          <a:p>
            <a:endParaRPr lang="en-US" dirty="0">
              <a:cs typeface="Calibri"/>
            </a:endParaRPr>
          </a:p>
        </p:txBody>
      </p:sp>
      <p:sp>
        <p:nvSpPr>
          <p:cNvPr id="4" name="Date Placeholder 3"/>
          <p:cNvSpPr>
            <a:spLocks noGrp="1"/>
          </p:cNvSpPr>
          <p:nvPr>
            <p:ph type="dt" idx="1"/>
          </p:nvPr>
        </p:nvSpPr>
        <p:spPr/>
        <p:txBody>
          <a:bodyPr/>
          <a:lstStyle/>
          <a:p>
            <a:pPr>
              <a:defRPr/>
            </a:pPr>
            <a:fld id="{A6C3D598-F2E0-439A-AF25-BEDE1CD173E1}" type="datetimeFigureOut">
              <a:rPr lang="en-US"/>
              <a:pPr>
                <a:defRPr/>
              </a:pPr>
              <a:t>9/28/2021</a:t>
            </a:fld>
            <a:endParaRPr lang="en-US"/>
          </a:p>
        </p:txBody>
      </p:sp>
      <p:sp>
        <p:nvSpPr>
          <p:cNvPr id="5" name="Slide Number Placeholder 4"/>
          <p:cNvSpPr>
            <a:spLocks noGrp="1"/>
          </p:cNvSpPr>
          <p:nvPr>
            <p:ph type="sldNum" sz="quarter" idx="5"/>
          </p:nvPr>
        </p:nvSpPr>
        <p:spPr/>
        <p:txBody>
          <a:bodyPr/>
          <a:lstStyle/>
          <a:p>
            <a:pPr>
              <a:defRPr/>
            </a:pPr>
            <a:fld id="{E3E48EC9-C820-4289-AF69-CFF074F1C03C}" type="slidenum">
              <a:rPr lang="en-US"/>
              <a:pPr>
                <a:defRPr/>
              </a:pPr>
              <a:t>12</a:t>
            </a:fld>
            <a:endParaRPr lang="en-US"/>
          </a:p>
        </p:txBody>
      </p:sp>
    </p:spTree>
    <p:extLst>
      <p:ext uri="{BB962C8B-B14F-4D97-AF65-F5344CB8AC3E}">
        <p14:creationId xmlns:p14="http://schemas.microsoft.com/office/powerpoint/2010/main" val="345906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Annabelle, </a:t>
            </a:r>
          </a:p>
          <a:p>
            <a:endParaRPr lang="en-US" b="0" dirty="0">
              <a:cs typeface="Calibri"/>
            </a:endParaRPr>
          </a:p>
          <a:p>
            <a:r>
              <a:rPr lang="en-US" b="0" dirty="0">
                <a:cs typeface="Calibri"/>
              </a:rPr>
              <a:t>Next, I would like to review some Categories and Definitions for Formula Grants.</a:t>
            </a:r>
          </a:p>
          <a:p>
            <a:endParaRPr lang="en-US" b="0" dirty="0">
              <a:cs typeface="Calibri"/>
            </a:endParaRPr>
          </a:p>
          <a:p>
            <a:pPr marL="0" indent="0">
              <a:buNone/>
            </a:pPr>
            <a:r>
              <a:rPr lang="en-US" sz="2000" dirty="0">
                <a:latin typeface="+mj-lt"/>
                <a:cs typeface="Calibri" panose="020F0502020204030204" pitchFamily="34" charset="0"/>
              </a:rPr>
              <a:t>The </a:t>
            </a:r>
            <a:r>
              <a:rPr lang="en-US" sz="2000" b="1" dirty="0">
                <a:latin typeface="+mj-lt"/>
                <a:cs typeface="Calibri" panose="020F0502020204030204" pitchFamily="34" charset="0"/>
              </a:rPr>
              <a:t>categories </a:t>
            </a:r>
            <a:r>
              <a:rPr lang="en-US" sz="2000" dirty="0">
                <a:latin typeface="+mj-lt"/>
                <a:cs typeface="Calibri" panose="020F0502020204030204" pitchFamily="34" charset="0"/>
              </a:rPr>
              <a:t>are:</a:t>
            </a:r>
          </a:p>
          <a:p>
            <a:pPr marL="516255" lvl="1" indent="-285750">
              <a:buFont typeface="Arial" panose="020B0604020202020204" pitchFamily="34" charset="0"/>
              <a:buChar char="•"/>
            </a:pPr>
            <a:r>
              <a:rPr lang="en-US" sz="1800" b="1" dirty="0">
                <a:latin typeface="+mj-lt"/>
                <a:cs typeface="Calibri" panose="020F0502020204030204" pitchFamily="34" charset="0"/>
              </a:rPr>
              <a:t>Federally recognized </a:t>
            </a:r>
            <a:r>
              <a:rPr lang="en-US" sz="1800" dirty="0">
                <a:latin typeface="+mj-lt"/>
                <a:cs typeface="Calibri" panose="020F0502020204030204" pitchFamily="34" charset="0"/>
              </a:rPr>
              <a:t>(including Alaska Native)</a:t>
            </a:r>
          </a:p>
          <a:p>
            <a:pPr marL="516255" lvl="1" indent="-285750">
              <a:buFont typeface="Arial" panose="020B0604020202020204" pitchFamily="34" charset="0"/>
              <a:buChar char="•"/>
            </a:pPr>
            <a:r>
              <a:rPr lang="en-US" sz="1800" b="1" dirty="0">
                <a:latin typeface="+mj-lt"/>
                <a:cs typeface="Calibri" panose="020F0502020204030204" pitchFamily="34" charset="0"/>
              </a:rPr>
              <a:t>State-recognized </a:t>
            </a:r>
          </a:p>
          <a:p>
            <a:pPr marL="516255" lvl="1" indent="-285750">
              <a:buFont typeface="Arial" panose="020B0604020202020204" pitchFamily="34" charset="0"/>
              <a:buChar char="•"/>
            </a:pPr>
            <a:r>
              <a:rPr lang="en-US" sz="1800" b="1" dirty="0">
                <a:latin typeface="+mj-lt"/>
                <a:cs typeface="Calibri" panose="020F0502020204030204" pitchFamily="34" charset="0"/>
              </a:rPr>
              <a:t>Terminated </a:t>
            </a:r>
          </a:p>
          <a:p>
            <a:pPr marL="516255" lvl="1" indent="-285750">
              <a:buFont typeface="Arial" panose="020B0604020202020204" pitchFamily="34" charset="0"/>
              <a:buChar char="•"/>
            </a:pPr>
            <a:r>
              <a:rPr lang="en-US" sz="1800" b="1" dirty="0">
                <a:latin typeface="+mj-lt"/>
                <a:cs typeface="Calibri" panose="020F0502020204030204" pitchFamily="34" charset="0"/>
              </a:rPr>
              <a:t>Organized Indian group</a:t>
            </a:r>
            <a:r>
              <a:rPr lang="en-US" sz="1800" dirty="0">
                <a:latin typeface="+mj-lt"/>
                <a:cs typeface="Calibri" panose="020F0502020204030204" pitchFamily="34" charset="0"/>
              </a:rPr>
              <a:t> meeting the program’s definition.</a:t>
            </a:r>
          </a:p>
          <a:p>
            <a:pPr marL="0" indent="0">
              <a:buNone/>
            </a:pPr>
            <a:r>
              <a:rPr lang="en-US" sz="2000" dirty="0">
                <a:latin typeface="+mj-lt"/>
                <a:cs typeface="Calibri" panose="020F0502020204030204" pitchFamily="34" charset="0"/>
              </a:rPr>
              <a:t>These </a:t>
            </a:r>
            <a:r>
              <a:rPr lang="en-US" sz="2000" b="1" dirty="0">
                <a:latin typeface="+mj-lt"/>
                <a:cs typeface="Calibri" panose="020F0502020204030204" pitchFamily="34" charset="0"/>
              </a:rPr>
              <a:t>definitions for tribes </a:t>
            </a:r>
            <a:r>
              <a:rPr lang="en-US" sz="2000" dirty="0">
                <a:latin typeface="+mj-lt"/>
                <a:cs typeface="Calibri" panose="020F0502020204030204" pitchFamily="34" charset="0"/>
              </a:rPr>
              <a:t>appear on the ED 506 form.</a:t>
            </a:r>
          </a:p>
          <a:p>
            <a:pPr marL="516255" lvl="1" indent="-285750">
              <a:buFont typeface="Arial" panose="020B0604020202020204" pitchFamily="34" charset="0"/>
              <a:buChar char="•"/>
            </a:pPr>
            <a:r>
              <a:rPr lang="en-US" sz="1800" b="1" i="1" dirty="0">
                <a:latin typeface="+mj-lt"/>
                <a:cs typeface="Calibri"/>
              </a:rPr>
              <a:t>Federally recognized tribes</a:t>
            </a:r>
            <a:r>
              <a:rPr lang="en-US" sz="1800" dirty="0">
                <a:latin typeface="+mj-lt"/>
                <a:cs typeface="Calibri"/>
              </a:rPr>
              <a:t> are limited to those indigenous to the U.S. </a:t>
            </a:r>
          </a:p>
          <a:p>
            <a:pPr marL="516255" lvl="1" indent="-285750">
              <a:buFont typeface="Arial" panose="020B0604020202020204" pitchFamily="34" charset="0"/>
              <a:buChar char="•"/>
            </a:pPr>
            <a:r>
              <a:rPr lang="en-US" sz="1800" b="1" i="1" dirty="0">
                <a:latin typeface="+mj-lt"/>
                <a:cs typeface="Calibri"/>
              </a:rPr>
              <a:t>State-recognized tribes</a:t>
            </a:r>
            <a:r>
              <a:rPr lang="en-US" sz="1800" i="1" dirty="0">
                <a:latin typeface="+mj-lt"/>
                <a:cs typeface="Calibri"/>
              </a:rPr>
              <a:t> </a:t>
            </a:r>
            <a:r>
              <a:rPr lang="en-US" sz="1800" dirty="0">
                <a:latin typeface="+mj-lt"/>
                <a:cs typeface="Calibri"/>
              </a:rPr>
              <a:t>are tribes that have been recognized by a process established under state laws. </a:t>
            </a:r>
          </a:p>
          <a:p>
            <a:pPr marL="516255" lvl="1" indent="-285750">
              <a:buFont typeface="Arial" panose="020B0604020202020204" pitchFamily="34" charset="0"/>
              <a:buChar char="•"/>
            </a:pPr>
            <a:r>
              <a:rPr lang="en-US" sz="1800" b="1" i="1" dirty="0">
                <a:latin typeface="+mj-lt"/>
                <a:cs typeface="Calibri"/>
              </a:rPr>
              <a:t>Terminated tribes</a:t>
            </a:r>
            <a:r>
              <a:rPr lang="en-US" sz="1800" dirty="0">
                <a:latin typeface="+mj-lt"/>
                <a:cs typeface="Calibri"/>
              </a:rPr>
              <a:t> are those that once had a </a:t>
            </a:r>
            <a:r>
              <a:rPr lang="en-US" sz="1800" i="1" dirty="0">
                <a:latin typeface="+mj-lt"/>
                <a:cs typeface="Calibri"/>
              </a:rPr>
              <a:t>federally recognized </a:t>
            </a:r>
            <a:r>
              <a:rPr lang="en-US" sz="1800" dirty="0">
                <a:latin typeface="+mj-lt"/>
                <a:cs typeface="Calibri"/>
              </a:rPr>
              <a:t>status from the U.S. Department of the Interior and had that designation terminated.  </a:t>
            </a:r>
          </a:p>
          <a:p>
            <a:pPr marL="516255" lvl="1" indent="-285750">
              <a:buFont typeface="Arial" panose="020B0604020202020204" pitchFamily="34" charset="0"/>
              <a:buChar char="•"/>
            </a:pPr>
            <a:r>
              <a:rPr lang="en-US" sz="1800" b="1" i="1" dirty="0">
                <a:latin typeface="+mj-lt"/>
                <a:cs typeface="Calibri"/>
              </a:rPr>
              <a:t>Other organized Indian group</a:t>
            </a:r>
            <a:r>
              <a:rPr lang="en-US" sz="1800" b="1" dirty="0">
                <a:latin typeface="+mj-lt"/>
                <a:cs typeface="Calibri"/>
              </a:rPr>
              <a:t> </a:t>
            </a:r>
            <a:r>
              <a:rPr lang="en-US" sz="1800" dirty="0">
                <a:latin typeface="+mj-lt"/>
                <a:cs typeface="Calibri"/>
              </a:rPr>
              <a:t>represents those that received a grant under the Indian Education Act of 1988 as it was in effect October 19, 1994.  </a:t>
            </a:r>
          </a:p>
          <a:p>
            <a:pPr marL="516255" lvl="1" indent="-285750">
              <a:buFont typeface="Arial" panose="020B0604020202020204" pitchFamily="34" charset="0"/>
              <a:buChar char="•"/>
            </a:pPr>
            <a:r>
              <a:rPr lang="en-US" sz="1800" dirty="0">
                <a:latin typeface="+mj-lt"/>
                <a:cs typeface="Calibri"/>
              </a:rPr>
              <a:t>For more information: Link</a:t>
            </a:r>
            <a:r>
              <a:rPr lang="en-US" dirty="0">
                <a:latin typeface="+mj-lt"/>
                <a:cs typeface="Calibri"/>
              </a:rPr>
              <a:t>: </a:t>
            </a:r>
            <a:r>
              <a:rPr lang="en-US" dirty="0">
                <a:latin typeface="+mj-lt"/>
                <a:ea typeface="+mn-lt"/>
                <a:cs typeface="+mn-lt"/>
                <a:hlinkClick r:id="rId3"/>
              </a:rPr>
              <a:t>Federal Register :: Office of Indian Education (OIE); Formula Grants to Local Educational Agencies</a:t>
            </a:r>
            <a:endParaRPr lang="en-US" sz="1800" dirty="0">
              <a:latin typeface="+mj-lt"/>
              <a:cs typeface="Calibri" panose="020F0502020204030204" pitchFamily="34" charset="0"/>
            </a:endParaRPr>
          </a:p>
          <a:p>
            <a:endParaRPr lang="en-US" b="0" dirty="0">
              <a:cs typeface="Calibri"/>
            </a:endParaRPr>
          </a:p>
        </p:txBody>
      </p:sp>
      <p:sp>
        <p:nvSpPr>
          <p:cNvPr id="4" name="Date Placeholder 3"/>
          <p:cNvSpPr>
            <a:spLocks noGrp="1"/>
          </p:cNvSpPr>
          <p:nvPr>
            <p:ph type="dt" idx="1"/>
          </p:nvPr>
        </p:nvSpPr>
        <p:spPr/>
        <p:txBody>
          <a:bodyPr/>
          <a:lstStyle/>
          <a:p>
            <a:pPr>
              <a:defRPr/>
            </a:pPr>
            <a:fld id="{0C2EC939-3306-4FAC-ADDA-5F9A4AF8FAD3}" type="datetime1">
              <a:rPr lang="en-US" smtClean="0"/>
              <a:t>9/28/2021</a:t>
            </a:fld>
            <a:endParaRPr lang="en-US"/>
          </a:p>
        </p:txBody>
      </p:sp>
      <p:sp>
        <p:nvSpPr>
          <p:cNvPr id="5" name="Slide Number Placeholder 4"/>
          <p:cNvSpPr>
            <a:spLocks noGrp="1"/>
          </p:cNvSpPr>
          <p:nvPr>
            <p:ph type="sldNum" sz="quarter" idx="5"/>
          </p:nvPr>
        </p:nvSpPr>
        <p:spPr/>
        <p:txBody>
          <a:bodyPr/>
          <a:lstStyle/>
          <a:p>
            <a:pPr>
              <a:defRPr/>
            </a:pPr>
            <a:fld id="{E3E48EC9-C820-4289-AF69-CFF074F1C03C}" type="slidenum">
              <a:rPr lang="en-US" smtClean="0"/>
              <a:pPr>
                <a:defRPr/>
              </a:pPr>
              <a:t>13</a:t>
            </a:fld>
            <a:endParaRPr lang="en-US"/>
          </a:p>
        </p:txBody>
      </p:sp>
    </p:spTree>
    <p:extLst>
      <p:ext uri="{BB962C8B-B14F-4D97-AF65-F5344CB8AC3E}">
        <p14:creationId xmlns:p14="http://schemas.microsoft.com/office/powerpoint/2010/main" val="1454747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0180">
              <a:lnSpc>
                <a:spcPct val="100000"/>
              </a:lnSpc>
              <a:spcBef>
                <a:spcPct val="0"/>
              </a:spcBef>
              <a:spcAft>
                <a:spcPts val="0"/>
              </a:spcAft>
              <a:buNone/>
              <a:tabLst/>
              <a:defRPr/>
            </a:pPr>
            <a:r>
              <a:rPr lang="en-US" b="1" dirty="0"/>
              <a:t>Annabelle</a:t>
            </a:r>
            <a:endParaRPr lang="en-US" dirty="0"/>
          </a:p>
          <a:p>
            <a:pPr marL="0" marR="0" lvl="0" indent="0" algn="l" defTabSz="930180" rtl="0" eaLnBrk="1" fontAlgn="auto" latinLnBrk="0" hangingPunct="1">
              <a:lnSpc>
                <a:spcPct val="100000"/>
              </a:lnSpc>
              <a:spcBef>
                <a:spcPct val="0"/>
              </a:spcBef>
              <a:spcAft>
                <a:spcPts val="0"/>
              </a:spcAft>
              <a:buClrTx/>
              <a:buSzTx/>
              <a:buFontTx/>
              <a:buNone/>
              <a:tabLst/>
              <a:defRPr/>
            </a:pPr>
            <a:r>
              <a:rPr lang="en-US" sz="1200" b="0" dirty="0"/>
              <a:t>Next, we will review the relationship between the IPC and Applicant/Grantee pre and post award.</a:t>
            </a:r>
            <a:endParaRPr lang="en-US" sz="1200" b="0" dirty="0">
              <a:cs typeface="Calibri"/>
            </a:endParaRPr>
          </a:p>
          <a:p>
            <a:pPr marL="0" marR="0" lvl="0" indent="0" algn="l" defTabSz="930180" rtl="0" eaLnBrk="1" fontAlgn="auto" latinLnBrk="0" hangingPunct="1">
              <a:lnSpc>
                <a:spcPct val="100000"/>
              </a:lnSpc>
              <a:spcBef>
                <a:spcPct val="0"/>
              </a:spcBef>
              <a:spcAft>
                <a:spcPts val="0"/>
              </a:spcAft>
              <a:buClrTx/>
              <a:buSzTx/>
              <a:buFontTx/>
              <a:buNone/>
              <a:tabLst/>
              <a:defRPr/>
            </a:pPr>
            <a:endParaRPr lang="en-US" sz="1200" b="1" dirty="0">
              <a:cs typeface="Calibri"/>
            </a:endParaRPr>
          </a:p>
          <a:p>
            <a:pPr marL="0" marR="0" lvl="0" indent="0" algn="l" defTabSz="930180" rtl="0" eaLnBrk="1" fontAlgn="auto" latinLnBrk="0" hangingPunct="1">
              <a:lnSpc>
                <a:spcPct val="100000"/>
              </a:lnSpc>
              <a:spcBef>
                <a:spcPct val="0"/>
              </a:spcBef>
              <a:spcAft>
                <a:spcPts val="0"/>
              </a:spcAft>
              <a:buClrTx/>
              <a:buSzTx/>
              <a:buFontTx/>
              <a:buNone/>
              <a:tabLst/>
              <a:defRPr/>
            </a:pPr>
            <a:r>
              <a:rPr lang="en-US" sz="1200" b="0" dirty="0"/>
              <a:t>Pre-Award the IPC…</a:t>
            </a:r>
            <a:endParaRPr lang="en-US" sz="1200" b="0" dirty="0">
              <a:cs typeface="Calibri"/>
            </a:endParaRPr>
          </a:p>
          <a:p>
            <a:pPr marL="285750" indent="-285750">
              <a:buFont typeface="Wingdings" panose="05000000000000000000" pitchFamily="2" charset="2"/>
              <a:buChar char="Ø"/>
            </a:pPr>
            <a:r>
              <a:rPr lang="en-US" dirty="0"/>
              <a:t>Approves the Title VI application</a:t>
            </a:r>
            <a:endParaRPr lang="en-US" dirty="0">
              <a:cs typeface="Calibri"/>
            </a:endParaRPr>
          </a:p>
          <a:p>
            <a:pPr marL="285750" indent="-285750">
              <a:buFont typeface="Wingdings" panose="05000000000000000000" pitchFamily="2" charset="2"/>
              <a:buChar char="Ø"/>
            </a:pPr>
            <a:r>
              <a:rPr lang="en-US" dirty="0"/>
              <a:t>Approves the use(s) of Title VI funds</a:t>
            </a:r>
            <a:endParaRPr lang="en-US" dirty="0">
              <a:cs typeface="Calibri"/>
            </a:endParaRPr>
          </a:p>
          <a:p>
            <a:pPr marL="285750" indent="-285750">
              <a:buFont typeface="Wingdings" panose="05000000000000000000" pitchFamily="2" charset="2"/>
              <a:buChar char="Ø"/>
            </a:pPr>
            <a:r>
              <a:rPr lang="en-US" dirty="0"/>
              <a:t>Establishes and abides by reasonable bylaws</a:t>
            </a:r>
            <a:endParaRPr lang="en-US" dirty="0">
              <a:cs typeface="Calibri"/>
            </a:endParaRPr>
          </a:p>
          <a:p>
            <a:pPr marL="285750" indent="-285750">
              <a:buFont typeface="Wingdings" panose="05000000000000000000" pitchFamily="2" charset="2"/>
              <a:buChar char="Ø"/>
            </a:pPr>
            <a:r>
              <a:rPr lang="en-US" dirty="0"/>
              <a:t>Consults with the LEA on the development, operation and evaluation of the program through the application process</a:t>
            </a:r>
            <a:endParaRPr lang="en-US" dirty="0">
              <a:cs typeface="Calibri"/>
            </a:endParaRPr>
          </a:p>
          <a:p>
            <a:pPr marL="0" marR="0" lvl="0" indent="0" algn="l" defTabSz="930180" rtl="0" eaLnBrk="1" fontAlgn="auto" latinLnBrk="0" hangingPunct="1">
              <a:lnSpc>
                <a:spcPct val="100000"/>
              </a:lnSpc>
              <a:spcBef>
                <a:spcPct val="0"/>
              </a:spcBef>
              <a:spcAft>
                <a:spcPts val="0"/>
              </a:spcAft>
              <a:buClrTx/>
              <a:buSzTx/>
              <a:buFontTx/>
              <a:buNone/>
              <a:tabLst/>
              <a:defRPr/>
            </a:pPr>
            <a:endParaRPr lang="en-US" sz="1200" b="1" dirty="0">
              <a:cs typeface="Calibri"/>
            </a:endParaRPr>
          </a:p>
          <a:p>
            <a:pPr marL="0" marR="0" lvl="0" indent="0" algn="l" defTabSz="930180" rtl="0" eaLnBrk="1" fontAlgn="auto" latinLnBrk="0" hangingPunct="1">
              <a:lnSpc>
                <a:spcPct val="100000"/>
              </a:lnSpc>
              <a:spcBef>
                <a:spcPct val="0"/>
              </a:spcBef>
              <a:spcAft>
                <a:spcPts val="0"/>
              </a:spcAft>
              <a:buClrTx/>
              <a:buSzTx/>
              <a:buFontTx/>
              <a:buNone/>
              <a:tabLst/>
              <a:defRPr/>
            </a:pPr>
            <a:r>
              <a:rPr lang="en-US" sz="1200" b="0" dirty="0"/>
              <a:t>Pre-Award the Applicant/Grantee…</a:t>
            </a:r>
            <a:endParaRPr lang="en-US" sz="1200" b="0" dirty="0">
              <a:cs typeface="Calibri"/>
            </a:endParaRPr>
          </a:p>
          <a:p>
            <a:pPr marL="285750" indent="-285750">
              <a:buFont typeface="Wingdings" panose="05000000000000000000" pitchFamily="2" charset="2"/>
              <a:buChar char="Ø"/>
            </a:pPr>
            <a:r>
              <a:rPr lang="en-US" dirty="0">
                <a:solidFill>
                  <a:srgbClr val="FF0000"/>
                </a:solidFill>
              </a:rPr>
              <a:t>Must develop its Title VI project and EASIE application with the participation of the IPC, if required</a:t>
            </a:r>
            <a:endParaRPr lang="en-US" dirty="0">
              <a:solidFill>
                <a:srgbClr val="FF0000"/>
              </a:solidFill>
              <a:cs typeface="Calibri"/>
            </a:endParaRPr>
          </a:p>
          <a:p>
            <a:pPr marL="285750" indent="-285750">
              <a:buFont typeface="Wingdings" panose="05000000000000000000" pitchFamily="2" charset="2"/>
              <a:buChar char="Ø"/>
            </a:pPr>
            <a:r>
              <a:rPr lang="en-US" dirty="0"/>
              <a:t>Share AI/AN State assessment data</a:t>
            </a:r>
            <a:endParaRPr lang="en-US" dirty="0">
              <a:cs typeface="Calibri"/>
            </a:endParaRPr>
          </a:p>
          <a:p>
            <a:pPr marL="285750" indent="-285750">
              <a:buFont typeface="Wingdings" panose="05000000000000000000" pitchFamily="2" charset="2"/>
              <a:buChar char="Ø"/>
            </a:pPr>
            <a:r>
              <a:rPr lang="en-US" dirty="0"/>
              <a:t>Conducts local needs assessment</a:t>
            </a:r>
            <a:endParaRPr lang="en-US" dirty="0">
              <a:cs typeface="Calibri"/>
            </a:endParaRPr>
          </a:p>
          <a:p>
            <a:pPr marL="285750" indent="-285750">
              <a:buFont typeface="Wingdings" panose="05000000000000000000" pitchFamily="2" charset="2"/>
              <a:buChar char="Ø"/>
            </a:pPr>
            <a:r>
              <a:rPr lang="en-US" dirty="0"/>
              <a:t>Develops the application</a:t>
            </a:r>
            <a:endParaRPr lang="en-US" dirty="0">
              <a:cs typeface="Calibri"/>
            </a:endParaRPr>
          </a:p>
          <a:p>
            <a:pPr marL="285750" indent="-285750">
              <a:buFont typeface="Wingdings" panose="05000000000000000000" pitchFamily="2" charset="2"/>
              <a:buChar char="Ø"/>
            </a:pPr>
            <a:r>
              <a:rPr lang="en-US" dirty="0"/>
              <a:t>Conducts public hearing</a:t>
            </a:r>
            <a:endParaRPr lang="en-US" dirty="0">
              <a:cs typeface="Calibri"/>
            </a:endParaRPr>
          </a:p>
          <a:p>
            <a:pPr marL="0" marR="0" lvl="0" indent="0" algn="l" defTabSz="930180" rtl="0" eaLnBrk="1" fontAlgn="auto" latinLnBrk="0" hangingPunct="1">
              <a:lnSpc>
                <a:spcPct val="100000"/>
              </a:lnSpc>
              <a:spcBef>
                <a:spcPct val="0"/>
              </a:spcBef>
              <a:spcAft>
                <a:spcPts val="0"/>
              </a:spcAft>
              <a:buClrTx/>
              <a:buSzTx/>
              <a:buFontTx/>
              <a:buNone/>
              <a:tabLst/>
              <a:defRPr/>
            </a:pPr>
            <a:endParaRPr lang="en-US" sz="1200" b="0" dirty="0">
              <a:cs typeface="Calibri"/>
            </a:endParaRPr>
          </a:p>
          <a:p>
            <a:pPr marL="0" marR="0" lvl="0" indent="0" algn="l" defTabSz="930180" rtl="0" eaLnBrk="1" fontAlgn="auto" latinLnBrk="0" hangingPunct="1">
              <a:lnSpc>
                <a:spcPct val="100000"/>
              </a:lnSpc>
              <a:spcBef>
                <a:spcPct val="0"/>
              </a:spcBef>
              <a:spcAft>
                <a:spcPts val="0"/>
              </a:spcAft>
              <a:buClrTx/>
              <a:buSzTx/>
              <a:buFontTx/>
              <a:buNone/>
              <a:tabLst/>
              <a:defRPr/>
            </a:pPr>
            <a:r>
              <a:rPr lang="en-US" sz="1200" b="0" dirty="0"/>
              <a:t>Post Award the IPC…</a:t>
            </a:r>
            <a:endParaRPr lang="en-US" sz="1200" b="0" dirty="0">
              <a:cs typeface="Calibri"/>
            </a:endParaRPr>
          </a:p>
          <a:p>
            <a:pPr marL="342900" indent="-342900">
              <a:buFont typeface="Wingdings" panose="05000000000000000000" pitchFamily="2" charset="2"/>
              <a:buChar char="Ø"/>
            </a:pPr>
            <a:r>
              <a:rPr lang="en-US" dirty="0"/>
              <a:t>Establishes and abides by bylaws</a:t>
            </a:r>
            <a:endParaRPr lang="en-US" dirty="0">
              <a:cs typeface="Calibri"/>
            </a:endParaRPr>
          </a:p>
          <a:p>
            <a:pPr marL="342900" indent="-342900">
              <a:buFont typeface="Wingdings" panose="05000000000000000000" pitchFamily="2" charset="2"/>
              <a:buChar char="Ø"/>
            </a:pPr>
            <a:r>
              <a:rPr lang="en-US" dirty="0"/>
              <a:t>Conducts IPC meetings</a:t>
            </a:r>
          </a:p>
          <a:p>
            <a:pPr marL="342900" indent="-342900">
              <a:buFont typeface="Wingdings" panose="05000000000000000000" pitchFamily="2" charset="2"/>
              <a:buChar char="Ø"/>
            </a:pPr>
            <a:endParaRPr lang="en-US" dirty="0">
              <a:cs typeface="Calibri"/>
            </a:endParaRPr>
          </a:p>
          <a:p>
            <a:pPr marL="0" marR="0" lvl="0" indent="0" algn="l" defTabSz="930180" rtl="0" eaLnBrk="1" fontAlgn="auto" latinLnBrk="0" hangingPunct="1">
              <a:lnSpc>
                <a:spcPct val="100000"/>
              </a:lnSpc>
              <a:spcBef>
                <a:spcPct val="0"/>
              </a:spcBef>
              <a:spcAft>
                <a:spcPts val="0"/>
              </a:spcAft>
              <a:buClrTx/>
              <a:buSzTx/>
              <a:buFontTx/>
              <a:buNone/>
              <a:tabLst/>
              <a:defRPr/>
            </a:pPr>
            <a:r>
              <a:rPr lang="en-US" sz="1200" b="0" dirty="0"/>
              <a:t>Post Award the Applicant/Grantee...</a:t>
            </a:r>
            <a:endParaRPr lang="en-US" sz="1200" b="0" dirty="0">
              <a:cs typeface="Calibri"/>
            </a:endParaRPr>
          </a:p>
          <a:p>
            <a:pPr marL="285750" indent="-285750">
              <a:buFont typeface="Wingdings" panose="05000000000000000000" pitchFamily="2" charset="2"/>
              <a:buChar char="Ø"/>
            </a:pPr>
            <a:r>
              <a:rPr lang="en-US" dirty="0"/>
              <a:t>Administers the Title VI program and program services</a:t>
            </a:r>
            <a:endParaRPr lang="en-US" dirty="0">
              <a:cs typeface="Calibri"/>
            </a:endParaRPr>
          </a:p>
          <a:p>
            <a:pPr marL="285750" indent="-285750">
              <a:buFont typeface="Wingdings" panose="05000000000000000000" pitchFamily="2" charset="2"/>
              <a:buChar char="Ø"/>
            </a:pPr>
            <a:r>
              <a:rPr lang="en-US" dirty="0"/>
              <a:t>Employs and supervises the performance of project staff</a:t>
            </a:r>
            <a:endParaRPr lang="en-US" dirty="0">
              <a:cs typeface="Calibri"/>
            </a:endParaRPr>
          </a:p>
          <a:p>
            <a:pPr marL="285750" indent="-285750">
              <a:buFont typeface="Wingdings" panose="05000000000000000000" pitchFamily="2" charset="2"/>
              <a:buChar char="Ø"/>
            </a:pPr>
            <a:r>
              <a:rPr lang="en-US" dirty="0"/>
              <a:t>Fiscal administration and obligation of funds</a:t>
            </a:r>
          </a:p>
          <a:p>
            <a:pPr marL="285750" marR="0" lvl="0" indent="-285750" algn="l" defTabSz="9144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en-US" dirty="0"/>
              <a:t>Maintains all grant records</a:t>
            </a:r>
            <a:endParaRPr lang="en-US" dirty="0">
              <a:cs typeface="Calibri"/>
            </a:endParaRPr>
          </a:p>
          <a:p>
            <a:pPr marL="285750" indent="-285750">
              <a:buFont typeface="Wingdings" panose="05000000000000000000" pitchFamily="2" charset="2"/>
              <a:buChar char="Ø"/>
            </a:pPr>
            <a:endParaRPr lang="en-US" dirty="0">
              <a:cs typeface="Calibri"/>
            </a:endParaRPr>
          </a:p>
          <a:p>
            <a:pPr marL="342900" indent="-342900">
              <a:buFont typeface="Wingdings" panose="05000000000000000000" pitchFamily="2" charset="2"/>
              <a:buChar char="Ø"/>
            </a:pPr>
            <a:endParaRPr lang="en-US" dirty="0">
              <a:cs typeface="Calibri"/>
            </a:endParaRPr>
          </a:p>
          <a:p>
            <a:endParaRPr lang="en-US" dirty="0"/>
          </a:p>
        </p:txBody>
      </p:sp>
      <p:sp>
        <p:nvSpPr>
          <p:cNvPr id="4" name="Date Placeholder 3"/>
          <p:cNvSpPr>
            <a:spLocks noGrp="1"/>
          </p:cNvSpPr>
          <p:nvPr>
            <p:ph type="dt" idx="1"/>
          </p:nvPr>
        </p:nvSpPr>
        <p:spPr/>
        <p:txBody>
          <a:bodyPr/>
          <a:lstStyle/>
          <a:p>
            <a:pPr>
              <a:defRPr/>
            </a:pPr>
            <a:fld id="{A6C3D598-F2E0-439A-AF25-BEDE1CD173E1}" type="datetimeFigureOut">
              <a:rPr lang="en-US"/>
              <a:pPr>
                <a:defRPr/>
              </a:pPr>
              <a:t>9/28/2021</a:t>
            </a:fld>
            <a:endParaRPr lang="en-US"/>
          </a:p>
        </p:txBody>
      </p:sp>
      <p:sp>
        <p:nvSpPr>
          <p:cNvPr id="5" name="Slide Number Placeholder 4"/>
          <p:cNvSpPr>
            <a:spLocks noGrp="1"/>
          </p:cNvSpPr>
          <p:nvPr>
            <p:ph type="sldNum" sz="quarter" idx="5"/>
          </p:nvPr>
        </p:nvSpPr>
        <p:spPr/>
        <p:txBody>
          <a:bodyPr/>
          <a:lstStyle/>
          <a:p>
            <a:pPr>
              <a:defRPr/>
            </a:pPr>
            <a:fld id="{E3E48EC9-C820-4289-AF69-CFF074F1C03C}" type="slidenum">
              <a:rPr lang="en-US"/>
              <a:pPr>
                <a:defRPr/>
              </a:pPr>
              <a:t>14</a:t>
            </a:fld>
            <a:endParaRPr lang="en-US"/>
          </a:p>
        </p:txBody>
      </p:sp>
    </p:spTree>
    <p:extLst>
      <p:ext uri="{BB962C8B-B14F-4D97-AF65-F5344CB8AC3E}">
        <p14:creationId xmlns:p14="http://schemas.microsoft.com/office/powerpoint/2010/main" val="3752730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Annabelle:</a:t>
            </a:r>
            <a:endParaRPr lang="en-US" dirty="0"/>
          </a:p>
          <a:p>
            <a:r>
              <a:rPr lang="en-US" dirty="0"/>
              <a:t>All Title VI LEA grantees are required to have Parent Committees and must establish bylaws. None of the other eligible entities are required to have an IPC and bylaws. The bylaws should define the leadership and membership composition, size of the board and how it will function. They should also identify the roles and duties of president and officers, rules and procedures for holding meetings, electing president, and/or appointing officers, conflict of interest policies and procedures, quorum/meeting/membership/voting, voting rights, and the many other regulations and procedures that govern their Indian Parent Committee. Link provided here:</a:t>
            </a:r>
            <a:r>
              <a:rPr lang="en-US" dirty="0">
                <a:hlinkClick r:id="rId3"/>
              </a:rPr>
              <a:t>Communities360° - Home &gt; Overview &gt; EASIE Part II (grads360.org)</a:t>
            </a:r>
          </a:p>
          <a:p>
            <a:endParaRPr lang="en-US" dirty="0">
              <a:cs typeface="Calibri"/>
            </a:endParaRPr>
          </a:p>
          <a:p>
            <a:r>
              <a:rPr lang="en-US" dirty="0"/>
              <a:t>Directions: Within six months of receiving the award, the LEA assures the IPC will adopt and abide by reasonable bylaws for the conduct of the activities of the committee. (ESEA Section 6114(c)(4)(D)). </a:t>
            </a:r>
          </a:p>
          <a:p>
            <a:endParaRPr lang="en-US" dirty="0"/>
          </a:p>
        </p:txBody>
      </p:sp>
      <p:sp>
        <p:nvSpPr>
          <p:cNvPr id="4" name="Date Placeholder 3"/>
          <p:cNvSpPr>
            <a:spLocks noGrp="1"/>
          </p:cNvSpPr>
          <p:nvPr>
            <p:ph type="dt" idx="1"/>
          </p:nvPr>
        </p:nvSpPr>
        <p:spPr/>
        <p:txBody>
          <a:bodyPr/>
          <a:lstStyle/>
          <a:p>
            <a:pPr>
              <a:defRPr/>
            </a:pPr>
            <a:fld id="{12E293DF-336E-450F-8970-4F40700CAA4E}" type="datetime1">
              <a:rPr lang="en-US" smtClean="0"/>
              <a:t>9/28/2021</a:t>
            </a:fld>
            <a:endParaRPr lang="en-US"/>
          </a:p>
        </p:txBody>
      </p:sp>
      <p:sp>
        <p:nvSpPr>
          <p:cNvPr id="5" name="Slide Number Placeholder 4"/>
          <p:cNvSpPr>
            <a:spLocks noGrp="1"/>
          </p:cNvSpPr>
          <p:nvPr>
            <p:ph type="sldNum" sz="quarter" idx="5"/>
          </p:nvPr>
        </p:nvSpPr>
        <p:spPr/>
        <p:txBody>
          <a:bodyPr/>
          <a:lstStyle/>
          <a:p>
            <a:pPr>
              <a:defRPr/>
            </a:pPr>
            <a:fld id="{E3E48EC9-C820-4289-AF69-CFF074F1C03C}" type="slidenum">
              <a:rPr lang="en-US" smtClean="0"/>
              <a:pPr>
                <a:defRPr/>
              </a:pPr>
              <a:t>15</a:t>
            </a:fld>
            <a:endParaRPr lang="en-US"/>
          </a:p>
        </p:txBody>
      </p:sp>
    </p:spTree>
    <p:extLst>
      <p:ext uri="{BB962C8B-B14F-4D97-AF65-F5344CB8AC3E}">
        <p14:creationId xmlns:p14="http://schemas.microsoft.com/office/powerpoint/2010/main" val="1513669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Wanda:</a:t>
            </a:r>
          </a:p>
          <a:p>
            <a:pPr>
              <a:spcBef>
                <a:spcPts val="0"/>
              </a:spcBef>
              <a:spcAft>
                <a:spcPts val="0"/>
              </a:spcAft>
            </a:pPr>
            <a:r>
              <a:rPr lang="en-US" dirty="0"/>
              <a:t>GRANT FISCAL TIMELINE</a:t>
            </a:r>
          </a:p>
          <a:p>
            <a:pPr>
              <a:spcBef>
                <a:spcPts val="0"/>
              </a:spcBef>
              <a:spcAft>
                <a:spcPts val="0"/>
              </a:spcAft>
            </a:pPr>
            <a:r>
              <a:rPr lang="en-US" dirty="0"/>
              <a:t>1</a:t>
            </a:r>
            <a:r>
              <a:rPr lang="en-US" b="1" dirty="0"/>
              <a:t>. INITIATION OF GRANT</a:t>
            </a:r>
            <a:endParaRPr lang="en-US" dirty="0"/>
          </a:p>
          <a:p>
            <a:pPr>
              <a:spcBef>
                <a:spcPts val="0"/>
              </a:spcBef>
              <a:spcAft>
                <a:spcPts val="0"/>
              </a:spcAft>
            </a:pPr>
            <a:r>
              <a:rPr lang="en-US" b="1" dirty="0"/>
              <a:t> </a:t>
            </a:r>
            <a:r>
              <a:rPr lang="en-US" dirty="0"/>
              <a:t>Beginning of project period (typically by mid-July) = Receive New GAN</a:t>
            </a:r>
          </a:p>
          <a:p>
            <a:pPr>
              <a:spcBef>
                <a:spcPts val="0"/>
              </a:spcBef>
              <a:spcAft>
                <a:spcPts val="0"/>
              </a:spcAft>
            </a:pPr>
            <a:r>
              <a:rPr lang="en-US" dirty="0"/>
              <a:t>2. </a:t>
            </a:r>
            <a:r>
              <a:rPr lang="en-US" b="1" dirty="0"/>
              <a:t>PERIOD OF OBLIGATION/PROJECT IMPLEMENTATION</a:t>
            </a:r>
            <a:endParaRPr lang="en-US" dirty="0"/>
          </a:p>
          <a:p>
            <a:pPr>
              <a:spcBef>
                <a:spcPts val="0"/>
              </a:spcBef>
              <a:spcAft>
                <a:spcPts val="0"/>
              </a:spcAft>
            </a:pPr>
            <a:r>
              <a:rPr lang="en-US" b="1" dirty="0"/>
              <a:t> </a:t>
            </a:r>
            <a:r>
              <a:rPr lang="en-US" dirty="0"/>
              <a:t>On-going = Timely G5 draw-downs &amp; expend funds (suggested as quarterly); keep key personnel in G5 current. Disperse drawn-down G5 funds within a recommended 3 days.</a:t>
            </a:r>
          </a:p>
          <a:p>
            <a:pPr>
              <a:spcBef>
                <a:spcPts val="0"/>
              </a:spcBef>
              <a:spcAft>
                <a:spcPts val="0"/>
              </a:spcAft>
            </a:pPr>
            <a:r>
              <a:rPr lang="en-US" dirty="0"/>
              <a:t>3. </a:t>
            </a:r>
            <a:r>
              <a:rPr lang="en-US" b="1" dirty="0"/>
              <a:t>END OF PERIOD OF OBLIGATION: </a:t>
            </a:r>
            <a:endParaRPr lang="en-US" dirty="0"/>
          </a:p>
          <a:p>
            <a:pPr>
              <a:spcBef>
                <a:spcPts val="0"/>
              </a:spcBef>
              <a:spcAft>
                <a:spcPts val="0"/>
              </a:spcAft>
            </a:pPr>
            <a:r>
              <a:rPr lang="en-US" dirty="0"/>
              <a:t>By End of the Project Period (typically June 30) = Spend/obligate all funds</a:t>
            </a:r>
          </a:p>
          <a:p>
            <a:pPr>
              <a:spcBef>
                <a:spcPts val="0"/>
              </a:spcBef>
              <a:spcAft>
                <a:spcPts val="0"/>
              </a:spcAft>
            </a:pPr>
            <a:r>
              <a:rPr lang="en-US" dirty="0"/>
              <a:t>4.</a:t>
            </a:r>
            <a:r>
              <a:rPr lang="en-US" b="1" dirty="0"/>
              <a:t> PERIOD OF</a:t>
            </a:r>
            <a:r>
              <a:rPr lang="en-US" dirty="0"/>
              <a:t> </a:t>
            </a:r>
            <a:r>
              <a:rPr lang="en-US" b="1" dirty="0"/>
              <a:t>LIQUIDATION: </a:t>
            </a:r>
            <a:r>
              <a:rPr lang="en-US" dirty="0"/>
              <a:t>Within 120 days after the end of previous project year (typically Oct. 30) = Draw-down all funds from G5 and pay all obligations/receipts</a:t>
            </a:r>
          </a:p>
          <a:p>
            <a:pPr>
              <a:spcBef>
                <a:spcPts val="0"/>
              </a:spcBef>
              <a:spcAft>
                <a:spcPts val="0"/>
              </a:spcAft>
            </a:pPr>
            <a:r>
              <a:rPr lang="en-US" dirty="0"/>
              <a:t>5</a:t>
            </a:r>
            <a:r>
              <a:rPr lang="en-US" b="1" dirty="0"/>
              <a:t>. PERIOD OF LATE LIQUIDATION:</a:t>
            </a:r>
            <a:endParaRPr lang="en-US" dirty="0"/>
          </a:p>
          <a:p>
            <a:pPr>
              <a:spcBef>
                <a:spcPts val="0"/>
              </a:spcBef>
              <a:spcAft>
                <a:spcPts val="0"/>
              </a:spcAft>
            </a:pPr>
            <a:r>
              <a:rPr lang="en-US" dirty="0"/>
              <a:t>Within 60 days after the liquidation period, (typically by December 30th) = Request any late liquidations, which are only limitedly approved on a case-by-case basis.</a:t>
            </a:r>
          </a:p>
          <a:p>
            <a:endParaRPr lang="en-US" dirty="0">
              <a:cs typeface="Calibri"/>
            </a:endParaRPr>
          </a:p>
        </p:txBody>
      </p:sp>
      <p:sp>
        <p:nvSpPr>
          <p:cNvPr id="4" name="Date Placeholder 3"/>
          <p:cNvSpPr>
            <a:spLocks noGrp="1"/>
          </p:cNvSpPr>
          <p:nvPr>
            <p:ph type="dt" idx="1"/>
          </p:nvPr>
        </p:nvSpPr>
        <p:spPr/>
        <p:txBody>
          <a:bodyPr/>
          <a:lstStyle/>
          <a:p>
            <a:pPr>
              <a:defRPr/>
            </a:pPr>
            <a:fld id="{A6C3D598-F2E0-439A-AF25-BEDE1CD173E1}" type="datetimeFigureOut">
              <a:rPr lang="en-US"/>
              <a:pPr>
                <a:defRPr/>
              </a:pPr>
              <a:t>9/28/2021</a:t>
            </a:fld>
            <a:endParaRPr lang="en-US"/>
          </a:p>
        </p:txBody>
      </p:sp>
      <p:sp>
        <p:nvSpPr>
          <p:cNvPr id="5" name="Slide Number Placeholder 4"/>
          <p:cNvSpPr>
            <a:spLocks noGrp="1"/>
          </p:cNvSpPr>
          <p:nvPr>
            <p:ph type="sldNum" sz="quarter" idx="5"/>
          </p:nvPr>
        </p:nvSpPr>
        <p:spPr/>
        <p:txBody>
          <a:bodyPr/>
          <a:lstStyle/>
          <a:p>
            <a:pPr>
              <a:defRPr/>
            </a:pPr>
            <a:fld id="{E3E48EC9-C820-4289-AF69-CFF074F1C03C}" type="slidenum">
              <a:rPr lang="en-US"/>
              <a:pPr>
                <a:defRPr/>
              </a:pPr>
              <a:t>16</a:t>
            </a:fld>
            <a:endParaRPr lang="en-US"/>
          </a:p>
        </p:txBody>
      </p:sp>
    </p:spTree>
    <p:extLst>
      <p:ext uri="{BB962C8B-B14F-4D97-AF65-F5344CB8AC3E}">
        <p14:creationId xmlns:p14="http://schemas.microsoft.com/office/powerpoint/2010/main" val="1656832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Wanda:</a:t>
            </a:r>
          </a:p>
          <a:p>
            <a:pPr marL="0" lvl="2" fontAlgn="base">
              <a:spcBef>
                <a:spcPct val="20000"/>
              </a:spcBef>
              <a:spcAft>
                <a:spcPct val="0"/>
              </a:spcAft>
            </a:pPr>
            <a:r>
              <a:rPr lang="en-US" sz="1800" kern="0" dirty="0">
                <a:solidFill>
                  <a:prstClr val="black"/>
                </a:solidFill>
                <a:latin typeface="Arial"/>
              </a:rPr>
              <a:t>Users can find the Cost Principles and your EASIE Application webinar recording at the below link. </a:t>
            </a:r>
          </a:p>
          <a:p>
            <a:pPr marL="0" lvl="2" fontAlgn="base">
              <a:spcBef>
                <a:spcPct val="20000"/>
              </a:spcBef>
              <a:spcAft>
                <a:spcPct val="0"/>
              </a:spcAft>
            </a:pPr>
            <a:endParaRPr lang="en-US" sz="1800" kern="0" dirty="0">
              <a:solidFill>
                <a:prstClr val="black"/>
              </a:solidFill>
              <a:latin typeface="Arial"/>
            </a:endParaRPr>
          </a:p>
          <a:p>
            <a:pPr marL="0" lvl="2" fontAlgn="base">
              <a:spcBef>
                <a:spcPct val="20000"/>
              </a:spcBef>
              <a:spcAft>
                <a:spcPct val="0"/>
              </a:spcAft>
            </a:pPr>
            <a:r>
              <a:rPr lang="en-US" sz="1800" kern="0" dirty="0">
                <a:solidFill>
                  <a:prstClr val="black"/>
                </a:solidFill>
                <a:latin typeface="Arial"/>
              </a:rPr>
              <a:t>Please note: This webinar was presented during the SY 2018-19 Part II grant process.</a:t>
            </a:r>
          </a:p>
          <a:p>
            <a:pPr marL="0" lvl="2" fontAlgn="base">
              <a:spcBef>
                <a:spcPct val="20000"/>
              </a:spcBef>
              <a:spcAft>
                <a:spcPct val="0"/>
              </a:spcAft>
            </a:pPr>
            <a:endParaRPr lang="en-US" sz="1800" kern="0" dirty="0">
              <a:solidFill>
                <a:prstClr val="black"/>
              </a:solidFill>
              <a:latin typeface="Arial"/>
            </a:endParaRPr>
          </a:p>
          <a:p>
            <a:pPr marL="0" lvl="2" fontAlgn="base">
              <a:spcBef>
                <a:spcPct val="20000"/>
              </a:spcBef>
              <a:spcAft>
                <a:spcPct val="0"/>
              </a:spcAft>
            </a:pPr>
            <a:r>
              <a:rPr lang="en-US" sz="1800" u="sng" kern="0" dirty="0">
                <a:solidFill>
                  <a:srgbClr val="0070C0"/>
                </a:solidFill>
                <a:latin typeface="Arial"/>
                <a:hlinkClick r:id="rId3">
                  <a:extLst>
                    <a:ext uri="{A12FA001-AC4F-418D-AE19-62706E023703}">
                      <ahyp:hlinkClr xmlns:ahyp="http://schemas.microsoft.com/office/drawing/2018/hyperlinkcolor" val="tx"/>
                    </a:ext>
                  </a:extLst>
                </a:hlinkClick>
              </a:rPr>
              <a:t>https://easie.communities.ed.gov/#communities/pdc/documents/16738</a:t>
            </a:r>
            <a:r>
              <a:rPr lang="en-US" sz="1800" u="sng" kern="0" dirty="0">
                <a:solidFill>
                  <a:srgbClr val="0070C0"/>
                </a:solidFill>
                <a:latin typeface="Arial"/>
              </a:rPr>
              <a:t> </a:t>
            </a:r>
            <a:endParaRPr lang="en-US" sz="2800" kern="0" dirty="0">
              <a:solidFill>
                <a:srgbClr val="0070C0"/>
              </a:solidFill>
              <a:latin typeface="Arial"/>
            </a:endParaRPr>
          </a:p>
          <a:p>
            <a:endParaRPr lang="en-US" dirty="0"/>
          </a:p>
        </p:txBody>
      </p:sp>
      <p:sp>
        <p:nvSpPr>
          <p:cNvPr id="4" name="Slide Number Placeholder 3"/>
          <p:cNvSpPr>
            <a:spLocks noGrp="1"/>
          </p:cNvSpPr>
          <p:nvPr>
            <p:ph type="sldNum" sz="quarter" idx="5"/>
          </p:nvPr>
        </p:nvSpPr>
        <p:spPr/>
        <p:txBody>
          <a:bodyPr/>
          <a:lstStyle/>
          <a:p>
            <a:fld id="{E7425DBF-B5A3-4931-AF3D-47B9D6896055}" type="slidenum">
              <a:rPr lang="en-US" smtClean="0"/>
              <a:t>17</a:t>
            </a:fld>
            <a:endParaRPr lang="en-US"/>
          </a:p>
        </p:txBody>
      </p:sp>
    </p:spTree>
    <p:extLst>
      <p:ext uri="{BB962C8B-B14F-4D97-AF65-F5344CB8AC3E}">
        <p14:creationId xmlns:p14="http://schemas.microsoft.com/office/powerpoint/2010/main" val="2369804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Arial" panose="020B0604020202020204" pitchFamily="34" charset="0"/>
                <a:cs typeface="Arial" panose="020B0604020202020204" pitchFamily="34" charset="0"/>
              </a:rPr>
              <a:t>Wanda:</a:t>
            </a:r>
          </a:p>
          <a:p>
            <a:r>
              <a:rPr lang="en-US" sz="1200" b="0">
                <a:solidFill>
                  <a:srgbClr val="204873"/>
                </a:solidFill>
                <a:latin typeface="Arial" panose="020B0604020202020204" pitchFamily="34" charset="0"/>
                <a:cs typeface="Arial" panose="020B0604020202020204" pitchFamily="34" charset="0"/>
              </a:rPr>
              <a:t>WHAT IS THE GRANT AWARD NOTICE (GAN)?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The Grant Award Notification (GAN) is the official document that states the terms, conditions, and amount of an award and is signed by the official who is authorized to obligate funds on behalf of the Department of Education (i.e., Authorized Official Representative). This document can be found at G5.gov. </a:t>
            </a:r>
          </a:p>
          <a:p>
            <a:endParaRPr lang="en-US"/>
          </a:p>
        </p:txBody>
      </p:sp>
      <p:sp>
        <p:nvSpPr>
          <p:cNvPr id="4" name="Slide Number Placeholder 3"/>
          <p:cNvSpPr>
            <a:spLocks noGrp="1"/>
          </p:cNvSpPr>
          <p:nvPr>
            <p:ph type="sldNum" sz="quarter" idx="5"/>
          </p:nvPr>
        </p:nvSpPr>
        <p:spPr/>
        <p:txBody>
          <a:bodyPr/>
          <a:lstStyle/>
          <a:p>
            <a:fld id="{E7425DBF-B5A3-4931-AF3D-47B9D6896055}" type="slidenum">
              <a:rPr lang="en-US" smtClean="0"/>
              <a:t>18</a:t>
            </a:fld>
            <a:endParaRPr lang="en-US"/>
          </a:p>
        </p:txBody>
      </p:sp>
    </p:spTree>
    <p:extLst>
      <p:ext uri="{BB962C8B-B14F-4D97-AF65-F5344CB8AC3E}">
        <p14:creationId xmlns:p14="http://schemas.microsoft.com/office/powerpoint/2010/main" val="112664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Wanda: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links to some very helpful resources that will assist you with the formula grant application process; pre and post submission, for each part.</a:t>
            </a:r>
          </a:p>
          <a:p>
            <a:endParaRPr lang="en-US" dirty="0"/>
          </a:p>
        </p:txBody>
      </p:sp>
      <p:sp>
        <p:nvSpPr>
          <p:cNvPr id="4" name="Slide Number Placeholder 3"/>
          <p:cNvSpPr>
            <a:spLocks noGrp="1"/>
          </p:cNvSpPr>
          <p:nvPr>
            <p:ph type="sldNum" sz="quarter" idx="5"/>
          </p:nvPr>
        </p:nvSpPr>
        <p:spPr/>
        <p:txBody>
          <a:bodyPr/>
          <a:lstStyle/>
          <a:p>
            <a:fld id="{E7425DBF-B5A3-4931-AF3D-47B9D6896055}" type="slidenum">
              <a:rPr lang="en-US" smtClean="0"/>
              <a:t>19</a:t>
            </a:fld>
            <a:endParaRPr lang="en-US"/>
          </a:p>
        </p:txBody>
      </p:sp>
    </p:spTree>
    <p:extLst>
      <p:ext uri="{BB962C8B-B14F-4D97-AF65-F5344CB8AC3E}">
        <p14:creationId xmlns:p14="http://schemas.microsoft.com/office/powerpoint/2010/main" val="429420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Crystal:</a:t>
            </a:r>
          </a:p>
          <a:p>
            <a:r>
              <a:rPr lang="en-US" dirty="0"/>
              <a:t>The presenters for today’s webinar are as follows:</a:t>
            </a:r>
          </a:p>
          <a:p>
            <a:pPr marL="171450" indent="-171450">
              <a:buFont typeface="Arial" panose="020B0604020202020204" pitchFamily="34" charset="0"/>
              <a:buChar char="•"/>
            </a:pPr>
            <a:r>
              <a:rPr lang="en-US" dirty="0"/>
              <a:t>Myself: Dr. Crystal Moore, Ed.D. (Choctaw)</a:t>
            </a:r>
          </a:p>
          <a:p>
            <a:pPr marL="628650" lvl="1" indent="-171450">
              <a:buFont typeface="Arial" panose="020B0604020202020204" pitchFamily="34" charset="0"/>
              <a:buChar char="•"/>
            </a:pPr>
            <a:r>
              <a:rPr lang="en-US" dirty="0"/>
              <a:t>Supervisory OIE Formula Group Leader</a:t>
            </a:r>
          </a:p>
          <a:p>
            <a:pPr marL="171450" lvl="0" indent="-171450">
              <a:buFont typeface="Arial" panose="020B0604020202020204" pitchFamily="34" charset="0"/>
              <a:buChar char="•"/>
            </a:pPr>
            <a:r>
              <a:rPr lang="en-US" dirty="0"/>
              <a:t>Annabelle Toledo (Jemez Pueblo)</a:t>
            </a:r>
          </a:p>
          <a:p>
            <a:pPr marL="628650" lvl="1" indent="-171450">
              <a:buFont typeface="Arial" panose="020B0604020202020204" pitchFamily="34" charset="0"/>
              <a:buChar char="•"/>
            </a:pPr>
            <a:r>
              <a:rPr lang="en-US" dirty="0"/>
              <a:t>Education Program Specialist</a:t>
            </a:r>
          </a:p>
          <a:p>
            <a:pPr marL="171450" lvl="0" indent="-171450">
              <a:buFont typeface="Arial" panose="020B0604020202020204" pitchFamily="34" charset="0"/>
              <a:buChar char="•"/>
            </a:pPr>
            <a:r>
              <a:rPr lang="en-US" dirty="0"/>
              <a:t>Wanda Lee, M.Ed. (Lumbee)</a:t>
            </a:r>
          </a:p>
          <a:p>
            <a:pPr marL="628650" lvl="1" indent="-171450">
              <a:buFont typeface="Arial" panose="020B0604020202020204" pitchFamily="34" charset="0"/>
              <a:buChar char="•"/>
            </a:pPr>
            <a:r>
              <a:rPr lang="en-US" dirty="0"/>
              <a:t>Education Program Specialist</a:t>
            </a:r>
          </a:p>
        </p:txBody>
      </p:sp>
      <p:sp>
        <p:nvSpPr>
          <p:cNvPr id="4" name="Date Placeholder 3"/>
          <p:cNvSpPr>
            <a:spLocks noGrp="1"/>
          </p:cNvSpPr>
          <p:nvPr>
            <p:ph type="dt" idx="1"/>
          </p:nvPr>
        </p:nvSpPr>
        <p:spPr/>
        <p:txBody>
          <a:bodyPr/>
          <a:lstStyle/>
          <a:p>
            <a:pPr>
              <a:defRPr/>
            </a:pPr>
            <a:fld id="{820DEE05-552C-429D-ABE2-50A2E0302FB0}" type="datetime1">
              <a:rPr lang="en-US" smtClean="0"/>
              <a:t>9/28/2021</a:t>
            </a:fld>
            <a:endParaRPr lang="en-US"/>
          </a:p>
        </p:txBody>
      </p:sp>
      <p:sp>
        <p:nvSpPr>
          <p:cNvPr id="5" name="Slide Number Placeholder 4"/>
          <p:cNvSpPr>
            <a:spLocks noGrp="1"/>
          </p:cNvSpPr>
          <p:nvPr>
            <p:ph type="sldNum" sz="quarter" idx="5"/>
          </p:nvPr>
        </p:nvSpPr>
        <p:spPr/>
        <p:txBody>
          <a:bodyPr/>
          <a:lstStyle/>
          <a:p>
            <a:pPr>
              <a:defRPr/>
            </a:pPr>
            <a:fld id="{E3E48EC9-C820-4289-AF69-CFF074F1C03C}" type="slidenum">
              <a:rPr lang="en-US" smtClean="0"/>
              <a:pPr>
                <a:defRPr/>
              </a:pPr>
              <a:t>2</a:t>
            </a:fld>
            <a:endParaRPr lang="en-US"/>
          </a:p>
        </p:txBody>
      </p:sp>
    </p:spTree>
    <p:extLst>
      <p:ext uri="{BB962C8B-B14F-4D97-AF65-F5344CB8AC3E}">
        <p14:creationId xmlns:p14="http://schemas.microsoft.com/office/powerpoint/2010/main" val="2051562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Wanda:</a:t>
            </a:r>
          </a:p>
          <a:p>
            <a:endParaRPr lang="en-US" altLang="en-US" sz="1200" dirty="0">
              <a:latin typeface="Calibri"/>
              <a:cs typeface="Arial"/>
            </a:endParaRPr>
          </a:p>
          <a:p>
            <a:r>
              <a:rPr lang="en-US" altLang="en-US" sz="1200" dirty="0">
                <a:latin typeface="Calibri"/>
                <a:cs typeface="Arial"/>
              </a:rPr>
              <a:t>If you have any questions about today’s presentation, please contact:</a:t>
            </a:r>
          </a:p>
          <a:p>
            <a:pPr marL="109220"/>
            <a:r>
              <a:rPr lang="en-US" sz="1200" b="1" dirty="0">
                <a:latin typeface="Calibri"/>
                <a:cs typeface="Arial"/>
              </a:rPr>
              <a:t>Office of Indian Education </a:t>
            </a:r>
            <a:endParaRPr lang="en-US" sz="1200" b="1" dirty="0"/>
          </a:p>
          <a:p>
            <a:pPr marL="109220"/>
            <a:r>
              <a:rPr lang="en-US" sz="1200" b="1" dirty="0">
                <a:latin typeface="Calibri"/>
                <a:cs typeface="Arial"/>
              </a:rPr>
              <a:t>400 Maryland Ave., SW </a:t>
            </a:r>
            <a:endParaRPr lang="en-US" sz="1200" b="1" dirty="0"/>
          </a:p>
          <a:p>
            <a:pPr marL="109220" indent="0">
              <a:buNone/>
            </a:pPr>
            <a:r>
              <a:rPr lang="en-US" sz="1200" b="1" dirty="0">
                <a:latin typeface="Calibri"/>
                <a:cs typeface="Arial"/>
              </a:rPr>
              <a:t>LBJ, Mail Stop 6335</a:t>
            </a:r>
          </a:p>
          <a:p>
            <a:pPr marL="109220"/>
            <a:r>
              <a:rPr lang="en-US" sz="1200" b="1" dirty="0">
                <a:latin typeface="Calibri"/>
                <a:cs typeface="Arial"/>
              </a:rPr>
              <a:t>Washington, DC 20202-6335 </a:t>
            </a:r>
            <a:endParaRPr lang="en-US" sz="1200" b="1" dirty="0"/>
          </a:p>
          <a:p>
            <a:pPr marL="109220" indent="0">
              <a:buNone/>
            </a:pPr>
            <a:endParaRPr lang="en-US" sz="1200" b="1" dirty="0"/>
          </a:p>
          <a:p>
            <a:pPr marL="109220"/>
            <a:r>
              <a:rPr lang="en-US" sz="1200" dirty="0">
                <a:latin typeface="Calibri"/>
                <a:cs typeface="Arial"/>
              </a:rPr>
              <a:t>Telephone:  202-260-3774 </a:t>
            </a:r>
            <a:endParaRPr lang="en-US" sz="1200" dirty="0"/>
          </a:p>
          <a:p>
            <a:pPr marL="109220"/>
            <a:r>
              <a:rPr lang="en-US" sz="1200" dirty="0">
                <a:latin typeface="Calibri"/>
                <a:cs typeface="Arial"/>
              </a:rPr>
              <a:t>Fax:               202-260-7779 or 202-205-0606 </a:t>
            </a:r>
            <a:endParaRPr lang="en-US" sz="1200" dirty="0"/>
          </a:p>
          <a:p>
            <a:pPr marL="109220"/>
            <a:r>
              <a:rPr lang="en-US" sz="1200" dirty="0">
                <a:latin typeface="Calibri"/>
                <a:cs typeface="Arial"/>
              </a:rPr>
              <a:t>E-mail:          indian.education@ed.gov</a:t>
            </a:r>
            <a:endParaRPr lang="en-US" altLang="en-US" sz="1200" dirty="0">
              <a:latin typeface="Calibri"/>
              <a:cs typeface="Arial"/>
            </a:endParaRPr>
          </a:p>
          <a:p>
            <a:endParaRPr lang="en-US" dirty="0"/>
          </a:p>
        </p:txBody>
      </p:sp>
      <p:sp>
        <p:nvSpPr>
          <p:cNvPr id="4" name="Date Placeholder 3"/>
          <p:cNvSpPr>
            <a:spLocks noGrp="1"/>
          </p:cNvSpPr>
          <p:nvPr>
            <p:ph type="dt" idx="10"/>
          </p:nvPr>
        </p:nvSpPr>
        <p:spPr/>
        <p:txBody>
          <a:bodyPr/>
          <a:lstStyle/>
          <a:p>
            <a:pPr>
              <a:defRPr/>
            </a:pPr>
            <a:fld id="{B0583CE5-85D5-4E27-9D7D-460AE50FB648}" type="datetime1">
              <a:rPr lang="en-US" smtClean="0"/>
              <a:t>9/28/2021</a:t>
            </a:fld>
            <a:endParaRPr lang="en-US"/>
          </a:p>
        </p:txBody>
      </p:sp>
      <p:sp>
        <p:nvSpPr>
          <p:cNvPr id="5" name="Slide Number Placeholder 4"/>
          <p:cNvSpPr>
            <a:spLocks noGrp="1"/>
          </p:cNvSpPr>
          <p:nvPr>
            <p:ph type="sldNum" sz="quarter" idx="11"/>
          </p:nvPr>
        </p:nvSpPr>
        <p:spPr/>
        <p:txBody>
          <a:bodyPr/>
          <a:lstStyle/>
          <a:p>
            <a:pPr>
              <a:defRPr/>
            </a:pPr>
            <a:fld id="{E3E48EC9-C820-4289-AF69-CFF074F1C03C}" type="slidenum">
              <a:rPr lang="en-US" smtClean="0"/>
              <a:pPr>
                <a:defRPr/>
              </a:pPr>
              <a:t>20</a:t>
            </a:fld>
            <a:endParaRPr lang="en-US"/>
          </a:p>
        </p:txBody>
      </p:sp>
    </p:spTree>
    <p:extLst>
      <p:ext uri="{BB962C8B-B14F-4D97-AF65-F5344CB8AC3E}">
        <p14:creationId xmlns:p14="http://schemas.microsoft.com/office/powerpoint/2010/main" val="1850518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Wanda:</a:t>
            </a:r>
          </a:p>
          <a:p>
            <a:r>
              <a:rPr lang="en-US" sz="1200" kern="1200" dirty="0">
                <a:solidFill>
                  <a:schemeClr val="tx1"/>
                </a:solidFill>
                <a:effectLst/>
                <a:latin typeface="+mn-lt"/>
                <a:ea typeface="+mn-ea"/>
                <a:cs typeface="+mn-cs"/>
              </a:rPr>
              <a:t>So, this concludes our presentation for today.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are going to take a few minutes to see if there are any questions that we can address in the time that remains.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*ONCE QUESTION/ANSWER PERIOD IS OVER*</a:t>
            </a:r>
          </a:p>
          <a:p>
            <a:endParaRPr lang="en-US" sz="1200" b="1" i="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It appears we have addressed as many of the questions as we could in the time remaining. If your question was not addressed, please contact OIE. That concludes today’s presentation! Thank you so much for your time and participation today and have a great day!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b="1" i="1" dirty="0"/>
          </a:p>
        </p:txBody>
      </p:sp>
      <p:sp>
        <p:nvSpPr>
          <p:cNvPr id="4" name="Date Placeholder 3"/>
          <p:cNvSpPr>
            <a:spLocks noGrp="1"/>
          </p:cNvSpPr>
          <p:nvPr>
            <p:ph type="dt" idx="1"/>
          </p:nvPr>
        </p:nvSpPr>
        <p:spPr/>
        <p:txBody>
          <a:bodyPr/>
          <a:lstStyle/>
          <a:p>
            <a:pPr>
              <a:defRPr/>
            </a:pPr>
            <a:fld id="{860ADED8-0560-4B06-A373-EB35EB71834C}" type="datetime1">
              <a:rPr lang="en-US" smtClean="0"/>
              <a:t>9/28/2021</a:t>
            </a:fld>
            <a:endParaRPr lang="en-US"/>
          </a:p>
        </p:txBody>
      </p:sp>
      <p:sp>
        <p:nvSpPr>
          <p:cNvPr id="5" name="Slide Number Placeholder 4"/>
          <p:cNvSpPr>
            <a:spLocks noGrp="1"/>
          </p:cNvSpPr>
          <p:nvPr>
            <p:ph type="sldNum" sz="quarter" idx="5"/>
          </p:nvPr>
        </p:nvSpPr>
        <p:spPr/>
        <p:txBody>
          <a:bodyPr/>
          <a:lstStyle/>
          <a:p>
            <a:pPr>
              <a:defRPr/>
            </a:pPr>
            <a:fld id="{E3E48EC9-C820-4289-AF69-CFF074F1C03C}" type="slidenum">
              <a:rPr lang="en-US" smtClean="0"/>
              <a:pPr>
                <a:defRPr/>
              </a:pPr>
              <a:t>21</a:t>
            </a:fld>
            <a:endParaRPr lang="en-US"/>
          </a:p>
        </p:txBody>
      </p:sp>
    </p:spTree>
    <p:extLst>
      <p:ext uri="{BB962C8B-B14F-4D97-AF65-F5344CB8AC3E}">
        <p14:creationId xmlns:p14="http://schemas.microsoft.com/office/powerpoint/2010/main" val="1906262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Crystal:</a:t>
            </a:r>
          </a:p>
          <a:p>
            <a:r>
              <a:rPr lang="en-US" dirty="0"/>
              <a:t>Next, I would like to review the agenda for today’s presentation. </a:t>
            </a:r>
          </a:p>
          <a:p>
            <a:pPr marL="285750" lvl="0" indent="-285750">
              <a:spcAft>
                <a:spcPts val="200"/>
              </a:spcAft>
              <a:buFont typeface="Wingdings" panose="05000000000000000000" pitchFamily="2" charset="2"/>
              <a:buChar char="q"/>
            </a:pPr>
            <a:r>
              <a:rPr lang="en-US" sz="1200" b="1" dirty="0">
                <a:latin typeface="+mj-lt"/>
              </a:rPr>
              <a:t>Welcome</a:t>
            </a:r>
          </a:p>
          <a:p>
            <a:pPr marL="285750" indent="-285750">
              <a:spcAft>
                <a:spcPts val="200"/>
              </a:spcAft>
              <a:buFont typeface="Wingdings" panose="05000000000000000000" pitchFamily="2" charset="2"/>
              <a:buChar char="q"/>
            </a:pPr>
            <a:r>
              <a:rPr lang="en-US" sz="1200" b="1" dirty="0">
                <a:latin typeface="+mj-lt"/>
                <a:cs typeface="Arial"/>
              </a:rPr>
              <a:t>Presenters/OIE Leadership Staff/Introduction</a:t>
            </a:r>
          </a:p>
          <a:p>
            <a:pPr marL="285750" lvl="0" indent="-285750">
              <a:spcAft>
                <a:spcPts val="200"/>
              </a:spcAft>
              <a:buFont typeface="Wingdings" panose="05000000000000000000" pitchFamily="2" charset="2"/>
              <a:buChar char="q"/>
            </a:pPr>
            <a:r>
              <a:rPr lang="en-US" sz="1200" b="1" dirty="0">
                <a:latin typeface="+mj-lt"/>
              </a:rPr>
              <a:t>OIE’s Programs</a:t>
            </a:r>
          </a:p>
          <a:p>
            <a:pPr marL="285750" indent="-285750">
              <a:spcAft>
                <a:spcPts val="200"/>
              </a:spcAft>
              <a:buFont typeface="Wingdings" panose="05000000000000000000" pitchFamily="2" charset="2"/>
              <a:buChar char="q"/>
            </a:pPr>
            <a:r>
              <a:rPr lang="en-US" sz="1200" b="1" dirty="0">
                <a:latin typeface="+mj-lt"/>
                <a:cs typeface="Arial"/>
              </a:rPr>
              <a:t>FY 2021 OIE Formula Awards Overview</a:t>
            </a:r>
          </a:p>
          <a:p>
            <a:pPr marL="285750" indent="-285750">
              <a:spcAft>
                <a:spcPts val="200"/>
              </a:spcAft>
              <a:buFont typeface="Wingdings" panose="05000000000000000000" pitchFamily="2" charset="2"/>
              <a:buChar char="q"/>
            </a:pPr>
            <a:r>
              <a:rPr lang="en-US" sz="1200" b="1" dirty="0">
                <a:latin typeface="+mj-lt"/>
                <a:cs typeface="Arial"/>
              </a:rPr>
              <a:t> Page 2:  OIE Formula Awards Overview</a:t>
            </a:r>
          </a:p>
          <a:p>
            <a:pPr marL="285750" lvl="0" indent="-285750">
              <a:spcAft>
                <a:spcPts val="200"/>
              </a:spcAft>
              <a:buFont typeface="Wingdings" panose="05000000000000000000" pitchFamily="2" charset="2"/>
              <a:buChar char="q"/>
            </a:pPr>
            <a:r>
              <a:rPr lang="en-US" sz="1200" b="1" dirty="0">
                <a:latin typeface="+mj-lt"/>
              </a:rPr>
              <a:t>Student Count Comparison</a:t>
            </a:r>
          </a:p>
          <a:p>
            <a:pPr marL="285750" indent="-285750">
              <a:spcAft>
                <a:spcPts val="200"/>
              </a:spcAft>
              <a:buFont typeface="Wingdings" panose="05000000000000000000" pitchFamily="2" charset="2"/>
              <a:buChar char="q"/>
            </a:pPr>
            <a:r>
              <a:rPr lang="en-US" sz="1200" b="1" dirty="0">
                <a:latin typeface="+mj-lt"/>
                <a:cs typeface="Arial"/>
              </a:rPr>
              <a:t>OIE Formula and JOM Comparison</a:t>
            </a:r>
          </a:p>
          <a:p>
            <a:pPr marL="285750" indent="-285750">
              <a:spcAft>
                <a:spcPts val="200"/>
              </a:spcAft>
              <a:buFont typeface="Wingdings" panose="05000000000000000000" pitchFamily="2" charset="2"/>
              <a:buChar char="q"/>
            </a:pPr>
            <a:r>
              <a:rPr lang="en-US" sz="1200" b="1" dirty="0">
                <a:latin typeface="+mj-lt"/>
                <a:cs typeface="Arial"/>
              </a:rPr>
              <a:t>New! Electronic Fillable ED 506 Form</a:t>
            </a:r>
          </a:p>
          <a:p>
            <a:pPr marL="285750" indent="-285750">
              <a:spcAft>
                <a:spcPts val="200"/>
              </a:spcAft>
              <a:buFont typeface="Wingdings" panose="05000000000000000000" pitchFamily="2" charset="2"/>
              <a:buChar char="q"/>
            </a:pPr>
            <a:r>
              <a:rPr lang="en-US" sz="1200" b="1" dirty="0">
                <a:latin typeface="+mj-lt"/>
                <a:cs typeface="Arial"/>
              </a:rPr>
              <a:t>Categories and Definitions for Formula Grants</a:t>
            </a:r>
          </a:p>
          <a:p>
            <a:endParaRPr lang="en-US" dirty="0"/>
          </a:p>
        </p:txBody>
      </p:sp>
      <p:sp>
        <p:nvSpPr>
          <p:cNvPr id="4" name="Date Placeholder 3"/>
          <p:cNvSpPr>
            <a:spLocks noGrp="1"/>
          </p:cNvSpPr>
          <p:nvPr>
            <p:ph type="dt" idx="1"/>
          </p:nvPr>
        </p:nvSpPr>
        <p:spPr/>
        <p:txBody>
          <a:bodyPr/>
          <a:lstStyle/>
          <a:p>
            <a:pPr>
              <a:defRPr/>
            </a:pPr>
            <a:fld id="{8BE3C423-20D0-4422-A5BD-DDF1D734F868}" type="datetime1">
              <a:rPr lang="en-US" smtClean="0"/>
              <a:t>9/28/2021</a:t>
            </a:fld>
            <a:endParaRPr lang="en-US"/>
          </a:p>
        </p:txBody>
      </p:sp>
      <p:sp>
        <p:nvSpPr>
          <p:cNvPr id="5" name="Slide Number Placeholder 4"/>
          <p:cNvSpPr>
            <a:spLocks noGrp="1"/>
          </p:cNvSpPr>
          <p:nvPr>
            <p:ph type="sldNum" sz="quarter" idx="5"/>
          </p:nvPr>
        </p:nvSpPr>
        <p:spPr/>
        <p:txBody>
          <a:bodyPr/>
          <a:lstStyle/>
          <a:p>
            <a:pPr>
              <a:defRPr/>
            </a:pPr>
            <a:fld id="{E3E48EC9-C820-4289-AF69-CFF074F1C03C}" type="slidenum">
              <a:rPr lang="en-US" smtClean="0"/>
              <a:pPr>
                <a:defRPr/>
              </a:pPr>
              <a:t>3</a:t>
            </a:fld>
            <a:endParaRPr lang="en-US"/>
          </a:p>
        </p:txBody>
      </p:sp>
    </p:spTree>
    <p:extLst>
      <p:ext uri="{BB962C8B-B14F-4D97-AF65-F5344CB8AC3E}">
        <p14:creationId xmlns:p14="http://schemas.microsoft.com/office/powerpoint/2010/main" val="55870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0" algn="l" defTabSz="914400" rtl="0" eaLnBrk="1" fontAlgn="base" latinLnBrk="0" hangingPunct="1">
              <a:lnSpc>
                <a:spcPct val="110000"/>
              </a:lnSpc>
              <a:spcBef>
                <a:spcPct val="0"/>
              </a:spcBef>
              <a:spcAft>
                <a:spcPts val="200"/>
              </a:spcAft>
              <a:buClr>
                <a:schemeClr val="accent1"/>
              </a:buClr>
              <a:buSzPct val="100000"/>
              <a:buFont typeface="Wingdings" panose="05000000000000000000" pitchFamily="2" charset="2"/>
              <a:buNone/>
              <a:tabLst/>
              <a:defRPr/>
            </a:pPr>
            <a:r>
              <a:rPr lang="en-US" b="1" dirty="0"/>
              <a:t>Crystal:</a:t>
            </a:r>
          </a:p>
          <a:p>
            <a:pPr marL="114300" marR="0" lvl="0" indent="0" defTabSz="914400" fontAlgn="base">
              <a:lnSpc>
                <a:spcPct val="110000"/>
              </a:lnSpc>
              <a:spcBef>
                <a:spcPct val="0"/>
              </a:spcBef>
              <a:spcAft>
                <a:spcPts val="200"/>
              </a:spcAft>
              <a:buClr>
                <a:schemeClr val="accent1"/>
              </a:buClr>
              <a:buSzPct val="100000"/>
              <a:buFont typeface="Wingdings" panose="05000000000000000000" pitchFamily="2" charset="2"/>
              <a:buNone/>
              <a:tabLst/>
              <a:defRPr/>
            </a:pPr>
            <a:endParaRPr kumimoji="0" lang="en-US" sz="1200" b="1" i="0" u="none" strike="noStrike" cap="none" spc="0" normalizeH="0" baseline="0" noProof="0" dirty="0">
              <a:ln>
                <a:noFill/>
              </a:ln>
              <a:uLnTx/>
              <a:uFillTx/>
            </a:endParaRP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kumimoji="0" lang="en-US" sz="1200" b="1" i="0" u="none" strike="noStrike" cap="none" spc="0" normalizeH="0" baseline="0" noProof="0" dirty="0">
                <a:ln>
                  <a:noFill/>
                </a:ln>
                <a:uLnTx/>
                <a:uFillTx/>
              </a:rPr>
              <a:t>IPC/LEA Relationship</a:t>
            </a: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kumimoji="0" lang="en-US" sz="1200" b="1" i="0" u="none" strike="noStrike" cap="none" spc="0" normalizeH="0" baseline="0" noProof="0" dirty="0">
                <a:ln>
                  <a:noFill/>
                </a:ln>
                <a:uLnTx/>
                <a:uFillTx/>
              </a:rPr>
              <a:t>IPC By-laws</a:t>
            </a: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lang="en-US" sz="1200" b="1" dirty="0"/>
              <a:t>Fiscal Management Overview</a:t>
            </a: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lang="en-US" sz="1200" b="1" dirty="0"/>
              <a:t>General Federal Cost Principles</a:t>
            </a: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lang="en-US" sz="1200" b="1" dirty="0"/>
              <a:t>What is the Grant Award Notice (GAN)</a:t>
            </a: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lang="en-US" sz="1200" b="1" dirty="0"/>
              <a:t>Recommended Resources</a:t>
            </a: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lang="en-US" sz="1200" b="1" dirty="0"/>
              <a:t>Contact US</a:t>
            </a: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lang="en-US" sz="1200" b="1" dirty="0"/>
              <a:t>Thank You for Participating</a:t>
            </a: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lang="en-US" sz="1200" b="1" dirty="0"/>
              <a:t>Questions and Answers</a:t>
            </a:r>
          </a:p>
          <a:p>
            <a:endParaRPr lang="en-US" dirty="0"/>
          </a:p>
        </p:txBody>
      </p:sp>
      <p:sp>
        <p:nvSpPr>
          <p:cNvPr id="4" name="Date Placeholder 3"/>
          <p:cNvSpPr>
            <a:spLocks noGrp="1"/>
          </p:cNvSpPr>
          <p:nvPr>
            <p:ph type="dt" idx="1"/>
          </p:nvPr>
        </p:nvSpPr>
        <p:spPr/>
        <p:txBody>
          <a:bodyPr/>
          <a:lstStyle/>
          <a:p>
            <a:pPr>
              <a:defRPr/>
            </a:pPr>
            <a:fld id="{1A0CA3BA-E93B-46CC-A380-EC19A1CAA803}" type="datetime1">
              <a:rPr lang="en-US" smtClean="0"/>
              <a:t>9/28/2021</a:t>
            </a:fld>
            <a:endParaRPr lang="en-US"/>
          </a:p>
        </p:txBody>
      </p:sp>
      <p:sp>
        <p:nvSpPr>
          <p:cNvPr id="5" name="Slide Number Placeholder 4"/>
          <p:cNvSpPr>
            <a:spLocks noGrp="1"/>
          </p:cNvSpPr>
          <p:nvPr>
            <p:ph type="sldNum" sz="quarter" idx="5"/>
          </p:nvPr>
        </p:nvSpPr>
        <p:spPr/>
        <p:txBody>
          <a:bodyPr/>
          <a:lstStyle/>
          <a:p>
            <a:pPr>
              <a:defRPr/>
            </a:pPr>
            <a:fld id="{E3E48EC9-C820-4289-AF69-CFF074F1C03C}" type="slidenum">
              <a:rPr lang="en-US" smtClean="0"/>
              <a:pPr>
                <a:defRPr/>
              </a:pPr>
              <a:t>4</a:t>
            </a:fld>
            <a:endParaRPr lang="en-US"/>
          </a:p>
        </p:txBody>
      </p:sp>
    </p:spTree>
    <p:extLst>
      <p:ext uri="{BB962C8B-B14F-4D97-AF65-F5344CB8AC3E}">
        <p14:creationId xmlns:p14="http://schemas.microsoft.com/office/powerpoint/2010/main" val="321486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Crystal:</a:t>
            </a:r>
          </a:p>
          <a:p>
            <a:r>
              <a:rPr lang="en-US">
                <a:latin typeface="Arial" panose="020B0604020202020204" pitchFamily="34" charset="0"/>
                <a:cs typeface="Arial" panose="020B0604020202020204" pitchFamily="34" charset="0"/>
              </a:rPr>
              <a:t>I would first like to highlight the OIE Leadership Staff. We have: </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Ron Lessard (Acting Executive Director for the White House Initiative on American Indian and Alaska Native Education), </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Ruth Ryder (Deputy Assistant Secretary for Formula Grants Office of Elementary &amp; Secondary Education)</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Julian Guerrero, Jr. (Director, Office of Indian Education, U.S. Department of Education)</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Dr. Crystal C. Moore (Supervisory, Group Leader, Formula Team, Office of Indian Education, U.S. Department of Education)</a:t>
            </a:r>
          </a:p>
        </p:txBody>
      </p:sp>
      <p:sp>
        <p:nvSpPr>
          <p:cNvPr id="4" name="Slide Number Placeholder 3"/>
          <p:cNvSpPr>
            <a:spLocks noGrp="1"/>
          </p:cNvSpPr>
          <p:nvPr>
            <p:ph type="sldNum" sz="quarter" idx="10"/>
          </p:nvPr>
        </p:nvSpPr>
        <p:spPr/>
        <p:txBody>
          <a:bodyPr/>
          <a:lstStyle/>
          <a:p>
            <a:fld id="{E7425DBF-B5A3-4931-AF3D-47B9D6896055}" type="slidenum">
              <a:rPr lang="en-US" smtClean="0"/>
              <a:t>5</a:t>
            </a:fld>
            <a:endParaRPr lang="en-US"/>
          </a:p>
        </p:txBody>
      </p:sp>
    </p:spTree>
    <p:extLst>
      <p:ext uri="{BB962C8B-B14F-4D97-AF65-F5344CB8AC3E}">
        <p14:creationId xmlns:p14="http://schemas.microsoft.com/office/powerpoint/2010/main" val="336435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Crystal:</a:t>
            </a:r>
          </a:p>
          <a:p>
            <a:r>
              <a:rPr lang="en-US">
                <a:latin typeface="Arial" panose="020B0604020202020204" pitchFamily="34" charset="0"/>
                <a:cs typeface="Arial" panose="020B0604020202020204" pitchFamily="34" charset="0"/>
              </a:rPr>
              <a:t>I would next like to highlight the OIE Formula Program Officers. We have: </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Wanda Lee</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Annabelle Toledo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Tawanda Avery</a:t>
            </a: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Dr. Marie Julienne</a:t>
            </a:r>
          </a:p>
          <a:p>
            <a:endParaRPr lang="en-US"/>
          </a:p>
        </p:txBody>
      </p:sp>
      <p:sp>
        <p:nvSpPr>
          <p:cNvPr id="4" name="Slide Number Placeholder 3"/>
          <p:cNvSpPr>
            <a:spLocks noGrp="1"/>
          </p:cNvSpPr>
          <p:nvPr>
            <p:ph type="sldNum" sz="quarter" idx="10"/>
          </p:nvPr>
        </p:nvSpPr>
        <p:spPr/>
        <p:txBody>
          <a:bodyPr/>
          <a:lstStyle/>
          <a:p>
            <a:fld id="{E7425DBF-B5A3-4931-AF3D-47B9D6896055}" type="slidenum">
              <a:rPr lang="en-US" smtClean="0"/>
              <a:t>6</a:t>
            </a:fld>
            <a:endParaRPr lang="en-US"/>
          </a:p>
        </p:txBody>
      </p:sp>
    </p:spTree>
    <p:extLst>
      <p:ext uri="{BB962C8B-B14F-4D97-AF65-F5344CB8AC3E}">
        <p14:creationId xmlns:p14="http://schemas.microsoft.com/office/powerpoint/2010/main" val="3280053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Crystal: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 would like to highlight the Office of Indian Education (OIE) Programs.</a:t>
            </a:r>
          </a:p>
          <a:p>
            <a:endParaRPr lang="en-US" dirty="0"/>
          </a:p>
          <a:p>
            <a:r>
              <a:rPr lang="en-US" sz="1400" b="1" u="sng" dirty="0">
                <a:latin typeface="+mj-lt"/>
                <a:cs typeface="Arial"/>
              </a:rPr>
              <a:t>National Activities</a:t>
            </a:r>
          </a:p>
          <a:p>
            <a:r>
              <a:rPr lang="en-US" dirty="0">
                <a:latin typeface="+mj-lt"/>
                <a:cs typeface="Arial"/>
              </a:rPr>
              <a:t>1. National Advisory Council on Indian Education (NACIE)</a:t>
            </a:r>
            <a:endParaRPr lang="en-US" dirty="0">
              <a:latin typeface="+mj-lt"/>
            </a:endParaRPr>
          </a:p>
          <a:p>
            <a:r>
              <a:rPr lang="en-US" dirty="0">
                <a:latin typeface="+mj-lt"/>
                <a:cs typeface="Arial"/>
              </a:rPr>
              <a:t>2. National Indian Education Study (NIES)</a:t>
            </a:r>
            <a:endParaRPr lang="en-US" dirty="0">
              <a:latin typeface="+mj-lt"/>
            </a:endParaRPr>
          </a:p>
          <a:p>
            <a:r>
              <a:rPr lang="en-US" dirty="0">
                <a:latin typeface="+mj-lt"/>
              </a:rPr>
              <a:t>3. Technical Assistant (TA) Contracts</a:t>
            </a:r>
          </a:p>
          <a:p>
            <a:r>
              <a:rPr lang="en-US" dirty="0">
                <a:latin typeface="+mj-lt"/>
              </a:rPr>
              <a:t>a. Tribal Consultation</a:t>
            </a:r>
          </a:p>
          <a:p>
            <a:endParaRPr lang="en-US" dirty="0"/>
          </a:p>
          <a:p>
            <a:r>
              <a:rPr lang="en-US" sz="1400" b="1" u="sng" dirty="0">
                <a:latin typeface="+mj-lt"/>
                <a:cs typeface="Arial"/>
              </a:rPr>
              <a:t>Discretionary Grants</a:t>
            </a:r>
          </a:p>
          <a:p>
            <a:r>
              <a:rPr lang="en-US" dirty="0">
                <a:latin typeface="+mj-lt"/>
                <a:cs typeface="Arial"/>
              </a:rPr>
              <a:t>1. Indian ED Professional Development (PD)</a:t>
            </a:r>
          </a:p>
          <a:p>
            <a:r>
              <a:rPr lang="en-US" dirty="0">
                <a:latin typeface="+mj-lt"/>
                <a:cs typeface="Arial"/>
              </a:rPr>
              <a:t>2. Native Youth Community Programs (NYCP) -Demonstration </a:t>
            </a:r>
            <a:endParaRPr lang="en-US" dirty="0">
              <a:latin typeface="+mj-lt"/>
            </a:endParaRPr>
          </a:p>
          <a:p>
            <a:r>
              <a:rPr lang="en-US" dirty="0">
                <a:latin typeface="+mj-lt"/>
                <a:cs typeface="Arial"/>
              </a:rPr>
              <a:t>3. State Tribal Ed Partnership (STEP) American </a:t>
            </a:r>
            <a:endParaRPr lang="en-US" dirty="0">
              <a:latin typeface="+mj-lt"/>
            </a:endParaRPr>
          </a:p>
          <a:p>
            <a:r>
              <a:rPr lang="en-US" dirty="0">
                <a:latin typeface="+mj-lt"/>
                <a:cs typeface="Arial"/>
              </a:rPr>
              <a:t>4. ARP-AIRE (Am Indian Resilience in Ed)</a:t>
            </a:r>
            <a:endParaRPr lang="en-US" dirty="0">
              <a:latin typeface="+mj-lt"/>
            </a:endParaRPr>
          </a:p>
          <a:p>
            <a:r>
              <a:rPr lang="en-US" dirty="0">
                <a:latin typeface="+mj-lt"/>
                <a:cs typeface="Arial"/>
              </a:rPr>
              <a:t>5. Native American Language (NAL)</a:t>
            </a:r>
            <a:endParaRPr lang="en-US" dirty="0">
              <a:latin typeface="+mj-lt"/>
            </a:endParaRPr>
          </a:p>
          <a:p>
            <a:endParaRPr lang="en-US" dirty="0"/>
          </a:p>
          <a:p>
            <a:r>
              <a:rPr lang="en-US" sz="1400" b="1" u="sng" dirty="0">
                <a:latin typeface="+mj-lt"/>
                <a:cs typeface="Arial"/>
              </a:rPr>
              <a:t>Formula Grants</a:t>
            </a:r>
          </a:p>
          <a:p>
            <a:r>
              <a:rPr lang="en-US" dirty="0">
                <a:latin typeface="+mj-lt"/>
                <a:cs typeface="Arial"/>
              </a:rPr>
              <a:t>Grants to LEAs, BIE Schools, Tribes, Indian-Based Community Organizations (ICBO), and Indian Organizations (IO)</a:t>
            </a:r>
            <a:endParaRPr lang="en-US" dirty="0">
              <a:latin typeface="+mj-lt"/>
            </a:endParaRPr>
          </a:p>
          <a:p>
            <a:endParaRPr lang="en-US" dirty="0"/>
          </a:p>
        </p:txBody>
      </p:sp>
      <p:sp>
        <p:nvSpPr>
          <p:cNvPr id="4" name="Date Placeholder 3"/>
          <p:cNvSpPr>
            <a:spLocks noGrp="1"/>
          </p:cNvSpPr>
          <p:nvPr>
            <p:ph type="dt" idx="1"/>
          </p:nvPr>
        </p:nvSpPr>
        <p:spPr/>
        <p:txBody>
          <a:bodyPr/>
          <a:lstStyle/>
          <a:p>
            <a:pPr>
              <a:defRPr/>
            </a:pPr>
            <a:fld id="{68B7856E-2321-4EA1-A232-2ADA3954C025}" type="datetime1">
              <a:rPr lang="en-US" smtClean="0"/>
              <a:t>9/28/2021</a:t>
            </a:fld>
            <a:endParaRPr lang="en-US"/>
          </a:p>
        </p:txBody>
      </p:sp>
      <p:sp>
        <p:nvSpPr>
          <p:cNvPr id="5" name="Slide Number Placeholder 4"/>
          <p:cNvSpPr>
            <a:spLocks noGrp="1"/>
          </p:cNvSpPr>
          <p:nvPr>
            <p:ph type="sldNum" sz="quarter" idx="5"/>
          </p:nvPr>
        </p:nvSpPr>
        <p:spPr/>
        <p:txBody>
          <a:bodyPr/>
          <a:lstStyle/>
          <a:p>
            <a:pPr>
              <a:defRPr/>
            </a:pPr>
            <a:fld id="{E3E48EC9-C820-4289-AF69-CFF074F1C03C}" type="slidenum">
              <a:rPr lang="en-US" smtClean="0"/>
              <a:pPr>
                <a:defRPr/>
              </a:pPr>
              <a:t>7</a:t>
            </a:fld>
            <a:endParaRPr lang="en-US"/>
          </a:p>
        </p:txBody>
      </p:sp>
    </p:spTree>
    <p:extLst>
      <p:ext uri="{BB962C8B-B14F-4D97-AF65-F5344CB8AC3E}">
        <p14:creationId xmlns:p14="http://schemas.microsoft.com/office/powerpoint/2010/main" val="3529369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Crystal:</a:t>
            </a:r>
          </a:p>
          <a:p>
            <a:r>
              <a:rPr lang="en-US" dirty="0"/>
              <a:t>Next, I would like to review the SY2021-22 OIE Formula Awards Overview. </a:t>
            </a:r>
          </a:p>
          <a:p>
            <a:endParaRPr lang="en-US" dirty="0"/>
          </a:p>
          <a:p>
            <a:r>
              <a:rPr lang="en-US" dirty="0"/>
              <a:t>OIE had a total of 1302 grantees broken out into the follow applicant types.</a:t>
            </a:r>
          </a:p>
          <a:p>
            <a:r>
              <a:rPr lang="en-US" sz="1800" b="0" i="0" u="none" strike="noStrike" baseline="0">
                <a:solidFill>
                  <a:srgbClr val="000000"/>
                </a:solidFill>
                <a:latin typeface="Calibri" panose="020F0502020204030204" pitchFamily="34" charset="0"/>
              </a:rPr>
              <a:t>LEA: 1102</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rPr>
              <a:t>Bureau Grant and Contract Schools: 91	</a:t>
            </a:r>
          </a:p>
          <a:p>
            <a:r>
              <a:rPr lang="en-US" sz="1800" b="0" i="0" u="none" strike="noStrike" baseline="0" dirty="0">
                <a:solidFill>
                  <a:srgbClr val="000000"/>
                </a:solidFill>
                <a:latin typeface="Calibri" panose="020F0502020204030204" pitchFamily="34" charset="0"/>
              </a:rPr>
              <a:t>Bureau Operated Schools: 50	</a:t>
            </a:r>
          </a:p>
          <a:p>
            <a:r>
              <a:rPr lang="en-US" sz="1800" b="0" i="0" u="none" strike="noStrike" baseline="0" dirty="0">
                <a:solidFill>
                  <a:srgbClr val="000000"/>
                </a:solidFill>
                <a:latin typeface="Calibri" panose="020F0502020204030204" pitchFamily="34" charset="0"/>
              </a:rPr>
              <a:t>LEA-Consortium: 29	</a:t>
            </a:r>
          </a:p>
          <a:p>
            <a:r>
              <a:rPr lang="en-US" sz="1800" b="0" i="0" u="none" strike="noStrike" baseline="0" dirty="0">
                <a:solidFill>
                  <a:srgbClr val="000000"/>
                </a:solidFill>
                <a:latin typeface="Calibri" panose="020F0502020204030204" pitchFamily="34" charset="0"/>
              </a:rPr>
              <a:t>Tribes Applying In Lieu of LEAs: 29	</a:t>
            </a:r>
          </a:p>
          <a:p>
            <a:r>
              <a:rPr lang="en-US" sz="1800" b="0" i="0" u="none" strike="noStrike" baseline="0" dirty="0">
                <a:solidFill>
                  <a:srgbClr val="000000"/>
                </a:solidFill>
                <a:latin typeface="Calibri" panose="020F0502020204030204" pitchFamily="34" charset="0"/>
              </a:rPr>
              <a:t>Indian Community Based Orgs.: 1	</a:t>
            </a:r>
          </a:p>
          <a:p>
            <a:r>
              <a:rPr lang="en-US" sz="1800" b="0" i="0" u="none" strike="noStrike" baseline="0" dirty="0">
                <a:solidFill>
                  <a:srgbClr val="000000"/>
                </a:solidFill>
                <a:latin typeface="Calibri" panose="020F0502020204030204" pitchFamily="34" charset="0"/>
              </a:rPr>
              <a:t>Total: 1302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654F4C3-D0DF-4202-AFFD-894B22ACAD34}" type="slidenum">
              <a:rPr lang="en-US" altLang="en-US"/>
              <a:pPr eaLnBrk="1" hangingPunct="1"/>
              <a:t>8</a:t>
            </a:fld>
            <a:endParaRPr lang="en-US" altLang="en-US"/>
          </a:p>
        </p:txBody>
      </p:sp>
      <p:sp>
        <p:nvSpPr>
          <p:cNvPr id="2150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20D0D56-16C9-4C56-BBC7-10001D0CE15C}" type="datetime1">
              <a:rPr lang="en-US" altLang="en-US"/>
              <a:pPr eaLnBrk="1" hangingPunct="1"/>
              <a:t>9/28/2021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Annabelle:</a:t>
            </a:r>
          </a:p>
          <a:p>
            <a:r>
              <a:rPr lang="en-US" dirty="0"/>
              <a:t>To continue with our SY2021-22 OIE Formula Award Overview, you can view a state map of the total state allocation, number of grantees, and Indian Student Count on this slide. </a:t>
            </a:r>
          </a:p>
        </p:txBody>
      </p:sp>
      <p:sp>
        <p:nvSpPr>
          <p:cNvPr id="4" name="Date Placeholder 3"/>
          <p:cNvSpPr>
            <a:spLocks noGrp="1"/>
          </p:cNvSpPr>
          <p:nvPr>
            <p:ph type="dt" idx="1"/>
          </p:nvPr>
        </p:nvSpPr>
        <p:spPr/>
        <p:txBody>
          <a:bodyPr/>
          <a:lstStyle/>
          <a:p>
            <a:pPr>
              <a:defRPr/>
            </a:pPr>
            <a:fld id="{889507E2-8D35-4386-8029-F90509D8935C}" type="datetime1">
              <a:rPr lang="en-US" smtClean="0"/>
              <a:t>9/28/2021</a:t>
            </a:fld>
            <a:endParaRPr lang="en-US"/>
          </a:p>
        </p:txBody>
      </p:sp>
      <p:sp>
        <p:nvSpPr>
          <p:cNvPr id="5" name="Slide Number Placeholder 4"/>
          <p:cNvSpPr>
            <a:spLocks noGrp="1"/>
          </p:cNvSpPr>
          <p:nvPr>
            <p:ph type="sldNum" sz="quarter" idx="5"/>
          </p:nvPr>
        </p:nvSpPr>
        <p:spPr/>
        <p:txBody>
          <a:bodyPr/>
          <a:lstStyle/>
          <a:p>
            <a:pPr>
              <a:defRPr/>
            </a:pPr>
            <a:fld id="{E3E48EC9-C820-4289-AF69-CFF074F1C03C}" type="slidenum">
              <a:rPr lang="en-US" smtClean="0"/>
              <a:pPr>
                <a:defRPr/>
              </a:pPr>
              <a:t>9</a:t>
            </a:fld>
            <a:endParaRPr lang="en-US"/>
          </a:p>
        </p:txBody>
      </p:sp>
    </p:spTree>
    <p:extLst>
      <p:ext uri="{BB962C8B-B14F-4D97-AF65-F5344CB8AC3E}">
        <p14:creationId xmlns:p14="http://schemas.microsoft.com/office/powerpoint/2010/main" val="4006996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3ECD598-D6BE-4466-82A7-2340A1FE19C8}" type="datetime1">
              <a:rPr lang="en-US" smtClean="0"/>
              <a:t>9/28/2021</a:t>
            </a:fld>
            <a:endParaRPr lang="en-US"/>
          </a:p>
        </p:txBody>
      </p:sp>
      <p:sp>
        <p:nvSpPr>
          <p:cNvPr id="5" name="Footer Placeholder 4"/>
          <p:cNvSpPr>
            <a:spLocks noGrp="1"/>
          </p:cNvSpPr>
          <p:nvPr>
            <p:ph type="ftr" sz="quarter" idx="11"/>
          </p:nvPr>
        </p:nvSpPr>
        <p:spPr>
          <a:xfrm>
            <a:off x="1125459" y="329308"/>
            <a:ext cx="3392144" cy="309201"/>
          </a:xfrm>
        </p:spPr>
        <p:txBody>
          <a:bodyPr/>
          <a:lstStyle/>
          <a:p>
            <a:pPr>
              <a:defRPr/>
            </a:pPr>
            <a:endParaRPr lang="en-US"/>
          </a:p>
        </p:txBody>
      </p:sp>
      <p:sp>
        <p:nvSpPr>
          <p:cNvPr id="6" name="Slide Number Placeholder 5"/>
          <p:cNvSpPr>
            <a:spLocks noGrp="1"/>
          </p:cNvSpPr>
          <p:nvPr>
            <p:ph type="sldNum" sz="quarter" idx="12"/>
          </p:nvPr>
        </p:nvSpPr>
        <p:spPr>
          <a:xfrm>
            <a:off x="6886200" y="131730"/>
            <a:ext cx="802005" cy="503578"/>
          </a:xfrm>
        </p:spPr>
        <p:txBody>
          <a:bodyPr/>
          <a:lstStyle/>
          <a:p>
            <a:pPr>
              <a:defRPr/>
            </a:pPr>
            <a:fld id="{F65A25F7-D073-4FA7-B947-430A0DE3AA1B}" type="slidenum">
              <a:rPr lang="en-US" smtClean="0"/>
              <a:pPr>
                <a:defRPr/>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51312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30D011C-D553-41DD-B076-B0E644124469}" type="datetime1">
              <a:rPr lang="en-US" smtClean="0"/>
              <a:t>9/28/2021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42F704-E21F-4F59-8823-08A2FC233467}" type="slidenum">
              <a:rPr lang="en-US" smtClean="0"/>
              <a:pPr>
                <a:defRPr/>
              </a:pPr>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965339352"/>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30D011C-D553-41DD-B076-B0E644124469}" type="datetime1">
              <a:rPr lang="en-US" smtClean="0"/>
              <a:t>9/28/2021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42F704-E21F-4F59-8823-08A2FC233467}" type="slidenum">
              <a:rPr lang="en-US" smtClean="0"/>
              <a:pPr>
                <a:defRPr/>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1139477365"/>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30D011C-D553-41DD-B076-B0E644124469}" type="datetime1">
              <a:rPr lang="en-US" smtClean="0"/>
              <a:t>9/28/2021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42F704-E21F-4F59-8823-08A2FC233467}" type="slidenum">
              <a:rPr lang="en-US" smtClean="0"/>
              <a:pPr>
                <a:defRPr/>
              </a:pPr>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045654590"/>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23A321A-9B13-4113-AA78-4426559F7905}" type="datetime1">
              <a:rPr lang="en-US" smtClean="0"/>
              <a:t>9/28/2021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9F0E17-6A89-4FFB-8D59-7E5FA9DA7926}" type="slidenum">
              <a:rPr lang="en-US" smtClean="0"/>
              <a:pPr>
                <a:defRPr/>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50459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30D011C-D553-41DD-B076-B0E644124469}" type="datetime1">
              <a:rPr lang="en-US" smtClean="0"/>
              <a:t>9/28/2021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742F704-E21F-4F59-8823-08A2FC233467}" type="slidenum">
              <a:rPr lang="en-US" smtClean="0"/>
              <a:pPr>
                <a:defRPr/>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141768130"/>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8131" y="2973815"/>
            <a:ext cx="3125766" cy="249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63822" y="2971035"/>
            <a:ext cx="3125652" cy="24849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30D011C-D553-41DD-B076-B0E644124469}" type="datetime1">
              <a:rPr lang="en-US" smtClean="0"/>
              <a:t>9/28/2021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742F704-E21F-4F59-8823-08A2FC233467}" type="slidenum">
              <a:rPr lang="en-US" smtClean="0"/>
              <a:pPr>
                <a:defRPr/>
              </a:pPr>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078762677"/>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C5429B2-C8E2-4505-8700-5261E651C9AF}" type="datetime1">
              <a:rPr lang="en-US" smtClean="0"/>
              <a:t>9/28/2021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D830DFE-9DC2-4D2D-9BC7-66ABC0CAD59B}" type="slidenum">
              <a:rPr lang="en-US" smtClean="0"/>
              <a:pPr>
                <a:defRPr/>
              </a:pPr>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1423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E9CC7BB-B99E-45B5-B9E6-BE07FC772053}" type="datetime1">
              <a:rPr lang="en-US" smtClean="0"/>
              <a:t>9/28/2021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8657A6-82BC-4446-90CA-6299C8734390}" type="slidenum">
              <a:rPr lang="en-US" smtClean="0"/>
              <a:pPr>
                <a:defRPr/>
              </a:pPr>
              <a:t>‹#›</a:t>
            </a:fld>
            <a:endParaRPr lang="en-US"/>
          </a:p>
        </p:txBody>
      </p:sp>
    </p:spTree>
    <p:extLst>
      <p:ext uri="{BB962C8B-B14F-4D97-AF65-F5344CB8AC3E}">
        <p14:creationId xmlns:p14="http://schemas.microsoft.com/office/powerpoint/2010/main" val="264962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30D011C-D553-41DD-B076-B0E644124469}" type="datetime1">
              <a:rPr lang="en-US" smtClean="0"/>
              <a:t>9/28/2021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742F704-E21F-4F59-8823-08A2FC233467}" type="slidenum">
              <a:rPr lang="en-US" smtClean="0"/>
              <a:pPr>
                <a:defRPr/>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355038608"/>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pPr>
              <a:defRPr/>
            </a:pPr>
            <a:fld id="{4270D97E-3C01-4971-9D0D-3A9E5131B59A}" type="datetime1">
              <a:rPr lang="en-US" smtClean="0"/>
              <a:t>9/28/2021</a:t>
            </a:fld>
            <a:endParaRPr lang="en-US"/>
          </a:p>
        </p:txBody>
      </p:sp>
      <p:sp>
        <p:nvSpPr>
          <p:cNvPr id="6" name="Footer Placeholder 5"/>
          <p:cNvSpPr>
            <a:spLocks noGrp="1"/>
          </p:cNvSpPr>
          <p:nvPr>
            <p:ph type="ftr" sz="quarter" idx="11"/>
          </p:nvPr>
        </p:nvSpPr>
        <p:spPr>
          <a:xfrm>
            <a:off x="1125459" y="318641"/>
            <a:ext cx="2601032" cy="320931"/>
          </a:xfrm>
        </p:spPr>
        <p:txBody>
          <a:bodyPr/>
          <a:lstStyle/>
          <a:p>
            <a:pPr>
              <a:defRPr/>
            </a:pPr>
            <a:endParaRPr lang="en-US"/>
          </a:p>
        </p:txBody>
      </p:sp>
      <p:sp>
        <p:nvSpPr>
          <p:cNvPr id="7" name="Slide Number Placeholder 6"/>
          <p:cNvSpPr>
            <a:spLocks noGrp="1"/>
          </p:cNvSpPr>
          <p:nvPr>
            <p:ph type="sldNum" sz="quarter" idx="12"/>
          </p:nvPr>
        </p:nvSpPr>
        <p:spPr>
          <a:xfrm>
            <a:off x="3726491" y="131730"/>
            <a:ext cx="795746" cy="503578"/>
          </a:xfrm>
        </p:spPr>
        <p:txBody>
          <a:bodyPr/>
          <a:lstStyle/>
          <a:p>
            <a:pPr>
              <a:defRPr/>
            </a:pPr>
            <a:fld id="{2FE2FED6-0E91-4650-91B9-7DBAE035E5BE}" type="slidenum">
              <a:rPr lang="en-US" smtClean="0"/>
              <a:pPr>
                <a:defRPr/>
              </a:pPr>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143776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130D011C-D553-41DD-B076-B0E644124469}" type="datetime1">
              <a:rPr lang="en-US" smtClean="0"/>
              <a:t>9/28/2021</a:t>
            </a:fld>
            <a:endParaRPr lang="en-US"/>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4742F704-E21F-4F59-8823-08A2FC233467}" type="slidenum">
              <a:rPr lang="en-US" smtClean="0"/>
              <a:pPr>
                <a:defRPr/>
              </a:pPr>
              <a:t>‹#›</a:t>
            </a:fld>
            <a:endParaRPr lang="en-US"/>
          </a:p>
        </p:txBody>
      </p:sp>
    </p:spTree>
    <p:extLst>
      <p:ext uri="{BB962C8B-B14F-4D97-AF65-F5344CB8AC3E}">
        <p14:creationId xmlns:p14="http://schemas.microsoft.com/office/powerpoint/2010/main" val="46384255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ftr="0"/>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www.federalregister.gov/documents/2021/04/05/2021-06915/office-of-indian-education-oie-formula-grants-to-local-educational-agenci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easie.grads360.org/#program/easie-part-i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easie.grads360.org/#communities/pdc/documents/19275"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easie.grads360.org/#communities/pdc/documents/16738" TargetMode="External"/><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hyperlink" Target="https://easie.communities.ed.gov/#program/easie-apr" TargetMode="External"/><Relationship Id="rId3" Type="http://schemas.openxmlformats.org/officeDocument/2006/relationships/hyperlink" Target="https://easie.communities.ed.gov/" TargetMode="External"/><Relationship Id="rId7" Type="http://schemas.openxmlformats.org/officeDocument/2006/relationships/hyperlink" Target="https://easie.communities.ed.gov/#communities/pdc/documents/9683" TargetMode="External"/><Relationship Id="rId12" Type="http://schemas.openxmlformats.org/officeDocument/2006/relationships/image" Target="../media/image6.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easie.communities.ed.gov/#program/easie-part-ii" TargetMode="External"/><Relationship Id="rId11" Type="http://schemas.openxmlformats.org/officeDocument/2006/relationships/image" Target="../media/image5.png"/><Relationship Id="rId5" Type="http://schemas.openxmlformats.org/officeDocument/2006/relationships/hyperlink" Target="https://easie.communities.ed.gov/#communities/pdc/documents/9682" TargetMode="External"/><Relationship Id="rId10" Type="http://schemas.openxmlformats.org/officeDocument/2006/relationships/image" Target="../media/image24.png"/><Relationship Id="rId4" Type="http://schemas.openxmlformats.org/officeDocument/2006/relationships/hyperlink" Target="https://easie.communities.ed.gov/#program/easie-part-i" TargetMode="External"/><Relationship Id="rId9" Type="http://schemas.openxmlformats.org/officeDocument/2006/relationships/hyperlink" Target="https://easie.communities.ed.gov/#communities/pdc/documents/967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hyperlink" Target="mailto:Tawanda.Avery2@ed.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hyperlink" Target="mailto:Wanda.Lee@ed.gov" TargetMode="External"/><Relationship Id="rId5" Type="http://schemas.openxmlformats.org/officeDocument/2006/relationships/image" Target="../media/image11.jpeg"/><Relationship Id="rId10" Type="http://schemas.openxmlformats.org/officeDocument/2006/relationships/hyperlink" Target="mailto:Annabelle.Toledo@ed.gov" TargetMode="External"/><Relationship Id="rId4" Type="http://schemas.openxmlformats.org/officeDocument/2006/relationships/image" Target="../media/image6.svg"/><Relationship Id="rId9" Type="http://schemas.openxmlformats.org/officeDocument/2006/relationships/hyperlink" Target="mailto:Marie.Julienne@ed.gov"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85725" y="2571888"/>
            <a:ext cx="9058275" cy="3194851"/>
          </a:xfrm>
          <a:prstGeom prst="rect">
            <a:avLst/>
          </a:prstGeom>
          <a:noFill/>
          <a:ln>
            <a:noFill/>
          </a:ln>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45714" rIns="45714" bIns="45714" numCol="1" anchor="t" anchorCtr="0" compatLnSpc="1">
            <a:prstTxWarp prst="textNoShape">
              <a:avLst/>
            </a:prstTxWarp>
          </a:bodyPr>
          <a:lstStyle>
            <a:lvl1pPr marL="0" marR="64001" indent="0" algn="r" rtl="0"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146" indent="0" algn="ctr" rtl="0"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293" indent="0" algn="ctr" rtl="0"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440" indent="0" algn="ctr" rtl="0"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586" indent="0" algn="ctr" rtl="0" eaLnBrk="0" fontAlgn="base" hangingPunct="0">
              <a:spcBef>
                <a:spcPts val="350"/>
              </a:spcBef>
              <a:spcAft>
                <a:spcPct val="0"/>
              </a:spcAft>
              <a:buClr>
                <a:schemeClr val="accent2"/>
              </a:buClr>
              <a:buFont typeface="Wingdings 2" pitchFamily="18" charset="2"/>
              <a:buNone/>
              <a:defRPr kern="1200">
                <a:solidFill>
                  <a:schemeClr val="tx1"/>
                </a:solidFill>
                <a:latin typeface="+mn-lt"/>
                <a:ea typeface="+mn-ea"/>
                <a:cs typeface="+mn-cs"/>
              </a:defRPr>
            </a:lvl5pPr>
            <a:lvl6pPr marL="2285733"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2879"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026"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172"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R="0" algn="ctr" eaLnBrk="1" hangingPunct="1">
              <a:buClr>
                <a:srgbClr val="2DA2BF"/>
              </a:buClr>
            </a:pPr>
            <a:r>
              <a:rPr lang="en-US" sz="3600" b="1" dirty="0">
                <a:solidFill>
                  <a:srgbClr val="0070C0"/>
                </a:solidFill>
                <a:effectLst>
                  <a:outerShdw blurRad="38100" dist="38100" dir="2700000" algn="tl">
                    <a:srgbClr val="000000">
                      <a:alpha val="43137"/>
                    </a:srgbClr>
                  </a:outerShdw>
                </a:effectLst>
                <a:latin typeface="+mj-lt"/>
                <a:cs typeface="Arial"/>
              </a:rPr>
              <a:t>OFFICE OF INDIAN EDUCATION </a:t>
            </a:r>
            <a:br>
              <a:rPr lang="en-US" sz="3600" b="1" dirty="0">
                <a:solidFill>
                  <a:srgbClr val="0070C0"/>
                </a:solidFill>
                <a:effectLst>
                  <a:outerShdw blurRad="38100" dist="38100" dir="2700000" algn="tl">
                    <a:srgbClr val="000000">
                      <a:alpha val="43137"/>
                    </a:srgbClr>
                  </a:outerShdw>
                </a:effectLst>
                <a:latin typeface="+mj-lt"/>
                <a:cs typeface="Arial"/>
              </a:rPr>
            </a:br>
            <a:r>
              <a:rPr lang="en-US" sz="3600" b="1" dirty="0">
                <a:solidFill>
                  <a:srgbClr val="0070C0"/>
                </a:solidFill>
                <a:effectLst>
                  <a:outerShdw blurRad="38100" dist="38100" dir="2700000" algn="tl">
                    <a:srgbClr val="000000">
                      <a:alpha val="43137"/>
                    </a:srgbClr>
                  </a:outerShdw>
                </a:effectLst>
                <a:latin typeface="+mj-lt"/>
                <a:cs typeface="Arial"/>
              </a:rPr>
              <a:t>FORMULA PROGRAM</a:t>
            </a:r>
            <a:br>
              <a:rPr lang="en-US" sz="3600" b="1" dirty="0">
                <a:solidFill>
                  <a:srgbClr val="0070C0"/>
                </a:solidFill>
                <a:effectLst>
                  <a:outerShdw blurRad="38100" dist="38100" dir="2700000" algn="tl">
                    <a:srgbClr val="000000">
                      <a:alpha val="43137"/>
                    </a:srgbClr>
                  </a:outerShdw>
                </a:effectLst>
                <a:latin typeface="+mj-lt"/>
                <a:cs typeface="Arial"/>
              </a:rPr>
            </a:br>
            <a:r>
              <a:rPr lang="en-US" sz="3600" b="1" dirty="0">
                <a:solidFill>
                  <a:srgbClr val="0070C0"/>
                </a:solidFill>
                <a:effectLst>
                  <a:outerShdw blurRad="38100" dist="38100" dir="2700000" algn="tl">
                    <a:srgbClr val="000000">
                      <a:alpha val="43137"/>
                    </a:srgbClr>
                  </a:outerShdw>
                </a:effectLst>
                <a:latin typeface="+mj-lt"/>
                <a:cs typeface="Arial"/>
              </a:rPr>
              <a:t>2021 NATIONAL JOHNSON O’MALLEY</a:t>
            </a:r>
            <a:br>
              <a:rPr lang="en-US" sz="3600" b="1" dirty="0">
                <a:solidFill>
                  <a:srgbClr val="0070C0"/>
                </a:solidFill>
                <a:effectLst>
                  <a:outerShdw blurRad="38100" dist="38100" dir="2700000" algn="tl">
                    <a:srgbClr val="000000">
                      <a:alpha val="43137"/>
                    </a:srgbClr>
                  </a:outerShdw>
                </a:effectLst>
                <a:latin typeface="+mj-lt"/>
                <a:cs typeface="Arial"/>
              </a:rPr>
            </a:br>
            <a:r>
              <a:rPr lang="en-US" sz="3600" b="1" dirty="0">
                <a:solidFill>
                  <a:srgbClr val="0070C0"/>
                </a:solidFill>
                <a:effectLst>
                  <a:outerShdw blurRad="38100" dist="38100" dir="2700000" algn="tl">
                    <a:srgbClr val="000000">
                      <a:alpha val="43137"/>
                    </a:srgbClr>
                  </a:outerShdw>
                </a:effectLst>
                <a:latin typeface="+mj-lt"/>
                <a:cs typeface="Arial"/>
              </a:rPr>
              <a:t>ANNUAL CONFERENCE</a:t>
            </a:r>
            <a:br>
              <a:rPr lang="en-US" sz="3600" b="1" dirty="0">
                <a:solidFill>
                  <a:srgbClr val="0070C0"/>
                </a:solidFill>
                <a:effectLst>
                  <a:outerShdw blurRad="38100" dist="38100" dir="2700000" algn="tl">
                    <a:srgbClr val="000000">
                      <a:alpha val="43137"/>
                    </a:srgbClr>
                  </a:outerShdw>
                </a:effectLst>
                <a:latin typeface="+mj-lt"/>
                <a:cs typeface="Arial"/>
              </a:rPr>
            </a:br>
            <a:r>
              <a:rPr lang="en-US" sz="3600" b="1" dirty="0">
                <a:solidFill>
                  <a:srgbClr val="0070C0"/>
                </a:solidFill>
                <a:effectLst>
                  <a:outerShdw blurRad="38100" dist="38100" dir="2700000" algn="tl">
                    <a:srgbClr val="000000">
                      <a:alpha val="43137"/>
                    </a:srgbClr>
                  </a:outerShdw>
                </a:effectLst>
                <a:latin typeface="+mj-lt"/>
                <a:cs typeface="Arial"/>
              </a:rPr>
              <a:t>ATLANTIC CITY, NJ </a:t>
            </a:r>
          </a:p>
          <a:p>
            <a:pPr marR="0" algn="ctr" eaLnBrk="1" hangingPunct="1">
              <a:buClr>
                <a:srgbClr val="2DA2BF"/>
              </a:buClr>
            </a:pPr>
            <a:r>
              <a:rPr lang="en-US" sz="3600" b="1" dirty="0">
                <a:solidFill>
                  <a:srgbClr val="0070C0"/>
                </a:solidFill>
                <a:effectLst>
                  <a:outerShdw blurRad="38100" dist="38100" dir="2700000" algn="tl">
                    <a:srgbClr val="000000">
                      <a:alpha val="43137"/>
                    </a:srgbClr>
                  </a:outerShdw>
                </a:effectLst>
                <a:latin typeface="+mj-lt"/>
                <a:cs typeface="Arial"/>
              </a:rPr>
              <a:t>TUESDAY, SEPTEMBER 28, 2021</a:t>
            </a:r>
            <a:endParaRPr lang="en-US" sz="3600" dirty="0">
              <a:solidFill>
                <a:srgbClr val="0070C0"/>
              </a:solidFill>
              <a:latin typeface="+mj-lt"/>
            </a:endParaRPr>
          </a:p>
          <a:p>
            <a:pPr marR="0" algn="ctr" eaLnBrk="1" hangingPunct="1">
              <a:buClr>
                <a:srgbClr val="2DA2BF"/>
              </a:buClr>
            </a:pPr>
            <a:endParaRPr lang="en-US" sz="800" b="1" dirty="0">
              <a:solidFill>
                <a:srgbClr val="FF0000"/>
              </a:solidFill>
              <a:effectLst>
                <a:outerShdw blurRad="38100" dist="38100" dir="2700000" algn="tl">
                  <a:srgbClr val="000000">
                    <a:alpha val="43137"/>
                  </a:srgbClr>
                </a:outerShdw>
              </a:effectLst>
            </a:endParaRPr>
          </a:p>
        </p:txBody>
      </p:sp>
      <p:pic>
        <p:nvPicPr>
          <p:cNvPr id="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3266702" y="348747"/>
            <a:ext cx="2062425" cy="206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874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153802" y="179034"/>
            <a:ext cx="8021255" cy="1325563"/>
          </a:xfrm>
        </p:spPr>
        <p:txBody>
          <a:bodyPr>
            <a:normAutofit/>
          </a:bodyPr>
          <a:lstStyle/>
          <a:p>
            <a:pPr algn="ctr"/>
            <a:r>
              <a:rPr lang="en-US" sz="3200" b="1" dirty="0">
                <a:solidFill>
                  <a:schemeClr val="tx1"/>
                </a:solidFill>
                <a:latin typeface="Lucida Sans Unicode"/>
              </a:rPr>
              <a:t>Student Count Comparison</a:t>
            </a:r>
          </a:p>
        </p:txBody>
      </p:sp>
      <p:sp>
        <p:nvSpPr>
          <p:cNvPr id="5" name="Content Placeholder 4"/>
          <p:cNvSpPr>
            <a:spLocks noGrp="1"/>
          </p:cNvSpPr>
          <p:nvPr>
            <p:ph idx="1"/>
          </p:nvPr>
        </p:nvSpPr>
        <p:spPr>
          <a:xfrm>
            <a:off x="886271" y="2579952"/>
            <a:ext cx="3704167" cy="3222096"/>
          </a:xfrm>
        </p:spPr>
        <p:txBody>
          <a:bodyPr vert="horz" lIns="91440" tIns="45720" rIns="91440" bIns="45720" rtlCol="0" anchor="t">
            <a:normAutofit/>
          </a:bodyPr>
          <a:lstStyle/>
          <a:p>
            <a:r>
              <a:rPr lang="en-US" dirty="0">
                <a:solidFill>
                  <a:schemeClr val="tx1"/>
                </a:solidFill>
                <a:latin typeface="+mj-lt"/>
                <a:cs typeface="Arial"/>
              </a:rPr>
              <a:t>All American Indian/Alaska Native students that are eligible for Johnson O’Malley are also eligible for Title VI Formula Grants to LEAs</a:t>
            </a:r>
            <a:r>
              <a:rPr lang="en-US" dirty="0">
                <a:solidFill>
                  <a:schemeClr val="tx1"/>
                </a:solidFill>
                <a:latin typeface="+mj-lt"/>
              </a:rPr>
              <a:t>  </a:t>
            </a:r>
          </a:p>
        </p:txBody>
      </p:sp>
      <p:sp>
        <p:nvSpPr>
          <p:cNvPr id="3" name="Date Placeholder 2"/>
          <p:cNvSpPr>
            <a:spLocks noGrp="1"/>
          </p:cNvSpPr>
          <p:nvPr>
            <p:ph type="dt" sz="half" idx="10"/>
          </p:nvPr>
        </p:nvSpPr>
        <p:spPr>
          <a:xfrm>
            <a:off x="7146357" y="5986074"/>
            <a:ext cx="2057400" cy="365125"/>
          </a:xfrm>
        </p:spPr>
        <p:txBody>
          <a:bodyPr/>
          <a:lstStyle/>
          <a:p>
            <a:pPr>
              <a:defRPr/>
            </a:pPr>
            <a:fld id="{78AC2DC0-AC42-48AC-A876-F8F49853018B}" type="datetime1">
              <a:rPr lang="en-US" smtClean="0"/>
              <a:t>9/28/2021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30882" y="206268"/>
            <a:ext cx="1195536" cy="119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0800000">
            <a:off x="4842887" y="2362461"/>
            <a:ext cx="3744115" cy="3297729"/>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381443" y="3419475"/>
            <a:ext cx="2667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91043" y="4238625"/>
            <a:ext cx="1447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67303" y="2473336"/>
            <a:ext cx="2895281" cy="615553"/>
          </a:xfrm>
          <a:prstGeom prst="rect">
            <a:avLst/>
          </a:prstGeom>
          <a:noFill/>
        </p:spPr>
        <p:txBody>
          <a:bodyPr wrap="square" rtlCol="0">
            <a:spAutoFit/>
          </a:bodyPr>
          <a:lstStyle/>
          <a:p>
            <a:pPr algn="ctr"/>
            <a:r>
              <a:rPr lang="en-US" dirty="0">
                <a:solidFill>
                  <a:schemeClr val="bg1"/>
                </a:solidFill>
              </a:rPr>
              <a:t>Formula Grant (FY21) </a:t>
            </a:r>
          </a:p>
          <a:p>
            <a:pPr algn="ctr"/>
            <a:r>
              <a:rPr lang="en-US" sz="1600" dirty="0">
                <a:solidFill>
                  <a:schemeClr val="bg1"/>
                </a:solidFill>
              </a:rPr>
              <a:t>453,201</a:t>
            </a:r>
          </a:p>
        </p:txBody>
      </p:sp>
      <p:sp>
        <p:nvSpPr>
          <p:cNvPr id="22" name="TextBox 21"/>
          <p:cNvSpPr txBox="1"/>
          <p:nvPr/>
        </p:nvSpPr>
        <p:spPr>
          <a:xfrm>
            <a:off x="5748732" y="3438525"/>
            <a:ext cx="1905000" cy="523220"/>
          </a:xfrm>
          <a:prstGeom prst="rect">
            <a:avLst/>
          </a:prstGeom>
          <a:noFill/>
        </p:spPr>
        <p:txBody>
          <a:bodyPr wrap="square" lIns="91440" tIns="45720" rIns="91440" bIns="45720" rtlCol="0" anchor="t">
            <a:spAutoFit/>
          </a:bodyPr>
          <a:lstStyle/>
          <a:p>
            <a:pPr algn="ctr"/>
            <a:r>
              <a:rPr lang="en-US" sz="1400" dirty="0">
                <a:solidFill>
                  <a:schemeClr val="bg1"/>
                </a:solidFill>
              </a:rPr>
              <a:t>JOM (</a:t>
            </a:r>
            <a:r>
              <a:rPr lang="en-US" sz="1400">
                <a:solidFill>
                  <a:schemeClr val="bg1"/>
                </a:solidFill>
              </a:rPr>
              <a:t>FY15</a:t>
            </a:r>
            <a:r>
              <a:rPr lang="en-US" sz="1400" dirty="0">
                <a:solidFill>
                  <a:schemeClr val="bg1"/>
                </a:solidFill>
              </a:rPr>
              <a:t>)</a:t>
            </a:r>
          </a:p>
          <a:p>
            <a:pPr algn="ctr"/>
            <a:r>
              <a:rPr lang="en-US" sz="1400" dirty="0">
                <a:solidFill>
                  <a:schemeClr val="bg1"/>
                </a:solidFill>
              </a:rPr>
              <a:t>XXX</a:t>
            </a:r>
          </a:p>
        </p:txBody>
      </p:sp>
      <p:sp>
        <p:nvSpPr>
          <p:cNvPr id="23" name="TextBox 22"/>
          <p:cNvSpPr txBox="1"/>
          <p:nvPr/>
        </p:nvSpPr>
        <p:spPr>
          <a:xfrm>
            <a:off x="6067243" y="4338393"/>
            <a:ext cx="1371600" cy="1046440"/>
          </a:xfrm>
          <a:prstGeom prst="rect">
            <a:avLst/>
          </a:prstGeom>
          <a:noFill/>
        </p:spPr>
        <p:txBody>
          <a:bodyPr wrap="square" rtlCol="0">
            <a:spAutoFit/>
          </a:bodyPr>
          <a:lstStyle/>
          <a:p>
            <a:pPr algn="ctr"/>
            <a:r>
              <a:rPr lang="en-US" sz="1600" dirty="0">
                <a:solidFill>
                  <a:schemeClr val="bg1"/>
                </a:solidFill>
              </a:rPr>
              <a:t>BIE-Funded </a:t>
            </a:r>
          </a:p>
          <a:p>
            <a:pPr algn="ctr"/>
            <a:r>
              <a:rPr lang="en-US" sz="1600" dirty="0">
                <a:solidFill>
                  <a:schemeClr val="bg1"/>
                </a:solidFill>
              </a:rPr>
              <a:t>FY15</a:t>
            </a:r>
          </a:p>
          <a:p>
            <a:pPr algn="ctr"/>
            <a:r>
              <a:rPr lang="en-US" sz="1400" dirty="0">
                <a:solidFill>
                  <a:schemeClr val="bg1"/>
                </a:solidFill>
              </a:rPr>
              <a:t>XXX</a:t>
            </a:r>
          </a:p>
          <a:p>
            <a:pPr algn="ctr"/>
            <a:endParaRPr lang="en-US" sz="1600" dirty="0"/>
          </a:p>
        </p:txBody>
      </p:sp>
    </p:spTree>
    <p:extLst>
      <p:ext uri="{BB962C8B-B14F-4D97-AF65-F5344CB8AC3E}">
        <p14:creationId xmlns:p14="http://schemas.microsoft.com/office/powerpoint/2010/main" val="248201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0" y="167075"/>
            <a:ext cx="8229600" cy="232672"/>
          </a:xfrm>
        </p:spPr>
        <p:txBody>
          <a:bodyPr>
            <a:normAutofit fontScale="90000"/>
          </a:bodyPr>
          <a:lstStyle/>
          <a:p>
            <a:pPr algn="ctr"/>
            <a:r>
              <a:rPr lang="en-US" sz="2800" b="1" dirty="0">
                <a:solidFill>
                  <a:srgbClr val="FFFF00"/>
                </a:solidFill>
                <a:latin typeface="Lucida Sans Unicode"/>
              </a:rPr>
              <a:t>           </a:t>
            </a:r>
            <a:r>
              <a:rPr lang="en-US" b="1" dirty="0">
                <a:latin typeface="Lucida Sans Unicode"/>
              </a:rPr>
              <a:t>O</a:t>
            </a:r>
            <a:r>
              <a:rPr lang="en-US" sz="3200" b="1" dirty="0">
                <a:solidFill>
                  <a:schemeClr val="tx1"/>
                </a:solidFill>
                <a:latin typeface="Lucida Sans Unicode"/>
              </a:rPr>
              <a:t>IE Formula &amp; JOM Comparison</a:t>
            </a:r>
          </a:p>
        </p:txBody>
      </p:sp>
      <p:sp>
        <p:nvSpPr>
          <p:cNvPr id="4" name="Text Placeholder 3"/>
          <p:cNvSpPr>
            <a:spLocks noGrp="1"/>
          </p:cNvSpPr>
          <p:nvPr>
            <p:ph type="body" idx="1"/>
          </p:nvPr>
        </p:nvSpPr>
        <p:spPr>
          <a:xfrm>
            <a:off x="1172568" y="950581"/>
            <a:ext cx="3822192" cy="399130"/>
          </a:xfrm>
        </p:spPr>
        <p:txBody>
          <a:bodyPr>
            <a:normAutofit fontScale="70000" lnSpcReduction="20000"/>
          </a:bodyPr>
          <a:lstStyle/>
          <a:p>
            <a:r>
              <a:rPr lang="en-US" sz="2800" b="1" dirty="0">
                <a:solidFill>
                  <a:schemeClr val="tx1"/>
                </a:solidFill>
              </a:rPr>
              <a:t>Formula Grants to LEAs </a:t>
            </a:r>
          </a:p>
        </p:txBody>
      </p:sp>
      <p:sp>
        <p:nvSpPr>
          <p:cNvPr id="5" name="Content Placeholder 4"/>
          <p:cNvSpPr>
            <a:spLocks noGrp="1"/>
          </p:cNvSpPr>
          <p:nvPr>
            <p:ph sz="half" idx="2"/>
          </p:nvPr>
        </p:nvSpPr>
        <p:spPr>
          <a:xfrm>
            <a:off x="0" y="1395292"/>
            <a:ext cx="4542032" cy="3997583"/>
          </a:xfrm>
        </p:spPr>
        <p:txBody>
          <a:bodyPr vert="horz" lIns="91440" tIns="45720" rIns="91440" bIns="45720" rtlCol="0" anchor="t">
            <a:noAutofit/>
          </a:bodyPr>
          <a:lstStyle/>
          <a:p>
            <a:pPr>
              <a:buFont typeface="Wingdings" panose="05000000000000000000" pitchFamily="2" charset="2"/>
              <a:buChar char="v"/>
            </a:pPr>
            <a:r>
              <a:rPr lang="en-US" sz="1400" dirty="0">
                <a:solidFill>
                  <a:schemeClr val="tx1"/>
                </a:solidFill>
                <a:latin typeface="Calibri"/>
                <a:cs typeface="Calibri"/>
              </a:rPr>
              <a:t>Funded by the U.S. Department of Education, Office of Elementary &amp; Secondary Education, Office of Indian Education Title VI Formula Grants</a:t>
            </a:r>
          </a:p>
          <a:p>
            <a:pPr>
              <a:buFont typeface="Wingdings" panose="05000000000000000000" pitchFamily="2" charset="2"/>
              <a:buChar char="v"/>
            </a:pPr>
            <a:r>
              <a:rPr lang="en-US" sz="1400" dirty="0">
                <a:solidFill>
                  <a:schemeClr val="tx1"/>
                </a:solidFill>
                <a:latin typeface="Calibri"/>
                <a:cs typeface="Calibri"/>
              </a:rPr>
              <a:t>Completion of a Title VI Student Eligibility Certification Form (ED 506) </a:t>
            </a:r>
          </a:p>
          <a:p>
            <a:pPr>
              <a:buFont typeface="Wingdings" panose="05000000000000000000" pitchFamily="2" charset="2"/>
              <a:buChar char="v"/>
            </a:pPr>
            <a:r>
              <a:rPr lang="en-US" sz="1400" dirty="0">
                <a:solidFill>
                  <a:schemeClr val="tx1"/>
                </a:solidFill>
                <a:latin typeface="Calibri"/>
                <a:cs typeface="Calibri"/>
              </a:rPr>
              <a:t>Applicant Needs Assessment </a:t>
            </a:r>
            <a:br>
              <a:rPr lang="en-US" sz="1400" dirty="0">
                <a:latin typeface="Calibri"/>
              </a:rPr>
            </a:br>
            <a:r>
              <a:rPr lang="en-US" sz="1400" dirty="0">
                <a:solidFill>
                  <a:schemeClr val="tx1"/>
                </a:solidFill>
                <a:latin typeface="Calibri"/>
                <a:cs typeface="Calibri"/>
              </a:rPr>
              <a:t>(EASIE Part IFAQ 17.5-6)(6114)(c)(3)</a:t>
            </a:r>
          </a:p>
          <a:p>
            <a:pPr>
              <a:buFont typeface="Wingdings" panose="05000000000000000000" pitchFamily="2" charset="2"/>
              <a:buChar char="v"/>
            </a:pPr>
            <a:r>
              <a:rPr lang="en-US" sz="1400" dirty="0">
                <a:solidFill>
                  <a:schemeClr val="tx1"/>
                </a:solidFill>
                <a:latin typeface="Calibri"/>
                <a:cs typeface="Calibri"/>
              </a:rPr>
              <a:t>Indian Parent Committee Approval (IPCA) Form with Application</a:t>
            </a:r>
          </a:p>
          <a:p>
            <a:pPr>
              <a:buFont typeface="Wingdings" panose="05000000000000000000" pitchFamily="2" charset="2"/>
              <a:buChar char="v"/>
            </a:pPr>
            <a:r>
              <a:rPr lang="en-US" sz="1400" dirty="0">
                <a:solidFill>
                  <a:schemeClr val="tx1"/>
                </a:solidFill>
                <a:latin typeface="Calibri"/>
                <a:cs typeface="Calibri"/>
              </a:rPr>
              <a:t>Post Award LEA has authority over grant funds and personnel</a:t>
            </a:r>
          </a:p>
          <a:p>
            <a:pPr>
              <a:buFont typeface="Wingdings" panose="05000000000000000000" pitchFamily="2" charset="2"/>
              <a:buChar char="v"/>
            </a:pPr>
            <a:r>
              <a:rPr lang="en-US" sz="1400" dirty="0">
                <a:solidFill>
                  <a:schemeClr val="tx1"/>
                </a:solidFill>
                <a:latin typeface="Calibri"/>
                <a:cs typeface="Calibri"/>
              </a:rPr>
              <a:t>Expenditures must be allowable, allocable, and reasonable based on Title VI statute and project, as well as Federal Cost Principles linked here: https://www.ecfr.gov/current/title-2/subtitle-A/chapter-II/part-200/subpart-E</a:t>
            </a:r>
          </a:p>
        </p:txBody>
      </p:sp>
      <p:sp>
        <p:nvSpPr>
          <p:cNvPr id="8" name="Text Placeholder 7"/>
          <p:cNvSpPr>
            <a:spLocks noGrp="1"/>
          </p:cNvSpPr>
          <p:nvPr>
            <p:ph type="body" sz="quarter" idx="3"/>
          </p:nvPr>
        </p:nvSpPr>
        <p:spPr>
          <a:xfrm>
            <a:off x="4572000" y="929319"/>
            <a:ext cx="3929140" cy="465973"/>
          </a:xfrm>
        </p:spPr>
        <p:txBody>
          <a:bodyPr>
            <a:normAutofit fontScale="70000" lnSpcReduction="20000"/>
          </a:bodyPr>
          <a:lstStyle/>
          <a:p>
            <a:r>
              <a:rPr lang="en-US" sz="2800" b="1" dirty="0">
                <a:solidFill>
                  <a:schemeClr val="tx1"/>
                </a:solidFill>
              </a:rPr>
              <a:t>Johnson O’Malley Contracts</a:t>
            </a:r>
          </a:p>
        </p:txBody>
      </p:sp>
      <p:sp>
        <p:nvSpPr>
          <p:cNvPr id="9" name="Content Placeholder 8"/>
          <p:cNvSpPr>
            <a:spLocks noGrp="1"/>
          </p:cNvSpPr>
          <p:nvPr>
            <p:ph sz="quarter" idx="4"/>
          </p:nvPr>
        </p:nvSpPr>
        <p:spPr>
          <a:xfrm>
            <a:off x="4572000" y="1477759"/>
            <a:ext cx="3795456" cy="3557412"/>
          </a:xfrm>
        </p:spPr>
        <p:txBody>
          <a:bodyPr vert="horz" lIns="91440" tIns="45720" rIns="91440" bIns="45720" rtlCol="0" anchor="t">
            <a:noAutofit/>
          </a:bodyPr>
          <a:lstStyle/>
          <a:p>
            <a:pPr>
              <a:buFont typeface="Wingdings" panose="05000000000000000000" pitchFamily="2" charset="2"/>
              <a:buChar char="v"/>
            </a:pPr>
            <a:r>
              <a:rPr lang="en-US" sz="1600" dirty="0">
                <a:solidFill>
                  <a:schemeClr val="tx1"/>
                </a:solidFill>
                <a:latin typeface="Calibri"/>
                <a:cs typeface="Arial"/>
              </a:rPr>
              <a:t>Funded by the U.S. Department of the Interior, Bureau of Indian Education</a:t>
            </a:r>
          </a:p>
          <a:p>
            <a:pPr>
              <a:buFont typeface="Wingdings" panose="05000000000000000000" pitchFamily="2" charset="2"/>
              <a:buChar char="v"/>
            </a:pPr>
            <a:r>
              <a:rPr lang="en-US" sz="1600" dirty="0">
                <a:solidFill>
                  <a:schemeClr val="tx1"/>
                </a:solidFill>
                <a:latin typeface="Calibri"/>
                <a:cs typeface="Arial"/>
              </a:rPr>
              <a:t>Completion of JOM application with a copy of child's Certified Degree of Indian Blood (CDIB) Card or tribal membership card </a:t>
            </a:r>
          </a:p>
          <a:p>
            <a:pPr>
              <a:buFont typeface="Wingdings" panose="05000000000000000000" pitchFamily="2" charset="2"/>
              <a:buChar char="v"/>
            </a:pPr>
            <a:r>
              <a:rPr lang="en-US" sz="1600" dirty="0">
                <a:solidFill>
                  <a:schemeClr val="tx1"/>
                </a:solidFill>
                <a:latin typeface="Calibri"/>
                <a:cs typeface="Arial"/>
              </a:rPr>
              <a:t>Needs Assessment</a:t>
            </a:r>
          </a:p>
          <a:p>
            <a:pPr>
              <a:buFont typeface="Wingdings" panose="05000000000000000000" pitchFamily="2" charset="2"/>
              <a:buChar char="v"/>
            </a:pPr>
            <a:r>
              <a:rPr lang="en-US" sz="1600" dirty="0">
                <a:solidFill>
                  <a:schemeClr val="tx1"/>
                </a:solidFill>
                <a:latin typeface="Calibri"/>
                <a:cs typeface="Arial"/>
              </a:rPr>
              <a:t>Parent Committee Submits Application</a:t>
            </a:r>
          </a:p>
          <a:p>
            <a:pPr>
              <a:buFont typeface="Wingdings" panose="05000000000000000000" pitchFamily="2" charset="2"/>
              <a:buChar char="v"/>
            </a:pPr>
            <a:r>
              <a:rPr lang="en-US" sz="1600" dirty="0">
                <a:solidFill>
                  <a:schemeClr val="tx1"/>
                </a:solidFill>
                <a:latin typeface="Calibri"/>
                <a:cs typeface="Arial"/>
              </a:rPr>
              <a:t>Pre/Post JOM Parent Committee reviews and approves budget modifications </a:t>
            </a:r>
          </a:p>
          <a:p>
            <a:pPr marL="0" indent="0">
              <a:buNone/>
            </a:pPr>
            <a:r>
              <a:rPr lang="en-US" sz="1600" dirty="0">
                <a:solidFill>
                  <a:schemeClr val="tx1"/>
                </a:solidFill>
                <a:latin typeface="Calibri"/>
                <a:cs typeface="Arial"/>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78888" y="68544"/>
            <a:ext cx="1195536" cy="119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a:cxnSpLocks/>
            <a:stCxn id="8" idx="1"/>
          </p:cNvCxnSpPr>
          <p:nvPr/>
        </p:nvCxnSpPr>
        <p:spPr>
          <a:xfrm>
            <a:off x="4572000" y="1162306"/>
            <a:ext cx="0" cy="4971794"/>
          </a:xfrm>
          <a:prstGeom prst="line">
            <a:avLst/>
          </a:prstGeom>
          <a:ln w="76200">
            <a:solidFill>
              <a:srgbClr val="C9EA0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V="1">
            <a:off x="369794" y="1395292"/>
            <a:ext cx="8404412" cy="1"/>
          </a:xfrm>
          <a:prstGeom prst="line">
            <a:avLst/>
          </a:prstGeom>
          <a:ln w="76200">
            <a:solidFill>
              <a:srgbClr val="C9EA0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481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A83E32-0801-4183-A75C-86288A22B1AE}"/>
              </a:ext>
            </a:extLst>
          </p:cNvPr>
          <p:cNvSpPr>
            <a:spLocks noGrp="1"/>
          </p:cNvSpPr>
          <p:nvPr>
            <p:ph type="title"/>
          </p:nvPr>
        </p:nvSpPr>
        <p:spPr>
          <a:xfrm>
            <a:off x="1272129" y="157271"/>
            <a:ext cx="7043195" cy="627498"/>
          </a:xfrm>
        </p:spPr>
        <p:txBody>
          <a:bodyPr>
            <a:normAutofit fontScale="90000"/>
          </a:bodyPr>
          <a:lstStyle/>
          <a:p>
            <a:r>
              <a:rPr lang="en-US" sz="3200" b="1" dirty="0">
                <a:latin typeface="Lucida Sans Unicode" panose="020B0602030504020204" pitchFamily="34" charset="0"/>
                <a:ea typeface="+mj-lt"/>
                <a:cs typeface="Lucida Sans Unicode" panose="020B0602030504020204" pitchFamily="34" charset="0"/>
              </a:rPr>
              <a:t>New! Electronic Fillable ED 506 Form</a:t>
            </a:r>
            <a:br>
              <a:rPr lang="en-US" sz="3200" b="1" dirty="0">
                <a:latin typeface="Lucida Sans Unicode" panose="020B0602030504020204" pitchFamily="34" charset="0"/>
                <a:ea typeface="+mj-lt"/>
                <a:cs typeface="Lucida Sans Unicode" panose="020B0602030504020204" pitchFamily="34" charset="0"/>
              </a:rPr>
            </a:br>
            <a:br>
              <a:rPr lang="en-US" sz="3200" b="1" dirty="0">
                <a:latin typeface="Lucida Sans Unicode"/>
                <a:ea typeface="+mj-lt"/>
                <a:cs typeface="+mj-lt"/>
              </a:rPr>
            </a:br>
            <a:r>
              <a:rPr lang="en-US" sz="2700" b="1" dirty="0">
                <a:latin typeface="Lucida Sans Unicode"/>
                <a:ea typeface="+mj-lt"/>
                <a:cs typeface="+mj-lt"/>
              </a:rPr>
              <a:t>Link: </a:t>
            </a:r>
            <a:r>
              <a:rPr lang="en-US" sz="1600" b="1" dirty="0">
                <a:latin typeface="Lucida Sans Unicode"/>
                <a:ea typeface="+mj-lt"/>
                <a:cs typeface="+mj-lt"/>
              </a:rPr>
              <a:t>https://easie.grads360.org/#communities/pdc/documents/9670</a:t>
            </a:r>
            <a:endParaRPr lang="en-US" sz="1600" dirty="0">
              <a:latin typeface="Lucida Sans Unicode"/>
              <a:cs typeface="Lucida Sans Unicode"/>
            </a:endParaRPr>
          </a:p>
        </p:txBody>
      </p:sp>
      <p:pic>
        <p:nvPicPr>
          <p:cNvPr id="5" name="Picture 5">
            <a:extLst>
              <a:ext uri="{FF2B5EF4-FFF2-40B4-BE49-F238E27FC236}">
                <a16:creationId xmlns:a16="http://schemas.microsoft.com/office/drawing/2014/main" id="{5991C4EC-5506-4CA0-A1AB-C6C4CFBD4673}"/>
              </a:ext>
            </a:extLst>
          </p:cNvPr>
          <p:cNvPicPr>
            <a:picLocks noGrp="1" noChangeAspect="1"/>
          </p:cNvPicPr>
          <p:nvPr>
            <p:ph idx="1"/>
          </p:nvPr>
        </p:nvPicPr>
        <p:blipFill>
          <a:blip r:embed="rId3"/>
          <a:stretch>
            <a:fillRect/>
          </a:stretch>
        </p:blipFill>
        <p:spPr>
          <a:xfrm>
            <a:off x="1155145" y="1384810"/>
            <a:ext cx="7045879" cy="4701666"/>
          </a:xfrm>
        </p:spPr>
      </p:pic>
      <p:pic>
        <p:nvPicPr>
          <p:cNvPr id="2" name="Picture 1">
            <a:extLst>
              <a:ext uri="{FF2B5EF4-FFF2-40B4-BE49-F238E27FC236}">
                <a16:creationId xmlns:a16="http://schemas.microsoft.com/office/drawing/2014/main" id="{50CC1445-E839-4A8A-97F2-9C1D10369105}"/>
              </a:ext>
            </a:extLst>
          </p:cNvPr>
          <p:cNvPicPr>
            <a:picLocks noChangeAspect="1"/>
          </p:cNvPicPr>
          <p:nvPr/>
        </p:nvPicPr>
        <p:blipFill>
          <a:blip r:embed="rId4"/>
          <a:stretch>
            <a:fillRect/>
          </a:stretch>
        </p:blipFill>
        <p:spPr>
          <a:xfrm>
            <a:off x="-45870" y="0"/>
            <a:ext cx="1201016" cy="1194920"/>
          </a:xfrm>
          <a:prstGeom prst="rect">
            <a:avLst/>
          </a:prstGeom>
        </p:spPr>
      </p:pic>
    </p:spTree>
    <p:extLst>
      <p:ext uri="{BB962C8B-B14F-4D97-AF65-F5344CB8AC3E}">
        <p14:creationId xmlns:p14="http://schemas.microsoft.com/office/powerpoint/2010/main" val="140767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0823"/>
            <a:ext cx="8791074" cy="715210"/>
          </a:xfrm>
        </p:spPr>
        <p:txBody>
          <a:bodyPr>
            <a:normAutofit fontScale="90000"/>
          </a:bodyPr>
          <a:lstStyle/>
          <a:p>
            <a:r>
              <a:rPr lang="en-US" b="1" dirty="0">
                <a:solidFill>
                  <a:schemeClr val="tx1"/>
                </a:solidFill>
              </a:rPr>
              <a:t>Categories and Definitions for</a:t>
            </a:r>
            <a:r>
              <a:rPr lang="en-US" b="1" dirty="0"/>
              <a:t> Formula Grants</a:t>
            </a:r>
          </a:p>
        </p:txBody>
      </p:sp>
      <p:sp>
        <p:nvSpPr>
          <p:cNvPr id="2" name="Content Placeholder 1"/>
          <p:cNvSpPr>
            <a:spLocks noGrp="1"/>
          </p:cNvSpPr>
          <p:nvPr>
            <p:ph idx="1"/>
          </p:nvPr>
        </p:nvSpPr>
        <p:spPr>
          <a:xfrm>
            <a:off x="228639" y="1062236"/>
            <a:ext cx="8229600" cy="5092114"/>
          </a:xfrm>
        </p:spPr>
        <p:txBody>
          <a:bodyPr vert="horz" lIns="91440" tIns="45720" rIns="91440" bIns="45720" rtlCol="0" anchor="t">
            <a:normAutofit fontScale="85000" lnSpcReduction="10000"/>
          </a:bodyPr>
          <a:lstStyle/>
          <a:p>
            <a:pPr marL="0" indent="0">
              <a:buNone/>
            </a:pPr>
            <a:r>
              <a:rPr lang="en-US" sz="2000" dirty="0">
                <a:latin typeface="+mj-lt"/>
                <a:cs typeface="Calibri" panose="020F0502020204030204" pitchFamily="34" charset="0"/>
              </a:rPr>
              <a:t>The </a:t>
            </a:r>
            <a:r>
              <a:rPr lang="en-US" sz="2000" b="1" dirty="0">
                <a:latin typeface="+mj-lt"/>
                <a:cs typeface="Calibri" panose="020F0502020204030204" pitchFamily="34" charset="0"/>
              </a:rPr>
              <a:t>categories </a:t>
            </a:r>
            <a:r>
              <a:rPr lang="en-US" sz="2000" dirty="0">
                <a:latin typeface="+mj-lt"/>
                <a:cs typeface="Calibri" panose="020F0502020204030204" pitchFamily="34" charset="0"/>
              </a:rPr>
              <a:t>are:</a:t>
            </a:r>
          </a:p>
          <a:p>
            <a:pPr lvl="1" indent="-226695"/>
            <a:r>
              <a:rPr lang="en-US" sz="1800" b="1" dirty="0">
                <a:latin typeface="+mj-lt"/>
                <a:cs typeface="Calibri" panose="020F0502020204030204" pitchFamily="34" charset="0"/>
              </a:rPr>
              <a:t>Federally recognized </a:t>
            </a:r>
            <a:r>
              <a:rPr lang="en-US" sz="1800" dirty="0">
                <a:latin typeface="+mj-lt"/>
                <a:cs typeface="Calibri" panose="020F0502020204030204" pitchFamily="34" charset="0"/>
              </a:rPr>
              <a:t>(including Alaska Native)</a:t>
            </a:r>
          </a:p>
          <a:p>
            <a:pPr lvl="1" indent="-226695"/>
            <a:r>
              <a:rPr lang="en-US" sz="1800" b="1" dirty="0">
                <a:latin typeface="+mj-lt"/>
                <a:cs typeface="Calibri" panose="020F0502020204030204" pitchFamily="34" charset="0"/>
              </a:rPr>
              <a:t>State-recognized </a:t>
            </a:r>
          </a:p>
          <a:p>
            <a:pPr lvl="1" indent="-226695"/>
            <a:r>
              <a:rPr lang="en-US" sz="1800" b="1" dirty="0">
                <a:latin typeface="+mj-lt"/>
                <a:cs typeface="Calibri" panose="020F0502020204030204" pitchFamily="34" charset="0"/>
              </a:rPr>
              <a:t>Terminated </a:t>
            </a:r>
          </a:p>
          <a:p>
            <a:pPr lvl="1" indent="-226695"/>
            <a:r>
              <a:rPr lang="en-US" sz="1800" b="1" dirty="0">
                <a:latin typeface="+mj-lt"/>
                <a:cs typeface="Calibri" panose="020F0502020204030204" pitchFamily="34" charset="0"/>
              </a:rPr>
              <a:t>Organized Indian group</a:t>
            </a:r>
            <a:r>
              <a:rPr lang="en-US" sz="1800" dirty="0">
                <a:latin typeface="+mj-lt"/>
                <a:cs typeface="Calibri" panose="020F0502020204030204" pitchFamily="34" charset="0"/>
              </a:rPr>
              <a:t> meeting the program’s definition.</a:t>
            </a:r>
          </a:p>
          <a:p>
            <a:pPr marL="0" indent="0">
              <a:buNone/>
            </a:pPr>
            <a:r>
              <a:rPr lang="en-US" sz="2000" dirty="0">
                <a:latin typeface="+mj-lt"/>
                <a:cs typeface="Calibri" panose="020F0502020204030204" pitchFamily="34" charset="0"/>
              </a:rPr>
              <a:t>These </a:t>
            </a:r>
            <a:r>
              <a:rPr lang="en-US" sz="2000" b="1" dirty="0">
                <a:latin typeface="+mj-lt"/>
                <a:cs typeface="Calibri" panose="020F0502020204030204" pitchFamily="34" charset="0"/>
              </a:rPr>
              <a:t>definitions for tribes </a:t>
            </a:r>
            <a:r>
              <a:rPr lang="en-US" sz="2000" dirty="0">
                <a:latin typeface="+mj-lt"/>
                <a:cs typeface="Calibri" panose="020F0502020204030204" pitchFamily="34" charset="0"/>
              </a:rPr>
              <a:t>appear on the ED 506 form.</a:t>
            </a:r>
          </a:p>
          <a:p>
            <a:pPr lvl="1" indent="-226695"/>
            <a:r>
              <a:rPr lang="en-US" sz="1800" b="1" i="1" dirty="0">
                <a:latin typeface="+mj-lt"/>
                <a:cs typeface="Calibri"/>
              </a:rPr>
              <a:t>Federally recognized tribes</a:t>
            </a:r>
            <a:r>
              <a:rPr lang="en-US" sz="1800" dirty="0">
                <a:latin typeface="+mj-lt"/>
                <a:cs typeface="Calibri"/>
              </a:rPr>
              <a:t> are limited to those indigenous to the U.S. </a:t>
            </a:r>
          </a:p>
          <a:p>
            <a:pPr lvl="1" indent="-226695"/>
            <a:r>
              <a:rPr lang="en-US" sz="1800" b="1" i="1" dirty="0">
                <a:latin typeface="+mj-lt"/>
                <a:cs typeface="Calibri"/>
              </a:rPr>
              <a:t>State-recognized tribes</a:t>
            </a:r>
            <a:r>
              <a:rPr lang="en-US" sz="1800" i="1" dirty="0">
                <a:latin typeface="+mj-lt"/>
                <a:cs typeface="Calibri"/>
              </a:rPr>
              <a:t> </a:t>
            </a:r>
            <a:r>
              <a:rPr lang="en-US" sz="1800" dirty="0">
                <a:latin typeface="+mj-lt"/>
                <a:cs typeface="Calibri"/>
              </a:rPr>
              <a:t>are tribes that have been recognized by a process established under state laws. </a:t>
            </a:r>
          </a:p>
          <a:p>
            <a:pPr lvl="1" indent="-226695"/>
            <a:r>
              <a:rPr lang="en-US" sz="1800" b="1" i="1" dirty="0">
                <a:latin typeface="+mj-lt"/>
                <a:cs typeface="Calibri"/>
              </a:rPr>
              <a:t>Terminated tribes</a:t>
            </a:r>
            <a:r>
              <a:rPr lang="en-US" sz="1800" dirty="0">
                <a:latin typeface="+mj-lt"/>
                <a:cs typeface="Calibri"/>
              </a:rPr>
              <a:t> are those that once had a </a:t>
            </a:r>
            <a:r>
              <a:rPr lang="en-US" sz="1800" i="1" dirty="0">
                <a:latin typeface="+mj-lt"/>
                <a:cs typeface="Calibri"/>
              </a:rPr>
              <a:t>federally recognized </a:t>
            </a:r>
            <a:r>
              <a:rPr lang="en-US" sz="1800" dirty="0">
                <a:latin typeface="+mj-lt"/>
                <a:cs typeface="Calibri"/>
              </a:rPr>
              <a:t>status from the U.S. Department of the Interior and had that designation terminated.  </a:t>
            </a:r>
          </a:p>
          <a:p>
            <a:pPr lvl="1" indent="-226695"/>
            <a:r>
              <a:rPr lang="en-US" sz="1800" b="1" i="1" dirty="0">
                <a:latin typeface="+mj-lt"/>
                <a:cs typeface="Calibri"/>
              </a:rPr>
              <a:t>Other organized Indian group</a:t>
            </a:r>
            <a:r>
              <a:rPr lang="en-US" sz="1800" b="1" dirty="0">
                <a:latin typeface="+mj-lt"/>
                <a:cs typeface="Calibri"/>
              </a:rPr>
              <a:t> </a:t>
            </a:r>
            <a:r>
              <a:rPr lang="en-US" sz="1800" dirty="0">
                <a:latin typeface="+mj-lt"/>
                <a:cs typeface="Calibri"/>
              </a:rPr>
              <a:t>represents those that received a grant under the Indian Education Act of 1988 as it was in effect October 19, 1994.  </a:t>
            </a:r>
          </a:p>
          <a:p>
            <a:pPr lvl="1" indent="-226695"/>
            <a:r>
              <a:rPr lang="en-US" sz="1800" dirty="0">
                <a:latin typeface="+mj-lt"/>
                <a:cs typeface="Calibri"/>
              </a:rPr>
              <a:t>For more information: Link</a:t>
            </a:r>
            <a:r>
              <a:rPr lang="en-US" dirty="0">
                <a:latin typeface="+mj-lt"/>
                <a:cs typeface="Calibri"/>
              </a:rPr>
              <a:t>: </a:t>
            </a:r>
            <a:r>
              <a:rPr lang="en-US" dirty="0">
                <a:latin typeface="+mj-lt"/>
                <a:ea typeface="+mn-lt"/>
                <a:cs typeface="+mn-lt"/>
                <a:hlinkClick r:id="rId3"/>
              </a:rPr>
              <a:t>Federal Register :: Office of Indian Education (OIE); Formula Grants to Local Educational Agencies</a:t>
            </a:r>
            <a:endParaRPr lang="en-US" sz="1800" dirty="0">
              <a:latin typeface="+mj-lt"/>
              <a:cs typeface="Calibri" panose="020F0502020204030204" pitchFamily="34" charset="0"/>
            </a:endParaRPr>
          </a:p>
          <a:p>
            <a:pPr marL="109220" indent="0">
              <a:buNone/>
            </a:pPr>
            <a:endParaRPr lang="en-US" sz="1800" dirty="0">
              <a:latin typeface="+mj-lt"/>
              <a:cs typeface="Lucida Sans Unicode"/>
            </a:endParaRPr>
          </a:p>
        </p:txBody>
      </p:sp>
      <p:sp>
        <p:nvSpPr>
          <p:cNvPr id="4" name="Date Placeholder 3"/>
          <p:cNvSpPr>
            <a:spLocks noGrp="1"/>
          </p:cNvSpPr>
          <p:nvPr>
            <p:ph type="dt" sz="half" idx="10"/>
          </p:nvPr>
        </p:nvSpPr>
        <p:spPr>
          <a:xfrm>
            <a:off x="6907847" y="5711389"/>
            <a:ext cx="1778953" cy="698183"/>
          </a:xfrm>
        </p:spPr>
        <p:txBody>
          <a:bodyPr/>
          <a:lstStyle/>
          <a:p>
            <a:pPr>
              <a:defRPr/>
            </a:pPr>
            <a:fld id="{CF2F3F93-D02E-4239-91A9-C2CE672F2D52}" type="datetime1">
              <a:rPr lang="en-US" smtClean="0"/>
              <a:t>9/28/2021</a:t>
            </a:fld>
            <a:endParaRPr lang="en-US"/>
          </a:p>
        </p:txBody>
      </p:sp>
      <p:pic>
        <p:nvPicPr>
          <p:cNvPr id="6" name="Picture 5">
            <a:extLst>
              <a:ext uri="{FF2B5EF4-FFF2-40B4-BE49-F238E27FC236}">
                <a16:creationId xmlns:a16="http://schemas.microsoft.com/office/drawing/2014/main" id="{72A09492-FB81-4C58-B6D7-2A5CFB6A064B}"/>
              </a:ext>
            </a:extLst>
          </p:cNvPr>
          <p:cNvPicPr>
            <a:picLocks noChangeAspect="1"/>
          </p:cNvPicPr>
          <p:nvPr/>
        </p:nvPicPr>
        <p:blipFill>
          <a:blip r:embed="rId4"/>
          <a:stretch>
            <a:fillRect/>
          </a:stretch>
        </p:blipFill>
        <p:spPr>
          <a:xfrm>
            <a:off x="8000882" y="5967592"/>
            <a:ext cx="914479" cy="914479"/>
          </a:xfrm>
          <a:prstGeom prst="rect">
            <a:avLst/>
          </a:prstGeom>
        </p:spPr>
      </p:pic>
    </p:spTree>
    <p:extLst>
      <p:ext uri="{BB962C8B-B14F-4D97-AF65-F5344CB8AC3E}">
        <p14:creationId xmlns:p14="http://schemas.microsoft.com/office/powerpoint/2010/main" val="181053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7019A4-6D0B-4C95-BE28-F4C0D21622DF}"/>
              </a:ext>
            </a:extLst>
          </p:cNvPr>
          <p:cNvSpPr>
            <a:spLocks noGrp="1"/>
          </p:cNvSpPr>
          <p:nvPr>
            <p:ph type="title"/>
          </p:nvPr>
        </p:nvSpPr>
        <p:spPr>
          <a:xfrm>
            <a:off x="159946" y="159406"/>
            <a:ext cx="8229600" cy="690940"/>
          </a:xfrm>
        </p:spPr>
        <p:txBody>
          <a:bodyPr>
            <a:normAutofit fontScale="90000"/>
          </a:bodyPr>
          <a:lstStyle/>
          <a:p>
            <a:pPr algn="ctr"/>
            <a:r>
              <a:rPr lang="en-US" sz="3600" b="1" dirty="0">
                <a:ea typeface="+mj-lt"/>
                <a:cs typeface="Lucida Sans Unicode" panose="020B0602030504020204" pitchFamily="34" charset="0"/>
              </a:rPr>
              <a:t>IPC/LEA Relationships</a:t>
            </a:r>
            <a:br>
              <a:rPr lang="en-US" sz="4000" b="1" dirty="0">
                <a:ea typeface="+mj-lt"/>
                <a:cs typeface="Lucida Sans Unicode" panose="020B0602030504020204" pitchFamily="34" charset="0"/>
              </a:rPr>
            </a:br>
            <a:endParaRPr lang="en-US" dirty="0"/>
          </a:p>
        </p:txBody>
      </p:sp>
      <p:pic>
        <p:nvPicPr>
          <p:cNvPr id="7" name="Picture 7">
            <a:extLst>
              <a:ext uri="{FF2B5EF4-FFF2-40B4-BE49-F238E27FC236}">
                <a16:creationId xmlns:a16="http://schemas.microsoft.com/office/drawing/2014/main" id="{6EA85998-4CB3-4999-9842-D23071484D3D}"/>
              </a:ext>
            </a:extLst>
          </p:cNvPr>
          <p:cNvPicPr>
            <a:picLocks noGrp="1" noChangeAspect="1"/>
          </p:cNvPicPr>
          <p:nvPr>
            <p:ph idx="1"/>
          </p:nvPr>
        </p:nvPicPr>
        <p:blipFill>
          <a:blip r:embed="rId3"/>
          <a:stretch>
            <a:fillRect/>
          </a:stretch>
        </p:blipFill>
        <p:spPr>
          <a:xfrm>
            <a:off x="238125" y="933450"/>
            <a:ext cx="8599608" cy="5233609"/>
          </a:xfrm>
        </p:spPr>
      </p:pic>
      <p:sp>
        <p:nvSpPr>
          <p:cNvPr id="3" name="Date Placeholder 2">
            <a:extLst>
              <a:ext uri="{FF2B5EF4-FFF2-40B4-BE49-F238E27FC236}">
                <a16:creationId xmlns:a16="http://schemas.microsoft.com/office/drawing/2014/main" id="{0083C473-54C9-43AE-B95D-14AD8C3D499E}"/>
              </a:ext>
            </a:extLst>
          </p:cNvPr>
          <p:cNvSpPr>
            <a:spLocks noGrp="1"/>
          </p:cNvSpPr>
          <p:nvPr>
            <p:ph type="dt" sz="half" idx="10"/>
          </p:nvPr>
        </p:nvSpPr>
        <p:spPr>
          <a:xfrm>
            <a:off x="5354320" y="6250163"/>
            <a:ext cx="3596042" cy="182563"/>
          </a:xfrm>
        </p:spPr>
        <p:txBody>
          <a:bodyPr/>
          <a:lstStyle/>
          <a:p>
            <a:pPr>
              <a:defRPr/>
            </a:pPr>
            <a:fld id="{F70D418D-E275-4600-82E2-F79A0DED62F5}" type="datetime1">
              <a:rPr lang="en-US" smtClean="0"/>
              <a:t>9/28/2021</a:t>
            </a:fld>
            <a:endParaRPr lang="en-US"/>
          </a:p>
        </p:txBody>
      </p:sp>
      <p:pic>
        <p:nvPicPr>
          <p:cNvPr id="6" name="Graphic 5" descr="ed logo">
            <a:extLst>
              <a:ext uri="{FF2B5EF4-FFF2-40B4-BE49-F238E27FC236}">
                <a16:creationId xmlns:a16="http://schemas.microsoft.com/office/drawing/2014/main" id="{B8638717-18D2-4783-AB0A-10A3358A22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93407" y="6083956"/>
            <a:ext cx="914390" cy="914390"/>
          </a:xfrm>
          <a:prstGeom prst="rect">
            <a:avLst/>
          </a:prstGeom>
        </p:spPr>
      </p:pic>
      <p:sp>
        <p:nvSpPr>
          <p:cNvPr id="8" name="TextBox 7">
            <a:extLst>
              <a:ext uri="{FF2B5EF4-FFF2-40B4-BE49-F238E27FC236}">
                <a16:creationId xmlns:a16="http://schemas.microsoft.com/office/drawing/2014/main" id="{18C2EE52-FC90-4728-B12A-FC94E4073B52}"/>
              </a:ext>
            </a:extLst>
          </p:cNvPr>
          <p:cNvSpPr txBox="1"/>
          <p:nvPr/>
        </p:nvSpPr>
        <p:spPr>
          <a:xfrm>
            <a:off x="159946" y="6167059"/>
            <a:ext cx="7841054" cy="646331"/>
          </a:xfrm>
          <a:prstGeom prst="rect">
            <a:avLst/>
          </a:prstGeom>
          <a:noFill/>
        </p:spPr>
        <p:txBody>
          <a:bodyPr wrap="square">
            <a:spAutoFit/>
          </a:bodyPr>
          <a:lstStyle/>
          <a:p>
            <a:r>
              <a:rPr lang="en-US" sz="1800" b="1" dirty="0">
                <a:latin typeface="Lucida Sans Unicode" panose="020B0602030504020204" pitchFamily="34" charset="0"/>
                <a:ea typeface="+mj-lt"/>
                <a:cs typeface="Lucida Sans Unicode" panose="020B0602030504020204" pitchFamily="34" charset="0"/>
              </a:rPr>
              <a:t>Link:  https://easie.grads360.org/#communities/pdc/documents/20033</a:t>
            </a:r>
            <a:endParaRPr lang="en-US" dirty="0"/>
          </a:p>
        </p:txBody>
      </p:sp>
    </p:spTree>
    <p:extLst>
      <p:ext uri="{BB962C8B-B14F-4D97-AF65-F5344CB8AC3E}">
        <p14:creationId xmlns:p14="http://schemas.microsoft.com/office/powerpoint/2010/main" val="754715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1AEA39-B808-44FD-95E2-39CEFA203BFA}"/>
              </a:ext>
            </a:extLst>
          </p:cNvPr>
          <p:cNvSpPr>
            <a:spLocks noGrp="1"/>
          </p:cNvSpPr>
          <p:nvPr>
            <p:ph type="title"/>
          </p:nvPr>
        </p:nvSpPr>
        <p:spPr>
          <a:xfrm>
            <a:off x="0" y="88412"/>
            <a:ext cx="9353549" cy="1203882"/>
          </a:xfrm>
        </p:spPr>
        <p:txBody>
          <a:bodyPr>
            <a:normAutofit/>
          </a:bodyPr>
          <a:lstStyle/>
          <a:p>
            <a:r>
              <a:rPr lang="en-US" sz="3600" b="1" dirty="0">
                <a:cs typeface="Lucida Sans Unicode"/>
              </a:rPr>
              <a:t>Indian Parent Committee (IPC) By-Laws</a:t>
            </a:r>
          </a:p>
        </p:txBody>
      </p:sp>
      <p:sp>
        <p:nvSpPr>
          <p:cNvPr id="2" name="Content Placeholder 1">
            <a:extLst>
              <a:ext uri="{FF2B5EF4-FFF2-40B4-BE49-F238E27FC236}">
                <a16:creationId xmlns:a16="http://schemas.microsoft.com/office/drawing/2014/main" id="{C7341910-306D-404D-B55F-8BACD19519C4}"/>
              </a:ext>
            </a:extLst>
          </p:cNvPr>
          <p:cNvSpPr>
            <a:spLocks noGrp="1"/>
          </p:cNvSpPr>
          <p:nvPr>
            <p:ph idx="1"/>
          </p:nvPr>
        </p:nvSpPr>
        <p:spPr>
          <a:xfrm>
            <a:off x="332723" y="1448971"/>
            <a:ext cx="8688102" cy="4309359"/>
          </a:xfrm>
        </p:spPr>
        <p:txBody>
          <a:bodyPr vert="horz" lIns="91440" tIns="45720" rIns="91440" bIns="45720" rtlCol="0" anchor="t">
            <a:normAutofit/>
          </a:bodyPr>
          <a:lstStyle/>
          <a:p>
            <a:r>
              <a:rPr lang="en-US" sz="1800" b="1" dirty="0">
                <a:latin typeface="+mj-lt"/>
                <a:ea typeface="+mn-lt"/>
                <a:cs typeface="+mn-lt"/>
              </a:rPr>
              <a:t>In collaboration with LEA, the Indian Parent Committee establishes by-laws that define operations of the IPC.</a:t>
            </a:r>
            <a:endParaRPr lang="en-US" sz="1800" dirty="0">
              <a:latin typeface="+mj-lt"/>
              <a:cs typeface="Calibri"/>
            </a:endParaRPr>
          </a:p>
          <a:p>
            <a:r>
              <a:rPr lang="en-US" sz="1800" dirty="0">
                <a:latin typeface="+mj-lt"/>
                <a:ea typeface="+mn-lt"/>
                <a:cs typeface="+mn-lt"/>
              </a:rPr>
              <a:t>By-laws should be updated regularly</a:t>
            </a:r>
            <a:endParaRPr lang="en-US" sz="1800" dirty="0">
              <a:latin typeface="+mj-lt"/>
              <a:cs typeface="Calibri"/>
            </a:endParaRPr>
          </a:p>
          <a:p>
            <a:r>
              <a:rPr lang="en-US" sz="1800" dirty="0">
                <a:latin typeface="+mj-lt"/>
                <a:ea typeface="+mn-lt"/>
                <a:cs typeface="+mn-lt"/>
              </a:rPr>
              <a:t>By-laws should address all the technical details of a governing body</a:t>
            </a:r>
            <a:endParaRPr lang="en-US" sz="1800" dirty="0">
              <a:latin typeface="+mj-lt"/>
              <a:cs typeface="Calibri"/>
            </a:endParaRPr>
          </a:p>
          <a:p>
            <a:r>
              <a:rPr lang="en-US" sz="1800" dirty="0">
                <a:latin typeface="+mj-lt"/>
                <a:ea typeface="+mn-lt"/>
                <a:cs typeface="+mn-lt"/>
              </a:rPr>
              <a:t>By-laws should address which members can sign and approve the Parent Committee Approval Form</a:t>
            </a:r>
            <a:endParaRPr lang="en-US" sz="1800" dirty="0">
              <a:latin typeface="+mj-lt"/>
              <a:cs typeface="Calibri"/>
            </a:endParaRPr>
          </a:p>
          <a:p>
            <a:endParaRPr lang="en-US" sz="1800" dirty="0">
              <a:solidFill>
                <a:srgbClr val="073E87"/>
              </a:solidFill>
              <a:latin typeface="+mj-lt"/>
              <a:cs typeface="Calibri"/>
            </a:endParaRPr>
          </a:p>
          <a:p>
            <a:pPr marL="0" indent="0">
              <a:buNone/>
            </a:pPr>
            <a:r>
              <a:rPr lang="en-US" sz="1800" dirty="0">
                <a:solidFill>
                  <a:srgbClr val="FF0000"/>
                </a:solidFill>
                <a:latin typeface="+mj-lt"/>
                <a:cs typeface="Calibri"/>
              </a:rPr>
              <a:t>New! Electronic fillable by-laws template in CoP website! </a:t>
            </a:r>
          </a:p>
          <a:p>
            <a:pPr marL="0" indent="0">
              <a:buNone/>
            </a:pPr>
            <a:r>
              <a:rPr lang="en-US" sz="1800" u="sng" dirty="0">
                <a:latin typeface="+mj-lt"/>
                <a:ea typeface="+mn-lt"/>
                <a:cs typeface="+mn-lt"/>
                <a:hlinkClick r:id="rId3"/>
              </a:rPr>
              <a:t>Communities360° - Home &gt; Overview &gt; EASIE Part II (grads360.org)</a:t>
            </a:r>
          </a:p>
          <a:p>
            <a:endParaRPr lang="en-US" sz="1800" dirty="0">
              <a:latin typeface="+mj-lt"/>
              <a:cs typeface="Calibri"/>
            </a:endParaRPr>
          </a:p>
        </p:txBody>
      </p:sp>
      <p:pic>
        <p:nvPicPr>
          <p:cNvPr id="6" name="Picture 5">
            <a:extLst>
              <a:ext uri="{FF2B5EF4-FFF2-40B4-BE49-F238E27FC236}">
                <a16:creationId xmlns:a16="http://schemas.microsoft.com/office/drawing/2014/main" id="{9CDCD784-03F3-4CB9-8390-56D4E79938AC}"/>
              </a:ext>
            </a:extLst>
          </p:cNvPr>
          <p:cNvPicPr>
            <a:picLocks noChangeAspect="1"/>
          </p:cNvPicPr>
          <p:nvPr/>
        </p:nvPicPr>
        <p:blipFill>
          <a:blip r:embed="rId4"/>
          <a:stretch>
            <a:fillRect/>
          </a:stretch>
        </p:blipFill>
        <p:spPr>
          <a:xfrm>
            <a:off x="7942984" y="5663080"/>
            <a:ext cx="1201016" cy="1194920"/>
          </a:xfrm>
          <a:prstGeom prst="rect">
            <a:avLst/>
          </a:prstGeom>
        </p:spPr>
      </p:pic>
    </p:spTree>
    <p:extLst>
      <p:ext uri="{BB962C8B-B14F-4D97-AF65-F5344CB8AC3E}">
        <p14:creationId xmlns:p14="http://schemas.microsoft.com/office/powerpoint/2010/main" val="2655620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40A22-4953-4839-853B-CDAA89BCE6A9}"/>
              </a:ext>
            </a:extLst>
          </p:cNvPr>
          <p:cNvSpPr>
            <a:spLocks noGrp="1"/>
          </p:cNvSpPr>
          <p:nvPr>
            <p:ph type="title"/>
          </p:nvPr>
        </p:nvSpPr>
        <p:spPr>
          <a:xfrm>
            <a:off x="1308481" y="122944"/>
            <a:ext cx="6673576" cy="930344"/>
          </a:xfrm>
        </p:spPr>
        <p:txBody>
          <a:bodyPr vert="horz" lIns="91440" tIns="45720" rIns="91440" bIns="45720" rtlCol="0" anchor="t">
            <a:normAutofit fontScale="90000"/>
          </a:bodyPr>
          <a:lstStyle/>
          <a:p>
            <a:pPr algn="l"/>
            <a:r>
              <a:rPr lang="en-US" sz="3600" dirty="0">
                <a:solidFill>
                  <a:schemeClr val="tx1"/>
                </a:solidFill>
                <a:cs typeface="Lucida Sans Unicode" panose="020B0602030504020204" pitchFamily="34" charset="0"/>
              </a:rPr>
              <a:t>Fiscal Management Overview</a:t>
            </a:r>
          </a:p>
        </p:txBody>
      </p:sp>
      <p:pic>
        <p:nvPicPr>
          <p:cNvPr id="3" name="Picture 3">
            <a:extLst>
              <a:ext uri="{FF2B5EF4-FFF2-40B4-BE49-F238E27FC236}">
                <a16:creationId xmlns:a16="http://schemas.microsoft.com/office/drawing/2014/main" id="{D483661E-3C62-4E5D-AD24-6B281457240C}"/>
              </a:ext>
            </a:extLst>
          </p:cNvPr>
          <p:cNvPicPr>
            <a:picLocks noChangeAspect="1"/>
          </p:cNvPicPr>
          <p:nvPr/>
        </p:nvPicPr>
        <p:blipFill>
          <a:blip r:embed="rId3"/>
          <a:stretch>
            <a:fillRect/>
          </a:stretch>
        </p:blipFill>
        <p:spPr>
          <a:xfrm>
            <a:off x="308708" y="1136889"/>
            <a:ext cx="8673121" cy="4863861"/>
          </a:xfrm>
          <a:prstGeom prst="rect">
            <a:avLst/>
          </a:prstGeom>
        </p:spPr>
      </p:pic>
      <p:pic>
        <p:nvPicPr>
          <p:cNvPr id="4" name="Picture 3">
            <a:extLst>
              <a:ext uri="{FF2B5EF4-FFF2-40B4-BE49-F238E27FC236}">
                <a16:creationId xmlns:a16="http://schemas.microsoft.com/office/drawing/2014/main" id="{1B9DCE29-5355-4681-BA58-CB46F9C45552}"/>
              </a:ext>
            </a:extLst>
          </p:cNvPr>
          <p:cNvPicPr>
            <a:picLocks noChangeAspect="1"/>
          </p:cNvPicPr>
          <p:nvPr/>
        </p:nvPicPr>
        <p:blipFill>
          <a:blip r:embed="rId4"/>
          <a:stretch>
            <a:fillRect/>
          </a:stretch>
        </p:blipFill>
        <p:spPr>
          <a:xfrm>
            <a:off x="47146" y="122944"/>
            <a:ext cx="1201016" cy="1194920"/>
          </a:xfrm>
          <a:prstGeom prst="rect">
            <a:avLst/>
          </a:prstGeom>
        </p:spPr>
      </p:pic>
      <p:sp>
        <p:nvSpPr>
          <p:cNvPr id="8" name="TextBox 7">
            <a:extLst>
              <a:ext uri="{FF2B5EF4-FFF2-40B4-BE49-F238E27FC236}">
                <a16:creationId xmlns:a16="http://schemas.microsoft.com/office/drawing/2014/main" id="{21276CC7-D293-42C2-ABDE-80B3908A6576}"/>
              </a:ext>
            </a:extLst>
          </p:cNvPr>
          <p:cNvSpPr txBox="1"/>
          <p:nvPr/>
        </p:nvSpPr>
        <p:spPr>
          <a:xfrm>
            <a:off x="68506" y="6211669"/>
            <a:ext cx="8980244" cy="369332"/>
          </a:xfrm>
          <a:prstGeom prst="rect">
            <a:avLst/>
          </a:prstGeom>
          <a:noFill/>
        </p:spPr>
        <p:txBody>
          <a:bodyPr wrap="square">
            <a:spAutoFit/>
          </a:bodyPr>
          <a:lstStyle/>
          <a:p>
            <a:pPr algn="l"/>
            <a:r>
              <a:rPr lang="en-US" b="1" i="0" dirty="0">
                <a:effectLst/>
                <a:latin typeface="Segoe UI" panose="020B0502040204020203" pitchFamily="34" charset="0"/>
                <a:hlinkClick r:id="rId5" tooltip="https://easie.grads360.org/#communities/pdc/documents/19275">
                  <a:extLst>
                    <a:ext uri="{A12FA001-AC4F-418D-AE19-62706E023703}">
                      <ahyp:hlinkClr xmlns:ahyp="http://schemas.microsoft.com/office/drawing/2018/hyperlinkcolor" val="tx"/>
                    </a:ext>
                  </a:extLst>
                </a:hlinkClick>
              </a:rPr>
              <a:t>https://easie.grads360.org/#communities/pdc/documents/19275</a:t>
            </a:r>
            <a:r>
              <a:rPr lang="en-US" b="1" i="0" dirty="0">
                <a:effectLst/>
                <a:latin typeface="Segoe UI" panose="020B0502040204020203" pitchFamily="34" charset="0"/>
              </a:rPr>
              <a:t> </a:t>
            </a:r>
          </a:p>
        </p:txBody>
      </p:sp>
    </p:spTree>
    <p:extLst>
      <p:ext uri="{BB962C8B-B14F-4D97-AF65-F5344CB8AC3E}">
        <p14:creationId xmlns:p14="http://schemas.microsoft.com/office/powerpoint/2010/main" val="41002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B56B91-BAEF-4643-BE19-7AA922A7E11E}"/>
              </a:ext>
            </a:extLst>
          </p:cNvPr>
          <p:cNvSpPr/>
          <p:nvPr/>
        </p:nvSpPr>
        <p:spPr>
          <a:xfrm>
            <a:off x="437487" y="1211786"/>
            <a:ext cx="2551814" cy="4181145"/>
          </a:xfrm>
          <a:prstGeom prst="rect">
            <a:avLst/>
          </a:prstGeom>
        </p:spPr>
        <p:txBody>
          <a:bodyPr wrap="square" lIns="68580" tIns="34290" rIns="68580" bIns="34290" anchor="t">
            <a:spAutoFit/>
          </a:bodyPr>
          <a:lstStyle/>
          <a:p>
            <a:pPr marL="0" lvl="2">
              <a:spcBef>
                <a:spcPct val="20000"/>
              </a:spcBef>
            </a:pPr>
            <a:r>
              <a:rPr lang="en-US" sz="2000" kern="0" dirty="0">
                <a:latin typeface="+mj-lt"/>
                <a:cs typeface="Arial"/>
              </a:rPr>
              <a:t>Users can find the </a:t>
            </a:r>
            <a:r>
              <a:rPr lang="en-US" sz="2000" b="1" i="1" kern="0" dirty="0">
                <a:latin typeface="+mj-lt"/>
                <a:cs typeface="Arial"/>
              </a:rPr>
              <a:t>Cost Principles and your EASIE Application W</a:t>
            </a:r>
            <a:r>
              <a:rPr lang="en-US" sz="2000" b="1" kern="0" dirty="0">
                <a:latin typeface="+mj-lt"/>
                <a:cs typeface="Arial"/>
              </a:rPr>
              <a:t>ebinar Recording</a:t>
            </a:r>
            <a:r>
              <a:rPr lang="en-US" sz="2000" kern="0" dirty="0">
                <a:latin typeface="+mj-lt"/>
                <a:cs typeface="Arial"/>
              </a:rPr>
              <a:t> at the below link. </a:t>
            </a:r>
          </a:p>
          <a:p>
            <a:pPr marL="0" lvl="2">
              <a:spcBef>
                <a:spcPct val="20000"/>
              </a:spcBef>
            </a:pPr>
            <a:endParaRPr lang="en-US" sz="2000" kern="0" dirty="0">
              <a:latin typeface="+mj-lt"/>
            </a:endParaRPr>
          </a:p>
          <a:p>
            <a:pPr marL="0" lvl="2">
              <a:spcBef>
                <a:spcPct val="20000"/>
              </a:spcBef>
            </a:pPr>
            <a:r>
              <a:rPr lang="en-US" sz="2000" kern="0" dirty="0">
                <a:latin typeface="+mj-lt"/>
                <a:cs typeface="Arial"/>
              </a:rPr>
              <a:t>Please note: This webinar was presented during the SY 2018-19 Part II grant process.</a:t>
            </a:r>
          </a:p>
          <a:p>
            <a:pPr marL="0" lvl="2">
              <a:spcBef>
                <a:spcPct val="20000"/>
              </a:spcBef>
            </a:pPr>
            <a:endParaRPr lang="en-US" sz="1600" kern="0" dirty="0">
              <a:latin typeface="+mj-lt"/>
            </a:endParaRPr>
          </a:p>
        </p:txBody>
      </p:sp>
      <p:pic>
        <p:nvPicPr>
          <p:cNvPr id="5" name="Picture 4" descr="Cost principles webinar screenshot.">
            <a:extLst>
              <a:ext uri="{FF2B5EF4-FFF2-40B4-BE49-F238E27FC236}">
                <a16:creationId xmlns:a16="http://schemas.microsoft.com/office/drawing/2014/main" id="{D6016924-F048-4D8B-AC8E-18BD695BB156}"/>
              </a:ext>
            </a:extLst>
          </p:cNvPr>
          <p:cNvPicPr>
            <a:picLocks noChangeAspect="1"/>
          </p:cNvPicPr>
          <p:nvPr/>
        </p:nvPicPr>
        <p:blipFill>
          <a:blip r:embed="rId3"/>
          <a:stretch>
            <a:fillRect/>
          </a:stretch>
        </p:blipFill>
        <p:spPr>
          <a:xfrm>
            <a:off x="3166853" y="1320938"/>
            <a:ext cx="5615640" cy="3482593"/>
          </a:xfrm>
          <a:prstGeom prst="rect">
            <a:avLst/>
          </a:prstGeom>
          <a:ln>
            <a:solidFill>
              <a:schemeClr val="accent1"/>
            </a:solidFill>
          </a:ln>
          <a:effectLst>
            <a:outerShdw blurRad="50800" dist="38100" dir="5400000" algn="t" rotWithShape="0">
              <a:prstClr val="black">
                <a:alpha val="40000"/>
              </a:prstClr>
            </a:outerShdw>
          </a:effectLst>
        </p:spPr>
      </p:pic>
      <p:pic>
        <p:nvPicPr>
          <p:cNvPr id="10" name="Graphic 9" descr="ed logo">
            <a:extLst>
              <a:ext uri="{FF2B5EF4-FFF2-40B4-BE49-F238E27FC236}">
                <a16:creationId xmlns:a16="http://schemas.microsoft.com/office/drawing/2014/main" id="{DFD8CF92-4693-4484-8A4B-532D259AC5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02019" y="5963519"/>
            <a:ext cx="914390" cy="914390"/>
          </a:xfrm>
          <a:prstGeom prst="rect">
            <a:avLst/>
          </a:prstGeom>
        </p:spPr>
      </p:pic>
      <p:sp>
        <p:nvSpPr>
          <p:cNvPr id="8" name="Rectangle 7">
            <a:extLst>
              <a:ext uri="{FF2B5EF4-FFF2-40B4-BE49-F238E27FC236}">
                <a16:creationId xmlns:a16="http://schemas.microsoft.com/office/drawing/2014/main" id="{F94F20C1-8A74-49AF-ACDA-12662CC1EF04}"/>
              </a:ext>
            </a:extLst>
          </p:cNvPr>
          <p:cNvSpPr/>
          <p:nvPr/>
        </p:nvSpPr>
        <p:spPr>
          <a:xfrm rot="10800000" flipV="1">
            <a:off x="200026" y="129629"/>
            <a:ext cx="8582467" cy="523220"/>
          </a:xfrm>
          <a:prstGeom prst="rect">
            <a:avLst/>
          </a:prstGeom>
        </p:spPr>
        <p:txBody>
          <a:bodyPr wrap="square" lIns="91440" tIns="45720" rIns="91440" bIns="45720" anchor="t">
            <a:spAutoFit/>
          </a:bodyPr>
          <a:lstStyle/>
          <a:p>
            <a:pPr lvl="0" fontAlgn="base">
              <a:spcBef>
                <a:spcPct val="0"/>
              </a:spcBef>
              <a:spcAft>
                <a:spcPct val="0"/>
              </a:spcAft>
            </a:pPr>
            <a:r>
              <a:rPr lang="en-US" sz="2800" b="1" kern="0" dirty="0">
                <a:latin typeface="+mj-lt"/>
                <a:cs typeface="Arial"/>
              </a:rPr>
              <a:t>      Budget – General Federal Cost Principles</a:t>
            </a:r>
          </a:p>
        </p:txBody>
      </p:sp>
      <p:sp>
        <p:nvSpPr>
          <p:cNvPr id="3" name="TextBox 2">
            <a:extLst>
              <a:ext uri="{FF2B5EF4-FFF2-40B4-BE49-F238E27FC236}">
                <a16:creationId xmlns:a16="http://schemas.microsoft.com/office/drawing/2014/main" id="{E0497E11-D96F-408F-A9AC-340B31B5527D}"/>
              </a:ext>
            </a:extLst>
          </p:cNvPr>
          <p:cNvSpPr txBox="1"/>
          <p:nvPr/>
        </p:nvSpPr>
        <p:spPr>
          <a:xfrm rot="10800000" flipV="1">
            <a:off x="200026" y="5085154"/>
            <a:ext cx="8713439" cy="738664"/>
          </a:xfrm>
          <a:prstGeom prst="rect">
            <a:avLst/>
          </a:prstGeom>
          <a:noFill/>
        </p:spPr>
        <p:txBody>
          <a:bodyPr wrap="square" lIns="91440" tIns="45720" rIns="91440" bIns="45720" rtlCol="0" anchor="t">
            <a:spAutoFit/>
          </a:bodyPr>
          <a:lstStyle/>
          <a:p>
            <a:pPr marL="0" lvl="2">
              <a:spcBef>
                <a:spcPct val="20000"/>
              </a:spcBef>
            </a:pPr>
            <a:r>
              <a:rPr lang="en-US" sz="2100" u="sng" kern="0">
                <a:solidFill>
                  <a:srgbClr val="0070C0"/>
                </a:solidFill>
                <a:latin typeface="Calibri"/>
                <a:cs typeface="Arial"/>
                <a:hlinkClick r:id="rId6">
                  <a:extLst>
                    <a:ext uri="{A12FA001-AC4F-418D-AE19-62706E023703}">
                      <ahyp:hlinkClr xmlns:ahyp="http://schemas.microsoft.com/office/drawing/2018/hyperlinkcolor" val="tx"/>
                    </a:ext>
                  </a:extLst>
                </a:hlinkClick>
              </a:rPr>
              <a:t>Link:  https://easie.communities.ed.gov/#communities/pdc/documents/16738</a:t>
            </a:r>
            <a:r>
              <a:rPr lang="en-US" sz="2100" u="sng" kern="0">
                <a:solidFill>
                  <a:srgbClr val="0070C0"/>
                </a:solidFill>
                <a:latin typeface="Calibri"/>
                <a:cs typeface="Arial"/>
              </a:rPr>
              <a:t> </a:t>
            </a:r>
            <a:endParaRPr lang="en-US" sz="2100" kern="0">
              <a:solidFill>
                <a:srgbClr val="0070C0"/>
              </a:solidFill>
              <a:latin typeface="Calibri"/>
            </a:endParaRPr>
          </a:p>
        </p:txBody>
      </p:sp>
    </p:spTree>
    <p:extLst>
      <p:ext uri="{BB962C8B-B14F-4D97-AF65-F5344CB8AC3E}">
        <p14:creationId xmlns:p14="http://schemas.microsoft.com/office/powerpoint/2010/main" val="2674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BBEE-F00F-4404-A07E-9EFCC50AB9D9}"/>
              </a:ext>
            </a:extLst>
          </p:cNvPr>
          <p:cNvSpPr>
            <a:spLocks noGrp="1"/>
          </p:cNvSpPr>
          <p:nvPr>
            <p:ph type="title"/>
          </p:nvPr>
        </p:nvSpPr>
        <p:spPr>
          <a:xfrm>
            <a:off x="131735" y="175463"/>
            <a:ext cx="8880530" cy="1047645"/>
          </a:xfrm>
        </p:spPr>
        <p:txBody>
          <a:bodyPr>
            <a:normAutofit fontScale="90000"/>
          </a:bodyPr>
          <a:lstStyle/>
          <a:p>
            <a:pPr algn="ctr"/>
            <a:r>
              <a:rPr lang="en-US" sz="3600" b="1" dirty="0">
                <a:solidFill>
                  <a:schemeClr val="tx1"/>
                </a:solidFill>
                <a:cs typeface="Arial"/>
              </a:rPr>
              <a:t>What Is The Grant Award Notice (GAN)?</a:t>
            </a:r>
          </a:p>
        </p:txBody>
      </p:sp>
      <p:sp>
        <p:nvSpPr>
          <p:cNvPr id="3" name="Content Placeholder 2">
            <a:extLst>
              <a:ext uri="{FF2B5EF4-FFF2-40B4-BE49-F238E27FC236}">
                <a16:creationId xmlns:a16="http://schemas.microsoft.com/office/drawing/2014/main" id="{0999C9E8-E144-4085-A642-51BD5C47F3E0}"/>
              </a:ext>
            </a:extLst>
          </p:cNvPr>
          <p:cNvSpPr>
            <a:spLocks noGrp="1"/>
          </p:cNvSpPr>
          <p:nvPr>
            <p:ph idx="1"/>
          </p:nvPr>
        </p:nvSpPr>
        <p:spPr>
          <a:xfrm>
            <a:off x="236765" y="1485756"/>
            <a:ext cx="4531179" cy="3263504"/>
          </a:xfrm>
        </p:spPr>
        <p:txBody>
          <a:bodyPr vert="horz" wrap="square" lIns="68580" tIns="34290" rIns="68580" bIns="34290" numCol="1" rtlCol="0" anchor="t" anchorCtr="0" compatLnSpc="1">
            <a:prstTxWarp prst="textNoShape">
              <a:avLst/>
            </a:prstTxWarp>
            <a:noAutofit/>
          </a:bodyPr>
          <a:lstStyle/>
          <a:p>
            <a:pPr marL="0" indent="0">
              <a:buNone/>
            </a:pPr>
            <a:r>
              <a:rPr lang="en-US" sz="2400" dirty="0">
                <a:latin typeface="+mj-lt"/>
                <a:cs typeface="Arial"/>
              </a:rPr>
              <a:t>The </a:t>
            </a:r>
            <a:r>
              <a:rPr lang="en-US" sz="2400" b="1" dirty="0">
                <a:latin typeface="+mj-lt"/>
                <a:cs typeface="Arial"/>
              </a:rPr>
              <a:t>Grant Award Notification (GAN)</a:t>
            </a:r>
            <a:r>
              <a:rPr lang="en-US" sz="2400" dirty="0">
                <a:latin typeface="+mj-lt"/>
                <a:cs typeface="Arial"/>
              </a:rPr>
              <a:t> is the official document that states the terms, conditions, and amount of an award and is signed by the official who is authorized to obligate funds on behalf of the Department of Education (i.e., Authorized Official Representative).</a:t>
            </a:r>
          </a:p>
          <a:p>
            <a:pPr marL="0" indent="0">
              <a:buNone/>
            </a:pPr>
            <a:endParaRPr lang="en-US" dirty="0"/>
          </a:p>
        </p:txBody>
      </p:sp>
      <p:pic>
        <p:nvPicPr>
          <p:cNvPr id="4" name="Picture 3" descr="GAN">
            <a:extLst>
              <a:ext uri="{FF2B5EF4-FFF2-40B4-BE49-F238E27FC236}">
                <a16:creationId xmlns:a16="http://schemas.microsoft.com/office/drawing/2014/main" id="{9F7A3971-4FF8-4C94-826C-CDEAB0F2B3D8}"/>
              </a:ext>
            </a:extLst>
          </p:cNvPr>
          <p:cNvPicPr>
            <a:picLocks noChangeAspect="1"/>
          </p:cNvPicPr>
          <p:nvPr/>
        </p:nvPicPr>
        <p:blipFill>
          <a:blip r:embed="rId3"/>
          <a:stretch>
            <a:fillRect/>
          </a:stretch>
        </p:blipFill>
        <p:spPr>
          <a:xfrm>
            <a:off x="4767944" y="1105786"/>
            <a:ext cx="3993284" cy="4731489"/>
          </a:xfrm>
          <a:prstGeom prst="rect">
            <a:avLst/>
          </a:prstGeom>
        </p:spPr>
      </p:pic>
      <p:pic>
        <p:nvPicPr>
          <p:cNvPr id="6" name="Graphic 5" descr="ED Logo">
            <a:extLst>
              <a:ext uri="{FF2B5EF4-FFF2-40B4-BE49-F238E27FC236}">
                <a16:creationId xmlns:a16="http://schemas.microsoft.com/office/drawing/2014/main" id="{D8B752F9-3AB0-4649-BB8E-ABBF9BD8BC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93727" y="5917915"/>
            <a:ext cx="914390" cy="914390"/>
          </a:xfrm>
          <a:prstGeom prst="rect">
            <a:avLst/>
          </a:prstGeom>
        </p:spPr>
      </p:pic>
    </p:spTree>
    <p:extLst>
      <p:ext uri="{BB962C8B-B14F-4D97-AF65-F5344CB8AC3E}">
        <p14:creationId xmlns:p14="http://schemas.microsoft.com/office/powerpoint/2010/main" val="899907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85E6-9762-4A69-B4BA-CA79641CE906}"/>
              </a:ext>
            </a:extLst>
          </p:cNvPr>
          <p:cNvSpPr>
            <a:spLocks noGrp="1"/>
          </p:cNvSpPr>
          <p:nvPr>
            <p:ph type="title" idx="4294967295"/>
          </p:nvPr>
        </p:nvSpPr>
        <p:spPr>
          <a:xfrm>
            <a:off x="0" y="269875"/>
            <a:ext cx="6865022" cy="568325"/>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scene3d>
              <a:camera prst="orthographicFront"/>
              <a:lightRig rig="soft" dir="t"/>
            </a:scene3d>
            <a:sp3d prstMaterial="softEdge">
              <a:bevelT w="25400" h="25400"/>
            </a:sp3d>
          </a:bodyPr>
          <a:lstStyle/>
          <a:p>
            <a:pPr algn="ctr" defTabSz="685800" eaLnBrk="1" fontAlgn="auto" hangingPunct="1">
              <a:spcBef>
                <a:spcPts val="0"/>
              </a:spcBef>
              <a:spcAft>
                <a:spcPts val="0"/>
              </a:spcAft>
              <a:defRPr/>
            </a:pPr>
            <a:r>
              <a:rPr lang="en-US" sz="3600" b="1" kern="0" cap="small" dirty="0">
                <a:solidFill>
                  <a:schemeClr val="tx1">
                    <a:lumMod val="95000"/>
                    <a:lumOff val="5000"/>
                  </a:schemeClr>
                </a:solidFill>
                <a:effectLst/>
                <a:cs typeface="Arial"/>
              </a:rPr>
              <a:t>Recommended resources</a:t>
            </a:r>
            <a:endParaRPr lang="en-US" sz="3600" b="1" kern="0" dirty="0">
              <a:solidFill>
                <a:schemeClr val="tx1">
                  <a:lumMod val="95000"/>
                  <a:lumOff val="5000"/>
                </a:schemeClr>
              </a:solidFill>
              <a:effectLst/>
              <a:ea typeface="+mn-ea"/>
              <a:cs typeface="Arial"/>
            </a:endParaRPr>
          </a:p>
        </p:txBody>
      </p:sp>
      <p:sp>
        <p:nvSpPr>
          <p:cNvPr id="3" name="TextBox 2">
            <a:extLst>
              <a:ext uri="{FF2B5EF4-FFF2-40B4-BE49-F238E27FC236}">
                <a16:creationId xmlns:a16="http://schemas.microsoft.com/office/drawing/2014/main" id="{04E1303D-BE58-41F8-A7C3-D0799F1E75E3}"/>
              </a:ext>
            </a:extLst>
          </p:cNvPr>
          <p:cNvSpPr txBox="1"/>
          <p:nvPr/>
        </p:nvSpPr>
        <p:spPr>
          <a:xfrm>
            <a:off x="223837" y="1885969"/>
            <a:ext cx="8501068" cy="3662810"/>
          </a:xfrm>
          <a:prstGeom prst="rect">
            <a:avLst/>
          </a:prstGeom>
          <a:noFill/>
        </p:spPr>
        <p:txBody>
          <a:bodyPr wrap="square" lIns="61226" tIns="30613" rIns="61226" bIns="30613" rtlCol="0" anchor="t">
            <a:spAutoFit/>
          </a:bodyPr>
          <a:lstStyle/>
          <a:p>
            <a:pPr marL="257175" indent="-257175">
              <a:buFont typeface="Arial" panose="020B0604020202020204" pitchFamily="34" charset="0"/>
              <a:buChar char="•"/>
            </a:pPr>
            <a:r>
              <a:rPr lang="en-US" b="1" dirty="0">
                <a:latin typeface="+mj-lt"/>
                <a:cs typeface="Arial"/>
              </a:rPr>
              <a:t>EASIE Communities Website: </a:t>
            </a:r>
            <a:r>
              <a:rPr lang="en-US" b="1" u="sng" dirty="0">
                <a:latin typeface="+mj-lt"/>
                <a:cs typeface="Arial"/>
                <a:hlinkClick r:id="rId3"/>
              </a:rPr>
              <a:t>h</a:t>
            </a:r>
            <a:r>
              <a:rPr lang="en-US" u="sng" dirty="0">
                <a:latin typeface="+mj-lt"/>
                <a:cs typeface="Arial"/>
                <a:hlinkClick r:id="rId3"/>
              </a:rPr>
              <a:t>ttps://easie.communities.ed.gov</a:t>
            </a:r>
            <a:endParaRPr lang="en-US" dirty="0">
              <a:latin typeface="+mj-lt"/>
              <a:cs typeface="Arial"/>
            </a:endParaRPr>
          </a:p>
          <a:p>
            <a:pPr marL="257175" indent="-257175">
              <a:buFont typeface="Arial" panose="020B0604020202020204" pitchFamily="34" charset="0"/>
              <a:buChar char="•"/>
            </a:pPr>
            <a:r>
              <a:rPr lang="en-US" b="1" dirty="0">
                <a:latin typeface="+mj-lt"/>
                <a:cs typeface="Arial"/>
              </a:rPr>
              <a:t>EASIE Part I Communities Website Page: </a:t>
            </a:r>
            <a:endParaRPr lang="en-US" b="1" dirty="0">
              <a:latin typeface="+mj-lt"/>
            </a:endParaRPr>
          </a:p>
          <a:p>
            <a:pPr marL="260350"/>
            <a:r>
              <a:rPr lang="en-US" u="sng" dirty="0">
                <a:latin typeface="+mj-lt"/>
                <a:cs typeface="Arial"/>
                <a:hlinkClick r:id="rId4"/>
              </a:rPr>
              <a:t>https://easie.communities.ed.gov/#program/easie-part-i</a:t>
            </a:r>
            <a:r>
              <a:rPr lang="en-US" dirty="0">
                <a:latin typeface="+mj-lt"/>
                <a:cs typeface="Arial"/>
              </a:rPr>
              <a:t> </a:t>
            </a:r>
            <a:endParaRPr lang="en-US" dirty="0">
              <a:latin typeface="+mj-lt"/>
            </a:endParaRPr>
          </a:p>
          <a:p>
            <a:pPr marL="257175" indent="-257175">
              <a:buFont typeface="Arial" panose="020B0604020202020204" pitchFamily="34" charset="0"/>
              <a:buChar char="•"/>
            </a:pPr>
            <a:r>
              <a:rPr lang="en-US" b="1" dirty="0">
                <a:latin typeface="+mj-lt"/>
                <a:cs typeface="Arial"/>
              </a:rPr>
              <a:t>EASIE Part I FAQ Document:</a:t>
            </a:r>
            <a:r>
              <a:rPr lang="en-US" dirty="0">
                <a:latin typeface="+mj-lt"/>
                <a:cs typeface="Arial"/>
              </a:rPr>
              <a:t> </a:t>
            </a:r>
            <a:r>
              <a:rPr lang="en-US" u="sng" dirty="0">
                <a:latin typeface="+mj-lt"/>
                <a:cs typeface="Arial"/>
                <a:hlinkClick r:id="rId5"/>
              </a:rPr>
              <a:t>https://easie.communities.ed.gov/#communities/pdc/documents/9682</a:t>
            </a:r>
            <a:endParaRPr lang="en-US" dirty="0">
              <a:latin typeface="+mj-lt"/>
              <a:cs typeface="Arial"/>
            </a:endParaRPr>
          </a:p>
          <a:p>
            <a:pPr marL="257175" indent="-257175">
              <a:buFont typeface="Arial" panose="020B0604020202020204" pitchFamily="34" charset="0"/>
              <a:buChar char="•"/>
            </a:pPr>
            <a:r>
              <a:rPr lang="en-US" b="1" dirty="0">
                <a:latin typeface="+mj-lt"/>
                <a:cs typeface="Arial"/>
              </a:rPr>
              <a:t>EASIE Part II Communities Website Page: </a:t>
            </a:r>
            <a:endParaRPr lang="en-US" b="1" dirty="0">
              <a:latin typeface="+mj-lt"/>
            </a:endParaRPr>
          </a:p>
          <a:p>
            <a:pPr marL="257175" indent="-257175">
              <a:buFont typeface="Arial" panose="020B0604020202020204" pitchFamily="34" charset="0"/>
              <a:buChar char="•"/>
            </a:pPr>
            <a:r>
              <a:rPr lang="en-US" u="sng" dirty="0">
                <a:latin typeface="+mj-lt"/>
                <a:cs typeface="Arial"/>
                <a:hlinkClick r:id="rId6"/>
              </a:rPr>
              <a:t>https://easie.communities.ed.gov/#program/easie-part-ii</a:t>
            </a:r>
            <a:r>
              <a:rPr lang="en-US" dirty="0">
                <a:latin typeface="+mj-lt"/>
                <a:cs typeface="Arial"/>
              </a:rPr>
              <a:t> </a:t>
            </a:r>
            <a:endParaRPr lang="en-US" dirty="0">
              <a:latin typeface="+mj-lt"/>
            </a:endParaRPr>
          </a:p>
          <a:p>
            <a:pPr marL="257175" indent="-257175">
              <a:buFont typeface="Arial" panose="020B0604020202020204" pitchFamily="34" charset="0"/>
              <a:buChar char="•"/>
            </a:pPr>
            <a:r>
              <a:rPr lang="en-US" b="1" dirty="0">
                <a:latin typeface="+mj-lt"/>
                <a:cs typeface="Arial"/>
              </a:rPr>
              <a:t>EASIE Part II FAQ Document:</a:t>
            </a:r>
            <a:r>
              <a:rPr lang="en-US" dirty="0">
                <a:latin typeface="+mj-lt"/>
                <a:cs typeface="Arial"/>
              </a:rPr>
              <a:t> </a:t>
            </a:r>
            <a:r>
              <a:rPr lang="en-US" u="sng" dirty="0">
                <a:latin typeface="+mj-lt"/>
                <a:cs typeface="Arial"/>
                <a:hlinkClick r:id="rId7"/>
              </a:rPr>
              <a:t>https://easie.communities.ed.gov/#communities/pdc/documents/9683</a:t>
            </a:r>
            <a:r>
              <a:rPr lang="en-US" dirty="0">
                <a:latin typeface="+mj-lt"/>
                <a:cs typeface="Arial"/>
              </a:rPr>
              <a:t> </a:t>
            </a:r>
            <a:endParaRPr lang="en-US" dirty="0">
              <a:latin typeface="+mj-lt"/>
            </a:endParaRPr>
          </a:p>
          <a:p>
            <a:pPr marL="257175" indent="-257175">
              <a:buFont typeface="Arial" panose="020B0604020202020204" pitchFamily="34" charset="0"/>
              <a:buChar char="•"/>
            </a:pPr>
            <a:r>
              <a:rPr lang="en-US" b="1" dirty="0">
                <a:latin typeface="+mj-lt"/>
                <a:cs typeface="Arial"/>
              </a:rPr>
              <a:t>EASIE Annual Performance Report (APR) Communities Website Page:</a:t>
            </a:r>
            <a:r>
              <a:rPr lang="en-US" dirty="0">
                <a:latin typeface="+mj-lt"/>
                <a:cs typeface="Arial"/>
              </a:rPr>
              <a:t> </a:t>
            </a:r>
            <a:r>
              <a:rPr lang="en-US" u="sng" dirty="0">
                <a:latin typeface="+mj-lt"/>
                <a:cs typeface="Arial"/>
                <a:hlinkClick r:id="rId8"/>
              </a:rPr>
              <a:t>https://easie.communities.ed.gov/#program/easie-apr</a:t>
            </a:r>
            <a:r>
              <a:rPr lang="en-US" dirty="0">
                <a:latin typeface="+mj-lt"/>
                <a:cs typeface="Arial"/>
              </a:rPr>
              <a:t> </a:t>
            </a:r>
            <a:endParaRPr lang="en-US" dirty="0">
              <a:latin typeface="+mj-lt"/>
            </a:endParaRPr>
          </a:p>
          <a:p>
            <a:pPr marL="257175" indent="-257175">
              <a:buFont typeface="Arial" panose="020B0604020202020204" pitchFamily="34" charset="0"/>
              <a:buChar char="•"/>
            </a:pPr>
            <a:r>
              <a:rPr lang="en-US" b="1" dirty="0">
                <a:latin typeface="+mj-lt"/>
                <a:cs typeface="Arial"/>
              </a:rPr>
              <a:t>EASIE Annual Performance Report (APR) FAQ Document:</a:t>
            </a:r>
            <a:r>
              <a:rPr lang="en-US" dirty="0">
                <a:latin typeface="+mj-lt"/>
                <a:cs typeface="Arial"/>
              </a:rPr>
              <a:t> </a:t>
            </a:r>
            <a:r>
              <a:rPr lang="en-US" u="sng" dirty="0">
                <a:latin typeface="+mj-lt"/>
                <a:cs typeface="Arial"/>
                <a:hlinkClick r:id="rId9"/>
              </a:rPr>
              <a:t>https://easie.communities.ed.gov/#communities/pdc/documents/9679</a:t>
            </a:r>
            <a:endParaRPr lang="en-US" u="sng" dirty="0">
              <a:latin typeface="+mj-lt"/>
              <a:cs typeface="Arial"/>
            </a:endParaRPr>
          </a:p>
        </p:txBody>
      </p:sp>
      <p:pic>
        <p:nvPicPr>
          <p:cNvPr id="5" name="Picture 4">
            <a:extLst>
              <a:ext uri="{FF2B5EF4-FFF2-40B4-BE49-F238E27FC236}">
                <a16:creationId xmlns:a16="http://schemas.microsoft.com/office/drawing/2014/main" id="{B81C3389-1505-41C4-9F31-A99E9038775F}"/>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865022" y="155079"/>
            <a:ext cx="1859883" cy="1365160"/>
          </a:xfrm>
          <a:prstGeom prst="rect">
            <a:avLst/>
          </a:prstGeom>
          <a:ln>
            <a:solidFill>
              <a:srgbClr val="000000"/>
            </a:solidFill>
          </a:ln>
          <a:effectLst>
            <a:outerShdw blurRad="50800" dist="38100" dir="2700000" algn="tl" rotWithShape="0">
              <a:prstClr val="black">
                <a:alpha val="40000"/>
              </a:prstClr>
            </a:outerShdw>
          </a:effectLst>
        </p:spPr>
      </p:pic>
      <p:pic>
        <p:nvPicPr>
          <p:cNvPr id="8" name="Graphic 7" descr="ed logo">
            <a:extLst>
              <a:ext uri="{FF2B5EF4-FFF2-40B4-BE49-F238E27FC236}">
                <a16:creationId xmlns:a16="http://schemas.microsoft.com/office/drawing/2014/main" id="{E823BB63-6FFA-44E1-99F0-5A1C65BB9E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17239" y="5864881"/>
            <a:ext cx="914390" cy="914390"/>
          </a:xfrm>
          <a:prstGeom prst="rect">
            <a:avLst/>
          </a:prstGeom>
        </p:spPr>
      </p:pic>
    </p:spTree>
    <p:extLst>
      <p:ext uri="{BB962C8B-B14F-4D97-AF65-F5344CB8AC3E}">
        <p14:creationId xmlns:p14="http://schemas.microsoft.com/office/powerpoint/2010/main" val="87850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bwMode="auto">
          <a:xfrm>
            <a:off x="1920276" y="157619"/>
            <a:ext cx="5802153" cy="45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45714" rIns="45714" bIns="45714" numCol="1" anchor="t" anchorCtr="0" compatLnSpc="1">
            <a:prstTxWarp prst="textNoShape">
              <a:avLst/>
            </a:prstTxWarp>
          </a:bodyPr>
          <a:lstStyle>
            <a:lvl1pPr marL="0" marR="64001" indent="0" algn="r" rtl="0"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146" indent="0" algn="ctr" rtl="0"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293" indent="0" algn="ctr" rtl="0"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440" indent="0" algn="ctr" rtl="0"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586" indent="0" algn="ctr" rtl="0" eaLnBrk="0" fontAlgn="base" hangingPunct="0">
              <a:spcBef>
                <a:spcPts val="350"/>
              </a:spcBef>
              <a:spcAft>
                <a:spcPct val="0"/>
              </a:spcAft>
              <a:buClr>
                <a:schemeClr val="accent2"/>
              </a:buClr>
              <a:buFont typeface="Wingdings 2" pitchFamily="18" charset="2"/>
              <a:buNone/>
              <a:defRPr kern="1200">
                <a:solidFill>
                  <a:schemeClr val="tx1"/>
                </a:solidFill>
                <a:latin typeface="+mn-lt"/>
                <a:ea typeface="+mn-ea"/>
                <a:cs typeface="+mn-cs"/>
              </a:defRPr>
            </a:lvl5pPr>
            <a:lvl6pPr marL="2285733"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2879"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026"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172"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R="0" algn="ctr" eaLnBrk="1" hangingPunct="1">
              <a:buClr>
                <a:srgbClr val="2DA2BF"/>
              </a:buClr>
            </a:pPr>
            <a:r>
              <a:rPr lang="en-US" sz="2800" b="1" dirty="0">
                <a:solidFill>
                  <a:schemeClr val="tx1"/>
                </a:solidFill>
              </a:rPr>
              <a:t>Presenters</a:t>
            </a:r>
          </a:p>
        </p:txBody>
      </p:sp>
      <p:pic>
        <p:nvPicPr>
          <p:cNvPr id="1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610206" y="234311"/>
            <a:ext cx="1443420" cy="144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086546" y="1704975"/>
            <a:ext cx="7469612" cy="4154984"/>
          </a:xfrm>
          <a:prstGeom prst="rect">
            <a:avLst/>
          </a:prstGeom>
          <a:ln w="3175">
            <a:solidFill>
              <a:schemeClr val="tx1"/>
            </a:solidFill>
          </a:ln>
        </p:spPr>
        <p:txBody>
          <a:bodyPr wrap="square" lIns="91440" tIns="45720" rIns="91440" bIns="45720" anchor="t">
            <a:spAutoFit/>
          </a:bodyPr>
          <a:lstStyle/>
          <a:p>
            <a:pPr algn="ctr"/>
            <a:endParaRPr lang="en-US" b="1" dirty="0">
              <a:solidFill>
                <a:srgbClr val="0070C0"/>
              </a:solidFill>
              <a:effectLst>
                <a:outerShdw blurRad="38100" dist="38100" dir="2700000" algn="tl">
                  <a:srgbClr val="000000">
                    <a:alpha val="43137"/>
                  </a:srgbClr>
                </a:outerShdw>
              </a:effectLst>
              <a:latin typeface="Lucida Sans Unicode"/>
              <a:cs typeface="Arial"/>
            </a:endParaRPr>
          </a:p>
          <a:p>
            <a:pPr algn="ctr"/>
            <a:r>
              <a:rPr lang="en-US" sz="2400" b="1" dirty="0">
                <a:solidFill>
                  <a:srgbClr val="0070C0"/>
                </a:solidFill>
                <a:effectLst>
                  <a:outerShdw blurRad="38100" dist="38100" dir="2700000" algn="tl">
                    <a:srgbClr val="000000">
                      <a:alpha val="43137"/>
                    </a:srgbClr>
                  </a:outerShdw>
                </a:effectLst>
                <a:latin typeface="+mj-lt"/>
                <a:cs typeface="Arial"/>
              </a:rPr>
              <a:t>Dr. Crystal Moore, Ed.D. (Choctaw)</a:t>
            </a:r>
            <a:endParaRPr lang="en-US" sz="2400" dirty="0">
              <a:solidFill>
                <a:srgbClr val="0070C0"/>
              </a:solidFill>
              <a:latin typeface="+mj-lt"/>
            </a:endParaRPr>
          </a:p>
          <a:p>
            <a:pPr algn="ctr"/>
            <a:r>
              <a:rPr lang="en-US" sz="2400" b="1" dirty="0">
                <a:latin typeface="+mj-lt"/>
                <a:cs typeface="Arial"/>
              </a:rPr>
              <a:t>Supervisory OIE Formula Group Leader</a:t>
            </a:r>
          </a:p>
          <a:p>
            <a:pPr algn="ctr"/>
            <a:endParaRPr lang="en-US" sz="2400" dirty="0">
              <a:solidFill>
                <a:srgbClr val="0070C0"/>
              </a:solidFill>
              <a:latin typeface="+mj-lt"/>
            </a:endParaRPr>
          </a:p>
          <a:p>
            <a:pPr algn="ctr"/>
            <a:r>
              <a:rPr lang="en-US" sz="2400" b="1" dirty="0">
                <a:solidFill>
                  <a:srgbClr val="0070C0"/>
                </a:solidFill>
                <a:effectLst>
                  <a:outerShdw blurRad="38100" dist="38100" dir="2700000" algn="tl">
                    <a:srgbClr val="000000">
                      <a:alpha val="43137"/>
                    </a:srgbClr>
                  </a:outerShdw>
                </a:effectLst>
                <a:latin typeface="+mj-lt"/>
                <a:cs typeface="Arial"/>
              </a:rPr>
              <a:t>Annabelle Toledo (Jemez Pueblo)</a:t>
            </a:r>
            <a:endParaRPr lang="en-US" sz="2400" b="1" dirty="0">
              <a:solidFill>
                <a:srgbClr val="0070C0"/>
              </a:solidFill>
              <a:effectLst>
                <a:outerShdw blurRad="38100" dist="38100" dir="2700000" algn="tl">
                  <a:srgbClr val="000000">
                    <a:alpha val="43137"/>
                  </a:srgbClr>
                </a:outerShdw>
              </a:effectLst>
              <a:latin typeface="+mj-lt"/>
            </a:endParaRPr>
          </a:p>
          <a:p>
            <a:pPr algn="ctr"/>
            <a:r>
              <a:rPr lang="en-US" sz="2400" dirty="0">
                <a:effectLst>
                  <a:outerShdw blurRad="38100" dist="38100" dir="2700000" algn="tl">
                    <a:srgbClr val="000000">
                      <a:alpha val="43137"/>
                    </a:srgbClr>
                  </a:outerShdw>
                </a:effectLst>
                <a:latin typeface="+mj-lt"/>
                <a:cs typeface="Arial"/>
              </a:rPr>
              <a:t>Education Program Specialist</a:t>
            </a:r>
            <a:endParaRPr lang="en-US" sz="2400" dirty="0">
              <a:effectLst>
                <a:outerShdw blurRad="38100" dist="38100" dir="2700000" algn="tl">
                  <a:srgbClr val="000000">
                    <a:alpha val="43137"/>
                  </a:srgbClr>
                </a:outerShdw>
              </a:effectLst>
              <a:latin typeface="+mj-lt"/>
            </a:endParaRPr>
          </a:p>
          <a:p>
            <a:pPr algn="ctr"/>
            <a:endParaRPr lang="en-US" sz="2400" dirty="0">
              <a:solidFill>
                <a:srgbClr val="0070C0"/>
              </a:solidFill>
              <a:latin typeface="+mj-lt"/>
            </a:endParaRPr>
          </a:p>
          <a:p>
            <a:pPr algn="ctr"/>
            <a:r>
              <a:rPr lang="en-US" sz="2400" b="1" dirty="0">
                <a:solidFill>
                  <a:srgbClr val="0070C0"/>
                </a:solidFill>
                <a:effectLst>
                  <a:outerShdw blurRad="38100" dist="38100" dir="2700000" algn="tl">
                    <a:srgbClr val="000000">
                      <a:alpha val="43137"/>
                    </a:srgbClr>
                  </a:outerShdw>
                </a:effectLst>
                <a:latin typeface="+mj-lt"/>
                <a:cs typeface="Arial"/>
              </a:rPr>
              <a:t>Wanda Lee, M.Ed. (Lumbee)</a:t>
            </a:r>
          </a:p>
          <a:p>
            <a:pPr algn="ctr"/>
            <a:r>
              <a:rPr lang="en-US" sz="2400" b="1" dirty="0">
                <a:effectLst>
                  <a:outerShdw blurRad="38100" dist="38100" dir="2700000" algn="tl">
                    <a:srgbClr val="000000">
                      <a:alpha val="43137"/>
                    </a:srgbClr>
                  </a:outerShdw>
                </a:effectLst>
                <a:latin typeface="+mj-lt"/>
                <a:cs typeface="Arial"/>
              </a:rPr>
              <a:t>Education Program Specialist</a:t>
            </a:r>
            <a:endParaRPr lang="en-US" sz="2400" b="1" dirty="0">
              <a:effectLst>
                <a:outerShdw blurRad="38100" dist="38100" dir="2700000" algn="tl">
                  <a:srgbClr val="000000">
                    <a:alpha val="43137"/>
                  </a:srgbClr>
                </a:outerShdw>
              </a:effectLst>
              <a:latin typeface="+mj-lt"/>
            </a:endParaRPr>
          </a:p>
          <a:p>
            <a:pPr algn="ctr"/>
            <a:endParaRPr lang="en-US" b="1" dirty="0">
              <a:solidFill>
                <a:srgbClr val="0070C0"/>
              </a:solidFill>
              <a:effectLst>
                <a:outerShdw blurRad="38100" dist="38100" dir="2700000" algn="tl">
                  <a:srgbClr val="000000">
                    <a:alpha val="43137"/>
                  </a:srgbClr>
                </a:outerShdw>
              </a:effectLst>
              <a:latin typeface="+mj-lt"/>
            </a:endParaRPr>
          </a:p>
          <a:p>
            <a:pPr algn="ctr"/>
            <a:endParaRPr lang="en-US" b="1" dirty="0">
              <a:solidFill>
                <a:srgbClr val="0070C0"/>
              </a:solidFill>
              <a:effectLst>
                <a:outerShdw blurRad="38100" dist="38100" dir="2700000" algn="tl">
                  <a:srgbClr val="000000">
                    <a:alpha val="43137"/>
                  </a:srgbClr>
                </a:outerShdw>
              </a:effectLst>
              <a:latin typeface="Lucida Sans Unicode"/>
            </a:endParaRPr>
          </a:p>
          <a:p>
            <a:pPr algn="ctr"/>
            <a:endParaRPr lang="en-US" dirty="0">
              <a:solidFill>
                <a:prstClr val="black"/>
              </a:solidFill>
              <a:latin typeface="Lucida Sans Unicode"/>
            </a:endParaRPr>
          </a:p>
        </p:txBody>
      </p:sp>
      <p:sp>
        <p:nvSpPr>
          <p:cNvPr id="2" name="Date Placeholder 1"/>
          <p:cNvSpPr>
            <a:spLocks noGrp="1"/>
          </p:cNvSpPr>
          <p:nvPr>
            <p:ph type="dt" sz="half" idx="10"/>
          </p:nvPr>
        </p:nvSpPr>
        <p:spPr>
          <a:xfrm>
            <a:off x="6629237" y="6440984"/>
            <a:ext cx="2368292" cy="304938"/>
          </a:xfrm>
        </p:spPr>
        <p:txBody>
          <a:bodyPr/>
          <a:lstStyle/>
          <a:p>
            <a:pPr>
              <a:defRPr/>
            </a:pPr>
            <a:fld id="{00DAA54E-38B8-473F-B4ED-98B241A7F52C}" type="datetime1">
              <a:rPr lang="en-US" smtClean="0"/>
              <a:t>9/28/2021</a:t>
            </a:fld>
            <a:endParaRPr lang="en-US"/>
          </a:p>
        </p:txBody>
      </p:sp>
    </p:spTree>
    <p:extLst>
      <p:ext uri="{BB962C8B-B14F-4D97-AF65-F5344CB8AC3E}">
        <p14:creationId xmlns:p14="http://schemas.microsoft.com/office/powerpoint/2010/main" val="370285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539846" y="177167"/>
            <a:ext cx="1511107"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95399" y="1932910"/>
            <a:ext cx="7134447" cy="3170099"/>
          </a:xfrm>
          <a:prstGeom prst="rect">
            <a:avLst/>
          </a:prstGeom>
          <a:noFill/>
          <a:ln w="38100">
            <a:solidFill>
              <a:srgbClr val="002060"/>
            </a:solidFill>
          </a:ln>
        </p:spPr>
        <p:txBody>
          <a:bodyPr wrap="square" lIns="91440" tIns="45720" rIns="91440" bIns="45720" anchor="t">
            <a:spAutoFit/>
          </a:bodyPr>
          <a:lstStyle/>
          <a:p>
            <a:r>
              <a:rPr lang="en-US" altLang="en-US" sz="2000" dirty="0">
                <a:latin typeface="Calibri"/>
                <a:cs typeface="Arial"/>
              </a:rPr>
              <a:t>If you have any questions about today’s presentation, please contact:</a:t>
            </a:r>
          </a:p>
          <a:p>
            <a:pPr marL="109220"/>
            <a:r>
              <a:rPr lang="en-US" sz="2000" dirty="0">
                <a:latin typeface="Calibri"/>
                <a:cs typeface="Arial"/>
              </a:rPr>
              <a:t>	</a:t>
            </a:r>
            <a:r>
              <a:rPr lang="en-US" sz="2000" b="1" dirty="0">
                <a:latin typeface="Calibri"/>
                <a:cs typeface="Arial"/>
              </a:rPr>
              <a:t>Office of Indian Education </a:t>
            </a:r>
            <a:endParaRPr lang="en-US" sz="2000" b="1" dirty="0"/>
          </a:p>
          <a:p>
            <a:pPr marL="109220"/>
            <a:r>
              <a:rPr lang="en-US" sz="2000" b="1" dirty="0">
                <a:latin typeface="Calibri"/>
                <a:cs typeface="Arial"/>
              </a:rPr>
              <a:t>	400 Maryland Ave., SW </a:t>
            </a:r>
            <a:endParaRPr lang="en-US" sz="2000" b="1" dirty="0"/>
          </a:p>
          <a:p>
            <a:pPr marL="109220" indent="0">
              <a:buNone/>
            </a:pPr>
            <a:r>
              <a:rPr lang="en-US" sz="2000" b="1" dirty="0">
                <a:latin typeface="Calibri"/>
                <a:cs typeface="Arial"/>
              </a:rPr>
              <a:t>	LBJ, Mail Stop 6335</a:t>
            </a:r>
          </a:p>
          <a:p>
            <a:pPr marL="109220"/>
            <a:r>
              <a:rPr lang="en-US" sz="2000" b="1" dirty="0">
                <a:latin typeface="Calibri"/>
                <a:cs typeface="Arial"/>
              </a:rPr>
              <a:t>	Washington, DC 20202-6335 </a:t>
            </a:r>
            <a:endParaRPr lang="en-US" sz="2000" b="1" dirty="0"/>
          </a:p>
          <a:p>
            <a:pPr marL="109220" indent="0">
              <a:buNone/>
            </a:pPr>
            <a:endParaRPr lang="en-US" sz="2000" b="1" dirty="0"/>
          </a:p>
          <a:p>
            <a:pPr marL="109220"/>
            <a:r>
              <a:rPr lang="en-US" sz="2000" dirty="0">
                <a:latin typeface="Calibri"/>
                <a:cs typeface="Arial"/>
              </a:rPr>
              <a:t>Telephone:  202-260-3774 </a:t>
            </a:r>
            <a:endParaRPr lang="en-US" sz="2000" dirty="0"/>
          </a:p>
          <a:p>
            <a:pPr marL="109220"/>
            <a:r>
              <a:rPr lang="en-US" sz="2000" dirty="0">
                <a:latin typeface="Calibri"/>
                <a:cs typeface="Arial"/>
              </a:rPr>
              <a:t>Fax:               202-260-7779 or 202-205-0606 </a:t>
            </a:r>
            <a:endParaRPr lang="en-US" sz="2000" dirty="0"/>
          </a:p>
          <a:p>
            <a:pPr marL="109220"/>
            <a:r>
              <a:rPr lang="en-US" sz="2000" dirty="0">
                <a:latin typeface="Calibri"/>
                <a:cs typeface="Arial"/>
              </a:rPr>
              <a:t>E-mail:          indian.education@ed.gov</a:t>
            </a:r>
            <a:endParaRPr lang="en-US" altLang="en-US" sz="2000" dirty="0">
              <a:latin typeface="Calibri"/>
              <a:cs typeface="Arial"/>
            </a:endParaRPr>
          </a:p>
        </p:txBody>
      </p:sp>
      <p:sp>
        <p:nvSpPr>
          <p:cNvPr id="8" name="Subtitle 2"/>
          <p:cNvSpPr txBox="1">
            <a:spLocks/>
          </p:cNvSpPr>
          <p:nvPr/>
        </p:nvSpPr>
        <p:spPr bwMode="auto">
          <a:xfrm>
            <a:off x="2138770" y="177167"/>
            <a:ext cx="5802153" cy="45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45714" rIns="45714" bIns="45714" numCol="1" anchor="t" anchorCtr="0" compatLnSpc="1">
            <a:prstTxWarp prst="textNoShape">
              <a:avLst/>
            </a:prstTxWarp>
          </a:bodyPr>
          <a:lstStyle>
            <a:lvl1pPr marL="0" marR="64001" indent="0" algn="r" rtl="0"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146" indent="0" algn="ctr" rtl="0"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293" indent="0" algn="ctr" rtl="0"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440" indent="0" algn="ctr" rtl="0"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586" indent="0" algn="ctr" rtl="0" eaLnBrk="0" fontAlgn="base" hangingPunct="0">
              <a:spcBef>
                <a:spcPts val="350"/>
              </a:spcBef>
              <a:spcAft>
                <a:spcPct val="0"/>
              </a:spcAft>
              <a:buClr>
                <a:schemeClr val="accent2"/>
              </a:buClr>
              <a:buFont typeface="Wingdings 2" pitchFamily="18" charset="2"/>
              <a:buNone/>
              <a:defRPr kern="1200">
                <a:solidFill>
                  <a:schemeClr val="tx1"/>
                </a:solidFill>
                <a:latin typeface="+mn-lt"/>
                <a:ea typeface="+mn-ea"/>
                <a:cs typeface="+mn-cs"/>
              </a:defRPr>
            </a:lvl5pPr>
            <a:lvl6pPr marL="2285733"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2879"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026"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172"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R="0" algn="ctr" eaLnBrk="1" hangingPunct="1">
              <a:buClr>
                <a:srgbClr val="2DA2BF"/>
              </a:buClr>
            </a:pPr>
            <a:r>
              <a:rPr lang="en-US" sz="2800" b="1" dirty="0">
                <a:solidFill>
                  <a:schemeClr val="tx1"/>
                </a:solidFill>
                <a:latin typeface="+mj-lt"/>
                <a:cs typeface="Lucida Sans Unicode"/>
              </a:rPr>
              <a:t>Contact Us</a:t>
            </a:r>
          </a:p>
        </p:txBody>
      </p:sp>
      <p:sp>
        <p:nvSpPr>
          <p:cNvPr id="3" name="Date Placeholder 2"/>
          <p:cNvSpPr>
            <a:spLocks noGrp="1"/>
          </p:cNvSpPr>
          <p:nvPr>
            <p:ph type="dt" sz="half" idx="10"/>
          </p:nvPr>
        </p:nvSpPr>
        <p:spPr>
          <a:xfrm>
            <a:off x="5163672" y="5968748"/>
            <a:ext cx="3786690" cy="646542"/>
          </a:xfrm>
        </p:spPr>
        <p:txBody>
          <a:bodyPr/>
          <a:lstStyle/>
          <a:p>
            <a:pPr>
              <a:defRPr/>
            </a:pPr>
            <a:fld id="{079CA767-89B9-498E-8B79-31FF5D0186EF}" type="datetime1">
              <a:rPr lang="en-US" smtClean="0"/>
              <a:t>9/28/2021</a:t>
            </a:fld>
            <a:endParaRPr lang="en-US"/>
          </a:p>
        </p:txBody>
      </p:sp>
    </p:spTree>
    <p:extLst>
      <p:ext uri="{BB962C8B-B14F-4D97-AF65-F5344CB8AC3E}">
        <p14:creationId xmlns:p14="http://schemas.microsoft.com/office/powerpoint/2010/main" val="2272839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63672" y="5929490"/>
            <a:ext cx="3786690" cy="685799"/>
          </a:xfrm>
        </p:spPr>
        <p:txBody>
          <a:bodyPr/>
          <a:lstStyle/>
          <a:p>
            <a:pPr>
              <a:defRPr/>
            </a:pPr>
            <a:fld id="{9F274B05-77BF-4DC2-8035-6F71402AB8CB}" type="datetime1">
              <a:rPr lang="en-US" smtClean="0"/>
              <a:t>9/28/2021</a:t>
            </a:fld>
            <a:endParaRPr lang="en-US"/>
          </a:p>
        </p:txBody>
      </p:sp>
      <p:sp>
        <p:nvSpPr>
          <p:cNvPr id="5" name="Title 4"/>
          <p:cNvSpPr txBox="1">
            <a:spLocks/>
          </p:cNvSpPr>
          <p:nvPr/>
        </p:nvSpPr>
        <p:spPr>
          <a:xfrm>
            <a:off x="1355784" y="304800"/>
            <a:ext cx="7331015" cy="685800"/>
          </a:xfrm>
          <a:prstGeom prst="rect">
            <a:avLst/>
          </a:prstGeom>
        </p:spPr>
        <p:txBody>
          <a:bodyP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800" b="1" dirty="0">
                <a:solidFill>
                  <a:schemeClr val="tx1"/>
                </a:solidFill>
              </a:rPr>
              <a:t>Questions</a:t>
            </a:r>
          </a:p>
        </p:txBody>
      </p:sp>
      <p:pic>
        <p:nvPicPr>
          <p:cNvPr id="8" name="Picture 2" descr="http://corcodilos.com/blog/wp-content/uploads/2013/02/question-mark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785" y="1600200"/>
            <a:ext cx="6019800" cy="45215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AD18CF4-C8CC-46CB-99A7-B1F449EE3130}"/>
              </a:ext>
            </a:extLst>
          </p:cNvPr>
          <p:cNvPicPr>
            <a:picLocks noChangeAspect="1"/>
          </p:cNvPicPr>
          <p:nvPr/>
        </p:nvPicPr>
        <p:blipFill>
          <a:blip r:embed="rId4"/>
          <a:stretch>
            <a:fillRect/>
          </a:stretch>
        </p:blipFill>
        <p:spPr>
          <a:xfrm>
            <a:off x="7942984" y="5663080"/>
            <a:ext cx="1201016" cy="1194920"/>
          </a:xfrm>
          <a:prstGeom prst="rect">
            <a:avLst/>
          </a:prstGeom>
        </p:spPr>
      </p:pic>
    </p:spTree>
    <p:extLst>
      <p:ext uri="{BB962C8B-B14F-4D97-AF65-F5344CB8AC3E}">
        <p14:creationId xmlns:p14="http://schemas.microsoft.com/office/powerpoint/2010/main" val="170364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9144000" cy="742950"/>
          </a:xfrm>
          <a:prstGeom prst="rect">
            <a:avLst/>
          </a:prstGeom>
        </p:spPr>
      </p:pic>
      <p:sp>
        <p:nvSpPr>
          <p:cNvPr id="22" name="Rectangle 21">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38DB3A91-B9E8-4451-ACED-026398635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 useBgFill="1">
        <p:nvSpPr>
          <p:cNvPr id="28" name="Rectangle 27">
            <a:extLst>
              <a:ext uri="{FF2B5EF4-FFF2-40B4-BE49-F238E27FC236}">
                <a16:creationId xmlns:a16="http://schemas.microsoft.com/office/drawing/2014/main" id="{7FEE97DD-2CB6-41D4-9F34-E64E3274D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A305388-3EDD-428F-9929-76B2B25B5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7B501E6-275D-4B0E-A149-D54CFD74CE55}"/>
              </a:ext>
            </a:extLst>
          </p:cNvPr>
          <p:cNvSpPr txBox="1"/>
          <p:nvPr/>
        </p:nvSpPr>
        <p:spPr>
          <a:xfrm>
            <a:off x="4630586" y="118846"/>
            <a:ext cx="4003007" cy="1049235"/>
          </a:xfrm>
          <a:prstGeom prst="rect">
            <a:avLst/>
          </a:prstGeom>
        </p:spPr>
        <p:txBody>
          <a:bodyPr vert="horz" lIns="91440" tIns="45720" rIns="91440" bIns="45720" rtlCol="0" anchor="t">
            <a:normAutofit/>
          </a:bodyPr>
          <a:lstStyle/>
          <a:p>
            <a:pPr marL="0" marR="0" lvl="0" indent="0" defTabSz="914400" fontAlgn="base">
              <a:lnSpc>
                <a:spcPct val="90000"/>
              </a:lnSpc>
              <a:spcBef>
                <a:spcPct val="0"/>
              </a:spcBef>
              <a:spcAft>
                <a:spcPts val="600"/>
              </a:spcAft>
              <a:buClr>
                <a:srgbClr val="2DA2BF"/>
              </a:buClr>
              <a:buSzTx/>
              <a:tabLst/>
              <a:defRPr/>
            </a:pPr>
            <a:r>
              <a:rPr kumimoji="0" lang="en-US" sz="3200" b="1" u="none" strike="noStrike" spc="0" normalizeH="0" baseline="0" noProof="0" dirty="0">
                <a:ln>
                  <a:noFill/>
                </a:ln>
                <a:uLnTx/>
                <a:uFillTx/>
                <a:latin typeface="+mj-lt"/>
                <a:ea typeface="+mj-ea"/>
                <a:cs typeface="+mj-cs"/>
              </a:rPr>
              <a:t>Agenda</a:t>
            </a:r>
          </a:p>
        </p:txBody>
      </p:sp>
      <p:pic>
        <p:nvPicPr>
          <p:cNvPr id="32" name="Picture 31">
            <a:extLst>
              <a:ext uri="{FF2B5EF4-FFF2-40B4-BE49-F238E27FC236}">
                <a16:creationId xmlns:a16="http://schemas.microsoft.com/office/drawing/2014/main" id="{E3FFB7F1-B6BA-4C8E-8057-6D4A18A85C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6" t="474" r="60419" b="36564"/>
          <a:stretch/>
        </p:blipFill>
        <p:spPr>
          <a:xfrm>
            <a:off x="4934735" y="643464"/>
            <a:ext cx="3394710" cy="155448"/>
          </a:xfrm>
          <a:prstGeom prst="rect">
            <a:avLst/>
          </a:prstGeom>
          <a:noFill/>
          <a:ln>
            <a:noFill/>
          </a:ln>
        </p:spPr>
      </p:pic>
      <p:pic>
        <p:nvPicPr>
          <p:cNvPr id="15" name="Picture 14">
            <a:extLst>
              <a:ext uri="{FF2B5EF4-FFF2-40B4-BE49-F238E27FC236}">
                <a16:creationId xmlns:a16="http://schemas.microsoft.com/office/drawing/2014/main" id="{D2A32019-877E-472B-9AE9-0EA7925AFC42}"/>
              </a:ext>
            </a:extLst>
          </p:cNvPr>
          <p:cNvPicPr>
            <a:picLocks noChangeAspect="1"/>
          </p:cNvPicPr>
          <p:nvPr/>
        </p:nvPicPr>
        <p:blipFill>
          <a:blip r:embed="rId5"/>
          <a:stretch>
            <a:fillRect/>
          </a:stretch>
        </p:blipFill>
        <p:spPr>
          <a:xfrm>
            <a:off x="844095" y="1267681"/>
            <a:ext cx="3446463" cy="3446463"/>
          </a:xfrm>
          <a:prstGeom prst="rect">
            <a:avLst/>
          </a:prstGeom>
        </p:spPr>
      </p:pic>
      <p:sp>
        <p:nvSpPr>
          <p:cNvPr id="14" name="TextBox 13">
            <a:extLst>
              <a:ext uri="{FF2B5EF4-FFF2-40B4-BE49-F238E27FC236}">
                <a16:creationId xmlns:a16="http://schemas.microsoft.com/office/drawing/2014/main" id="{74345F40-5EC2-455B-9884-3A0720C51719}"/>
              </a:ext>
            </a:extLst>
          </p:cNvPr>
          <p:cNvSpPr txBox="1"/>
          <p:nvPr/>
        </p:nvSpPr>
        <p:spPr>
          <a:xfrm>
            <a:off x="4290558" y="1222740"/>
            <a:ext cx="4603185" cy="3926776"/>
          </a:xfrm>
          <a:prstGeom prst="rect">
            <a:avLst/>
          </a:prstGeom>
        </p:spPr>
        <p:txBody>
          <a:bodyPr vert="horz" lIns="91440" tIns="45720" rIns="91440" bIns="45720" rtlCol="0" anchor="t">
            <a:normAutofit fontScale="92500" lnSpcReduction="20000"/>
          </a:bodyPr>
          <a:lstStyle/>
          <a:p>
            <a:pPr marL="285750" lvl="0" indent="-285750">
              <a:spcAft>
                <a:spcPts val="200"/>
              </a:spcAft>
              <a:buFont typeface="Wingdings" panose="05000000000000000000" pitchFamily="2" charset="2"/>
              <a:buChar char="q"/>
            </a:pPr>
            <a:r>
              <a:rPr lang="en-US" sz="2000" b="1" dirty="0">
                <a:latin typeface="+mj-lt"/>
              </a:rPr>
              <a:t>Welcome</a:t>
            </a:r>
          </a:p>
          <a:p>
            <a:pPr marL="285750" indent="-285750">
              <a:spcAft>
                <a:spcPts val="200"/>
              </a:spcAft>
              <a:buFont typeface="Wingdings" panose="05000000000000000000" pitchFamily="2" charset="2"/>
              <a:buChar char="q"/>
            </a:pPr>
            <a:r>
              <a:rPr lang="en-US" sz="2000" b="1" dirty="0">
                <a:latin typeface="+mj-lt"/>
                <a:cs typeface="Arial"/>
              </a:rPr>
              <a:t>Presenters/OIE Leadership Staff/Introduction</a:t>
            </a:r>
          </a:p>
          <a:p>
            <a:pPr marL="285750" indent="-285750">
              <a:spcAft>
                <a:spcPts val="200"/>
              </a:spcAft>
              <a:buFont typeface="Wingdings" panose="05000000000000000000" pitchFamily="2" charset="2"/>
              <a:buChar char="q"/>
            </a:pPr>
            <a:r>
              <a:rPr lang="en-US" sz="2000" b="1">
                <a:latin typeface="+mj-lt"/>
                <a:cs typeface="Arial"/>
              </a:rPr>
              <a:t>OIE Program Officers</a:t>
            </a:r>
          </a:p>
          <a:p>
            <a:pPr marL="285750" lvl="0" indent="-285750">
              <a:spcAft>
                <a:spcPts val="200"/>
              </a:spcAft>
              <a:buFont typeface="Wingdings" panose="05000000000000000000" pitchFamily="2" charset="2"/>
              <a:buChar char="q"/>
            </a:pPr>
            <a:r>
              <a:rPr lang="en-US" sz="2000" b="1" dirty="0">
                <a:latin typeface="+mj-lt"/>
              </a:rPr>
              <a:t>OIE’s Programs</a:t>
            </a:r>
          </a:p>
          <a:p>
            <a:pPr marL="285750" indent="-285750">
              <a:spcAft>
                <a:spcPts val="200"/>
              </a:spcAft>
              <a:buFont typeface="Wingdings" panose="05000000000000000000" pitchFamily="2" charset="2"/>
              <a:buChar char="q"/>
            </a:pPr>
            <a:r>
              <a:rPr lang="en-US" sz="2000" b="1" dirty="0">
                <a:latin typeface="+mj-lt"/>
                <a:cs typeface="Arial"/>
              </a:rPr>
              <a:t>FY 2021 OIE Formula Awards Overview</a:t>
            </a:r>
          </a:p>
          <a:p>
            <a:pPr marL="285750" indent="-285750">
              <a:spcAft>
                <a:spcPts val="200"/>
              </a:spcAft>
              <a:buFont typeface="Wingdings" panose="05000000000000000000" pitchFamily="2" charset="2"/>
              <a:buChar char="q"/>
            </a:pPr>
            <a:r>
              <a:rPr lang="en-US" sz="2000" b="1" dirty="0">
                <a:latin typeface="+mj-lt"/>
                <a:cs typeface="Arial"/>
              </a:rPr>
              <a:t> Page 2:  OIE Formula Awards Overview</a:t>
            </a:r>
          </a:p>
          <a:p>
            <a:pPr marL="285750" lvl="0" indent="-285750">
              <a:spcAft>
                <a:spcPts val="200"/>
              </a:spcAft>
              <a:buFont typeface="Wingdings" panose="05000000000000000000" pitchFamily="2" charset="2"/>
              <a:buChar char="q"/>
            </a:pPr>
            <a:r>
              <a:rPr lang="en-US" sz="2000" b="1" dirty="0">
                <a:latin typeface="+mj-lt"/>
              </a:rPr>
              <a:t>Student Count Comparison</a:t>
            </a:r>
          </a:p>
          <a:p>
            <a:pPr marL="285750" indent="-285750">
              <a:spcAft>
                <a:spcPts val="200"/>
              </a:spcAft>
              <a:buFont typeface="Wingdings" panose="05000000000000000000" pitchFamily="2" charset="2"/>
              <a:buChar char="q"/>
            </a:pPr>
            <a:r>
              <a:rPr lang="en-US" sz="2000" b="1" dirty="0">
                <a:latin typeface="+mj-lt"/>
                <a:cs typeface="Arial"/>
              </a:rPr>
              <a:t>OIE Formula and JOM Comparison</a:t>
            </a:r>
          </a:p>
          <a:p>
            <a:pPr marL="285750" indent="-285750">
              <a:spcAft>
                <a:spcPts val="200"/>
              </a:spcAft>
              <a:buFont typeface="Wingdings" panose="05000000000000000000" pitchFamily="2" charset="2"/>
              <a:buChar char="q"/>
            </a:pPr>
            <a:r>
              <a:rPr lang="en-US" sz="2000" b="1" dirty="0">
                <a:latin typeface="+mj-lt"/>
                <a:cs typeface="Arial"/>
              </a:rPr>
              <a:t>New! Electronic Fillable ED 506 Form</a:t>
            </a:r>
          </a:p>
          <a:p>
            <a:pPr marL="285750" indent="-285750">
              <a:spcAft>
                <a:spcPts val="200"/>
              </a:spcAft>
              <a:buFont typeface="Wingdings" panose="05000000000000000000" pitchFamily="2" charset="2"/>
              <a:buChar char="q"/>
            </a:pPr>
            <a:r>
              <a:rPr lang="en-US" sz="2000" b="1" dirty="0">
                <a:latin typeface="+mj-lt"/>
                <a:cs typeface="Arial"/>
              </a:rPr>
              <a:t>Categories and Definitions for Formula Grants</a:t>
            </a:r>
          </a:p>
          <a:p>
            <a:pPr marL="285750" marR="0" lvl="0" indent="-228600" defTabSz="914400" fontAlgn="base">
              <a:lnSpc>
                <a:spcPct val="110000"/>
              </a:lnSpc>
              <a:spcBef>
                <a:spcPct val="0"/>
              </a:spcBef>
              <a:spcAft>
                <a:spcPts val="200"/>
              </a:spcAft>
              <a:buClr>
                <a:schemeClr val="accent1"/>
              </a:buClr>
              <a:buSzPct val="100000"/>
              <a:buFont typeface="Arial" panose="020B0604020202020204" pitchFamily="34" charset="0"/>
              <a:buChar char="•"/>
              <a:tabLst/>
              <a:defRPr/>
            </a:pPr>
            <a:endParaRPr kumimoji="0" lang="en-US" sz="1500" b="0" i="0" u="none" strike="noStrike" cap="none" spc="0" normalizeH="0" baseline="0" noProof="0" dirty="0">
              <a:ln>
                <a:noFill/>
              </a:ln>
              <a:uLnTx/>
              <a:uFillTx/>
            </a:endParaRPr>
          </a:p>
          <a:p>
            <a:pPr marL="285750" marR="0" lvl="0" indent="-228600" defTabSz="914400" fontAlgn="base">
              <a:lnSpc>
                <a:spcPct val="110000"/>
              </a:lnSpc>
              <a:spcBef>
                <a:spcPct val="0"/>
              </a:spcBef>
              <a:spcAft>
                <a:spcPts val="200"/>
              </a:spcAft>
              <a:buClr>
                <a:schemeClr val="accent1"/>
              </a:buClr>
              <a:buSzPct val="100000"/>
              <a:buFont typeface="Arial" panose="020B0604020202020204" pitchFamily="34" charset="0"/>
              <a:buChar char="•"/>
              <a:tabLst/>
              <a:defRPr/>
            </a:pPr>
            <a:endParaRPr lang="en-US" sz="1500" dirty="0"/>
          </a:p>
          <a:p>
            <a:pPr marL="285750" marR="0" lvl="0" indent="-228600" defTabSz="914400" fontAlgn="base">
              <a:lnSpc>
                <a:spcPct val="110000"/>
              </a:lnSpc>
              <a:spcBef>
                <a:spcPct val="0"/>
              </a:spcBef>
              <a:spcAft>
                <a:spcPts val="200"/>
              </a:spcAft>
              <a:buClr>
                <a:schemeClr val="accent1"/>
              </a:buClr>
              <a:buSzPct val="100000"/>
              <a:buFont typeface="Arial" panose="020B0604020202020204" pitchFamily="34" charset="0"/>
              <a:buChar char="•"/>
              <a:tabLst/>
              <a:defRPr/>
            </a:pPr>
            <a:endParaRPr lang="en-US" sz="1500" dirty="0"/>
          </a:p>
          <a:p>
            <a:pPr marL="285750" marR="0" lvl="0" indent="-228600" defTabSz="914400" fontAlgn="base">
              <a:lnSpc>
                <a:spcPct val="110000"/>
              </a:lnSpc>
              <a:spcBef>
                <a:spcPct val="0"/>
              </a:spcBef>
              <a:spcAft>
                <a:spcPts val="200"/>
              </a:spcAft>
              <a:buClr>
                <a:schemeClr val="accent1"/>
              </a:buClr>
              <a:buSzPct val="100000"/>
              <a:buFont typeface="Arial" panose="020B0604020202020204" pitchFamily="34" charset="0"/>
              <a:buChar char="•"/>
              <a:tabLst/>
              <a:defRPr/>
            </a:pPr>
            <a:endParaRPr lang="en-US" sz="1500" dirty="0"/>
          </a:p>
        </p:txBody>
      </p:sp>
      <p:pic>
        <p:nvPicPr>
          <p:cNvPr id="34" name="Picture 33">
            <a:extLst>
              <a:ext uri="{FF2B5EF4-FFF2-40B4-BE49-F238E27FC236}">
                <a16:creationId xmlns:a16="http://schemas.microsoft.com/office/drawing/2014/main" id="{C7060F49-53A3-4601-BA9A-617F15EAC8E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9144000" cy="742950"/>
          </a:xfrm>
          <a:prstGeom prst="rect">
            <a:avLst/>
          </a:prstGeom>
        </p:spPr>
      </p:pic>
      <p:cxnSp>
        <p:nvCxnSpPr>
          <p:cNvPr id="36" name="Straight Connector 35">
            <a:extLst>
              <a:ext uri="{FF2B5EF4-FFF2-40B4-BE49-F238E27FC236}">
                <a16:creationId xmlns:a16="http://schemas.microsoft.com/office/drawing/2014/main" id="{380122F5-DBF9-45E5-B46A-499C6E912C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1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9144000" cy="742950"/>
          </a:xfrm>
          <a:prstGeom prst="rect">
            <a:avLst/>
          </a:prstGeom>
        </p:spPr>
      </p:pic>
      <p:sp>
        <p:nvSpPr>
          <p:cNvPr id="22" name="Rectangle 21">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38DB3A91-B9E8-4451-ACED-026398635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 useBgFill="1">
        <p:nvSpPr>
          <p:cNvPr id="28" name="Rectangle 27">
            <a:extLst>
              <a:ext uri="{FF2B5EF4-FFF2-40B4-BE49-F238E27FC236}">
                <a16:creationId xmlns:a16="http://schemas.microsoft.com/office/drawing/2014/main" id="{7FEE97DD-2CB6-41D4-9F34-E64E3274D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A305388-3EDD-428F-9929-76B2B25B5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7B501E6-275D-4B0E-A149-D54CFD74CE55}"/>
              </a:ext>
            </a:extLst>
          </p:cNvPr>
          <p:cNvSpPr txBox="1"/>
          <p:nvPr/>
        </p:nvSpPr>
        <p:spPr>
          <a:xfrm>
            <a:off x="4630586" y="118846"/>
            <a:ext cx="4003007" cy="1049235"/>
          </a:xfrm>
          <a:prstGeom prst="rect">
            <a:avLst/>
          </a:prstGeom>
        </p:spPr>
        <p:txBody>
          <a:bodyPr vert="horz" lIns="91440" tIns="45720" rIns="91440" bIns="45720" rtlCol="0" anchor="t">
            <a:normAutofit/>
          </a:bodyPr>
          <a:lstStyle/>
          <a:p>
            <a:pPr marL="0" marR="0" lvl="0" indent="0" defTabSz="914400" fontAlgn="base">
              <a:lnSpc>
                <a:spcPct val="90000"/>
              </a:lnSpc>
              <a:spcBef>
                <a:spcPct val="0"/>
              </a:spcBef>
              <a:spcAft>
                <a:spcPts val="600"/>
              </a:spcAft>
              <a:buClr>
                <a:srgbClr val="2DA2BF"/>
              </a:buClr>
              <a:buSzTx/>
              <a:tabLst/>
              <a:defRPr/>
            </a:pPr>
            <a:r>
              <a:rPr kumimoji="0" lang="en-US" sz="3200" b="1" u="none" strike="noStrike" spc="0" normalizeH="0" baseline="0" noProof="0" dirty="0">
                <a:ln>
                  <a:noFill/>
                </a:ln>
                <a:uLnTx/>
                <a:uFillTx/>
                <a:latin typeface="+mj-lt"/>
                <a:ea typeface="+mj-ea"/>
                <a:cs typeface="+mj-cs"/>
              </a:rPr>
              <a:t>Agenda Continued</a:t>
            </a:r>
          </a:p>
        </p:txBody>
      </p:sp>
      <p:pic>
        <p:nvPicPr>
          <p:cNvPr id="32" name="Picture 31">
            <a:extLst>
              <a:ext uri="{FF2B5EF4-FFF2-40B4-BE49-F238E27FC236}">
                <a16:creationId xmlns:a16="http://schemas.microsoft.com/office/drawing/2014/main" id="{E3FFB7F1-B6BA-4C8E-8057-6D4A18A85C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6" t="474" r="60419" b="36564"/>
          <a:stretch/>
        </p:blipFill>
        <p:spPr>
          <a:xfrm>
            <a:off x="4934735" y="643464"/>
            <a:ext cx="3394710" cy="155448"/>
          </a:xfrm>
          <a:prstGeom prst="rect">
            <a:avLst/>
          </a:prstGeom>
          <a:noFill/>
          <a:ln>
            <a:noFill/>
          </a:ln>
        </p:spPr>
      </p:pic>
      <p:pic>
        <p:nvPicPr>
          <p:cNvPr id="15" name="Picture 14">
            <a:extLst>
              <a:ext uri="{FF2B5EF4-FFF2-40B4-BE49-F238E27FC236}">
                <a16:creationId xmlns:a16="http://schemas.microsoft.com/office/drawing/2014/main" id="{D2A32019-877E-472B-9AE9-0EA7925AFC42}"/>
              </a:ext>
            </a:extLst>
          </p:cNvPr>
          <p:cNvPicPr>
            <a:picLocks noChangeAspect="1"/>
          </p:cNvPicPr>
          <p:nvPr/>
        </p:nvPicPr>
        <p:blipFill>
          <a:blip r:embed="rId5"/>
          <a:stretch>
            <a:fillRect/>
          </a:stretch>
        </p:blipFill>
        <p:spPr>
          <a:xfrm>
            <a:off x="844095" y="1267681"/>
            <a:ext cx="3446463" cy="3446463"/>
          </a:xfrm>
          <a:prstGeom prst="rect">
            <a:avLst/>
          </a:prstGeom>
        </p:spPr>
      </p:pic>
      <p:sp>
        <p:nvSpPr>
          <p:cNvPr id="14" name="TextBox 13">
            <a:extLst>
              <a:ext uri="{FF2B5EF4-FFF2-40B4-BE49-F238E27FC236}">
                <a16:creationId xmlns:a16="http://schemas.microsoft.com/office/drawing/2014/main" id="{74345F40-5EC2-455B-9884-3A0720C51719}"/>
              </a:ext>
            </a:extLst>
          </p:cNvPr>
          <p:cNvSpPr txBox="1"/>
          <p:nvPr/>
        </p:nvSpPr>
        <p:spPr>
          <a:xfrm>
            <a:off x="4290558" y="1222740"/>
            <a:ext cx="4603185" cy="3773389"/>
          </a:xfrm>
          <a:prstGeom prst="rect">
            <a:avLst/>
          </a:prstGeom>
        </p:spPr>
        <p:txBody>
          <a:bodyPr vert="horz" lIns="91440" tIns="45720" rIns="91440" bIns="45720" rtlCol="0" anchor="t">
            <a:normAutofit/>
          </a:bodyPr>
          <a:lstStyle/>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kumimoji="0" lang="en-US" sz="2000" b="1" i="0" u="none" strike="noStrike" cap="none" spc="0" normalizeH="0" baseline="0" noProof="0" dirty="0">
                <a:ln>
                  <a:noFill/>
                </a:ln>
                <a:uLnTx/>
                <a:uFillTx/>
              </a:rPr>
              <a:t>IPC/LEA Relationship</a:t>
            </a: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kumimoji="0" lang="en-US" sz="2000" b="1" i="0" u="none" strike="noStrike" cap="none" spc="0" normalizeH="0" baseline="0" noProof="0" dirty="0">
                <a:ln>
                  <a:noFill/>
                </a:ln>
                <a:uLnTx/>
                <a:uFillTx/>
              </a:rPr>
              <a:t>IPC By-laws</a:t>
            </a: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lang="en-US" sz="2000" b="1" dirty="0"/>
              <a:t>Fiscal Management Overview</a:t>
            </a: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lang="en-US" sz="2000" b="1" dirty="0"/>
              <a:t>General Federal Cost Principles</a:t>
            </a: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lang="en-US" sz="2000" b="1" dirty="0"/>
              <a:t>What is the Grant Award Notice (GAN)</a:t>
            </a: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lang="en-US" sz="2000" b="1" dirty="0"/>
              <a:t>Recommended Resources</a:t>
            </a: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lang="en-US" sz="2000" b="1" dirty="0"/>
              <a:t>Contact US</a:t>
            </a: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lang="en-US" sz="2000" b="1" dirty="0"/>
              <a:t>Thank You for Participating</a:t>
            </a:r>
          </a:p>
          <a:p>
            <a:pPr marL="457200" marR="0" lvl="0" indent="-342900" defTabSz="914400" fontAlgn="base">
              <a:lnSpc>
                <a:spcPct val="110000"/>
              </a:lnSpc>
              <a:spcBef>
                <a:spcPct val="0"/>
              </a:spcBef>
              <a:spcAft>
                <a:spcPts val="200"/>
              </a:spcAft>
              <a:buClr>
                <a:schemeClr val="accent1"/>
              </a:buClr>
              <a:buSzPct val="100000"/>
              <a:buFont typeface="Wingdings" panose="05000000000000000000" pitchFamily="2" charset="2"/>
              <a:buChar char="q"/>
              <a:tabLst/>
              <a:defRPr/>
            </a:pPr>
            <a:r>
              <a:rPr lang="en-US" sz="2000" b="1" dirty="0"/>
              <a:t>Questions and Answers</a:t>
            </a:r>
          </a:p>
          <a:p>
            <a:pPr marL="285750" marR="0" lvl="0" indent="-228600" defTabSz="914400" fontAlgn="base">
              <a:lnSpc>
                <a:spcPct val="110000"/>
              </a:lnSpc>
              <a:spcBef>
                <a:spcPct val="0"/>
              </a:spcBef>
              <a:spcAft>
                <a:spcPts val="200"/>
              </a:spcAft>
              <a:buClr>
                <a:schemeClr val="accent1"/>
              </a:buClr>
              <a:buSzPct val="100000"/>
              <a:buFont typeface="Arial" panose="020B0604020202020204" pitchFamily="34" charset="0"/>
              <a:buChar char="•"/>
              <a:tabLst/>
              <a:defRPr/>
            </a:pPr>
            <a:endParaRPr kumimoji="0" lang="en-US" sz="1500" b="0" i="0" u="none" strike="noStrike" cap="none" spc="0" normalizeH="0" baseline="0" noProof="0" dirty="0">
              <a:ln>
                <a:noFill/>
              </a:ln>
              <a:uLnTx/>
              <a:uFillTx/>
            </a:endParaRPr>
          </a:p>
          <a:p>
            <a:pPr marL="285750" marR="0" lvl="0" indent="-228600" defTabSz="914400" fontAlgn="base">
              <a:lnSpc>
                <a:spcPct val="110000"/>
              </a:lnSpc>
              <a:spcBef>
                <a:spcPct val="0"/>
              </a:spcBef>
              <a:spcAft>
                <a:spcPts val="200"/>
              </a:spcAft>
              <a:buClr>
                <a:schemeClr val="accent1"/>
              </a:buClr>
              <a:buSzPct val="100000"/>
              <a:buFont typeface="Arial" panose="020B0604020202020204" pitchFamily="34" charset="0"/>
              <a:buChar char="•"/>
              <a:tabLst/>
              <a:defRPr/>
            </a:pPr>
            <a:endParaRPr lang="en-US" sz="1500" dirty="0"/>
          </a:p>
          <a:p>
            <a:pPr marL="285750" marR="0" lvl="0" indent="-228600" defTabSz="914400" fontAlgn="base">
              <a:lnSpc>
                <a:spcPct val="110000"/>
              </a:lnSpc>
              <a:spcBef>
                <a:spcPct val="0"/>
              </a:spcBef>
              <a:spcAft>
                <a:spcPts val="200"/>
              </a:spcAft>
              <a:buClr>
                <a:schemeClr val="accent1"/>
              </a:buClr>
              <a:buSzPct val="100000"/>
              <a:buFont typeface="Arial" panose="020B0604020202020204" pitchFamily="34" charset="0"/>
              <a:buChar char="•"/>
              <a:tabLst/>
              <a:defRPr/>
            </a:pPr>
            <a:endParaRPr lang="en-US" sz="1500" dirty="0"/>
          </a:p>
          <a:p>
            <a:pPr marL="285750" marR="0" lvl="0" indent="-228600" defTabSz="914400" fontAlgn="base">
              <a:lnSpc>
                <a:spcPct val="110000"/>
              </a:lnSpc>
              <a:spcBef>
                <a:spcPct val="0"/>
              </a:spcBef>
              <a:spcAft>
                <a:spcPts val="200"/>
              </a:spcAft>
              <a:buClr>
                <a:schemeClr val="accent1"/>
              </a:buClr>
              <a:buSzPct val="100000"/>
              <a:buFont typeface="Arial" panose="020B0604020202020204" pitchFamily="34" charset="0"/>
              <a:buChar char="•"/>
              <a:tabLst/>
              <a:defRPr/>
            </a:pPr>
            <a:endParaRPr lang="en-US" sz="1500" dirty="0"/>
          </a:p>
        </p:txBody>
      </p:sp>
      <p:pic>
        <p:nvPicPr>
          <p:cNvPr id="34" name="Picture 33">
            <a:extLst>
              <a:ext uri="{FF2B5EF4-FFF2-40B4-BE49-F238E27FC236}">
                <a16:creationId xmlns:a16="http://schemas.microsoft.com/office/drawing/2014/main" id="{C7060F49-53A3-4601-BA9A-617F15EAC8E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19336"/>
            <a:ext cx="9144000" cy="742950"/>
          </a:xfrm>
          <a:prstGeom prst="rect">
            <a:avLst/>
          </a:prstGeom>
        </p:spPr>
      </p:pic>
      <p:cxnSp>
        <p:nvCxnSpPr>
          <p:cNvPr id="36" name="Straight Connector 35">
            <a:extLst>
              <a:ext uri="{FF2B5EF4-FFF2-40B4-BE49-F238E27FC236}">
                <a16:creationId xmlns:a16="http://schemas.microsoft.com/office/drawing/2014/main" id="{380122F5-DBF9-45E5-B46A-499C6E912C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69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ed logo">
            <a:extLst>
              <a:ext uri="{FF2B5EF4-FFF2-40B4-BE49-F238E27FC236}">
                <a16:creationId xmlns:a16="http://schemas.microsoft.com/office/drawing/2014/main" id="{F67AF752-80F4-411D-B4D6-AB0C2F8784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57751" y="5644256"/>
            <a:ext cx="914390" cy="914390"/>
          </a:xfrm>
          <a:prstGeom prst="rect">
            <a:avLst/>
          </a:prstGeom>
        </p:spPr>
      </p:pic>
      <p:sp>
        <p:nvSpPr>
          <p:cNvPr id="9" name="TextBox 8">
            <a:extLst>
              <a:ext uri="{FF2B5EF4-FFF2-40B4-BE49-F238E27FC236}">
                <a16:creationId xmlns:a16="http://schemas.microsoft.com/office/drawing/2014/main" id="{667DBA2B-83D6-4F36-944C-D53019B97AA3}"/>
              </a:ext>
            </a:extLst>
          </p:cNvPr>
          <p:cNvSpPr txBox="1"/>
          <p:nvPr/>
        </p:nvSpPr>
        <p:spPr>
          <a:xfrm>
            <a:off x="2539964" y="3423171"/>
            <a:ext cx="1931268" cy="1815882"/>
          </a:xfrm>
          <a:prstGeom prst="rect">
            <a:avLst/>
          </a:prstGeom>
          <a:noFill/>
        </p:spPr>
        <p:txBody>
          <a:bodyPr wrap="square" lIns="91440" tIns="45720" rIns="91440" bIns="45720" rtlCol="0" anchor="t">
            <a:spAutoFit/>
          </a:bodyPr>
          <a:lstStyle/>
          <a:p>
            <a:r>
              <a:rPr lang="en-US" sz="1600" b="1">
                <a:latin typeface="Calibri"/>
                <a:cs typeface="Arial"/>
              </a:rPr>
              <a:t>Ruth Ryder</a:t>
            </a:r>
          </a:p>
          <a:p>
            <a:pPr>
              <a:spcBef>
                <a:spcPts val="0"/>
              </a:spcBef>
              <a:spcAft>
                <a:spcPts val="0"/>
              </a:spcAft>
            </a:pPr>
            <a:r>
              <a:rPr lang="en-US" sz="1600">
                <a:latin typeface="Calibri"/>
                <a:ea typeface="Calibri" panose="020F0502020204030204" pitchFamily="34" charset="0"/>
                <a:cs typeface="Arial"/>
              </a:rPr>
              <a:t>Deputy Assistant Secretary for Formula Grants</a:t>
            </a:r>
          </a:p>
          <a:p>
            <a:r>
              <a:rPr lang="en-US" sz="1600">
                <a:latin typeface="Calibri"/>
                <a:ea typeface="Calibri" panose="020F0502020204030204" pitchFamily="34" charset="0"/>
                <a:cs typeface="Arial"/>
              </a:rPr>
              <a:t>Office of Elementary &amp; Secondary Education </a:t>
            </a:r>
            <a:endParaRPr lang="en-US" sz="1600">
              <a:latin typeface="Calibri"/>
              <a:cs typeface="Arial" panose="020B0604020202020204" pitchFamily="34" charset="0"/>
            </a:endParaRPr>
          </a:p>
        </p:txBody>
      </p:sp>
      <p:grpSp>
        <p:nvGrpSpPr>
          <p:cNvPr id="12" name="Group 11" descr="leadership staff">
            <a:extLst>
              <a:ext uri="{FF2B5EF4-FFF2-40B4-BE49-F238E27FC236}">
                <a16:creationId xmlns:a16="http://schemas.microsoft.com/office/drawing/2014/main" id="{84778A55-96A5-4938-A736-58D9E63037DD}"/>
              </a:ext>
            </a:extLst>
          </p:cNvPr>
          <p:cNvGrpSpPr/>
          <p:nvPr/>
        </p:nvGrpSpPr>
        <p:grpSpPr>
          <a:xfrm>
            <a:off x="386169" y="1191907"/>
            <a:ext cx="8228778" cy="4407080"/>
            <a:chOff x="426842" y="423438"/>
            <a:chExt cx="8498472" cy="5719328"/>
          </a:xfrm>
        </p:grpSpPr>
        <p:pic>
          <p:nvPicPr>
            <p:cNvPr id="13" name="Picture 12" descr="ron lessard">
              <a:extLst>
                <a:ext uri="{FF2B5EF4-FFF2-40B4-BE49-F238E27FC236}">
                  <a16:creationId xmlns:a16="http://schemas.microsoft.com/office/drawing/2014/main" id="{64B3FF54-9BF2-4911-8882-3B8F6F93A94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12162" y="423438"/>
              <a:ext cx="1573947" cy="2605658"/>
            </a:xfrm>
            <a:prstGeom prst="rect">
              <a:avLst/>
            </a:prstGeom>
            <a:noFill/>
            <a:ln w="76200" cmpd="sng">
              <a:solidFill>
                <a:schemeClr val="tx1"/>
              </a:solidFill>
            </a:ln>
          </p:spPr>
        </p:pic>
        <p:pic>
          <p:nvPicPr>
            <p:cNvPr id="14" name="Picture 13" descr="ruth ryder">
              <a:extLst>
                <a:ext uri="{FF2B5EF4-FFF2-40B4-BE49-F238E27FC236}">
                  <a16:creationId xmlns:a16="http://schemas.microsoft.com/office/drawing/2014/main" id="{B4130569-08EA-4F1C-9367-D433A8C3ABF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3099" y="437545"/>
              <a:ext cx="1668985" cy="2586166"/>
            </a:xfrm>
            <a:prstGeom prst="rect">
              <a:avLst/>
            </a:prstGeom>
            <a:noFill/>
            <a:ln w="76200">
              <a:solidFill>
                <a:schemeClr val="tx1"/>
              </a:solidFill>
            </a:ln>
          </p:spPr>
        </p:pic>
        <p:sp>
          <p:nvSpPr>
            <p:cNvPr id="15" name="TextBox 14">
              <a:extLst>
                <a:ext uri="{FF2B5EF4-FFF2-40B4-BE49-F238E27FC236}">
                  <a16:creationId xmlns:a16="http://schemas.microsoft.com/office/drawing/2014/main" id="{3C40DA74-9350-4CD3-B6E4-7FF39B9CA4DA}"/>
                </a:ext>
              </a:extLst>
            </p:cNvPr>
            <p:cNvSpPr txBox="1"/>
            <p:nvPr/>
          </p:nvSpPr>
          <p:spPr>
            <a:xfrm>
              <a:off x="426842" y="3314124"/>
              <a:ext cx="2026212" cy="2676113"/>
            </a:xfrm>
            <a:prstGeom prst="rect">
              <a:avLst/>
            </a:prstGeom>
            <a:noFill/>
          </p:spPr>
          <p:txBody>
            <a:bodyPr wrap="square" lIns="91440" tIns="45720" rIns="91440" bIns="45720" rtlCol="0" anchor="t">
              <a:spAutoFit/>
            </a:bodyPr>
            <a:lstStyle/>
            <a:p>
              <a:r>
                <a:rPr lang="en-US" sz="1600" b="1">
                  <a:latin typeface="Calibri"/>
                  <a:cs typeface="Arial"/>
                </a:rPr>
                <a:t>Ron Lessard (Mohawk)</a:t>
              </a:r>
            </a:p>
            <a:p>
              <a:pPr marL="0" marR="0" lvl="0" indent="0" defTabSz="914400" rtl="0" eaLnBrk="1" fontAlgn="base" latinLnBrk="0" hangingPunct="1">
                <a:lnSpc>
                  <a:spcPct val="100000"/>
                </a:lnSpc>
                <a:spcBef>
                  <a:spcPct val="0"/>
                </a:spcBef>
                <a:spcAft>
                  <a:spcPct val="0"/>
                </a:spcAft>
                <a:buClrTx/>
                <a:buSzTx/>
                <a:buFontTx/>
                <a:buNone/>
                <a:tabLst/>
                <a:defRPr/>
              </a:pPr>
              <a:r>
                <a:rPr lang="en-US" sz="1600">
                  <a:latin typeface="Calibri"/>
                  <a:cs typeface="Arial"/>
                </a:rPr>
                <a:t>Acting Executive Director for the White House Initiative on American Indian and Alaska Native</a:t>
              </a:r>
              <a:endParaRPr lang="en-US" sz="16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29AE21C-15BE-45F7-9A74-4E4E3807601F}"/>
                </a:ext>
              </a:extLst>
            </p:cNvPr>
            <p:cNvSpPr txBox="1"/>
            <p:nvPr/>
          </p:nvSpPr>
          <p:spPr>
            <a:xfrm>
              <a:off x="4752014" y="3316871"/>
              <a:ext cx="1874340" cy="2825895"/>
            </a:xfrm>
            <a:prstGeom prst="rect">
              <a:avLst/>
            </a:prstGeom>
            <a:noFill/>
          </p:spPr>
          <p:txBody>
            <a:bodyPr wrap="square" lIns="91440" tIns="45720" rIns="91440" bIns="45720" rtlCol="0" anchor="t">
              <a:spAutoFit/>
            </a:bodyPr>
            <a:lstStyle/>
            <a:p>
              <a:r>
                <a:rPr lang="en-US" sz="1600" b="1" dirty="0">
                  <a:latin typeface="Calibri"/>
                  <a:cs typeface="Arial"/>
                </a:rPr>
                <a:t>Julian Guerrero, Jr. (Comanche/</a:t>
              </a:r>
            </a:p>
            <a:p>
              <a:r>
                <a:rPr lang="en-US" sz="1600" b="1" dirty="0">
                  <a:latin typeface="Calibri"/>
                  <a:cs typeface="Arial"/>
                </a:rPr>
                <a:t>Kiowa)</a:t>
              </a:r>
            </a:p>
            <a:p>
              <a:r>
                <a:rPr lang="en-US" sz="1600" dirty="0">
                  <a:latin typeface="Calibri"/>
                  <a:cs typeface="Arial"/>
                </a:rPr>
                <a:t>Director,</a:t>
              </a:r>
            </a:p>
            <a:p>
              <a:r>
                <a:rPr lang="en-US" sz="1600" dirty="0">
                  <a:latin typeface="Calibri"/>
                  <a:cs typeface="Arial"/>
                </a:rPr>
                <a:t>Office of Indian Education, U.S. Department of Education</a:t>
              </a:r>
            </a:p>
            <a:p>
              <a:endParaRPr lang="en-US" sz="75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691386B-4B51-4B32-BCE0-C47B80A5B206}"/>
                </a:ext>
              </a:extLst>
            </p:cNvPr>
            <p:cNvSpPr txBox="1"/>
            <p:nvPr/>
          </p:nvSpPr>
          <p:spPr>
            <a:xfrm>
              <a:off x="7064781" y="3314124"/>
              <a:ext cx="1860533" cy="2825895"/>
            </a:xfrm>
            <a:prstGeom prst="rect">
              <a:avLst/>
            </a:prstGeom>
            <a:noFill/>
          </p:spPr>
          <p:txBody>
            <a:bodyPr wrap="square" lIns="91440" tIns="45720" rIns="91440" bIns="45720" rtlCol="0" anchor="t">
              <a:spAutoFit/>
            </a:bodyPr>
            <a:lstStyle/>
            <a:p>
              <a:r>
                <a:rPr lang="en-US" sz="1600" b="1">
                  <a:latin typeface="Calibri"/>
                  <a:cs typeface="Arial"/>
                </a:rPr>
                <a:t>Dr. Crystal C. Moore (Choctaw)</a:t>
              </a:r>
            </a:p>
            <a:p>
              <a:r>
                <a:rPr lang="en-US" sz="1600">
                  <a:latin typeface="Calibri"/>
                  <a:cs typeface="Arial"/>
                </a:rPr>
                <a:t>Supervisory, Group Leader, Formula Team, Office of Indian Education, U.S. Department of Education</a:t>
              </a:r>
            </a:p>
            <a:p>
              <a:endParaRPr lang="en-US" sz="750">
                <a:latin typeface="Arial" panose="020B0604020202020204" pitchFamily="34" charset="0"/>
                <a:cs typeface="Arial" panose="020B0604020202020204" pitchFamily="34" charset="0"/>
              </a:endParaRPr>
            </a:p>
          </p:txBody>
        </p:sp>
      </p:grpSp>
      <p:pic>
        <p:nvPicPr>
          <p:cNvPr id="3" name="Picture 2" descr="julian guerrero">
            <a:extLst>
              <a:ext uri="{FF2B5EF4-FFF2-40B4-BE49-F238E27FC236}">
                <a16:creationId xmlns:a16="http://schemas.microsoft.com/office/drawing/2014/main" id="{3309D4B9-BF71-4328-B08D-D897DF2AE117}"/>
              </a:ext>
            </a:extLst>
          </p:cNvPr>
          <p:cNvPicPr/>
          <p:nvPr/>
        </p:nvPicPr>
        <p:blipFill>
          <a:blip r:embed="rId7">
            <a:extLst>
              <a:ext uri="{28A0092B-C50C-407E-A947-70E740481C1C}">
                <a14:useLocalDpi xmlns:a14="http://schemas.microsoft.com/office/drawing/2010/main" val="0"/>
              </a:ext>
            </a:extLst>
          </a:blip>
          <a:srcRect/>
          <a:stretch/>
        </p:blipFill>
        <p:spPr bwMode="auto">
          <a:xfrm>
            <a:off x="4703289" y="1213668"/>
            <a:ext cx="1804797" cy="1986546"/>
          </a:xfrm>
          <a:prstGeom prst="rect">
            <a:avLst/>
          </a:prstGeom>
          <a:noFill/>
          <a:ln w="76200">
            <a:solidFill>
              <a:schemeClr val="tx1"/>
            </a:solidFill>
          </a:ln>
        </p:spPr>
      </p:pic>
      <p:pic>
        <p:nvPicPr>
          <p:cNvPr id="8" name="Picture 7" descr="crystal moore">
            <a:extLst>
              <a:ext uri="{FF2B5EF4-FFF2-40B4-BE49-F238E27FC236}">
                <a16:creationId xmlns:a16="http://schemas.microsoft.com/office/drawing/2014/main" id="{BCBA8FCF-EB62-46E0-8948-574A4B3D310D}"/>
              </a:ext>
            </a:extLst>
          </p:cNvPr>
          <p:cNvPicPr/>
          <p:nvPr/>
        </p:nvPicPr>
        <p:blipFill rotWithShape="1">
          <a:blip r:embed="rId8">
            <a:extLst>
              <a:ext uri="{28A0092B-C50C-407E-A947-70E740481C1C}">
                <a14:useLocalDpi xmlns:a14="http://schemas.microsoft.com/office/drawing/2010/main" val="0"/>
              </a:ext>
            </a:extLst>
          </a:blip>
          <a:srcRect r="5776" b="9582"/>
          <a:stretch/>
        </p:blipFill>
        <p:spPr bwMode="auto">
          <a:xfrm>
            <a:off x="7091590" y="1197566"/>
            <a:ext cx="1670825" cy="1999915"/>
          </a:xfrm>
          <a:prstGeom prst="rect">
            <a:avLst/>
          </a:prstGeom>
          <a:noFill/>
          <a:ln w="76200">
            <a:solidFill>
              <a:schemeClr val="tx1"/>
            </a:solidFill>
          </a:ln>
        </p:spPr>
      </p:pic>
      <p:sp>
        <p:nvSpPr>
          <p:cNvPr id="7" name="Title 6">
            <a:extLst>
              <a:ext uri="{FF2B5EF4-FFF2-40B4-BE49-F238E27FC236}">
                <a16:creationId xmlns:a16="http://schemas.microsoft.com/office/drawing/2014/main" id="{DBB8273F-C035-4A47-AB86-E436934F5EFC}"/>
              </a:ext>
            </a:extLst>
          </p:cNvPr>
          <p:cNvSpPr>
            <a:spLocks noGrp="1"/>
          </p:cNvSpPr>
          <p:nvPr>
            <p:ph type="title"/>
          </p:nvPr>
        </p:nvSpPr>
        <p:spPr>
          <a:xfrm>
            <a:off x="386169" y="112073"/>
            <a:ext cx="7886700" cy="644023"/>
          </a:xfrm>
        </p:spPr>
        <p:txBody>
          <a:bodyPr>
            <a:normAutofit/>
          </a:bodyPr>
          <a:lstStyle/>
          <a:p>
            <a:pPr algn="ctr"/>
            <a:r>
              <a:rPr lang="en-US" b="1" dirty="0">
                <a:cs typeface="Arial"/>
              </a:rPr>
              <a:t>OIE </a:t>
            </a:r>
            <a:r>
              <a:rPr lang="en-US" sz="3200" b="1" dirty="0">
                <a:cs typeface="Arial"/>
              </a:rPr>
              <a:t>Leadership Team</a:t>
            </a:r>
          </a:p>
        </p:txBody>
      </p:sp>
    </p:spTree>
    <p:extLst>
      <p:ext uri="{BB962C8B-B14F-4D97-AF65-F5344CB8AC3E}">
        <p14:creationId xmlns:p14="http://schemas.microsoft.com/office/powerpoint/2010/main" val="137890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ed logo">
            <a:extLst>
              <a:ext uri="{FF2B5EF4-FFF2-40B4-BE49-F238E27FC236}">
                <a16:creationId xmlns:a16="http://schemas.microsoft.com/office/drawing/2014/main" id="{F67AF752-80F4-411D-B4D6-AB0C2F8784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1558" y="5788513"/>
            <a:ext cx="914390" cy="914390"/>
          </a:xfrm>
          <a:prstGeom prst="rect">
            <a:avLst/>
          </a:prstGeom>
        </p:spPr>
      </p:pic>
      <p:pic>
        <p:nvPicPr>
          <p:cNvPr id="35" name="Picture 34" descr="Marie Julienne">
            <a:extLst>
              <a:ext uri="{FF2B5EF4-FFF2-40B4-BE49-F238E27FC236}">
                <a16:creationId xmlns:a16="http://schemas.microsoft.com/office/drawing/2014/main" id="{4A3D0ECF-9296-4ABF-AB97-B5D53264FE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249" y="4221491"/>
            <a:ext cx="1471477" cy="13749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Picture 28" descr="A person wearing glasses and smiling at the camera&#10;&#10;Description automatically generated">
            <a:extLst>
              <a:ext uri="{FF2B5EF4-FFF2-40B4-BE49-F238E27FC236}">
                <a16:creationId xmlns:a16="http://schemas.microsoft.com/office/drawing/2014/main" id="{F897673A-9C48-4E34-AD15-3A05E9C698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171" y="1335018"/>
            <a:ext cx="1558856" cy="14322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Picture 30" descr="A person smiling for the camera&#10;&#10;Description automatically generated">
            <a:extLst>
              <a:ext uri="{FF2B5EF4-FFF2-40B4-BE49-F238E27FC236}">
                <a16:creationId xmlns:a16="http://schemas.microsoft.com/office/drawing/2014/main" id="{C94416D8-57D8-4013-AB6F-634E6CC13F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5615" y="1311951"/>
            <a:ext cx="1601660" cy="14553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7" name="Picture 26" descr="A person smiling for the camera&#10;&#10;Description automatically generated">
            <a:extLst>
              <a:ext uri="{FF2B5EF4-FFF2-40B4-BE49-F238E27FC236}">
                <a16:creationId xmlns:a16="http://schemas.microsoft.com/office/drawing/2014/main" id="{C1872376-2CFF-4553-B1BC-D5042F4EBFC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841" t="14191"/>
          <a:stretch/>
        </p:blipFill>
        <p:spPr>
          <a:xfrm>
            <a:off x="7401227" y="3874387"/>
            <a:ext cx="1392206" cy="17226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9" name="TextBox 38">
            <a:extLst>
              <a:ext uri="{FF2B5EF4-FFF2-40B4-BE49-F238E27FC236}">
                <a16:creationId xmlns:a16="http://schemas.microsoft.com/office/drawing/2014/main" id="{EB04FDFE-55A3-4CA0-AF2E-EB811D5E988A}"/>
              </a:ext>
            </a:extLst>
          </p:cNvPr>
          <p:cNvSpPr txBox="1"/>
          <p:nvPr/>
        </p:nvSpPr>
        <p:spPr>
          <a:xfrm>
            <a:off x="1742773" y="4203424"/>
            <a:ext cx="2314877" cy="1384995"/>
          </a:xfrm>
          <a:prstGeom prst="rect">
            <a:avLst/>
          </a:prstGeom>
          <a:noFill/>
        </p:spPr>
        <p:txBody>
          <a:bodyPr wrap="square" lIns="91440" tIns="45720" rIns="91440" bIns="45720" rtlCol="0" anchor="t">
            <a:spAutoFit/>
          </a:bodyPr>
          <a:lstStyle/>
          <a:p>
            <a:pPr algn="ctr" defTabSz="685800" fontAlgn="auto">
              <a:spcBef>
                <a:spcPts val="0"/>
              </a:spcBef>
              <a:spcAft>
                <a:spcPts val="0"/>
              </a:spcAft>
              <a:defRPr/>
            </a:pPr>
            <a:r>
              <a:rPr lang="en-US" sz="1400" b="1" dirty="0">
                <a:latin typeface="+mj-lt"/>
                <a:cs typeface="Arial"/>
              </a:rPr>
              <a:t>Dr. Marie Julienne, Ph.D.</a:t>
            </a:r>
          </a:p>
          <a:p>
            <a:pPr algn="ctr" defTabSz="685800" fontAlgn="auto">
              <a:spcBef>
                <a:spcPts val="0"/>
              </a:spcBef>
              <a:spcAft>
                <a:spcPts val="0"/>
              </a:spcAft>
              <a:defRPr/>
            </a:pPr>
            <a:r>
              <a:rPr lang="en-US" sz="1400" b="1" dirty="0">
                <a:latin typeface="+mj-lt"/>
                <a:cs typeface="Arial"/>
              </a:rPr>
              <a:t>Education Program Specialist</a:t>
            </a:r>
          </a:p>
          <a:p>
            <a:pPr algn="ctr" defTabSz="685800" fontAlgn="auto">
              <a:spcBef>
                <a:spcPts val="0"/>
              </a:spcBef>
              <a:spcAft>
                <a:spcPts val="0"/>
              </a:spcAft>
              <a:defRPr/>
            </a:pPr>
            <a:r>
              <a:rPr lang="en-US" sz="1400" b="1" dirty="0">
                <a:latin typeface="+mj-lt"/>
                <a:cs typeface="Arial"/>
                <a:hlinkClick r:id="rId9"/>
              </a:rPr>
              <a:t>Marie.Julienne@ed.gov</a:t>
            </a:r>
            <a:endParaRPr lang="en-US" sz="1400" b="1" dirty="0">
              <a:latin typeface="+mj-lt"/>
              <a:cs typeface="Arial"/>
            </a:endParaRPr>
          </a:p>
          <a:p>
            <a:pPr algn="ctr" defTabSz="685800" fontAlgn="auto">
              <a:spcBef>
                <a:spcPts val="0"/>
              </a:spcBef>
              <a:spcAft>
                <a:spcPts val="0"/>
              </a:spcAft>
              <a:defRPr/>
            </a:pPr>
            <a:r>
              <a:rPr lang="en-US" sz="1400" b="1" dirty="0">
                <a:latin typeface="+mj-lt"/>
                <a:cs typeface="Arial"/>
              </a:rPr>
              <a:t>AK, ID, MT, ND, OR, SD, WA</a:t>
            </a:r>
          </a:p>
        </p:txBody>
      </p:sp>
      <p:sp>
        <p:nvSpPr>
          <p:cNvPr id="41" name="TextBox 40">
            <a:extLst>
              <a:ext uri="{FF2B5EF4-FFF2-40B4-BE49-F238E27FC236}">
                <a16:creationId xmlns:a16="http://schemas.microsoft.com/office/drawing/2014/main" id="{B675421F-051A-4AA9-BE78-A210CA1282FE}"/>
              </a:ext>
            </a:extLst>
          </p:cNvPr>
          <p:cNvSpPr txBox="1"/>
          <p:nvPr/>
        </p:nvSpPr>
        <p:spPr>
          <a:xfrm>
            <a:off x="1656726" y="1269581"/>
            <a:ext cx="2848599" cy="1600438"/>
          </a:xfrm>
          <a:prstGeom prst="rect">
            <a:avLst/>
          </a:prstGeom>
          <a:noFill/>
        </p:spPr>
        <p:txBody>
          <a:bodyPr wrap="square" lIns="91440" tIns="45720" rIns="91440" bIns="45720" rtlCol="0" anchor="t">
            <a:spAutoFit/>
          </a:bodyPr>
          <a:lstStyle/>
          <a:p>
            <a:pPr algn="ctr" defTabSz="685800" fontAlgn="auto">
              <a:spcBef>
                <a:spcPts val="0"/>
              </a:spcBef>
              <a:spcAft>
                <a:spcPts val="0"/>
              </a:spcAft>
              <a:defRPr/>
            </a:pPr>
            <a:r>
              <a:rPr lang="en-US" sz="1400" b="1" dirty="0">
                <a:latin typeface="+mj-lt"/>
                <a:cs typeface="Arial"/>
              </a:rPr>
              <a:t>Annabelle Toledo</a:t>
            </a:r>
          </a:p>
          <a:p>
            <a:pPr algn="ctr" defTabSz="685800" fontAlgn="auto">
              <a:spcBef>
                <a:spcPts val="0"/>
              </a:spcBef>
              <a:spcAft>
                <a:spcPts val="0"/>
              </a:spcAft>
              <a:defRPr/>
            </a:pPr>
            <a:r>
              <a:rPr lang="en-US" sz="1400" b="1" dirty="0">
                <a:latin typeface="+mj-lt"/>
                <a:cs typeface="Arial"/>
              </a:rPr>
              <a:t> (Jemez Pueblo),</a:t>
            </a:r>
          </a:p>
          <a:p>
            <a:pPr algn="ctr" defTabSz="685800" fontAlgn="auto">
              <a:spcBef>
                <a:spcPts val="0"/>
              </a:spcBef>
              <a:spcAft>
                <a:spcPts val="0"/>
              </a:spcAft>
              <a:defRPr/>
            </a:pPr>
            <a:r>
              <a:rPr lang="en-US" sz="1400" b="1" dirty="0">
                <a:latin typeface="+mj-lt"/>
                <a:cs typeface="Arial"/>
              </a:rPr>
              <a:t>Education Program Specialist</a:t>
            </a:r>
          </a:p>
          <a:p>
            <a:pPr algn="ctr" defTabSz="685800" fontAlgn="auto">
              <a:spcBef>
                <a:spcPts val="0"/>
              </a:spcBef>
              <a:spcAft>
                <a:spcPts val="0"/>
              </a:spcAft>
              <a:defRPr/>
            </a:pPr>
            <a:r>
              <a:rPr lang="en-US" sz="1400" b="1" dirty="0">
                <a:latin typeface="+mj-lt"/>
                <a:cs typeface="Arial"/>
                <a:hlinkClick r:id="rId10"/>
              </a:rPr>
              <a:t>Annabelle.Toledo@ed.gov</a:t>
            </a:r>
            <a:endParaRPr lang="en-US" sz="1400" b="1" dirty="0">
              <a:latin typeface="+mj-lt"/>
              <a:cs typeface="Arial"/>
            </a:endParaRPr>
          </a:p>
          <a:p>
            <a:pPr algn="ctr" defTabSz="685800" fontAlgn="auto">
              <a:spcBef>
                <a:spcPts val="0"/>
              </a:spcBef>
              <a:spcAft>
                <a:spcPts val="0"/>
              </a:spcAft>
              <a:defRPr/>
            </a:pPr>
            <a:r>
              <a:rPr lang="en-US" sz="1400" b="1" dirty="0">
                <a:latin typeface="+mj-lt"/>
                <a:cs typeface="Arial"/>
              </a:rPr>
              <a:t>AL, AR, CT, FL, IA, IL, KS, LA, MA, MD, ME, MI, MN, MO, MS, NC, NE, NY, SC, VA, VT</a:t>
            </a:r>
          </a:p>
        </p:txBody>
      </p:sp>
      <p:sp>
        <p:nvSpPr>
          <p:cNvPr id="43" name="TextBox 42">
            <a:extLst>
              <a:ext uri="{FF2B5EF4-FFF2-40B4-BE49-F238E27FC236}">
                <a16:creationId xmlns:a16="http://schemas.microsoft.com/office/drawing/2014/main" id="{0961F588-2856-414F-A57D-0B9FEC125603}"/>
              </a:ext>
            </a:extLst>
          </p:cNvPr>
          <p:cNvSpPr txBox="1"/>
          <p:nvPr/>
        </p:nvSpPr>
        <p:spPr>
          <a:xfrm>
            <a:off x="4891015" y="1532574"/>
            <a:ext cx="2184600" cy="1384995"/>
          </a:xfrm>
          <a:prstGeom prst="rect">
            <a:avLst/>
          </a:prstGeom>
          <a:noFill/>
        </p:spPr>
        <p:txBody>
          <a:bodyPr wrap="square" lIns="91440" tIns="45720" rIns="91440" bIns="45720" rtlCol="0" anchor="t">
            <a:spAutoFit/>
          </a:bodyPr>
          <a:lstStyle/>
          <a:p>
            <a:pPr algn="ctr" defTabSz="685800" fontAlgn="auto">
              <a:spcBef>
                <a:spcPts val="0"/>
              </a:spcBef>
              <a:spcAft>
                <a:spcPts val="0"/>
              </a:spcAft>
              <a:defRPr/>
            </a:pPr>
            <a:r>
              <a:rPr lang="en-US" sz="1400" b="1" dirty="0">
                <a:latin typeface="+mj-lt"/>
                <a:cs typeface="Arial"/>
              </a:rPr>
              <a:t>Wanda Lee, M.Ed. (Lumbee),</a:t>
            </a:r>
          </a:p>
          <a:p>
            <a:pPr algn="ctr" defTabSz="685800" fontAlgn="auto">
              <a:spcBef>
                <a:spcPts val="0"/>
              </a:spcBef>
              <a:spcAft>
                <a:spcPts val="0"/>
              </a:spcAft>
              <a:defRPr/>
            </a:pPr>
            <a:r>
              <a:rPr lang="en-US" sz="1400" b="1" dirty="0">
                <a:latin typeface="+mj-lt"/>
                <a:cs typeface="Arial"/>
              </a:rPr>
              <a:t>Education Program Specialist</a:t>
            </a:r>
          </a:p>
          <a:p>
            <a:pPr algn="ctr" defTabSz="685800" fontAlgn="auto">
              <a:spcBef>
                <a:spcPts val="0"/>
              </a:spcBef>
              <a:spcAft>
                <a:spcPts val="0"/>
              </a:spcAft>
              <a:defRPr/>
            </a:pPr>
            <a:r>
              <a:rPr lang="en-US" sz="1400" b="1" dirty="0">
                <a:latin typeface="+mj-lt"/>
                <a:cs typeface="Arial"/>
                <a:hlinkClick r:id="rId11"/>
              </a:rPr>
              <a:t>Wanda.Lee@ed.gov</a:t>
            </a:r>
            <a:endParaRPr lang="en-US" sz="1400" b="1" dirty="0">
              <a:latin typeface="+mj-lt"/>
              <a:cs typeface="Arial"/>
            </a:endParaRPr>
          </a:p>
          <a:p>
            <a:pPr algn="ctr" defTabSz="685800" fontAlgn="auto">
              <a:spcBef>
                <a:spcPts val="0"/>
              </a:spcBef>
              <a:spcAft>
                <a:spcPts val="0"/>
              </a:spcAft>
              <a:defRPr/>
            </a:pPr>
            <a:r>
              <a:rPr lang="en-US" sz="1400" b="1" dirty="0">
                <a:latin typeface="+mj-lt"/>
                <a:cs typeface="Arial"/>
              </a:rPr>
              <a:t>OK</a:t>
            </a:r>
          </a:p>
        </p:txBody>
      </p:sp>
      <p:sp>
        <p:nvSpPr>
          <p:cNvPr id="37" name="TextBox 36">
            <a:extLst>
              <a:ext uri="{FF2B5EF4-FFF2-40B4-BE49-F238E27FC236}">
                <a16:creationId xmlns:a16="http://schemas.microsoft.com/office/drawing/2014/main" id="{3938A9E2-1FB2-4138-B269-29D4B9E53905}"/>
              </a:ext>
            </a:extLst>
          </p:cNvPr>
          <p:cNvSpPr txBox="1"/>
          <p:nvPr/>
        </p:nvSpPr>
        <p:spPr>
          <a:xfrm>
            <a:off x="4891015" y="4183003"/>
            <a:ext cx="2428604" cy="1384995"/>
          </a:xfrm>
          <a:prstGeom prst="rect">
            <a:avLst/>
          </a:prstGeom>
          <a:noFill/>
        </p:spPr>
        <p:txBody>
          <a:bodyPr wrap="square" lIns="91440" tIns="45720" rIns="91440" bIns="45720" rtlCol="0" anchor="t">
            <a:spAutoFit/>
          </a:bodyPr>
          <a:lstStyle/>
          <a:p>
            <a:pPr algn="ctr" defTabSz="685800" fontAlgn="auto">
              <a:spcBef>
                <a:spcPts val="0"/>
              </a:spcBef>
              <a:spcAft>
                <a:spcPts val="0"/>
              </a:spcAft>
              <a:defRPr/>
            </a:pPr>
            <a:r>
              <a:rPr lang="en-US" sz="1400" b="1" dirty="0">
                <a:latin typeface="+mj-lt"/>
                <a:cs typeface="Arial"/>
              </a:rPr>
              <a:t>Tawanda Avery, M.Ed.-SPED, Education Program Specialist</a:t>
            </a:r>
          </a:p>
          <a:p>
            <a:pPr algn="ctr" defTabSz="685800" fontAlgn="auto">
              <a:spcBef>
                <a:spcPts val="0"/>
              </a:spcBef>
              <a:spcAft>
                <a:spcPts val="0"/>
              </a:spcAft>
              <a:defRPr/>
            </a:pPr>
            <a:r>
              <a:rPr lang="en-US" sz="1400" b="1" dirty="0">
                <a:latin typeface="+mj-lt"/>
                <a:cs typeface="Arial"/>
                <a:hlinkClick r:id="rId12"/>
              </a:rPr>
              <a:t>Tawanda.Avery2@ed.gov</a:t>
            </a:r>
            <a:endParaRPr lang="en-US" sz="1400" b="1" dirty="0">
              <a:latin typeface="+mj-lt"/>
              <a:cs typeface="Arial"/>
            </a:endParaRPr>
          </a:p>
          <a:p>
            <a:pPr algn="ctr" defTabSz="685800" fontAlgn="auto">
              <a:spcBef>
                <a:spcPts val="0"/>
              </a:spcBef>
              <a:spcAft>
                <a:spcPts val="0"/>
              </a:spcAft>
              <a:defRPr/>
            </a:pPr>
            <a:r>
              <a:rPr lang="en-US" sz="1400" b="1" dirty="0">
                <a:latin typeface="+mj-lt"/>
                <a:cs typeface="Arial"/>
              </a:rPr>
              <a:t>AZ, CA, CO, NM, NV, TX, UT, WY</a:t>
            </a:r>
          </a:p>
        </p:txBody>
      </p:sp>
      <p:sp>
        <p:nvSpPr>
          <p:cNvPr id="7" name="Title 6">
            <a:extLst>
              <a:ext uri="{FF2B5EF4-FFF2-40B4-BE49-F238E27FC236}">
                <a16:creationId xmlns:a16="http://schemas.microsoft.com/office/drawing/2014/main" id="{DBB8273F-C035-4A47-AB86-E436934F5EFC}"/>
              </a:ext>
            </a:extLst>
          </p:cNvPr>
          <p:cNvSpPr>
            <a:spLocks noGrp="1"/>
          </p:cNvSpPr>
          <p:nvPr>
            <p:ph type="title"/>
          </p:nvPr>
        </p:nvSpPr>
        <p:spPr>
          <a:xfrm>
            <a:off x="132347" y="95256"/>
            <a:ext cx="8544928" cy="1239762"/>
          </a:xfrm>
        </p:spPr>
        <p:txBody>
          <a:bodyPr>
            <a:normAutofit/>
          </a:bodyPr>
          <a:lstStyle/>
          <a:p>
            <a:pPr algn="ctr"/>
            <a:r>
              <a:rPr lang="en-US" sz="3000" b="1" dirty="0">
                <a:cs typeface="Arial" panose="020B0604020202020204" pitchFamily="34" charset="0"/>
              </a:rPr>
              <a:t>OIE Formula Program Officers</a:t>
            </a:r>
          </a:p>
        </p:txBody>
      </p:sp>
    </p:spTree>
    <p:extLst>
      <p:ext uri="{BB962C8B-B14F-4D97-AF65-F5344CB8AC3E}">
        <p14:creationId xmlns:p14="http://schemas.microsoft.com/office/powerpoint/2010/main" val="349991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1620" y="181308"/>
            <a:ext cx="6759075" cy="1239360"/>
          </a:xfrm>
        </p:spPr>
        <p:txBody>
          <a:bodyPr>
            <a:normAutofit fontScale="90000"/>
          </a:bodyPr>
          <a:lstStyle/>
          <a:p>
            <a:r>
              <a:rPr lang="en-US" sz="3200" b="1" dirty="0">
                <a:cs typeface="Lucida Sans Unicode" panose="020B0602030504020204" pitchFamily="34" charset="0"/>
              </a:rPr>
              <a:t>Office of Indian Education Programs</a:t>
            </a:r>
            <a:br>
              <a:rPr lang="en-US" b="1" dirty="0">
                <a:solidFill>
                  <a:schemeClr val="tx1"/>
                </a:solidFill>
              </a:rPr>
            </a:br>
            <a:endParaRPr lang="en-US" dirty="0">
              <a:solidFill>
                <a:schemeClr val="tx1"/>
              </a:solidFill>
            </a:endParaRPr>
          </a:p>
        </p:txBody>
      </p:sp>
      <p:graphicFrame>
        <p:nvGraphicFramePr>
          <p:cNvPr id="8" name="Content Placeholder 5"/>
          <p:cNvGraphicFramePr>
            <a:graphicFrameLocks noGrp="1"/>
          </p:cNvGraphicFramePr>
          <p:nvPr>
            <p:extLst>
              <p:ext uri="{D42A27DB-BD31-4B8C-83A1-F6EECF244321}">
                <p14:modId xmlns:p14="http://schemas.microsoft.com/office/powerpoint/2010/main" val="3144673784"/>
              </p:ext>
            </p:extLst>
          </p:nvPr>
        </p:nvGraphicFramePr>
        <p:xfrm>
          <a:off x="-419769" y="1423738"/>
          <a:ext cx="8406713" cy="4345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10056" y="3095160"/>
            <a:ext cx="2672347" cy="3170099"/>
          </a:xfrm>
          <a:prstGeom prst="rect">
            <a:avLst/>
          </a:prstGeom>
          <a:noFill/>
        </p:spPr>
        <p:txBody>
          <a:bodyPr wrap="square" lIns="91440" tIns="45720" rIns="91440" bIns="45720" rtlCol="0" anchor="t">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2000" b="1" u="sng" dirty="0">
                <a:latin typeface="+mj-lt"/>
                <a:cs typeface="Arial"/>
              </a:rPr>
              <a:t>National Activities</a:t>
            </a:r>
          </a:p>
          <a:p>
            <a:r>
              <a:rPr lang="en-US" dirty="0">
                <a:latin typeface="+mj-lt"/>
                <a:cs typeface="Arial"/>
              </a:rPr>
              <a:t>1. National Advisory Council on Indian Education (NACIE)</a:t>
            </a:r>
            <a:endParaRPr lang="en-US" dirty="0">
              <a:latin typeface="+mj-lt"/>
            </a:endParaRPr>
          </a:p>
          <a:p>
            <a:r>
              <a:rPr lang="en-US" dirty="0">
                <a:latin typeface="+mj-lt"/>
                <a:cs typeface="Arial"/>
              </a:rPr>
              <a:t>2. National Indian Education Study (NIES)</a:t>
            </a:r>
            <a:endParaRPr lang="en-US" dirty="0">
              <a:latin typeface="+mj-lt"/>
            </a:endParaRPr>
          </a:p>
          <a:p>
            <a:r>
              <a:rPr lang="en-US" dirty="0">
                <a:latin typeface="+mj-lt"/>
              </a:rPr>
              <a:t>3. Technical Assistant (TA) Contracts</a:t>
            </a:r>
          </a:p>
          <a:p>
            <a:r>
              <a:rPr lang="en-US" dirty="0">
                <a:latin typeface="+mj-lt"/>
              </a:rPr>
              <a:t>a. Tribal Consultation</a:t>
            </a:r>
          </a:p>
          <a:p>
            <a:endParaRPr lang="en-US" dirty="0"/>
          </a:p>
        </p:txBody>
      </p:sp>
      <p:sp>
        <p:nvSpPr>
          <p:cNvPr id="10" name="TextBox 9"/>
          <p:cNvSpPr txBox="1"/>
          <p:nvPr/>
        </p:nvSpPr>
        <p:spPr>
          <a:xfrm>
            <a:off x="5836655" y="1844712"/>
            <a:ext cx="2908969" cy="2062103"/>
          </a:xfrm>
          <a:prstGeom prst="rect">
            <a:avLst/>
          </a:prstGeom>
          <a:noFill/>
        </p:spPr>
        <p:txBody>
          <a:bodyPr wrap="square" lIns="91440" tIns="45720" rIns="91440" bIns="45720" rtlCol="0" anchor="t">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2000" b="1" u="sng" dirty="0">
                <a:latin typeface="+mj-lt"/>
                <a:cs typeface="Arial"/>
              </a:rPr>
              <a:t>Formula Grants</a:t>
            </a:r>
          </a:p>
          <a:p>
            <a:r>
              <a:rPr lang="en-US" dirty="0">
                <a:latin typeface="+mj-lt"/>
                <a:cs typeface="Arial"/>
              </a:rPr>
              <a:t>Grants to LEAs, BIE Schools, Tribes, Indian-Based Community Organizations (ICBO), and Indian Organizations (IO)</a:t>
            </a:r>
            <a:endParaRPr lang="en-US" dirty="0">
              <a:latin typeface="+mj-lt"/>
            </a:endParaRPr>
          </a:p>
        </p:txBody>
      </p:sp>
      <p:sp>
        <p:nvSpPr>
          <p:cNvPr id="11" name="TextBox 10"/>
          <p:cNvSpPr txBox="1"/>
          <p:nvPr/>
        </p:nvSpPr>
        <p:spPr>
          <a:xfrm>
            <a:off x="3512228" y="4145504"/>
            <a:ext cx="5631772" cy="2893100"/>
          </a:xfrm>
          <a:prstGeom prst="rect">
            <a:avLst/>
          </a:prstGeom>
          <a:noFill/>
        </p:spPr>
        <p:txBody>
          <a:bodyPr wrap="square" lIns="91440" tIns="45720" rIns="91440" bIns="45720" rtlCol="0" anchor="t">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2000" b="1" u="sng" dirty="0">
                <a:latin typeface="+mj-lt"/>
                <a:cs typeface="Arial"/>
              </a:rPr>
              <a:t>Discretionary Grants</a:t>
            </a:r>
          </a:p>
          <a:p>
            <a:r>
              <a:rPr lang="en-US" dirty="0">
                <a:latin typeface="+mj-lt"/>
                <a:cs typeface="Arial"/>
              </a:rPr>
              <a:t>1. Indian ED Professional Development (PD)</a:t>
            </a:r>
          </a:p>
          <a:p>
            <a:r>
              <a:rPr lang="en-US" dirty="0">
                <a:latin typeface="+mj-lt"/>
                <a:cs typeface="Arial"/>
              </a:rPr>
              <a:t>2. Native Youth Community Programs (NYCP) -Demonstration </a:t>
            </a:r>
            <a:endParaRPr lang="en-US" dirty="0">
              <a:latin typeface="+mj-lt"/>
            </a:endParaRPr>
          </a:p>
          <a:p>
            <a:r>
              <a:rPr lang="en-US" dirty="0">
                <a:latin typeface="+mj-lt"/>
                <a:cs typeface="Arial"/>
              </a:rPr>
              <a:t>3. State Tribal Ed Partnership (STEP) American </a:t>
            </a:r>
            <a:endParaRPr lang="en-US" dirty="0">
              <a:latin typeface="+mj-lt"/>
            </a:endParaRPr>
          </a:p>
          <a:p>
            <a:r>
              <a:rPr lang="en-US" dirty="0">
                <a:latin typeface="+mj-lt"/>
                <a:cs typeface="Arial"/>
              </a:rPr>
              <a:t>4. ARP-AIRE (Am Indian Resilience in Ed)</a:t>
            </a:r>
            <a:endParaRPr lang="en-US" dirty="0">
              <a:latin typeface="+mj-lt"/>
            </a:endParaRPr>
          </a:p>
          <a:p>
            <a:r>
              <a:rPr lang="en-US" dirty="0">
                <a:latin typeface="+mj-lt"/>
                <a:cs typeface="Arial"/>
              </a:rPr>
              <a:t>5. Native American Language (NAL)</a:t>
            </a:r>
            <a:endParaRPr lang="en-US" dirty="0">
              <a:latin typeface="+mj-lt"/>
            </a:endParaRPr>
          </a:p>
          <a:p>
            <a:br>
              <a:rPr lang="en-US" dirty="0"/>
            </a:br>
            <a:endParaRPr lang="en-US" dirty="0"/>
          </a:p>
          <a:p>
            <a:endParaRPr lang="en-US" dirty="0"/>
          </a:p>
        </p:txBody>
      </p:sp>
      <p:sp>
        <p:nvSpPr>
          <p:cNvPr id="12" name="Down Arrow 11"/>
          <p:cNvSpPr/>
          <p:nvPr/>
        </p:nvSpPr>
        <p:spPr>
          <a:xfrm rot="3359958">
            <a:off x="2575986" y="3546715"/>
            <a:ext cx="707181" cy="434341"/>
          </a:xfrm>
          <a:prstGeom prst="downArrow">
            <a:avLst>
              <a:gd name="adj1" fmla="val 50000"/>
              <a:gd name="adj2" fmla="val 73415"/>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Down Arrow 12"/>
          <p:cNvSpPr/>
          <p:nvPr/>
        </p:nvSpPr>
        <p:spPr>
          <a:xfrm rot="16929300">
            <a:off x="5016536" y="2558323"/>
            <a:ext cx="707181" cy="452596"/>
          </a:xfrm>
          <a:prstGeom prst="down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gray">
          <a:xfrm>
            <a:off x="142281" y="108091"/>
            <a:ext cx="1195536" cy="119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79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7948464" y="5663567"/>
            <a:ext cx="1195536" cy="119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ubtitle 2"/>
          <p:cNvSpPr txBox="1">
            <a:spLocks/>
          </p:cNvSpPr>
          <p:nvPr/>
        </p:nvSpPr>
        <p:spPr bwMode="auto">
          <a:xfrm>
            <a:off x="1582578" y="129999"/>
            <a:ext cx="6989922" cy="12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45714" rIns="45714" bIns="45714" numCol="1" anchor="t" anchorCtr="0" compatLnSpc="1">
            <a:prstTxWarp prst="textNoShape">
              <a:avLst/>
            </a:prstTxWarp>
          </a:bodyPr>
          <a:lstStyle>
            <a:lvl1pPr marL="0" marR="64001" indent="0" algn="r" rtl="0" eaLnBrk="0" fontAlgn="base" hangingPunct="0">
              <a:spcBef>
                <a:spcPts val="400"/>
              </a:spcBef>
              <a:spcAft>
                <a:spcPct val="0"/>
              </a:spcAft>
              <a:buClr>
                <a:schemeClr val="accent1"/>
              </a:buClr>
              <a:buSzPct val="68000"/>
              <a:buFont typeface="Wingdings 3" pitchFamily="18" charset="2"/>
              <a:buNone/>
              <a:defRPr sz="2700" kern="1200">
                <a:solidFill>
                  <a:schemeClr val="tx2"/>
                </a:solidFill>
                <a:latin typeface="+mn-lt"/>
                <a:ea typeface="+mn-ea"/>
                <a:cs typeface="+mn-cs"/>
              </a:defRPr>
            </a:lvl1pPr>
            <a:lvl2pPr marL="457146" indent="0" algn="ctr" rtl="0" eaLnBrk="0" fontAlgn="base" hangingPunct="0">
              <a:spcBef>
                <a:spcPts val="325"/>
              </a:spcBef>
              <a:spcAft>
                <a:spcPct val="0"/>
              </a:spcAft>
              <a:buClr>
                <a:schemeClr val="accent1"/>
              </a:buClr>
              <a:buFont typeface="Verdana" pitchFamily="34" charset="0"/>
              <a:buNone/>
              <a:defRPr sz="2300" kern="1200">
                <a:solidFill>
                  <a:schemeClr val="tx1"/>
                </a:solidFill>
                <a:latin typeface="+mn-lt"/>
                <a:ea typeface="+mn-ea"/>
                <a:cs typeface="+mn-cs"/>
              </a:defRPr>
            </a:lvl2pPr>
            <a:lvl3pPr marL="914293" indent="0" algn="ctr" rtl="0" eaLnBrk="0" fontAlgn="base" hangingPunct="0">
              <a:spcBef>
                <a:spcPts val="350"/>
              </a:spcBef>
              <a:spcAft>
                <a:spcPct val="0"/>
              </a:spcAft>
              <a:buClr>
                <a:schemeClr val="accent2"/>
              </a:buClr>
              <a:buSzPct val="100000"/>
              <a:buFont typeface="Wingdings 2" pitchFamily="18" charset="2"/>
              <a:buNone/>
              <a:defRPr sz="2100" kern="1200">
                <a:solidFill>
                  <a:schemeClr val="tx1"/>
                </a:solidFill>
                <a:latin typeface="+mn-lt"/>
                <a:ea typeface="+mn-ea"/>
                <a:cs typeface="+mn-cs"/>
              </a:defRPr>
            </a:lvl3pPr>
            <a:lvl4pPr marL="1371440" indent="0" algn="ctr" rtl="0" eaLnBrk="0" fontAlgn="base" hangingPunct="0">
              <a:spcBef>
                <a:spcPts val="350"/>
              </a:spcBef>
              <a:spcAft>
                <a:spcPct val="0"/>
              </a:spcAft>
              <a:buClr>
                <a:schemeClr val="accent2"/>
              </a:buClr>
              <a:buFont typeface="Wingdings 2" pitchFamily="18" charset="2"/>
              <a:buNone/>
              <a:defRPr sz="1900" kern="1200">
                <a:solidFill>
                  <a:schemeClr val="tx1"/>
                </a:solidFill>
                <a:latin typeface="+mn-lt"/>
                <a:ea typeface="+mn-ea"/>
                <a:cs typeface="+mn-cs"/>
              </a:defRPr>
            </a:lvl4pPr>
            <a:lvl5pPr marL="1828586" indent="0" algn="ctr" rtl="0" eaLnBrk="0" fontAlgn="base" hangingPunct="0">
              <a:spcBef>
                <a:spcPts val="350"/>
              </a:spcBef>
              <a:spcAft>
                <a:spcPct val="0"/>
              </a:spcAft>
              <a:buClr>
                <a:schemeClr val="accent2"/>
              </a:buClr>
              <a:buFont typeface="Wingdings 2" pitchFamily="18" charset="2"/>
              <a:buNone/>
              <a:defRPr kern="1200">
                <a:solidFill>
                  <a:schemeClr val="tx1"/>
                </a:solidFill>
                <a:latin typeface="+mn-lt"/>
                <a:ea typeface="+mn-ea"/>
                <a:cs typeface="+mn-cs"/>
              </a:defRPr>
            </a:lvl5pPr>
            <a:lvl6pPr marL="2285733"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2879"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026"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172"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R="0" algn="ctr" eaLnBrk="1" hangingPunct="1">
              <a:buClr>
                <a:srgbClr val="2DA2BF"/>
              </a:buClr>
            </a:pPr>
            <a:r>
              <a:rPr lang="en-US" sz="2800" b="1" dirty="0">
                <a:solidFill>
                  <a:schemeClr val="tx1"/>
                </a:solidFill>
                <a:latin typeface="+mj-lt"/>
              </a:rPr>
              <a:t>SY21 OIE Formula Awards Overview</a:t>
            </a:r>
          </a:p>
        </p:txBody>
      </p:sp>
      <p:graphicFrame>
        <p:nvGraphicFramePr>
          <p:cNvPr id="11" name="Chart 10"/>
          <p:cNvGraphicFramePr>
            <a:graphicFrameLocks/>
          </p:cNvGraphicFramePr>
          <p:nvPr>
            <p:extLst>
              <p:ext uri="{D42A27DB-BD31-4B8C-83A1-F6EECF244321}">
                <p14:modId xmlns:p14="http://schemas.microsoft.com/office/powerpoint/2010/main" val="2441743728"/>
              </p:ext>
            </p:extLst>
          </p:nvPr>
        </p:nvGraphicFramePr>
        <p:xfrm>
          <a:off x="930349" y="1981200"/>
          <a:ext cx="7391401" cy="414458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851451" y="5081524"/>
            <a:ext cx="2362200" cy="923330"/>
          </a:xfrm>
          <a:prstGeom prst="rect">
            <a:avLst/>
          </a:prstGeom>
          <a:noFill/>
        </p:spPr>
        <p:txBody>
          <a:bodyPr wrap="square" lIns="91440" tIns="45720" rIns="91440" bIns="45720" rtlCol="0" anchor="t">
            <a:spAutoFit/>
          </a:bodyPr>
          <a:lstStyle/>
          <a:p>
            <a:endParaRPr lang="en-US" b="1" dirty="0">
              <a:latin typeface="Calibri"/>
              <a:cs typeface="Arial"/>
            </a:endParaRPr>
          </a:p>
          <a:p>
            <a:r>
              <a:rPr lang="en-US" b="1" dirty="0">
                <a:latin typeface="Calibri"/>
                <a:cs typeface="Arial"/>
              </a:rPr>
              <a:t>Total Grantees:  </a:t>
            </a:r>
            <a:endParaRPr lang="en-US" dirty="0"/>
          </a:p>
          <a:p>
            <a:r>
              <a:rPr lang="en-US" b="1" dirty="0">
                <a:latin typeface="Calibri"/>
                <a:cs typeface="Arial"/>
              </a:rPr>
              <a:t>1,302</a:t>
            </a:r>
          </a:p>
        </p:txBody>
      </p:sp>
      <p:sp>
        <p:nvSpPr>
          <p:cNvPr id="3" name="TextBox 2"/>
          <p:cNvSpPr txBox="1"/>
          <p:nvPr/>
        </p:nvSpPr>
        <p:spPr>
          <a:xfrm>
            <a:off x="2182415" y="3056142"/>
            <a:ext cx="457200" cy="261610"/>
          </a:xfrm>
          <a:prstGeom prst="rect">
            <a:avLst/>
          </a:prstGeom>
          <a:noFill/>
        </p:spPr>
        <p:txBody>
          <a:bodyPr wrap="square" rtlCol="0">
            <a:spAutoFit/>
          </a:bodyPr>
          <a:lstStyle/>
          <a:p>
            <a:r>
              <a:rPr lang="en-US" sz="1100" b="1"/>
              <a:t>81</a:t>
            </a:r>
          </a:p>
        </p:txBody>
      </p:sp>
      <p:sp>
        <p:nvSpPr>
          <p:cNvPr id="4" name="TextBox 3"/>
          <p:cNvSpPr txBox="1"/>
          <p:nvPr/>
        </p:nvSpPr>
        <p:spPr>
          <a:xfrm>
            <a:off x="2539007" y="2743200"/>
            <a:ext cx="427317" cy="261610"/>
          </a:xfrm>
          <a:prstGeom prst="rect">
            <a:avLst/>
          </a:prstGeom>
          <a:noFill/>
        </p:spPr>
        <p:txBody>
          <a:bodyPr wrap="square" rtlCol="0">
            <a:spAutoFit/>
          </a:bodyPr>
          <a:lstStyle/>
          <a:p>
            <a:r>
              <a:rPr lang="en-US" sz="1100" b="1"/>
              <a:t>48</a:t>
            </a:r>
          </a:p>
        </p:txBody>
      </p:sp>
      <p:sp>
        <p:nvSpPr>
          <p:cNvPr id="5" name="TextBox 4"/>
          <p:cNvSpPr txBox="1"/>
          <p:nvPr/>
        </p:nvSpPr>
        <p:spPr>
          <a:xfrm>
            <a:off x="2847231" y="2632464"/>
            <a:ext cx="422694" cy="261610"/>
          </a:xfrm>
          <a:prstGeom prst="rect">
            <a:avLst/>
          </a:prstGeom>
          <a:noFill/>
        </p:spPr>
        <p:txBody>
          <a:bodyPr wrap="square" rtlCol="0">
            <a:spAutoFit/>
          </a:bodyPr>
          <a:lstStyle/>
          <a:p>
            <a:r>
              <a:rPr lang="en-US" sz="1100" b="1"/>
              <a:t>39</a:t>
            </a:r>
          </a:p>
        </p:txBody>
      </p:sp>
      <p:sp>
        <p:nvSpPr>
          <p:cNvPr id="6" name="TextBox 5"/>
          <p:cNvSpPr txBox="1"/>
          <p:nvPr/>
        </p:nvSpPr>
        <p:spPr>
          <a:xfrm>
            <a:off x="3124200" y="2612395"/>
            <a:ext cx="609600" cy="261610"/>
          </a:xfrm>
          <a:prstGeom prst="rect">
            <a:avLst/>
          </a:prstGeom>
          <a:noFill/>
        </p:spPr>
        <p:txBody>
          <a:bodyPr wrap="square" rtlCol="0">
            <a:spAutoFit/>
          </a:bodyPr>
          <a:lstStyle/>
          <a:p>
            <a:r>
              <a:rPr lang="en-US" sz="1100" b="1"/>
              <a:t>24</a:t>
            </a:r>
          </a:p>
        </p:txBody>
      </p:sp>
    </p:spTree>
    <p:extLst>
      <p:ext uri="{BB962C8B-B14F-4D97-AF65-F5344CB8AC3E}">
        <p14:creationId xmlns:p14="http://schemas.microsoft.com/office/powerpoint/2010/main" val="155295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p:cTn id="15"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5" name="Title 6">
            <a:extLst>
              <a:ext uri="{FF2B5EF4-FFF2-40B4-BE49-F238E27FC236}">
                <a16:creationId xmlns:a16="http://schemas.microsoft.com/office/drawing/2014/main" id="{7583B26C-1661-48AE-A97D-9A1989BDE0C8}"/>
              </a:ext>
            </a:extLst>
          </p:cNvPr>
          <p:cNvSpPr>
            <a:spLocks noGrp="1"/>
          </p:cNvSpPr>
          <p:nvPr>
            <p:ph type="title"/>
          </p:nvPr>
        </p:nvSpPr>
        <p:spPr>
          <a:xfrm>
            <a:off x="132347" y="95256"/>
            <a:ext cx="8544928" cy="1239762"/>
          </a:xfrm>
        </p:spPr>
        <p:txBody>
          <a:bodyPr>
            <a:normAutofit/>
          </a:bodyPr>
          <a:lstStyle/>
          <a:p>
            <a:pPr algn="ctr"/>
            <a:r>
              <a:rPr lang="en-US" sz="3000" b="1" dirty="0">
                <a:cs typeface="Arial" panose="020B0604020202020204" pitchFamily="34" charset="0"/>
              </a:rPr>
              <a:t>SY21 OIE Formula Award Overview</a:t>
            </a:r>
          </a:p>
        </p:txBody>
      </p:sp>
      <p:sp>
        <p:nvSpPr>
          <p:cNvPr id="3" name="Date Placeholder 2">
            <a:extLst>
              <a:ext uri="{FF2B5EF4-FFF2-40B4-BE49-F238E27FC236}">
                <a16:creationId xmlns:a16="http://schemas.microsoft.com/office/drawing/2014/main" id="{C829A58D-3791-4DF8-9EC4-DA68E099DA8D}"/>
              </a:ext>
            </a:extLst>
          </p:cNvPr>
          <p:cNvSpPr>
            <a:spLocks noGrp="1"/>
          </p:cNvSpPr>
          <p:nvPr>
            <p:ph type="dt" sz="half" idx="10"/>
          </p:nvPr>
        </p:nvSpPr>
        <p:spPr>
          <a:xfrm>
            <a:off x="5665603" y="6314724"/>
            <a:ext cx="2625536" cy="309201"/>
          </a:xfrm>
        </p:spPr>
        <p:txBody>
          <a:bodyPr vert="horz" lIns="91440" tIns="45720" rIns="91440" bIns="45720" rtlCol="0" anchor="ctr">
            <a:normAutofit/>
          </a:bodyPr>
          <a:lstStyle/>
          <a:p>
            <a:pPr>
              <a:lnSpc>
                <a:spcPct val="90000"/>
              </a:lnSpc>
              <a:spcAft>
                <a:spcPts val="600"/>
              </a:spcAft>
              <a:defRPr/>
            </a:pPr>
            <a:r>
              <a:rPr lang="en-US" sz="600"/>
              <a:t>Link:  https://easie.grads360.org/#communities/pdc/documents/12150</a:t>
            </a:r>
          </a:p>
        </p:txBody>
      </p:sp>
      <p:pic>
        <p:nvPicPr>
          <p:cNvPr id="7" name="Graphic 6" descr="ed logo">
            <a:extLst>
              <a:ext uri="{FF2B5EF4-FFF2-40B4-BE49-F238E27FC236}">
                <a16:creationId xmlns:a16="http://schemas.microsoft.com/office/drawing/2014/main" id="{AF99A772-3602-4E20-8CBD-335F26CBE10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5184" y="6064045"/>
            <a:ext cx="914390" cy="688694"/>
          </a:xfrm>
          <a:prstGeom prst="rect">
            <a:avLst/>
          </a:prstGeom>
        </p:spPr>
      </p:pic>
      <p:pic>
        <p:nvPicPr>
          <p:cNvPr id="13" name="Picture 12">
            <a:extLst>
              <a:ext uri="{FF2B5EF4-FFF2-40B4-BE49-F238E27FC236}">
                <a16:creationId xmlns:a16="http://schemas.microsoft.com/office/drawing/2014/main" id="{BCFA343E-9BF9-44A9-946D-831C8106AE4A}"/>
              </a:ext>
            </a:extLst>
          </p:cNvPr>
          <p:cNvPicPr>
            <a:picLocks noChangeAspect="1"/>
          </p:cNvPicPr>
          <p:nvPr/>
        </p:nvPicPr>
        <p:blipFill>
          <a:blip r:embed="rId5"/>
          <a:stretch>
            <a:fillRect/>
          </a:stretch>
        </p:blipFill>
        <p:spPr>
          <a:xfrm>
            <a:off x="771535" y="943164"/>
            <a:ext cx="7867650" cy="4971671"/>
          </a:xfrm>
          <a:prstGeom prst="rect">
            <a:avLst/>
          </a:prstGeom>
        </p:spPr>
      </p:pic>
    </p:spTree>
    <p:extLst>
      <p:ext uri="{BB962C8B-B14F-4D97-AF65-F5344CB8AC3E}">
        <p14:creationId xmlns:p14="http://schemas.microsoft.com/office/powerpoint/2010/main" val="419728411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06BFF6ACF2934CAF638AB9538DD991" ma:contentTypeVersion="14" ma:contentTypeDescription="Create a new document." ma:contentTypeScope="" ma:versionID="042aaf1bb075bedb31461b52d7509957">
  <xsd:schema xmlns:xsd="http://www.w3.org/2001/XMLSchema" xmlns:xs="http://www.w3.org/2001/XMLSchema" xmlns:p="http://schemas.microsoft.com/office/2006/metadata/properties" xmlns:ns1="http://schemas.microsoft.com/sharepoint/v3" xmlns:ns2="0db35c6d-171d-4f9e-9cef-cc47160d76ce" xmlns:ns3="e769a08e-e8a8-4def-b37c-1f23b46618b3" targetNamespace="http://schemas.microsoft.com/office/2006/metadata/properties" ma:root="true" ma:fieldsID="19a1655f6bcabb00de5afd446f507dcd" ns1:_="" ns2:_="" ns3:_="">
    <xsd:import namespace="http://schemas.microsoft.com/sharepoint/v3"/>
    <xsd:import namespace="0db35c6d-171d-4f9e-9cef-cc47160d76ce"/>
    <xsd:import namespace="e769a08e-e8a8-4def-b37c-1f23b46618b3"/>
    <xsd:element name="properties">
      <xsd:complexType>
        <xsd:sequence>
          <xsd:element name="documentManagement">
            <xsd:complexType>
              <xsd:all>
                <xsd:element ref="ns2:MediaServiceMetadata" minOccurs="0"/>
                <xsd:element ref="ns2:MediaServiceFastMetadata" minOccurs="0"/>
                <xsd:element ref="ns1:PublishingStartDate" minOccurs="0"/>
                <xsd:element ref="ns1:PublishingExpirationDate" minOccurs="0"/>
                <xsd:element ref="ns2:Program" minOccurs="0"/>
                <xsd:element ref="ns2:Migration_x0020_to_x0020_SP_x0020_Online"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b35c6d-171d-4f9e-9cef-cc47160d76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rogram" ma:index="12" nillable="true" ma:displayName="Program" ma:default="General" ma:description="OIE Programs" ma:format="Dropdown" ma:internalName="Program" ma:readOnly="false">
      <xsd:simpleType>
        <xsd:union memberTypes="dms:Text">
          <xsd:simpleType>
            <xsd:restriction base="dms:Choice">
              <xsd:enumeration value="Formula"/>
              <xsd:enumeration value="NYCP"/>
              <xsd:enumeration value="NAL"/>
              <xsd:enumeration value="PD"/>
              <xsd:enumeration value="STEP"/>
              <xsd:enumeration value="Other"/>
              <xsd:enumeration value="General"/>
            </xsd:restriction>
          </xsd:simpleType>
        </xsd:union>
      </xsd:simpleType>
    </xsd:element>
    <xsd:element name="Migration_x0020_to_x0020_SP_x0020_Online" ma:index="13" nillable="true" ma:displayName="Migration to SP Online" ma:default="Do Not Migrate" ma:description="Use this to indicate content that needs to migrate onto SP Online." ma:format="Dropdown" ma:hidden="true" ma:internalName="Migration_x0020_to_x0020_SP_x0020_Online" ma:readOnly="false">
      <xsd:simpleType>
        <xsd:restriction base="dms:Choice">
          <xsd:enumeration value="Do Not Migrate"/>
          <xsd:enumeration value="Migrate to SP Online"/>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69a08e-e8a8-4def-b37c-1f23b46618b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gram xmlns="0db35c6d-171d-4f9e-9cef-cc47160d76ce">General</Program>
    <Migration_x0020_to_x0020_SP_x0020_Online xmlns="0db35c6d-171d-4f9e-9cef-cc47160d76ce" xsi:nil="true"/>
    <PublishingExpirationDate xmlns="http://schemas.microsoft.com/sharepoint/v3" xsi:nil="true"/>
    <PublishingStartDate xmlns="http://schemas.microsoft.com/sharepoint/v3" xsi:nil="true"/>
    <SharedWithUsers xmlns="e769a08e-e8a8-4def-b37c-1f23b46618b3">
      <UserInfo>
        <DisplayName>Toledo, Annabelle</DisplayName>
        <AccountId>36</AccountId>
        <AccountType/>
      </UserInfo>
      <UserInfo>
        <DisplayName>Lee, Wanda</DisplayName>
        <AccountId>97</AccountId>
        <AccountType/>
      </UserInfo>
    </SharedWithUsers>
  </documentManagement>
</p:properties>
</file>

<file path=customXml/itemProps1.xml><?xml version="1.0" encoding="utf-8"?>
<ds:datastoreItem xmlns:ds="http://schemas.openxmlformats.org/officeDocument/2006/customXml" ds:itemID="{50994200-2500-4B8D-9DB4-EF82B88180FF}">
  <ds:schemaRefs>
    <ds:schemaRef ds:uri="0db35c6d-171d-4f9e-9cef-cc47160d76ce"/>
    <ds:schemaRef ds:uri="e769a08e-e8a8-4def-b37c-1f23b46618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6EBD2E-71E6-48F4-BC9D-61C9D3B0B26A}">
  <ds:schemaRefs>
    <ds:schemaRef ds:uri="http://schemas.microsoft.com/sharepoint/v3/contenttype/forms"/>
  </ds:schemaRefs>
</ds:datastoreItem>
</file>

<file path=customXml/itemProps3.xml><?xml version="1.0" encoding="utf-8"?>
<ds:datastoreItem xmlns:ds="http://schemas.openxmlformats.org/officeDocument/2006/customXml" ds:itemID="{024DD316-5808-42CB-BD4C-2D9F3A3A6262}">
  <ds:schemaRefs>
    <ds:schemaRef ds:uri="0db35c6d-171d-4f9e-9cef-cc47160d76ce"/>
    <ds:schemaRef ds:uri="e769a08e-e8a8-4def-b37c-1f23b46618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Gallery</Template>
  <TotalTime>4663</TotalTime>
  <Words>3481</Words>
  <Application>Microsoft Office PowerPoint</Application>
  <PresentationFormat>On-screen Show (4:3)</PresentationFormat>
  <Paragraphs>416</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Century Gothic</vt:lpstr>
      <vt:lpstr>Lucida Sans Unicode</vt:lpstr>
      <vt:lpstr>Segoe UI</vt:lpstr>
      <vt:lpstr>Wingdings</vt:lpstr>
      <vt:lpstr>Wingdings 3</vt:lpstr>
      <vt:lpstr>Gallery</vt:lpstr>
      <vt:lpstr>PowerPoint Presentation</vt:lpstr>
      <vt:lpstr>PowerPoint Presentation</vt:lpstr>
      <vt:lpstr>PowerPoint Presentation</vt:lpstr>
      <vt:lpstr>PowerPoint Presentation</vt:lpstr>
      <vt:lpstr>OIE Leadership Team</vt:lpstr>
      <vt:lpstr>OIE Formula Program Officers</vt:lpstr>
      <vt:lpstr>Office of Indian Education Programs </vt:lpstr>
      <vt:lpstr>PowerPoint Presentation</vt:lpstr>
      <vt:lpstr>SY21 OIE Formula Award Overview</vt:lpstr>
      <vt:lpstr>Student Count Comparison</vt:lpstr>
      <vt:lpstr>           OIE Formula &amp; JOM Comparison</vt:lpstr>
      <vt:lpstr>New! Electronic Fillable ED 506 Form  Link: https://easie.grads360.org/#communities/pdc/documents/9670</vt:lpstr>
      <vt:lpstr>Categories and Definitions for Formula Grants</vt:lpstr>
      <vt:lpstr>IPC/LEA Relationships </vt:lpstr>
      <vt:lpstr>Indian Parent Committee (IPC) By-Laws</vt:lpstr>
      <vt:lpstr>Fiscal Management Overview</vt:lpstr>
      <vt:lpstr>PowerPoint Presentation</vt:lpstr>
      <vt:lpstr>What Is The Grant Award Notice (GAN)?</vt:lpstr>
      <vt:lpstr>Recommended resources</vt:lpstr>
      <vt:lpstr>PowerPoint Presentation</vt:lpstr>
      <vt:lpstr>PowerPoint Presentation</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Professional Development Rulemaking Webinar</dc:title>
  <dc:creator>Authorised User</dc:creator>
  <cp:lastModifiedBy>Moore, Crystal</cp:lastModifiedBy>
  <cp:revision>772</cp:revision>
  <cp:lastPrinted>2015-10-09T12:55:42Z</cp:lastPrinted>
  <dcterms:created xsi:type="dcterms:W3CDTF">2014-01-23T15:41:02Z</dcterms:created>
  <dcterms:modified xsi:type="dcterms:W3CDTF">2021-09-28T20:01:26Z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0x0101007D06BFF6ACF2934CAF638AB9538DD991</vt:lpwstr>
  </property>
  <property fmtid="{D5CDD505-2E9C-101B-9397-08002B2CF9AE}" pid="3" name="Order">
    <vt:r8>141900</vt:r8>
  </property>
  <property fmtid="{D5CDD505-2E9C-101B-9397-08002B2CF9AE}" pid="4" name="Approval Status">
    <vt:lpwstr/>
  </property>
  <property fmtid="{D5CDD505-2E9C-101B-9397-08002B2CF9AE}" pid="5" name="Secondary Subject">
    <vt:lpwstr/>
  </property>
  <property fmtid="{D5CDD505-2E9C-101B-9397-08002B2CF9AE}" pid="6" name="Fiscal Year">
    <vt:lpwstr>1;#2021|a9b09679-9681-4840-9409-cc087bb840af</vt:lpwstr>
  </property>
  <property fmtid="{D5CDD505-2E9C-101B-9397-08002B2CF9AE}" pid="7" name="m9ba678bb8414d77b73f31a6ff27f951">
    <vt:lpwstr>2021|a9b09679-9681-4840-9409-cc087bb840af</vt:lpwstr>
  </property>
  <property fmtid="{D5CDD505-2E9C-101B-9397-08002B2CF9AE}" pid="8" name="Function">
    <vt:lpwstr/>
  </property>
  <property fmtid="{D5CDD505-2E9C-101B-9397-08002B2CF9AE}" pid="9" name="paad1906247e4af69fbe65f2ace0923c">
    <vt:lpwstr/>
  </property>
  <property fmtid="{D5CDD505-2E9C-101B-9397-08002B2CF9AE}" pid="10" name="OESE Office">
    <vt:lpwstr>2;#Office of Indian Education|2cfdcbfd-f0bc-419c-b22d-ea728bad4eb3</vt:lpwstr>
  </property>
  <property fmtid="{D5CDD505-2E9C-101B-9397-08002B2CF9AE}" pid="11" name="m1f13d32c4c342028b39326ee260c1ca">
    <vt:lpwstr/>
  </property>
  <property fmtid="{D5CDD505-2E9C-101B-9397-08002B2CF9AE}" pid="12" name="Secondary_x0020_Subject">
    <vt:lpwstr/>
  </property>
  <property fmtid="{D5CDD505-2E9C-101B-9397-08002B2CF9AE}" pid="13" name="n1bd8754419c43e28f0ce7981e345f05">
    <vt:lpwstr/>
  </property>
  <property fmtid="{D5CDD505-2E9C-101B-9397-08002B2CF9AE}" pid="14" name="Catagory">
    <vt:lpwstr/>
  </property>
  <property fmtid="{D5CDD505-2E9C-101B-9397-08002B2CF9AE}" pid="15" name="Document_x0020_Type">
    <vt:lpwstr/>
  </property>
  <property fmtid="{D5CDD505-2E9C-101B-9397-08002B2CF9AE}" pid="16" name="Document Type">
    <vt:lpwstr/>
  </property>
  <property fmtid="{D5CDD505-2E9C-101B-9397-08002B2CF9AE}" pid="17" name="TaxCatchAll">
    <vt:lpwstr>2;#Office of Indian Education|2cfdcbfd-f0bc-419c-b22d-ea728bad4eb3;#1;#2021|a9b09679-9681-4840-9409-cc087bb840af</vt:lpwstr>
  </property>
  <property fmtid="{D5CDD505-2E9C-101B-9397-08002B2CF9AE}" pid="18" name="e48369bfb84241b2a4759ac5d306b738">
    <vt:lpwstr/>
  </property>
  <property fmtid="{D5CDD505-2E9C-101B-9397-08002B2CF9AE}" pid="19" name="cb2ef2bd509f47f39ea44b698c260c87">
    <vt:lpwstr>Office of Indian Education|2cfdcbfd-f0bc-419c-b22d-ea728bad4eb3</vt:lpwstr>
  </property>
  <property fmtid="{D5CDD505-2E9C-101B-9397-08002B2CF9AE}" pid="20" name="a4530805a9a34cb996739ba2e241a970">
    <vt:lpwstr/>
  </property>
  <property fmtid="{D5CDD505-2E9C-101B-9397-08002B2CF9AE}" pid="21" name="Approval_x0020_Status">
    <vt:lpwstr/>
  </property>
</Properties>
</file>